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0704513" cy="7431088"/>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13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447">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28">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144">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master-page167">
    <p:spTree>
      <p:nvGrpSpPr>
        <p:cNvPr id="1" name=""/>
        <p:cNvGrpSpPr/>
        <p:nvPr/>
      </p:nvGrpSpPr>
      <p:grpSpPr>
        <a:xfrm>
          <a:off x="0" y="0"/>
          <a:ext cx="0" cy="0"/>
          <a:chOff x="0" y="0"/>
          <a:chExt cx="0" cy="0"/>
        </a:xfrm>
      </p:grpSpPr>
      <p:sp>
        <p:nvSpPr>
          <p:cNvPr id="24"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5"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master-page216">
    <p:spTree>
      <p:nvGrpSpPr>
        <p:cNvPr id="1" name=""/>
        <p:cNvGrpSpPr/>
        <p:nvPr/>
      </p:nvGrpSpPr>
      <p:grpSpPr>
        <a:xfrm>
          <a:off x="0" y="0"/>
          <a:ext cx="0" cy="0"/>
          <a:chOff x="0" y="0"/>
          <a:chExt cx="0" cy="0"/>
        </a:xfrm>
      </p:grpSpPr>
      <p:sp>
        <p:nvSpPr>
          <p:cNvPr id="26"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7"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master-page245">
    <p:spTree>
      <p:nvGrpSpPr>
        <p:cNvPr id="1" name=""/>
        <p:cNvGrpSpPr/>
        <p:nvPr/>
      </p:nvGrpSpPr>
      <p:grpSpPr>
        <a:xfrm>
          <a:off x="0" y="0"/>
          <a:ext cx="0" cy="0"/>
          <a:chOff x="0" y="0"/>
          <a:chExt cx="0" cy="0"/>
        </a:xfrm>
      </p:grpSpPr>
      <p:sp>
        <p:nvSpPr>
          <p:cNvPr id="28"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9"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428">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381">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325">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306">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297">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master-page274">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87">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71">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696600"/>
            <a:ext cx="9633240" cy="110808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985400"/>
            <a:ext cx="9633240" cy="38498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124.png"/><Relationship Id="rId18" Type="http://schemas.openxmlformats.org/officeDocument/2006/relationships/image" Target="../media/image129.png"/><Relationship Id="rId3" Type="http://schemas.openxmlformats.org/officeDocument/2006/relationships/image" Target="../media/image117.png"/><Relationship Id="rId7" Type="http://schemas.openxmlformats.org/officeDocument/2006/relationships/image" Target="../media/image120.png"/><Relationship Id="rId12" Type="http://schemas.openxmlformats.org/officeDocument/2006/relationships/image" Target="../media/image123.png"/><Relationship Id="rId17" Type="http://schemas.openxmlformats.org/officeDocument/2006/relationships/image" Target="../media/image128.png"/><Relationship Id="rId2" Type="http://schemas.openxmlformats.org/officeDocument/2006/relationships/image" Target="../media/image116.png"/><Relationship Id="rId16" Type="http://schemas.openxmlformats.org/officeDocument/2006/relationships/image" Target="../media/image127.png"/><Relationship Id="rId1" Type="http://schemas.openxmlformats.org/officeDocument/2006/relationships/slideLayout" Target="../slideLayouts/slideLayout15.xml"/><Relationship Id="rId6" Type="http://schemas.openxmlformats.org/officeDocument/2006/relationships/image" Target="../media/image119.png"/><Relationship Id="rId11" Type="http://schemas.openxmlformats.org/officeDocument/2006/relationships/image" Target="../media/image122.png"/><Relationship Id="rId5" Type="http://schemas.openxmlformats.org/officeDocument/2006/relationships/image" Target="../media/image118.png"/><Relationship Id="rId15" Type="http://schemas.openxmlformats.org/officeDocument/2006/relationships/image" Target="../media/image126.png"/><Relationship Id="rId10" Type="http://schemas.openxmlformats.org/officeDocument/2006/relationships/image" Target="../media/image121.png"/><Relationship Id="rId19" Type="http://schemas.openxmlformats.org/officeDocument/2006/relationships/image" Target="../media/image130.png"/><Relationship Id="rId4" Type="http://schemas.openxmlformats.org/officeDocument/2006/relationships/image" Target="../media/image26.png"/><Relationship Id="rId9" Type="http://schemas.openxmlformats.org/officeDocument/2006/relationships/image" Target="../media/image19.png"/><Relationship Id="rId14" Type="http://schemas.openxmlformats.org/officeDocument/2006/relationships/image" Target="../media/image125.png"/></Relationships>
</file>

<file path=ppt/slides/_rels/slide11.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3" Type="http://schemas.openxmlformats.org/officeDocument/2006/relationships/image" Target="../media/image32.png"/><Relationship Id="rId7" Type="http://schemas.openxmlformats.org/officeDocument/2006/relationships/image" Target="../media/image134.png"/><Relationship Id="rId12" Type="http://schemas.openxmlformats.org/officeDocument/2006/relationships/image" Target="../media/image139.png"/><Relationship Id="rId2"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5" Type="http://schemas.openxmlformats.org/officeDocument/2006/relationships/image" Target="../media/image14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 Id="rId14" Type="http://schemas.openxmlformats.org/officeDocument/2006/relationships/image" Target="../media/image141.png"/></Relationships>
</file>

<file path=ppt/slides/_rels/slide12.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4.png"/><Relationship Id="rId7" Type="http://schemas.openxmlformats.org/officeDocument/2006/relationships/image" Target="../media/image146.png"/><Relationship Id="rId12" Type="http://schemas.openxmlformats.org/officeDocument/2006/relationships/image" Target="../media/image149.png"/><Relationship Id="rId2" Type="http://schemas.openxmlformats.org/officeDocument/2006/relationships/image" Target="../media/image143.png"/><Relationship Id="rId1" Type="http://schemas.openxmlformats.org/officeDocument/2006/relationships/slideLayout" Target="../slideLayouts/slideLayout7.xml"/><Relationship Id="rId6" Type="http://schemas.openxmlformats.org/officeDocument/2006/relationships/image" Target="../media/image145.png"/><Relationship Id="rId11" Type="http://schemas.openxmlformats.org/officeDocument/2006/relationships/image" Target="../media/image91.png"/><Relationship Id="rId5" Type="http://schemas.openxmlformats.org/officeDocument/2006/relationships/image" Target="../media/image57.png"/><Relationship Id="rId10" Type="http://schemas.openxmlformats.org/officeDocument/2006/relationships/image" Target="../media/image26.png"/><Relationship Id="rId4" Type="http://schemas.openxmlformats.org/officeDocument/2006/relationships/image" Target="../media/image88.png"/><Relationship Id="rId9" Type="http://schemas.openxmlformats.org/officeDocument/2006/relationships/image" Target="../media/image148.png"/></Relationships>
</file>

<file path=ppt/slides/_rels/slide13.xml.rels><?xml version="1.0" encoding="UTF-8" standalone="yes"?>
<Relationships xmlns="http://schemas.openxmlformats.org/package/2006/relationships"><Relationship Id="rId8" Type="http://schemas.openxmlformats.org/officeDocument/2006/relationships/image" Target="../media/image156.png"/><Relationship Id="rId13" Type="http://schemas.openxmlformats.org/officeDocument/2006/relationships/image" Target="../media/image160.png"/><Relationship Id="rId3" Type="http://schemas.openxmlformats.org/officeDocument/2006/relationships/image" Target="../media/image151.png"/><Relationship Id="rId7" Type="http://schemas.openxmlformats.org/officeDocument/2006/relationships/image" Target="../media/image155.png"/><Relationship Id="rId12" Type="http://schemas.openxmlformats.org/officeDocument/2006/relationships/image" Target="../media/image89.png"/><Relationship Id="rId2" Type="http://schemas.openxmlformats.org/officeDocument/2006/relationships/image" Target="../media/image150.png"/><Relationship Id="rId16" Type="http://schemas.openxmlformats.org/officeDocument/2006/relationships/image" Target="../media/image163.png"/><Relationship Id="rId1" Type="http://schemas.openxmlformats.org/officeDocument/2006/relationships/slideLayout" Target="../slideLayouts/slideLayout6.xml"/><Relationship Id="rId6" Type="http://schemas.openxmlformats.org/officeDocument/2006/relationships/image" Target="../media/image154.png"/><Relationship Id="rId11" Type="http://schemas.openxmlformats.org/officeDocument/2006/relationships/image" Target="../media/image159.png"/><Relationship Id="rId5" Type="http://schemas.openxmlformats.org/officeDocument/2006/relationships/image" Target="../media/image153.png"/><Relationship Id="rId15" Type="http://schemas.openxmlformats.org/officeDocument/2006/relationships/image" Target="../media/image162.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 Id="rId14" Type="http://schemas.openxmlformats.org/officeDocument/2006/relationships/image" Target="../media/image161.png"/></Relationships>
</file>

<file path=ppt/slides/_rels/slide14.xml.rels><?xml version="1.0" encoding="UTF-8" standalone="yes"?>
<Relationships xmlns="http://schemas.openxmlformats.org/package/2006/relationships"><Relationship Id="rId8" Type="http://schemas.openxmlformats.org/officeDocument/2006/relationships/image" Target="../media/image170.png"/><Relationship Id="rId13" Type="http://schemas.openxmlformats.org/officeDocument/2006/relationships/image" Target="../media/image175.png"/><Relationship Id="rId18" Type="http://schemas.openxmlformats.org/officeDocument/2006/relationships/image" Target="../media/image177.png"/><Relationship Id="rId3" Type="http://schemas.openxmlformats.org/officeDocument/2006/relationships/image" Target="../media/image165.png"/><Relationship Id="rId21" Type="http://schemas.openxmlformats.org/officeDocument/2006/relationships/image" Target="../media/image180.png"/><Relationship Id="rId7" Type="http://schemas.openxmlformats.org/officeDocument/2006/relationships/image" Target="../media/image169.png"/><Relationship Id="rId12" Type="http://schemas.openxmlformats.org/officeDocument/2006/relationships/image" Target="../media/image174.png"/><Relationship Id="rId17" Type="http://schemas.openxmlformats.org/officeDocument/2006/relationships/image" Target="../media/image73.png"/><Relationship Id="rId2" Type="http://schemas.openxmlformats.org/officeDocument/2006/relationships/image" Target="../media/image164.png"/><Relationship Id="rId16" Type="http://schemas.openxmlformats.org/officeDocument/2006/relationships/image" Target="../media/image176.png"/><Relationship Id="rId20" Type="http://schemas.openxmlformats.org/officeDocument/2006/relationships/image" Target="../media/image179.png"/><Relationship Id="rId1" Type="http://schemas.openxmlformats.org/officeDocument/2006/relationships/slideLayout" Target="../slideLayouts/slideLayout5.xml"/><Relationship Id="rId6" Type="http://schemas.openxmlformats.org/officeDocument/2006/relationships/image" Target="../media/image168.png"/><Relationship Id="rId11" Type="http://schemas.openxmlformats.org/officeDocument/2006/relationships/image" Target="../media/image173.png"/><Relationship Id="rId5" Type="http://schemas.openxmlformats.org/officeDocument/2006/relationships/image" Target="../media/image167.png"/><Relationship Id="rId15" Type="http://schemas.openxmlformats.org/officeDocument/2006/relationships/image" Target="../media/image47.png"/><Relationship Id="rId10" Type="http://schemas.openxmlformats.org/officeDocument/2006/relationships/image" Target="../media/image172.png"/><Relationship Id="rId19" Type="http://schemas.openxmlformats.org/officeDocument/2006/relationships/image" Target="../media/image178.png"/><Relationship Id="rId4" Type="http://schemas.openxmlformats.org/officeDocument/2006/relationships/image" Target="../media/image166.png"/><Relationship Id="rId9" Type="http://schemas.openxmlformats.org/officeDocument/2006/relationships/image" Target="../media/image171.png"/><Relationship Id="rId14" Type="http://schemas.openxmlformats.org/officeDocument/2006/relationships/image" Target="../media/image43.png"/><Relationship Id="rId22" Type="http://schemas.openxmlformats.org/officeDocument/2006/relationships/image" Target="../media/image181.png"/></Relationships>
</file>

<file path=ppt/slides/_rels/slide15.xml.rels><?xml version="1.0" encoding="UTF-8" standalone="yes"?>
<Relationships xmlns="http://schemas.openxmlformats.org/package/2006/relationships"><Relationship Id="rId13" Type="http://schemas.openxmlformats.org/officeDocument/2006/relationships/image" Target="../media/image192.png"/><Relationship Id="rId18" Type="http://schemas.openxmlformats.org/officeDocument/2006/relationships/image" Target="../media/image197.png"/><Relationship Id="rId26" Type="http://schemas.openxmlformats.org/officeDocument/2006/relationships/image" Target="../media/image205.png"/><Relationship Id="rId39" Type="http://schemas.openxmlformats.org/officeDocument/2006/relationships/image" Target="../media/image218.png"/><Relationship Id="rId21" Type="http://schemas.openxmlformats.org/officeDocument/2006/relationships/image" Target="../media/image200.png"/><Relationship Id="rId34" Type="http://schemas.openxmlformats.org/officeDocument/2006/relationships/image" Target="../media/image213.png"/><Relationship Id="rId42" Type="http://schemas.openxmlformats.org/officeDocument/2006/relationships/image" Target="../media/image221.png"/><Relationship Id="rId47" Type="http://schemas.openxmlformats.org/officeDocument/2006/relationships/image" Target="../media/image226.png"/><Relationship Id="rId50" Type="http://schemas.openxmlformats.org/officeDocument/2006/relationships/image" Target="../media/image229.png"/><Relationship Id="rId55" Type="http://schemas.openxmlformats.org/officeDocument/2006/relationships/image" Target="../media/image234.png"/><Relationship Id="rId7" Type="http://schemas.openxmlformats.org/officeDocument/2006/relationships/image" Target="../media/image186.png"/><Relationship Id="rId12" Type="http://schemas.openxmlformats.org/officeDocument/2006/relationships/image" Target="../media/image191.png"/><Relationship Id="rId17" Type="http://schemas.openxmlformats.org/officeDocument/2006/relationships/image" Target="../media/image196.png"/><Relationship Id="rId25" Type="http://schemas.openxmlformats.org/officeDocument/2006/relationships/image" Target="../media/image204.png"/><Relationship Id="rId33" Type="http://schemas.openxmlformats.org/officeDocument/2006/relationships/image" Target="../media/image212.png"/><Relationship Id="rId38" Type="http://schemas.openxmlformats.org/officeDocument/2006/relationships/image" Target="../media/image217.png"/><Relationship Id="rId46" Type="http://schemas.openxmlformats.org/officeDocument/2006/relationships/image" Target="../media/image225.png"/><Relationship Id="rId2" Type="http://schemas.openxmlformats.org/officeDocument/2006/relationships/image" Target="../media/image182.png"/><Relationship Id="rId16" Type="http://schemas.openxmlformats.org/officeDocument/2006/relationships/image" Target="../media/image195.png"/><Relationship Id="rId20" Type="http://schemas.openxmlformats.org/officeDocument/2006/relationships/image" Target="../media/image199.png"/><Relationship Id="rId29" Type="http://schemas.openxmlformats.org/officeDocument/2006/relationships/image" Target="../media/image208.png"/><Relationship Id="rId41" Type="http://schemas.openxmlformats.org/officeDocument/2006/relationships/image" Target="../media/image220.png"/><Relationship Id="rId54" Type="http://schemas.openxmlformats.org/officeDocument/2006/relationships/image" Target="../media/image233.png"/><Relationship Id="rId1" Type="http://schemas.openxmlformats.org/officeDocument/2006/relationships/slideLayout" Target="../slideLayouts/slideLayout4.xml"/><Relationship Id="rId6" Type="http://schemas.openxmlformats.org/officeDocument/2006/relationships/image" Target="../media/image185.png"/><Relationship Id="rId11" Type="http://schemas.openxmlformats.org/officeDocument/2006/relationships/image" Target="../media/image190.png"/><Relationship Id="rId24" Type="http://schemas.openxmlformats.org/officeDocument/2006/relationships/image" Target="../media/image203.png"/><Relationship Id="rId32" Type="http://schemas.openxmlformats.org/officeDocument/2006/relationships/image" Target="../media/image211.png"/><Relationship Id="rId37" Type="http://schemas.openxmlformats.org/officeDocument/2006/relationships/image" Target="../media/image216.png"/><Relationship Id="rId40" Type="http://schemas.openxmlformats.org/officeDocument/2006/relationships/image" Target="../media/image219.png"/><Relationship Id="rId45" Type="http://schemas.openxmlformats.org/officeDocument/2006/relationships/image" Target="../media/image224.png"/><Relationship Id="rId53" Type="http://schemas.openxmlformats.org/officeDocument/2006/relationships/image" Target="../media/image232.png"/><Relationship Id="rId5" Type="http://schemas.openxmlformats.org/officeDocument/2006/relationships/image" Target="../media/image26.png"/><Relationship Id="rId15" Type="http://schemas.openxmlformats.org/officeDocument/2006/relationships/image" Target="../media/image194.png"/><Relationship Id="rId23" Type="http://schemas.openxmlformats.org/officeDocument/2006/relationships/image" Target="../media/image202.png"/><Relationship Id="rId28" Type="http://schemas.openxmlformats.org/officeDocument/2006/relationships/image" Target="../media/image207.png"/><Relationship Id="rId36" Type="http://schemas.openxmlformats.org/officeDocument/2006/relationships/image" Target="../media/image215.png"/><Relationship Id="rId49" Type="http://schemas.openxmlformats.org/officeDocument/2006/relationships/image" Target="../media/image228.png"/><Relationship Id="rId10" Type="http://schemas.openxmlformats.org/officeDocument/2006/relationships/image" Target="../media/image189.png"/><Relationship Id="rId19" Type="http://schemas.openxmlformats.org/officeDocument/2006/relationships/image" Target="../media/image198.png"/><Relationship Id="rId31" Type="http://schemas.openxmlformats.org/officeDocument/2006/relationships/image" Target="../media/image210.png"/><Relationship Id="rId44" Type="http://schemas.openxmlformats.org/officeDocument/2006/relationships/image" Target="../media/image223.png"/><Relationship Id="rId52" Type="http://schemas.openxmlformats.org/officeDocument/2006/relationships/image" Target="../media/image231.png"/><Relationship Id="rId4" Type="http://schemas.openxmlformats.org/officeDocument/2006/relationships/image" Target="../media/image184.png"/><Relationship Id="rId9" Type="http://schemas.openxmlformats.org/officeDocument/2006/relationships/image" Target="../media/image188.png"/><Relationship Id="rId14" Type="http://schemas.openxmlformats.org/officeDocument/2006/relationships/image" Target="../media/image193.png"/><Relationship Id="rId22" Type="http://schemas.openxmlformats.org/officeDocument/2006/relationships/image" Target="../media/image201.png"/><Relationship Id="rId27" Type="http://schemas.openxmlformats.org/officeDocument/2006/relationships/image" Target="../media/image206.png"/><Relationship Id="rId30" Type="http://schemas.openxmlformats.org/officeDocument/2006/relationships/image" Target="../media/image209.png"/><Relationship Id="rId35" Type="http://schemas.openxmlformats.org/officeDocument/2006/relationships/image" Target="../media/image214.png"/><Relationship Id="rId43" Type="http://schemas.openxmlformats.org/officeDocument/2006/relationships/image" Target="../media/image222.png"/><Relationship Id="rId48" Type="http://schemas.openxmlformats.org/officeDocument/2006/relationships/image" Target="../media/image227.png"/><Relationship Id="rId56" Type="http://schemas.openxmlformats.org/officeDocument/2006/relationships/image" Target="../media/image235.png"/><Relationship Id="rId8" Type="http://schemas.openxmlformats.org/officeDocument/2006/relationships/image" Target="../media/image187.png"/><Relationship Id="rId51" Type="http://schemas.openxmlformats.org/officeDocument/2006/relationships/image" Target="../media/image230.png"/><Relationship Id="rId3" Type="http://schemas.openxmlformats.org/officeDocument/2006/relationships/image" Target="../media/image183.png"/></Relationships>
</file>

<file path=ppt/slides/_rels/slide16.xml.rels><?xml version="1.0" encoding="UTF-8" standalone="yes"?>
<Relationships xmlns="http://schemas.openxmlformats.org/package/2006/relationships"><Relationship Id="rId8" Type="http://schemas.openxmlformats.org/officeDocument/2006/relationships/image" Target="../media/image241.png"/><Relationship Id="rId13" Type="http://schemas.openxmlformats.org/officeDocument/2006/relationships/image" Target="../media/image246.png"/><Relationship Id="rId3" Type="http://schemas.openxmlformats.org/officeDocument/2006/relationships/image" Target="../media/image237.png"/><Relationship Id="rId7" Type="http://schemas.openxmlformats.org/officeDocument/2006/relationships/image" Target="../media/image240.png"/><Relationship Id="rId12" Type="http://schemas.openxmlformats.org/officeDocument/2006/relationships/image" Target="../media/image245.png"/><Relationship Id="rId2" Type="http://schemas.openxmlformats.org/officeDocument/2006/relationships/image" Target="../media/image236.png"/><Relationship Id="rId16" Type="http://schemas.openxmlformats.org/officeDocument/2006/relationships/image" Target="../media/image249.png"/><Relationship Id="rId1" Type="http://schemas.openxmlformats.org/officeDocument/2006/relationships/slideLayout" Target="../slideLayouts/slideLayout3.xml"/><Relationship Id="rId6" Type="http://schemas.openxmlformats.org/officeDocument/2006/relationships/image" Target="../media/image99.png"/><Relationship Id="rId11" Type="http://schemas.openxmlformats.org/officeDocument/2006/relationships/image" Target="../media/image244.png"/><Relationship Id="rId5" Type="http://schemas.openxmlformats.org/officeDocument/2006/relationships/image" Target="../media/image239.png"/><Relationship Id="rId15" Type="http://schemas.openxmlformats.org/officeDocument/2006/relationships/image" Target="../media/image248.png"/><Relationship Id="rId10" Type="http://schemas.openxmlformats.org/officeDocument/2006/relationships/image" Target="../media/image243.png"/><Relationship Id="rId4" Type="http://schemas.openxmlformats.org/officeDocument/2006/relationships/image" Target="../media/image238.png"/><Relationship Id="rId9" Type="http://schemas.openxmlformats.org/officeDocument/2006/relationships/image" Target="../media/image242.png"/><Relationship Id="rId14" Type="http://schemas.openxmlformats.org/officeDocument/2006/relationships/image" Target="../media/image247.png"/></Relationships>
</file>

<file path=ppt/slides/_rels/slide17.xml.rels><?xml version="1.0" encoding="UTF-8" standalone="yes"?>
<Relationships xmlns="http://schemas.openxmlformats.org/package/2006/relationships"><Relationship Id="rId8" Type="http://schemas.openxmlformats.org/officeDocument/2006/relationships/image" Target="../media/image255.png"/><Relationship Id="rId13" Type="http://schemas.openxmlformats.org/officeDocument/2006/relationships/image" Target="../media/image260.png"/><Relationship Id="rId18" Type="http://schemas.openxmlformats.org/officeDocument/2006/relationships/image" Target="../media/image265.png"/><Relationship Id="rId3" Type="http://schemas.openxmlformats.org/officeDocument/2006/relationships/image" Target="../media/image251.png"/><Relationship Id="rId21" Type="http://schemas.openxmlformats.org/officeDocument/2006/relationships/image" Target="../media/image268.png"/><Relationship Id="rId7" Type="http://schemas.openxmlformats.org/officeDocument/2006/relationships/image" Target="../media/image254.png"/><Relationship Id="rId12" Type="http://schemas.openxmlformats.org/officeDocument/2006/relationships/image" Target="../media/image259.png"/><Relationship Id="rId17" Type="http://schemas.openxmlformats.org/officeDocument/2006/relationships/image" Target="../media/image264.png"/><Relationship Id="rId2" Type="http://schemas.openxmlformats.org/officeDocument/2006/relationships/image" Target="../media/image250.png"/><Relationship Id="rId16" Type="http://schemas.openxmlformats.org/officeDocument/2006/relationships/image" Target="../media/image263.png"/><Relationship Id="rId20" Type="http://schemas.openxmlformats.org/officeDocument/2006/relationships/image" Target="../media/image267.png"/><Relationship Id="rId1" Type="http://schemas.openxmlformats.org/officeDocument/2006/relationships/slideLayout" Target="../slideLayouts/slideLayout2.xml"/><Relationship Id="rId6" Type="http://schemas.openxmlformats.org/officeDocument/2006/relationships/image" Target="../media/image253.png"/><Relationship Id="rId11" Type="http://schemas.openxmlformats.org/officeDocument/2006/relationships/image" Target="../media/image258.png"/><Relationship Id="rId5" Type="http://schemas.openxmlformats.org/officeDocument/2006/relationships/image" Target="../media/image252.png"/><Relationship Id="rId15" Type="http://schemas.openxmlformats.org/officeDocument/2006/relationships/image" Target="../media/image262.png"/><Relationship Id="rId23" Type="http://schemas.openxmlformats.org/officeDocument/2006/relationships/image" Target="../media/image270.png"/><Relationship Id="rId10" Type="http://schemas.openxmlformats.org/officeDocument/2006/relationships/image" Target="../media/image257.png"/><Relationship Id="rId19" Type="http://schemas.openxmlformats.org/officeDocument/2006/relationships/image" Target="../media/image266.png"/><Relationship Id="rId4" Type="http://schemas.openxmlformats.org/officeDocument/2006/relationships/image" Target="../media/image26.png"/><Relationship Id="rId9" Type="http://schemas.openxmlformats.org/officeDocument/2006/relationships/image" Target="../media/image256.png"/><Relationship Id="rId14" Type="http://schemas.openxmlformats.org/officeDocument/2006/relationships/image" Target="../media/image261.png"/><Relationship Id="rId22" Type="http://schemas.openxmlformats.org/officeDocument/2006/relationships/image" Target="../media/image269.png"/></Relationships>
</file>

<file path=ppt/slides/_rels/slide18.xml.rels><?xml version="1.0" encoding="UTF-8" standalone="yes"?>
<Relationships xmlns="http://schemas.openxmlformats.org/package/2006/relationships"><Relationship Id="rId8" Type="http://schemas.openxmlformats.org/officeDocument/2006/relationships/image" Target="../media/image274.png"/><Relationship Id="rId13" Type="http://schemas.openxmlformats.org/officeDocument/2006/relationships/image" Target="../media/image279.png"/><Relationship Id="rId18" Type="http://schemas.openxmlformats.org/officeDocument/2006/relationships/image" Target="../media/image283.png"/><Relationship Id="rId3" Type="http://schemas.openxmlformats.org/officeDocument/2006/relationships/image" Target="../media/image2.png"/><Relationship Id="rId21" Type="http://schemas.openxmlformats.org/officeDocument/2006/relationships/image" Target="../media/image286.png"/><Relationship Id="rId7" Type="http://schemas.openxmlformats.org/officeDocument/2006/relationships/image" Target="../media/image273.png"/><Relationship Id="rId12" Type="http://schemas.openxmlformats.org/officeDocument/2006/relationships/image" Target="../media/image278.png"/><Relationship Id="rId17" Type="http://schemas.openxmlformats.org/officeDocument/2006/relationships/image" Target="../media/image282.png"/><Relationship Id="rId2" Type="http://schemas.openxmlformats.org/officeDocument/2006/relationships/image" Target="../media/image1.png"/><Relationship Id="rId16" Type="http://schemas.openxmlformats.org/officeDocument/2006/relationships/image" Target="../media/image281.png"/><Relationship Id="rId20" Type="http://schemas.openxmlformats.org/officeDocument/2006/relationships/image" Target="../media/image285.png"/><Relationship Id="rId1" Type="http://schemas.openxmlformats.org/officeDocument/2006/relationships/slideLayout" Target="../slideLayouts/slideLayout8.xml"/><Relationship Id="rId6" Type="http://schemas.openxmlformats.org/officeDocument/2006/relationships/image" Target="../media/image272.png"/><Relationship Id="rId11" Type="http://schemas.openxmlformats.org/officeDocument/2006/relationships/image" Target="../media/image277.png"/><Relationship Id="rId24" Type="http://schemas.openxmlformats.org/officeDocument/2006/relationships/image" Target="../media/image289.png"/><Relationship Id="rId5" Type="http://schemas.openxmlformats.org/officeDocument/2006/relationships/image" Target="../media/image69.png"/><Relationship Id="rId15" Type="http://schemas.openxmlformats.org/officeDocument/2006/relationships/image" Target="../media/image280.png"/><Relationship Id="rId23" Type="http://schemas.openxmlformats.org/officeDocument/2006/relationships/image" Target="../media/image288.png"/><Relationship Id="rId10" Type="http://schemas.openxmlformats.org/officeDocument/2006/relationships/image" Target="../media/image276.png"/><Relationship Id="rId19" Type="http://schemas.openxmlformats.org/officeDocument/2006/relationships/image" Target="../media/image284.png"/><Relationship Id="rId4" Type="http://schemas.openxmlformats.org/officeDocument/2006/relationships/image" Target="../media/image271.png"/><Relationship Id="rId9" Type="http://schemas.openxmlformats.org/officeDocument/2006/relationships/image" Target="../media/image275.png"/><Relationship Id="rId14" Type="http://schemas.openxmlformats.org/officeDocument/2006/relationships/image" Target="../media/image232.png"/><Relationship Id="rId22" Type="http://schemas.openxmlformats.org/officeDocument/2006/relationships/image" Target="../media/image287.png"/></Relationships>
</file>

<file path=ppt/slides/_rels/slide19.xml.rels><?xml version="1.0" encoding="UTF-8" standalone="yes"?>
<Relationships xmlns="http://schemas.openxmlformats.org/package/2006/relationships"><Relationship Id="rId8" Type="http://schemas.openxmlformats.org/officeDocument/2006/relationships/image" Target="../media/image293.png"/><Relationship Id="rId13" Type="http://schemas.openxmlformats.org/officeDocument/2006/relationships/image" Target="../media/image87.png"/><Relationship Id="rId18" Type="http://schemas.openxmlformats.org/officeDocument/2006/relationships/image" Target="../media/image302.png"/><Relationship Id="rId3" Type="http://schemas.openxmlformats.org/officeDocument/2006/relationships/image" Target="../media/image291.png"/><Relationship Id="rId7" Type="http://schemas.openxmlformats.org/officeDocument/2006/relationships/image" Target="../media/image292.png"/><Relationship Id="rId12" Type="http://schemas.openxmlformats.org/officeDocument/2006/relationships/image" Target="../media/image297.png"/><Relationship Id="rId17" Type="http://schemas.openxmlformats.org/officeDocument/2006/relationships/image" Target="../media/image301.png"/><Relationship Id="rId2" Type="http://schemas.openxmlformats.org/officeDocument/2006/relationships/image" Target="../media/image290.png"/><Relationship Id="rId16" Type="http://schemas.openxmlformats.org/officeDocument/2006/relationships/image" Target="../media/image300.png"/><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96.png"/><Relationship Id="rId5" Type="http://schemas.openxmlformats.org/officeDocument/2006/relationships/image" Target="../media/image57.png"/><Relationship Id="rId15" Type="http://schemas.openxmlformats.org/officeDocument/2006/relationships/image" Target="../media/image299.png"/><Relationship Id="rId10" Type="http://schemas.openxmlformats.org/officeDocument/2006/relationships/image" Target="../media/image295.png"/><Relationship Id="rId19" Type="http://schemas.openxmlformats.org/officeDocument/2006/relationships/image" Target="../media/image303.png"/><Relationship Id="rId4" Type="http://schemas.openxmlformats.org/officeDocument/2006/relationships/image" Target="../media/image34.png"/><Relationship Id="rId9" Type="http://schemas.openxmlformats.org/officeDocument/2006/relationships/image" Target="../media/image294.png"/><Relationship Id="rId14" Type="http://schemas.openxmlformats.org/officeDocument/2006/relationships/image" Target="../media/image298.png"/></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6"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20.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311.png"/><Relationship Id="rId3" Type="http://schemas.openxmlformats.org/officeDocument/2006/relationships/image" Target="../media/image2.png"/><Relationship Id="rId7" Type="http://schemas.openxmlformats.org/officeDocument/2006/relationships/image" Target="../media/image307.png"/><Relationship Id="rId12" Type="http://schemas.openxmlformats.org/officeDocument/2006/relationships/image" Target="../media/image310.png"/><Relationship Id="rId2" Type="http://schemas.openxmlformats.org/officeDocument/2006/relationships/image" Target="../media/image1.png"/><Relationship Id="rId16" Type="http://schemas.openxmlformats.org/officeDocument/2006/relationships/image" Target="../media/image314.png"/><Relationship Id="rId1" Type="http://schemas.openxmlformats.org/officeDocument/2006/relationships/slideLayout" Target="../slideLayouts/slideLayout8.xml"/><Relationship Id="rId6" Type="http://schemas.openxmlformats.org/officeDocument/2006/relationships/image" Target="../media/image306.png"/><Relationship Id="rId11" Type="http://schemas.openxmlformats.org/officeDocument/2006/relationships/image" Target="../media/image309.png"/><Relationship Id="rId5" Type="http://schemas.openxmlformats.org/officeDocument/2006/relationships/image" Target="../media/image305.png"/><Relationship Id="rId15" Type="http://schemas.openxmlformats.org/officeDocument/2006/relationships/image" Target="../media/image313.png"/><Relationship Id="rId10" Type="http://schemas.openxmlformats.org/officeDocument/2006/relationships/image" Target="../media/image19.png"/><Relationship Id="rId4" Type="http://schemas.openxmlformats.org/officeDocument/2006/relationships/image" Target="../media/image304.png"/><Relationship Id="rId9" Type="http://schemas.openxmlformats.org/officeDocument/2006/relationships/image" Target="../media/image308.png"/><Relationship Id="rId14" Type="http://schemas.openxmlformats.org/officeDocument/2006/relationships/image" Target="../media/image312.png"/></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image" Target="../media/image31.png"/><Relationship Id="rId16"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19" Type="http://schemas.openxmlformats.org/officeDocument/2006/relationships/image" Target="../media/image48.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4.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18" Type="http://schemas.openxmlformats.org/officeDocument/2006/relationships/image" Target="../media/image61.png"/><Relationship Id="rId3" Type="http://schemas.openxmlformats.org/officeDocument/2006/relationships/image" Target="../media/image2.png"/><Relationship Id="rId21" Type="http://schemas.openxmlformats.org/officeDocument/2006/relationships/image" Target="../media/image64.png"/><Relationship Id="rId7"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60.png"/><Relationship Id="rId2" Type="http://schemas.openxmlformats.org/officeDocument/2006/relationships/image" Target="../media/image1.png"/><Relationship Id="rId16" Type="http://schemas.openxmlformats.org/officeDocument/2006/relationships/image" Target="../media/image59.png"/><Relationship Id="rId20" Type="http://schemas.openxmlformats.org/officeDocument/2006/relationships/image" Target="../media/image63.png"/><Relationship Id="rId1" Type="http://schemas.openxmlformats.org/officeDocument/2006/relationships/slideLayout" Target="../slideLayouts/slideLayout8.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2.png"/><Relationship Id="rId15" Type="http://schemas.openxmlformats.org/officeDocument/2006/relationships/image" Target="../media/image21.png"/><Relationship Id="rId23" Type="http://schemas.openxmlformats.org/officeDocument/2006/relationships/image" Target="../media/image66.png"/><Relationship Id="rId10" Type="http://schemas.openxmlformats.org/officeDocument/2006/relationships/image" Target="../media/image54.png"/><Relationship Id="rId19" Type="http://schemas.openxmlformats.org/officeDocument/2006/relationships/image" Target="../media/image62.png"/><Relationship Id="rId4" Type="http://schemas.openxmlformats.org/officeDocument/2006/relationships/image" Target="../media/image49.png"/><Relationship Id="rId9" Type="http://schemas.openxmlformats.org/officeDocument/2006/relationships/image" Target="../media/image53.png"/><Relationship Id="rId14" Type="http://schemas.openxmlformats.org/officeDocument/2006/relationships/image" Target="../media/image58.png"/><Relationship Id="rId22" Type="http://schemas.openxmlformats.org/officeDocument/2006/relationships/image" Target="../media/image65.png"/></Relationships>
</file>

<file path=ppt/slides/_rels/slide5.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74.png"/><Relationship Id="rId3" Type="http://schemas.openxmlformats.org/officeDocument/2006/relationships/image" Target="../media/image2.png"/><Relationship Id="rId7" Type="http://schemas.openxmlformats.org/officeDocument/2006/relationships/image" Target="../media/image19.png"/><Relationship Id="rId12" Type="http://schemas.openxmlformats.org/officeDocument/2006/relationships/image" Target="../media/image73.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69.png"/><Relationship Id="rId11" Type="http://schemas.openxmlformats.org/officeDocument/2006/relationships/image" Target="../media/image72.png"/><Relationship Id="rId5" Type="http://schemas.openxmlformats.org/officeDocument/2006/relationships/image" Target="../media/image68.png"/><Relationship Id="rId10" Type="http://schemas.openxmlformats.org/officeDocument/2006/relationships/image" Target="../media/image71.png"/><Relationship Id="rId4" Type="http://schemas.openxmlformats.org/officeDocument/2006/relationships/image" Target="../media/image67.png"/><Relationship Id="rId9" Type="http://schemas.openxmlformats.org/officeDocument/2006/relationships/image" Target="../media/image70.png"/></Relationships>
</file>

<file path=ppt/slides/_rels/slide6.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4.png"/><Relationship Id="rId3" Type="http://schemas.openxmlformats.org/officeDocument/2006/relationships/image" Target="../media/image76.png"/><Relationship Id="rId7" Type="http://schemas.openxmlformats.org/officeDocument/2006/relationships/image" Target="../media/image79.png"/><Relationship Id="rId12" Type="http://schemas.openxmlformats.org/officeDocument/2006/relationships/image" Target="../media/image83.png"/><Relationship Id="rId2" Type="http://schemas.openxmlformats.org/officeDocument/2006/relationships/image" Target="../media/image75.png"/><Relationship Id="rId1" Type="http://schemas.openxmlformats.org/officeDocument/2006/relationships/slideLayout" Target="../slideLayouts/slideLayout12.xml"/><Relationship Id="rId6" Type="http://schemas.openxmlformats.org/officeDocument/2006/relationships/image" Target="../media/image78.png"/><Relationship Id="rId11" Type="http://schemas.openxmlformats.org/officeDocument/2006/relationships/image" Target="../media/image46.png"/><Relationship Id="rId5" Type="http://schemas.openxmlformats.org/officeDocument/2006/relationships/image" Target="../media/image57.png"/><Relationship Id="rId10" Type="http://schemas.openxmlformats.org/officeDocument/2006/relationships/image" Target="../media/image82.png"/><Relationship Id="rId4" Type="http://schemas.openxmlformats.org/officeDocument/2006/relationships/image" Target="../media/image77.png"/><Relationship Id="rId9" Type="http://schemas.openxmlformats.org/officeDocument/2006/relationships/image" Target="../media/image81.png"/></Relationships>
</file>

<file path=ppt/slides/_rels/slide7.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3" Type="http://schemas.openxmlformats.org/officeDocument/2006/relationships/image" Target="../media/image86.png"/><Relationship Id="rId7" Type="http://schemas.openxmlformats.org/officeDocument/2006/relationships/image" Target="../media/image89.png"/><Relationship Id="rId12" Type="http://schemas.openxmlformats.org/officeDocument/2006/relationships/image" Target="../media/image94.png"/><Relationship Id="rId2" Type="http://schemas.openxmlformats.org/officeDocument/2006/relationships/image" Target="../media/image85.png"/><Relationship Id="rId1" Type="http://schemas.openxmlformats.org/officeDocument/2006/relationships/slideLayout" Target="../slideLayouts/slideLayout13.xml"/><Relationship Id="rId6" Type="http://schemas.openxmlformats.org/officeDocument/2006/relationships/image" Target="../media/image73.png"/><Relationship Id="rId11" Type="http://schemas.openxmlformats.org/officeDocument/2006/relationships/image" Target="../media/image93.png"/><Relationship Id="rId5" Type="http://schemas.openxmlformats.org/officeDocument/2006/relationships/image" Target="../media/image88.png"/><Relationship Id="rId10" Type="http://schemas.openxmlformats.org/officeDocument/2006/relationships/image" Target="../media/image92.png"/><Relationship Id="rId4" Type="http://schemas.openxmlformats.org/officeDocument/2006/relationships/image" Target="../media/image87.png"/><Relationship Id="rId9" Type="http://schemas.openxmlformats.org/officeDocument/2006/relationships/image" Target="../media/image91.png"/></Relationships>
</file>

<file path=ppt/slides/_rels/slide8.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0.png"/><Relationship Id="rId3" Type="http://schemas.openxmlformats.org/officeDocument/2006/relationships/image" Target="../media/image2.png"/><Relationship Id="rId7" Type="http://schemas.openxmlformats.org/officeDocument/2006/relationships/image" Target="../media/image65.png"/><Relationship Id="rId12" Type="http://schemas.openxmlformats.org/officeDocument/2006/relationships/image" Target="../media/image99.png"/><Relationship Id="rId17" Type="http://schemas.openxmlformats.org/officeDocument/2006/relationships/image" Target="../media/image104.png"/><Relationship Id="rId2" Type="http://schemas.openxmlformats.org/officeDocument/2006/relationships/image" Target="../media/image1.png"/><Relationship Id="rId16" Type="http://schemas.openxmlformats.org/officeDocument/2006/relationships/image" Target="../media/image103.png"/><Relationship Id="rId1" Type="http://schemas.openxmlformats.org/officeDocument/2006/relationships/slideLayout" Target="../slideLayouts/slideLayout8.xml"/><Relationship Id="rId6" Type="http://schemas.openxmlformats.org/officeDocument/2006/relationships/image" Target="../media/image47.png"/><Relationship Id="rId11" Type="http://schemas.openxmlformats.org/officeDocument/2006/relationships/image" Target="../media/image98.png"/><Relationship Id="rId5" Type="http://schemas.openxmlformats.org/officeDocument/2006/relationships/image" Target="../media/image43.png"/><Relationship Id="rId15" Type="http://schemas.openxmlformats.org/officeDocument/2006/relationships/image" Target="../media/image102.png"/><Relationship Id="rId10" Type="http://schemas.openxmlformats.org/officeDocument/2006/relationships/image" Target="../media/image42.png"/><Relationship Id="rId4" Type="http://schemas.openxmlformats.org/officeDocument/2006/relationships/image" Target="../media/image34.png"/><Relationship Id="rId9" Type="http://schemas.openxmlformats.org/officeDocument/2006/relationships/image" Target="../media/image97.png"/><Relationship Id="rId14" Type="http://schemas.openxmlformats.org/officeDocument/2006/relationships/image" Target="../media/image101.png"/></Relationships>
</file>

<file path=ppt/slides/_rels/slide9.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06.png"/><Relationship Id="rId7" Type="http://schemas.openxmlformats.org/officeDocument/2006/relationships/image" Target="../media/image110.png"/><Relationship Id="rId12" Type="http://schemas.openxmlformats.org/officeDocument/2006/relationships/image" Target="../media/image115.png"/><Relationship Id="rId2" Type="http://schemas.openxmlformats.org/officeDocument/2006/relationships/image" Target="../media/image105.png"/><Relationship Id="rId1" Type="http://schemas.openxmlformats.org/officeDocument/2006/relationships/slideLayout" Target="../slideLayouts/slideLayout14.xml"/><Relationship Id="rId6" Type="http://schemas.openxmlformats.org/officeDocument/2006/relationships/image" Target="../media/image109.png"/><Relationship Id="rId11" Type="http://schemas.openxmlformats.org/officeDocument/2006/relationships/image" Target="../media/image114.png"/><Relationship Id="rId5" Type="http://schemas.openxmlformats.org/officeDocument/2006/relationships/image" Target="../media/image108.png"/><Relationship Id="rId10" Type="http://schemas.openxmlformats.org/officeDocument/2006/relationships/image" Target="../media/image113.png"/><Relationship Id="rId4" Type="http://schemas.openxmlformats.org/officeDocument/2006/relationships/image" Target="../media/image107.png"/><Relationship Id="rId9" Type="http://schemas.openxmlformats.org/officeDocument/2006/relationships/image" Target="../media/image1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p:nvPr/>
        </p:nvPicPr>
        <p:blipFill>
          <a:blip r:embed="rId2"/>
          <a:stretch/>
        </p:blipFill>
        <p:spPr>
          <a:xfrm>
            <a:off x="0" y="0"/>
            <a:ext cx="10696320" cy="6016320"/>
          </a:xfrm>
          <a:prstGeom prst="rect">
            <a:avLst/>
          </a:prstGeom>
          <a:noFill/>
          <a:ln w="0">
            <a:noFill/>
          </a:ln>
        </p:spPr>
      </p:pic>
      <p:pic>
        <p:nvPicPr>
          <p:cNvPr id="31" name="图片 30"/>
          <p:cNvPicPr/>
          <p:nvPr/>
        </p:nvPicPr>
        <p:blipFill>
          <a:blip r:embed="rId3"/>
          <a:stretch/>
        </p:blipFill>
        <p:spPr>
          <a:xfrm>
            <a:off x="0" y="0"/>
            <a:ext cx="10696320" cy="6016320"/>
          </a:xfrm>
          <a:prstGeom prst="rect">
            <a:avLst/>
          </a:prstGeom>
          <a:noFill/>
          <a:ln w="0">
            <a:noFill/>
          </a:ln>
        </p:spPr>
      </p:pic>
      <p:pic>
        <p:nvPicPr>
          <p:cNvPr id="32" name="图片 31"/>
          <p:cNvPicPr/>
          <p:nvPr/>
        </p:nvPicPr>
        <p:blipFill>
          <a:blip r:embed="rId4"/>
          <a:stretch/>
        </p:blipFill>
        <p:spPr>
          <a:xfrm>
            <a:off x="2139480" y="902520"/>
            <a:ext cx="83160" cy="83160"/>
          </a:xfrm>
          <a:prstGeom prst="rect">
            <a:avLst/>
          </a:prstGeom>
          <a:noFill/>
          <a:ln w="0">
            <a:noFill/>
          </a:ln>
        </p:spPr>
      </p:pic>
      <p:pic>
        <p:nvPicPr>
          <p:cNvPr id="33" name="图片 32"/>
          <p:cNvPicPr/>
          <p:nvPr/>
        </p:nvPicPr>
        <p:blipFill>
          <a:blip r:embed="rId5"/>
          <a:stretch/>
        </p:blipFill>
        <p:spPr>
          <a:xfrm>
            <a:off x="8557200" y="1504080"/>
            <a:ext cx="116640" cy="116640"/>
          </a:xfrm>
          <a:prstGeom prst="rect">
            <a:avLst/>
          </a:prstGeom>
          <a:noFill/>
          <a:ln w="0">
            <a:noFill/>
          </a:ln>
        </p:spPr>
      </p:pic>
      <p:pic>
        <p:nvPicPr>
          <p:cNvPr id="34" name="图片 33"/>
          <p:cNvPicPr/>
          <p:nvPr/>
        </p:nvPicPr>
        <p:blipFill>
          <a:blip r:embed="rId6"/>
          <a:stretch/>
        </p:blipFill>
        <p:spPr>
          <a:xfrm>
            <a:off x="3209040" y="4211640"/>
            <a:ext cx="66600" cy="66600"/>
          </a:xfrm>
          <a:prstGeom prst="rect">
            <a:avLst/>
          </a:prstGeom>
          <a:noFill/>
          <a:ln w="0">
            <a:noFill/>
          </a:ln>
        </p:spPr>
      </p:pic>
      <p:pic>
        <p:nvPicPr>
          <p:cNvPr id="35" name="图片 34"/>
          <p:cNvPicPr/>
          <p:nvPr/>
        </p:nvPicPr>
        <p:blipFill>
          <a:blip r:embed="rId7"/>
          <a:stretch/>
        </p:blipFill>
        <p:spPr>
          <a:xfrm>
            <a:off x="8022600" y="3610080"/>
            <a:ext cx="100080" cy="100080"/>
          </a:xfrm>
          <a:prstGeom prst="rect">
            <a:avLst/>
          </a:prstGeom>
          <a:noFill/>
          <a:ln w="0">
            <a:noFill/>
          </a:ln>
        </p:spPr>
      </p:pic>
      <p:pic>
        <p:nvPicPr>
          <p:cNvPr id="36" name="图片 35"/>
          <p:cNvPicPr/>
          <p:nvPr/>
        </p:nvPicPr>
        <p:blipFill>
          <a:blip r:embed="rId8"/>
          <a:stretch/>
        </p:blipFill>
        <p:spPr>
          <a:xfrm>
            <a:off x="6418080" y="5114160"/>
            <a:ext cx="133200" cy="133200"/>
          </a:xfrm>
          <a:prstGeom prst="rect">
            <a:avLst/>
          </a:prstGeom>
          <a:noFill/>
          <a:ln w="0">
            <a:noFill/>
          </a:ln>
        </p:spPr>
      </p:pic>
      <p:pic>
        <p:nvPicPr>
          <p:cNvPr id="37" name="图片 36"/>
          <p:cNvPicPr/>
          <p:nvPr/>
        </p:nvPicPr>
        <p:blipFill>
          <a:blip r:embed="rId9"/>
          <a:stretch/>
        </p:blipFill>
        <p:spPr>
          <a:xfrm>
            <a:off x="2356560" y="1019520"/>
            <a:ext cx="1671120" cy="16200"/>
          </a:xfrm>
          <a:prstGeom prst="rect">
            <a:avLst/>
          </a:prstGeom>
          <a:noFill/>
          <a:ln w="0">
            <a:noFill/>
          </a:ln>
        </p:spPr>
      </p:pic>
      <p:pic>
        <p:nvPicPr>
          <p:cNvPr id="38" name="图片 37"/>
          <p:cNvPicPr/>
          <p:nvPr/>
        </p:nvPicPr>
        <p:blipFill>
          <a:blip r:embed="rId10"/>
          <a:stretch/>
        </p:blipFill>
        <p:spPr>
          <a:xfrm>
            <a:off x="8665920" y="1621080"/>
            <a:ext cx="1503720" cy="16200"/>
          </a:xfrm>
          <a:prstGeom prst="rect">
            <a:avLst/>
          </a:prstGeom>
          <a:noFill/>
          <a:ln w="0">
            <a:noFill/>
          </a:ln>
        </p:spPr>
      </p:pic>
      <p:pic>
        <p:nvPicPr>
          <p:cNvPr id="39" name="图片 38"/>
          <p:cNvPicPr/>
          <p:nvPr/>
        </p:nvPicPr>
        <p:blipFill>
          <a:blip r:embed="rId11"/>
          <a:stretch/>
        </p:blipFill>
        <p:spPr>
          <a:xfrm>
            <a:off x="3426120" y="4270320"/>
            <a:ext cx="2088720" cy="16200"/>
          </a:xfrm>
          <a:prstGeom prst="rect">
            <a:avLst/>
          </a:prstGeom>
          <a:noFill/>
          <a:ln w="0">
            <a:noFill/>
          </a:ln>
        </p:spPr>
      </p:pic>
      <p:pic>
        <p:nvPicPr>
          <p:cNvPr id="40" name="图片 39"/>
          <p:cNvPicPr/>
          <p:nvPr/>
        </p:nvPicPr>
        <p:blipFill>
          <a:blip r:embed="rId12"/>
          <a:stretch/>
        </p:blipFill>
        <p:spPr>
          <a:xfrm>
            <a:off x="8130960" y="3727080"/>
            <a:ext cx="1838160" cy="16200"/>
          </a:xfrm>
          <a:prstGeom prst="rect">
            <a:avLst/>
          </a:prstGeom>
          <a:noFill/>
          <a:ln w="0">
            <a:noFill/>
          </a:ln>
        </p:spPr>
      </p:pic>
      <p:sp>
        <p:nvSpPr>
          <p:cNvPr id="41" name="任意多边形 40"/>
          <p:cNvSpPr/>
          <p:nvPr/>
        </p:nvSpPr>
        <p:spPr>
          <a:xfrm>
            <a:off x="4345200" y="1520640"/>
            <a:ext cx="668880" cy="668880"/>
          </a:xfrm>
          <a:custGeom>
            <a:avLst/>
            <a:gdLst/>
            <a:ahLst/>
            <a:cxnLst/>
            <a:rect l="0" t="0" r="r" b="b"/>
            <a:pathLst>
              <a:path w="1858" h="1858">
                <a:moveTo>
                  <a:pt x="22" y="172"/>
                </a:moveTo>
                <a:cubicBezTo>
                  <a:pt x="37" y="138"/>
                  <a:pt x="57" y="108"/>
                  <a:pt x="83" y="82"/>
                </a:cubicBezTo>
                <a:cubicBezTo>
                  <a:pt x="109" y="56"/>
                  <a:pt x="139" y="36"/>
                  <a:pt x="173" y="21"/>
                </a:cubicBezTo>
                <a:cubicBezTo>
                  <a:pt x="207" y="7"/>
                  <a:pt x="243" y="0"/>
                  <a:pt x="280" y="0"/>
                </a:cubicBezTo>
                <a:lnTo>
                  <a:pt x="1580" y="0"/>
                </a:lnTo>
                <a:cubicBezTo>
                  <a:pt x="1617" y="0"/>
                  <a:pt x="1652" y="7"/>
                  <a:pt x="1686" y="21"/>
                </a:cubicBezTo>
                <a:cubicBezTo>
                  <a:pt x="1720" y="36"/>
                  <a:pt x="1751" y="56"/>
                  <a:pt x="1777" y="82"/>
                </a:cubicBezTo>
                <a:cubicBezTo>
                  <a:pt x="1803" y="108"/>
                  <a:pt x="1823" y="138"/>
                  <a:pt x="1837" y="172"/>
                </a:cubicBezTo>
                <a:cubicBezTo>
                  <a:pt x="1851" y="206"/>
                  <a:pt x="1858" y="242"/>
                  <a:pt x="1858" y="279"/>
                </a:cubicBezTo>
                <a:lnTo>
                  <a:pt x="1858" y="1580"/>
                </a:lnTo>
                <a:cubicBezTo>
                  <a:pt x="1858" y="1617"/>
                  <a:pt x="1851" y="1652"/>
                  <a:pt x="1837" y="1686"/>
                </a:cubicBezTo>
                <a:cubicBezTo>
                  <a:pt x="1823" y="1720"/>
                  <a:pt x="1803" y="1751"/>
                  <a:pt x="1777" y="1777"/>
                </a:cubicBezTo>
                <a:cubicBezTo>
                  <a:pt x="1751" y="1803"/>
                  <a:pt x="1720" y="1823"/>
                  <a:pt x="1686" y="1837"/>
                </a:cubicBezTo>
                <a:cubicBezTo>
                  <a:pt x="1652" y="1851"/>
                  <a:pt x="1617" y="1858"/>
                  <a:pt x="1580" y="1858"/>
                </a:cubicBezTo>
                <a:lnTo>
                  <a:pt x="280" y="1858"/>
                </a:lnTo>
                <a:cubicBezTo>
                  <a:pt x="243" y="1858"/>
                  <a:pt x="207" y="1851"/>
                  <a:pt x="173" y="1837"/>
                </a:cubicBezTo>
                <a:cubicBezTo>
                  <a:pt x="139" y="1823"/>
                  <a:pt x="109" y="1803"/>
                  <a:pt x="83" y="1777"/>
                </a:cubicBezTo>
                <a:cubicBezTo>
                  <a:pt x="57" y="1751"/>
                  <a:pt x="37" y="1720"/>
                  <a:pt x="22" y="1686"/>
                </a:cubicBezTo>
                <a:cubicBezTo>
                  <a:pt x="8" y="1652"/>
                  <a:pt x="0" y="1617"/>
                  <a:pt x="0" y="1580"/>
                </a:cubicBezTo>
                <a:lnTo>
                  <a:pt x="0" y="279"/>
                </a:lnTo>
                <a:cubicBezTo>
                  <a:pt x="0" y="242"/>
                  <a:pt x="8" y="206"/>
                  <a:pt x="22" y="172"/>
                </a:cubicBezTo>
                <a:close/>
              </a:path>
            </a:pathLst>
          </a:custGeom>
          <a:solidFill>
            <a:srgbClr val="4F46E5">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 name="任意多边形 41"/>
          <p:cNvSpPr/>
          <p:nvPr/>
        </p:nvSpPr>
        <p:spPr>
          <a:xfrm>
            <a:off x="4345200" y="1520640"/>
            <a:ext cx="668880" cy="668880"/>
          </a:xfrm>
          <a:custGeom>
            <a:avLst/>
            <a:gdLst/>
            <a:ahLst/>
            <a:cxnLst/>
            <a:rect l="0" t="0" r="r" b="b"/>
            <a:pathLst>
              <a:path w="1858" h="1858">
                <a:moveTo>
                  <a:pt x="0" y="1580"/>
                </a:moveTo>
                <a:lnTo>
                  <a:pt x="0" y="279"/>
                </a:lnTo>
                <a:cubicBezTo>
                  <a:pt x="0" y="242"/>
                  <a:pt x="8" y="206"/>
                  <a:pt x="22" y="172"/>
                </a:cubicBezTo>
                <a:cubicBezTo>
                  <a:pt x="37" y="138"/>
                  <a:pt x="57" y="108"/>
                  <a:pt x="83" y="82"/>
                </a:cubicBezTo>
                <a:cubicBezTo>
                  <a:pt x="109" y="56"/>
                  <a:pt x="139" y="36"/>
                  <a:pt x="173" y="21"/>
                </a:cubicBezTo>
                <a:cubicBezTo>
                  <a:pt x="207" y="7"/>
                  <a:pt x="243" y="0"/>
                  <a:pt x="280" y="0"/>
                </a:cubicBezTo>
                <a:lnTo>
                  <a:pt x="1580" y="0"/>
                </a:lnTo>
                <a:cubicBezTo>
                  <a:pt x="1617" y="0"/>
                  <a:pt x="1652" y="7"/>
                  <a:pt x="1686" y="21"/>
                </a:cubicBezTo>
                <a:cubicBezTo>
                  <a:pt x="1720" y="36"/>
                  <a:pt x="1751" y="56"/>
                  <a:pt x="1777" y="82"/>
                </a:cubicBezTo>
                <a:cubicBezTo>
                  <a:pt x="1803" y="108"/>
                  <a:pt x="1823" y="138"/>
                  <a:pt x="1837" y="172"/>
                </a:cubicBezTo>
                <a:cubicBezTo>
                  <a:pt x="1851" y="206"/>
                  <a:pt x="1858" y="242"/>
                  <a:pt x="1858" y="279"/>
                </a:cubicBezTo>
                <a:lnTo>
                  <a:pt x="1858" y="1580"/>
                </a:lnTo>
                <a:cubicBezTo>
                  <a:pt x="1858" y="1617"/>
                  <a:pt x="1851" y="1652"/>
                  <a:pt x="1837" y="1686"/>
                </a:cubicBezTo>
                <a:cubicBezTo>
                  <a:pt x="1823" y="1720"/>
                  <a:pt x="1803" y="1751"/>
                  <a:pt x="1777" y="1777"/>
                </a:cubicBezTo>
                <a:cubicBezTo>
                  <a:pt x="1751" y="1803"/>
                  <a:pt x="1720" y="1823"/>
                  <a:pt x="1686" y="1837"/>
                </a:cubicBezTo>
                <a:cubicBezTo>
                  <a:pt x="1652" y="1851"/>
                  <a:pt x="1617" y="1858"/>
                  <a:pt x="1580" y="1858"/>
                </a:cubicBezTo>
                <a:lnTo>
                  <a:pt x="280" y="1858"/>
                </a:lnTo>
                <a:cubicBezTo>
                  <a:pt x="243" y="1858"/>
                  <a:pt x="207" y="1851"/>
                  <a:pt x="173" y="1837"/>
                </a:cubicBezTo>
                <a:cubicBezTo>
                  <a:pt x="139" y="1823"/>
                  <a:pt x="109" y="1803"/>
                  <a:pt x="83" y="1777"/>
                </a:cubicBezTo>
                <a:cubicBezTo>
                  <a:pt x="57" y="1751"/>
                  <a:pt x="37" y="1720"/>
                  <a:pt x="22" y="1686"/>
                </a:cubicBezTo>
                <a:cubicBezTo>
                  <a:pt x="8" y="1652"/>
                  <a:pt x="0" y="1617"/>
                  <a:pt x="0" y="1580"/>
                </a:cubicBezTo>
                <a:moveTo>
                  <a:pt x="48" y="279"/>
                </a:moveTo>
                <a:lnTo>
                  <a:pt x="48" y="1580"/>
                </a:lnTo>
                <a:cubicBezTo>
                  <a:pt x="48" y="1595"/>
                  <a:pt x="49" y="1610"/>
                  <a:pt x="52" y="1625"/>
                </a:cubicBezTo>
                <a:cubicBezTo>
                  <a:pt x="55" y="1640"/>
                  <a:pt x="60" y="1655"/>
                  <a:pt x="65" y="1669"/>
                </a:cubicBezTo>
                <a:cubicBezTo>
                  <a:pt x="71" y="1683"/>
                  <a:pt x="78" y="1696"/>
                  <a:pt x="87" y="1709"/>
                </a:cubicBezTo>
                <a:cubicBezTo>
                  <a:pt x="95" y="1721"/>
                  <a:pt x="105" y="1733"/>
                  <a:pt x="116" y="1744"/>
                </a:cubicBezTo>
                <a:cubicBezTo>
                  <a:pt x="126" y="1755"/>
                  <a:pt x="138" y="1764"/>
                  <a:pt x="151" y="1773"/>
                </a:cubicBezTo>
                <a:cubicBezTo>
                  <a:pt x="164" y="1781"/>
                  <a:pt x="177" y="1788"/>
                  <a:pt x="191" y="1794"/>
                </a:cubicBezTo>
                <a:cubicBezTo>
                  <a:pt x="205" y="1800"/>
                  <a:pt x="220" y="1804"/>
                  <a:pt x="235" y="1807"/>
                </a:cubicBezTo>
                <a:cubicBezTo>
                  <a:pt x="250" y="1810"/>
                  <a:pt x="265" y="1812"/>
                  <a:pt x="280" y="1812"/>
                </a:cubicBezTo>
                <a:lnTo>
                  <a:pt x="1580" y="1812"/>
                </a:lnTo>
                <a:cubicBezTo>
                  <a:pt x="1595" y="1812"/>
                  <a:pt x="1610" y="1810"/>
                  <a:pt x="1625" y="1807"/>
                </a:cubicBezTo>
                <a:cubicBezTo>
                  <a:pt x="1640" y="1804"/>
                  <a:pt x="1655" y="1800"/>
                  <a:pt x="1669" y="1794"/>
                </a:cubicBezTo>
                <a:cubicBezTo>
                  <a:pt x="1683" y="1788"/>
                  <a:pt x="1696" y="1781"/>
                  <a:pt x="1709" y="1773"/>
                </a:cubicBezTo>
                <a:cubicBezTo>
                  <a:pt x="1721" y="1764"/>
                  <a:pt x="1733" y="1755"/>
                  <a:pt x="1744" y="1744"/>
                </a:cubicBezTo>
                <a:cubicBezTo>
                  <a:pt x="1755" y="1733"/>
                  <a:pt x="1764" y="1721"/>
                  <a:pt x="1773" y="1709"/>
                </a:cubicBezTo>
                <a:cubicBezTo>
                  <a:pt x="1781" y="1696"/>
                  <a:pt x="1788" y="1683"/>
                  <a:pt x="1794" y="1669"/>
                </a:cubicBezTo>
                <a:cubicBezTo>
                  <a:pt x="1800" y="1655"/>
                  <a:pt x="1804" y="1640"/>
                  <a:pt x="1807" y="1625"/>
                </a:cubicBezTo>
                <a:cubicBezTo>
                  <a:pt x="1810" y="1610"/>
                  <a:pt x="1812" y="1595"/>
                  <a:pt x="1812" y="1580"/>
                </a:cubicBezTo>
                <a:lnTo>
                  <a:pt x="1812" y="279"/>
                </a:lnTo>
                <a:cubicBezTo>
                  <a:pt x="1812" y="264"/>
                  <a:pt x="1810" y="248"/>
                  <a:pt x="1807" y="234"/>
                </a:cubicBezTo>
                <a:cubicBezTo>
                  <a:pt x="1804" y="219"/>
                  <a:pt x="1800" y="204"/>
                  <a:pt x="1794" y="190"/>
                </a:cubicBezTo>
                <a:cubicBezTo>
                  <a:pt x="1788" y="176"/>
                  <a:pt x="1781" y="163"/>
                  <a:pt x="1773" y="150"/>
                </a:cubicBezTo>
                <a:cubicBezTo>
                  <a:pt x="1764" y="137"/>
                  <a:pt x="1755" y="125"/>
                  <a:pt x="1744" y="115"/>
                </a:cubicBezTo>
                <a:cubicBezTo>
                  <a:pt x="1733" y="104"/>
                  <a:pt x="1721" y="94"/>
                  <a:pt x="1709" y="86"/>
                </a:cubicBezTo>
                <a:cubicBezTo>
                  <a:pt x="1696" y="77"/>
                  <a:pt x="1683" y="70"/>
                  <a:pt x="1669" y="64"/>
                </a:cubicBezTo>
                <a:cubicBezTo>
                  <a:pt x="1655" y="59"/>
                  <a:pt x="1640" y="54"/>
                  <a:pt x="1625" y="51"/>
                </a:cubicBezTo>
                <a:cubicBezTo>
                  <a:pt x="1610" y="48"/>
                  <a:pt x="1595" y="47"/>
                  <a:pt x="1580" y="47"/>
                </a:cubicBezTo>
                <a:lnTo>
                  <a:pt x="280" y="47"/>
                </a:lnTo>
                <a:cubicBezTo>
                  <a:pt x="265" y="47"/>
                  <a:pt x="250" y="48"/>
                  <a:pt x="235" y="51"/>
                </a:cubicBezTo>
                <a:cubicBezTo>
                  <a:pt x="220" y="54"/>
                  <a:pt x="205" y="59"/>
                  <a:pt x="191" y="64"/>
                </a:cubicBezTo>
                <a:cubicBezTo>
                  <a:pt x="177" y="70"/>
                  <a:pt x="164" y="77"/>
                  <a:pt x="151" y="86"/>
                </a:cubicBezTo>
                <a:cubicBezTo>
                  <a:pt x="138" y="94"/>
                  <a:pt x="126" y="104"/>
                  <a:pt x="116" y="115"/>
                </a:cubicBezTo>
                <a:cubicBezTo>
                  <a:pt x="105" y="125"/>
                  <a:pt x="95" y="137"/>
                  <a:pt x="87" y="150"/>
                </a:cubicBezTo>
                <a:cubicBezTo>
                  <a:pt x="78" y="163"/>
                  <a:pt x="71" y="176"/>
                  <a:pt x="65" y="190"/>
                </a:cubicBezTo>
                <a:cubicBezTo>
                  <a:pt x="60" y="204"/>
                  <a:pt x="55" y="219"/>
                  <a:pt x="52" y="234"/>
                </a:cubicBezTo>
                <a:cubicBezTo>
                  <a:pt x="49" y="248"/>
                  <a:pt x="48" y="264"/>
                  <a:pt x="48" y="279"/>
                </a:cubicBezTo>
                <a:close/>
              </a:path>
            </a:pathLst>
          </a:custGeom>
          <a:solidFill>
            <a:srgbClr val="4F46E5">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3" name="图片 42"/>
          <p:cNvPicPr/>
          <p:nvPr/>
        </p:nvPicPr>
        <p:blipFill>
          <a:blip r:embed="rId13"/>
          <a:stretch/>
        </p:blipFill>
        <p:spPr>
          <a:xfrm>
            <a:off x="4554360" y="1729800"/>
            <a:ext cx="250200" cy="250200"/>
          </a:xfrm>
          <a:prstGeom prst="rect">
            <a:avLst/>
          </a:prstGeom>
          <a:noFill/>
          <a:ln w="0">
            <a:noFill/>
          </a:ln>
        </p:spPr>
      </p:pic>
      <p:pic>
        <p:nvPicPr>
          <p:cNvPr id="44" name="图片 43"/>
          <p:cNvPicPr/>
          <p:nvPr/>
        </p:nvPicPr>
        <p:blipFill>
          <a:blip r:embed="rId14"/>
          <a:stretch/>
        </p:blipFill>
        <p:spPr>
          <a:xfrm>
            <a:off x="5181120" y="1838520"/>
            <a:ext cx="501120" cy="33120"/>
          </a:xfrm>
          <a:prstGeom prst="rect">
            <a:avLst/>
          </a:prstGeom>
          <a:noFill/>
          <a:ln w="0">
            <a:noFill/>
          </a:ln>
        </p:spPr>
      </p:pic>
      <p:sp>
        <p:nvSpPr>
          <p:cNvPr id="45" name="任意多边形 44"/>
          <p:cNvSpPr/>
          <p:nvPr/>
        </p:nvSpPr>
        <p:spPr>
          <a:xfrm>
            <a:off x="5682240" y="1520640"/>
            <a:ext cx="668880" cy="668880"/>
          </a:xfrm>
          <a:custGeom>
            <a:avLst/>
            <a:gdLst/>
            <a:ahLst/>
            <a:cxnLst/>
            <a:rect l="0" t="0" r="r" b="b"/>
            <a:pathLst>
              <a:path w="1858" h="1858">
                <a:moveTo>
                  <a:pt x="23" y="172"/>
                </a:moveTo>
                <a:cubicBezTo>
                  <a:pt x="37" y="138"/>
                  <a:pt x="57" y="108"/>
                  <a:pt x="83" y="82"/>
                </a:cubicBezTo>
                <a:cubicBezTo>
                  <a:pt x="109" y="56"/>
                  <a:pt x="139" y="36"/>
                  <a:pt x="173" y="21"/>
                </a:cubicBezTo>
                <a:cubicBezTo>
                  <a:pt x="207" y="7"/>
                  <a:pt x="243" y="0"/>
                  <a:pt x="280" y="0"/>
                </a:cubicBezTo>
                <a:lnTo>
                  <a:pt x="1580" y="0"/>
                </a:lnTo>
                <a:cubicBezTo>
                  <a:pt x="1617" y="0"/>
                  <a:pt x="1652" y="7"/>
                  <a:pt x="1686" y="21"/>
                </a:cubicBezTo>
                <a:cubicBezTo>
                  <a:pt x="1721" y="36"/>
                  <a:pt x="1751" y="56"/>
                  <a:pt x="1777" y="82"/>
                </a:cubicBezTo>
                <a:cubicBezTo>
                  <a:pt x="1803" y="108"/>
                  <a:pt x="1823" y="138"/>
                  <a:pt x="1837" y="172"/>
                </a:cubicBezTo>
                <a:cubicBezTo>
                  <a:pt x="1851" y="206"/>
                  <a:pt x="1858" y="242"/>
                  <a:pt x="1858" y="279"/>
                </a:cubicBezTo>
                <a:lnTo>
                  <a:pt x="1858" y="1580"/>
                </a:lnTo>
                <a:cubicBezTo>
                  <a:pt x="1858" y="1617"/>
                  <a:pt x="1851" y="1652"/>
                  <a:pt x="1837" y="1686"/>
                </a:cubicBezTo>
                <a:cubicBezTo>
                  <a:pt x="1823" y="1720"/>
                  <a:pt x="1803" y="1751"/>
                  <a:pt x="1777" y="1777"/>
                </a:cubicBezTo>
                <a:cubicBezTo>
                  <a:pt x="1751" y="1803"/>
                  <a:pt x="1721" y="1823"/>
                  <a:pt x="1686" y="1837"/>
                </a:cubicBezTo>
                <a:cubicBezTo>
                  <a:pt x="1652" y="1851"/>
                  <a:pt x="1617" y="1858"/>
                  <a:pt x="1580" y="1858"/>
                </a:cubicBezTo>
                <a:lnTo>
                  <a:pt x="280" y="1858"/>
                </a:lnTo>
                <a:cubicBezTo>
                  <a:pt x="243" y="1858"/>
                  <a:pt x="207" y="1851"/>
                  <a:pt x="173" y="1837"/>
                </a:cubicBezTo>
                <a:cubicBezTo>
                  <a:pt x="139" y="1823"/>
                  <a:pt x="109" y="1803"/>
                  <a:pt x="83" y="1777"/>
                </a:cubicBezTo>
                <a:cubicBezTo>
                  <a:pt x="57" y="1751"/>
                  <a:pt x="37" y="1720"/>
                  <a:pt x="23" y="1686"/>
                </a:cubicBezTo>
                <a:cubicBezTo>
                  <a:pt x="8" y="1652"/>
                  <a:pt x="0" y="1617"/>
                  <a:pt x="0" y="1580"/>
                </a:cubicBezTo>
                <a:lnTo>
                  <a:pt x="0" y="279"/>
                </a:lnTo>
                <a:cubicBezTo>
                  <a:pt x="0" y="242"/>
                  <a:pt x="8" y="206"/>
                  <a:pt x="23" y="17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 name="任意多边形 45"/>
          <p:cNvSpPr/>
          <p:nvPr/>
        </p:nvSpPr>
        <p:spPr>
          <a:xfrm>
            <a:off x="5682240" y="1520640"/>
            <a:ext cx="668880" cy="668880"/>
          </a:xfrm>
          <a:custGeom>
            <a:avLst/>
            <a:gdLst/>
            <a:ahLst/>
            <a:cxnLst/>
            <a:rect l="0" t="0" r="r" b="b"/>
            <a:pathLst>
              <a:path w="1858" h="1858">
                <a:moveTo>
                  <a:pt x="0" y="1580"/>
                </a:moveTo>
                <a:lnTo>
                  <a:pt x="0" y="279"/>
                </a:lnTo>
                <a:cubicBezTo>
                  <a:pt x="0" y="242"/>
                  <a:pt x="8" y="206"/>
                  <a:pt x="23" y="172"/>
                </a:cubicBezTo>
                <a:cubicBezTo>
                  <a:pt x="37" y="138"/>
                  <a:pt x="57" y="108"/>
                  <a:pt x="83" y="82"/>
                </a:cubicBezTo>
                <a:cubicBezTo>
                  <a:pt x="109" y="56"/>
                  <a:pt x="139" y="36"/>
                  <a:pt x="173" y="21"/>
                </a:cubicBezTo>
                <a:cubicBezTo>
                  <a:pt x="207" y="7"/>
                  <a:pt x="243" y="0"/>
                  <a:pt x="280" y="0"/>
                </a:cubicBezTo>
                <a:lnTo>
                  <a:pt x="1580" y="0"/>
                </a:lnTo>
                <a:cubicBezTo>
                  <a:pt x="1617" y="0"/>
                  <a:pt x="1652" y="7"/>
                  <a:pt x="1686" y="21"/>
                </a:cubicBezTo>
                <a:cubicBezTo>
                  <a:pt x="1721" y="36"/>
                  <a:pt x="1751" y="56"/>
                  <a:pt x="1777" y="82"/>
                </a:cubicBezTo>
                <a:cubicBezTo>
                  <a:pt x="1803" y="108"/>
                  <a:pt x="1823" y="138"/>
                  <a:pt x="1837" y="172"/>
                </a:cubicBezTo>
                <a:cubicBezTo>
                  <a:pt x="1851" y="206"/>
                  <a:pt x="1858" y="242"/>
                  <a:pt x="1858" y="279"/>
                </a:cubicBezTo>
                <a:lnTo>
                  <a:pt x="1858" y="1580"/>
                </a:lnTo>
                <a:cubicBezTo>
                  <a:pt x="1858" y="1617"/>
                  <a:pt x="1851" y="1652"/>
                  <a:pt x="1837" y="1686"/>
                </a:cubicBezTo>
                <a:cubicBezTo>
                  <a:pt x="1823" y="1720"/>
                  <a:pt x="1803" y="1751"/>
                  <a:pt x="1777" y="1777"/>
                </a:cubicBezTo>
                <a:cubicBezTo>
                  <a:pt x="1751" y="1803"/>
                  <a:pt x="1721" y="1823"/>
                  <a:pt x="1686" y="1837"/>
                </a:cubicBezTo>
                <a:cubicBezTo>
                  <a:pt x="1652" y="1851"/>
                  <a:pt x="1617" y="1858"/>
                  <a:pt x="1580" y="1858"/>
                </a:cubicBezTo>
                <a:lnTo>
                  <a:pt x="280" y="1858"/>
                </a:lnTo>
                <a:cubicBezTo>
                  <a:pt x="243" y="1858"/>
                  <a:pt x="207" y="1851"/>
                  <a:pt x="173" y="1837"/>
                </a:cubicBezTo>
                <a:cubicBezTo>
                  <a:pt x="139" y="1823"/>
                  <a:pt x="109" y="1803"/>
                  <a:pt x="83" y="1777"/>
                </a:cubicBezTo>
                <a:cubicBezTo>
                  <a:pt x="57" y="1751"/>
                  <a:pt x="37" y="1720"/>
                  <a:pt x="23" y="1686"/>
                </a:cubicBezTo>
                <a:cubicBezTo>
                  <a:pt x="8" y="1652"/>
                  <a:pt x="0" y="1617"/>
                  <a:pt x="0" y="1580"/>
                </a:cubicBezTo>
                <a:moveTo>
                  <a:pt x="48" y="279"/>
                </a:moveTo>
                <a:lnTo>
                  <a:pt x="48" y="1580"/>
                </a:lnTo>
                <a:cubicBezTo>
                  <a:pt x="48" y="1595"/>
                  <a:pt x="49" y="1610"/>
                  <a:pt x="52" y="1625"/>
                </a:cubicBezTo>
                <a:cubicBezTo>
                  <a:pt x="55" y="1640"/>
                  <a:pt x="60" y="1655"/>
                  <a:pt x="65" y="1669"/>
                </a:cubicBezTo>
                <a:cubicBezTo>
                  <a:pt x="71" y="1683"/>
                  <a:pt x="78" y="1696"/>
                  <a:pt x="87" y="1709"/>
                </a:cubicBezTo>
                <a:cubicBezTo>
                  <a:pt x="95" y="1721"/>
                  <a:pt x="105" y="1733"/>
                  <a:pt x="116" y="1744"/>
                </a:cubicBezTo>
                <a:cubicBezTo>
                  <a:pt x="127" y="1755"/>
                  <a:pt x="138" y="1764"/>
                  <a:pt x="151" y="1773"/>
                </a:cubicBezTo>
                <a:cubicBezTo>
                  <a:pt x="164" y="1781"/>
                  <a:pt x="177" y="1788"/>
                  <a:pt x="191" y="1794"/>
                </a:cubicBezTo>
                <a:cubicBezTo>
                  <a:pt x="205" y="1800"/>
                  <a:pt x="220" y="1804"/>
                  <a:pt x="235" y="1807"/>
                </a:cubicBezTo>
                <a:cubicBezTo>
                  <a:pt x="250" y="1810"/>
                  <a:pt x="265" y="1812"/>
                  <a:pt x="280" y="1812"/>
                </a:cubicBezTo>
                <a:lnTo>
                  <a:pt x="1580" y="1812"/>
                </a:lnTo>
                <a:cubicBezTo>
                  <a:pt x="1595" y="1812"/>
                  <a:pt x="1610" y="1810"/>
                  <a:pt x="1625" y="1807"/>
                </a:cubicBezTo>
                <a:cubicBezTo>
                  <a:pt x="1640" y="1804"/>
                  <a:pt x="1655" y="1800"/>
                  <a:pt x="1669" y="1794"/>
                </a:cubicBezTo>
                <a:cubicBezTo>
                  <a:pt x="1683" y="1788"/>
                  <a:pt x="1696" y="1781"/>
                  <a:pt x="1709" y="1773"/>
                </a:cubicBezTo>
                <a:cubicBezTo>
                  <a:pt x="1722" y="1764"/>
                  <a:pt x="1733" y="1755"/>
                  <a:pt x="1744" y="1744"/>
                </a:cubicBezTo>
                <a:cubicBezTo>
                  <a:pt x="1755" y="1733"/>
                  <a:pt x="1764" y="1721"/>
                  <a:pt x="1773" y="1709"/>
                </a:cubicBezTo>
                <a:cubicBezTo>
                  <a:pt x="1781" y="1696"/>
                  <a:pt x="1788" y="1683"/>
                  <a:pt x="1794" y="1669"/>
                </a:cubicBezTo>
                <a:cubicBezTo>
                  <a:pt x="1800" y="1655"/>
                  <a:pt x="1805" y="1640"/>
                  <a:pt x="1808" y="1625"/>
                </a:cubicBezTo>
                <a:cubicBezTo>
                  <a:pt x="1811" y="1610"/>
                  <a:pt x="1812" y="1595"/>
                  <a:pt x="1812" y="1580"/>
                </a:cubicBezTo>
                <a:lnTo>
                  <a:pt x="1812" y="279"/>
                </a:lnTo>
                <a:cubicBezTo>
                  <a:pt x="1812" y="264"/>
                  <a:pt x="1811" y="248"/>
                  <a:pt x="1808" y="234"/>
                </a:cubicBezTo>
                <a:cubicBezTo>
                  <a:pt x="1805" y="219"/>
                  <a:pt x="1800" y="204"/>
                  <a:pt x="1794" y="190"/>
                </a:cubicBezTo>
                <a:cubicBezTo>
                  <a:pt x="1788" y="176"/>
                  <a:pt x="1781" y="163"/>
                  <a:pt x="1773" y="150"/>
                </a:cubicBezTo>
                <a:cubicBezTo>
                  <a:pt x="1764" y="137"/>
                  <a:pt x="1755" y="125"/>
                  <a:pt x="1744" y="115"/>
                </a:cubicBezTo>
                <a:cubicBezTo>
                  <a:pt x="1733" y="104"/>
                  <a:pt x="1722" y="94"/>
                  <a:pt x="1709" y="86"/>
                </a:cubicBezTo>
                <a:cubicBezTo>
                  <a:pt x="1696" y="77"/>
                  <a:pt x="1683" y="70"/>
                  <a:pt x="1669" y="64"/>
                </a:cubicBezTo>
                <a:cubicBezTo>
                  <a:pt x="1655" y="59"/>
                  <a:pt x="1640" y="54"/>
                  <a:pt x="1625" y="51"/>
                </a:cubicBezTo>
                <a:cubicBezTo>
                  <a:pt x="1610" y="48"/>
                  <a:pt x="1595" y="47"/>
                  <a:pt x="1580" y="47"/>
                </a:cubicBezTo>
                <a:lnTo>
                  <a:pt x="280" y="47"/>
                </a:lnTo>
                <a:cubicBezTo>
                  <a:pt x="265" y="47"/>
                  <a:pt x="250" y="48"/>
                  <a:pt x="235" y="51"/>
                </a:cubicBezTo>
                <a:cubicBezTo>
                  <a:pt x="220" y="54"/>
                  <a:pt x="205" y="59"/>
                  <a:pt x="191" y="64"/>
                </a:cubicBezTo>
                <a:cubicBezTo>
                  <a:pt x="177" y="70"/>
                  <a:pt x="164" y="77"/>
                  <a:pt x="151" y="86"/>
                </a:cubicBezTo>
                <a:cubicBezTo>
                  <a:pt x="138" y="94"/>
                  <a:pt x="127" y="104"/>
                  <a:pt x="116" y="115"/>
                </a:cubicBezTo>
                <a:cubicBezTo>
                  <a:pt x="105" y="125"/>
                  <a:pt x="95" y="137"/>
                  <a:pt x="87" y="150"/>
                </a:cubicBezTo>
                <a:cubicBezTo>
                  <a:pt x="78" y="163"/>
                  <a:pt x="71" y="176"/>
                  <a:pt x="65" y="190"/>
                </a:cubicBezTo>
                <a:cubicBezTo>
                  <a:pt x="60" y="204"/>
                  <a:pt x="55" y="219"/>
                  <a:pt x="52" y="234"/>
                </a:cubicBezTo>
                <a:cubicBezTo>
                  <a:pt x="49" y="248"/>
                  <a:pt x="48" y="264"/>
                  <a:pt x="48" y="279"/>
                </a:cubicBezTo>
                <a:close/>
              </a:path>
            </a:pathLst>
          </a:custGeom>
          <a:solidFill>
            <a:srgbClr val="8B5CF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7" name="图片 46"/>
          <p:cNvPicPr/>
          <p:nvPr/>
        </p:nvPicPr>
        <p:blipFill>
          <a:blip r:embed="rId15"/>
          <a:stretch/>
        </p:blipFill>
        <p:spPr>
          <a:xfrm>
            <a:off x="5908320" y="1729800"/>
            <a:ext cx="217080" cy="250200"/>
          </a:xfrm>
          <a:prstGeom prst="rect">
            <a:avLst/>
          </a:prstGeom>
          <a:noFill/>
          <a:ln w="0">
            <a:noFill/>
          </a:ln>
        </p:spPr>
      </p:pic>
      <p:sp>
        <p:nvSpPr>
          <p:cNvPr id="48" name="文本框 47"/>
          <p:cNvSpPr txBox="1"/>
          <p:nvPr/>
        </p:nvSpPr>
        <p:spPr>
          <a:xfrm>
            <a:off x="2811240" y="2527560"/>
            <a:ext cx="3850413" cy="486287"/>
          </a:xfrm>
          <a:prstGeom prst="rect">
            <a:avLst/>
          </a:prstGeom>
          <a:noFill/>
          <a:ln w="0">
            <a:noFill/>
          </a:ln>
        </p:spPr>
        <p:txBody>
          <a:bodyPr wrap="none" lIns="0" tIns="0" rIns="0" bIns="0" anchor="t">
            <a:spAutoFit/>
          </a:bodyPr>
          <a:lstStyle/>
          <a:p>
            <a:r>
              <a:rPr lang="en-US" sz="3160" b="0" u="none" strike="noStrike" dirty="0">
                <a:solidFill>
                  <a:srgbClr val="FFFFFF"/>
                </a:solidFill>
                <a:effectLst/>
                <a:uFillTx/>
                <a:latin typeface="NotoSansSC"/>
                <a:ea typeface="NotoSansSC"/>
              </a:rPr>
              <a:t>RAG</a:t>
            </a:r>
            <a:r>
              <a:rPr lang="zh-CN" sz="3160" b="0" u="none" strike="noStrike" dirty="0">
                <a:solidFill>
                  <a:srgbClr val="FFFFFF"/>
                </a:solidFill>
                <a:effectLst/>
                <a:uFillTx/>
                <a:latin typeface="NotoSansSC"/>
                <a:ea typeface="NotoSansSC"/>
              </a:rPr>
              <a:t>模型工作</a:t>
            </a:r>
            <a:r>
              <a:rPr lang="zh-CN" sz="3160" b="0" u="none" strike="noStrike" dirty="0" smtClean="0">
                <a:solidFill>
                  <a:srgbClr val="FFFFFF"/>
                </a:solidFill>
                <a:effectLst/>
                <a:uFillTx/>
                <a:latin typeface="NotoSansSC"/>
                <a:ea typeface="NotoSansSC"/>
              </a:rPr>
              <a:t>原理解析</a:t>
            </a:r>
            <a:endParaRPr lang="en-US" sz="3160" b="0" u="none" strike="noStrike" dirty="0">
              <a:solidFill>
                <a:srgbClr val="000000"/>
              </a:solidFill>
              <a:effectLst/>
              <a:uFillTx/>
              <a:latin typeface="Times New Roman"/>
            </a:endParaRPr>
          </a:p>
        </p:txBody>
      </p:sp>
      <p:pic>
        <p:nvPicPr>
          <p:cNvPr id="49" name="图片 48"/>
          <p:cNvPicPr/>
          <p:nvPr/>
        </p:nvPicPr>
        <p:blipFill>
          <a:blip r:embed="rId16"/>
          <a:stretch/>
        </p:blipFill>
        <p:spPr>
          <a:xfrm>
            <a:off x="4295520" y="4262040"/>
            <a:ext cx="2113920" cy="233640"/>
          </a:xfrm>
          <a:prstGeom prst="rect">
            <a:avLst/>
          </a:prstGeom>
          <a:noFill/>
          <a:ln w="0">
            <a:noFill/>
          </a:ln>
        </p:spPr>
      </p:pic>
      <p:sp>
        <p:nvSpPr>
          <p:cNvPr id="50" name="文本框 49"/>
          <p:cNvSpPr txBox="1"/>
          <p:nvPr/>
        </p:nvSpPr>
        <p:spPr>
          <a:xfrm>
            <a:off x="3643560" y="3156480"/>
            <a:ext cx="3420720" cy="291600"/>
          </a:xfrm>
          <a:prstGeom prst="rect">
            <a:avLst/>
          </a:prstGeom>
          <a:noFill/>
          <a:ln w="0">
            <a:noFill/>
          </a:ln>
        </p:spPr>
        <p:txBody>
          <a:bodyPr wrap="none" lIns="0" tIns="0" rIns="0" bIns="0" anchor="t">
            <a:spAutoFit/>
          </a:bodyPr>
          <a:lstStyle/>
          <a:p>
            <a:r>
              <a:rPr lang="zh-CN" sz="1580" b="0" u="none" strike="noStrike">
                <a:solidFill>
                  <a:srgbClr val="DDD6FE"/>
                </a:solidFill>
                <a:effectLst/>
                <a:uFillTx/>
                <a:latin typeface="NotoSansSC"/>
                <a:ea typeface="NotoSansSC"/>
              </a:rPr>
              <a:t>检索增强生成技术的原理、组件与应用</a:t>
            </a:r>
            <a:endParaRPr lang="en-US" sz="1580" b="0" u="none" strike="noStrike">
              <a:solidFill>
                <a:srgbClr val="000000"/>
              </a:solidFill>
              <a:effectLst/>
              <a:uFillTx/>
              <a:latin typeface="Times New Roman"/>
            </a:endParaRPr>
          </a:p>
        </p:txBody>
      </p:sp>
      <p:sp>
        <p:nvSpPr>
          <p:cNvPr id="2" name="文本框 1"/>
          <p:cNvSpPr txBox="1"/>
          <p:nvPr/>
        </p:nvSpPr>
        <p:spPr>
          <a:xfrm>
            <a:off x="1131216" y="1266777"/>
            <a:ext cx="1564850" cy="707886"/>
          </a:xfrm>
          <a:prstGeom prst="rect">
            <a:avLst/>
          </a:prstGeom>
          <a:noFill/>
        </p:spPr>
        <p:txBody>
          <a:bodyPr wrap="square" rtlCol="0">
            <a:spAutoFit/>
          </a:bodyPr>
          <a:lstStyle/>
          <a:p>
            <a:r>
              <a:rPr lang="zh-CN" altLang="en-US" sz="4000" dirty="0" smtClean="0">
                <a:solidFill>
                  <a:schemeClr val="bg1"/>
                </a:solidFill>
                <a:latin typeface="隶书" panose="02010509060101010101" pitchFamily="49" charset="-122"/>
                <a:ea typeface="隶书" panose="02010509060101010101" pitchFamily="49" charset="-122"/>
              </a:rPr>
              <a:t>第</a:t>
            </a:r>
            <a:r>
              <a:rPr lang="en-US" altLang="zh-CN" sz="4000" dirty="0" smtClean="0">
                <a:solidFill>
                  <a:schemeClr val="bg1"/>
                </a:solidFill>
                <a:latin typeface="隶书" panose="02010509060101010101" pitchFamily="49" charset="-122"/>
                <a:ea typeface="隶书" panose="02010509060101010101" pitchFamily="49" charset="-122"/>
              </a:rPr>
              <a:t>3</a:t>
            </a:r>
            <a:r>
              <a:rPr lang="zh-CN" altLang="en-US" sz="4000" dirty="0" smtClean="0">
                <a:solidFill>
                  <a:schemeClr val="bg1"/>
                </a:solidFill>
                <a:latin typeface="隶书" panose="02010509060101010101" pitchFamily="49" charset="-122"/>
                <a:ea typeface="隶书" panose="02010509060101010101" pitchFamily="49" charset="-122"/>
              </a:rPr>
              <a:t>章</a:t>
            </a:r>
            <a:endParaRPr lang="zh-CN" altLang="en-US" sz="4000" dirty="0">
              <a:solidFill>
                <a:schemeClr val="bg1"/>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2" name="图片 631"/>
          <p:cNvPicPr/>
          <p:nvPr/>
        </p:nvPicPr>
        <p:blipFill>
          <a:blip r:embed="rId2"/>
          <a:stretch/>
        </p:blipFill>
        <p:spPr>
          <a:xfrm>
            <a:off x="0" y="0"/>
            <a:ext cx="10696320" cy="7420320"/>
          </a:xfrm>
          <a:prstGeom prst="rect">
            <a:avLst/>
          </a:prstGeom>
          <a:noFill/>
          <a:ln w="0">
            <a:noFill/>
          </a:ln>
        </p:spPr>
      </p:pic>
      <p:pic>
        <p:nvPicPr>
          <p:cNvPr id="633" name="图片 632"/>
          <p:cNvPicPr/>
          <p:nvPr/>
        </p:nvPicPr>
        <p:blipFill>
          <a:blip r:embed="rId3"/>
          <a:stretch/>
        </p:blipFill>
        <p:spPr>
          <a:xfrm>
            <a:off x="0" y="0"/>
            <a:ext cx="10696320" cy="7420320"/>
          </a:xfrm>
          <a:prstGeom prst="rect">
            <a:avLst/>
          </a:prstGeom>
          <a:noFill/>
          <a:ln w="0">
            <a:noFill/>
          </a:ln>
        </p:spPr>
      </p:pic>
      <p:sp>
        <p:nvSpPr>
          <p:cNvPr id="634" name="任意多边形 633"/>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5" name="任意多边形 634"/>
          <p:cNvSpPr/>
          <p:nvPr/>
        </p:nvSpPr>
        <p:spPr>
          <a:xfrm>
            <a:off x="668520" y="6016680"/>
            <a:ext cx="9359640" cy="986400"/>
          </a:xfrm>
          <a:custGeom>
            <a:avLst/>
            <a:gdLst/>
            <a:ahLst/>
            <a:cxnLst/>
            <a:rect l="0" t="0" r="r" b="b"/>
            <a:pathLst>
              <a:path w="25999" h="2740">
                <a:moveTo>
                  <a:pt x="14" y="115"/>
                </a:moveTo>
                <a:cubicBezTo>
                  <a:pt x="23" y="92"/>
                  <a:pt x="37" y="72"/>
                  <a:pt x="54" y="54"/>
                </a:cubicBezTo>
                <a:cubicBezTo>
                  <a:pt x="71" y="37"/>
                  <a:pt x="91" y="23"/>
                  <a:pt x="114" y="14"/>
                </a:cubicBezTo>
                <a:cubicBezTo>
                  <a:pt x="137" y="5"/>
                  <a:pt x="161" y="0"/>
                  <a:pt x="185" y="0"/>
                </a:cubicBezTo>
                <a:lnTo>
                  <a:pt x="25814" y="0"/>
                </a:lnTo>
                <a:cubicBezTo>
                  <a:pt x="25838" y="0"/>
                  <a:pt x="25862" y="5"/>
                  <a:pt x="25885" y="14"/>
                </a:cubicBezTo>
                <a:cubicBezTo>
                  <a:pt x="25907" y="23"/>
                  <a:pt x="25927" y="37"/>
                  <a:pt x="25945" y="54"/>
                </a:cubicBezTo>
                <a:cubicBezTo>
                  <a:pt x="25962" y="72"/>
                  <a:pt x="25976" y="92"/>
                  <a:pt x="25985" y="115"/>
                </a:cubicBezTo>
                <a:cubicBezTo>
                  <a:pt x="25994" y="137"/>
                  <a:pt x="25999" y="161"/>
                  <a:pt x="25999" y="186"/>
                </a:cubicBezTo>
                <a:lnTo>
                  <a:pt x="25999" y="2554"/>
                </a:lnTo>
                <a:cubicBezTo>
                  <a:pt x="25999" y="2579"/>
                  <a:pt x="25994" y="2603"/>
                  <a:pt x="25985" y="2625"/>
                </a:cubicBezTo>
                <a:cubicBezTo>
                  <a:pt x="25976" y="2648"/>
                  <a:pt x="25962" y="2668"/>
                  <a:pt x="25945" y="2686"/>
                </a:cubicBezTo>
                <a:cubicBezTo>
                  <a:pt x="25927" y="2703"/>
                  <a:pt x="25907" y="2716"/>
                  <a:pt x="25885" y="2726"/>
                </a:cubicBezTo>
                <a:cubicBezTo>
                  <a:pt x="25862" y="2735"/>
                  <a:pt x="25838" y="2740"/>
                  <a:pt x="25814" y="2740"/>
                </a:cubicBezTo>
                <a:lnTo>
                  <a:pt x="185" y="2740"/>
                </a:lnTo>
                <a:cubicBezTo>
                  <a:pt x="161" y="2740"/>
                  <a:pt x="137" y="2735"/>
                  <a:pt x="114" y="2726"/>
                </a:cubicBezTo>
                <a:cubicBezTo>
                  <a:pt x="91" y="2716"/>
                  <a:pt x="71" y="2703"/>
                  <a:pt x="54" y="2686"/>
                </a:cubicBezTo>
                <a:cubicBezTo>
                  <a:pt x="37" y="2668"/>
                  <a:pt x="23" y="2648"/>
                  <a:pt x="14" y="2625"/>
                </a:cubicBezTo>
                <a:cubicBezTo>
                  <a:pt x="4" y="2603"/>
                  <a:pt x="0" y="2579"/>
                  <a:pt x="0" y="2554"/>
                </a:cubicBezTo>
                <a:lnTo>
                  <a:pt x="0" y="186"/>
                </a:lnTo>
                <a:cubicBezTo>
                  <a:pt x="0" y="161"/>
                  <a:pt x="4"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6" name="任意多边形 635"/>
          <p:cNvSpPr/>
          <p:nvPr/>
        </p:nvSpPr>
        <p:spPr>
          <a:xfrm>
            <a:off x="668520" y="6016680"/>
            <a:ext cx="9359640" cy="986400"/>
          </a:xfrm>
          <a:custGeom>
            <a:avLst/>
            <a:gdLst/>
            <a:ahLst/>
            <a:cxnLst/>
            <a:rect l="0" t="0" r="r" b="b"/>
            <a:pathLst>
              <a:path w="25999" h="2740">
                <a:moveTo>
                  <a:pt x="0" y="2554"/>
                </a:moveTo>
                <a:lnTo>
                  <a:pt x="0" y="186"/>
                </a:lnTo>
                <a:cubicBezTo>
                  <a:pt x="0" y="161"/>
                  <a:pt x="4" y="137"/>
                  <a:pt x="14" y="115"/>
                </a:cubicBezTo>
                <a:cubicBezTo>
                  <a:pt x="23" y="92"/>
                  <a:pt x="37" y="72"/>
                  <a:pt x="54" y="54"/>
                </a:cubicBezTo>
                <a:cubicBezTo>
                  <a:pt x="71" y="37"/>
                  <a:pt x="91" y="23"/>
                  <a:pt x="114" y="14"/>
                </a:cubicBezTo>
                <a:cubicBezTo>
                  <a:pt x="137" y="5"/>
                  <a:pt x="161" y="0"/>
                  <a:pt x="185" y="0"/>
                </a:cubicBezTo>
                <a:lnTo>
                  <a:pt x="25813" y="0"/>
                </a:lnTo>
                <a:cubicBezTo>
                  <a:pt x="25838" y="0"/>
                  <a:pt x="25862" y="5"/>
                  <a:pt x="25885" y="14"/>
                </a:cubicBezTo>
                <a:cubicBezTo>
                  <a:pt x="25907" y="23"/>
                  <a:pt x="25927" y="37"/>
                  <a:pt x="25945" y="54"/>
                </a:cubicBezTo>
                <a:cubicBezTo>
                  <a:pt x="25962" y="72"/>
                  <a:pt x="25976" y="92"/>
                  <a:pt x="25985" y="115"/>
                </a:cubicBezTo>
                <a:cubicBezTo>
                  <a:pt x="25994" y="137"/>
                  <a:pt x="25999" y="161"/>
                  <a:pt x="25999" y="186"/>
                </a:cubicBezTo>
                <a:lnTo>
                  <a:pt x="25999" y="2554"/>
                </a:lnTo>
                <a:cubicBezTo>
                  <a:pt x="25999" y="2579"/>
                  <a:pt x="25994" y="2603"/>
                  <a:pt x="25985" y="2625"/>
                </a:cubicBezTo>
                <a:cubicBezTo>
                  <a:pt x="25976" y="2648"/>
                  <a:pt x="25962" y="2668"/>
                  <a:pt x="25945" y="2686"/>
                </a:cubicBezTo>
                <a:cubicBezTo>
                  <a:pt x="25927" y="2703"/>
                  <a:pt x="25907" y="2716"/>
                  <a:pt x="25885" y="2726"/>
                </a:cubicBezTo>
                <a:cubicBezTo>
                  <a:pt x="25862" y="2735"/>
                  <a:pt x="25838" y="2740"/>
                  <a:pt x="25813" y="2740"/>
                </a:cubicBezTo>
                <a:lnTo>
                  <a:pt x="185" y="2740"/>
                </a:lnTo>
                <a:cubicBezTo>
                  <a:pt x="161" y="2740"/>
                  <a:pt x="137" y="2735"/>
                  <a:pt x="114" y="2726"/>
                </a:cubicBezTo>
                <a:cubicBezTo>
                  <a:pt x="91" y="2716"/>
                  <a:pt x="71" y="2703"/>
                  <a:pt x="54" y="2686"/>
                </a:cubicBezTo>
                <a:cubicBezTo>
                  <a:pt x="37" y="2668"/>
                  <a:pt x="23" y="2648"/>
                  <a:pt x="14" y="2625"/>
                </a:cubicBezTo>
                <a:cubicBezTo>
                  <a:pt x="4" y="2603"/>
                  <a:pt x="0" y="2579"/>
                  <a:pt x="0" y="2554"/>
                </a:cubicBezTo>
                <a:moveTo>
                  <a:pt x="23" y="186"/>
                </a:moveTo>
                <a:lnTo>
                  <a:pt x="23" y="2554"/>
                </a:lnTo>
                <a:cubicBezTo>
                  <a:pt x="23" y="2565"/>
                  <a:pt x="24" y="2576"/>
                  <a:pt x="26" y="2586"/>
                </a:cubicBezTo>
                <a:cubicBezTo>
                  <a:pt x="28" y="2596"/>
                  <a:pt x="31" y="2607"/>
                  <a:pt x="35" y="2617"/>
                </a:cubicBezTo>
                <a:cubicBezTo>
                  <a:pt x="39" y="2626"/>
                  <a:pt x="44" y="2636"/>
                  <a:pt x="50" y="2645"/>
                </a:cubicBezTo>
                <a:cubicBezTo>
                  <a:pt x="56" y="2653"/>
                  <a:pt x="63" y="2662"/>
                  <a:pt x="70" y="2669"/>
                </a:cubicBezTo>
                <a:cubicBezTo>
                  <a:pt x="78" y="2677"/>
                  <a:pt x="86" y="2684"/>
                  <a:pt x="95" y="2689"/>
                </a:cubicBezTo>
                <a:cubicBezTo>
                  <a:pt x="104" y="2695"/>
                  <a:pt x="113" y="2700"/>
                  <a:pt x="123" y="2704"/>
                </a:cubicBezTo>
                <a:cubicBezTo>
                  <a:pt x="133" y="2709"/>
                  <a:pt x="143" y="2712"/>
                  <a:pt x="154" y="2714"/>
                </a:cubicBezTo>
                <a:cubicBezTo>
                  <a:pt x="164" y="2716"/>
                  <a:pt x="175" y="2717"/>
                  <a:pt x="185" y="2717"/>
                </a:cubicBezTo>
                <a:lnTo>
                  <a:pt x="25813" y="2717"/>
                </a:lnTo>
                <a:cubicBezTo>
                  <a:pt x="25824" y="2717"/>
                  <a:pt x="25835" y="2716"/>
                  <a:pt x="25845" y="2714"/>
                </a:cubicBezTo>
                <a:cubicBezTo>
                  <a:pt x="25856" y="2712"/>
                  <a:pt x="25866" y="2709"/>
                  <a:pt x="25876" y="2704"/>
                </a:cubicBezTo>
                <a:cubicBezTo>
                  <a:pt x="25885" y="2700"/>
                  <a:pt x="25895" y="2695"/>
                  <a:pt x="25904" y="2689"/>
                </a:cubicBezTo>
                <a:cubicBezTo>
                  <a:pt x="25913" y="2684"/>
                  <a:pt x="25921" y="2677"/>
                  <a:pt x="25928" y="2669"/>
                </a:cubicBezTo>
                <a:cubicBezTo>
                  <a:pt x="25936" y="2662"/>
                  <a:pt x="25943" y="2653"/>
                  <a:pt x="25949" y="2645"/>
                </a:cubicBezTo>
                <a:cubicBezTo>
                  <a:pt x="25954" y="2636"/>
                  <a:pt x="25959" y="2626"/>
                  <a:pt x="25964" y="2617"/>
                </a:cubicBezTo>
                <a:cubicBezTo>
                  <a:pt x="25968" y="2607"/>
                  <a:pt x="25971" y="2596"/>
                  <a:pt x="25973" y="2586"/>
                </a:cubicBezTo>
                <a:cubicBezTo>
                  <a:pt x="25975" y="2576"/>
                  <a:pt x="25976" y="2565"/>
                  <a:pt x="25976" y="2554"/>
                </a:cubicBezTo>
                <a:lnTo>
                  <a:pt x="25976" y="186"/>
                </a:lnTo>
                <a:cubicBezTo>
                  <a:pt x="25976" y="175"/>
                  <a:pt x="25975" y="164"/>
                  <a:pt x="25973" y="154"/>
                </a:cubicBezTo>
                <a:cubicBezTo>
                  <a:pt x="25971" y="143"/>
                  <a:pt x="25968" y="133"/>
                  <a:pt x="25964" y="123"/>
                </a:cubicBezTo>
                <a:cubicBezTo>
                  <a:pt x="25959" y="114"/>
                  <a:pt x="25954" y="104"/>
                  <a:pt x="25949" y="95"/>
                </a:cubicBezTo>
                <a:cubicBezTo>
                  <a:pt x="25943" y="86"/>
                  <a:pt x="25936" y="78"/>
                  <a:pt x="25928" y="71"/>
                </a:cubicBezTo>
                <a:cubicBezTo>
                  <a:pt x="25921" y="63"/>
                  <a:pt x="25913" y="56"/>
                  <a:pt x="25904" y="50"/>
                </a:cubicBezTo>
                <a:cubicBezTo>
                  <a:pt x="25895" y="45"/>
                  <a:pt x="25885" y="40"/>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40"/>
                  <a:pt x="104" y="45"/>
                  <a:pt x="95" y="50"/>
                </a:cubicBezTo>
                <a:cubicBezTo>
                  <a:pt x="86" y="56"/>
                  <a:pt x="78" y="63"/>
                  <a:pt x="70" y="71"/>
                </a:cubicBezTo>
                <a:cubicBezTo>
                  <a:pt x="63" y="78"/>
                  <a:pt x="56" y="86"/>
                  <a:pt x="50" y="95"/>
                </a:cubicBezTo>
                <a:cubicBezTo>
                  <a:pt x="44" y="104"/>
                  <a:pt x="39" y="114"/>
                  <a:pt x="35" y="123"/>
                </a:cubicBezTo>
                <a:cubicBezTo>
                  <a:pt x="31" y="133"/>
                  <a:pt x="28" y="143"/>
                  <a:pt x="26" y="154"/>
                </a:cubicBezTo>
                <a:cubicBezTo>
                  <a:pt x="24" y="164"/>
                  <a:pt x="23" y="175"/>
                  <a:pt x="23" y="186"/>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37" name="图片 636"/>
          <p:cNvPicPr/>
          <p:nvPr/>
        </p:nvPicPr>
        <p:blipFill>
          <a:blip r:embed="rId4"/>
          <a:stretch/>
        </p:blipFill>
        <p:spPr>
          <a:xfrm>
            <a:off x="810720" y="6200640"/>
            <a:ext cx="116640" cy="150120"/>
          </a:xfrm>
          <a:prstGeom prst="rect">
            <a:avLst/>
          </a:prstGeom>
          <a:noFill/>
          <a:ln w="0">
            <a:noFill/>
          </a:ln>
        </p:spPr>
      </p:pic>
      <p:sp>
        <p:nvSpPr>
          <p:cNvPr id="638" name="文本框 637"/>
          <p:cNvSpPr txBox="1"/>
          <p:nvPr/>
        </p:nvSpPr>
        <p:spPr>
          <a:xfrm>
            <a:off x="668520" y="439560"/>
            <a:ext cx="240264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向量检索技术概述</a:t>
            </a:r>
            <a:endParaRPr lang="en-US" sz="2370" b="0" u="none" strike="noStrike">
              <a:solidFill>
                <a:srgbClr val="000000"/>
              </a:solidFill>
              <a:effectLst/>
              <a:uFillTx/>
              <a:latin typeface="Times New Roman"/>
            </a:endParaRPr>
          </a:p>
        </p:txBody>
      </p:sp>
      <p:sp>
        <p:nvSpPr>
          <p:cNvPr id="639" name="文本框 638"/>
          <p:cNvSpPr txBox="1"/>
          <p:nvPr/>
        </p:nvSpPr>
        <p:spPr>
          <a:xfrm>
            <a:off x="994320" y="6203160"/>
            <a:ext cx="90612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向量检索优势</a:t>
            </a:r>
            <a:endParaRPr lang="en-US" sz="1180" b="0" u="none" strike="noStrike">
              <a:solidFill>
                <a:srgbClr val="000000"/>
              </a:solidFill>
              <a:effectLst/>
              <a:uFillTx/>
              <a:latin typeface="Times New Roman"/>
            </a:endParaRPr>
          </a:p>
        </p:txBody>
      </p:sp>
      <p:sp>
        <p:nvSpPr>
          <p:cNvPr id="640" name="文本框 639"/>
          <p:cNvSpPr txBox="1"/>
          <p:nvPr/>
        </p:nvSpPr>
        <p:spPr>
          <a:xfrm>
            <a:off x="810720" y="6494400"/>
            <a:ext cx="8986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与传统的基于关键词的检索方式不同，向量检索利用嵌入模型将文本语义信息保存在向量中，从而能够匹配语义上相关的内容，而不仅仅是字面相似的内</a:t>
            </a:r>
            <a:endParaRPr lang="en-US" sz="1050" b="0" u="none" strike="noStrike">
              <a:solidFill>
                <a:srgbClr val="000000"/>
              </a:solidFill>
              <a:effectLst/>
              <a:uFillTx/>
              <a:latin typeface="Times New Roman"/>
            </a:endParaRPr>
          </a:p>
        </p:txBody>
      </p:sp>
      <p:sp>
        <p:nvSpPr>
          <p:cNvPr id="641" name="任意多边形 640"/>
          <p:cNvSpPr/>
          <p:nvPr/>
        </p:nvSpPr>
        <p:spPr>
          <a:xfrm>
            <a:off x="668520" y="1119600"/>
            <a:ext cx="4479480" cy="4696920"/>
          </a:xfrm>
          <a:custGeom>
            <a:avLst/>
            <a:gdLst/>
            <a:ahLst/>
            <a:cxnLst/>
            <a:rect l="0" t="0" r="r" b="b"/>
            <a:pathLst>
              <a:path w="12443" h="13047">
                <a:moveTo>
                  <a:pt x="21" y="172"/>
                </a:moveTo>
                <a:cubicBezTo>
                  <a:pt x="35" y="138"/>
                  <a:pt x="55" y="108"/>
                  <a:pt x="81" y="82"/>
                </a:cubicBezTo>
                <a:cubicBezTo>
                  <a:pt x="107" y="56"/>
                  <a:pt x="137" y="35"/>
                  <a:pt x="172" y="21"/>
                </a:cubicBezTo>
                <a:cubicBezTo>
                  <a:pt x="206" y="7"/>
                  <a:pt x="241" y="0"/>
                  <a:pt x="278" y="0"/>
                </a:cubicBezTo>
                <a:lnTo>
                  <a:pt x="12164" y="0"/>
                </a:lnTo>
                <a:cubicBezTo>
                  <a:pt x="12201" y="0"/>
                  <a:pt x="12237" y="7"/>
                  <a:pt x="12271" y="21"/>
                </a:cubicBezTo>
                <a:cubicBezTo>
                  <a:pt x="12305" y="35"/>
                  <a:pt x="12335" y="56"/>
                  <a:pt x="12361" y="82"/>
                </a:cubicBezTo>
                <a:cubicBezTo>
                  <a:pt x="12387" y="108"/>
                  <a:pt x="12407" y="138"/>
                  <a:pt x="12422" y="172"/>
                </a:cubicBezTo>
                <a:cubicBezTo>
                  <a:pt x="12436" y="206"/>
                  <a:pt x="12443" y="242"/>
                  <a:pt x="12443" y="279"/>
                </a:cubicBezTo>
                <a:lnTo>
                  <a:pt x="12443" y="12768"/>
                </a:lnTo>
                <a:cubicBezTo>
                  <a:pt x="12443" y="12805"/>
                  <a:pt x="12436" y="12841"/>
                  <a:pt x="12422" y="12875"/>
                </a:cubicBezTo>
                <a:cubicBezTo>
                  <a:pt x="12407" y="12909"/>
                  <a:pt x="12387" y="12939"/>
                  <a:pt x="12361" y="12965"/>
                </a:cubicBezTo>
                <a:cubicBezTo>
                  <a:pt x="12335" y="12991"/>
                  <a:pt x="12305" y="13011"/>
                  <a:pt x="12271" y="13026"/>
                </a:cubicBezTo>
                <a:cubicBezTo>
                  <a:pt x="12237" y="13040"/>
                  <a:pt x="12201" y="13047"/>
                  <a:pt x="12164" y="13047"/>
                </a:cubicBezTo>
                <a:lnTo>
                  <a:pt x="278" y="13047"/>
                </a:lnTo>
                <a:cubicBezTo>
                  <a:pt x="241" y="13047"/>
                  <a:pt x="206" y="13040"/>
                  <a:pt x="172" y="13026"/>
                </a:cubicBezTo>
                <a:cubicBezTo>
                  <a:pt x="137" y="13011"/>
                  <a:pt x="107" y="12991"/>
                  <a:pt x="81" y="12965"/>
                </a:cubicBezTo>
                <a:cubicBezTo>
                  <a:pt x="55" y="12939"/>
                  <a:pt x="35" y="12909"/>
                  <a:pt x="21" y="12875"/>
                </a:cubicBezTo>
                <a:cubicBezTo>
                  <a:pt x="7" y="12841"/>
                  <a:pt x="0" y="12805"/>
                  <a:pt x="0" y="12768"/>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2" name="任意多边形 641"/>
          <p:cNvSpPr/>
          <p:nvPr/>
        </p:nvSpPr>
        <p:spPr>
          <a:xfrm>
            <a:off x="668520" y="1119600"/>
            <a:ext cx="4479480" cy="4696920"/>
          </a:xfrm>
          <a:custGeom>
            <a:avLst/>
            <a:gdLst/>
            <a:ahLst/>
            <a:cxnLst/>
            <a:rect l="0" t="0" r="r" b="b"/>
            <a:pathLst>
              <a:path w="12443" h="13047">
                <a:moveTo>
                  <a:pt x="0" y="12768"/>
                </a:moveTo>
                <a:lnTo>
                  <a:pt x="0" y="279"/>
                </a:lnTo>
                <a:cubicBezTo>
                  <a:pt x="0" y="242"/>
                  <a:pt x="7" y="206"/>
                  <a:pt x="21" y="172"/>
                </a:cubicBezTo>
                <a:cubicBezTo>
                  <a:pt x="35" y="138"/>
                  <a:pt x="55" y="108"/>
                  <a:pt x="81" y="82"/>
                </a:cubicBezTo>
                <a:cubicBezTo>
                  <a:pt x="107" y="56"/>
                  <a:pt x="137" y="35"/>
                  <a:pt x="172" y="21"/>
                </a:cubicBezTo>
                <a:cubicBezTo>
                  <a:pt x="206" y="7"/>
                  <a:pt x="241" y="0"/>
                  <a:pt x="278" y="0"/>
                </a:cubicBezTo>
                <a:lnTo>
                  <a:pt x="12164" y="0"/>
                </a:lnTo>
                <a:cubicBezTo>
                  <a:pt x="12201" y="0"/>
                  <a:pt x="12237" y="7"/>
                  <a:pt x="12271" y="21"/>
                </a:cubicBezTo>
                <a:cubicBezTo>
                  <a:pt x="12305" y="35"/>
                  <a:pt x="12335" y="56"/>
                  <a:pt x="12361" y="82"/>
                </a:cubicBezTo>
                <a:cubicBezTo>
                  <a:pt x="12387" y="108"/>
                  <a:pt x="12407" y="138"/>
                  <a:pt x="12422" y="172"/>
                </a:cubicBezTo>
                <a:cubicBezTo>
                  <a:pt x="12436" y="206"/>
                  <a:pt x="12443" y="242"/>
                  <a:pt x="12443" y="279"/>
                </a:cubicBezTo>
                <a:lnTo>
                  <a:pt x="12443" y="12768"/>
                </a:lnTo>
                <a:cubicBezTo>
                  <a:pt x="12443" y="12805"/>
                  <a:pt x="12436" y="12841"/>
                  <a:pt x="12422" y="12875"/>
                </a:cubicBezTo>
                <a:cubicBezTo>
                  <a:pt x="12407" y="12909"/>
                  <a:pt x="12387" y="12939"/>
                  <a:pt x="12361" y="12965"/>
                </a:cubicBezTo>
                <a:cubicBezTo>
                  <a:pt x="12335" y="12991"/>
                  <a:pt x="12305" y="13011"/>
                  <a:pt x="12271" y="13026"/>
                </a:cubicBezTo>
                <a:cubicBezTo>
                  <a:pt x="12237" y="13040"/>
                  <a:pt x="12201" y="13047"/>
                  <a:pt x="12164" y="13047"/>
                </a:cubicBezTo>
                <a:lnTo>
                  <a:pt x="278" y="13047"/>
                </a:lnTo>
                <a:cubicBezTo>
                  <a:pt x="241" y="13047"/>
                  <a:pt x="206" y="13040"/>
                  <a:pt x="172" y="13026"/>
                </a:cubicBezTo>
                <a:cubicBezTo>
                  <a:pt x="137" y="13011"/>
                  <a:pt x="107" y="12991"/>
                  <a:pt x="81" y="12965"/>
                </a:cubicBezTo>
                <a:cubicBezTo>
                  <a:pt x="55" y="12939"/>
                  <a:pt x="35" y="12909"/>
                  <a:pt x="21" y="12875"/>
                </a:cubicBezTo>
                <a:cubicBezTo>
                  <a:pt x="7" y="12841"/>
                  <a:pt x="0" y="12805"/>
                  <a:pt x="0" y="12768"/>
                </a:cubicBezTo>
                <a:moveTo>
                  <a:pt x="23" y="279"/>
                </a:moveTo>
                <a:lnTo>
                  <a:pt x="23" y="12768"/>
                </a:lnTo>
                <a:cubicBezTo>
                  <a:pt x="23" y="12785"/>
                  <a:pt x="24" y="12802"/>
                  <a:pt x="28" y="12818"/>
                </a:cubicBezTo>
                <a:cubicBezTo>
                  <a:pt x="31" y="12834"/>
                  <a:pt x="36" y="12850"/>
                  <a:pt x="42" y="12866"/>
                </a:cubicBezTo>
                <a:cubicBezTo>
                  <a:pt x="49" y="12881"/>
                  <a:pt x="56" y="12896"/>
                  <a:pt x="66" y="12910"/>
                </a:cubicBezTo>
                <a:cubicBezTo>
                  <a:pt x="75" y="12924"/>
                  <a:pt x="86" y="12937"/>
                  <a:pt x="98" y="12949"/>
                </a:cubicBezTo>
                <a:cubicBezTo>
                  <a:pt x="109" y="12961"/>
                  <a:pt x="122" y="12971"/>
                  <a:pt x="136" y="12981"/>
                </a:cubicBezTo>
                <a:cubicBezTo>
                  <a:pt x="150" y="12990"/>
                  <a:pt x="165" y="12998"/>
                  <a:pt x="180" y="13004"/>
                </a:cubicBezTo>
                <a:cubicBezTo>
                  <a:pt x="196" y="13011"/>
                  <a:pt x="212" y="13015"/>
                  <a:pt x="228" y="13019"/>
                </a:cubicBezTo>
                <a:cubicBezTo>
                  <a:pt x="245" y="13022"/>
                  <a:pt x="261" y="13024"/>
                  <a:pt x="278" y="13024"/>
                </a:cubicBezTo>
                <a:lnTo>
                  <a:pt x="12164" y="13024"/>
                </a:lnTo>
                <a:cubicBezTo>
                  <a:pt x="12181" y="13024"/>
                  <a:pt x="12198" y="13022"/>
                  <a:pt x="12214" y="13019"/>
                </a:cubicBezTo>
                <a:cubicBezTo>
                  <a:pt x="12230" y="13015"/>
                  <a:pt x="12246" y="13011"/>
                  <a:pt x="12262" y="13004"/>
                </a:cubicBezTo>
                <a:cubicBezTo>
                  <a:pt x="12277" y="12998"/>
                  <a:pt x="12292" y="12990"/>
                  <a:pt x="12306" y="12981"/>
                </a:cubicBezTo>
                <a:cubicBezTo>
                  <a:pt x="12320" y="12971"/>
                  <a:pt x="12333" y="12961"/>
                  <a:pt x="12345" y="12949"/>
                </a:cubicBezTo>
                <a:cubicBezTo>
                  <a:pt x="12357" y="12937"/>
                  <a:pt x="12367" y="12924"/>
                  <a:pt x="12376" y="12910"/>
                </a:cubicBezTo>
                <a:cubicBezTo>
                  <a:pt x="12386" y="12896"/>
                  <a:pt x="12394" y="12881"/>
                  <a:pt x="12400" y="12866"/>
                </a:cubicBezTo>
                <a:cubicBezTo>
                  <a:pt x="12407" y="12850"/>
                  <a:pt x="12411" y="12834"/>
                  <a:pt x="12415" y="12818"/>
                </a:cubicBezTo>
                <a:cubicBezTo>
                  <a:pt x="12418" y="12802"/>
                  <a:pt x="12420" y="12785"/>
                  <a:pt x="12420" y="12768"/>
                </a:cubicBezTo>
                <a:lnTo>
                  <a:pt x="12420" y="279"/>
                </a:lnTo>
                <a:cubicBezTo>
                  <a:pt x="12420" y="262"/>
                  <a:pt x="12418" y="245"/>
                  <a:pt x="12415" y="229"/>
                </a:cubicBezTo>
                <a:cubicBezTo>
                  <a:pt x="12411" y="212"/>
                  <a:pt x="12407" y="196"/>
                  <a:pt x="12400" y="181"/>
                </a:cubicBezTo>
                <a:cubicBezTo>
                  <a:pt x="12394" y="165"/>
                  <a:pt x="12386" y="151"/>
                  <a:pt x="12376" y="137"/>
                </a:cubicBezTo>
                <a:cubicBezTo>
                  <a:pt x="12367" y="123"/>
                  <a:pt x="12357" y="110"/>
                  <a:pt x="12345" y="98"/>
                </a:cubicBezTo>
                <a:cubicBezTo>
                  <a:pt x="12333" y="86"/>
                  <a:pt x="12320" y="76"/>
                  <a:pt x="12306" y="66"/>
                </a:cubicBezTo>
                <a:cubicBezTo>
                  <a:pt x="12292" y="57"/>
                  <a:pt x="12277" y="49"/>
                  <a:pt x="12262" y="43"/>
                </a:cubicBezTo>
                <a:cubicBezTo>
                  <a:pt x="12246" y="36"/>
                  <a:pt x="12230" y="31"/>
                  <a:pt x="12214" y="28"/>
                </a:cubicBezTo>
                <a:cubicBezTo>
                  <a:pt x="12198" y="25"/>
                  <a:pt x="12181" y="23"/>
                  <a:pt x="12164" y="23"/>
                </a:cubicBezTo>
                <a:lnTo>
                  <a:pt x="278" y="23"/>
                </a:lnTo>
                <a:cubicBezTo>
                  <a:pt x="261" y="23"/>
                  <a:pt x="245" y="25"/>
                  <a:pt x="228" y="28"/>
                </a:cubicBezTo>
                <a:cubicBezTo>
                  <a:pt x="212" y="31"/>
                  <a:pt x="196" y="36"/>
                  <a:pt x="180" y="43"/>
                </a:cubicBezTo>
                <a:cubicBezTo>
                  <a:pt x="165" y="49"/>
                  <a:pt x="150" y="57"/>
                  <a:pt x="136" y="66"/>
                </a:cubicBezTo>
                <a:cubicBezTo>
                  <a:pt x="122" y="76"/>
                  <a:pt x="109" y="86"/>
                  <a:pt x="98" y="98"/>
                </a:cubicBezTo>
                <a:cubicBezTo>
                  <a:pt x="86" y="110"/>
                  <a:pt x="75" y="123"/>
                  <a:pt x="66" y="137"/>
                </a:cubicBezTo>
                <a:cubicBezTo>
                  <a:pt x="56" y="151"/>
                  <a:pt x="49" y="165"/>
                  <a:pt x="42" y="181"/>
                </a:cubicBezTo>
                <a:cubicBezTo>
                  <a:pt x="36" y="196"/>
                  <a:pt x="31" y="212"/>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43" name="图片 642"/>
          <p:cNvPicPr/>
          <p:nvPr/>
        </p:nvPicPr>
        <p:blipFill>
          <a:blip r:embed="rId5"/>
          <a:stretch/>
        </p:blipFill>
        <p:spPr>
          <a:xfrm>
            <a:off x="844200" y="1337040"/>
            <a:ext cx="150120" cy="166680"/>
          </a:xfrm>
          <a:prstGeom prst="rect">
            <a:avLst/>
          </a:prstGeom>
          <a:noFill/>
          <a:ln w="0">
            <a:noFill/>
          </a:ln>
        </p:spPr>
      </p:pic>
      <p:sp>
        <p:nvSpPr>
          <p:cNvPr id="644" name="文本框 643"/>
          <p:cNvSpPr txBox="1"/>
          <p:nvPr/>
        </p:nvSpPr>
        <p:spPr>
          <a:xfrm>
            <a:off x="810720" y="6694920"/>
            <a:ext cx="384624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容。这种方法在</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系统中显著提升了检索的准确性和相关性。</a:t>
            </a:r>
            <a:endParaRPr lang="en-US" sz="1050" b="0" u="none" strike="noStrike">
              <a:solidFill>
                <a:srgbClr val="000000"/>
              </a:solidFill>
              <a:effectLst/>
              <a:uFillTx/>
              <a:latin typeface="Times New Roman"/>
            </a:endParaRPr>
          </a:p>
        </p:txBody>
      </p:sp>
      <p:sp>
        <p:nvSpPr>
          <p:cNvPr id="645" name="任意多边形 644"/>
          <p:cNvSpPr/>
          <p:nvPr/>
        </p:nvSpPr>
        <p:spPr>
          <a:xfrm>
            <a:off x="843840" y="1696320"/>
            <a:ext cx="301320" cy="300960"/>
          </a:xfrm>
          <a:custGeom>
            <a:avLst/>
            <a:gdLst/>
            <a:ahLst/>
            <a:cxnLst/>
            <a:rect l="0" t="0" r="r" b="b"/>
            <a:pathLst>
              <a:path w="837" h="836">
                <a:moveTo>
                  <a:pt x="837" y="418"/>
                </a:moveTo>
                <a:cubicBezTo>
                  <a:pt x="837" y="445"/>
                  <a:pt x="834" y="472"/>
                  <a:pt x="829" y="499"/>
                </a:cubicBezTo>
                <a:cubicBezTo>
                  <a:pt x="823" y="526"/>
                  <a:pt x="815" y="552"/>
                  <a:pt x="805" y="577"/>
                </a:cubicBezTo>
                <a:cubicBezTo>
                  <a:pt x="794" y="603"/>
                  <a:pt x="782" y="627"/>
                  <a:pt x="766" y="650"/>
                </a:cubicBezTo>
                <a:cubicBezTo>
                  <a:pt x="751" y="673"/>
                  <a:pt x="734" y="694"/>
                  <a:pt x="714" y="713"/>
                </a:cubicBezTo>
                <a:cubicBezTo>
                  <a:pt x="695" y="733"/>
                  <a:pt x="674" y="751"/>
                  <a:pt x="651" y="766"/>
                </a:cubicBezTo>
                <a:cubicBezTo>
                  <a:pt x="628" y="781"/>
                  <a:pt x="604" y="794"/>
                  <a:pt x="578" y="805"/>
                </a:cubicBezTo>
                <a:cubicBezTo>
                  <a:pt x="552" y="815"/>
                  <a:pt x="526" y="823"/>
                  <a:pt x="499" y="828"/>
                </a:cubicBezTo>
                <a:cubicBezTo>
                  <a:pt x="472" y="834"/>
                  <a:pt x="445" y="836"/>
                  <a:pt x="418" y="836"/>
                </a:cubicBezTo>
                <a:cubicBezTo>
                  <a:pt x="390" y="836"/>
                  <a:pt x="363" y="834"/>
                  <a:pt x="336" y="828"/>
                </a:cubicBezTo>
                <a:cubicBezTo>
                  <a:pt x="309" y="823"/>
                  <a:pt x="283" y="815"/>
                  <a:pt x="258" y="805"/>
                </a:cubicBezTo>
                <a:cubicBezTo>
                  <a:pt x="233" y="794"/>
                  <a:pt x="209" y="781"/>
                  <a:pt x="186" y="766"/>
                </a:cubicBezTo>
                <a:cubicBezTo>
                  <a:pt x="163" y="751"/>
                  <a:pt x="142" y="733"/>
                  <a:pt x="122" y="713"/>
                </a:cubicBezTo>
                <a:cubicBezTo>
                  <a:pt x="103" y="694"/>
                  <a:pt x="86" y="673"/>
                  <a:pt x="70" y="650"/>
                </a:cubicBezTo>
                <a:cubicBezTo>
                  <a:pt x="55" y="627"/>
                  <a:pt x="42" y="603"/>
                  <a:pt x="32" y="577"/>
                </a:cubicBezTo>
                <a:cubicBezTo>
                  <a:pt x="21" y="552"/>
                  <a:pt x="13" y="526"/>
                  <a:pt x="8" y="499"/>
                </a:cubicBezTo>
                <a:cubicBezTo>
                  <a:pt x="3" y="472"/>
                  <a:pt x="0" y="445"/>
                  <a:pt x="0" y="418"/>
                </a:cubicBezTo>
                <a:cubicBezTo>
                  <a:pt x="0" y="390"/>
                  <a:pt x="3" y="363"/>
                  <a:pt x="8" y="336"/>
                </a:cubicBezTo>
                <a:cubicBezTo>
                  <a:pt x="13" y="309"/>
                  <a:pt x="21" y="283"/>
                  <a:pt x="32" y="258"/>
                </a:cubicBezTo>
                <a:cubicBezTo>
                  <a:pt x="42" y="232"/>
                  <a:pt x="55" y="208"/>
                  <a:pt x="70" y="185"/>
                </a:cubicBezTo>
                <a:cubicBezTo>
                  <a:pt x="86" y="163"/>
                  <a:pt x="103" y="142"/>
                  <a:pt x="122" y="122"/>
                </a:cubicBezTo>
                <a:cubicBezTo>
                  <a:pt x="142" y="103"/>
                  <a:pt x="163" y="85"/>
                  <a:pt x="186" y="70"/>
                </a:cubicBezTo>
                <a:cubicBezTo>
                  <a:pt x="209" y="55"/>
                  <a:pt x="233" y="42"/>
                  <a:pt x="258" y="32"/>
                </a:cubicBezTo>
                <a:cubicBezTo>
                  <a:pt x="283" y="21"/>
                  <a:pt x="309" y="13"/>
                  <a:pt x="336" y="8"/>
                </a:cubicBezTo>
                <a:cubicBezTo>
                  <a:pt x="363" y="2"/>
                  <a:pt x="390" y="0"/>
                  <a:pt x="418" y="0"/>
                </a:cubicBezTo>
                <a:cubicBezTo>
                  <a:pt x="445" y="0"/>
                  <a:pt x="472" y="2"/>
                  <a:pt x="499" y="8"/>
                </a:cubicBezTo>
                <a:cubicBezTo>
                  <a:pt x="526" y="13"/>
                  <a:pt x="552" y="21"/>
                  <a:pt x="578" y="32"/>
                </a:cubicBezTo>
                <a:cubicBezTo>
                  <a:pt x="604" y="42"/>
                  <a:pt x="628" y="55"/>
                  <a:pt x="651" y="70"/>
                </a:cubicBezTo>
                <a:cubicBezTo>
                  <a:pt x="674" y="85"/>
                  <a:pt x="695" y="103"/>
                  <a:pt x="714" y="122"/>
                </a:cubicBezTo>
                <a:cubicBezTo>
                  <a:pt x="734" y="142"/>
                  <a:pt x="751" y="163"/>
                  <a:pt x="766" y="185"/>
                </a:cubicBezTo>
                <a:cubicBezTo>
                  <a:pt x="782" y="208"/>
                  <a:pt x="794" y="232"/>
                  <a:pt x="805" y="258"/>
                </a:cubicBezTo>
                <a:cubicBezTo>
                  <a:pt x="815" y="283"/>
                  <a:pt x="823" y="309"/>
                  <a:pt x="829" y="336"/>
                </a:cubicBezTo>
                <a:cubicBezTo>
                  <a:pt x="834" y="363"/>
                  <a:pt x="837" y="390"/>
                  <a:pt x="837"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46" name="图片 645"/>
          <p:cNvPicPr/>
          <p:nvPr/>
        </p:nvPicPr>
        <p:blipFill>
          <a:blip r:embed="rId6"/>
          <a:stretch/>
        </p:blipFill>
        <p:spPr>
          <a:xfrm>
            <a:off x="919080" y="1779840"/>
            <a:ext cx="150120" cy="133200"/>
          </a:xfrm>
          <a:prstGeom prst="rect">
            <a:avLst/>
          </a:prstGeom>
          <a:noFill/>
          <a:ln w="0">
            <a:noFill/>
          </a:ln>
        </p:spPr>
      </p:pic>
      <p:sp>
        <p:nvSpPr>
          <p:cNvPr id="647" name="文本框 646"/>
          <p:cNvSpPr txBox="1"/>
          <p:nvPr/>
        </p:nvSpPr>
        <p:spPr>
          <a:xfrm>
            <a:off x="1061280" y="1324080"/>
            <a:ext cx="134172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向量检索基本原理</a:t>
            </a:r>
            <a:endParaRPr lang="en-US" sz="1320" b="0" u="none" strike="noStrike">
              <a:solidFill>
                <a:srgbClr val="000000"/>
              </a:solidFill>
              <a:effectLst/>
              <a:uFillTx/>
              <a:latin typeface="Times New Roman"/>
            </a:endParaRPr>
          </a:p>
        </p:txBody>
      </p:sp>
      <p:sp>
        <p:nvSpPr>
          <p:cNvPr id="648" name="文本框 647"/>
          <p:cNvSpPr txBox="1"/>
          <p:nvPr/>
        </p:nvSpPr>
        <p:spPr>
          <a:xfrm>
            <a:off x="1245240" y="16977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语义表示</a:t>
            </a:r>
            <a:endParaRPr lang="en-US" sz="1050" b="0" u="none" strike="noStrike">
              <a:solidFill>
                <a:srgbClr val="000000"/>
              </a:solidFill>
              <a:effectLst/>
              <a:uFillTx/>
              <a:latin typeface="Times New Roman"/>
            </a:endParaRPr>
          </a:p>
        </p:txBody>
      </p:sp>
      <p:sp>
        <p:nvSpPr>
          <p:cNvPr id="649" name="任意多边形 648"/>
          <p:cNvSpPr/>
          <p:nvPr/>
        </p:nvSpPr>
        <p:spPr>
          <a:xfrm>
            <a:off x="843840" y="2197800"/>
            <a:ext cx="301320" cy="300960"/>
          </a:xfrm>
          <a:custGeom>
            <a:avLst/>
            <a:gdLst/>
            <a:ahLst/>
            <a:cxnLst/>
            <a:rect l="0" t="0" r="r" b="b"/>
            <a:pathLst>
              <a:path w="837" h="836">
                <a:moveTo>
                  <a:pt x="837" y="418"/>
                </a:moveTo>
                <a:cubicBezTo>
                  <a:pt x="837" y="446"/>
                  <a:pt x="834" y="473"/>
                  <a:pt x="829" y="500"/>
                </a:cubicBezTo>
                <a:cubicBezTo>
                  <a:pt x="823" y="527"/>
                  <a:pt x="815" y="553"/>
                  <a:pt x="805" y="578"/>
                </a:cubicBezTo>
                <a:cubicBezTo>
                  <a:pt x="794" y="604"/>
                  <a:pt x="782" y="628"/>
                  <a:pt x="766" y="651"/>
                </a:cubicBezTo>
                <a:cubicBezTo>
                  <a:pt x="751" y="673"/>
                  <a:pt x="734" y="694"/>
                  <a:pt x="714" y="714"/>
                </a:cubicBezTo>
                <a:cubicBezTo>
                  <a:pt x="695" y="733"/>
                  <a:pt x="674" y="751"/>
                  <a:pt x="651" y="766"/>
                </a:cubicBezTo>
                <a:cubicBezTo>
                  <a:pt x="628" y="781"/>
                  <a:pt x="604" y="794"/>
                  <a:pt x="578" y="804"/>
                </a:cubicBezTo>
                <a:cubicBezTo>
                  <a:pt x="552" y="815"/>
                  <a:pt x="526" y="823"/>
                  <a:pt x="499" y="828"/>
                </a:cubicBezTo>
                <a:cubicBezTo>
                  <a:pt x="472" y="834"/>
                  <a:pt x="445" y="836"/>
                  <a:pt x="418" y="836"/>
                </a:cubicBezTo>
                <a:cubicBezTo>
                  <a:pt x="390" y="836"/>
                  <a:pt x="363" y="834"/>
                  <a:pt x="336" y="828"/>
                </a:cubicBezTo>
                <a:cubicBezTo>
                  <a:pt x="309" y="823"/>
                  <a:pt x="283" y="815"/>
                  <a:pt x="258" y="804"/>
                </a:cubicBezTo>
                <a:cubicBezTo>
                  <a:pt x="233" y="794"/>
                  <a:pt x="209" y="781"/>
                  <a:pt x="186" y="766"/>
                </a:cubicBezTo>
                <a:cubicBezTo>
                  <a:pt x="163" y="751"/>
                  <a:pt x="142" y="733"/>
                  <a:pt x="122" y="714"/>
                </a:cubicBezTo>
                <a:cubicBezTo>
                  <a:pt x="103" y="694"/>
                  <a:pt x="86" y="673"/>
                  <a:pt x="70" y="651"/>
                </a:cubicBezTo>
                <a:cubicBezTo>
                  <a:pt x="55" y="628"/>
                  <a:pt x="42" y="604"/>
                  <a:pt x="32" y="578"/>
                </a:cubicBezTo>
                <a:cubicBezTo>
                  <a:pt x="21" y="553"/>
                  <a:pt x="13" y="527"/>
                  <a:pt x="8" y="500"/>
                </a:cubicBezTo>
                <a:cubicBezTo>
                  <a:pt x="3" y="473"/>
                  <a:pt x="0" y="446"/>
                  <a:pt x="0" y="418"/>
                </a:cubicBezTo>
                <a:cubicBezTo>
                  <a:pt x="0" y="391"/>
                  <a:pt x="3" y="364"/>
                  <a:pt x="8" y="337"/>
                </a:cubicBezTo>
                <a:cubicBezTo>
                  <a:pt x="13" y="310"/>
                  <a:pt x="21" y="284"/>
                  <a:pt x="32" y="258"/>
                </a:cubicBezTo>
                <a:cubicBezTo>
                  <a:pt x="42" y="233"/>
                  <a:pt x="55" y="209"/>
                  <a:pt x="70" y="186"/>
                </a:cubicBezTo>
                <a:cubicBezTo>
                  <a:pt x="86" y="163"/>
                  <a:pt x="103" y="141"/>
                  <a:pt x="122" y="122"/>
                </a:cubicBezTo>
                <a:cubicBezTo>
                  <a:pt x="142" y="103"/>
                  <a:pt x="163" y="85"/>
                  <a:pt x="186" y="70"/>
                </a:cubicBezTo>
                <a:cubicBezTo>
                  <a:pt x="209" y="55"/>
                  <a:pt x="233" y="42"/>
                  <a:pt x="258" y="31"/>
                </a:cubicBezTo>
                <a:cubicBezTo>
                  <a:pt x="283" y="21"/>
                  <a:pt x="309" y="13"/>
                  <a:pt x="336" y="8"/>
                </a:cubicBezTo>
                <a:cubicBezTo>
                  <a:pt x="363" y="2"/>
                  <a:pt x="390" y="0"/>
                  <a:pt x="418" y="0"/>
                </a:cubicBezTo>
                <a:cubicBezTo>
                  <a:pt x="445" y="0"/>
                  <a:pt x="472" y="2"/>
                  <a:pt x="499" y="8"/>
                </a:cubicBezTo>
                <a:cubicBezTo>
                  <a:pt x="526" y="13"/>
                  <a:pt x="552" y="21"/>
                  <a:pt x="578" y="31"/>
                </a:cubicBezTo>
                <a:cubicBezTo>
                  <a:pt x="604" y="42"/>
                  <a:pt x="628" y="55"/>
                  <a:pt x="651" y="70"/>
                </a:cubicBezTo>
                <a:cubicBezTo>
                  <a:pt x="674" y="85"/>
                  <a:pt x="695" y="103"/>
                  <a:pt x="714" y="122"/>
                </a:cubicBezTo>
                <a:cubicBezTo>
                  <a:pt x="734" y="141"/>
                  <a:pt x="751" y="163"/>
                  <a:pt x="766" y="186"/>
                </a:cubicBezTo>
                <a:cubicBezTo>
                  <a:pt x="782" y="209"/>
                  <a:pt x="794" y="233"/>
                  <a:pt x="805" y="258"/>
                </a:cubicBezTo>
                <a:cubicBezTo>
                  <a:pt x="815" y="284"/>
                  <a:pt x="823" y="310"/>
                  <a:pt x="829" y="337"/>
                </a:cubicBezTo>
                <a:cubicBezTo>
                  <a:pt x="834" y="364"/>
                  <a:pt x="837" y="391"/>
                  <a:pt x="837"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0" name="图片 649"/>
          <p:cNvPicPr/>
          <p:nvPr/>
        </p:nvPicPr>
        <p:blipFill>
          <a:blip r:embed="rId7"/>
          <a:stretch/>
        </p:blipFill>
        <p:spPr>
          <a:xfrm>
            <a:off x="927720" y="2281320"/>
            <a:ext cx="133200" cy="133200"/>
          </a:xfrm>
          <a:prstGeom prst="rect">
            <a:avLst/>
          </a:prstGeom>
          <a:noFill/>
          <a:ln w="0">
            <a:noFill/>
          </a:ln>
        </p:spPr>
      </p:pic>
      <p:sp>
        <p:nvSpPr>
          <p:cNvPr id="651" name="文本框 650"/>
          <p:cNvSpPr txBox="1"/>
          <p:nvPr/>
        </p:nvSpPr>
        <p:spPr>
          <a:xfrm>
            <a:off x="1245240" y="1888560"/>
            <a:ext cx="1995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将文本转换为高维向量，保留语义信息</a:t>
            </a:r>
            <a:endParaRPr lang="en-US" sz="920" b="0" u="none" strike="noStrike">
              <a:solidFill>
                <a:srgbClr val="000000"/>
              </a:solidFill>
              <a:effectLst/>
              <a:uFillTx/>
              <a:latin typeface="Times New Roman"/>
            </a:endParaRPr>
          </a:p>
        </p:txBody>
      </p:sp>
      <p:sp>
        <p:nvSpPr>
          <p:cNvPr id="652" name="文本框 651"/>
          <p:cNvSpPr txBox="1"/>
          <p:nvPr/>
        </p:nvSpPr>
        <p:spPr>
          <a:xfrm>
            <a:off x="1245240" y="21992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相似度计算</a:t>
            </a:r>
            <a:endParaRPr lang="en-US" sz="1050" b="0" u="none" strike="noStrike">
              <a:solidFill>
                <a:srgbClr val="000000"/>
              </a:solidFill>
              <a:effectLst/>
              <a:uFillTx/>
              <a:latin typeface="Times New Roman"/>
            </a:endParaRPr>
          </a:p>
        </p:txBody>
      </p:sp>
      <p:sp>
        <p:nvSpPr>
          <p:cNvPr id="653" name="任意多边形 652"/>
          <p:cNvSpPr/>
          <p:nvPr/>
        </p:nvSpPr>
        <p:spPr>
          <a:xfrm>
            <a:off x="843840" y="2698920"/>
            <a:ext cx="301320" cy="301320"/>
          </a:xfrm>
          <a:custGeom>
            <a:avLst/>
            <a:gdLst/>
            <a:ahLst/>
            <a:cxnLst/>
            <a:rect l="0" t="0" r="r" b="b"/>
            <a:pathLst>
              <a:path w="837" h="837">
                <a:moveTo>
                  <a:pt x="837" y="418"/>
                </a:moveTo>
                <a:cubicBezTo>
                  <a:pt x="837" y="447"/>
                  <a:pt x="834" y="474"/>
                  <a:pt x="829" y="501"/>
                </a:cubicBezTo>
                <a:cubicBezTo>
                  <a:pt x="823" y="528"/>
                  <a:pt x="815" y="554"/>
                  <a:pt x="805" y="579"/>
                </a:cubicBezTo>
                <a:cubicBezTo>
                  <a:pt x="794" y="604"/>
                  <a:pt x="782" y="628"/>
                  <a:pt x="766" y="651"/>
                </a:cubicBezTo>
                <a:cubicBezTo>
                  <a:pt x="751" y="674"/>
                  <a:pt x="734" y="695"/>
                  <a:pt x="714" y="715"/>
                </a:cubicBezTo>
                <a:cubicBezTo>
                  <a:pt x="695" y="734"/>
                  <a:pt x="674" y="751"/>
                  <a:pt x="651" y="767"/>
                </a:cubicBezTo>
                <a:cubicBezTo>
                  <a:pt x="628" y="782"/>
                  <a:pt x="604" y="795"/>
                  <a:pt x="578" y="805"/>
                </a:cubicBezTo>
                <a:cubicBezTo>
                  <a:pt x="552" y="816"/>
                  <a:pt x="526" y="824"/>
                  <a:pt x="499" y="829"/>
                </a:cubicBezTo>
                <a:cubicBezTo>
                  <a:pt x="472" y="834"/>
                  <a:pt x="445" y="837"/>
                  <a:pt x="418" y="837"/>
                </a:cubicBezTo>
                <a:cubicBezTo>
                  <a:pt x="390" y="837"/>
                  <a:pt x="363" y="834"/>
                  <a:pt x="336" y="829"/>
                </a:cubicBezTo>
                <a:cubicBezTo>
                  <a:pt x="309" y="824"/>
                  <a:pt x="283" y="816"/>
                  <a:pt x="258" y="805"/>
                </a:cubicBezTo>
                <a:cubicBezTo>
                  <a:pt x="233" y="795"/>
                  <a:pt x="209" y="782"/>
                  <a:pt x="186" y="767"/>
                </a:cubicBezTo>
                <a:cubicBezTo>
                  <a:pt x="163" y="751"/>
                  <a:pt x="142" y="734"/>
                  <a:pt x="122" y="715"/>
                </a:cubicBezTo>
                <a:cubicBezTo>
                  <a:pt x="103" y="695"/>
                  <a:pt x="86" y="674"/>
                  <a:pt x="70" y="651"/>
                </a:cubicBezTo>
                <a:cubicBezTo>
                  <a:pt x="55" y="628"/>
                  <a:pt x="42" y="604"/>
                  <a:pt x="32" y="579"/>
                </a:cubicBezTo>
                <a:cubicBezTo>
                  <a:pt x="21" y="554"/>
                  <a:pt x="13" y="528"/>
                  <a:pt x="8" y="501"/>
                </a:cubicBezTo>
                <a:cubicBezTo>
                  <a:pt x="3" y="474"/>
                  <a:pt x="0" y="447"/>
                  <a:pt x="0" y="418"/>
                </a:cubicBezTo>
                <a:cubicBezTo>
                  <a:pt x="0" y="391"/>
                  <a:pt x="3" y="364"/>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9" y="55"/>
                  <a:pt x="233" y="43"/>
                  <a:pt x="258" y="32"/>
                </a:cubicBezTo>
                <a:cubicBezTo>
                  <a:pt x="283" y="22"/>
                  <a:pt x="309" y="14"/>
                  <a:pt x="336" y="8"/>
                </a:cubicBezTo>
                <a:cubicBezTo>
                  <a:pt x="363" y="3"/>
                  <a:pt x="390" y="0"/>
                  <a:pt x="418" y="0"/>
                </a:cubicBezTo>
                <a:cubicBezTo>
                  <a:pt x="445" y="0"/>
                  <a:pt x="472" y="3"/>
                  <a:pt x="499" y="8"/>
                </a:cubicBezTo>
                <a:cubicBezTo>
                  <a:pt x="526" y="14"/>
                  <a:pt x="552" y="22"/>
                  <a:pt x="578" y="32"/>
                </a:cubicBezTo>
                <a:cubicBezTo>
                  <a:pt x="604" y="43"/>
                  <a:pt x="628" y="55"/>
                  <a:pt x="651" y="71"/>
                </a:cubicBezTo>
                <a:cubicBezTo>
                  <a:pt x="674" y="86"/>
                  <a:pt x="695" y="103"/>
                  <a:pt x="714" y="123"/>
                </a:cubicBezTo>
                <a:cubicBezTo>
                  <a:pt x="734" y="142"/>
                  <a:pt x="751" y="163"/>
                  <a:pt x="766" y="186"/>
                </a:cubicBezTo>
                <a:cubicBezTo>
                  <a:pt x="782" y="209"/>
                  <a:pt x="794" y="233"/>
                  <a:pt x="805" y="258"/>
                </a:cubicBezTo>
                <a:cubicBezTo>
                  <a:pt x="815" y="284"/>
                  <a:pt x="823" y="310"/>
                  <a:pt x="829" y="337"/>
                </a:cubicBezTo>
                <a:cubicBezTo>
                  <a:pt x="834" y="364"/>
                  <a:pt x="837" y="391"/>
                  <a:pt x="837"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4" name="图片 653"/>
          <p:cNvPicPr/>
          <p:nvPr/>
        </p:nvPicPr>
        <p:blipFill>
          <a:blip r:embed="rId8"/>
          <a:stretch/>
        </p:blipFill>
        <p:spPr>
          <a:xfrm>
            <a:off x="927720" y="2782800"/>
            <a:ext cx="133200" cy="133200"/>
          </a:xfrm>
          <a:prstGeom prst="rect">
            <a:avLst/>
          </a:prstGeom>
          <a:noFill/>
          <a:ln w="0">
            <a:noFill/>
          </a:ln>
        </p:spPr>
      </p:pic>
      <p:sp>
        <p:nvSpPr>
          <p:cNvPr id="655" name="文本框 654"/>
          <p:cNvSpPr txBox="1"/>
          <p:nvPr/>
        </p:nvSpPr>
        <p:spPr>
          <a:xfrm>
            <a:off x="1245240" y="2390040"/>
            <a:ext cx="2934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通过余弦相似度、欧氏距离等方法计算向量间的相似程度</a:t>
            </a:r>
            <a:endParaRPr lang="en-US" sz="920" b="0" u="none" strike="noStrike">
              <a:solidFill>
                <a:srgbClr val="000000"/>
              </a:solidFill>
              <a:effectLst/>
              <a:uFillTx/>
              <a:latin typeface="Times New Roman"/>
            </a:endParaRPr>
          </a:p>
        </p:txBody>
      </p:sp>
      <p:sp>
        <p:nvSpPr>
          <p:cNvPr id="656" name="文本框 655"/>
          <p:cNvSpPr txBox="1"/>
          <p:nvPr/>
        </p:nvSpPr>
        <p:spPr>
          <a:xfrm>
            <a:off x="1245240" y="270036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高效匹配</a:t>
            </a:r>
            <a:endParaRPr lang="en-US" sz="1050" b="0" u="none" strike="noStrike">
              <a:solidFill>
                <a:srgbClr val="000000"/>
              </a:solidFill>
              <a:effectLst/>
              <a:uFillTx/>
              <a:latin typeface="Times New Roman"/>
            </a:endParaRPr>
          </a:p>
        </p:txBody>
      </p:sp>
      <p:sp>
        <p:nvSpPr>
          <p:cNvPr id="657" name="任意多边形 656"/>
          <p:cNvSpPr/>
          <p:nvPr/>
        </p:nvSpPr>
        <p:spPr>
          <a:xfrm>
            <a:off x="843840" y="3200400"/>
            <a:ext cx="301320" cy="301320"/>
          </a:xfrm>
          <a:custGeom>
            <a:avLst/>
            <a:gdLst/>
            <a:ahLst/>
            <a:cxnLst/>
            <a:rect l="0" t="0" r="r" b="b"/>
            <a:pathLst>
              <a:path w="837" h="837">
                <a:moveTo>
                  <a:pt x="837" y="418"/>
                </a:moveTo>
                <a:cubicBezTo>
                  <a:pt x="837" y="445"/>
                  <a:pt x="834" y="473"/>
                  <a:pt x="829" y="499"/>
                </a:cubicBezTo>
                <a:cubicBezTo>
                  <a:pt x="823" y="526"/>
                  <a:pt x="815" y="552"/>
                  <a:pt x="805" y="578"/>
                </a:cubicBezTo>
                <a:cubicBezTo>
                  <a:pt x="794" y="603"/>
                  <a:pt x="782" y="627"/>
                  <a:pt x="766" y="650"/>
                </a:cubicBezTo>
                <a:cubicBezTo>
                  <a:pt x="751" y="673"/>
                  <a:pt x="734" y="694"/>
                  <a:pt x="714" y="714"/>
                </a:cubicBezTo>
                <a:cubicBezTo>
                  <a:pt x="695" y="734"/>
                  <a:pt x="674" y="751"/>
                  <a:pt x="651" y="766"/>
                </a:cubicBezTo>
                <a:cubicBezTo>
                  <a:pt x="628" y="782"/>
                  <a:pt x="604" y="794"/>
                  <a:pt x="578" y="805"/>
                </a:cubicBezTo>
                <a:cubicBezTo>
                  <a:pt x="552" y="815"/>
                  <a:pt x="526" y="823"/>
                  <a:pt x="499" y="829"/>
                </a:cubicBezTo>
                <a:cubicBezTo>
                  <a:pt x="472" y="834"/>
                  <a:pt x="445" y="837"/>
                  <a:pt x="418" y="837"/>
                </a:cubicBezTo>
                <a:cubicBezTo>
                  <a:pt x="390" y="837"/>
                  <a:pt x="363" y="834"/>
                  <a:pt x="336" y="829"/>
                </a:cubicBezTo>
                <a:cubicBezTo>
                  <a:pt x="309" y="823"/>
                  <a:pt x="283" y="815"/>
                  <a:pt x="258" y="805"/>
                </a:cubicBezTo>
                <a:cubicBezTo>
                  <a:pt x="233" y="794"/>
                  <a:pt x="209" y="782"/>
                  <a:pt x="186" y="766"/>
                </a:cubicBezTo>
                <a:cubicBezTo>
                  <a:pt x="163" y="751"/>
                  <a:pt x="142" y="734"/>
                  <a:pt x="122" y="714"/>
                </a:cubicBezTo>
                <a:cubicBezTo>
                  <a:pt x="103" y="694"/>
                  <a:pt x="86" y="673"/>
                  <a:pt x="70" y="650"/>
                </a:cubicBezTo>
                <a:cubicBezTo>
                  <a:pt x="55" y="627"/>
                  <a:pt x="42" y="603"/>
                  <a:pt x="32" y="578"/>
                </a:cubicBezTo>
                <a:cubicBezTo>
                  <a:pt x="21" y="552"/>
                  <a:pt x="13" y="526"/>
                  <a:pt x="8" y="499"/>
                </a:cubicBezTo>
                <a:cubicBezTo>
                  <a:pt x="3" y="473"/>
                  <a:pt x="0" y="445"/>
                  <a:pt x="0" y="418"/>
                </a:cubicBezTo>
                <a:cubicBezTo>
                  <a:pt x="0" y="390"/>
                  <a:pt x="3" y="363"/>
                  <a:pt x="8" y="336"/>
                </a:cubicBezTo>
                <a:cubicBezTo>
                  <a:pt x="13" y="310"/>
                  <a:pt x="21" y="283"/>
                  <a:pt x="32" y="258"/>
                </a:cubicBezTo>
                <a:cubicBezTo>
                  <a:pt x="42" y="233"/>
                  <a:pt x="55" y="209"/>
                  <a:pt x="70" y="186"/>
                </a:cubicBezTo>
                <a:cubicBezTo>
                  <a:pt x="86" y="163"/>
                  <a:pt x="103" y="142"/>
                  <a:pt x="122" y="122"/>
                </a:cubicBezTo>
                <a:cubicBezTo>
                  <a:pt x="142" y="103"/>
                  <a:pt x="163" y="86"/>
                  <a:pt x="186" y="71"/>
                </a:cubicBezTo>
                <a:cubicBezTo>
                  <a:pt x="209" y="55"/>
                  <a:pt x="233" y="42"/>
                  <a:pt x="258" y="32"/>
                </a:cubicBezTo>
                <a:cubicBezTo>
                  <a:pt x="283" y="21"/>
                  <a:pt x="309" y="13"/>
                  <a:pt x="336" y="8"/>
                </a:cubicBezTo>
                <a:cubicBezTo>
                  <a:pt x="363" y="3"/>
                  <a:pt x="390" y="0"/>
                  <a:pt x="418" y="0"/>
                </a:cubicBezTo>
                <a:cubicBezTo>
                  <a:pt x="445" y="0"/>
                  <a:pt x="472" y="3"/>
                  <a:pt x="499" y="8"/>
                </a:cubicBezTo>
                <a:cubicBezTo>
                  <a:pt x="526" y="13"/>
                  <a:pt x="552" y="21"/>
                  <a:pt x="578" y="32"/>
                </a:cubicBezTo>
                <a:cubicBezTo>
                  <a:pt x="604" y="42"/>
                  <a:pt x="628" y="55"/>
                  <a:pt x="651" y="71"/>
                </a:cubicBezTo>
                <a:cubicBezTo>
                  <a:pt x="674" y="86"/>
                  <a:pt x="695" y="103"/>
                  <a:pt x="714" y="122"/>
                </a:cubicBezTo>
                <a:cubicBezTo>
                  <a:pt x="734" y="142"/>
                  <a:pt x="751" y="163"/>
                  <a:pt x="766" y="186"/>
                </a:cubicBezTo>
                <a:cubicBezTo>
                  <a:pt x="782" y="209"/>
                  <a:pt x="794" y="233"/>
                  <a:pt x="805" y="258"/>
                </a:cubicBezTo>
                <a:cubicBezTo>
                  <a:pt x="815" y="283"/>
                  <a:pt x="823" y="310"/>
                  <a:pt x="829" y="336"/>
                </a:cubicBezTo>
                <a:cubicBezTo>
                  <a:pt x="834" y="363"/>
                  <a:pt x="837" y="390"/>
                  <a:pt x="837"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8" name="图片 657"/>
          <p:cNvPicPr/>
          <p:nvPr/>
        </p:nvPicPr>
        <p:blipFill>
          <a:blip r:embed="rId9"/>
          <a:stretch/>
        </p:blipFill>
        <p:spPr>
          <a:xfrm>
            <a:off x="936000" y="3284280"/>
            <a:ext cx="116640" cy="133200"/>
          </a:xfrm>
          <a:prstGeom prst="rect">
            <a:avLst/>
          </a:prstGeom>
          <a:noFill/>
          <a:ln w="0">
            <a:noFill/>
          </a:ln>
        </p:spPr>
      </p:pic>
      <p:sp>
        <p:nvSpPr>
          <p:cNvPr id="659" name="文本框 658"/>
          <p:cNvSpPr txBox="1"/>
          <p:nvPr/>
        </p:nvSpPr>
        <p:spPr>
          <a:xfrm>
            <a:off x="1245240" y="2891520"/>
            <a:ext cx="30517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在海量数据中快速找到语义相似的内容，而非仅基于关键词</a:t>
            </a:r>
            <a:endParaRPr lang="en-US" sz="920" b="0" u="none" strike="noStrike">
              <a:solidFill>
                <a:srgbClr val="000000"/>
              </a:solidFill>
              <a:effectLst/>
              <a:uFillTx/>
              <a:latin typeface="Times New Roman"/>
            </a:endParaRPr>
          </a:p>
        </p:txBody>
      </p:sp>
      <p:sp>
        <p:nvSpPr>
          <p:cNvPr id="660" name="文本框 659"/>
          <p:cNvSpPr txBox="1"/>
          <p:nvPr/>
        </p:nvSpPr>
        <p:spPr>
          <a:xfrm>
            <a:off x="1245240" y="32018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索引优化</a:t>
            </a:r>
            <a:endParaRPr lang="en-US" sz="1050" b="0" u="none" strike="noStrike">
              <a:solidFill>
                <a:srgbClr val="000000"/>
              </a:solidFill>
              <a:effectLst/>
              <a:uFillTx/>
              <a:latin typeface="Times New Roman"/>
            </a:endParaRPr>
          </a:p>
        </p:txBody>
      </p:sp>
      <p:sp>
        <p:nvSpPr>
          <p:cNvPr id="661" name="任意多边形 660"/>
          <p:cNvSpPr/>
          <p:nvPr/>
        </p:nvSpPr>
        <p:spPr>
          <a:xfrm>
            <a:off x="5548680" y="1119600"/>
            <a:ext cx="4479480" cy="2340360"/>
          </a:xfrm>
          <a:custGeom>
            <a:avLst/>
            <a:gdLst/>
            <a:ahLst/>
            <a:cxnLst/>
            <a:rect l="0" t="0" r="r" b="b"/>
            <a:pathLst>
              <a:path w="12443" h="6501">
                <a:moveTo>
                  <a:pt x="21" y="173"/>
                </a:moveTo>
                <a:cubicBezTo>
                  <a:pt x="35" y="138"/>
                  <a:pt x="55" y="108"/>
                  <a:pt x="82" y="82"/>
                </a:cubicBezTo>
                <a:cubicBezTo>
                  <a:pt x="108" y="56"/>
                  <a:pt x="138" y="35"/>
                  <a:pt x="172" y="21"/>
                </a:cubicBezTo>
                <a:cubicBezTo>
                  <a:pt x="206" y="7"/>
                  <a:pt x="242" y="0"/>
                  <a:pt x="279" y="0"/>
                </a:cubicBezTo>
                <a:lnTo>
                  <a:pt x="12165" y="0"/>
                </a:lnTo>
                <a:cubicBezTo>
                  <a:pt x="12202" y="0"/>
                  <a:pt x="12237" y="7"/>
                  <a:pt x="12271" y="21"/>
                </a:cubicBezTo>
                <a:cubicBezTo>
                  <a:pt x="12305" y="35"/>
                  <a:pt x="12335" y="56"/>
                  <a:pt x="12362" y="82"/>
                </a:cubicBezTo>
                <a:cubicBezTo>
                  <a:pt x="12388" y="108"/>
                  <a:pt x="12408" y="138"/>
                  <a:pt x="12422" y="173"/>
                </a:cubicBezTo>
                <a:cubicBezTo>
                  <a:pt x="12436" y="207"/>
                  <a:pt x="12443" y="243"/>
                  <a:pt x="12443" y="280"/>
                </a:cubicBezTo>
                <a:lnTo>
                  <a:pt x="12443" y="6222"/>
                </a:lnTo>
                <a:cubicBezTo>
                  <a:pt x="12443" y="6259"/>
                  <a:pt x="12436" y="6295"/>
                  <a:pt x="12422" y="6329"/>
                </a:cubicBezTo>
                <a:cubicBezTo>
                  <a:pt x="12408" y="6363"/>
                  <a:pt x="12388" y="6393"/>
                  <a:pt x="12362" y="6419"/>
                </a:cubicBezTo>
                <a:cubicBezTo>
                  <a:pt x="12335" y="6445"/>
                  <a:pt x="12305" y="6465"/>
                  <a:pt x="12271" y="6479"/>
                </a:cubicBezTo>
                <a:cubicBezTo>
                  <a:pt x="12237" y="6494"/>
                  <a:pt x="12202" y="6501"/>
                  <a:pt x="12165" y="6501"/>
                </a:cubicBezTo>
                <a:lnTo>
                  <a:pt x="278" y="6501"/>
                </a:lnTo>
                <a:cubicBezTo>
                  <a:pt x="242" y="6501"/>
                  <a:pt x="206" y="6494"/>
                  <a:pt x="172" y="6479"/>
                </a:cubicBezTo>
                <a:cubicBezTo>
                  <a:pt x="138" y="6465"/>
                  <a:pt x="108" y="6445"/>
                  <a:pt x="82" y="6419"/>
                </a:cubicBezTo>
                <a:cubicBezTo>
                  <a:pt x="55" y="6393"/>
                  <a:pt x="35" y="6363"/>
                  <a:pt x="21" y="6329"/>
                </a:cubicBezTo>
                <a:cubicBezTo>
                  <a:pt x="7" y="6295"/>
                  <a:pt x="0" y="6259"/>
                  <a:pt x="0" y="6222"/>
                </a:cubicBezTo>
                <a:lnTo>
                  <a:pt x="0" y="279"/>
                </a:lnTo>
                <a:cubicBezTo>
                  <a:pt x="0" y="243"/>
                  <a:pt x="7" y="207"/>
                  <a:pt x="21" y="1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2" name="任意多边形 661"/>
          <p:cNvSpPr/>
          <p:nvPr/>
        </p:nvSpPr>
        <p:spPr>
          <a:xfrm>
            <a:off x="5548680" y="1119600"/>
            <a:ext cx="4479480" cy="2340360"/>
          </a:xfrm>
          <a:custGeom>
            <a:avLst/>
            <a:gdLst/>
            <a:ahLst/>
            <a:cxnLst/>
            <a:rect l="0" t="0" r="r" b="b"/>
            <a:pathLst>
              <a:path w="12443" h="6501">
                <a:moveTo>
                  <a:pt x="0" y="6222"/>
                </a:moveTo>
                <a:lnTo>
                  <a:pt x="0" y="280"/>
                </a:lnTo>
                <a:cubicBezTo>
                  <a:pt x="0" y="243"/>
                  <a:pt x="7" y="207"/>
                  <a:pt x="21" y="173"/>
                </a:cubicBezTo>
                <a:cubicBezTo>
                  <a:pt x="35" y="138"/>
                  <a:pt x="55" y="108"/>
                  <a:pt x="82" y="82"/>
                </a:cubicBezTo>
                <a:cubicBezTo>
                  <a:pt x="108" y="56"/>
                  <a:pt x="138" y="35"/>
                  <a:pt x="172" y="21"/>
                </a:cubicBezTo>
                <a:cubicBezTo>
                  <a:pt x="206" y="7"/>
                  <a:pt x="242" y="0"/>
                  <a:pt x="279" y="0"/>
                </a:cubicBezTo>
                <a:lnTo>
                  <a:pt x="12165" y="0"/>
                </a:lnTo>
                <a:cubicBezTo>
                  <a:pt x="12202" y="0"/>
                  <a:pt x="12237" y="7"/>
                  <a:pt x="12271" y="21"/>
                </a:cubicBezTo>
                <a:cubicBezTo>
                  <a:pt x="12305" y="35"/>
                  <a:pt x="12335" y="56"/>
                  <a:pt x="12362" y="82"/>
                </a:cubicBezTo>
                <a:cubicBezTo>
                  <a:pt x="12388" y="108"/>
                  <a:pt x="12408" y="138"/>
                  <a:pt x="12422" y="173"/>
                </a:cubicBezTo>
                <a:cubicBezTo>
                  <a:pt x="12436" y="207"/>
                  <a:pt x="12443" y="243"/>
                  <a:pt x="12443" y="280"/>
                </a:cubicBezTo>
                <a:lnTo>
                  <a:pt x="12443" y="6222"/>
                </a:lnTo>
                <a:cubicBezTo>
                  <a:pt x="12443" y="6259"/>
                  <a:pt x="12436" y="6295"/>
                  <a:pt x="12422" y="6329"/>
                </a:cubicBezTo>
                <a:cubicBezTo>
                  <a:pt x="12408" y="6363"/>
                  <a:pt x="12388" y="6393"/>
                  <a:pt x="12362" y="6419"/>
                </a:cubicBezTo>
                <a:cubicBezTo>
                  <a:pt x="12335" y="6445"/>
                  <a:pt x="12305" y="6465"/>
                  <a:pt x="12271" y="6479"/>
                </a:cubicBezTo>
                <a:cubicBezTo>
                  <a:pt x="12237" y="6494"/>
                  <a:pt x="12202" y="6501"/>
                  <a:pt x="12165" y="6501"/>
                </a:cubicBezTo>
                <a:lnTo>
                  <a:pt x="279" y="6501"/>
                </a:lnTo>
                <a:cubicBezTo>
                  <a:pt x="242" y="6501"/>
                  <a:pt x="206" y="6494"/>
                  <a:pt x="172" y="6479"/>
                </a:cubicBezTo>
                <a:cubicBezTo>
                  <a:pt x="138" y="6465"/>
                  <a:pt x="108" y="6445"/>
                  <a:pt x="82" y="6419"/>
                </a:cubicBezTo>
                <a:cubicBezTo>
                  <a:pt x="55" y="6393"/>
                  <a:pt x="35" y="6363"/>
                  <a:pt x="21" y="6329"/>
                </a:cubicBezTo>
                <a:cubicBezTo>
                  <a:pt x="7" y="6295"/>
                  <a:pt x="0" y="6259"/>
                  <a:pt x="0" y="6222"/>
                </a:cubicBezTo>
                <a:moveTo>
                  <a:pt x="23" y="280"/>
                </a:moveTo>
                <a:lnTo>
                  <a:pt x="23" y="6222"/>
                </a:lnTo>
                <a:cubicBezTo>
                  <a:pt x="23" y="6239"/>
                  <a:pt x="25" y="6256"/>
                  <a:pt x="28" y="6272"/>
                </a:cubicBezTo>
                <a:cubicBezTo>
                  <a:pt x="31" y="6288"/>
                  <a:pt x="36" y="6304"/>
                  <a:pt x="43" y="6320"/>
                </a:cubicBezTo>
                <a:cubicBezTo>
                  <a:pt x="49" y="6335"/>
                  <a:pt x="57" y="6350"/>
                  <a:pt x="66" y="6364"/>
                </a:cubicBezTo>
                <a:cubicBezTo>
                  <a:pt x="76" y="6378"/>
                  <a:pt x="86" y="6391"/>
                  <a:pt x="98" y="6403"/>
                </a:cubicBezTo>
                <a:cubicBezTo>
                  <a:pt x="110" y="6415"/>
                  <a:pt x="123" y="6425"/>
                  <a:pt x="137" y="6434"/>
                </a:cubicBezTo>
                <a:cubicBezTo>
                  <a:pt x="151" y="6444"/>
                  <a:pt x="165" y="6452"/>
                  <a:pt x="181" y="6458"/>
                </a:cubicBezTo>
                <a:cubicBezTo>
                  <a:pt x="196" y="6464"/>
                  <a:pt x="212" y="6469"/>
                  <a:pt x="229" y="6473"/>
                </a:cubicBezTo>
                <a:cubicBezTo>
                  <a:pt x="245" y="6476"/>
                  <a:pt x="262" y="6477"/>
                  <a:pt x="279" y="6477"/>
                </a:cubicBezTo>
                <a:lnTo>
                  <a:pt x="12165" y="6477"/>
                </a:lnTo>
                <a:cubicBezTo>
                  <a:pt x="12181" y="6477"/>
                  <a:pt x="12198" y="6476"/>
                  <a:pt x="12214" y="6473"/>
                </a:cubicBezTo>
                <a:cubicBezTo>
                  <a:pt x="12231" y="6469"/>
                  <a:pt x="12247" y="6464"/>
                  <a:pt x="12262" y="6458"/>
                </a:cubicBezTo>
                <a:cubicBezTo>
                  <a:pt x="12278" y="6452"/>
                  <a:pt x="12293" y="6444"/>
                  <a:pt x="12306" y="6434"/>
                </a:cubicBezTo>
                <a:cubicBezTo>
                  <a:pt x="12320" y="6425"/>
                  <a:pt x="12333" y="6415"/>
                  <a:pt x="12345" y="6403"/>
                </a:cubicBezTo>
                <a:cubicBezTo>
                  <a:pt x="12357" y="6391"/>
                  <a:pt x="12368" y="6378"/>
                  <a:pt x="12377" y="6364"/>
                </a:cubicBezTo>
                <a:cubicBezTo>
                  <a:pt x="12386" y="6350"/>
                  <a:pt x="12394" y="6335"/>
                  <a:pt x="12401" y="6320"/>
                </a:cubicBezTo>
                <a:cubicBezTo>
                  <a:pt x="12407" y="6304"/>
                  <a:pt x="12412" y="6288"/>
                  <a:pt x="12415" y="6272"/>
                </a:cubicBezTo>
                <a:cubicBezTo>
                  <a:pt x="12418" y="6256"/>
                  <a:pt x="12420" y="6239"/>
                  <a:pt x="12420" y="6222"/>
                </a:cubicBezTo>
                <a:lnTo>
                  <a:pt x="12420" y="280"/>
                </a:lnTo>
                <a:cubicBezTo>
                  <a:pt x="12420" y="263"/>
                  <a:pt x="12418" y="246"/>
                  <a:pt x="12415" y="230"/>
                </a:cubicBezTo>
                <a:cubicBezTo>
                  <a:pt x="12412" y="213"/>
                  <a:pt x="12407" y="197"/>
                  <a:pt x="12401" y="182"/>
                </a:cubicBezTo>
                <a:cubicBezTo>
                  <a:pt x="12394" y="166"/>
                  <a:pt x="12386" y="152"/>
                  <a:pt x="12377" y="137"/>
                </a:cubicBezTo>
                <a:cubicBezTo>
                  <a:pt x="12368" y="123"/>
                  <a:pt x="12357" y="110"/>
                  <a:pt x="12345" y="98"/>
                </a:cubicBezTo>
                <a:cubicBezTo>
                  <a:pt x="12333" y="86"/>
                  <a:pt x="12320" y="76"/>
                  <a:pt x="12306" y="66"/>
                </a:cubicBezTo>
                <a:cubicBezTo>
                  <a:pt x="12293" y="57"/>
                  <a:pt x="12278" y="49"/>
                  <a:pt x="12262" y="43"/>
                </a:cubicBezTo>
                <a:cubicBezTo>
                  <a:pt x="12247" y="36"/>
                  <a:pt x="12231" y="31"/>
                  <a:pt x="12214" y="28"/>
                </a:cubicBezTo>
                <a:cubicBezTo>
                  <a:pt x="12198" y="25"/>
                  <a:pt x="12181" y="23"/>
                  <a:pt x="12165" y="23"/>
                </a:cubicBezTo>
                <a:lnTo>
                  <a:pt x="279" y="23"/>
                </a:lnTo>
                <a:cubicBezTo>
                  <a:pt x="262" y="23"/>
                  <a:pt x="245" y="25"/>
                  <a:pt x="229" y="28"/>
                </a:cubicBezTo>
                <a:cubicBezTo>
                  <a:pt x="212" y="31"/>
                  <a:pt x="196" y="36"/>
                  <a:pt x="181" y="43"/>
                </a:cubicBezTo>
                <a:cubicBezTo>
                  <a:pt x="165" y="49"/>
                  <a:pt x="151" y="57"/>
                  <a:pt x="137" y="66"/>
                </a:cubicBezTo>
                <a:cubicBezTo>
                  <a:pt x="123" y="76"/>
                  <a:pt x="110" y="86"/>
                  <a:pt x="98" y="98"/>
                </a:cubicBezTo>
                <a:cubicBezTo>
                  <a:pt x="86" y="110"/>
                  <a:pt x="76" y="123"/>
                  <a:pt x="66" y="137"/>
                </a:cubicBezTo>
                <a:cubicBezTo>
                  <a:pt x="57" y="152"/>
                  <a:pt x="49" y="166"/>
                  <a:pt x="43" y="182"/>
                </a:cubicBezTo>
                <a:cubicBezTo>
                  <a:pt x="36" y="197"/>
                  <a:pt x="31" y="213"/>
                  <a:pt x="28" y="230"/>
                </a:cubicBezTo>
                <a:cubicBezTo>
                  <a:pt x="25" y="246"/>
                  <a:pt x="23" y="263"/>
                  <a:pt x="23" y="280"/>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63" name="图片 662"/>
          <p:cNvPicPr/>
          <p:nvPr/>
        </p:nvPicPr>
        <p:blipFill>
          <a:blip r:embed="rId10"/>
          <a:stretch/>
        </p:blipFill>
        <p:spPr>
          <a:xfrm>
            <a:off x="5724360" y="1345320"/>
            <a:ext cx="150120" cy="150120"/>
          </a:xfrm>
          <a:prstGeom prst="rect">
            <a:avLst/>
          </a:prstGeom>
          <a:noFill/>
          <a:ln w="0">
            <a:noFill/>
          </a:ln>
        </p:spPr>
      </p:pic>
      <p:sp>
        <p:nvSpPr>
          <p:cNvPr id="664" name="文本框 663"/>
          <p:cNvSpPr txBox="1"/>
          <p:nvPr/>
        </p:nvSpPr>
        <p:spPr>
          <a:xfrm>
            <a:off x="1245240" y="3393000"/>
            <a:ext cx="2230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通过聚类、量化等技术加速大规模向量检索</a:t>
            </a:r>
            <a:endParaRPr lang="en-US" sz="920" b="0" u="none" strike="noStrike">
              <a:solidFill>
                <a:srgbClr val="000000"/>
              </a:solidFill>
              <a:effectLst/>
              <a:uFillTx/>
              <a:latin typeface="Times New Roman"/>
            </a:endParaRPr>
          </a:p>
        </p:txBody>
      </p:sp>
      <p:sp>
        <p:nvSpPr>
          <p:cNvPr id="665" name="任意多边形 664"/>
          <p:cNvSpPr/>
          <p:nvPr/>
        </p:nvSpPr>
        <p:spPr>
          <a:xfrm>
            <a:off x="5724000" y="3283920"/>
            <a:ext cx="100800" cy="100800"/>
          </a:xfrm>
          <a:custGeom>
            <a:avLst/>
            <a:gdLst/>
            <a:ahLst/>
            <a:cxnLst/>
            <a:rect l="0" t="0" r="r" b="b"/>
            <a:pathLst>
              <a:path w="280" h="280">
                <a:moveTo>
                  <a:pt x="280" y="140"/>
                </a:moveTo>
                <a:cubicBezTo>
                  <a:pt x="280" y="158"/>
                  <a:pt x="276" y="176"/>
                  <a:pt x="269" y="194"/>
                </a:cubicBezTo>
                <a:cubicBezTo>
                  <a:pt x="262" y="211"/>
                  <a:pt x="252" y="226"/>
                  <a:pt x="239" y="239"/>
                </a:cubicBezTo>
                <a:cubicBezTo>
                  <a:pt x="226" y="252"/>
                  <a:pt x="211" y="262"/>
                  <a:pt x="194" y="269"/>
                </a:cubicBezTo>
                <a:cubicBezTo>
                  <a:pt x="177" y="276"/>
                  <a:pt x="159" y="280"/>
                  <a:pt x="141" y="280"/>
                </a:cubicBezTo>
                <a:cubicBezTo>
                  <a:pt x="122" y="280"/>
                  <a:pt x="104" y="276"/>
                  <a:pt x="87" y="269"/>
                </a:cubicBezTo>
                <a:cubicBezTo>
                  <a:pt x="69" y="262"/>
                  <a:pt x="54" y="252"/>
                  <a:pt x="41" y="239"/>
                </a:cubicBezTo>
                <a:cubicBezTo>
                  <a:pt x="28" y="226"/>
                  <a:pt x="18" y="211"/>
                  <a:pt x="11" y="194"/>
                </a:cubicBezTo>
                <a:cubicBezTo>
                  <a:pt x="4" y="176"/>
                  <a:pt x="0" y="158"/>
                  <a:pt x="0" y="140"/>
                </a:cubicBezTo>
                <a:cubicBezTo>
                  <a:pt x="0" y="121"/>
                  <a:pt x="4" y="103"/>
                  <a:pt x="11" y="86"/>
                </a:cubicBezTo>
                <a:cubicBezTo>
                  <a:pt x="18" y="69"/>
                  <a:pt x="28" y="54"/>
                  <a:pt x="41" y="41"/>
                </a:cubicBezTo>
                <a:cubicBezTo>
                  <a:pt x="54" y="28"/>
                  <a:pt x="69" y="18"/>
                  <a:pt x="87" y="11"/>
                </a:cubicBezTo>
                <a:cubicBezTo>
                  <a:pt x="104" y="4"/>
                  <a:pt x="122" y="0"/>
                  <a:pt x="141" y="0"/>
                </a:cubicBezTo>
                <a:cubicBezTo>
                  <a:pt x="159" y="0"/>
                  <a:pt x="177" y="4"/>
                  <a:pt x="194" y="11"/>
                </a:cubicBezTo>
                <a:cubicBezTo>
                  <a:pt x="211" y="18"/>
                  <a:pt x="226" y="28"/>
                  <a:pt x="239" y="41"/>
                </a:cubicBezTo>
                <a:cubicBezTo>
                  <a:pt x="252" y="54"/>
                  <a:pt x="262" y="69"/>
                  <a:pt x="269" y="86"/>
                </a:cubicBezTo>
                <a:cubicBezTo>
                  <a:pt x="276" y="103"/>
                  <a:pt x="280" y="121"/>
                  <a:pt x="280" y="140"/>
                </a:cubicBez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6" name="文本框 665"/>
          <p:cNvSpPr txBox="1"/>
          <p:nvPr/>
        </p:nvSpPr>
        <p:spPr>
          <a:xfrm>
            <a:off x="5941440" y="1339560"/>
            <a:ext cx="1358640" cy="219960"/>
          </a:xfrm>
          <a:prstGeom prst="rect">
            <a:avLst/>
          </a:prstGeom>
          <a:noFill/>
          <a:ln w="0">
            <a:noFill/>
          </a:ln>
        </p:spPr>
        <p:txBody>
          <a:bodyPr wrap="none" lIns="0" tIns="0" rIns="0" bIns="0" anchor="t">
            <a:spAutoFit/>
          </a:bodyPr>
          <a:lstStyle/>
          <a:p>
            <a:r>
              <a:rPr lang="zh-CN" sz="1180" b="0" u="none" strike="noStrike">
                <a:solidFill>
                  <a:srgbClr val="C4B5FD"/>
                </a:solidFill>
                <a:effectLst/>
                <a:uFillTx/>
                <a:latin typeface="NotoSansSC"/>
                <a:ea typeface="NotoSansSC"/>
              </a:rPr>
              <a:t>向量空间相似度匹配</a:t>
            </a:r>
            <a:endParaRPr lang="en-US" sz="1180" b="0" u="none" strike="noStrike">
              <a:solidFill>
                <a:srgbClr val="000000"/>
              </a:solidFill>
              <a:effectLst/>
              <a:uFillTx/>
              <a:latin typeface="Times New Roman"/>
            </a:endParaRPr>
          </a:p>
        </p:txBody>
      </p:sp>
      <p:sp>
        <p:nvSpPr>
          <p:cNvPr id="667" name="任意多边形 666"/>
          <p:cNvSpPr/>
          <p:nvPr/>
        </p:nvSpPr>
        <p:spPr>
          <a:xfrm>
            <a:off x="7320240" y="3283920"/>
            <a:ext cx="100800" cy="100800"/>
          </a:xfrm>
          <a:custGeom>
            <a:avLst/>
            <a:gdLst/>
            <a:ahLst/>
            <a:cxnLst/>
            <a:rect l="0" t="0" r="r" b="b"/>
            <a:pathLst>
              <a:path w="280" h="280">
                <a:moveTo>
                  <a:pt x="280" y="140"/>
                </a:moveTo>
                <a:cubicBezTo>
                  <a:pt x="280" y="158"/>
                  <a:pt x="276" y="176"/>
                  <a:pt x="269" y="194"/>
                </a:cubicBezTo>
                <a:cubicBezTo>
                  <a:pt x="262" y="211"/>
                  <a:pt x="252" y="226"/>
                  <a:pt x="239" y="239"/>
                </a:cubicBezTo>
                <a:cubicBezTo>
                  <a:pt x="226" y="252"/>
                  <a:pt x="211" y="262"/>
                  <a:pt x="194" y="269"/>
                </a:cubicBezTo>
                <a:cubicBezTo>
                  <a:pt x="177" y="276"/>
                  <a:pt x="159" y="280"/>
                  <a:pt x="140" y="280"/>
                </a:cubicBezTo>
                <a:cubicBezTo>
                  <a:pt x="122" y="280"/>
                  <a:pt x="104" y="276"/>
                  <a:pt x="86" y="269"/>
                </a:cubicBezTo>
                <a:cubicBezTo>
                  <a:pt x="69" y="262"/>
                  <a:pt x="54" y="252"/>
                  <a:pt x="41" y="239"/>
                </a:cubicBezTo>
                <a:cubicBezTo>
                  <a:pt x="28" y="226"/>
                  <a:pt x="18" y="211"/>
                  <a:pt x="11" y="194"/>
                </a:cubicBezTo>
                <a:cubicBezTo>
                  <a:pt x="4" y="176"/>
                  <a:pt x="0" y="158"/>
                  <a:pt x="0" y="140"/>
                </a:cubicBezTo>
                <a:cubicBezTo>
                  <a:pt x="0" y="121"/>
                  <a:pt x="4" y="103"/>
                  <a:pt x="11" y="86"/>
                </a:cubicBezTo>
                <a:cubicBezTo>
                  <a:pt x="18" y="69"/>
                  <a:pt x="28" y="54"/>
                  <a:pt x="41" y="41"/>
                </a:cubicBezTo>
                <a:cubicBezTo>
                  <a:pt x="54" y="28"/>
                  <a:pt x="69" y="18"/>
                  <a:pt x="86" y="11"/>
                </a:cubicBezTo>
                <a:cubicBezTo>
                  <a:pt x="104" y="4"/>
                  <a:pt x="122" y="0"/>
                  <a:pt x="140" y="0"/>
                </a:cubicBezTo>
                <a:cubicBezTo>
                  <a:pt x="159" y="0"/>
                  <a:pt x="177" y="4"/>
                  <a:pt x="194" y="11"/>
                </a:cubicBezTo>
                <a:cubicBezTo>
                  <a:pt x="211" y="18"/>
                  <a:pt x="226" y="28"/>
                  <a:pt x="239" y="41"/>
                </a:cubicBezTo>
                <a:cubicBezTo>
                  <a:pt x="252" y="54"/>
                  <a:pt x="262" y="69"/>
                  <a:pt x="269" y="86"/>
                </a:cubicBezTo>
                <a:cubicBezTo>
                  <a:pt x="276" y="103"/>
                  <a:pt x="280" y="121"/>
                  <a:pt x="280" y="140"/>
                </a:cubicBezTo>
                <a:close/>
              </a:path>
            </a:pathLst>
          </a:custGeom>
          <a:solidFill>
            <a:srgbClr val="34D399"/>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8" name="文本框 667"/>
          <p:cNvSpPr txBox="1"/>
          <p:nvPr/>
        </p:nvSpPr>
        <p:spPr>
          <a:xfrm>
            <a:off x="5857920" y="3283200"/>
            <a:ext cx="403200" cy="146520"/>
          </a:xfrm>
          <a:prstGeom prst="rect">
            <a:avLst/>
          </a:prstGeom>
          <a:noFill/>
          <a:ln w="0">
            <a:noFill/>
          </a:ln>
        </p:spPr>
        <p:txBody>
          <a:bodyPr wrap="none" lIns="0" tIns="0" rIns="0" bIns="0" anchor="t">
            <a:spAutoFit/>
          </a:bodyPr>
          <a:lstStyle/>
          <a:p>
            <a:r>
              <a:rPr lang="zh-CN" sz="790" b="0" u="none" strike="noStrike">
                <a:solidFill>
                  <a:srgbClr val="DDD6FE"/>
                </a:solidFill>
                <a:effectLst/>
                <a:uFillTx/>
                <a:latin typeface="NotoSansSC"/>
                <a:ea typeface="NotoSansSC"/>
              </a:rPr>
              <a:t>查询向量</a:t>
            </a:r>
            <a:endParaRPr lang="en-US" sz="790" b="0" u="none" strike="noStrike">
              <a:solidFill>
                <a:srgbClr val="000000"/>
              </a:solidFill>
              <a:effectLst/>
              <a:uFillTx/>
              <a:latin typeface="Times New Roman"/>
            </a:endParaRPr>
          </a:p>
        </p:txBody>
      </p:sp>
      <p:sp>
        <p:nvSpPr>
          <p:cNvPr id="669" name="任意多边形 668"/>
          <p:cNvSpPr/>
          <p:nvPr/>
        </p:nvSpPr>
        <p:spPr>
          <a:xfrm>
            <a:off x="9117000" y="3283920"/>
            <a:ext cx="100440" cy="100800"/>
          </a:xfrm>
          <a:custGeom>
            <a:avLst/>
            <a:gdLst/>
            <a:ahLst/>
            <a:cxnLst/>
            <a:rect l="0" t="0" r="r" b="b"/>
            <a:pathLst>
              <a:path w="279" h="280">
                <a:moveTo>
                  <a:pt x="279" y="140"/>
                </a:moveTo>
                <a:cubicBezTo>
                  <a:pt x="279" y="158"/>
                  <a:pt x="276" y="176"/>
                  <a:pt x="269" y="194"/>
                </a:cubicBezTo>
                <a:cubicBezTo>
                  <a:pt x="262" y="211"/>
                  <a:pt x="252" y="226"/>
                  <a:pt x="239" y="239"/>
                </a:cubicBezTo>
                <a:cubicBezTo>
                  <a:pt x="226" y="252"/>
                  <a:pt x="211" y="262"/>
                  <a:pt x="194" y="269"/>
                </a:cubicBezTo>
                <a:cubicBezTo>
                  <a:pt x="176" y="276"/>
                  <a:pt x="159" y="280"/>
                  <a:pt x="140" y="280"/>
                </a:cubicBezTo>
                <a:cubicBezTo>
                  <a:pt x="122" y="280"/>
                  <a:pt x="103" y="276"/>
                  <a:pt x="86" y="269"/>
                </a:cubicBezTo>
                <a:cubicBezTo>
                  <a:pt x="69" y="262"/>
                  <a:pt x="54" y="252"/>
                  <a:pt x="41" y="239"/>
                </a:cubicBezTo>
                <a:cubicBezTo>
                  <a:pt x="28" y="226"/>
                  <a:pt x="18" y="211"/>
                  <a:pt x="11" y="194"/>
                </a:cubicBezTo>
                <a:cubicBezTo>
                  <a:pt x="3" y="176"/>
                  <a:pt x="0" y="158"/>
                  <a:pt x="0" y="140"/>
                </a:cubicBezTo>
                <a:cubicBezTo>
                  <a:pt x="0" y="121"/>
                  <a:pt x="3" y="103"/>
                  <a:pt x="11" y="86"/>
                </a:cubicBezTo>
                <a:cubicBezTo>
                  <a:pt x="18" y="69"/>
                  <a:pt x="28" y="54"/>
                  <a:pt x="41" y="41"/>
                </a:cubicBezTo>
                <a:cubicBezTo>
                  <a:pt x="54" y="28"/>
                  <a:pt x="69" y="18"/>
                  <a:pt x="86" y="11"/>
                </a:cubicBezTo>
                <a:cubicBezTo>
                  <a:pt x="103" y="4"/>
                  <a:pt x="122" y="0"/>
                  <a:pt x="140" y="0"/>
                </a:cubicBezTo>
                <a:cubicBezTo>
                  <a:pt x="159" y="0"/>
                  <a:pt x="176" y="4"/>
                  <a:pt x="194" y="11"/>
                </a:cubicBezTo>
                <a:cubicBezTo>
                  <a:pt x="211" y="18"/>
                  <a:pt x="226" y="28"/>
                  <a:pt x="239" y="41"/>
                </a:cubicBezTo>
                <a:cubicBezTo>
                  <a:pt x="252" y="54"/>
                  <a:pt x="262" y="69"/>
                  <a:pt x="269" y="86"/>
                </a:cubicBezTo>
                <a:cubicBezTo>
                  <a:pt x="276" y="103"/>
                  <a:pt x="279" y="121"/>
                  <a:pt x="279" y="140"/>
                </a:cubicBezTo>
                <a:close/>
              </a:path>
            </a:pathLst>
          </a:custGeom>
          <a:solidFill>
            <a:srgbClr val="9CA3A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0" name="文本框 669"/>
          <p:cNvSpPr txBox="1"/>
          <p:nvPr/>
        </p:nvSpPr>
        <p:spPr>
          <a:xfrm>
            <a:off x="7454160" y="3283200"/>
            <a:ext cx="604080" cy="146520"/>
          </a:xfrm>
          <a:prstGeom prst="rect">
            <a:avLst/>
          </a:prstGeom>
          <a:noFill/>
          <a:ln w="0">
            <a:noFill/>
          </a:ln>
        </p:spPr>
        <p:txBody>
          <a:bodyPr wrap="none" lIns="0" tIns="0" rIns="0" bIns="0" anchor="t">
            <a:spAutoFit/>
          </a:bodyPr>
          <a:lstStyle/>
          <a:p>
            <a:r>
              <a:rPr lang="zh-CN" sz="790" b="0" u="none" strike="noStrike">
                <a:solidFill>
                  <a:srgbClr val="DDD6FE"/>
                </a:solidFill>
                <a:effectLst/>
                <a:uFillTx/>
                <a:latin typeface="NotoSansSC"/>
                <a:ea typeface="NotoSansSC"/>
              </a:rPr>
              <a:t>高相似度向量</a:t>
            </a:r>
            <a:endParaRPr lang="en-US" sz="790" b="0" u="none" strike="noStrike">
              <a:solidFill>
                <a:srgbClr val="000000"/>
              </a:solidFill>
              <a:effectLst/>
              <a:uFillTx/>
              <a:latin typeface="Times New Roman"/>
            </a:endParaRPr>
          </a:p>
        </p:txBody>
      </p:sp>
      <p:sp>
        <p:nvSpPr>
          <p:cNvPr id="671" name="任意多边形 670"/>
          <p:cNvSpPr/>
          <p:nvPr/>
        </p:nvSpPr>
        <p:spPr>
          <a:xfrm>
            <a:off x="7788240" y="2398320"/>
            <a:ext cx="67320" cy="66960"/>
          </a:xfrm>
          <a:custGeom>
            <a:avLst/>
            <a:gdLst/>
            <a:ahLst/>
            <a:cxnLst/>
            <a:rect l="0" t="0" r="r" b="b"/>
            <a:pathLst>
              <a:path w="187" h="186">
                <a:moveTo>
                  <a:pt x="187" y="93"/>
                </a:moveTo>
                <a:cubicBezTo>
                  <a:pt x="187" y="106"/>
                  <a:pt x="184" y="118"/>
                  <a:pt x="180" y="129"/>
                </a:cubicBezTo>
                <a:cubicBezTo>
                  <a:pt x="175" y="140"/>
                  <a:pt x="168" y="150"/>
                  <a:pt x="160" y="159"/>
                </a:cubicBezTo>
                <a:cubicBezTo>
                  <a:pt x="151" y="168"/>
                  <a:pt x="141" y="175"/>
                  <a:pt x="129" y="179"/>
                </a:cubicBezTo>
                <a:cubicBezTo>
                  <a:pt x="118" y="184"/>
                  <a:pt x="106" y="186"/>
                  <a:pt x="93" y="186"/>
                </a:cubicBezTo>
                <a:cubicBezTo>
                  <a:pt x="81" y="186"/>
                  <a:pt x="69" y="184"/>
                  <a:pt x="57" y="179"/>
                </a:cubicBezTo>
                <a:cubicBezTo>
                  <a:pt x="46" y="175"/>
                  <a:pt x="36" y="168"/>
                  <a:pt x="27" y="159"/>
                </a:cubicBezTo>
                <a:cubicBezTo>
                  <a:pt x="19" y="150"/>
                  <a:pt x="12" y="140"/>
                  <a:pt x="7" y="129"/>
                </a:cubicBezTo>
                <a:cubicBezTo>
                  <a:pt x="2" y="118"/>
                  <a:pt x="0" y="106"/>
                  <a:pt x="0" y="93"/>
                </a:cubicBezTo>
                <a:cubicBezTo>
                  <a:pt x="0" y="80"/>
                  <a:pt x="2" y="68"/>
                  <a:pt x="7" y="57"/>
                </a:cubicBezTo>
                <a:cubicBezTo>
                  <a:pt x="12" y="46"/>
                  <a:pt x="19" y="36"/>
                  <a:pt x="27" y="27"/>
                </a:cubicBezTo>
                <a:cubicBezTo>
                  <a:pt x="36" y="18"/>
                  <a:pt x="46" y="11"/>
                  <a:pt x="57" y="7"/>
                </a:cubicBezTo>
                <a:cubicBezTo>
                  <a:pt x="69" y="2"/>
                  <a:pt x="81" y="0"/>
                  <a:pt x="93" y="0"/>
                </a:cubicBezTo>
                <a:cubicBezTo>
                  <a:pt x="106" y="0"/>
                  <a:pt x="118" y="2"/>
                  <a:pt x="129" y="7"/>
                </a:cubicBezTo>
                <a:cubicBezTo>
                  <a:pt x="141" y="11"/>
                  <a:pt x="151" y="18"/>
                  <a:pt x="160" y="27"/>
                </a:cubicBezTo>
                <a:cubicBezTo>
                  <a:pt x="168" y="36"/>
                  <a:pt x="175" y="46"/>
                  <a:pt x="180" y="57"/>
                </a:cubicBezTo>
                <a:cubicBezTo>
                  <a:pt x="184" y="68"/>
                  <a:pt x="187" y="80"/>
                  <a:pt x="187" y="93"/>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2" name="任意多边形 671"/>
          <p:cNvSpPr/>
          <p:nvPr/>
        </p:nvSpPr>
        <p:spPr>
          <a:xfrm>
            <a:off x="7788240" y="1595880"/>
            <a:ext cx="8640" cy="1604880"/>
          </a:xfrm>
          <a:custGeom>
            <a:avLst/>
            <a:gdLst/>
            <a:ahLst/>
            <a:cxnLst/>
            <a:rect l="0" t="0" r="r" b="b"/>
            <a:pathLst>
              <a:path w="24" h="4458">
                <a:moveTo>
                  <a:pt x="0" y="0"/>
                </a:moveTo>
                <a:lnTo>
                  <a:pt x="24" y="0"/>
                </a:lnTo>
                <a:lnTo>
                  <a:pt x="24" y="4458"/>
                </a:lnTo>
                <a:lnTo>
                  <a:pt x="0" y="4458"/>
                </a:lnTo>
                <a:lnTo>
                  <a:pt x="0" y="0"/>
                </a:lnTo>
                <a:close/>
              </a:path>
            </a:pathLst>
          </a:custGeom>
          <a:solidFill>
            <a:srgbClr val="FFFF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3" name="任意多边形 672"/>
          <p:cNvSpPr/>
          <p:nvPr/>
        </p:nvSpPr>
        <p:spPr>
          <a:xfrm>
            <a:off x="5724000" y="2398320"/>
            <a:ext cx="4128840" cy="16920"/>
          </a:xfrm>
          <a:custGeom>
            <a:avLst/>
            <a:gdLst/>
            <a:ahLst/>
            <a:cxnLst/>
            <a:rect l="0" t="0" r="r" b="b"/>
            <a:pathLst>
              <a:path w="11469" h="47">
                <a:moveTo>
                  <a:pt x="0" y="0"/>
                </a:moveTo>
                <a:lnTo>
                  <a:pt x="11469" y="0"/>
                </a:lnTo>
                <a:lnTo>
                  <a:pt x="11469" y="47"/>
                </a:lnTo>
                <a:lnTo>
                  <a:pt x="0" y="47"/>
                </a:lnTo>
                <a:lnTo>
                  <a:pt x="0" y="0"/>
                </a:lnTo>
                <a:close/>
              </a:path>
            </a:pathLst>
          </a:custGeom>
          <a:solidFill>
            <a:srgbClr val="FFFF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4" name="任意多边形 673"/>
          <p:cNvSpPr/>
          <p:nvPr/>
        </p:nvSpPr>
        <p:spPr>
          <a:xfrm>
            <a:off x="7788240" y="2398320"/>
            <a:ext cx="1446120" cy="16920"/>
          </a:xfrm>
          <a:custGeom>
            <a:avLst/>
            <a:gdLst/>
            <a:ahLst/>
            <a:cxnLst/>
            <a:rect l="0" t="0" r="r" b="b"/>
            <a:pathLst>
              <a:path w="4017" h="47">
                <a:moveTo>
                  <a:pt x="0" y="0"/>
                </a:moveTo>
                <a:lnTo>
                  <a:pt x="4017" y="0"/>
                </a:lnTo>
                <a:lnTo>
                  <a:pt x="4017" y="47"/>
                </a:lnTo>
                <a:lnTo>
                  <a:pt x="0" y="47"/>
                </a:lnTo>
                <a:lnTo>
                  <a:pt x="0" y="0"/>
                </a:lnTo>
                <a:close/>
              </a:path>
            </a:pathLst>
          </a:custGeom>
          <a:solidFill>
            <a:srgbClr val="FFFFFF">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75" name="图片 674"/>
          <p:cNvPicPr/>
          <p:nvPr/>
        </p:nvPicPr>
        <p:blipFill>
          <a:blip r:embed="rId11"/>
          <a:stretch/>
        </p:blipFill>
        <p:spPr>
          <a:xfrm>
            <a:off x="7788600" y="2398320"/>
            <a:ext cx="676440" cy="16200"/>
          </a:xfrm>
          <a:prstGeom prst="rect">
            <a:avLst/>
          </a:prstGeom>
          <a:noFill/>
          <a:ln w="0">
            <a:noFill/>
          </a:ln>
        </p:spPr>
      </p:pic>
      <p:sp>
        <p:nvSpPr>
          <p:cNvPr id="676" name="任意多边形 675"/>
          <p:cNvSpPr/>
          <p:nvPr/>
        </p:nvSpPr>
        <p:spPr>
          <a:xfrm>
            <a:off x="8398440" y="2640600"/>
            <a:ext cx="33480" cy="33840"/>
          </a:xfrm>
          <a:custGeom>
            <a:avLst/>
            <a:gdLst/>
            <a:ahLst/>
            <a:cxnLst/>
            <a:rect l="0" t="0" r="r" b="b"/>
            <a:pathLst>
              <a:path w="93" h="94">
                <a:moveTo>
                  <a:pt x="93" y="46"/>
                </a:moveTo>
                <a:cubicBezTo>
                  <a:pt x="93" y="52"/>
                  <a:pt x="92" y="58"/>
                  <a:pt x="90" y="64"/>
                </a:cubicBezTo>
                <a:cubicBezTo>
                  <a:pt x="88" y="70"/>
                  <a:pt x="83" y="76"/>
                  <a:pt x="79" y="80"/>
                </a:cubicBezTo>
                <a:cubicBezTo>
                  <a:pt x="75" y="84"/>
                  <a:pt x="69" y="88"/>
                  <a:pt x="64" y="90"/>
                </a:cubicBezTo>
                <a:cubicBezTo>
                  <a:pt x="58" y="92"/>
                  <a:pt x="52" y="94"/>
                  <a:pt x="46" y="94"/>
                </a:cubicBezTo>
                <a:cubicBezTo>
                  <a:pt x="40" y="94"/>
                  <a:pt x="34" y="92"/>
                  <a:pt x="28" y="90"/>
                </a:cubicBezTo>
                <a:cubicBezTo>
                  <a:pt x="23" y="88"/>
                  <a:pt x="18" y="84"/>
                  <a:pt x="13" y="80"/>
                </a:cubicBezTo>
                <a:cubicBezTo>
                  <a:pt x="9" y="76"/>
                  <a:pt x="6" y="70"/>
                  <a:pt x="3" y="64"/>
                </a:cubicBezTo>
                <a:cubicBezTo>
                  <a:pt x="1" y="58"/>
                  <a:pt x="0" y="52"/>
                  <a:pt x="0" y="46"/>
                </a:cubicBezTo>
                <a:cubicBezTo>
                  <a:pt x="0" y="40"/>
                  <a:pt x="1" y="34"/>
                  <a:pt x="3" y="28"/>
                </a:cubicBezTo>
                <a:cubicBezTo>
                  <a:pt x="6" y="23"/>
                  <a:pt x="9" y="18"/>
                  <a:pt x="13" y="13"/>
                </a:cubicBezTo>
                <a:cubicBezTo>
                  <a:pt x="18" y="9"/>
                  <a:pt x="23" y="6"/>
                  <a:pt x="28" y="3"/>
                </a:cubicBezTo>
                <a:cubicBezTo>
                  <a:pt x="34" y="1"/>
                  <a:pt x="40" y="0"/>
                  <a:pt x="46" y="0"/>
                </a:cubicBezTo>
                <a:cubicBezTo>
                  <a:pt x="52" y="0"/>
                  <a:pt x="58" y="1"/>
                  <a:pt x="64" y="3"/>
                </a:cubicBezTo>
                <a:cubicBezTo>
                  <a:pt x="69" y="6"/>
                  <a:pt x="75" y="9"/>
                  <a:pt x="79" y="13"/>
                </a:cubicBezTo>
                <a:cubicBezTo>
                  <a:pt x="83" y="18"/>
                  <a:pt x="88" y="23"/>
                  <a:pt x="90" y="28"/>
                </a:cubicBezTo>
                <a:cubicBezTo>
                  <a:pt x="92" y="34"/>
                  <a:pt x="93" y="40"/>
                  <a:pt x="93" y="46"/>
                </a:cubicBez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7" name="文本框 676"/>
          <p:cNvSpPr txBox="1"/>
          <p:nvPr/>
        </p:nvSpPr>
        <p:spPr>
          <a:xfrm>
            <a:off x="9250920" y="3283200"/>
            <a:ext cx="604080" cy="146520"/>
          </a:xfrm>
          <a:prstGeom prst="rect">
            <a:avLst/>
          </a:prstGeom>
          <a:noFill/>
          <a:ln w="0">
            <a:noFill/>
          </a:ln>
        </p:spPr>
        <p:txBody>
          <a:bodyPr wrap="none" lIns="0" tIns="0" rIns="0" bIns="0" anchor="t">
            <a:spAutoFit/>
          </a:bodyPr>
          <a:lstStyle/>
          <a:p>
            <a:r>
              <a:rPr lang="zh-CN" sz="790" b="0" u="none" strike="noStrike">
                <a:solidFill>
                  <a:srgbClr val="DDD6FE"/>
                </a:solidFill>
                <a:effectLst/>
                <a:uFillTx/>
                <a:latin typeface="NotoSansSC"/>
                <a:ea typeface="NotoSansSC"/>
              </a:rPr>
              <a:t>低相似度向量</a:t>
            </a:r>
            <a:endParaRPr lang="en-US" sz="790" b="0" u="none" strike="noStrike">
              <a:solidFill>
                <a:srgbClr val="000000"/>
              </a:solidFill>
              <a:effectLst/>
              <a:uFillTx/>
              <a:latin typeface="Times New Roman"/>
            </a:endParaRPr>
          </a:p>
        </p:txBody>
      </p:sp>
      <p:pic>
        <p:nvPicPr>
          <p:cNvPr id="678" name="图片 677"/>
          <p:cNvPicPr/>
          <p:nvPr/>
        </p:nvPicPr>
        <p:blipFill>
          <a:blip r:embed="rId12"/>
          <a:stretch/>
        </p:blipFill>
        <p:spPr>
          <a:xfrm>
            <a:off x="7788600" y="2398320"/>
            <a:ext cx="634680" cy="16200"/>
          </a:xfrm>
          <a:prstGeom prst="rect">
            <a:avLst/>
          </a:prstGeom>
          <a:noFill/>
          <a:ln w="0">
            <a:noFill/>
          </a:ln>
        </p:spPr>
      </p:pic>
      <p:sp>
        <p:nvSpPr>
          <p:cNvPr id="679" name="任意多边形 678"/>
          <p:cNvSpPr/>
          <p:nvPr/>
        </p:nvSpPr>
        <p:spPr>
          <a:xfrm>
            <a:off x="8339760" y="2674080"/>
            <a:ext cx="25560" cy="25200"/>
          </a:xfrm>
          <a:custGeom>
            <a:avLst/>
            <a:gdLst/>
            <a:ahLst/>
            <a:cxnLst/>
            <a:rect l="0" t="0" r="r" b="b"/>
            <a:pathLst>
              <a:path w="71" h="70">
                <a:moveTo>
                  <a:pt x="71" y="34"/>
                </a:moveTo>
                <a:cubicBezTo>
                  <a:pt x="71" y="44"/>
                  <a:pt x="67" y="52"/>
                  <a:pt x="61" y="60"/>
                </a:cubicBezTo>
                <a:cubicBezTo>
                  <a:pt x="54" y="67"/>
                  <a:pt x="45" y="70"/>
                  <a:pt x="35" y="70"/>
                </a:cubicBezTo>
                <a:cubicBezTo>
                  <a:pt x="25" y="70"/>
                  <a:pt x="17" y="67"/>
                  <a:pt x="10" y="60"/>
                </a:cubicBezTo>
                <a:cubicBezTo>
                  <a:pt x="4" y="52"/>
                  <a:pt x="0" y="44"/>
                  <a:pt x="0" y="34"/>
                </a:cubicBezTo>
                <a:cubicBezTo>
                  <a:pt x="0" y="25"/>
                  <a:pt x="4" y="17"/>
                  <a:pt x="10" y="10"/>
                </a:cubicBezTo>
                <a:cubicBezTo>
                  <a:pt x="17" y="3"/>
                  <a:pt x="25" y="0"/>
                  <a:pt x="35" y="0"/>
                </a:cubicBezTo>
                <a:cubicBezTo>
                  <a:pt x="45" y="0"/>
                  <a:pt x="54" y="3"/>
                  <a:pt x="61" y="10"/>
                </a:cubicBezTo>
                <a:cubicBezTo>
                  <a:pt x="67" y="17"/>
                  <a:pt x="71" y="25"/>
                  <a:pt x="71" y="34"/>
                </a:cubicBezTo>
                <a:close/>
              </a:path>
            </a:pathLst>
          </a:custGeom>
          <a:solidFill>
            <a:srgbClr val="4ADE8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0" name="图片 679"/>
          <p:cNvPicPr/>
          <p:nvPr/>
        </p:nvPicPr>
        <p:blipFill>
          <a:blip r:embed="rId13"/>
          <a:stretch/>
        </p:blipFill>
        <p:spPr>
          <a:xfrm>
            <a:off x="7788600" y="2398320"/>
            <a:ext cx="684720" cy="16200"/>
          </a:xfrm>
          <a:prstGeom prst="rect">
            <a:avLst/>
          </a:prstGeom>
          <a:noFill/>
          <a:ln w="0">
            <a:noFill/>
          </a:ln>
        </p:spPr>
      </p:pic>
      <p:sp>
        <p:nvSpPr>
          <p:cNvPr id="681" name="任意多边形 680"/>
          <p:cNvSpPr/>
          <p:nvPr/>
        </p:nvSpPr>
        <p:spPr>
          <a:xfrm>
            <a:off x="8423280" y="2615400"/>
            <a:ext cx="25560" cy="25560"/>
          </a:xfrm>
          <a:custGeom>
            <a:avLst/>
            <a:gdLst/>
            <a:ahLst/>
            <a:cxnLst/>
            <a:rect l="0" t="0" r="r" b="b"/>
            <a:pathLst>
              <a:path w="71" h="71">
                <a:moveTo>
                  <a:pt x="71" y="36"/>
                </a:moveTo>
                <a:cubicBezTo>
                  <a:pt x="71" y="46"/>
                  <a:pt x="67" y="54"/>
                  <a:pt x="61" y="61"/>
                </a:cubicBezTo>
                <a:cubicBezTo>
                  <a:pt x="54" y="67"/>
                  <a:pt x="46" y="71"/>
                  <a:pt x="36" y="71"/>
                </a:cubicBezTo>
                <a:cubicBezTo>
                  <a:pt x="25" y="71"/>
                  <a:pt x="17" y="67"/>
                  <a:pt x="10" y="61"/>
                </a:cubicBezTo>
                <a:cubicBezTo>
                  <a:pt x="4" y="54"/>
                  <a:pt x="0" y="46"/>
                  <a:pt x="0" y="36"/>
                </a:cubicBezTo>
                <a:cubicBezTo>
                  <a:pt x="0" y="26"/>
                  <a:pt x="4" y="18"/>
                  <a:pt x="10" y="10"/>
                </a:cubicBezTo>
                <a:cubicBezTo>
                  <a:pt x="17" y="4"/>
                  <a:pt x="25" y="0"/>
                  <a:pt x="36" y="0"/>
                </a:cubicBezTo>
                <a:cubicBezTo>
                  <a:pt x="46" y="0"/>
                  <a:pt x="54" y="4"/>
                  <a:pt x="61" y="10"/>
                </a:cubicBezTo>
                <a:cubicBezTo>
                  <a:pt x="67" y="18"/>
                  <a:pt x="71" y="26"/>
                  <a:pt x="71" y="36"/>
                </a:cubicBezTo>
                <a:close/>
              </a:path>
            </a:pathLst>
          </a:custGeom>
          <a:solidFill>
            <a:srgbClr val="4ADE8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2" name="图片 681"/>
          <p:cNvPicPr/>
          <p:nvPr/>
        </p:nvPicPr>
        <p:blipFill>
          <a:blip r:embed="rId14"/>
          <a:stretch/>
        </p:blipFill>
        <p:spPr>
          <a:xfrm>
            <a:off x="7788600" y="2398320"/>
            <a:ext cx="509400" cy="16200"/>
          </a:xfrm>
          <a:prstGeom prst="rect">
            <a:avLst/>
          </a:prstGeom>
          <a:noFill/>
          <a:ln w="0">
            <a:noFill/>
          </a:ln>
        </p:spPr>
      </p:pic>
      <p:sp>
        <p:nvSpPr>
          <p:cNvPr id="683" name="任意多边形 682"/>
          <p:cNvSpPr/>
          <p:nvPr/>
        </p:nvSpPr>
        <p:spPr>
          <a:xfrm>
            <a:off x="7445520" y="2005560"/>
            <a:ext cx="25560" cy="25200"/>
          </a:xfrm>
          <a:custGeom>
            <a:avLst/>
            <a:gdLst/>
            <a:ahLst/>
            <a:cxnLst/>
            <a:rect l="0" t="0" r="r" b="b"/>
            <a:pathLst>
              <a:path w="71" h="70">
                <a:moveTo>
                  <a:pt x="71" y="34"/>
                </a:moveTo>
                <a:cubicBezTo>
                  <a:pt x="71" y="44"/>
                  <a:pt x="68" y="52"/>
                  <a:pt x="61" y="60"/>
                </a:cubicBezTo>
                <a:cubicBezTo>
                  <a:pt x="54" y="67"/>
                  <a:pt x="45" y="70"/>
                  <a:pt x="35" y="70"/>
                </a:cubicBezTo>
                <a:cubicBezTo>
                  <a:pt x="26" y="70"/>
                  <a:pt x="17" y="67"/>
                  <a:pt x="11" y="60"/>
                </a:cubicBezTo>
                <a:cubicBezTo>
                  <a:pt x="4" y="52"/>
                  <a:pt x="0" y="44"/>
                  <a:pt x="0" y="34"/>
                </a:cubicBezTo>
                <a:cubicBezTo>
                  <a:pt x="0" y="25"/>
                  <a:pt x="4" y="17"/>
                  <a:pt x="11" y="10"/>
                </a:cubicBezTo>
                <a:cubicBezTo>
                  <a:pt x="17" y="3"/>
                  <a:pt x="26" y="0"/>
                  <a:pt x="35" y="0"/>
                </a:cubicBezTo>
                <a:cubicBezTo>
                  <a:pt x="45" y="0"/>
                  <a:pt x="54" y="3"/>
                  <a:pt x="61" y="10"/>
                </a:cubicBezTo>
                <a:cubicBezTo>
                  <a:pt x="68" y="17"/>
                  <a:pt x="71" y="25"/>
                  <a:pt x="71" y="34"/>
                </a:cubicBezTo>
                <a:close/>
              </a:path>
            </a:pathLst>
          </a:custGeom>
          <a:solidFill>
            <a:srgbClr val="9CA3A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4" name="图片 683"/>
          <p:cNvPicPr/>
          <p:nvPr/>
        </p:nvPicPr>
        <p:blipFill>
          <a:blip r:embed="rId15"/>
          <a:stretch/>
        </p:blipFill>
        <p:spPr>
          <a:xfrm>
            <a:off x="7788600" y="2398320"/>
            <a:ext cx="567720" cy="16200"/>
          </a:xfrm>
          <a:prstGeom prst="rect">
            <a:avLst/>
          </a:prstGeom>
          <a:noFill/>
          <a:ln w="0">
            <a:noFill/>
          </a:ln>
        </p:spPr>
      </p:pic>
      <p:sp>
        <p:nvSpPr>
          <p:cNvPr id="685" name="任意多边形 684"/>
          <p:cNvSpPr/>
          <p:nvPr/>
        </p:nvSpPr>
        <p:spPr>
          <a:xfrm>
            <a:off x="7403760" y="1963800"/>
            <a:ext cx="25560" cy="25200"/>
          </a:xfrm>
          <a:custGeom>
            <a:avLst/>
            <a:gdLst/>
            <a:ahLst/>
            <a:cxnLst/>
            <a:rect l="0" t="0" r="r" b="b"/>
            <a:pathLst>
              <a:path w="71" h="70">
                <a:moveTo>
                  <a:pt x="71" y="35"/>
                </a:moveTo>
                <a:cubicBezTo>
                  <a:pt x="71" y="45"/>
                  <a:pt x="68" y="53"/>
                  <a:pt x="61" y="60"/>
                </a:cubicBezTo>
                <a:cubicBezTo>
                  <a:pt x="54" y="67"/>
                  <a:pt x="46" y="70"/>
                  <a:pt x="36" y="70"/>
                </a:cubicBezTo>
                <a:cubicBezTo>
                  <a:pt x="25" y="70"/>
                  <a:pt x="17" y="67"/>
                  <a:pt x="10" y="60"/>
                </a:cubicBezTo>
                <a:cubicBezTo>
                  <a:pt x="4" y="53"/>
                  <a:pt x="0" y="45"/>
                  <a:pt x="0" y="35"/>
                </a:cubicBezTo>
                <a:cubicBezTo>
                  <a:pt x="0" y="25"/>
                  <a:pt x="4" y="17"/>
                  <a:pt x="10" y="10"/>
                </a:cubicBezTo>
                <a:cubicBezTo>
                  <a:pt x="17" y="3"/>
                  <a:pt x="25" y="0"/>
                  <a:pt x="36" y="0"/>
                </a:cubicBezTo>
                <a:cubicBezTo>
                  <a:pt x="46" y="0"/>
                  <a:pt x="54" y="3"/>
                  <a:pt x="61" y="10"/>
                </a:cubicBezTo>
                <a:cubicBezTo>
                  <a:pt x="68" y="17"/>
                  <a:pt x="71" y="25"/>
                  <a:pt x="71" y="35"/>
                </a:cubicBezTo>
                <a:close/>
              </a:path>
            </a:pathLst>
          </a:custGeom>
          <a:solidFill>
            <a:srgbClr val="9CA3A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6" name="任意多边形 685"/>
          <p:cNvSpPr/>
          <p:nvPr/>
        </p:nvSpPr>
        <p:spPr>
          <a:xfrm>
            <a:off x="5548680" y="3626640"/>
            <a:ext cx="4479480" cy="2189880"/>
          </a:xfrm>
          <a:custGeom>
            <a:avLst/>
            <a:gdLst/>
            <a:ahLst/>
            <a:cxnLst/>
            <a:rect l="0" t="0" r="r" b="b"/>
            <a:pathLst>
              <a:path w="12443" h="6083">
                <a:moveTo>
                  <a:pt x="21" y="172"/>
                </a:moveTo>
                <a:cubicBezTo>
                  <a:pt x="35" y="138"/>
                  <a:pt x="55" y="108"/>
                  <a:pt x="82" y="82"/>
                </a:cubicBezTo>
                <a:cubicBezTo>
                  <a:pt x="108" y="55"/>
                  <a:pt x="138" y="35"/>
                  <a:pt x="172" y="21"/>
                </a:cubicBezTo>
                <a:cubicBezTo>
                  <a:pt x="206" y="7"/>
                  <a:pt x="242" y="0"/>
                  <a:pt x="279" y="0"/>
                </a:cubicBezTo>
                <a:lnTo>
                  <a:pt x="12165" y="0"/>
                </a:lnTo>
                <a:cubicBezTo>
                  <a:pt x="12202" y="0"/>
                  <a:pt x="12237" y="7"/>
                  <a:pt x="12271" y="21"/>
                </a:cubicBezTo>
                <a:cubicBezTo>
                  <a:pt x="12305" y="35"/>
                  <a:pt x="12335" y="55"/>
                  <a:pt x="12362" y="82"/>
                </a:cubicBezTo>
                <a:cubicBezTo>
                  <a:pt x="12388" y="108"/>
                  <a:pt x="12408" y="138"/>
                  <a:pt x="12422" y="172"/>
                </a:cubicBezTo>
                <a:cubicBezTo>
                  <a:pt x="12436" y="206"/>
                  <a:pt x="12443" y="242"/>
                  <a:pt x="12443" y="279"/>
                </a:cubicBezTo>
                <a:lnTo>
                  <a:pt x="12443" y="5804"/>
                </a:lnTo>
                <a:cubicBezTo>
                  <a:pt x="12443" y="5841"/>
                  <a:pt x="12436" y="5877"/>
                  <a:pt x="12422" y="5911"/>
                </a:cubicBezTo>
                <a:cubicBezTo>
                  <a:pt x="12408" y="5945"/>
                  <a:pt x="12388" y="5975"/>
                  <a:pt x="12362" y="6001"/>
                </a:cubicBezTo>
                <a:cubicBezTo>
                  <a:pt x="12335" y="6027"/>
                  <a:pt x="12305" y="6047"/>
                  <a:pt x="12271" y="6062"/>
                </a:cubicBezTo>
                <a:cubicBezTo>
                  <a:pt x="12237" y="6076"/>
                  <a:pt x="12202" y="6083"/>
                  <a:pt x="12165" y="6083"/>
                </a:cubicBezTo>
                <a:lnTo>
                  <a:pt x="279" y="6083"/>
                </a:lnTo>
                <a:cubicBezTo>
                  <a:pt x="242" y="6083"/>
                  <a:pt x="206" y="6076"/>
                  <a:pt x="172" y="6062"/>
                </a:cubicBezTo>
                <a:cubicBezTo>
                  <a:pt x="138" y="6047"/>
                  <a:pt x="108" y="6027"/>
                  <a:pt x="82" y="6001"/>
                </a:cubicBezTo>
                <a:cubicBezTo>
                  <a:pt x="55" y="5975"/>
                  <a:pt x="35" y="5945"/>
                  <a:pt x="21" y="5911"/>
                </a:cubicBezTo>
                <a:cubicBezTo>
                  <a:pt x="7" y="5877"/>
                  <a:pt x="0" y="5841"/>
                  <a:pt x="0" y="5804"/>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7" name="任意多边形 686"/>
          <p:cNvSpPr/>
          <p:nvPr/>
        </p:nvSpPr>
        <p:spPr>
          <a:xfrm>
            <a:off x="5548680" y="3626640"/>
            <a:ext cx="4479480" cy="2189880"/>
          </a:xfrm>
          <a:custGeom>
            <a:avLst/>
            <a:gdLst/>
            <a:ahLst/>
            <a:cxnLst/>
            <a:rect l="0" t="0" r="r" b="b"/>
            <a:pathLst>
              <a:path w="12443" h="6083">
                <a:moveTo>
                  <a:pt x="0" y="5804"/>
                </a:moveTo>
                <a:lnTo>
                  <a:pt x="0" y="279"/>
                </a:lnTo>
                <a:cubicBezTo>
                  <a:pt x="0" y="242"/>
                  <a:pt x="7" y="206"/>
                  <a:pt x="21" y="172"/>
                </a:cubicBezTo>
                <a:cubicBezTo>
                  <a:pt x="35" y="138"/>
                  <a:pt x="55" y="108"/>
                  <a:pt x="82" y="82"/>
                </a:cubicBezTo>
                <a:cubicBezTo>
                  <a:pt x="108" y="55"/>
                  <a:pt x="138" y="35"/>
                  <a:pt x="172" y="21"/>
                </a:cubicBezTo>
                <a:cubicBezTo>
                  <a:pt x="206" y="7"/>
                  <a:pt x="242" y="0"/>
                  <a:pt x="279" y="0"/>
                </a:cubicBezTo>
                <a:lnTo>
                  <a:pt x="12165" y="0"/>
                </a:lnTo>
                <a:cubicBezTo>
                  <a:pt x="12202" y="0"/>
                  <a:pt x="12237" y="7"/>
                  <a:pt x="12271" y="21"/>
                </a:cubicBezTo>
                <a:cubicBezTo>
                  <a:pt x="12305" y="35"/>
                  <a:pt x="12335" y="55"/>
                  <a:pt x="12362" y="82"/>
                </a:cubicBezTo>
                <a:cubicBezTo>
                  <a:pt x="12388" y="108"/>
                  <a:pt x="12408" y="138"/>
                  <a:pt x="12422" y="172"/>
                </a:cubicBezTo>
                <a:cubicBezTo>
                  <a:pt x="12436" y="206"/>
                  <a:pt x="12443" y="242"/>
                  <a:pt x="12443" y="279"/>
                </a:cubicBezTo>
                <a:lnTo>
                  <a:pt x="12443" y="5804"/>
                </a:lnTo>
                <a:cubicBezTo>
                  <a:pt x="12443" y="5841"/>
                  <a:pt x="12436" y="5877"/>
                  <a:pt x="12422" y="5911"/>
                </a:cubicBezTo>
                <a:cubicBezTo>
                  <a:pt x="12408" y="5945"/>
                  <a:pt x="12388" y="5975"/>
                  <a:pt x="12362" y="6001"/>
                </a:cubicBezTo>
                <a:cubicBezTo>
                  <a:pt x="12335" y="6027"/>
                  <a:pt x="12305" y="6047"/>
                  <a:pt x="12271" y="6062"/>
                </a:cubicBezTo>
                <a:cubicBezTo>
                  <a:pt x="12237" y="6076"/>
                  <a:pt x="12202" y="6083"/>
                  <a:pt x="12165" y="6083"/>
                </a:cubicBezTo>
                <a:lnTo>
                  <a:pt x="279" y="6083"/>
                </a:lnTo>
                <a:cubicBezTo>
                  <a:pt x="242" y="6083"/>
                  <a:pt x="206" y="6076"/>
                  <a:pt x="172" y="6062"/>
                </a:cubicBezTo>
                <a:cubicBezTo>
                  <a:pt x="138" y="6047"/>
                  <a:pt x="108" y="6027"/>
                  <a:pt x="82" y="6001"/>
                </a:cubicBezTo>
                <a:cubicBezTo>
                  <a:pt x="55" y="5975"/>
                  <a:pt x="35" y="5945"/>
                  <a:pt x="21" y="5911"/>
                </a:cubicBezTo>
                <a:cubicBezTo>
                  <a:pt x="7" y="5877"/>
                  <a:pt x="0" y="5841"/>
                  <a:pt x="0" y="5804"/>
                </a:cubicBezTo>
                <a:moveTo>
                  <a:pt x="23" y="279"/>
                </a:moveTo>
                <a:lnTo>
                  <a:pt x="23" y="5804"/>
                </a:lnTo>
                <a:cubicBezTo>
                  <a:pt x="23" y="5821"/>
                  <a:pt x="25" y="5838"/>
                  <a:pt x="28" y="5854"/>
                </a:cubicBezTo>
                <a:cubicBezTo>
                  <a:pt x="31" y="5870"/>
                  <a:pt x="36" y="5886"/>
                  <a:pt x="43" y="5902"/>
                </a:cubicBezTo>
                <a:cubicBezTo>
                  <a:pt x="49" y="5917"/>
                  <a:pt x="57" y="5932"/>
                  <a:pt x="66" y="5946"/>
                </a:cubicBezTo>
                <a:cubicBezTo>
                  <a:pt x="76" y="5960"/>
                  <a:pt x="86" y="5973"/>
                  <a:pt x="98" y="5985"/>
                </a:cubicBezTo>
                <a:cubicBezTo>
                  <a:pt x="110" y="5997"/>
                  <a:pt x="123" y="6007"/>
                  <a:pt x="137" y="6017"/>
                </a:cubicBezTo>
                <a:cubicBezTo>
                  <a:pt x="151" y="6026"/>
                  <a:pt x="165" y="6034"/>
                  <a:pt x="181" y="6040"/>
                </a:cubicBezTo>
                <a:cubicBezTo>
                  <a:pt x="196" y="6047"/>
                  <a:pt x="212" y="6051"/>
                  <a:pt x="229" y="6055"/>
                </a:cubicBezTo>
                <a:cubicBezTo>
                  <a:pt x="245" y="6058"/>
                  <a:pt x="262" y="6060"/>
                  <a:pt x="279" y="6060"/>
                </a:cubicBezTo>
                <a:lnTo>
                  <a:pt x="12165" y="6060"/>
                </a:lnTo>
                <a:cubicBezTo>
                  <a:pt x="12181" y="6060"/>
                  <a:pt x="12198" y="6058"/>
                  <a:pt x="12214" y="6055"/>
                </a:cubicBezTo>
                <a:cubicBezTo>
                  <a:pt x="12231" y="6051"/>
                  <a:pt x="12247" y="6047"/>
                  <a:pt x="12262" y="6040"/>
                </a:cubicBezTo>
                <a:cubicBezTo>
                  <a:pt x="12278" y="6034"/>
                  <a:pt x="12293" y="6026"/>
                  <a:pt x="12306" y="6017"/>
                </a:cubicBezTo>
                <a:cubicBezTo>
                  <a:pt x="12320" y="6007"/>
                  <a:pt x="12333" y="5997"/>
                  <a:pt x="12345" y="5985"/>
                </a:cubicBezTo>
                <a:cubicBezTo>
                  <a:pt x="12357" y="5973"/>
                  <a:pt x="12368" y="5960"/>
                  <a:pt x="12377" y="5946"/>
                </a:cubicBezTo>
                <a:cubicBezTo>
                  <a:pt x="12386" y="5932"/>
                  <a:pt x="12394" y="5917"/>
                  <a:pt x="12401" y="5902"/>
                </a:cubicBezTo>
                <a:cubicBezTo>
                  <a:pt x="12407" y="5886"/>
                  <a:pt x="12412" y="5870"/>
                  <a:pt x="12415" y="5854"/>
                </a:cubicBezTo>
                <a:cubicBezTo>
                  <a:pt x="12418" y="5838"/>
                  <a:pt x="12420" y="5821"/>
                  <a:pt x="12420" y="5804"/>
                </a:cubicBezTo>
                <a:lnTo>
                  <a:pt x="12420" y="279"/>
                </a:lnTo>
                <a:cubicBezTo>
                  <a:pt x="12420" y="262"/>
                  <a:pt x="12418" y="245"/>
                  <a:pt x="12415" y="229"/>
                </a:cubicBezTo>
                <a:cubicBezTo>
                  <a:pt x="12412" y="212"/>
                  <a:pt x="12407" y="196"/>
                  <a:pt x="12401" y="181"/>
                </a:cubicBezTo>
                <a:cubicBezTo>
                  <a:pt x="12394" y="165"/>
                  <a:pt x="12386" y="151"/>
                  <a:pt x="12377" y="137"/>
                </a:cubicBezTo>
                <a:cubicBezTo>
                  <a:pt x="12368" y="123"/>
                  <a:pt x="12357" y="110"/>
                  <a:pt x="12345" y="98"/>
                </a:cubicBezTo>
                <a:cubicBezTo>
                  <a:pt x="12333" y="86"/>
                  <a:pt x="12320" y="76"/>
                  <a:pt x="12306" y="66"/>
                </a:cubicBezTo>
                <a:cubicBezTo>
                  <a:pt x="12293" y="57"/>
                  <a:pt x="12278" y="49"/>
                  <a:pt x="12262" y="43"/>
                </a:cubicBezTo>
                <a:cubicBezTo>
                  <a:pt x="12247" y="36"/>
                  <a:pt x="12231" y="31"/>
                  <a:pt x="12214" y="28"/>
                </a:cubicBezTo>
                <a:cubicBezTo>
                  <a:pt x="12198" y="25"/>
                  <a:pt x="12181" y="23"/>
                  <a:pt x="12165" y="23"/>
                </a:cubicBezTo>
                <a:lnTo>
                  <a:pt x="279" y="23"/>
                </a:lnTo>
                <a:cubicBezTo>
                  <a:pt x="262" y="23"/>
                  <a:pt x="245" y="25"/>
                  <a:pt x="229" y="28"/>
                </a:cubicBezTo>
                <a:cubicBezTo>
                  <a:pt x="212" y="31"/>
                  <a:pt x="196" y="36"/>
                  <a:pt x="181" y="43"/>
                </a:cubicBezTo>
                <a:cubicBezTo>
                  <a:pt x="165" y="49"/>
                  <a:pt x="151" y="57"/>
                  <a:pt x="137" y="66"/>
                </a:cubicBezTo>
                <a:cubicBezTo>
                  <a:pt x="123" y="76"/>
                  <a:pt x="110" y="86"/>
                  <a:pt x="98" y="98"/>
                </a:cubicBezTo>
                <a:cubicBezTo>
                  <a:pt x="86" y="110"/>
                  <a:pt x="76" y="123"/>
                  <a:pt x="66" y="137"/>
                </a:cubicBezTo>
                <a:cubicBezTo>
                  <a:pt x="57" y="151"/>
                  <a:pt x="49" y="165"/>
                  <a:pt x="43" y="181"/>
                </a:cubicBezTo>
                <a:cubicBezTo>
                  <a:pt x="36" y="196"/>
                  <a:pt x="31" y="212"/>
                  <a:pt x="28" y="229"/>
                </a:cubicBezTo>
                <a:cubicBezTo>
                  <a:pt x="25"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88" name="图片 687"/>
          <p:cNvPicPr/>
          <p:nvPr/>
        </p:nvPicPr>
        <p:blipFill>
          <a:blip r:embed="rId16"/>
          <a:stretch/>
        </p:blipFill>
        <p:spPr>
          <a:xfrm>
            <a:off x="5724360" y="3852360"/>
            <a:ext cx="150120" cy="150120"/>
          </a:xfrm>
          <a:prstGeom prst="rect">
            <a:avLst/>
          </a:prstGeom>
          <a:noFill/>
          <a:ln w="0">
            <a:noFill/>
          </a:ln>
        </p:spPr>
      </p:pic>
      <p:sp>
        <p:nvSpPr>
          <p:cNvPr id="689" name="文本框 688"/>
          <p:cNvSpPr txBox="1"/>
          <p:nvPr/>
        </p:nvSpPr>
        <p:spPr>
          <a:xfrm>
            <a:off x="8457120" y="2547720"/>
            <a:ext cx="2019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查询</a:t>
            </a:r>
            <a:endParaRPr lang="en-US" sz="790" b="0" u="none" strike="noStrike">
              <a:solidFill>
                <a:srgbClr val="000000"/>
              </a:solidFill>
              <a:effectLst/>
              <a:uFillTx/>
              <a:latin typeface="Times New Roman"/>
            </a:endParaRPr>
          </a:p>
        </p:txBody>
      </p:sp>
      <p:sp>
        <p:nvSpPr>
          <p:cNvPr id="690" name="文本框 689"/>
          <p:cNvSpPr txBox="1"/>
          <p:nvPr/>
        </p:nvSpPr>
        <p:spPr>
          <a:xfrm>
            <a:off x="5941440" y="3846600"/>
            <a:ext cx="1056960" cy="219960"/>
          </a:xfrm>
          <a:prstGeom prst="rect">
            <a:avLst/>
          </a:prstGeom>
          <a:noFill/>
          <a:ln w="0">
            <a:noFill/>
          </a:ln>
        </p:spPr>
        <p:txBody>
          <a:bodyPr wrap="none" lIns="0" tIns="0" rIns="0" bIns="0" anchor="t">
            <a:spAutoFit/>
          </a:bodyPr>
          <a:lstStyle/>
          <a:p>
            <a:r>
              <a:rPr lang="zh-CN" sz="1180" b="0" u="none" strike="noStrike">
                <a:solidFill>
                  <a:srgbClr val="C4B5FD"/>
                </a:solidFill>
                <a:effectLst/>
                <a:uFillTx/>
                <a:latin typeface="NotoSansSC"/>
                <a:ea typeface="NotoSansSC"/>
              </a:rPr>
              <a:t>文本向量化流程</a:t>
            </a:r>
            <a:endParaRPr lang="en-US" sz="1180" b="0" u="none" strike="noStrike">
              <a:solidFill>
                <a:srgbClr val="000000"/>
              </a:solidFill>
              <a:effectLst/>
              <a:uFillTx/>
              <a:latin typeface="Times New Roman"/>
            </a:endParaRPr>
          </a:p>
        </p:txBody>
      </p:sp>
      <p:sp>
        <p:nvSpPr>
          <p:cNvPr id="691" name="文本框 690"/>
          <p:cNvSpPr txBox="1"/>
          <p:nvPr/>
        </p:nvSpPr>
        <p:spPr>
          <a:xfrm>
            <a:off x="6041880" y="417132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文本预处理</a:t>
            </a:r>
            <a:endParaRPr lang="en-US" sz="1050" b="0" u="none" strike="noStrike">
              <a:solidFill>
                <a:srgbClr val="000000"/>
              </a:solidFill>
              <a:effectLst/>
              <a:uFillTx/>
              <a:latin typeface="Times New Roman"/>
            </a:endParaRPr>
          </a:p>
        </p:txBody>
      </p:sp>
      <p:sp>
        <p:nvSpPr>
          <p:cNvPr id="692" name="任意多边形 691"/>
          <p:cNvSpPr/>
          <p:nvPr/>
        </p:nvSpPr>
        <p:spPr>
          <a:xfrm>
            <a:off x="5790960" y="4136400"/>
            <a:ext cx="167400" cy="167400"/>
          </a:xfrm>
          <a:custGeom>
            <a:avLst/>
            <a:gdLst/>
            <a:ahLst/>
            <a:cxnLst/>
            <a:rect l="0" t="0" r="r" b="b"/>
            <a:pathLst>
              <a:path w="465" h="465">
                <a:moveTo>
                  <a:pt x="18" y="143"/>
                </a:moveTo>
                <a:cubicBezTo>
                  <a:pt x="30" y="115"/>
                  <a:pt x="46" y="90"/>
                  <a:pt x="68" y="68"/>
                </a:cubicBezTo>
                <a:cubicBezTo>
                  <a:pt x="90" y="46"/>
                  <a:pt x="115" y="29"/>
                  <a:pt x="143" y="18"/>
                </a:cubicBezTo>
                <a:cubicBezTo>
                  <a:pt x="172" y="6"/>
                  <a:pt x="201" y="0"/>
                  <a:pt x="232" y="0"/>
                </a:cubicBezTo>
                <a:cubicBezTo>
                  <a:pt x="263" y="0"/>
                  <a:pt x="293" y="6"/>
                  <a:pt x="321" y="18"/>
                </a:cubicBezTo>
                <a:cubicBezTo>
                  <a:pt x="350" y="29"/>
                  <a:pt x="375" y="46"/>
                  <a:pt x="397" y="68"/>
                </a:cubicBezTo>
                <a:cubicBezTo>
                  <a:pt x="419" y="90"/>
                  <a:pt x="436" y="115"/>
                  <a:pt x="448" y="143"/>
                </a:cubicBezTo>
                <a:cubicBezTo>
                  <a:pt x="460" y="172"/>
                  <a:pt x="465" y="201"/>
                  <a:pt x="465" y="232"/>
                </a:cubicBezTo>
                <a:cubicBezTo>
                  <a:pt x="465" y="263"/>
                  <a:pt x="460" y="292"/>
                  <a:pt x="448" y="321"/>
                </a:cubicBezTo>
                <a:cubicBezTo>
                  <a:pt x="436" y="350"/>
                  <a:pt x="419" y="375"/>
                  <a:pt x="397" y="397"/>
                </a:cubicBezTo>
                <a:cubicBezTo>
                  <a:pt x="375" y="419"/>
                  <a:pt x="350" y="436"/>
                  <a:pt x="321" y="448"/>
                </a:cubicBezTo>
                <a:cubicBezTo>
                  <a:pt x="293" y="459"/>
                  <a:pt x="263" y="465"/>
                  <a:pt x="232" y="465"/>
                </a:cubicBezTo>
                <a:cubicBezTo>
                  <a:pt x="201" y="465"/>
                  <a:pt x="172" y="459"/>
                  <a:pt x="143" y="448"/>
                </a:cubicBezTo>
                <a:cubicBezTo>
                  <a:pt x="115" y="436"/>
                  <a:pt x="90" y="419"/>
                  <a:pt x="68" y="397"/>
                </a:cubicBezTo>
                <a:cubicBezTo>
                  <a:pt x="46" y="375"/>
                  <a:pt x="30" y="350"/>
                  <a:pt x="18" y="321"/>
                </a:cubicBezTo>
                <a:cubicBezTo>
                  <a:pt x="6" y="293"/>
                  <a:pt x="0" y="263"/>
                  <a:pt x="0" y="232"/>
                </a:cubicBezTo>
                <a:cubicBezTo>
                  <a:pt x="0" y="201"/>
                  <a:pt x="6" y="172"/>
                  <a:pt x="18" y="143"/>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3" name="任意多边形 692"/>
          <p:cNvSpPr/>
          <p:nvPr/>
        </p:nvSpPr>
        <p:spPr>
          <a:xfrm>
            <a:off x="5790960" y="4136400"/>
            <a:ext cx="167400" cy="167400"/>
          </a:xfrm>
          <a:custGeom>
            <a:avLst/>
            <a:gdLst/>
            <a:ahLst/>
            <a:cxnLst/>
            <a:rect l="0" t="0" r="r" b="b"/>
            <a:pathLst>
              <a:path w="465" h="465">
                <a:moveTo>
                  <a:pt x="0" y="232"/>
                </a:moveTo>
                <a:cubicBezTo>
                  <a:pt x="0" y="201"/>
                  <a:pt x="6" y="172"/>
                  <a:pt x="18" y="143"/>
                </a:cubicBezTo>
                <a:cubicBezTo>
                  <a:pt x="30" y="115"/>
                  <a:pt x="46" y="90"/>
                  <a:pt x="68" y="68"/>
                </a:cubicBezTo>
                <a:cubicBezTo>
                  <a:pt x="90" y="46"/>
                  <a:pt x="115" y="29"/>
                  <a:pt x="143" y="18"/>
                </a:cubicBezTo>
                <a:cubicBezTo>
                  <a:pt x="172" y="6"/>
                  <a:pt x="201" y="0"/>
                  <a:pt x="232" y="0"/>
                </a:cubicBezTo>
                <a:cubicBezTo>
                  <a:pt x="263" y="0"/>
                  <a:pt x="293" y="6"/>
                  <a:pt x="321" y="18"/>
                </a:cubicBezTo>
                <a:cubicBezTo>
                  <a:pt x="350" y="29"/>
                  <a:pt x="375" y="46"/>
                  <a:pt x="397" y="68"/>
                </a:cubicBezTo>
                <a:cubicBezTo>
                  <a:pt x="419" y="90"/>
                  <a:pt x="436" y="115"/>
                  <a:pt x="448" y="143"/>
                </a:cubicBezTo>
                <a:cubicBezTo>
                  <a:pt x="460" y="172"/>
                  <a:pt x="465" y="201"/>
                  <a:pt x="465" y="232"/>
                </a:cubicBezTo>
                <a:cubicBezTo>
                  <a:pt x="465" y="263"/>
                  <a:pt x="460" y="292"/>
                  <a:pt x="448" y="321"/>
                </a:cubicBezTo>
                <a:cubicBezTo>
                  <a:pt x="436" y="350"/>
                  <a:pt x="419" y="375"/>
                  <a:pt x="397" y="397"/>
                </a:cubicBezTo>
                <a:cubicBezTo>
                  <a:pt x="375" y="419"/>
                  <a:pt x="350" y="436"/>
                  <a:pt x="321" y="448"/>
                </a:cubicBezTo>
                <a:cubicBezTo>
                  <a:pt x="293" y="459"/>
                  <a:pt x="263" y="465"/>
                  <a:pt x="232" y="465"/>
                </a:cubicBezTo>
                <a:cubicBezTo>
                  <a:pt x="201" y="465"/>
                  <a:pt x="172" y="459"/>
                  <a:pt x="143" y="448"/>
                </a:cubicBezTo>
                <a:cubicBezTo>
                  <a:pt x="115" y="436"/>
                  <a:pt x="90" y="419"/>
                  <a:pt x="68" y="397"/>
                </a:cubicBezTo>
                <a:cubicBezTo>
                  <a:pt x="46" y="375"/>
                  <a:pt x="30" y="350"/>
                  <a:pt x="18" y="321"/>
                </a:cubicBezTo>
                <a:cubicBezTo>
                  <a:pt x="6" y="292"/>
                  <a:pt x="0" y="263"/>
                  <a:pt x="0" y="232"/>
                </a:cubicBezTo>
                <a:moveTo>
                  <a:pt x="232" y="46"/>
                </a:moveTo>
                <a:cubicBezTo>
                  <a:pt x="220" y="46"/>
                  <a:pt x="208" y="48"/>
                  <a:pt x="196" y="50"/>
                </a:cubicBezTo>
                <a:cubicBezTo>
                  <a:pt x="184" y="52"/>
                  <a:pt x="172" y="56"/>
                  <a:pt x="161" y="61"/>
                </a:cubicBezTo>
                <a:cubicBezTo>
                  <a:pt x="150" y="65"/>
                  <a:pt x="139" y="71"/>
                  <a:pt x="129" y="78"/>
                </a:cubicBezTo>
                <a:cubicBezTo>
                  <a:pt x="119" y="84"/>
                  <a:pt x="110" y="92"/>
                  <a:pt x="101" y="101"/>
                </a:cubicBezTo>
                <a:cubicBezTo>
                  <a:pt x="92" y="109"/>
                  <a:pt x="85" y="119"/>
                  <a:pt x="78" y="129"/>
                </a:cubicBezTo>
                <a:cubicBezTo>
                  <a:pt x="71" y="139"/>
                  <a:pt x="65" y="150"/>
                  <a:pt x="61" y="161"/>
                </a:cubicBezTo>
                <a:cubicBezTo>
                  <a:pt x="56" y="172"/>
                  <a:pt x="53" y="184"/>
                  <a:pt x="50" y="196"/>
                </a:cubicBezTo>
                <a:cubicBezTo>
                  <a:pt x="48" y="208"/>
                  <a:pt x="47" y="220"/>
                  <a:pt x="47" y="232"/>
                </a:cubicBezTo>
                <a:cubicBezTo>
                  <a:pt x="47" y="244"/>
                  <a:pt x="48" y="256"/>
                  <a:pt x="50" y="268"/>
                </a:cubicBezTo>
                <a:cubicBezTo>
                  <a:pt x="53" y="280"/>
                  <a:pt x="56" y="292"/>
                  <a:pt x="61" y="303"/>
                </a:cubicBezTo>
                <a:cubicBezTo>
                  <a:pt x="65" y="314"/>
                  <a:pt x="71" y="325"/>
                  <a:pt x="78" y="335"/>
                </a:cubicBezTo>
                <a:cubicBezTo>
                  <a:pt x="85" y="346"/>
                  <a:pt x="92" y="356"/>
                  <a:pt x="101" y="364"/>
                </a:cubicBezTo>
                <a:cubicBezTo>
                  <a:pt x="110" y="373"/>
                  <a:pt x="119" y="381"/>
                  <a:pt x="129" y="387"/>
                </a:cubicBezTo>
                <a:cubicBezTo>
                  <a:pt x="139" y="394"/>
                  <a:pt x="150" y="400"/>
                  <a:pt x="161" y="405"/>
                </a:cubicBezTo>
                <a:cubicBezTo>
                  <a:pt x="172" y="409"/>
                  <a:pt x="184" y="413"/>
                  <a:pt x="196" y="415"/>
                </a:cubicBezTo>
                <a:cubicBezTo>
                  <a:pt x="208" y="418"/>
                  <a:pt x="220" y="419"/>
                  <a:pt x="232" y="419"/>
                </a:cubicBezTo>
                <a:cubicBezTo>
                  <a:pt x="244" y="419"/>
                  <a:pt x="257" y="418"/>
                  <a:pt x="269" y="415"/>
                </a:cubicBezTo>
                <a:cubicBezTo>
                  <a:pt x="280" y="413"/>
                  <a:pt x="292" y="409"/>
                  <a:pt x="303" y="405"/>
                </a:cubicBezTo>
                <a:cubicBezTo>
                  <a:pt x="315" y="400"/>
                  <a:pt x="325" y="394"/>
                  <a:pt x="335" y="387"/>
                </a:cubicBezTo>
                <a:cubicBezTo>
                  <a:pt x="346" y="381"/>
                  <a:pt x="355" y="373"/>
                  <a:pt x="364" y="364"/>
                </a:cubicBezTo>
                <a:cubicBezTo>
                  <a:pt x="372" y="356"/>
                  <a:pt x="380" y="346"/>
                  <a:pt x="388" y="335"/>
                </a:cubicBezTo>
                <a:cubicBezTo>
                  <a:pt x="394" y="325"/>
                  <a:pt x="400" y="314"/>
                  <a:pt x="405" y="303"/>
                </a:cubicBezTo>
                <a:cubicBezTo>
                  <a:pt x="410" y="292"/>
                  <a:pt x="413" y="280"/>
                  <a:pt x="415" y="268"/>
                </a:cubicBezTo>
                <a:cubicBezTo>
                  <a:pt x="418" y="256"/>
                  <a:pt x="419" y="244"/>
                  <a:pt x="419" y="232"/>
                </a:cubicBezTo>
                <a:cubicBezTo>
                  <a:pt x="419" y="220"/>
                  <a:pt x="418" y="208"/>
                  <a:pt x="415" y="196"/>
                </a:cubicBezTo>
                <a:cubicBezTo>
                  <a:pt x="413" y="184"/>
                  <a:pt x="410" y="172"/>
                  <a:pt x="405" y="161"/>
                </a:cubicBezTo>
                <a:cubicBezTo>
                  <a:pt x="400" y="150"/>
                  <a:pt x="394" y="139"/>
                  <a:pt x="388" y="129"/>
                </a:cubicBezTo>
                <a:cubicBezTo>
                  <a:pt x="380" y="119"/>
                  <a:pt x="372" y="109"/>
                  <a:pt x="364" y="101"/>
                </a:cubicBezTo>
                <a:cubicBezTo>
                  <a:pt x="355" y="92"/>
                  <a:pt x="346" y="84"/>
                  <a:pt x="335" y="78"/>
                </a:cubicBezTo>
                <a:cubicBezTo>
                  <a:pt x="325" y="71"/>
                  <a:pt x="315" y="65"/>
                  <a:pt x="303" y="61"/>
                </a:cubicBezTo>
                <a:cubicBezTo>
                  <a:pt x="292" y="56"/>
                  <a:pt x="280" y="52"/>
                  <a:pt x="269" y="50"/>
                </a:cubicBezTo>
                <a:cubicBezTo>
                  <a:pt x="257" y="48"/>
                  <a:pt x="244" y="46"/>
                  <a:pt x="232" y="46"/>
                </a:cubicBez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4" name="任意多边形 693"/>
          <p:cNvSpPr/>
          <p:nvPr/>
        </p:nvSpPr>
        <p:spPr>
          <a:xfrm>
            <a:off x="5874480" y="4303440"/>
            <a:ext cx="17280" cy="317880"/>
          </a:xfrm>
          <a:custGeom>
            <a:avLst/>
            <a:gdLst/>
            <a:ahLst/>
            <a:cxnLst/>
            <a:rect l="0" t="0" r="r" b="b"/>
            <a:pathLst>
              <a:path w="48" h="883">
                <a:moveTo>
                  <a:pt x="0" y="0"/>
                </a:moveTo>
                <a:lnTo>
                  <a:pt x="48" y="0"/>
                </a:lnTo>
                <a:lnTo>
                  <a:pt x="48" y="883"/>
                </a:lnTo>
                <a:lnTo>
                  <a:pt x="0" y="883"/>
                </a:lnTo>
                <a:lnTo>
                  <a:pt x="0" y="0"/>
                </a:lnTo>
                <a:close/>
              </a:path>
            </a:pathLst>
          </a:custGeom>
          <a:blipFill rotWithShape="0">
            <a:blip r:embed="rId17"/>
            <a:tile tx="0" ty="0" sx="31998" sy="-6096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5" name="文本框 694"/>
          <p:cNvSpPr txBox="1"/>
          <p:nvPr/>
        </p:nvSpPr>
        <p:spPr>
          <a:xfrm>
            <a:off x="6041880" y="4362120"/>
            <a:ext cx="1878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对文本进行分词、标记化等准备工作</a:t>
            </a:r>
            <a:endParaRPr lang="en-US" sz="920" b="0" u="none" strike="noStrike">
              <a:solidFill>
                <a:srgbClr val="000000"/>
              </a:solidFill>
              <a:effectLst/>
              <a:uFillTx/>
              <a:latin typeface="Times New Roman"/>
            </a:endParaRPr>
          </a:p>
        </p:txBody>
      </p:sp>
      <p:sp>
        <p:nvSpPr>
          <p:cNvPr id="696" name="文本框 695"/>
          <p:cNvSpPr txBox="1"/>
          <p:nvPr/>
        </p:nvSpPr>
        <p:spPr>
          <a:xfrm>
            <a:off x="6041880" y="46728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嵌入模型转换</a:t>
            </a:r>
            <a:endParaRPr lang="en-US" sz="1050" b="0" u="none" strike="noStrike">
              <a:solidFill>
                <a:srgbClr val="000000"/>
              </a:solidFill>
              <a:effectLst/>
              <a:uFillTx/>
              <a:latin typeface="Times New Roman"/>
            </a:endParaRPr>
          </a:p>
        </p:txBody>
      </p:sp>
      <p:sp>
        <p:nvSpPr>
          <p:cNvPr id="697" name="任意多边形 696"/>
          <p:cNvSpPr/>
          <p:nvPr/>
        </p:nvSpPr>
        <p:spPr>
          <a:xfrm>
            <a:off x="5790960" y="4637880"/>
            <a:ext cx="167400" cy="167400"/>
          </a:xfrm>
          <a:custGeom>
            <a:avLst/>
            <a:gdLst/>
            <a:ahLst/>
            <a:cxnLst/>
            <a:rect l="0" t="0" r="r" b="b"/>
            <a:pathLst>
              <a:path w="465" h="465">
                <a:moveTo>
                  <a:pt x="18" y="143"/>
                </a:moveTo>
                <a:cubicBezTo>
                  <a:pt x="30" y="115"/>
                  <a:pt x="46" y="90"/>
                  <a:pt x="68" y="68"/>
                </a:cubicBezTo>
                <a:cubicBezTo>
                  <a:pt x="90" y="46"/>
                  <a:pt x="115" y="29"/>
                  <a:pt x="143" y="17"/>
                </a:cubicBezTo>
                <a:cubicBezTo>
                  <a:pt x="172" y="6"/>
                  <a:pt x="201" y="0"/>
                  <a:pt x="232" y="0"/>
                </a:cubicBezTo>
                <a:cubicBezTo>
                  <a:pt x="263" y="0"/>
                  <a:pt x="293" y="6"/>
                  <a:pt x="321" y="17"/>
                </a:cubicBezTo>
                <a:cubicBezTo>
                  <a:pt x="350" y="29"/>
                  <a:pt x="375" y="46"/>
                  <a:pt x="397" y="68"/>
                </a:cubicBezTo>
                <a:cubicBezTo>
                  <a:pt x="419" y="90"/>
                  <a:pt x="436" y="115"/>
                  <a:pt x="448" y="143"/>
                </a:cubicBezTo>
                <a:cubicBezTo>
                  <a:pt x="460" y="171"/>
                  <a:pt x="465" y="201"/>
                  <a:pt x="465" y="232"/>
                </a:cubicBezTo>
                <a:cubicBezTo>
                  <a:pt x="465" y="263"/>
                  <a:pt x="460" y="292"/>
                  <a:pt x="448" y="321"/>
                </a:cubicBezTo>
                <a:cubicBezTo>
                  <a:pt x="436" y="350"/>
                  <a:pt x="419" y="375"/>
                  <a:pt x="397" y="397"/>
                </a:cubicBezTo>
                <a:cubicBezTo>
                  <a:pt x="375" y="419"/>
                  <a:pt x="350" y="436"/>
                  <a:pt x="321" y="447"/>
                </a:cubicBezTo>
                <a:cubicBezTo>
                  <a:pt x="293" y="459"/>
                  <a:pt x="263" y="465"/>
                  <a:pt x="232" y="465"/>
                </a:cubicBezTo>
                <a:cubicBezTo>
                  <a:pt x="201" y="465"/>
                  <a:pt x="172" y="459"/>
                  <a:pt x="143" y="447"/>
                </a:cubicBezTo>
                <a:cubicBezTo>
                  <a:pt x="115" y="436"/>
                  <a:pt x="90" y="419"/>
                  <a:pt x="68" y="397"/>
                </a:cubicBezTo>
                <a:cubicBezTo>
                  <a:pt x="46" y="375"/>
                  <a:pt x="30" y="350"/>
                  <a:pt x="18" y="321"/>
                </a:cubicBezTo>
                <a:cubicBezTo>
                  <a:pt x="6" y="292"/>
                  <a:pt x="0" y="263"/>
                  <a:pt x="0" y="232"/>
                </a:cubicBezTo>
                <a:cubicBezTo>
                  <a:pt x="0" y="201"/>
                  <a:pt x="6" y="171"/>
                  <a:pt x="18" y="143"/>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8" name="任意多边形 697"/>
          <p:cNvSpPr/>
          <p:nvPr/>
        </p:nvSpPr>
        <p:spPr>
          <a:xfrm>
            <a:off x="5790960" y="4637880"/>
            <a:ext cx="167400" cy="167400"/>
          </a:xfrm>
          <a:custGeom>
            <a:avLst/>
            <a:gdLst/>
            <a:ahLst/>
            <a:cxnLst/>
            <a:rect l="0" t="0" r="r" b="b"/>
            <a:pathLst>
              <a:path w="465" h="465">
                <a:moveTo>
                  <a:pt x="0" y="232"/>
                </a:moveTo>
                <a:cubicBezTo>
                  <a:pt x="0" y="201"/>
                  <a:pt x="6" y="171"/>
                  <a:pt x="18" y="143"/>
                </a:cubicBezTo>
                <a:cubicBezTo>
                  <a:pt x="30" y="115"/>
                  <a:pt x="46" y="90"/>
                  <a:pt x="68" y="68"/>
                </a:cubicBezTo>
                <a:cubicBezTo>
                  <a:pt x="90" y="46"/>
                  <a:pt x="115" y="29"/>
                  <a:pt x="143" y="17"/>
                </a:cubicBezTo>
                <a:cubicBezTo>
                  <a:pt x="172" y="6"/>
                  <a:pt x="201" y="0"/>
                  <a:pt x="232" y="0"/>
                </a:cubicBezTo>
                <a:cubicBezTo>
                  <a:pt x="263" y="0"/>
                  <a:pt x="293" y="6"/>
                  <a:pt x="321" y="17"/>
                </a:cubicBezTo>
                <a:cubicBezTo>
                  <a:pt x="350" y="29"/>
                  <a:pt x="375" y="46"/>
                  <a:pt x="397" y="68"/>
                </a:cubicBezTo>
                <a:cubicBezTo>
                  <a:pt x="419" y="90"/>
                  <a:pt x="436" y="115"/>
                  <a:pt x="448" y="143"/>
                </a:cubicBezTo>
                <a:cubicBezTo>
                  <a:pt x="460" y="171"/>
                  <a:pt x="465" y="201"/>
                  <a:pt x="465" y="232"/>
                </a:cubicBezTo>
                <a:cubicBezTo>
                  <a:pt x="465" y="263"/>
                  <a:pt x="460" y="292"/>
                  <a:pt x="448" y="321"/>
                </a:cubicBezTo>
                <a:cubicBezTo>
                  <a:pt x="436" y="350"/>
                  <a:pt x="419" y="375"/>
                  <a:pt x="397" y="397"/>
                </a:cubicBezTo>
                <a:cubicBezTo>
                  <a:pt x="375" y="419"/>
                  <a:pt x="350" y="436"/>
                  <a:pt x="321" y="447"/>
                </a:cubicBezTo>
                <a:cubicBezTo>
                  <a:pt x="293" y="459"/>
                  <a:pt x="263" y="465"/>
                  <a:pt x="232" y="465"/>
                </a:cubicBezTo>
                <a:cubicBezTo>
                  <a:pt x="201" y="465"/>
                  <a:pt x="172" y="459"/>
                  <a:pt x="143" y="447"/>
                </a:cubicBezTo>
                <a:cubicBezTo>
                  <a:pt x="115" y="436"/>
                  <a:pt x="90" y="419"/>
                  <a:pt x="68" y="397"/>
                </a:cubicBezTo>
                <a:cubicBezTo>
                  <a:pt x="46" y="375"/>
                  <a:pt x="30" y="350"/>
                  <a:pt x="18" y="321"/>
                </a:cubicBezTo>
                <a:cubicBezTo>
                  <a:pt x="6" y="292"/>
                  <a:pt x="0" y="263"/>
                  <a:pt x="0" y="232"/>
                </a:cubicBezTo>
                <a:moveTo>
                  <a:pt x="232" y="46"/>
                </a:moveTo>
                <a:cubicBezTo>
                  <a:pt x="220" y="46"/>
                  <a:pt x="208" y="47"/>
                  <a:pt x="196" y="50"/>
                </a:cubicBezTo>
                <a:cubicBezTo>
                  <a:pt x="184" y="52"/>
                  <a:pt x="172" y="56"/>
                  <a:pt x="161" y="60"/>
                </a:cubicBezTo>
                <a:cubicBezTo>
                  <a:pt x="150" y="65"/>
                  <a:pt x="139" y="71"/>
                  <a:pt x="129" y="77"/>
                </a:cubicBezTo>
                <a:cubicBezTo>
                  <a:pt x="119" y="84"/>
                  <a:pt x="110" y="92"/>
                  <a:pt x="101" y="101"/>
                </a:cubicBezTo>
                <a:cubicBezTo>
                  <a:pt x="92" y="109"/>
                  <a:pt x="85" y="119"/>
                  <a:pt x="78" y="129"/>
                </a:cubicBezTo>
                <a:cubicBezTo>
                  <a:pt x="71" y="139"/>
                  <a:pt x="65" y="150"/>
                  <a:pt x="61" y="161"/>
                </a:cubicBezTo>
                <a:cubicBezTo>
                  <a:pt x="56" y="172"/>
                  <a:pt x="53" y="184"/>
                  <a:pt x="50" y="196"/>
                </a:cubicBezTo>
                <a:cubicBezTo>
                  <a:pt x="48" y="208"/>
                  <a:pt x="47" y="220"/>
                  <a:pt x="47" y="232"/>
                </a:cubicBezTo>
                <a:cubicBezTo>
                  <a:pt x="47" y="244"/>
                  <a:pt x="48" y="256"/>
                  <a:pt x="50" y="268"/>
                </a:cubicBezTo>
                <a:cubicBezTo>
                  <a:pt x="53" y="280"/>
                  <a:pt x="56" y="292"/>
                  <a:pt x="61" y="303"/>
                </a:cubicBezTo>
                <a:cubicBezTo>
                  <a:pt x="65" y="314"/>
                  <a:pt x="71" y="325"/>
                  <a:pt x="78" y="335"/>
                </a:cubicBezTo>
                <a:cubicBezTo>
                  <a:pt x="85" y="346"/>
                  <a:pt x="92" y="356"/>
                  <a:pt x="101" y="364"/>
                </a:cubicBezTo>
                <a:cubicBezTo>
                  <a:pt x="110" y="373"/>
                  <a:pt x="119" y="381"/>
                  <a:pt x="129" y="387"/>
                </a:cubicBezTo>
                <a:cubicBezTo>
                  <a:pt x="139" y="394"/>
                  <a:pt x="150" y="400"/>
                  <a:pt x="161" y="404"/>
                </a:cubicBezTo>
                <a:cubicBezTo>
                  <a:pt x="172" y="409"/>
                  <a:pt x="184" y="413"/>
                  <a:pt x="196" y="415"/>
                </a:cubicBezTo>
                <a:cubicBezTo>
                  <a:pt x="208" y="417"/>
                  <a:pt x="220" y="419"/>
                  <a:pt x="232" y="419"/>
                </a:cubicBezTo>
                <a:cubicBezTo>
                  <a:pt x="244" y="419"/>
                  <a:pt x="257" y="417"/>
                  <a:pt x="269" y="415"/>
                </a:cubicBezTo>
                <a:cubicBezTo>
                  <a:pt x="280" y="413"/>
                  <a:pt x="292" y="409"/>
                  <a:pt x="303" y="404"/>
                </a:cubicBezTo>
                <a:cubicBezTo>
                  <a:pt x="315" y="400"/>
                  <a:pt x="325" y="394"/>
                  <a:pt x="335" y="387"/>
                </a:cubicBezTo>
                <a:cubicBezTo>
                  <a:pt x="346" y="381"/>
                  <a:pt x="355" y="373"/>
                  <a:pt x="364" y="364"/>
                </a:cubicBezTo>
                <a:cubicBezTo>
                  <a:pt x="372" y="356"/>
                  <a:pt x="380" y="346"/>
                  <a:pt x="388" y="335"/>
                </a:cubicBezTo>
                <a:cubicBezTo>
                  <a:pt x="394" y="325"/>
                  <a:pt x="400" y="314"/>
                  <a:pt x="405" y="303"/>
                </a:cubicBezTo>
                <a:cubicBezTo>
                  <a:pt x="410" y="292"/>
                  <a:pt x="413" y="280"/>
                  <a:pt x="415" y="268"/>
                </a:cubicBezTo>
                <a:cubicBezTo>
                  <a:pt x="418" y="256"/>
                  <a:pt x="419" y="244"/>
                  <a:pt x="419" y="232"/>
                </a:cubicBezTo>
                <a:cubicBezTo>
                  <a:pt x="419" y="220"/>
                  <a:pt x="418" y="208"/>
                  <a:pt x="415" y="196"/>
                </a:cubicBezTo>
                <a:cubicBezTo>
                  <a:pt x="413" y="184"/>
                  <a:pt x="410" y="172"/>
                  <a:pt x="405" y="161"/>
                </a:cubicBezTo>
                <a:cubicBezTo>
                  <a:pt x="400" y="150"/>
                  <a:pt x="394" y="139"/>
                  <a:pt x="388" y="129"/>
                </a:cubicBezTo>
                <a:cubicBezTo>
                  <a:pt x="380" y="119"/>
                  <a:pt x="372" y="109"/>
                  <a:pt x="364" y="101"/>
                </a:cubicBezTo>
                <a:cubicBezTo>
                  <a:pt x="355" y="92"/>
                  <a:pt x="346" y="84"/>
                  <a:pt x="335" y="77"/>
                </a:cubicBezTo>
                <a:cubicBezTo>
                  <a:pt x="325" y="71"/>
                  <a:pt x="315" y="65"/>
                  <a:pt x="303" y="60"/>
                </a:cubicBezTo>
                <a:cubicBezTo>
                  <a:pt x="292" y="56"/>
                  <a:pt x="280" y="52"/>
                  <a:pt x="269" y="50"/>
                </a:cubicBezTo>
                <a:cubicBezTo>
                  <a:pt x="257" y="47"/>
                  <a:pt x="244" y="46"/>
                  <a:pt x="232" y="46"/>
                </a:cubicBez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99" name="任意多边形 698"/>
          <p:cNvSpPr/>
          <p:nvPr/>
        </p:nvSpPr>
        <p:spPr>
          <a:xfrm>
            <a:off x="5874480" y="4804920"/>
            <a:ext cx="17280" cy="317880"/>
          </a:xfrm>
          <a:custGeom>
            <a:avLst/>
            <a:gdLst/>
            <a:ahLst/>
            <a:cxnLst/>
            <a:rect l="0" t="0" r="r" b="b"/>
            <a:pathLst>
              <a:path w="48" h="883">
                <a:moveTo>
                  <a:pt x="0" y="0"/>
                </a:moveTo>
                <a:lnTo>
                  <a:pt x="48" y="0"/>
                </a:lnTo>
                <a:lnTo>
                  <a:pt x="48" y="883"/>
                </a:lnTo>
                <a:lnTo>
                  <a:pt x="0" y="883"/>
                </a:lnTo>
                <a:lnTo>
                  <a:pt x="0" y="0"/>
                </a:lnTo>
                <a:close/>
              </a:path>
            </a:pathLst>
          </a:custGeom>
          <a:blipFill rotWithShape="0">
            <a:blip r:embed="rId18"/>
            <a:tile tx="0" ty="0" sx="31998" sy="-6096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0" name="文本框 699"/>
          <p:cNvSpPr txBox="1"/>
          <p:nvPr/>
        </p:nvSpPr>
        <p:spPr>
          <a:xfrm>
            <a:off x="6041880" y="4863600"/>
            <a:ext cx="3670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使用预训练的语言模型（如</a:t>
            </a:r>
            <a:r>
              <a:rPr lang="en-US" sz="920" b="0" u="none" strike="noStrike">
                <a:solidFill>
                  <a:srgbClr val="FFFFFF"/>
                </a:solidFill>
                <a:effectLst/>
                <a:uFillTx/>
                <a:latin typeface="NotoSansSC"/>
                <a:ea typeface="NotoSansSC"/>
              </a:rPr>
              <a:t>BERT</a:t>
            </a:r>
            <a:r>
              <a:rPr lang="zh-CN" sz="920" b="0" u="none" strike="noStrike">
                <a:solidFill>
                  <a:srgbClr val="FFFFFF"/>
                </a:solidFill>
                <a:effectLst/>
                <a:uFillTx/>
                <a:latin typeface="NotoSansSC"/>
                <a:ea typeface="NotoSansSC"/>
              </a:rPr>
              <a:t>、</a:t>
            </a:r>
            <a:r>
              <a:rPr lang="en-US" sz="920" b="0" u="none" strike="noStrike">
                <a:solidFill>
                  <a:srgbClr val="FFFFFF"/>
                </a:solidFill>
                <a:effectLst/>
                <a:uFillTx/>
                <a:latin typeface="NotoSansSC"/>
                <a:ea typeface="NotoSansSC"/>
              </a:rPr>
              <a:t>Sentence-BERT</a:t>
            </a:r>
            <a:r>
              <a:rPr lang="zh-CN" sz="920" b="0" u="none" strike="noStrike">
                <a:solidFill>
                  <a:srgbClr val="FFFFFF"/>
                </a:solidFill>
                <a:effectLst/>
                <a:uFillTx/>
                <a:latin typeface="NotoSansSC"/>
                <a:ea typeface="NotoSansSC"/>
              </a:rPr>
              <a:t>）生成文本嵌入</a:t>
            </a:r>
            <a:endParaRPr lang="en-US" sz="920" b="0" u="none" strike="noStrike">
              <a:solidFill>
                <a:srgbClr val="000000"/>
              </a:solidFill>
              <a:effectLst/>
              <a:uFillTx/>
              <a:latin typeface="Times New Roman"/>
            </a:endParaRPr>
          </a:p>
        </p:txBody>
      </p:sp>
      <p:sp>
        <p:nvSpPr>
          <p:cNvPr id="701" name="文本框 700"/>
          <p:cNvSpPr txBox="1"/>
          <p:nvPr/>
        </p:nvSpPr>
        <p:spPr>
          <a:xfrm>
            <a:off x="6041880" y="517392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向量索引构建</a:t>
            </a:r>
            <a:endParaRPr lang="en-US" sz="1050" b="0" u="none" strike="noStrike">
              <a:solidFill>
                <a:srgbClr val="000000"/>
              </a:solidFill>
              <a:effectLst/>
              <a:uFillTx/>
              <a:latin typeface="Times New Roman"/>
            </a:endParaRPr>
          </a:p>
        </p:txBody>
      </p:sp>
      <p:sp>
        <p:nvSpPr>
          <p:cNvPr id="702" name="任意多边形 701"/>
          <p:cNvSpPr/>
          <p:nvPr/>
        </p:nvSpPr>
        <p:spPr>
          <a:xfrm>
            <a:off x="5790960" y="5139360"/>
            <a:ext cx="167400" cy="167400"/>
          </a:xfrm>
          <a:custGeom>
            <a:avLst/>
            <a:gdLst/>
            <a:ahLst/>
            <a:cxnLst/>
            <a:rect l="0" t="0" r="r" b="b"/>
            <a:pathLst>
              <a:path w="465" h="465">
                <a:moveTo>
                  <a:pt x="18" y="143"/>
                </a:moveTo>
                <a:cubicBezTo>
                  <a:pt x="30" y="114"/>
                  <a:pt x="46" y="89"/>
                  <a:pt x="68" y="68"/>
                </a:cubicBezTo>
                <a:cubicBezTo>
                  <a:pt x="90" y="46"/>
                  <a:pt x="115" y="29"/>
                  <a:pt x="143" y="17"/>
                </a:cubicBezTo>
                <a:cubicBezTo>
                  <a:pt x="172" y="5"/>
                  <a:pt x="201" y="0"/>
                  <a:pt x="232" y="0"/>
                </a:cubicBezTo>
                <a:cubicBezTo>
                  <a:pt x="263" y="0"/>
                  <a:pt x="293" y="5"/>
                  <a:pt x="321" y="17"/>
                </a:cubicBezTo>
                <a:cubicBezTo>
                  <a:pt x="350" y="29"/>
                  <a:pt x="375" y="46"/>
                  <a:pt x="397" y="68"/>
                </a:cubicBezTo>
                <a:cubicBezTo>
                  <a:pt x="419" y="89"/>
                  <a:pt x="436" y="114"/>
                  <a:pt x="448" y="143"/>
                </a:cubicBezTo>
                <a:cubicBezTo>
                  <a:pt x="460" y="171"/>
                  <a:pt x="465" y="201"/>
                  <a:pt x="465" y="232"/>
                </a:cubicBezTo>
                <a:cubicBezTo>
                  <a:pt x="465" y="262"/>
                  <a:pt x="460" y="292"/>
                  <a:pt x="448" y="320"/>
                </a:cubicBezTo>
                <a:cubicBezTo>
                  <a:pt x="436" y="350"/>
                  <a:pt x="419" y="375"/>
                  <a:pt x="397" y="397"/>
                </a:cubicBezTo>
                <a:cubicBezTo>
                  <a:pt x="375" y="419"/>
                  <a:pt x="350" y="435"/>
                  <a:pt x="321" y="447"/>
                </a:cubicBezTo>
                <a:cubicBezTo>
                  <a:pt x="293" y="459"/>
                  <a:pt x="263" y="465"/>
                  <a:pt x="232" y="465"/>
                </a:cubicBezTo>
                <a:cubicBezTo>
                  <a:pt x="201" y="465"/>
                  <a:pt x="172" y="459"/>
                  <a:pt x="143" y="447"/>
                </a:cubicBezTo>
                <a:cubicBezTo>
                  <a:pt x="115" y="435"/>
                  <a:pt x="90" y="419"/>
                  <a:pt x="68" y="397"/>
                </a:cubicBezTo>
                <a:cubicBezTo>
                  <a:pt x="46" y="375"/>
                  <a:pt x="30" y="350"/>
                  <a:pt x="18" y="320"/>
                </a:cubicBezTo>
                <a:cubicBezTo>
                  <a:pt x="6" y="292"/>
                  <a:pt x="0" y="263"/>
                  <a:pt x="0" y="232"/>
                </a:cubicBezTo>
                <a:cubicBezTo>
                  <a:pt x="0" y="201"/>
                  <a:pt x="6" y="171"/>
                  <a:pt x="18" y="143"/>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3" name="任意多边形 702"/>
          <p:cNvSpPr/>
          <p:nvPr/>
        </p:nvSpPr>
        <p:spPr>
          <a:xfrm>
            <a:off x="5790960" y="5139360"/>
            <a:ext cx="167400" cy="167400"/>
          </a:xfrm>
          <a:custGeom>
            <a:avLst/>
            <a:gdLst/>
            <a:ahLst/>
            <a:cxnLst/>
            <a:rect l="0" t="0" r="r" b="b"/>
            <a:pathLst>
              <a:path w="465" h="465">
                <a:moveTo>
                  <a:pt x="0" y="232"/>
                </a:moveTo>
                <a:cubicBezTo>
                  <a:pt x="0" y="201"/>
                  <a:pt x="6" y="171"/>
                  <a:pt x="18" y="143"/>
                </a:cubicBezTo>
                <a:cubicBezTo>
                  <a:pt x="30" y="114"/>
                  <a:pt x="46" y="89"/>
                  <a:pt x="68" y="68"/>
                </a:cubicBezTo>
                <a:cubicBezTo>
                  <a:pt x="90" y="46"/>
                  <a:pt x="115" y="29"/>
                  <a:pt x="143" y="17"/>
                </a:cubicBezTo>
                <a:cubicBezTo>
                  <a:pt x="172" y="5"/>
                  <a:pt x="201" y="0"/>
                  <a:pt x="232" y="0"/>
                </a:cubicBezTo>
                <a:cubicBezTo>
                  <a:pt x="263" y="0"/>
                  <a:pt x="293" y="5"/>
                  <a:pt x="321" y="17"/>
                </a:cubicBezTo>
                <a:cubicBezTo>
                  <a:pt x="350" y="29"/>
                  <a:pt x="375" y="46"/>
                  <a:pt x="397" y="68"/>
                </a:cubicBezTo>
                <a:cubicBezTo>
                  <a:pt x="419" y="89"/>
                  <a:pt x="436" y="114"/>
                  <a:pt x="448" y="143"/>
                </a:cubicBezTo>
                <a:cubicBezTo>
                  <a:pt x="460" y="171"/>
                  <a:pt x="465" y="201"/>
                  <a:pt x="465" y="232"/>
                </a:cubicBezTo>
                <a:cubicBezTo>
                  <a:pt x="465" y="262"/>
                  <a:pt x="460" y="292"/>
                  <a:pt x="448" y="320"/>
                </a:cubicBezTo>
                <a:cubicBezTo>
                  <a:pt x="436" y="350"/>
                  <a:pt x="419" y="375"/>
                  <a:pt x="397" y="397"/>
                </a:cubicBezTo>
                <a:cubicBezTo>
                  <a:pt x="375" y="419"/>
                  <a:pt x="350" y="435"/>
                  <a:pt x="321" y="447"/>
                </a:cubicBezTo>
                <a:cubicBezTo>
                  <a:pt x="293" y="459"/>
                  <a:pt x="263" y="465"/>
                  <a:pt x="232" y="465"/>
                </a:cubicBezTo>
                <a:cubicBezTo>
                  <a:pt x="201" y="465"/>
                  <a:pt x="172" y="459"/>
                  <a:pt x="143" y="447"/>
                </a:cubicBezTo>
                <a:cubicBezTo>
                  <a:pt x="115" y="435"/>
                  <a:pt x="90" y="419"/>
                  <a:pt x="68" y="397"/>
                </a:cubicBezTo>
                <a:cubicBezTo>
                  <a:pt x="46" y="375"/>
                  <a:pt x="30" y="350"/>
                  <a:pt x="18" y="320"/>
                </a:cubicBezTo>
                <a:cubicBezTo>
                  <a:pt x="6" y="292"/>
                  <a:pt x="0" y="262"/>
                  <a:pt x="0" y="232"/>
                </a:cubicBezTo>
                <a:moveTo>
                  <a:pt x="232" y="46"/>
                </a:moveTo>
                <a:cubicBezTo>
                  <a:pt x="220" y="46"/>
                  <a:pt x="208" y="47"/>
                  <a:pt x="196" y="50"/>
                </a:cubicBezTo>
                <a:cubicBezTo>
                  <a:pt x="184" y="52"/>
                  <a:pt x="172" y="55"/>
                  <a:pt x="161" y="60"/>
                </a:cubicBezTo>
                <a:cubicBezTo>
                  <a:pt x="150" y="65"/>
                  <a:pt x="139" y="70"/>
                  <a:pt x="129" y="77"/>
                </a:cubicBezTo>
                <a:cubicBezTo>
                  <a:pt x="119" y="84"/>
                  <a:pt x="110" y="92"/>
                  <a:pt x="101" y="100"/>
                </a:cubicBezTo>
                <a:cubicBezTo>
                  <a:pt x="92" y="109"/>
                  <a:pt x="85" y="118"/>
                  <a:pt x="78" y="128"/>
                </a:cubicBezTo>
                <a:cubicBezTo>
                  <a:pt x="71" y="139"/>
                  <a:pt x="65" y="149"/>
                  <a:pt x="61" y="161"/>
                </a:cubicBezTo>
                <a:cubicBezTo>
                  <a:pt x="56" y="172"/>
                  <a:pt x="53" y="183"/>
                  <a:pt x="50" y="195"/>
                </a:cubicBezTo>
                <a:cubicBezTo>
                  <a:pt x="48" y="207"/>
                  <a:pt x="47" y="219"/>
                  <a:pt x="47" y="232"/>
                </a:cubicBezTo>
                <a:cubicBezTo>
                  <a:pt x="47" y="244"/>
                  <a:pt x="48" y="256"/>
                  <a:pt x="50" y="268"/>
                </a:cubicBezTo>
                <a:cubicBezTo>
                  <a:pt x="53" y="280"/>
                  <a:pt x="56" y="291"/>
                  <a:pt x="61" y="303"/>
                </a:cubicBezTo>
                <a:cubicBezTo>
                  <a:pt x="65" y="314"/>
                  <a:pt x="71" y="325"/>
                  <a:pt x="78" y="335"/>
                </a:cubicBezTo>
                <a:cubicBezTo>
                  <a:pt x="85" y="346"/>
                  <a:pt x="92" y="355"/>
                  <a:pt x="101" y="364"/>
                </a:cubicBezTo>
                <a:cubicBezTo>
                  <a:pt x="110" y="373"/>
                  <a:pt x="119" y="380"/>
                  <a:pt x="129" y="387"/>
                </a:cubicBezTo>
                <a:cubicBezTo>
                  <a:pt x="139" y="394"/>
                  <a:pt x="150" y="400"/>
                  <a:pt x="161" y="404"/>
                </a:cubicBezTo>
                <a:cubicBezTo>
                  <a:pt x="172" y="409"/>
                  <a:pt x="184" y="412"/>
                  <a:pt x="196" y="415"/>
                </a:cubicBezTo>
                <a:cubicBezTo>
                  <a:pt x="208" y="417"/>
                  <a:pt x="220" y="418"/>
                  <a:pt x="232" y="418"/>
                </a:cubicBezTo>
                <a:cubicBezTo>
                  <a:pt x="244" y="418"/>
                  <a:pt x="257" y="417"/>
                  <a:pt x="269" y="415"/>
                </a:cubicBezTo>
                <a:cubicBezTo>
                  <a:pt x="280" y="412"/>
                  <a:pt x="292" y="409"/>
                  <a:pt x="303" y="404"/>
                </a:cubicBezTo>
                <a:cubicBezTo>
                  <a:pt x="315" y="400"/>
                  <a:pt x="325" y="394"/>
                  <a:pt x="335" y="387"/>
                </a:cubicBezTo>
                <a:cubicBezTo>
                  <a:pt x="346" y="380"/>
                  <a:pt x="355" y="373"/>
                  <a:pt x="364" y="364"/>
                </a:cubicBezTo>
                <a:cubicBezTo>
                  <a:pt x="372" y="355"/>
                  <a:pt x="380" y="346"/>
                  <a:pt x="388" y="335"/>
                </a:cubicBezTo>
                <a:cubicBezTo>
                  <a:pt x="394" y="325"/>
                  <a:pt x="400" y="314"/>
                  <a:pt x="405" y="303"/>
                </a:cubicBezTo>
                <a:cubicBezTo>
                  <a:pt x="410" y="291"/>
                  <a:pt x="413" y="280"/>
                  <a:pt x="415" y="268"/>
                </a:cubicBezTo>
                <a:cubicBezTo>
                  <a:pt x="418" y="256"/>
                  <a:pt x="419" y="244"/>
                  <a:pt x="419" y="232"/>
                </a:cubicBezTo>
                <a:cubicBezTo>
                  <a:pt x="419" y="219"/>
                  <a:pt x="418" y="207"/>
                  <a:pt x="415" y="195"/>
                </a:cubicBezTo>
                <a:cubicBezTo>
                  <a:pt x="413" y="183"/>
                  <a:pt x="410" y="172"/>
                  <a:pt x="405" y="161"/>
                </a:cubicBezTo>
                <a:cubicBezTo>
                  <a:pt x="400" y="149"/>
                  <a:pt x="394" y="139"/>
                  <a:pt x="388" y="128"/>
                </a:cubicBezTo>
                <a:cubicBezTo>
                  <a:pt x="380" y="118"/>
                  <a:pt x="372" y="109"/>
                  <a:pt x="364" y="100"/>
                </a:cubicBezTo>
                <a:cubicBezTo>
                  <a:pt x="355" y="92"/>
                  <a:pt x="346" y="84"/>
                  <a:pt x="335" y="77"/>
                </a:cubicBezTo>
                <a:cubicBezTo>
                  <a:pt x="325" y="70"/>
                  <a:pt x="315" y="65"/>
                  <a:pt x="303" y="60"/>
                </a:cubicBezTo>
                <a:cubicBezTo>
                  <a:pt x="292" y="55"/>
                  <a:pt x="280" y="52"/>
                  <a:pt x="269" y="50"/>
                </a:cubicBezTo>
                <a:cubicBezTo>
                  <a:pt x="257" y="47"/>
                  <a:pt x="244" y="46"/>
                  <a:pt x="232" y="46"/>
                </a:cubicBez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04" name="图片 703"/>
          <p:cNvPicPr/>
          <p:nvPr/>
        </p:nvPicPr>
        <p:blipFill>
          <a:blip r:embed="rId19"/>
          <a:stretch/>
        </p:blipFill>
        <p:spPr>
          <a:xfrm>
            <a:off x="10011240" y="7086600"/>
            <a:ext cx="417600" cy="200160"/>
          </a:xfrm>
          <a:prstGeom prst="rect">
            <a:avLst/>
          </a:prstGeom>
          <a:noFill/>
          <a:ln w="0">
            <a:noFill/>
          </a:ln>
        </p:spPr>
      </p:pic>
      <p:sp>
        <p:nvSpPr>
          <p:cNvPr id="705" name="文本框 704"/>
          <p:cNvSpPr txBox="1"/>
          <p:nvPr/>
        </p:nvSpPr>
        <p:spPr>
          <a:xfrm>
            <a:off x="6041880" y="5365080"/>
            <a:ext cx="2974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将向量存入高效索引结构（如</a:t>
            </a:r>
            <a:r>
              <a:rPr lang="en-US" sz="920" b="0" u="none" strike="noStrike">
                <a:solidFill>
                  <a:srgbClr val="FFFFFF"/>
                </a:solidFill>
                <a:effectLst/>
                <a:uFillTx/>
                <a:latin typeface="NotoSansSC"/>
                <a:ea typeface="NotoSansSC"/>
              </a:rPr>
              <a:t>FAISS</a:t>
            </a:r>
            <a:r>
              <a:rPr lang="zh-CN" sz="920" b="0" u="none" strike="noStrike">
                <a:solidFill>
                  <a:srgbClr val="FFFFFF"/>
                </a:solidFill>
                <a:effectLst/>
                <a:uFillTx/>
                <a:latin typeface="NotoSansSC"/>
                <a:ea typeface="NotoSansSC"/>
              </a:rPr>
              <a:t>）中以支持快速检索</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 name="图片 705"/>
          <p:cNvPicPr/>
          <p:nvPr/>
        </p:nvPicPr>
        <p:blipFill>
          <a:blip r:embed="rId2"/>
          <a:stretch/>
        </p:blipFill>
        <p:spPr>
          <a:xfrm>
            <a:off x="0" y="0"/>
            <a:ext cx="10696320" cy="6183720"/>
          </a:xfrm>
          <a:prstGeom prst="rect">
            <a:avLst/>
          </a:prstGeom>
          <a:noFill/>
          <a:ln w="0">
            <a:noFill/>
          </a:ln>
        </p:spPr>
      </p:pic>
      <p:pic>
        <p:nvPicPr>
          <p:cNvPr id="707" name="图片 706"/>
          <p:cNvPicPr/>
          <p:nvPr/>
        </p:nvPicPr>
        <p:blipFill>
          <a:blip r:embed="rId3"/>
          <a:stretch/>
        </p:blipFill>
        <p:spPr>
          <a:xfrm>
            <a:off x="0" y="0"/>
            <a:ext cx="10696320" cy="6183720"/>
          </a:xfrm>
          <a:prstGeom prst="rect">
            <a:avLst/>
          </a:prstGeom>
          <a:noFill/>
          <a:ln w="0">
            <a:noFill/>
          </a:ln>
        </p:spPr>
      </p:pic>
      <p:sp>
        <p:nvSpPr>
          <p:cNvPr id="708" name="任意多边形 707"/>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9" name="任意多边形 708"/>
          <p:cNvSpPr/>
          <p:nvPr/>
        </p:nvSpPr>
        <p:spPr>
          <a:xfrm>
            <a:off x="668520" y="1052640"/>
            <a:ext cx="3785760" cy="1354320"/>
          </a:xfrm>
          <a:custGeom>
            <a:avLst/>
            <a:gdLst/>
            <a:ahLst/>
            <a:cxnLst/>
            <a:rect l="0" t="0" r="r" b="b"/>
            <a:pathLst>
              <a:path w="10516" h="3762">
                <a:moveTo>
                  <a:pt x="21" y="172"/>
                </a:moveTo>
                <a:cubicBezTo>
                  <a:pt x="35" y="138"/>
                  <a:pt x="55" y="108"/>
                  <a:pt x="81" y="82"/>
                </a:cubicBezTo>
                <a:cubicBezTo>
                  <a:pt x="107" y="56"/>
                  <a:pt x="137" y="36"/>
                  <a:pt x="172" y="22"/>
                </a:cubicBezTo>
                <a:cubicBezTo>
                  <a:pt x="206" y="7"/>
                  <a:pt x="241" y="0"/>
                  <a:pt x="278" y="0"/>
                </a:cubicBezTo>
                <a:lnTo>
                  <a:pt x="10238" y="0"/>
                </a:lnTo>
                <a:cubicBezTo>
                  <a:pt x="10274" y="0"/>
                  <a:pt x="10310" y="7"/>
                  <a:pt x="10344" y="22"/>
                </a:cubicBezTo>
                <a:cubicBezTo>
                  <a:pt x="10378" y="36"/>
                  <a:pt x="10408" y="56"/>
                  <a:pt x="10434" y="82"/>
                </a:cubicBezTo>
                <a:cubicBezTo>
                  <a:pt x="10461" y="108"/>
                  <a:pt x="10481" y="138"/>
                  <a:pt x="10495" y="172"/>
                </a:cubicBezTo>
                <a:cubicBezTo>
                  <a:pt x="10509" y="206"/>
                  <a:pt x="10516" y="242"/>
                  <a:pt x="10516" y="279"/>
                </a:cubicBezTo>
                <a:lnTo>
                  <a:pt x="10516" y="3483"/>
                </a:lnTo>
                <a:cubicBezTo>
                  <a:pt x="10516" y="3520"/>
                  <a:pt x="10509" y="3556"/>
                  <a:pt x="10495" y="3590"/>
                </a:cubicBezTo>
                <a:cubicBezTo>
                  <a:pt x="10481" y="3624"/>
                  <a:pt x="10461" y="3654"/>
                  <a:pt x="10434" y="3680"/>
                </a:cubicBezTo>
                <a:cubicBezTo>
                  <a:pt x="10408" y="3706"/>
                  <a:pt x="10378" y="3727"/>
                  <a:pt x="10344" y="3741"/>
                </a:cubicBezTo>
                <a:cubicBezTo>
                  <a:pt x="10310" y="3755"/>
                  <a:pt x="10274" y="3762"/>
                  <a:pt x="10238" y="3762"/>
                </a:cubicBezTo>
                <a:lnTo>
                  <a:pt x="278" y="3762"/>
                </a:lnTo>
                <a:cubicBezTo>
                  <a:pt x="241" y="3762"/>
                  <a:pt x="206" y="3755"/>
                  <a:pt x="172" y="3741"/>
                </a:cubicBezTo>
                <a:cubicBezTo>
                  <a:pt x="137" y="3727"/>
                  <a:pt x="107" y="3706"/>
                  <a:pt x="81" y="3680"/>
                </a:cubicBezTo>
                <a:cubicBezTo>
                  <a:pt x="55" y="3654"/>
                  <a:pt x="35" y="3624"/>
                  <a:pt x="21" y="3590"/>
                </a:cubicBezTo>
                <a:cubicBezTo>
                  <a:pt x="7" y="3556"/>
                  <a:pt x="0" y="3520"/>
                  <a:pt x="0" y="3483"/>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0" name="任意多边形 709"/>
          <p:cNvSpPr/>
          <p:nvPr/>
        </p:nvSpPr>
        <p:spPr>
          <a:xfrm>
            <a:off x="668520" y="1052640"/>
            <a:ext cx="3785760" cy="1354320"/>
          </a:xfrm>
          <a:custGeom>
            <a:avLst/>
            <a:gdLst/>
            <a:ahLst/>
            <a:cxnLst/>
            <a:rect l="0" t="0" r="r" b="b"/>
            <a:pathLst>
              <a:path w="10516" h="3762">
                <a:moveTo>
                  <a:pt x="0" y="3483"/>
                </a:moveTo>
                <a:lnTo>
                  <a:pt x="0" y="279"/>
                </a:lnTo>
                <a:cubicBezTo>
                  <a:pt x="0" y="242"/>
                  <a:pt x="7" y="206"/>
                  <a:pt x="21" y="172"/>
                </a:cubicBezTo>
                <a:cubicBezTo>
                  <a:pt x="35" y="138"/>
                  <a:pt x="55" y="108"/>
                  <a:pt x="81" y="82"/>
                </a:cubicBezTo>
                <a:cubicBezTo>
                  <a:pt x="107" y="56"/>
                  <a:pt x="137" y="36"/>
                  <a:pt x="172" y="22"/>
                </a:cubicBezTo>
                <a:cubicBezTo>
                  <a:pt x="206" y="7"/>
                  <a:pt x="241" y="0"/>
                  <a:pt x="278" y="0"/>
                </a:cubicBezTo>
                <a:lnTo>
                  <a:pt x="10238" y="0"/>
                </a:lnTo>
                <a:cubicBezTo>
                  <a:pt x="10274" y="0"/>
                  <a:pt x="10310" y="7"/>
                  <a:pt x="10344" y="22"/>
                </a:cubicBezTo>
                <a:cubicBezTo>
                  <a:pt x="10378" y="36"/>
                  <a:pt x="10408" y="56"/>
                  <a:pt x="10434" y="82"/>
                </a:cubicBezTo>
                <a:cubicBezTo>
                  <a:pt x="10461" y="108"/>
                  <a:pt x="10481" y="138"/>
                  <a:pt x="10495" y="172"/>
                </a:cubicBezTo>
                <a:cubicBezTo>
                  <a:pt x="10509" y="206"/>
                  <a:pt x="10516" y="242"/>
                  <a:pt x="10516" y="279"/>
                </a:cubicBezTo>
                <a:lnTo>
                  <a:pt x="10516" y="3483"/>
                </a:lnTo>
                <a:cubicBezTo>
                  <a:pt x="10516" y="3520"/>
                  <a:pt x="10509" y="3556"/>
                  <a:pt x="10495" y="3590"/>
                </a:cubicBezTo>
                <a:cubicBezTo>
                  <a:pt x="10481" y="3624"/>
                  <a:pt x="10461" y="3654"/>
                  <a:pt x="10434" y="3680"/>
                </a:cubicBezTo>
                <a:cubicBezTo>
                  <a:pt x="10408" y="3706"/>
                  <a:pt x="10378" y="3727"/>
                  <a:pt x="10344" y="3741"/>
                </a:cubicBezTo>
                <a:cubicBezTo>
                  <a:pt x="10310" y="3755"/>
                  <a:pt x="10274" y="3762"/>
                  <a:pt x="10238" y="3762"/>
                </a:cubicBezTo>
                <a:lnTo>
                  <a:pt x="278" y="3762"/>
                </a:lnTo>
                <a:cubicBezTo>
                  <a:pt x="241" y="3762"/>
                  <a:pt x="206" y="3755"/>
                  <a:pt x="172" y="3741"/>
                </a:cubicBezTo>
                <a:cubicBezTo>
                  <a:pt x="137" y="3727"/>
                  <a:pt x="107" y="3706"/>
                  <a:pt x="81" y="3680"/>
                </a:cubicBezTo>
                <a:cubicBezTo>
                  <a:pt x="55" y="3654"/>
                  <a:pt x="35" y="3624"/>
                  <a:pt x="21" y="3590"/>
                </a:cubicBezTo>
                <a:cubicBezTo>
                  <a:pt x="7" y="3556"/>
                  <a:pt x="0" y="3520"/>
                  <a:pt x="0" y="3483"/>
                </a:cubicBezTo>
                <a:moveTo>
                  <a:pt x="23" y="279"/>
                </a:moveTo>
                <a:lnTo>
                  <a:pt x="23" y="3483"/>
                </a:lnTo>
                <a:cubicBezTo>
                  <a:pt x="23" y="3500"/>
                  <a:pt x="24" y="3517"/>
                  <a:pt x="28" y="3533"/>
                </a:cubicBezTo>
                <a:cubicBezTo>
                  <a:pt x="31" y="3550"/>
                  <a:pt x="36" y="3566"/>
                  <a:pt x="42" y="3581"/>
                </a:cubicBezTo>
                <a:cubicBezTo>
                  <a:pt x="49" y="3597"/>
                  <a:pt x="56" y="3611"/>
                  <a:pt x="66" y="3625"/>
                </a:cubicBezTo>
                <a:cubicBezTo>
                  <a:pt x="75" y="3639"/>
                  <a:pt x="86" y="3652"/>
                  <a:pt x="98" y="3664"/>
                </a:cubicBezTo>
                <a:cubicBezTo>
                  <a:pt x="109" y="3676"/>
                  <a:pt x="122" y="3686"/>
                  <a:pt x="136" y="3696"/>
                </a:cubicBezTo>
                <a:cubicBezTo>
                  <a:pt x="150" y="3705"/>
                  <a:pt x="165" y="3713"/>
                  <a:pt x="180" y="3719"/>
                </a:cubicBezTo>
                <a:cubicBezTo>
                  <a:pt x="196" y="3726"/>
                  <a:pt x="212" y="3730"/>
                  <a:pt x="228" y="3734"/>
                </a:cubicBezTo>
                <a:cubicBezTo>
                  <a:pt x="245" y="3737"/>
                  <a:pt x="261" y="3739"/>
                  <a:pt x="278" y="3739"/>
                </a:cubicBezTo>
                <a:lnTo>
                  <a:pt x="10238" y="3739"/>
                </a:lnTo>
                <a:cubicBezTo>
                  <a:pt x="10254" y="3739"/>
                  <a:pt x="10271" y="3737"/>
                  <a:pt x="10287" y="3734"/>
                </a:cubicBezTo>
                <a:cubicBezTo>
                  <a:pt x="10304" y="3730"/>
                  <a:pt x="10320" y="3726"/>
                  <a:pt x="10335" y="3719"/>
                </a:cubicBezTo>
                <a:cubicBezTo>
                  <a:pt x="10351" y="3713"/>
                  <a:pt x="10365" y="3705"/>
                  <a:pt x="10379" y="3696"/>
                </a:cubicBezTo>
                <a:cubicBezTo>
                  <a:pt x="10393" y="3686"/>
                  <a:pt x="10406" y="3676"/>
                  <a:pt x="10418" y="3664"/>
                </a:cubicBezTo>
                <a:cubicBezTo>
                  <a:pt x="10430" y="3652"/>
                  <a:pt x="10440" y="3639"/>
                  <a:pt x="10450" y="3625"/>
                </a:cubicBezTo>
                <a:cubicBezTo>
                  <a:pt x="10459" y="3611"/>
                  <a:pt x="10467" y="3597"/>
                  <a:pt x="10473" y="3581"/>
                </a:cubicBezTo>
                <a:cubicBezTo>
                  <a:pt x="10480" y="3566"/>
                  <a:pt x="10485" y="3550"/>
                  <a:pt x="10488" y="3533"/>
                </a:cubicBezTo>
                <a:cubicBezTo>
                  <a:pt x="10491" y="3517"/>
                  <a:pt x="10493" y="3500"/>
                  <a:pt x="10493" y="3483"/>
                </a:cubicBezTo>
                <a:lnTo>
                  <a:pt x="10493" y="279"/>
                </a:lnTo>
                <a:cubicBezTo>
                  <a:pt x="10493" y="262"/>
                  <a:pt x="10491" y="246"/>
                  <a:pt x="10488" y="229"/>
                </a:cubicBezTo>
                <a:cubicBezTo>
                  <a:pt x="10485" y="213"/>
                  <a:pt x="10480" y="197"/>
                  <a:pt x="10473" y="181"/>
                </a:cubicBezTo>
                <a:cubicBezTo>
                  <a:pt x="10467" y="166"/>
                  <a:pt x="10459" y="151"/>
                  <a:pt x="10450" y="137"/>
                </a:cubicBezTo>
                <a:cubicBezTo>
                  <a:pt x="10440" y="123"/>
                  <a:pt x="10430" y="110"/>
                  <a:pt x="10418" y="98"/>
                </a:cubicBezTo>
                <a:cubicBezTo>
                  <a:pt x="10406" y="86"/>
                  <a:pt x="10393" y="76"/>
                  <a:pt x="10379" y="67"/>
                </a:cubicBezTo>
                <a:cubicBezTo>
                  <a:pt x="10365" y="57"/>
                  <a:pt x="10351" y="49"/>
                  <a:pt x="10335" y="43"/>
                </a:cubicBezTo>
                <a:cubicBezTo>
                  <a:pt x="10320" y="37"/>
                  <a:pt x="10304" y="32"/>
                  <a:pt x="10287" y="28"/>
                </a:cubicBezTo>
                <a:cubicBezTo>
                  <a:pt x="10271" y="25"/>
                  <a:pt x="10254" y="24"/>
                  <a:pt x="10238" y="24"/>
                </a:cubicBezTo>
                <a:lnTo>
                  <a:pt x="278" y="24"/>
                </a:lnTo>
                <a:cubicBezTo>
                  <a:pt x="261" y="24"/>
                  <a:pt x="245" y="25"/>
                  <a:pt x="228" y="28"/>
                </a:cubicBezTo>
                <a:cubicBezTo>
                  <a:pt x="212" y="32"/>
                  <a:pt x="196" y="37"/>
                  <a:pt x="180" y="43"/>
                </a:cubicBezTo>
                <a:cubicBezTo>
                  <a:pt x="165" y="49"/>
                  <a:pt x="150" y="57"/>
                  <a:pt x="136" y="67"/>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11" name="图片 710"/>
          <p:cNvPicPr/>
          <p:nvPr/>
        </p:nvPicPr>
        <p:blipFill>
          <a:blip r:embed="rId4"/>
          <a:stretch/>
        </p:blipFill>
        <p:spPr>
          <a:xfrm>
            <a:off x="844200" y="1270080"/>
            <a:ext cx="124920" cy="166680"/>
          </a:xfrm>
          <a:prstGeom prst="rect">
            <a:avLst/>
          </a:prstGeom>
          <a:noFill/>
          <a:ln w="0">
            <a:noFill/>
          </a:ln>
        </p:spPr>
      </p:pic>
      <p:sp>
        <p:nvSpPr>
          <p:cNvPr id="712" name="文本框 711"/>
          <p:cNvSpPr txBox="1"/>
          <p:nvPr/>
        </p:nvSpPr>
        <p:spPr>
          <a:xfrm>
            <a:off x="668520" y="439560"/>
            <a:ext cx="270288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文本嵌入的基本原理</a:t>
            </a:r>
            <a:endParaRPr lang="en-US" sz="2370" b="0" u="none" strike="noStrike">
              <a:solidFill>
                <a:srgbClr val="000000"/>
              </a:solidFill>
              <a:effectLst/>
              <a:uFillTx/>
              <a:latin typeface="Times New Roman"/>
            </a:endParaRPr>
          </a:p>
        </p:txBody>
      </p:sp>
      <p:sp>
        <p:nvSpPr>
          <p:cNvPr id="713" name="文本框 712"/>
          <p:cNvSpPr txBox="1"/>
          <p:nvPr/>
        </p:nvSpPr>
        <p:spPr>
          <a:xfrm>
            <a:off x="1036080" y="1257120"/>
            <a:ext cx="150948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文本嵌入的核心理念</a:t>
            </a:r>
            <a:endParaRPr lang="en-US" sz="1320" b="0" u="none" strike="noStrike">
              <a:solidFill>
                <a:srgbClr val="000000"/>
              </a:solidFill>
              <a:effectLst/>
              <a:uFillTx/>
              <a:latin typeface="Times New Roman"/>
            </a:endParaRPr>
          </a:p>
        </p:txBody>
      </p:sp>
      <p:sp>
        <p:nvSpPr>
          <p:cNvPr id="714" name="文本框 713"/>
          <p:cNvSpPr txBox="1"/>
          <p:nvPr/>
        </p:nvSpPr>
        <p:spPr>
          <a:xfrm>
            <a:off x="844200" y="1587960"/>
            <a:ext cx="340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文本嵌入是将自然语言文本转换为向量表示的过程，使其能够在高</a:t>
            </a:r>
            <a:endParaRPr lang="en-US" sz="920" b="0" u="none" strike="noStrike">
              <a:solidFill>
                <a:srgbClr val="000000"/>
              </a:solidFill>
              <a:effectLst/>
              <a:uFillTx/>
              <a:latin typeface="Times New Roman"/>
            </a:endParaRPr>
          </a:p>
        </p:txBody>
      </p:sp>
      <p:sp>
        <p:nvSpPr>
          <p:cNvPr id="715" name="文本框 714"/>
          <p:cNvSpPr txBox="1"/>
          <p:nvPr/>
        </p:nvSpPr>
        <p:spPr>
          <a:xfrm>
            <a:off x="844200" y="1755000"/>
            <a:ext cx="340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维空间中进行数值计算。核心目标是将语义相似的内容映射到相近</a:t>
            </a:r>
            <a:endParaRPr lang="en-US" sz="920" b="0" u="none" strike="noStrike">
              <a:solidFill>
                <a:srgbClr val="000000"/>
              </a:solidFill>
              <a:effectLst/>
              <a:uFillTx/>
              <a:latin typeface="Times New Roman"/>
            </a:endParaRPr>
          </a:p>
        </p:txBody>
      </p:sp>
      <p:sp>
        <p:nvSpPr>
          <p:cNvPr id="716" name="文本框 715"/>
          <p:cNvSpPr txBox="1"/>
          <p:nvPr/>
        </p:nvSpPr>
        <p:spPr>
          <a:xfrm>
            <a:off x="844200" y="1922040"/>
            <a:ext cx="340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的向量，从而在向量空间中能够通过相似度度量找到与查询语义接</a:t>
            </a:r>
            <a:endParaRPr lang="en-US" sz="920" b="0" u="none" strike="noStrike">
              <a:solidFill>
                <a:srgbClr val="000000"/>
              </a:solidFill>
              <a:effectLst/>
              <a:uFillTx/>
              <a:latin typeface="Times New Roman"/>
            </a:endParaRPr>
          </a:p>
        </p:txBody>
      </p:sp>
      <p:sp>
        <p:nvSpPr>
          <p:cNvPr id="717" name="任意多边形 716"/>
          <p:cNvSpPr/>
          <p:nvPr/>
        </p:nvSpPr>
        <p:spPr>
          <a:xfrm>
            <a:off x="668520" y="2540160"/>
            <a:ext cx="3785760" cy="1838880"/>
          </a:xfrm>
          <a:custGeom>
            <a:avLst/>
            <a:gdLst/>
            <a:ahLst/>
            <a:cxnLst/>
            <a:rect l="0" t="0" r="r" b="b"/>
            <a:pathLst>
              <a:path w="10516" h="5108">
                <a:moveTo>
                  <a:pt x="21" y="172"/>
                </a:moveTo>
                <a:cubicBezTo>
                  <a:pt x="35" y="138"/>
                  <a:pt x="55" y="108"/>
                  <a:pt x="81" y="82"/>
                </a:cubicBezTo>
                <a:cubicBezTo>
                  <a:pt x="107" y="56"/>
                  <a:pt x="137" y="36"/>
                  <a:pt x="172" y="21"/>
                </a:cubicBezTo>
                <a:cubicBezTo>
                  <a:pt x="206" y="7"/>
                  <a:pt x="241" y="0"/>
                  <a:pt x="278" y="0"/>
                </a:cubicBezTo>
                <a:lnTo>
                  <a:pt x="10238" y="0"/>
                </a:lnTo>
                <a:cubicBezTo>
                  <a:pt x="10274" y="0"/>
                  <a:pt x="10310" y="7"/>
                  <a:pt x="10344" y="21"/>
                </a:cubicBezTo>
                <a:cubicBezTo>
                  <a:pt x="10378" y="36"/>
                  <a:pt x="10408" y="56"/>
                  <a:pt x="10434" y="82"/>
                </a:cubicBezTo>
                <a:cubicBezTo>
                  <a:pt x="10461" y="108"/>
                  <a:pt x="10481" y="138"/>
                  <a:pt x="10495" y="172"/>
                </a:cubicBezTo>
                <a:cubicBezTo>
                  <a:pt x="10509" y="206"/>
                  <a:pt x="10516" y="242"/>
                  <a:pt x="10516" y="279"/>
                </a:cubicBezTo>
                <a:lnTo>
                  <a:pt x="10516" y="4830"/>
                </a:lnTo>
                <a:cubicBezTo>
                  <a:pt x="10516" y="4867"/>
                  <a:pt x="10509" y="4902"/>
                  <a:pt x="10495" y="4936"/>
                </a:cubicBezTo>
                <a:cubicBezTo>
                  <a:pt x="10481" y="4970"/>
                  <a:pt x="10461" y="5000"/>
                  <a:pt x="10434" y="5027"/>
                </a:cubicBezTo>
                <a:cubicBezTo>
                  <a:pt x="10408" y="5053"/>
                  <a:pt x="10378" y="5073"/>
                  <a:pt x="10344" y="5087"/>
                </a:cubicBezTo>
                <a:cubicBezTo>
                  <a:pt x="10310" y="5101"/>
                  <a:pt x="10274" y="5108"/>
                  <a:pt x="10238" y="5108"/>
                </a:cubicBezTo>
                <a:lnTo>
                  <a:pt x="278" y="5108"/>
                </a:lnTo>
                <a:cubicBezTo>
                  <a:pt x="241" y="5108"/>
                  <a:pt x="206" y="5101"/>
                  <a:pt x="172" y="5087"/>
                </a:cubicBezTo>
                <a:cubicBezTo>
                  <a:pt x="137" y="5073"/>
                  <a:pt x="107" y="5053"/>
                  <a:pt x="81" y="5027"/>
                </a:cubicBezTo>
                <a:cubicBezTo>
                  <a:pt x="55" y="5000"/>
                  <a:pt x="35" y="4970"/>
                  <a:pt x="21" y="4936"/>
                </a:cubicBezTo>
                <a:cubicBezTo>
                  <a:pt x="7" y="4902"/>
                  <a:pt x="0" y="4867"/>
                  <a:pt x="0" y="4830"/>
                </a:cubicBezTo>
                <a:lnTo>
                  <a:pt x="0" y="279"/>
                </a:lnTo>
                <a:cubicBezTo>
                  <a:pt x="0" y="242"/>
                  <a:pt x="7" y="206"/>
                  <a:pt x="21" y="172"/>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8" name="任意多边形 717"/>
          <p:cNvSpPr/>
          <p:nvPr/>
        </p:nvSpPr>
        <p:spPr>
          <a:xfrm>
            <a:off x="668520" y="2540160"/>
            <a:ext cx="3785760" cy="1838880"/>
          </a:xfrm>
          <a:custGeom>
            <a:avLst/>
            <a:gdLst/>
            <a:ahLst/>
            <a:cxnLst/>
            <a:rect l="0" t="0" r="r" b="b"/>
            <a:pathLst>
              <a:path w="10516" h="5108">
                <a:moveTo>
                  <a:pt x="0" y="4830"/>
                </a:moveTo>
                <a:lnTo>
                  <a:pt x="0" y="279"/>
                </a:lnTo>
                <a:cubicBezTo>
                  <a:pt x="0" y="242"/>
                  <a:pt x="7" y="206"/>
                  <a:pt x="21" y="172"/>
                </a:cubicBezTo>
                <a:cubicBezTo>
                  <a:pt x="35" y="138"/>
                  <a:pt x="55" y="108"/>
                  <a:pt x="81" y="82"/>
                </a:cubicBezTo>
                <a:cubicBezTo>
                  <a:pt x="107" y="56"/>
                  <a:pt x="137" y="36"/>
                  <a:pt x="172" y="21"/>
                </a:cubicBezTo>
                <a:cubicBezTo>
                  <a:pt x="206" y="7"/>
                  <a:pt x="241" y="0"/>
                  <a:pt x="278" y="0"/>
                </a:cubicBezTo>
                <a:lnTo>
                  <a:pt x="10238" y="0"/>
                </a:lnTo>
                <a:cubicBezTo>
                  <a:pt x="10274" y="0"/>
                  <a:pt x="10310" y="7"/>
                  <a:pt x="10344" y="21"/>
                </a:cubicBezTo>
                <a:cubicBezTo>
                  <a:pt x="10378" y="36"/>
                  <a:pt x="10408" y="56"/>
                  <a:pt x="10434" y="82"/>
                </a:cubicBezTo>
                <a:cubicBezTo>
                  <a:pt x="10461" y="108"/>
                  <a:pt x="10481" y="138"/>
                  <a:pt x="10495" y="172"/>
                </a:cubicBezTo>
                <a:cubicBezTo>
                  <a:pt x="10509" y="206"/>
                  <a:pt x="10516" y="242"/>
                  <a:pt x="10516" y="279"/>
                </a:cubicBezTo>
                <a:lnTo>
                  <a:pt x="10516" y="4830"/>
                </a:lnTo>
                <a:cubicBezTo>
                  <a:pt x="10516" y="4867"/>
                  <a:pt x="10509" y="4902"/>
                  <a:pt x="10495" y="4936"/>
                </a:cubicBezTo>
                <a:cubicBezTo>
                  <a:pt x="10481" y="4970"/>
                  <a:pt x="10461" y="5000"/>
                  <a:pt x="10434" y="5027"/>
                </a:cubicBezTo>
                <a:cubicBezTo>
                  <a:pt x="10408" y="5053"/>
                  <a:pt x="10378" y="5073"/>
                  <a:pt x="10344" y="5087"/>
                </a:cubicBezTo>
                <a:cubicBezTo>
                  <a:pt x="10310" y="5101"/>
                  <a:pt x="10274" y="5108"/>
                  <a:pt x="10238" y="5108"/>
                </a:cubicBezTo>
                <a:lnTo>
                  <a:pt x="278" y="5108"/>
                </a:lnTo>
                <a:cubicBezTo>
                  <a:pt x="241" y="5108"/>
                  <a:pt x="206" y="5101"/>
                  <a:pt x="172" y="5087"/>
                </a:cubicBezTo>
                <a:cubicBezTo>
                  <a:pt x="137" y="5073"/>
                  <a:pt x="107" y="5053"/>
                  <a:pt x="81" y="5027"/>
                </a:cubicBezTo>
                <a:cubicBezTo>
                  <a:pt x="55" y="5000"/>
                  <a:pt x="35" y="4970"/>
                  <a:pt x="21" y="4936"/>
                </a:cubicBezTo>
                <a:cubicBezTo>
                  <a:pt x="7" y="4902"/>
                  <a:pt x="0" y="4867"/>
                  <a:pt x="0" y="4830"/>
                </a:cubicBezTo>
                <a:moveTo>
                  <a:pt x="23" y="279"/>
                </a:moveTo>
                <a:lnTo>
                  <a:pt x="23" y="4830"/>
                </a:lnTo>
                <a:cubicBezTo>
                  <a:pt x="23" y="4846"/>
                  <a:pt x="24" y="4863"/>
                  <a:pt x="28" y="4879"/>
                </a:cubicBezTo>
                <a:cubicBezTo>
                  <a:pt x="31" y="4896"/>
                  <a:pt x="36" y="4912"/>
                  <a:pt x="42" y="4927"/>
                </a:cubicBezTo>
                <a:cubicBezTo>
                  <a:pt x="49" y="4943"/>
                  <a:pt x="56" y="4958"/>
                  <a:pt x="66" y="4971"/>
                </a:cubicBezTo>
                <a:cubicBezTo>
                  <a:pt x="75" y="4985"/>
                  <a:pt x="86" y="4998"/>
                  <a:pt x="98" y="5010"/>
                </a:cubicBezTo>
                <a:cubicBezTo>
                  <a:pt x="109" y="5022"/>
                  <a:pt x="122" y="5033"/>
                  <a:pt x="136" y="5042"/>
                </a:cubicBezTo>
                <a:cubicBezTo>
                  <a:pt x="150" y="5051"/>
                  <a:pt x="165" y="5059"/>
                  <a:pt x="180" y="5065"/>
                </a:cubicBezTo>
                <a:cubicBezTo>
                  <a:pt x="196" y="5072"/>
                  <a:pt x="212" y="5077"/>
                  <a:pt x="228" y="5080"/>
                </a:cubicBezTo>
                <a:cubicBezTo>
                  <a:pt x="245" y="5083"/>
                  <a:pt x="261" y="5085"/>
                  <a:pt x="278" y="5085"/>
                </a:cubicBezTo>
                <a:lnTo>
                  <a:pt x="10238" y="5085"/>
                </a:lnTo>
                <a:cubicBezTo>
                  <a:pt x="10254" y="5085"/>
                  <a:pt x="10271" y="5083"/>
                  <a:pt x="10287" y="5080"/>
                </a:cubicBezTo>
                <a:cubicBezTo>
                  <a:pt x="10304" y="5077"/>
                  <a:pt x="10320" y="5072"/>
                  <a:pt x="10335" y="5065"/>
                </a:cubicBezTo>
                <a:cubicBezTo>
                  <a:pt x="10351" y="5059"/>
                  <a:pt x="10365" y="5051"/>
                  <a:pt x="10379" y="5042"/>
                </a:cubicBezTo>
                <a:cubicBezTo>
                  <a:pt x="10393" y="5033"/>
                  <a:pt x="10406" y="5022"/>
                  <a:pt x="10418" y="5010"/>
                </a:cubicBezTo>
                <a:cubicBezTo>
                  <a:pt x="10430" y="4998"/>
                  <a:pt x="10440" y="4985"/>
                  <a:pt x="10450" y="4971"/>
                </a:cubicBezTo>
                <a:cubicBezTo>
                  <a:pt x="10459" y="4958"/>
                  <a:pt x="10467" y="4943"/>
                  <a:pt x="10473" y="4927"/>
                </a:cubicBezTo>
                <a:cubicBezTo>
                  <a:pt x="10480" y="4912"/>
                  <a:pt x="10485" y="4896"/>
                  <a:pt x="10488" y="4879"/>
                </a:cubicBezTo>
                <a:cubicBezTo>
                  <a:pt x="10491" y="4863"/>
                  <a:pt x="10493" y="4846"/>
                  <a:pt x="10493" y="4830"/>
                </a:cubicBezTo>
                <a:lnTo>
                  <a:pt x="10493" y="279"/>
                </a:lnTo>
                <a:cubicBezTo>
                  <a:pt x="10493" y="262"/>
                  <a:pt x="10491" y="245"/>
                  <a:pt x="10488" y="229"/>
                </a:cubicBezTo>
                <a:cubicBezTo>
                  <a:pt x="10485" y="213"/>
                  <a:pt x="10480" y="197"/>
                  <a:pt x="10473" y="181"/>
                </a:cubicBezTo>
                <a:cubicBezTo>
                  <a:pt x="10467" y="166"/>
                  <a:pt x="10459" y="151"/>
                  <a:pt x="10450" y="137"/>
                </a:cubicBezTo>
                <a:cubicBezTo>
                  <a:pt x="10440" y="123"/>
                  <a:pt x="10430" y="110"/>
                  <a:pt x="10418" y="98"/>
                </a:cubicBezTo>
                <a:cubicBezTo>
                  <a:pt x="10406" y="86"/>
                  <a:pt x="10393" y="76"/>
                  <a:pt x="10379" y="67"/>
                </a:cubicBezTo>
                <a:cubicBezTo>
                  <a:pt x="10365" y="57"/>
                  <a:pt x="10351" y="49"/>
                  <a:pt x="10335" y="43"/>
                </a:cubicBezTo>
                <a:cubicBezTo>
                  <a:pt x="10320" y="37"/>
                  <a:pt x="10304" y="32"/>
                  <a:pt x="10287" y="28"/>
                </a:cubicBezTo>
                <a:cubicBezTo>
                  <a:pt x="10271" y="25"/>
                  <a:pt x="10254" y="23"/>
                  <a:pt x="10238" y="23"/>
                </a:cubicBezTo>
                <a:lnTo>
                  <a:pt x="278" y="23"/>
                </a:lnTo>
                <a:cubicBezTo>
                  <a:pt x="261" y="23"/>
                  <a:pt x="245" y="25"/>
                  <a:pt x="228" y="28"/>
                </a:cubicBezTo>
                <a:cubicBezTo>
                  <a:pt x="212" y="32"/>
                  <a:pt x="196" y="37"/>
                  <a:pt x="180" y="43"/>
                </a:cubicBezTo>
                <a:cubicBezTo>
                  <a:pt x="165" y="49"/>
                  <a:pt x="150" y="57"/>
                  <a:pt x="136" y="67"/>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19" name="图片 718"/>
          <p:cNvPicPr/>
          <p:nvPr/>
        </p:nvPicPr>
        <p:blipFill>
          <a:blip r:embed="rId5"/>
          <a:stretch/>
        </p:blipFill>
        <p:spPr>
          <a:xfrm>
            <a:off x="676800" y="2548800"/>
            <a:ext cx="3768480" cy="1821240"/>
          </a:xfrm>
          <a:prstGeom prst="rect">
            <a:avLst/>
          </a:prstGeom>
          <a:noFill/>
          <a:ln w="0">
            <a:noFill/>
          </a:ln>
        </p:spPr>
      </p:pic>
      <p:sp>
        <p:nvSpPr>
          <p:cNvPr id="720" name="任意多边形 719"/>
          <p:cNvSpPr/>
          <p:nvPr/>
        </p:nvSpPr>
        <p:spPr>
          <a:xfrm>
            <a:off x="668520" y="4512600"/>
            <a:ext cx="3785760" cy="1253880"/>
          </a:xfrm>
          <a:custGeom>
            <a:avLst/>
            <a:gdLst/>
            <a:ahLst/>
            <a:cxnLst/>
            <a:rect l="0" t="0" r="r" b="b"/>
            <a:pathLst>
              <a:path w="10516" h="3483">
                <a:moveTo>
                  <a:pt x="21" y="172"/>
                </a:moveTo>
                <a:cubicBezTo>
                  <a:pt x="35" y="137"/>
                  <a:pt x="55" y="107"/>
                  <a:pt x="81" y="81"/>
                </a:cubicBezTo>
                <a:cubicBezTo>
                  <a:pt x="107" y="55"/>
                  <a:pt x="137" y="35"/>
                  <a:pt x="172" y="21"/>
                </a:cubicBezTo>
                <a:cubicBezTo>
                  <a:pt x="206" y="7"/>
                  <a:pt x="241" y="0"/>
                  <a:pt x="278" y="0"/>
                </a:cubicBezTo>
                <a:lnTo>
                  <a:pt x="10238" y="0"/>
                </a:lnTo>
                <a:cubicBezTo>
                  <a:pt x="10274" y="0"/>
                  <a:pt x="10310" y="7"/>
                  <a:pt x="10344" y="21"/>
                </a:cubicBezTo>
                <a:cubicBezTo>
                  <a:pt x="10378" y="35"/>
                  <a:pt x="10408" y="55"/>
                  <a:pt x="10434" y="81"/>
                </a:cubicBezTo>
                <a:cubicBezTo>
                  <a:pt x="10461" y="107"/>
                  <a:pt x="10481" y="137"/>
                  <a:pt x="10495" y="172"/>
                </a:cubicBezTo>
                <a:cubicBezTo>
                  <a:pt x="10509" y="206"/>
                  <a:pt x="10516" y="241"/>
                  <a:pt x="10516" y="278"/>
                </a:cubicBezTo>
                <a:lnTo>
                  <a:pt x="10516" y="3204"/>
                </a:lnTo>
                <a:cubicBezTo>
                  <a:pt x="10516" y="3241"/>
                  <a:pt x="10509" y="3276"/>
                  <a:pt x="10495" y="3311"/>
                </a:cubicBezTo>
                <a:cubicBezTo>
                  <a:pt x="10481" y="3345"/>
                  <a:pt x="10461" y="3375"/>
                  <a:pt x="10434" y="3401"/>
                </a:cubicBezTo>
                <a:cubicBezTo>
                  <a:pt x="10408" y="3427"/>
                  <a:pt x="10378" y="3447"/>
                  <a:pt x="10344" y="3461"/>
                </a:cubicBezTo>
                <a:cubicBezTo>
                  <a:pt x="10310" y="3475"/>
                  <a:pt x="10274" y="3483"/>
                  <a:pt x="10238" y="3483"/>
                </a:cubicBezTo>
                <a:lnTo>
                  <a:pt x="278" y="3483"/>
                </a:lnTo>
                <a:cubicBezTo>
                  <a:pt x="241" y="3483"/>
                  <a:pt x="206" y="3475"/>
                  <a:pt x="172" y="3461"/>
                </a:cubicBezTo>
                <a:cubicBezTo>
                  <a:pt x="137" y="3447"/>
                  <a:pt x="107" y="3427"/>
                  <a:pt x="81" y="3401"/>
                </a:cubicBezTo>
                <a:cubicBezTo>
                  <a:pt x="55" y="3375"/>
                  <a:pt x="35" y="3345"/>
                  <a:pt x="21" y="3311"/>
                </a:cubicBezTo>
                <a:cubicBezTo>
                  <a:pt x="7" y="3276"/>
                  <a:pt x="0" y="3241"/>
                  <a:pt x="0" y="3204"/>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1" name="任意多边形 720"/>
          <p:cNvSpPr/>
          <p:nvPr/>
        </p:nvSpPr>
        <p:spPr>
          <a:xfrm>
            <a:off x="668520" y="4512600"/>
            <a:ext cx="3785760" cy="1253880"/>
          </a:xfrm>
          <a:custGeom>
            <a:avLst/>
            <a:gdLst/>
            <a:ahLst/>
            <a:cxnLst/>
            <a:rect l="0" t="0" r="r" b="b"/>
            <a:pathLst>
              <a:path w="10516" h="3483">
                <a:moveTo>
                  <a:pt x="0" y="3204"/>
                </a:moveTo>
                <a:lnTo>
                  <a:pt x="0" y="278"/>
                </a:lnTo>
                <a:cubicBezTo>
                  <a:pt x="0" y="241"/>
                  <a:pt x="7" y="206"/>
                  <a:pt x="21" y="172"/>
                </a:cubicBezTo>
                <a:cubicBezTo>
                  <a:pt x="35" y="137"/>
                  <a:pt x="55" y="107"/>
                  <a:pt x="81" y="81"/>
                </a:cubicBezTo>
                <a:cubicBezTo>
                  <a:pt x="107" y="55"/>
                  <a:pt x="137" y="35"/>
                  <a:pt x="172" y="21"/>
                </a:cubicBezTo>
                <a:cubicBezTo>
                  <a:pt x="206" y="7"/>
                  <a:pt x="241" y="0"/>
                  <a:pt x="278" y="0"/>
                </a:cubicBezTo>
                <a:lnTo>
                  <a:pt x="10238" y="0"/>
                </a:lnTo>
                <a:cubicBezTo>
                  <a:pt x="10274" y="0"/>
                  <a:pt x="10310" y="7"/>
                  <a:pt x="10344" y="21"/>
                </a:cubicBezTo>
                <a:cubicBezTo>
                  <a:pt x="10378" y="35"/>
                  <a:pt x="10408" y="55"/>
                  <a:pt x="10434" y="81"/>
                </a:cubicBezTo>
                <a:cubicBezTo>
                  <a:pt x="10461" y="107"/>
                  <a:pt x="10481" y="137"/>
                  <a:pt x="10495" y="172"/>
                </a:cubicBezTo>
                <a:cubicBezTo>
                  <a:pt x="10509" y="206"/>
                  <a:pt x="10516" y="241"/>
                  <a:pt x="10516" y="278"/>
                </a:cubicBezTo>
                <a:lnTo>
                  <a:pt x="10516" y="3204"/>
                </a:lnTo>
                <a:cubicBezTo>
                  <a:pt x="10516" y="3241"/>
                  <a:pt x="10509" y="3276"/>
                  <a:pt x="10495" y="3311"/>
                </a:cubicBezTo>
                <a:cubicBezTo>
                  <a:pt x="10481" y="3345"/>
                  <a:pt x="10461" y="3375"/>
                  <a:pt x="10434" y="3401"/>
                </a:cubicBezTo>
                <a:cubicBezTo>
                  <a:pt x="10408" y="3427"/>
                  <a:pt x="10378" y="3447"/>
                  <a:pt x="10344" y="3461"/>
                </a:cubicBezTo>
                <a:cubicBezTo>
                  <a:pt x="10310" y="3475"/>
                  <a:pt x="10274" y="3483"/>
                  <a:pt x="10238" y="3483"/>
                </a:cubicBezTo>
                <a:lnTo>
                  <a:pt x="278" y="3483"/>
                </a:lnTo>
                <a:cubicBezTo>
                  <a:pt x="241" y="3483"/>
                  <a:pt x="206" y="3475"/>
                  <a:pt x="172" y="3461"/>
                </a:cubicBezTo>
                <a:cubicBezTo>
                  <a:pt x="137" y="3447"/>
                  <a:pt x="107" y="3427"/>
                  <a:pt x="81" y="3401"/>
                </a:cubicBezTo>
                <a:cubicBezTo>
                  <a:pt x="55" y="3375"/>
                  <a:pt x="35" y="3345"/>
                  <a:pt x="21" y="3311"/>
                </a:cubicBezTo>
                <a:cubicBezTo>
                  <a:pt x="7" y="3276"/>
                  <a:pt x="0" y="3241"/>
                  <a:pt x="0" y="3204"/>
                </a:cubicBezTo>
                <a:moveTo>
                  <a:pt x="23" y="278"/>
                </a:moveTo>
                <a:lnTo>
                  <a:pt x="23" y="3204"/>
                </a:lnTo>
                <a:cubicBezTo>
                  <a:pt x="23" y="3221"/>
                  <a:pt x="24" y="3237"/>
                  <a:pt x="28" y="3254"/>
                </a:cubicBezTo>
                <a:cubicBezTo>
                  <a:pt x="31" y="3270"/>
                  <a:pt x="36" y="3286"/>
                  <a:pt x="42" y="3302"/>
                </a:cubicBezTo>
                <a:cubicBezTo>
                  <a:pt x="49" y="3317"/>
                  <a:pt x="56" y="3332"/>
                  <a:pt x="66" y="3346"/>
                </a:cubicBezTo>
                <a:cubicBezTo>
                  <a:pt x="75" y="3360"/>
                  <a:pt x="86" y="3373"/>
                  <a:pt x="98" y="3385"/>
                </a:cubicBezTo>
                <a:cubicBezTo>
                  <a:pt x="109" y="3396"/>
                  <a:pt x="122" y="3407"/>
                  <a:pt x="136" y="3416"/>
                </a:cubicBezTo>
                <a:cubicBezTo>
                  <a:pt x="150" y="3426"/>
                  <a:pt x="165" y="3433"/>
                  <a:pt x="180" y="3440"/>
                </a:cubicBezTo>
                <a:cubicBezTo>
                  <a:pt x="196" y="3446"/>
                  <a:pt x="212" y="3451"/>
                  <a:pt x="228" y="3454"/>
                </a:cubicBezTo>
                <a:cubicBezTo>
                  <a:pt x="245" y="3458"/>
                  <a:pt x="261" y="3459"/>
                  <a:pt x="278" y="3459"/>
                </a:cubicBezTo>
                <a:lnTo>
                  <a:pt x="10238" y="3459"/>
                </a:lnTo>
                <a:cubicBezTo>
                  <a:pt x="10254" y="3459"/>
                  <a:pt x="10271" y="3458"/>
                  <a:pt x="10287" y="3454"/>
                </a:cubicBezTo>
                <a:cubicBezTo>
                  <a:pt x="10304" y="3451"/>
                  <a:pt x="10320" y="3446"/>
                  <a:pt x="10335" y="3440"/>
                </a:cubicBezTo>
                <a:cubicBezTo>
                  <a:pt x="10351" y="3433"/>
                  <a:pt x="10365" y="3426"/>
                  <a:pt x="10379" y="3416"/>
                </a:cubicBezTo>
                <a:cubicBezTo>
                  <a:pt x="10393" y="3407"/>
                  <a:pt x="10406" y="3396"/>
                  <a:pt x="10418" y="3385"/>
                </a:cubicBezTo>
                <a:cubicBezTo>
                  <a:pt x="10430" y="3373"/>
                  <a:pt x="10440" y="3360"/>
                  <a:pt x="10450" y="3346"/>
                </a:cubicBezTo>
                <a:cubicBezTo>
                  <a:pt x="10459" y="3332"/>
                  <a:pt x="10467" y="3317"/>
                  <a:pt x="10473" y="3302"/>
                </a:cubicBezTo>
                <a:cubicBezTo>
                  <a:pt x="10480" y="3286"/>
                  <a:pt x="10485" y="3270"/>
                  <a:pt x="10488" y="3254"/>
                </a:cubicBezTo>
                <a:cubicBezTo>
                  <a:pt x="10491" y="3237"/>
                  <a:pt x="10493" y="3221"/>
                  <a:pt x="10493" y="3204"/>
                </a:cubicBezTo>
                <a:lnTo>
                  <a:pt x="10493" y="278"/>
                </a:lnTo>
                <a:cubicBezTo>
                  <a:pt x="10493" y="261"/>
                  <a:pt x="10491" y="245"/>
                  <a:pt x="10488" y="228"/>
                </a:cubicBezTo>
                <a:cubicBezTo>
                  <a:pt x="10485" y="212"/>
                  <a:pt x="10480" y="196"/>
                  <a:pt x="10473" y="180"/>
                </a:cubicBezTo>
                <a:cubicBezTo>
                  <a:pt x="10467" y="165"/>
                  <a:pt x="10459" y="150"/>
                  <a:pt x="10450" y="136"/>
                </a:cubicBezTo>
                <a:cubicBezTo>
                  <a:pt x="10440" y="122"/>
                  <a:pt x="10430" y="109"/>
                  <a:pt x="10418" y="98"/>
                </a:cubicBezTo>
                <a:cubicBezTo>
                  <a:pt x="10406" y="86"/>
                  <a:pt x="10393" y="75"/>
                  <a:pt x="10379" y="66"/>
                </a:cubicBezTo>
                <a:cubicBezTo>
                  <a:pt x="10365" y="56"/>
                  <a:pt x="10351" y="49"/>
                  <a:pt x="10335" y="42"/>
                </a:cubicBezTo>
                <a:cubicBezTo>
                  <a:pt x="10320" y="36"/>
                  <a:pt x="10304" y="31"/>
                  <a:pt x="10287" y="28"/>
                </a:cubicBezTo>
                <a:cubicBezTo>
                  <a:pt x="10271" y="24"/>
                  <a:pt x="10254" y="23"/>
                  <a:pt x="10238" y="23"/>
                </a:cubicBezTo>
                <a:lnTo>
                  <a:pt x="278" y="23"/>
                </a:lnTo>
                <a:cubicBezTo>
                  <a:pt x="261" y="23"/>
                  <a:pt x="245" y="24"/>
                  <a:pt x="228" y="28"/>
                </a:cubicBezTo>
                <a:cubicBezTo>
                  <a:pt x="212" y="31"/>
                  <a:pt x="196" y="36"/>
                  <a:pt x="180" y="42"/>
                </a:cubicBezTo>
                <a:cubicBezTo>
                  <a:pt x="165" y="49"/>
                  <a:pt x="150" y="56"/>
                  <a:pt x="136" y="66"/>
                </a:cubicBezTo>
                <a:cubicBezTo>
                  <a:pt x="122" y="75"/>
                  <a:pt x="109" y="86"/>
                  <a:pt x="98" y="98"/>
                </a:cubicBezTo>
                <a:cubicBezTo>
                  <a:pt x="86" y="109"/>
                  <a:pt x="75" y="122"/>
                  <a:pt x="66" y="136"/>
                </a:cubicBezTo>
                <a:cubicBezTo>
                  <a:pt x="56" y="150"/>
                  <a:pt x="49" y="165"/>
                  <a:pt x="42" y="180"/>
                </a:cubicBezTo>
                <a:cubicBezTo>
                  <a:pt x="36" y="196"/>
                  <a:pt x="31" y="212"/>
                  <a:pt x="28" y="228"/>
                </a:cubicBezTo>
                <a:cubicBezTo>
                  <a:pt x="24"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22" name="图片 721"/>
          <p:cNvPicPr/>
          <p:nvPr/>
        </p:nvPicPr>
        <p:blipFill>
          <a:blip r:embed="rId6"/>
          <a:stretch/>
        </p:blipFill>
        <p:spPr>
          <a:xfrm>
            <a:off x="810720" y="4704840"/>
            <a:ext cx="150120" cy="150120"/>
          </a:xfrm>
          <a:prstGeom prst="rect">
            <a:avLst/>
          </a:prstGeom>
          <a:noFill/>
          <a:ln w="0">
            <a:noFill/>
          </a:ln>
        </p:spPr>
      </p:pic>
      <p:sp>
        <p:nvSpPr>
          <p:cNvPr id="723" name="文本框 722"/>
          <p:cNvSpPr txBox="1"/>
          <p:nvPr/>
        </p:nvSpPr>
        <p:spPr>
          <a:xfrm>
            <a:off x="844200" y="2089080"/>
            <a:ext cx="587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近的文本。</a:t>
            </a:r>
            <a:endParaRPr lang="en-US" sz="920" b="0" u="none" strike="noStrike">
              <a:solidFill>
                <a:srgbClr val="000000"/>
              </a:solidFill>
              <a:effectLst/>
              <a:uFillTx/>
              <a:latin typeface="Times New Roman"/>
            </a:endParaRPr>
          </a:p>
        </p:txBody>
      </p:sp>
      <p:sp>
        <p:nvSpPr>
          <p:cNvPr id="724" name="文本框 723"/>
          <p:cNvSpPr txBox="1"/>
          <p:nvPr/>
        </p:nvSpPr>
        <p:spPr>
          <a:xfrm>
            <a:off x="1027800" y="4699080"/>
            <a:ext cx="15094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向量空间中的语义表示</a:t>
            </a:r>
            <a:endParaRPr lang="en-US" sz="1180" b="0" u="none" strike="noStrike">
              <a:solidFill>
                <a:srgbClr val="000000"/>
              </a:solidFill>
              <a:effectLst/>
              <a:uFillTx/>
              <a:latin typeface="Times New Roman"/>
            </a:endParaRPr>
          </a:p>
        </p:txBody>
      </p:sp>
      <p:sp>
        <p:nvSpPr>
          <p:cNvPr id="725" name="文本框 724"/>
          <p:cNvSpPr txBox="1"/>
          <p:nvPr/>
        </p:nvSpPr>
        <p:spPr>
          <a:xfrm>
            <a:off x="810720" y="4980600"/>
            <a:ext cx="340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在向量空间中，语义相似的词或句子被映射为彼此接近的向量点，</a:t>
            </a:r>
            <a:endParaRPr lang="en-US" sz="920" b="0" u="none" strike="noStrike">
              <a:solidFill>
                <a:srgbClr val="000000"/>
              </a:solidFill>
              <a:effectLst/>
              <a:uFillTx/>
              <a:latin typeface="Times New Roman"/>
            </a:endParaRPr>
          </a:p>
        </p:txBody>
      </p:sp>
      <p:sp>
        <p:nvSpPr>
          <p:cNvPr id="726" name="文本框 725"/>
          <p:cNvSpPr txBox="1"/>
          <p:nvPr/>
        </p:nvSpPr>
        <p:spPr>
          <a:xfrm>
            <a:off x="810720" y="5147640"/>
            <a:ext cx="3516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使得计算机能够通过向量运算来</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理解</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文本间的语义关系。这种表</a:t>
            </a:r>
            <a:endParaRPr lang="en-US" sz="920" b="0" u="none" strike="noStrike">
              <a:solidFill>
                <a:srgbClr val="000000"/>
              </a:solidFill>
              <a:effectLst/>
              <a:uFillTx/>
              <a:latin typeface="Times New Roman"/>
            </a:endParaRPr>
          </a:p>
        </p:txBody>
      </p:sp>
      <p:sp>
        <p:nvSpPr>
          <p:cNvPr id="727" name="文本框 726"/>
          <p:cNvSpPr txBox="1"/>
          <p:nvPr/>
        </p:nvSpPr>
        <p:spPr>
          <a:xfrm>
            <a:off x="810720" y="5315040"/>
            <a:ext cx="3286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示方式使得复杂的语言理解任务能够转化为向量空间中的数学操</a:t>
            </a:r>
            <a:endParaRPr lang="en-US" sz="920" b="0" u="none" strike="noStrike">
              <a:solidFill>
                <a:srgbClr val="000000"/>
              </a:solidFill>
              <a:effectLst/>
              <a:uFillTx/>
              <a:latin typeface="Times New Roman"/>
            </a:endParaRPr>
          </a:p>
        </p:txBody>
      </p:sp>
      <p:sp>
        <p:nvSpPr>
          <p:cNvPr id="728" name="任意多边形 727"/>
          <p:cNvSpPr/>
          <p:nvPr/>
        </p:nvSpPr>
        <p:spPr>
          <a:xfrm>
            <a:off x="4654440" y="1052640"/>
            <a:ext cx="5373720" cy="2724840"/>
          </a:xfrm>
          <a:custGeom>
            <a:avLst/>
            <a:gdLst/>
            <a:ahLst/>
            <a:cxnLst/>
            <a:rect l="0" t="0" r="r" b="b"/>
            <a:pathLst>
              <a:path w="14927" h="7569">
                <a:moveTo>
                  <a:pt x="21" y="172"/>
                </a:moveTo>
                <a:cubicBezTo>
                  <a:pt x="36" y="138"/>
                  <a:pt x="56" y="108"/>
                  <a:pt x="82" y="82"/>
                </a:cubicBezTo>
                <a:cubicBezTo>
                  <a:pt x="108" y="56"/>
                  <a:pt x="138" y="36"/>
                  <a:pt x="172" y="22"/>
                </a:cubicBezTo>
                <a:cubicBezTo>
                  <a:pt x="206" y="7"/>
                  <a:pt x="242" y="0"/>
                  <a:pt x="279" y="0"/>
                </a:cubicBezTo>
                <a:lnTo>
                  <a:pt x="14649" y="0"/>
                </a:lnTo>
                <a:cubicBezTo>
                  <a:pt x="14686" y="0"/>
                  <a:pt x="14721" y="7"/>
                  <a:pt x="14755" y="22"/>
                </a:cubicBezTo>
                <a:cubicBezTo>
                  <a:pt x="14789" y="36"/>
                  <a:pt x="14819" y="56"/>
                  <a:pt x="14846" y="82"/>
                </a:cubicBezTo>
                <a:cubicBezTo>
                  <a:pt x="14872" y="108"/>
                  <a:pt x="14892" y="138"/>
                  <a:pt x="14906" y="172"/>
                </a:cubicBezTo>
                <a:cubicBezTo>
                  <a:pt x="14920" y="206"/>
                  <a:pt x="14927" y="242"/>
                  <a:pt x="14927" y="279"/>
                </a:cubicBezTo>
                <a:lnTo>
                  <a:pt x="14927" y="7290"/>
                </a:lnTo>
                <a:cubicBezTo>
                  <a:pt x="14927" y="7327"/>
                  <a:pt x="14920" y="7363"/>
                  <a:pt x="14906" y="7397"/>
                </a:cubicBezTo>
                <a:cubicBezTo>
                  <a:pt x="14892" y="7431"/>
                  <a:pt x="14872" y="7461"/>
                  <a:pt x="14846" y="7487"/>
                </a:cubicBezTo>
                <a:cubicBezTo>
                  <a:pt x="14819" y="7513"/>
                  <a:pt x="14789" y="7533"/>
                  <a:pt x="14755" y="7548"/>
                </a:cubicBezTo>
                <a:cubicBezTo>
                  <a:pt x="14721" y="7562"/>
                  <a:pt x="14686" y="7569"/>
                  <a:pt x="14649" y="7569"/>
                </a:cubicBezTo>
                <a:lnTo>
                  <a:pt x="279" y="7569"/>
                </a:lnTo>
                <a:cubicBezTo>
                  <a:pt x="242" y="7569"/>
                  <a:pt x="206" y="7562"/>
                  <a:pt x="172" y="7548"/>
                </a:cubicBezTo>
                <a:cubicBezTo>
                  <a:pt x="138" y="7533"/>
                  <a:pt x="108" y="7513"/>
                  <a:pt x="82" y="7487"/>
                </a:cubicBezTo>
                <a:cubicBezTo>
                  <a:pt x="56" y="7461"/>
                  <a:pt x="36" y="7431"/>
                  <a:pt x="21" y="7397"/>
                </a:cubicBezTo>
                <a:cubicBezTo>
                  <a:pt x="7" y="7363"/>
                  <a:pt x="0" y="7327"/>
                  <a:pt x="0" y="7290"/>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9" name="任意多边形 728"/>
          <p:cNvSpPr/>
          <p:nvPr/>
        </p:nvSpPr>
        <p:spPr>
          <a:xfrm>
            <a:off x="4654440" y="1052640"/>
            <a:ext cx="5373720" cy="2724840"/>
          </a:xfrm>
          <a:custGeom>
            <a:avLst/>
            <a:gdLst/>
            <a:ahLst/>
            <a:cxnLst/>
            <a:rect l="0" t="0" r="r" b="b"/>
            <a:pathLst>
              <a:path w="14927" h="7569">
                <a:moveTo>
                  <a:pt x="0" y="7290"/>
                </a:moveTo>
                <a:lnTo>
                  <a:pt x="0" y="279"/>
                </a:lnTo>
                <a:cubicBezTo>
                  <a:pt x="0" y="242"/>
                  <a:pt x="7" y="206"/>
                  <a:pt x="21" y="172"/>
                </a:cubicBezTo>
                <a:cubicBezTo>
                  <a:pt x="36" y="138"/>
                  <a:pt x="56" y="108"/>
                  <a:pt x="82" y="82"/>
                </a:cubicBezTo>
                <a:cubicBezTo>
                  <a:pt x="108" y="56"/>
                  <a:pt x="138" y="36"/>
                  <a:pt x="172" y="22"/>
                </a:cubicBezTo>
                <a:cubicBezTo>
                  <a:pt x="206" y="7"/>
                  <a:pt x="242" y="0"/>
                  <a:pt x="279" y="0"/>
                </a:cubicBezTo>
                <a:lnTo>
                  <a:pt x="14649" y="0"/>
                </a:lnTo>
                <a:cubicBezTo>
                  <a:pt x="14686" y="0"/>
                  <a:pt x="14721" y="7"/>
                  <a:pt x="14755" y="22"/>
                </a:cubicBezTo>
                <a:cubicBezTo>
                  <a:pt x="14789" y="36"/>
                  <a:pt x="14819" y="56"/>
                  <a:pt x="14846" y="82"/>
                </a:cubicBezTo>
                <a:cubicBezTo>
                  <a:pt x="14872" y="108"/>
                  <a:pt x="14892" y="138"/>
                  <a:pt x="14906" y="172"/>
                </a:cubicBezTo>
                <a:cubicBezTo>
                  <a:pt x="14920" y="206"/>
                  <a:pt x="14927" y="242"/>
                  <a:pt x="14927" y="279"/>
                </a:cubicBezTo>
                <a:lnTo>
                  <a:pt x="14927" y="7290"/>
                </a:lnTo>
                <a:cubicBezTo>
                  <a:pt x="14927" y="7327"/>
                  <a:pt x="14920" y="7363"/>
                  <a:pt x="14906" y="7397"/>
                </a:cubicBezTo>
                <a:cubicBezTo>
                  <a:pt x="14892" y="7431"/>
                  <a:pt x="14872" y="7461"/>
                  <a:pt x="14846" y="7487"/>
                </a:cubicBezTo>
                <a:cubicBezTo>
                  <a:pt x="14819" y="7513"/>
                  <a:pt x="14789" y="7533"/>
                  <a:pt x="14755" y="7548"/>
                </a:cubicBezTo>
                <a:cubicBezTo>
                  <a:pt x="14721" y="7562"/>
                  <a:pt x="14686" y="7569"/>
                  <a:pt x="14649" y="7569"/>
                </a:cubicBezTo>
                <a:lnTo>
                  <a:pt x="279" y="7569"/>
                </a:lnTo>
                <a:cubicBezTo>
                  <a:pt x="242" y="7569"/>
                  <a:pt x="206" y="7562"/>
                  <a:pt x="172" y="7548"/>
                </a:cubicBezTo>
                <a:cubicBezTo>
                  <a:pt x="138" y="7533"/>
                  <a:pt x="108" y="7513"/>
                  <a:pt x="82" y="7487"/>
                </a:cubicBezTo>
                <a:cubicBezTo>
                  <a:pt x="56" y="7461"/>
                  <a:pt x="36" y="7431"/>
                  <a:pt x="21" y="7397"/>
                </a:cubicBezTo>
                <a:cubicBezTo>
                  <a:pt x="7" y="7363"/>
                  <a:pt x="0" y="7327"/>
                  <a:pt x="0" y="7290"/>
                </a:cubicBezTo>
                <a:moveTo>
                  <a:pt x="23" y="279"/>
                </a:moveTo>
                <a:lnTo>
                  <a:pt x="23" y="7290"/>
                </a:lnTo>
                <a:cubicBezTo>
                  <a:pt x="23" y="7307"/>
                  <a:pt x="25" y="7324"/>
                  <a:pt x="28" y="7340"/>
                </a:cubicBezTo>
                <a:cubicBezTo>
                  <a:pt x="32" y="7357"/>
                  <a:pt x="36" y="7372"/>
                  <a:pt x="43" y="7388"/>
                </a:cubicBezTo>
                <a:cubicBezTo>
                  <a:pt x="49" y="7403"/>
                  <a:pt x="57" y="7418"/>
                  <a:pt x="66" y="7432"/>
                </a:cubicBezTo>
                <a:cubicBezTo>
                  <a:pt x="76" y="7446"/>
                  <a:pt x="86" y="7459"/>
                  <a:pt x="98" y="7471"/>
                </a:cubicBezTo>
                <a:cubicBezTo>
                  <a:pt x="110" y="7483"/>
                  <a:pt x="123" y="7493"/>
                  <a:pt x="137" y="7503"/>
                </a:cubicBezTo>
                <a:cubicBezTo>
                  <a:pt x="151" y="7512"/>
                  <a:pt x="166" y="7520"/>
                  <a:pt x="181" y="7526"/>
                </a:cubicBezTo>
                <a:cubicBezTo>
                  <a:pt x="197" y="7533"/>
                  <a:pt x="212" y="7537"/>
                  <a:pt x="229" y="7541"/>
                </a:cubicBezTo>
                <a:cubicBezTo>
                  <a:pt x="245" y="7544"/>
                  <a:pt x="262" y="7546"/>
                  <a:pt x="279" y="7546"/>
                </a:cubicBezTo>
                <a:lnTo>
                  <a:pt x="14649" y="7546"/>
                </a:lnTo>
                <a:cubicBezTo>
                  <a:pt x="14665" y="7546"/>
                  <a:pt x="14682" y="7544"/>
                  <a:pt x="14698" y="7541"/>
                </a:cubicBezTo>
                <a:cubicBezTo>
                  <a:pt x="14715" y="7537"/>
                  <a:pt x="14731" y="7533"/>
                  <a:pt x="14746" y="7526"/>
                </a:cubicBezTo>
                <a:cubicBezTo>
                  <a:pt x="14762" y="7520"/>
                  <a:pt x="14777" y="7512"/>
                  <a:pt x="14790" y="7503"/>
                </a:cubicBezTo>
                <a:cubicBezTo>
                  <a:pt x="14804" y="7493"/>
                  <a:pt x="14817" y="7483"/>
                  <a:pt x="14829" y="7471"/>
                </a:cubicBezTo>
                <a:cubicBezTo>
                  <a:pt x="14841" y="7459"/>
                  <a:pt x="14852" y="7446"/>
                  <a:pt x="14861" y="7432"/>
                </a:cubicBezTo>
                <a:cubicBezTo>
                  <a:pt x="14870" y="7418"/>
                  <a:pt x="14878" y="7403"/>
                  <a:pt x="14885" y="7388"/>
                </a:cubicBezTo>
                <a:cubicBezTo>
                  <a:pt x="14891" y="7372"/>
                  <a:pt x="14896" y="7357"/>
                  <a:pt x="14899" y="7340"/>
                </a:cubicBezTo>
                <a:cubicBezTo>
                  <a:pt x="14902" y="7324"/>
                  <a:pt x="14904" y="7307"/>
                  <a:pt x="14904" y="7290"/>
                </a:cubicBezTo>
                <a:lnTo>
                  <a:pt x="14904" y="279"/>
                </a:lnTo>
                <a:cubicBezTo>
                  <a:pt x="14904" y="262"/>
                  <a:pt x="14902" y="246"/>
                  <a:pt x="14899" y="229"/>
                </a:cubicBezTo>
                <a:cubicBezTo>
                  <a:pt x="14896" y="213"/>
                  <a:pt x="14891" y="197"/>
                  <a:pt x="14885" y="181"/>
                </a:cubicBezTo>
                <a:cubicBezTo>
                  <a:pt x="14878" y="166"/>
                  <a:pt x="14870" y="151"/>
                  <a:pt x="14861" y="137"/>
                </a:cubicBezTo>
                <a:cubicBezTo>
                  <a:pt x="14852" y="123"/>
                  <a:pt x="14841" y="110"/>
                  <a:pt x="14829" y="98"/>
                </a:cubicBezTo>
                <a:cubicBezTo>
                  <a:pt x="14817" y="86"/>
                  <a:pt x="14804" y="76"/>
                  <a:pt x="14790" y="67"/>
                </a:cubicBezTo>
                <a:cubicBezTo>
                  <a:pt x="14777" y="57"/>
                  <a:pt x="14762" y="49"/>
                  <a:pt x="14746" y="43"/>
                </a:cubicBezTo>
                <a:cubicBezTo>
                  <a:pt x="14731" y="37"/>
                  <a:pt x="14715" y="32"/>
                  <a:pt x="14698" y="28"/>
                </a:cubicBezTo>
                <a:cubicBezTo>
                  <a:pt x="14682" y="25"/>
                  <a:pt x="14665" y="24"/>
                  <a:pt x="14649" y="24"/>
                </a:cubicBezTo>
                <a:lnTo>
                  <a:pt x="279" y="24"/>
                </a:lnTo>
                <a:cubicBezTo>
                  <a:pt x="262" y="24"/>
                  <a:pt x="245" y="25"/>
                  <a:pt x="229" y="28"/>
                </a:cubicBezTo>
                <a:cubicBezTo>
                  <a:pt x="212" y="32"/>
                  <a:pt x="197" y="37"/>
                  <a:pt x="181" y="43"/>
                </a:cubicBezTo>
                <a:cubicBezTo>
                  <a:pt x="166" y="49"/>
                  <a:pt x="151" y="57"/>
                  <a:pt x="137" y="67"/>
                </a:cubicBezTo>
                <a:cubicBezTo>
                  <a:pt x="123" y="76"/>
                  <a:pt x="110" y="86"/>
                  <a:pt x="98" y="98"/>
                </a:cubicBezTo>
                <a:cubicBezTo>
                  <a:pt x="86" y="110"/>
                  <a:pt x="76" y="123"/>
                  <a:pt x="66" y="137"/>
                </a:cubicBezTo>
                <a:cubicBezTo>
                  <a:pt x="57" y="151"/>
                  <a:pt x="49" y="166"/>
                  <a:pt x="43" y="181"/>
                </a:cubicBezTo>
                <a:cubicBezTo>
                  <a:pt x="36" y="197"/>
                  <a:pt x="32" y="213"/>
                  <a:pt x="28" y="229"/>
                </a:cubicBezTo>
                <a:cubicBezTo>
                  <a:pt x="25"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30" name="图片 729"/>
          <p:cNvPicPr/>
          <p:nvPr/>
        </p:nvPicPr>
        <p:blipFill>
          <a:blip r:embed="rId7"/>
          <a:stretch/>
        </p:blipFill>
        <p:spPr>
          <a:xfrm>
            <a:off x="4830120" y="1270080"/>
            <a:ext cx="208440" cy="166680"/>
          </a:xfrm>
          <a:prstGeom prst="rect">
            <a:avLst/>
          </a:prstGeom>
          <a:noFill/>
          <a:ln w="0">
            <a:noFill/>
          </a:ln>
        </p:spPr>
      </p:pic>
      <p:sp>
        <p:nvSpPr>
          <p:cNvPr id="731" name="文本框 730"/>
          <p:cNvSpPr txBox="1"/>
          <p:nvPr/>
        </p:nvSpPr>
        <p:spPr>
          <a:xfrm>
            <a:off x="810720" y="548208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作。</a:t>
            </a:r>
            <a:endParaRPr lang="en-US" sz="920" b="0" u="none" strike="noStrike">
              <a:solidFill>
                <a:srgbClr val="000000"/>
              </a:solidFill>
              <a:effectLst/>
              <a:uFillTx/>
              <a:latin typeface="Times New Roman"/>
            </a:endParaRPr>
          </a:p>
        </p:txBody>
      </p:sp>
      <p:sp>
        <p:nvSpPr>
          <p:cNvPr id="732" name="任意多边形 731"/>
          <p:cNvSpPr/>
          <p:nvPr/>
        </p:nvSpPr>
        <p:spPr>
          <a:xfrm>
            <a:off x="4830120" y="1896840"/>
            <a:ext cx="2440440" cy="802440"/>
          </a:xfrm>
          <a:custGeom>
            <a:avLst/>
            <a:gdLst/>
            <a:ahLst/>
            <a:cxnLst/>
            <a:rect l="0" t="0" r="r" b="b"/>
            <a:pathLst>
              <a:path w="6779" h="2229">
                <a:moveTo>
                  <a:pt x="0" y="2044"/>
                </a:moveTo>
                <a:lnTo>
                  <a:pt x="0" y="186"/>
                </a:lnTo>
                <a:cubicBezTo>
                  <a:pt x="0" y="173"/>
                  <a:pt x="1" y="161"/>
                  <a:pt x="3" y="149"/>
                </a:cubicBezTo>
                <a:cubicBezTo>
                  <a:pt x="6" y="137"/>
                  <a:pt x="9" y="126"/>
                  <a:pt x="14" y="115"/>
                </a:cubicBezTo>
                <a:cubicBezTo>
                  <a:pt x="18"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6593" y="0"/>
                </a:lnTo>
                <a:cubicBezTo>
                  <a:pt x="6605" y="0"/>
                  <a:pt x="6617" y="1"/>
                  <a:pt x="6629" y="3"/>
                </a:cubicBezTo>
                <a:cubicBezTo>
                  <a:pt x="6641" y="6"/>
                  <a:pt x="6653" y="9"/>
                  <a:pt x="6664" y="14"/>
                </a:cubicBezTo>
                <a:cubicBezTo>
                  <a:pt x="6675" y="19"/>
                  <a:pt x="6686" y="24"/>
                  <a:pt x="6696" y="31"/>
                </a:cubicBezTo>
                <a:cubicBezTo>
                  <a:pt x="6706" y="38"/>
                  <a:pt x="6716" y="46"/>
                  <a:pt x="6724" y="54"/>
                </a:cubicBezTo>
                <a:cubicBezTo>
                  <a:pt x="6733" y="63"/>
                  <a:pt x="6741" y="72"/>
                  <a:pt x="6748" y="82"/>
                </a:cubicBezTo>
                <a:cubicBezTo>
                  <a:pt x="6754" y="93"/>
                  <a:pt x="6760" y="103"/>
                  <a:pt x="6765" y="115"/>
                </a:cubicBezTo>
                <a:cubicBezTo>
                  <a:pt x="6769" y="126"/>
                  <a:pt x="6773" y="137"/>
                  <a:pt x="6775" y="149"/>
                </a:cubicBezTo>
                <a:cubicBezTo>
                  <a:pt x="6778" y="161"/>
                  <a:pt x="6779" y="173"/>
                  <a:pt x="6779" y="186"/>
                </a:cubicBezTo>
                <a:lnTo>
                  <a:pt x="6779" y="2044"/>
                </a:lnTo>
                <a:cubicBezTo>
                  <a:pt x="6779" y="2056"/>
                  <a:pt x="6778" y="2068"/>
                  <a:pt x="6775" y="2080"/>
                </a:cubicBezTo>
                <a:cubicBezTo>
                  <a:pt x="6773" y="2092"/>
                  <a:pt x="6769" y="2103"/>
                  <a:pt x="6765" y="2115"/>
                </a:cubicBezTo>
                <a:cubicBezTo>
                  <a:pt x="6760" y="2126"/>
                  <a:pt x="6754" y="2137"/>
                  <a:pt x="6748" y="2147"/>
                </a:cubicBezTo>
                <a:cubicBezTo>
                  <a:pt x="6741" y="2157"/>
                  <a:pt x="6733" y="2166"/>
                  <a:pt x="6724" y="2175"/>
                </a:cubicBezTo>
                <a:cubicBezTo>
                  <a:pt x="6716" y="2184"/>
                  <a:pt x="6706" y="2191"/>
                  <a:pt x="6696" y="2198"/>
                </a:cubicBezTo>
                <a:cubicBezTo>
                  <a:pt x="6686" y="2205"/>
                  <a:pt x="6675" y="2211"/>
                  <a:pt x="6664" y="2215"/>
                </a:cubicBezTo>
                <a:cubicBezTo>
                  <a:pt x="6653" y="2220"/>
                  <a:pt x="6641" y="2223"/>
                  <a:pt x="6629" y="2226"/>
                </a:cubicBezTo>
                <a:cubicBezTo>
                  <a:pt x="6617" y="2228"/>
                  <a:pt x="6605" y="2229"/>
                  <a:pt x="6593" y="2229"/>
                </a:cubicBezTo>
                <a:lnTo>
                  <a:pt x="185" y="2229"/>
                </a:lnTo>
                <a:cubicBezTo>
                  <a:pt x="173" y="2229"/>
                  <a:pt x="161" y="2228"/>
                  <a:pt x="149" y="2226"/>
                </a:cubicBezTo>
                <a:cubicBezTo>
                  <a:pt x="137" y="2223"/>
                  <a:pt x="126" y="2220"/>
                  <a:pt x="114" y="2215"/>
                </a:cubicBezTo>
                <a:cubicBezTo>
                  <a:pt x="103" y="2211"/>
                  <a:pt x="92" y="2205"/>
                  <a:pt x="82" y="2198"/>
                </a:cubicBezTo>
                <a:cubicBezTo>
                  <a:pt x="72" y="2191"/>
                  <a:pt x="63" y="2184"/>
                  <a:pt x="54" y="2175"/>
                </a:cubicBezTo>
                <a:cubicBezTo>
                  <a:pt x="45" y="2166"/>
                  <a:pt x="38" y="2157"/>
                  <a:pt x="31" y="2147"/>
                </a:cubicBezTo>
                <a:cubicBezTo>
                  <a:pt x="24" y="2137"/>
                  <a:pt x="18" y="2126"/>
                  <a:pt x="14" y="2115"/>
                </a:cubicBezTo>
                <a:cubicBezTo>
                  <a:pt x="9" y="2103"/>
                  <a:pt x="6" y="2092"/>
                  <a:pt x="3" y="2080"/>
                </a:cubicBezTo>
                <a:cubicBezTo>
                  <a:pt x="1" y="2068"/>
                  <a:pt x="0" y="2056"/>
                  <a:pt x="0" y="2044"/>
                </a:cubicBezTo>
                <a:close/>
              </a:path>
            </a:pathLst>
          </a:custGeom>
          <a:solidFill>
            <a:srgbClr val="312E81">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33" name="任意多边形 732"/>
          <p:cNvSpPr/>
          <p:nvPr/>
        </p:nvSpPr>
        <p:spPr>
          <a:xfrm>
            <a:off x="4830120" y="2799360"/>
            <a:ext cx="2440440" cy="802440"/>
          </a:xfrm>
          <a:custGeom>
            <a:avLst/>
            <a:gdLst/>
            <a:ahLst/>
            <a:cxnLst/>
            <a:rect l="0" t="0" r="r" b="b"/>
            <a:pathLst>
              <a:path w="6779" h="2229">
                <a:moveTo>
                  <a:pt x="0" y="2044"/>
                </a:moveTo>
                <a:lnTo>
                  <a:pt x="0" y="187"/>
                </a:lnTo>
                <a:cubicBezTo>
                  <a:pt x="0" y="174"/>
                  <a:pt x="1" y="162"/>
                  <a:pt x="3" y="150"/>
                </a:cubicBezTo>
                <a:cubicBezTo>
                  <a:pt x="6" y="138"/>
                  <a:pt x="9" y="127"/>
                  <a:pt x="14" y="116"/>
                </a:cubicBezTo>
                <a:cubicBezTo>
                  <a:pt x="18" y="104"/>
                  <a:pt x="24" y="94"/>
                  <a:pt x="31" y="83"/>
                </a:cubicBezTo>
                <a:cubicBezTo>
                  <a:pt x="38" y="73"/>
                  <a:pt x="45" y="64"/>
                  <a:pt x="54" y="55"/>
                </a:cubicBezTo>
                <a:cubicBezTo>
                  <a:pt x="63" y="47"/>
                  <a:pt x="72" y="39"/>
                  <a:pt x="82" y="32"/>
                </a:cubicBezTo>
                <a:cubicBezTo>
                  <a:pt x="92" y="25"/>
                  <a:pt x="103" y="19"/>
                  <a:pt x="114" y="14"/>
                </a:cubicBezTo>
                <a:cubicBezTo>
                  <a:pt x="126" y="9"/>
                  <a:pt x="137" y="6"/>
                  <a:pt x="149" y="3"/>
                </a:cubicBezTo>
                <a:cubicBezTo>
                  <a:pt x="161" y="1"/>
                  <a:pt x="173" y="0"/>
                  <a:pt x="185" y="0"/>
                </a:cubicBezTo>
                <a:lnTo>
                  <a:pt x="6593" y="0"/>
                </a:lnTo>
                <a:cubicBezTo>
                  <a:pt x="6605" y="0"/>
                  <a:pt x="6617" y="1"/>
                  <a:pt x="6629" y="3"/>
                </a:cubicBezTo>
                <a:cubicBezTo>
                  <a:pt x="6641" y="6"/>
                  <a:pt x="6653" y="9"/>
                  <a:pt x="6664" y="14"/>
                </a:cubicBezTo>
                <a:cubicBezTo>
                  <a:pt x="6675" y="19"/>
                  <a:pt x="6686" y="25"/>
                  <a:pt x="6696" y="32"/>
                </a:cubicBezTo>
                <a:cubicBezTo>
                  <a:pt x="6706" y="39"/>
                  <a:pt x="6716" y="47"/>
                  <a:pt x="6724" y="55"/>
                </a:cubicBezTo>
                <a:cubicBezTo>
                  <a:pt x="6733" y="64"/>
                  <a:pt x="6741" y="73"/>
                  <a:pt x="6748" y="83"/>
                </a:cubicBezTo>
                <a:cubicBezTo>
                  <a:pt x="6754" y="94"/>
                  <a:pt x="6760" y="104"/>
                  <a:pt x="6765" y="116"/>
                </a:cubicBezTo>
                <a:cubicBezTo>
                  <a:pt x="6769" y="127"/>
                  <a:pt x="6773" y="138"/>
                  <a:pt x="6775" y="150"/>
                </a:cubicBezTo>
                <a:cubicBezTo>
                  <a:pt x="6778" y="162"/>
                  <a:pt x="6779" y="174"/>
                  <a:pt x="6779" y="187"/>
                </a:cubicBezTo>
                <a:lnTo>
                  <a:pt x="6779" y="2044"/>
                </a:lnTo>
                <a:cubicBezTo>
                  <a:pt x="6779" y="2056"/>
                  <a:pt x="6778" y="2068"/>
                  <a:pt x="6775" y="2080"/>
                </a:cubicBezTo>
                <a:cubicBezTo>
                  <a:pt x="6773" y="2092"/>
                  <a:pt x="6769" y="2103"/>
                  <a:pt x="6765" y="2115"/>
                </a:cubicBezTo>
                <a:cubicBezTo>
                  <a:pt x="6760" y="2126"/>
                  <a:pt x="6754" y="2137"/>
                  <a:pt x="6748" y="2147"/>
                </a:cubicBezTo>
                <a:cubicBezTo>
                  <a:pt x="6741" y="2157"/>
                  <a:pt x="6733" y="2166"/>
                  <a:pt x="6724" y="2175"/>
                </a:cubicBezTo>
                <a:cubicBezTo>
                  <a:pt x="6716" y="2184"/>
                  <a:pt x="6706" y="2191"/>
                  <a:pt x="6696" y="2198"/>
                </a:cubicBezTo>
                <a:cubicBezTo>
                  <a:pt x="6686" y="2205"/>
                  <a:pt x="6675" y="2211"/>
                  <a:pt x="6664" y="2215"/>
                </a:cubicBezTo>
                <a:cubicBezTo>
                  <a:pt x="6653" y="2220"/>
                  <a:pt x="6641" y="2223"/>
                  <a:pt x="6629" y="2226"/>
                </a:cubicBezTo>
                <a:cubicBezTo>
                  <a:pt x="6617" y="2228"/>
                  <a:pt x="6605" y="2229"/>
                  <a:pt x="6593" y="2229"/>
                </a:cubicBezTo>
                <a:lnTo>
                  <a:pt x="185" y="2229"/>
                </a:lnTo>
                <a:cubicBezTo>
                  <a:pt x="173" y="2229"/>
                  <a:pt x="161" y="2228"/>
                  <a:pt x="149" y="2226"/>
                </a:cubicBezTo>
                <a:cubicBezTo>
                  <a:pt x="137" y="2223"/>
                  <a:pt x="126" y="2220"/>
                  <a:pt x="114" y="2215"/>
                </a:cubicBezTo>
                <a:cubicBezTo>
                  <a:pt x="103" y="2211"/>
                  <a:pt x="92" y="2205"/>
                  <a:pt x="82" y="2198"/>
                </a:cubicBezTo>
                <a:cubicBezTo>
                  <a:pt x="72" y="2191"/>
                  <a:pt x="63" y="2184"/>
                  <a:pt x="54" y="2175"/>
                </a:cubicBezTo>
                <a:cubicBezTo>
                  <a:pt x="45" y="2166"/>
                  <a:pt x="38" y="2157"/>
                  <a:pt x="31" y="2147"/>
                </a:cubicBezTo>
                <a:cubicBezTo>
                  <a:pt x="24" y="2137"/>
                  <a:pt x="18" y="2126"/>
                  <a:pt x="14" y="2115"/>
                </a:cubicBezTo>
                <a:cubicBezTo>
                  <a:pt x="9" y="2103"/>
                  <a:pt x="6" y="2092"/>
                  <a:pt x="3" y="2080"/>
                </a:cubicBezTo>
                <a:cubicBezTo>
                  <a:pt x="1" y="2068"/>
                  <a:pt x="0" y="2056"/>
                  <a:pt x="0" y="2044"/>
                </a:cubicBezTo>
                <a:close/>
              </a:path>
            </a:pathLst>
          </a:custGeom>
          <a:solidFill>
            <a:srgbClr val="312E81">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34" name="图片 733"/>
          <p:cNvPicPr/>
          <p:nvPr/>
        </p:nvPicPr>
        <p:blipFill>
          <a:blip r:embed="rId8"/>
          <a:stretch/>
        </p:blipFill>
        <p:spPr>
          <a:xfrm>
            <a:off x="4830120" y="1612800"/>
            <a:ext cx="133200" cy="150120"/>
          </a:xfrm>
          <a:prstGeom prst="rect">
            <a:avLst/>
          </a:prstGeom>
          <a:noFill/>
          <a:ln w="0">
            <a:noFill/>
          </a:ln>
        </p:spPr>
      </p:pic>
      <p:sp>
        <p:nvSpPr>
          <p:cNvPr id="735" name="文本框 734"/>
          <p:cNvSpPr txBox="1"/>
          <p:nvPr/>
        </p:nvSpPr>
        <p:spPr>
          <a:xfrm>
            <a:off x="5103000" y="1257120"/>
            <a:ext cx="134172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常见文本嵌入方法</a:t>
            </a:r>
            <a:endParaRPr lang="en-US" sz="1320" b="0" u="none" strike="noStrike">
              <a:solidFill>
                <a:srgbClr val="000000"/>
              </a:solidFill>
              <a:effectLst/>
              <a:uFillTx/>
              <a:latin typeface="Times New Roman"/>
            </a:endParaRPr>
          </a:p>
        </p:txBody>
      </p:sp>
      <p:sp>
        <p:nvSpPr>
          <p:cNvPr id="736" name="任意多边形 735"/>
          <p:cNvSpPr/>
          <p:nvPr/>
        </p:nvSpPr>
        <p:spPr>
          <a:xfrm>
            <a:off x="4930200" y="1996920"/>
            <a:ext cx="267840" cy="267840"/>
          </a:xfrm>
          <a:custGeom>
            <a:avLst/>
            <a:gdLst/>
            <a:ahLst/>
            <a:cxnLst/>
            <a:rect l="0" t="0" r="r" b="b"/>
            <a:pathLst>
              <a:path w="744" h="744">
                <a:moveTo>
                  <a:pt x="744" y="373"/>
                </a:moveTo>
                <a:cubicBezTo>
                  <a:pt x="744" y="397"/>
                  <a:pt x="742" y="421"/>
                  <a:pt x="737" y="445"/>
                </a:cubicBezTo>
                <a:cubicBezTo>
                  <a:pt x="732" y="469"/>
                  <a:pt x="725" y="492"/>
                  <a:pt x="716" y="515"/>
                </a:cubicBezTo>
                <a:cubicBezTo>
                  <a:pt x="706" y="537"/>
                  <a:pt x="695" y="559"/>
                  <a:pt x="681" y="579"/>
                </a:cubicBezTo>
                <a:cubicBezTo>
                  <a:pt x="668" y="599"/>
                  <a:pt x="652" y="618"/>
                  <a:pt x="635" y="635"/>
                </a:cubicBezTo>
                <a:cubicBezTo>
                  <a:pt x="618" y="653"/>
                  <a:pt x="599" y="668"/>
                  <a:pt x="579" y="682"/>
                </a:cubicBezTo>
                <a:cubicBezTo>
                  <a:pt x="559" y="695"/>
                  <a:pt x="537" y="707"/>
                  <a:pt x="515" y="716"/>
                </a:cubicBezTo>
                <a:cubicBezTo>
                  <a:pt x="492" y="725"/>
                  <a:pt x="469" y="732"/>
                  <a:pt x="445" y="737"/>
                </a:cubicBezTo>
                <a:cubicBezTo>
                  <a:pt x="421" y="742"/>
                  <a:pt x="397" y="744"/>
                  <a:pt x="373" y="744"/>
                </a:cubicBezTo>
                <a:cubicBezTo>
                  <a:pt x="348" y="744"/>
                  <a:pt x="324" y="742"/>
                  <a:pt x="300" y="737"/>
                </a:cubicBezTo>
                <a:cubicBezTo>
                  <a:pt x="276" y="732"/>
                  <a:pt x="253" y="725"/>
                  <a:pt x="230" y="716"/>
                </a:cubicBezTo>
                <a:cubicBezTo>
                  <a:pt x="208" y="707"/>
                  <a:pt x="187" y="695"/>
                  <a:pt x="166" y="682"/>
                </a:cubicBezTo>
                <a:cubicBezTo>
                  <a:pt x="146" y="668"/>
                  <a:pt x="127" y="653"/>
                  <a:pt x="110" y="635"/>
                </a:cubicBezTo>
                <a:cubicBezTo>
                  <a:pt x="93" y="618"/>
                  <a:pt x="77" y="599"/>
                  <a:pt x="64" y="579"/>
                </a:cubicBezTo>
                <a:cubicBezTo>
                  <a:pt x="50" y="559"/>
                  <a:pt x="39" y="537"/>
                  <a:pt x="28" y="515"/>
                </a:cubicBezTo>
                <a:cubicBezTo>
                  <a:pt x="19" y="492"/>
                  <a:pt x="12" y="469"/>
                  <a:pt x="7" y="445"/>
                </a:cubicBezTo>
                <a:cubicBezTo>
                  <a:pt x="3" y="421"/>
                  <a:pt x="0" y="397"/>
                  <a:pt x="0" y="373"/>
                </a:cubicBezTo>
                <a:cubicBezTo>
                  <a:pt x="0" y="348"/>
                  <a:pt x="3" y="324"/>
                  <a:pt x="7" y="300"/>
                </a:cubicBezTo>
                <a:cubicBezTo>
                  <a:pt x="12" y="276"/>
                  <a:pt x="19" y="253"/>
                  <a:pt x="28" y="231"/>
                </a:cubicBezTo>
                <a:cubicBezTo>
                  <a:pt x="39" y="208"/>
                  <a:pt x="50" y="187"/>
                  <a:pt x="64" y="166"/>
                </a:cubicBezTo>
                <a:cubicBezTo>
                  <a:pt x="77" y="146"/>
                  <a:pt x="93" y="127"/>
                  <a:pt x="110" y="110"/>
                </a:cubicBezTo>
                <a:cubicBezTo>
                  <a:pt x="127" y="93"/>
                  <a:pt x="146" y="78"/>
                  <a:pt x="166" y="64"/>
                </a:cubicBezTo>
                <a:cubicBezTo>
                  <a:pt x="187" y="50"/>
                  <a:pt x="208" y="39"/>
                  <a:pt x="230" y="30"/>
                </a:cubicBezTo>
                <a:cubicBezTo>
                  <a:pt x="253" y="20"/>
                  <a:pt x="276" y="12"/>
                  <a:pt x="300" y="8"/>
                </a:cubicBezTo>
                <a:cubicBezTo>
                  <a:pt x="324" y="3"/>
                  <a:pt x="348" y="0"/>
                  <a:pt x="373" y="0"/>
                </a:cubicBezTo>
                <a:cubicBezTo>
                  <a:pt x="397" y="0"/>
                  <a:pt x="421" y="3"/>
                  <a:pt x="445" y="8"/>
                </a:cubicBezTo>
                <a:cubicBezTo>
                  <a:pt x="469" y="12"/>
                  <a:pt x="492" y="20"/>
                  <a:pt x="515" y="30"/>
                </a:cubicBezTo>
                <a:cubicBezTo>
                  <a:pt x="537" y="39"/>
                  <a:pt x="559" y="50"/>
                  <a:pt x="579" y="64"/>
                </a:cubicBezTo>
                <a:cubicBezTo>
                  <a:pt x="599" y="78"/>
                  <a:pt x="618" y="93"/>
                  <a:pt x="635" y="110"/>
                </a:cubicBezTo>
                <a:cubicBezTo>
                  <a:pt x="652" y="127"/>
                  <a:pt x="668" y="146"/>
                  <a:pt x="681" y="166"/>
                </a:cubicBezTo>
                <a:cubicBezTo>
                  <a:pt x="695" y="187"/>
                  <a:pt x="706" y="208"/>
                  <a:pt x="716" y="231"/>
                </a:cubicBezTo>
                <a:cubicBezTo>
                  <a:pt x="725" y="253"/>
                  <a:pt x="732" y="276"/>
                  <a:pt x="737" y="300"/>
                </a:cubicBezTo>
                <a:cubicBezTo>
                  <a:pt x="742" y="324"/>
                  <a:pt x="744" y="348"/>
                  <a:pt x="744" y="373"/>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37" name="图片 736"/>
          <p:cNvPicPr/>
          <p:nvPr/>
        </p:nvPicPr>
        <p:blipFill>
          <a:blip r:embed="rId9"/>
          <a:stretch/>
        </p:blipFill>
        <p:spPr>
          <a:xfrm>
            <a:off x="5005800" y="2064240"/>
            <a:ext cx="116640" cy="133200"/>
          </a:xfrm>
          <a:prstGeom prst="rect">
            <a:avLst/>
          </a:prstGeom>
          <a:noFill/>
          <a:ln w="0">
            <a:noFill/>
          </a:ln>
        </p:spPr>
      </p:pic>
      <p:sp>
        <p:nvSpPr>
          <p:cNvPr id="738" name="文本框 737"/>
          <p:cNvSpPr txBox="1"/>
          <p:nvPr/>
        </p:nvSpPr>
        <p:spPr>
          <a:xfrm>
            <a:off x="5027760" y="1607040"/>
            <a:ext cx="6040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词级嵌入</a:t>
            </a:r>
            <a:endParaRPr lang="en-US" sz="1180" b="0" u="none" strike="noStrike">
              <a:solidFill>
                <a:srgbClr val="000000"/>
              </a:solidFill>
              <a:effectLst/>
              <a:uFillTx/>
              <a:latin typeface="Times New Roman"/>
            </a:endParaRPr>
          </a:p>
        </p:txBody>
      </p:sp>
      <p:sp>
        <p:nvSpPr>
          <p:cNvPr id="739" name="文本框 738"/>
          <p:cNvSpPr txBox="1"/>
          <p:nvPr/>
        </p:nvSpPr>
        <p:spPr>
          <a:xfrm>
            <a:off x="5261760" y="2065320"/>
            <a:ext cx="689040" cy="157320"/>
          </a:xfrm>
          <a:prstGeom prst="rect">
            <a:avLst/>
          </a:prstGeom>
          <a:noFill/>
          <a:ln w="0">
            <a:noFill/>
          </a:ln>
        </p:spPr>
        <p:txBody>
          <a:bodyPr wrap="none" lIns="0" tIns="0" rIns="0" bIns="0" anchor="t">
            <a:spAutoFit/>
          </a:bodyPr>
          <a:lstStyle/>
          <a:p>
            <a:r>
              <a:rPr lang="en-US" sz="1050" b="0" u="none" strike="noStrike">
                <a:solidFill>
                  <a:srgbClr val="C7D2FE"/>
                </a:solidFill>
                <a:effectLst/>
                <a:uFillTx/>
                <a:latin typeface="NotoSansSC"/>
                <a:ea typeface="NotoSansSC"/>
              </a:rPr>
              <a:t>Word2Vec</a:t>
            </a:r>
            <a:endParaRPr lang="en-US" sz="1050" b="0" u="none" strike="noStrike">
              <a:solidFill>
                <a:srgbClr val="000000"/>
              </a:solidFill>
              <a:effectLst/>
              <a:uFillTx/>
              <a:latin typeface="Times New Roman"/>
            </a:endParaRPr>
          </a:p>
        </p:txBody>
      </p:sp>
      <p:sp>
        <p:nvSpPr>
          <p:cNvPr id="740" name="文本框 739"/>
          <p:cNvSpPr txBox="1"/>
          <p:nvPr/>
        </p:nvSpPr>
        <p:spPr>
          <a:xfrm>
            <a:off x="4927680" y="2347200"/>
            <a:ext cx="22136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基于上下文预测，通过神经网络学习词的分布式表</a:t>
            </a:r>
            <a:endParaRPr lang="en-US" sz="790" b="0" u="none" strike="noStrike">
              <a:solidFill>
                <a:srgbClr val="000000"/>
              </a:solidFill>
              <a:effectLst/>
              <a:uFillTx/>
              <a:latin typeface="Times New Roman"/>
            </a:endParaRPr>
          </a:p>
        </p:txBody>
      </p:sp>
      <p:sp>
        <p:nvSpPr>
          <p:cNvPr id="741" name="任意多边形 740"/>
          <p:cNvSpPr/>
          <p:nvPr/>
        </p:nvSpPr>
        <p:spPr>
          <a:xfrm>
            <a:off x="4930200" y="2899440"/>
            <a:ext cx="267840" cy="267840"/>
          </a:xfrm>
          <a:custGeom>
            <a:avLst/>
            <a:gdLst/>
            <a:ahLst/>
            <a:cxnLst/>
            <a:rect l="0" t="0" r="r" b="b"/>
            <a:pathLst>
              <a:path w="744" h="744">
                <a:moveTo>
                  <a:pt x="744" y="372"/>
                </a:moveTo>
                <a:cubicBezTo>
                  <a:pt x="744" y="396"/>
                  <a:pt x="742" y="420"/>
                  <a:pt x="737" y="444"/>
                </a:cubicBezTo>
                <a:cubicBezTo>
                  <a:pt x="732" y="468"/>
                  <a:pt x="725" y="492"/>
                  <a:pt x="716" y="515"/>
                </a:cubicBezTo>
                <a:cubicBezTo>
                  <a:pt x="706" y="538"/>
                  <a:pt x="695" y="559"/>
                  <a:pt x="681" y="579"/>
                </a:cubicBezTo>
                <a:cubicBezTo>
                  <a:pt x="668" y="599"/>
                  <a:pt x="652" y="618"/>
                  <a:pt x="635" y="635"/>
                </a:cubicBezTo>
                <a:cubicBezTo>
                  <a:pt x="618" y="653"/>
                  <a:pt x="599" y="668"/>
                  <a:pt x="579" y="682"/>
                </a:cubicBezTo>
                <a:cubicBezTo>
                  <a:pt x="559" y="695"/>
                  <a:pt x="537" y="707"/>
                  <a:pt x="515" y="716"/>
                </a:cubicBezTo>
                <a:cubicBezTo>
                  <a:pt x="492" y="725"/>
                  <a:pt x="469" y="732"/>
                  <a:pt x="445" y="737"/>
                </a:cubicBezTo>
                <a:cubicBezTo>
                  <a:pt x="421" y="742"/>
                  <a:pt x="397" y="744"/>
                  <a:pt x="373" y="744"/>
                </a:cubicBezTo>
                <a:cubicBezTo>
                  <a:pt x="348" y="744"/>
                  <a:pt x="324" y="742"/>
                  <a:pt x="300" y="737"/>
                </a:cubicBezTo>
                <a:cubicBezTo>
                  <a:pt x="276" y="732"/>
                  <a:pt x="253" y="725"/>
                  <a:pt x="230" y="716"/>
                </a:cubicBezTo>
                <a:cubicBezTo>
                  <a:pt x="208" y="707"/>
                  <a:pt x="187" y="695"/>
                  <a:pt x="166" y="682"/>
                </a:cubicBezTo>
                <a:cubicBezTo>
                  <a:pt x="146" y="668"/>
                  <a:pt x="127" y="653"/>
                  <a:pt x="110" y="635"/>
                </a:cubicBezTo>
                <a:cubicBezTo>
                  <a:pt x="93" y="618"/>
                  <a:pt x="77" y="599"/>
                  <a:pt x="64" y="579"/>
                </a:cubicBezTo>
                <a:cubicBezTo>
                  <a:pt x="50" y="559"/>
                  <a:pt x="39" y="538"/>
                  <a:pt x="28" y="515"/>
                </a:cubicBezTo>
                <a:cubicBezTo>
                  <a:pt x="19" y="492"/>
                  <a:pt x="12" y="468"/>
                  <a:pt x="7" y="444"/>
                </a:cubicBezTo>
                <a:cubicBezTo>
                  <a:pt x="3" y="420"/>
                  <a:pt x="0" y="396"/>
                  <a:pt x="0" y="372"/>
                </a:cubicBezTo>
                <a:cubicBezTo>
                  <a:pt x="0" y="347"/>
                  <a:pt x="3" y="323"/>
                  <a:pt x="7" y="299"/>
                </a:cubicBezTo>
                <a:cubicBezTo>
                  <a:pt x="12" y="275"/>
                  <a:pt x="19" y="252"/>
                  <a:pt x="28" y="230"/>
                </a:cubicBezTo>
                <a:cubicBezTo>
                  <a:pt x="39" y="207"/>
                  <a:pt x="50" y="186"/>
                  <a:pt x="64" y="165"/>
                </a:cubicBezTo>
                <a:cubicBezTo>
                  <a:pt x="77" y="145"/>
                  <a:pt x="93" y="126"/>
                  <a:pt x="110" y="109"/>
                </a:cubicBezTo>
                <a:cubicBezTo>
                  <a:pt x="127" y="92"/>
                  <a:pt x="146" y="77"/>
                  <a:pt x="166" y="63"/>
                </a:cubicBezTo>
                <a:cubicBezTo>
                  <a:pt x="187" y="49"/>
                  <a:pt x="208" y="38"/>
                  <a:pt x="230" y="29"/>
                </a:cubicBezTo>
                <a:cubicBezTo>
                  <a:pt x="253" y="19"/>
                  <a:pt x="276" y="12"/>
                  <a:pt x="300" y="8"/>
                </a:cubicBezTo>
                <a:cubicBezTo>
                  <a:pt x="324" y="3"/>
                  <a:pt x="348" y="0"/>
                  <a:pt x="373" y="0"/>
                </a:cubicBezTo>
                <a:cubicBezTo>
                  <a:pt x="397" y="0"/>
                  <a:pt x="421" y="3"/>
                  <a:pt x="445" y="8"/>
                </a:cubicBezTo>
                <a:cubicBezTo>
                  <a:pt x="469" y="12"/>
                  <a:pt x="492" y="19"/>
                  <a:pt x="515" y="29"/>
                </a:cubicBezTo>
                <a:cubicBezTo>
                  <a:pt x="537" y="38"/>
                  <a:pt x="559" y="49"/>
                  <a:pt x="579" y="63"/>
                </a:cubicBezTo>
                <a:cubicBezTo>
                  <a:pt x="599" y="77"/>
                  <a:pt x="618" y="92"/>
                  <a:pt x="635" y="109"/>
                </a:cubicBezTo>
                <a:cubicBezTo>
                  <a:pt x="652" y="126"/>
                  <a:pt x="668" y="145"/>
                  <a:pt x="681" y="165"/>
                </a:cubicBezTo>
                <a:cubicBezTo>
                  <a:pt x="695" y="186"/>
                  <a:pt x="706" y="207"/>
                  <a:pt x="716" y="230"/>
                </a:cubicBezTo>
                <a:cubicBezTo>
                  <a:pt x="725" y="252"/>
                  <a:pt x="732" y="275"/>
                  <a:pt x="737" y="299"/>
                </a:cubicBezTo>
                <a:cubicBezTo>
                  <a:pt x="742" y="323"/>
                  <a:pt x="744" y="347"/>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42" name="图片 741"/>
          <p:cNvPicPr/>
          <p:nvPr/>
        </p:nvPicPr>
        <p:blipFill>
          <a:blip r:embed="rId10"/>
          <a:stretch/>
        </p:blipFill>
        <p:spPr>
          <a:xfrm>
            <a:off x="4997160" y="2966760"/>
            <a:ext cx="133200" cy="133200"/>
          </a:xfrm>
          <a:prstGeom prst="rect">
            <a:avLst/>
          </a:prstGeom>
          <a:noFill/>
          <a:ln w="0">
            <a:noFill/>
          </a:ln>
        </p:spPr>
      </p:pic>
      <p:sp>
        <p:nvSpPr>
          <p:cNvPr id="743" name="文本框 742"/>
          <p:cNvSpPr txBox="1"/>
          <p:nvPr/>
        </p:nvSpPr>
        <p:spPr>
          <a:xfrm>
            <a:off x="4927680" y="2480760"/>
            <a:ext cx="11070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示，将词映射为密集向量</a:t>
            </a:r>
            <a:endParaRPr lang="en-US" sz="790" b="0" u="none" strike="noStrike">
              <a:solidFill>
                <a:srgbClr val="000000"/>
              </a:solidFill>
              <a:effectLst/>
              <a:uFillTx/>
              <a:latin typeface="Times New Roman"/>
            </a:endParaRPr>
          </a:p>
        </p:txBody>
      </p:sp>
      <p:sp>
        <p:nvSpPr>
          <p:cNvPr id="744" name="文本框 743"/>
          <p:cNvSpPr txBox="1"/>
          <p:nvPr/>
        </p:nvSpPr>
        <p:spPr>
          <a:xfrm>
            <a:off x="5261760" y="2967840"/>
            <a:ext cx="398160" cy="157320"/>
          </a:xfrm>
          <a:prstGeom prst="rect">
            <a:avLst/>
          </a:prstGeom>
          <a:noFill/>
          <a:ln w="0">
            <a:noFill/>
          </a:ln>
        </p:spPr>
        <p:txBody>
          <a:bodyPr wrap="none" lIns="0" tIns="0" rIns="0" bIns="0" anchor="t">
            <a:spAutoFit/>
          </a:bodyPr>
          <a:lstStyle/>
          <a:p>
            <a:r>
              <a:rPr lang="en-US" sz="1050" b="0" u="none" strike="noStrike">
                <a:solidFill>
                  <a:srgbClr val="C7D2FE"/>
                </a:solidFill>
                <a:effectLst/>
                <a:uFillTx/>
                <a:latin typeface="NotoSansSC"/>
                <a:ea typeface="NotoSansSC"/>
              </a:rPr>
              <a:t>GloVe</a:t>
            </a:r>
            <a:endParaRPr lang="en-US" sz="1050" b="0" u="none" strike="noStrike">
              <a:solidFill>
                <a:srgbClr val="000000"/>
              </a:solidFill>
              <a:effectLst/>
              <a:uFillTx/>
              <a:latin typeface="Times New Roman"/>
            </a:endParaRPr>
          </a:p>
        </p:txBody>
      </p:sp>
      <p:sp>
        <p:nvSpPr>
          <p:cNvPr id="745" name="文本框 744"/>
          <p:cNvSpPr txBox="1"/>
          <p:nvPr/>
        </p:nvSpPr>
        <p:spPr>
          <a:xfrm>
            <a:off x="4927680" y="3249720"/>
            <a:ext cx="22136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结合全局矩阵分解和局部上下文窗口方法，捕获词</a:t>
            </a:r>
            <a:endParaRPr lang="en-US" sz="790" b="0" u="none" strike="noStrike">
              <a:solidFill>
                <a:srgbClr val="000000"/>
              </a:solidFill>
              <a:effectLst/>
              <a:uFillTx/>
              <a:latin typeface="Times New Roman"/>
            </a:endParaRPr>
          </a:p>
        </p:txBody>
      </p:sp>
      <p:sp>
        <p:nvSpPr>
          <p:cNvPr id="746" name="任意多边形 745"/>
          <p:cNvSpPr/>
          <p:nvPr/>
        </p:nvSpPr>
        <p:spPr>
          <a:xfrm>
            <a:off x="7403760" y="1896840"/>
            <a:ext cx="2449080" cy="802440"/>
          </a:xfrm>
          <a:custGeom>
            <a:avLst/>
            <a:gdLst/>
            <a:ahLst/>
            <a:cxnLst/>
            <a:rect l="0" t="0" r="r" b="b"/>
            <a:pathLst>
              <a:path w="6803" h="2229">
                <a:moveTo>
                  <a:pt x="0" y="2044"/>
                </a:moveTo>
                <a:lnTo>
                  <a:pt x="0" y="186"/>
                </a:lnTo>
                <a:cubicBezTo>
                  <a:pt x="0" y="173"/>
                  <a:pt x="1" y="161"/>
                  <a:pt x="4" y="149"/>
                </a:cubicBezTo>
                <a:cubicBezTo>
                  <a:pt x="6" y="137"/>
                  <a:pt x="10" y="126"/>
                  <a:pt x="14"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6617" y="0"/>
                </a:lnTo>
                <a:cubicBezTo>
                  <a:pt x="6629" y="0"/>
                  <a:pt x="6641" y="1"/>
                  <a:pt x="6653" y="3"/>
                </a:cubicBezTo>
                <a:cubicBezTo>
                  <a:pt x="6665" y="6"/>
                  <a:pt x="6677" y="9"/>
                  <a:pt x="6688" y="14"/>
                </a:cubicBezTo>
                <a:cubicBezTo>
                  <a:pt x="6699" y="19"/>
                  <a:pt x="6710" y="24"/>
                  <a:pt x="6720" y="31"/>
                </a:cubicBezTo>
                <a:cubicBezTo>
                  <a:pt x="6730" y="38"/>
                  <a:pt x="6740" y="46"/>
                  <a:pt x="6748" y="54"/>
                </a:cubicBezTo>
                <a:cubicBezTo>
                  <a:pt x="6757" y="63"/>
                  <a:pt x="6765" y="72"/>
                  <a:pt x="6771" y="82"/>
                </a:cubicBezTo>
                <a:cubicBezTo>
                  <a:pt x="6778" y="93"/>
                  <a:pt x="6784" y="103"/>
                  <a:pt x="6789" y="115"/>
                </a:cubicBezTo>
                <a:cubicBezTo>
                  <a:pt x="6793" y="126"/>
                  <a:pt x="6797" y="137"/>
                  <a:pt x="6799" y="149"/>
                </a:cubicBezTo>
                <a:cubicBezTo>
                  <a:pt x="6801" y="161"/>
                  <a:pt x="6803" y="173"/>
                  <a:pt x="6803" y="186"/>
                </a:cubicBezTo>
                <a:lnTo>
                  <a:pt x="6803" y="2044"/>
                </a:lnTo>
                <a:cubicBezTo>
                  <a:pt x="6803" y="2056"/>
                  <a:pt x="6801" y="2068"/>
                  <a:pt x="6799" y="2080"/>
                </a:cubicBezTo>
                <a:cubicBezTo>
                  <a:pt x="6797" y="2092"/>
                  <a:pt x="6793" y="2103"/>
                  <a:pt x="6789" y="2115"/>
                </a:cubicBezTo>
                <a:cubicBezTo>
                  <a:pt x="6784" y="2126"/>
                  <a:pt x="6778" y="2137"/>
                  <a:pt x="6771" y="2147"/>
                </a:cubicBezTo>
                <a:cubicBezTo>
                  <a:pt x="6765" y="2157"/>
                  <a:pt x="6757" y="2166"/>
                  <a:pt x="6748" y="2175"/>
                </a:cubicBezTo>
                <a:cubicBezTo>
                  <a:pt x="6740" y="2184"/>
                  <a:pt x="6730" y="2191"/>
                  <a:pt x="6720" y="2198"/>
                </a:cubicBezTo>
                <a:cubicBezTo>
                  <a:pt x="6710" y="2205"/>
                  <a:pt x="6699" y="2211"/>
                  <a:pt x="6688" y="2215"/>
                </a:cubicBezTo>
                <a:cubicBezTo>
                  <a:pt x="6677" y="2220"/>
                  <a:pt x="6665" y="2223"/>
                  <a:pt x="6653" y="2226"/>
                </a:cubicBezTo>
                <a:cubicBezTo>
                  <a:pt x="6641" y="2228"/>
                  <a:pt x="6629" y="2229"/>
                  <a:pt x="6617" y="2229"/>
                </a:cubicBezTo>
                <a:lnTo>
                  <a:pt x="186" y="2229"/>
                </a:lnTo>
                <a:cubicBezTo>
                  <a:pt x="174" y="2229"/>
                  <a:pt x="162" y="2228"/>
                  <a:pt x="150" y="2226"/>
                </a:cubicBezTo>
                <a:cubicBezTo>
                  <a:pt x="138" y="2223"/>
                  <a:pt x="126" y="2220"/>
                  <a:pt x="115" y="2215"/>
                </a:cubicBezTo>
                <a:cubicBezTo>
                  <a:pt x="104" y="2211"/>
                  <a:pt x="93" y="2205"/>
                  <a:pt x="83" y="2198"/>
                </a:cubicBezTo>
                <a:cubicBezTo>
                  <a:pt x="73" y="2191"/>
                  <a:pt x="63" y="2184"/>
                  <a:pt x="55" y="2175"/>
                </a:cubicBezTo>
                <a:cubicBezTo>
                  <a:pt x="46" y="2166"/>
                  <a:pt x="38" y="2157"/>
                  <a:pt x="32" y="2147"/>
                </a:cubicBezTo>
                <a:cubicBezTo>
                  <a:pt x="25" y="2137"/>
                  <a:pt x="19" y="2126"/>
                  <a:pt x="14" y="2115"/>
                </a:cubicBezTo>
                <a:cubicBezTo>
                  <a:pt x="10" y="2103"/>
                  <a:pt x="6" y="2092"/>
                  <a:pt x="4" y="2080"/>
                </a:cubicBezTo>
                <a:cubicBezTo>
                  <a:pt x="1" y="2068"/>
                  <a:pt x="0" y="2056"/>
                  <a:pt x="0" y="2044"/>
                </a:cubicBezTo>
                <a:close/>
              </a:path>
            </a:pathLst>
          </a:custGeom>
          <a:solidFill>
            <a:srgbClr val="4C1D95">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7" name="任意多边形 746"/>
          <p:cNvSpPr/>
          <p:nvPr/>
        </p:nvSpPr>
        <p:spPr>
          <a:xfrm>
            <a:off x="7403760" y="2799360"/>
            <a:ext cx="2449080" cy="802440"/>
          </a:xfrm>
          <a:custGeom>
            <a:avLst/>
            <a:gdLst/>
            <a:ahLst/>
            <a:cxnLst/>
            <a:rect l="0" t="0" r="r" b="b"/>
            <a:pathLst>
              <a:path w="6803" h="2229">
                <a:moveTo>
                  <a:pt x="0" y="2044"/>
                </a:moveTo>
                <a:lnTo>
                  <a:pt x="0" y="187"/>
                </a:lnTo>
                <a:cubicBezTo>
                  <a:pt x="0" y="174"/>
                  <a:pt x="1" y="162"/>
                  <a:pt x="4" y="150"/>
                </a:cubicBezTo>
                <a:cubicBezTo>
                  <a:pt x="6" y="138"/>
                  <a:pt x="10" y="127"/>
                  <a:pt x="14" y="116"/>
                </a:cubicBezTo>
                <a:cubicBezTo>
                  <a:pt x="19" y="104"/>
                  <a:pt x="25" y="94"/>
                  <a:pt x="32" y="83"/>
                </a:cubicBezTo>
                <a:cubicBezTo>
                  <a:pt x="38" y="73"/>
                  <a:pt x="46" y="64"/>
                  <a:pt x="55" y="55"/>
                </a:cubicBezTo>
                <a:cubicBezTo>
                  <a:pt x="63" y="47"/>
                  <a:pt x="73" y="39"/>
                  <a:pt x="83" y="32"/>
                </a:cubicBezTo>
                <a:cubicBezTo>
                  <a:pt x="93" y="25"/>
                  <a:pt x="104" y="19"/>
                  <a:pt x="115" y="14"/>
                </a:cubicBezTo>
                <a:cubicBezTo>
                  <a:pt x="126" y="9"/>
                  <a:pt x="138" y="6"/>
                  <a:pt x="150" y="3"/>
                </a:cubicBezTo>
                <a:cubicBezTo>
                  <a:pt x="162" y="1"/>
                  <a:pt x="174" y="0"/>
                  <a:pt x="186" y="0"/>
                </a:cubicBezTo>
                <a:lnTo>
                  <a:pt x="6617" y="0"/>
                </a:lnTo>
                <a:cubicBezTo>
                  <a:pt x="6629" y="0"/>
                  <a:pt x="6641" y="1"/>
                  <a:pt x="6653" y="3"/>
                </a:cubicBezTo>
                <a:cubicBezTo>
                  <a:pt x="6665" y="6"/>
                  <a:pt x="6677" y="9"/>
                  <a:pt x="6688" y="14"/>
                </a:cubicBezTo>
                <a:cubicBezTo>
                  <a:pt x="6699" y="19"/>
                  <a:pt x="6710" y="25"/>
                  <a:pt x="6720" y="32"/>
                </a:cubicBezTo>
                <a:cubicBezTo>
                  <a:pt x="6730" y="39"/>
                  <a:pt x="6740" y="47"/>
                  <a:pt x="6748" y="55"/>
                </a:cubicBezTo>
                <a:cubicBezTo>
                  <a:pt x="6757" y="64"/>
                  <a:pt x="6765" y="73"/>
                  <a:pt x="6771" y="83"/>
                </a:cubicBezTo>
                <a:cubicBezTo>
                  <a:pt x="6778" y="94"/>
                  <a:pt x="6784" y="104"/>
                  <a:pt x="6789" y="116"/>
                </a:cubicBezTo>
                <a:cubicBezTo>
                  <a:pt x="6793" y="127"/>
                  <a:pt x="6797" y="138"/>
                  <a:pt x="6799" y="150"/>
                </a:cubicBezTo>
                <a:cubicBezTo>
                  <a:pt x="6801" y="162"/>
                  <a:pt x="6803" y="174"/>
                  <a:pt x="6803" y="187"/>
                </a:cubicBezTo>
                <a:lnTo>
                  <a:pt x="6803" y="2044"/>
                </a:lnTo>
                <a:cubicBezTo>
                  <a:pt x="6803" y="2056"/>
                  <a:pt x="6801" y="2068"/>
                  <a:pt x="6799" y="2080"/>
                </a:cubicBezTo>
                <a:cubicBezTo>
                  <a:pt x="6797" y="2092"/>
                  <a:pt x="6793" y="2103"/>
                  <a:pt x="6789" y="2115"/>
                </a:cubicBezTo>
                <a:cubicBezTo>
                  <a:pt x="6784" y="2126"/>
                  <a:pt x="6778" y="2137"/>
                  <a:pt x="6771" y="2147"/>
                </a:cubicBezTo>
                <a:cubicBezTo>
                  <a:pt x="6765" y="2157"/>
                  <a:pt x="6757" y="2166"/>
                  <a:pt x="6748" y="2175"/>
                </a:cubicBezTo>
                <a:cubicBezTo>
                  <a:pt x="6740" y="2184"/>
                  <a:pt x="6730" y="2191"/>
                  <a:pt x="6720" y="2198"/>
                </a:cubicBezTo>
                <a:cubicBezTo>
                  <a:pt x="6710" y="2205"/>
                  <a:pt x="6699" y="2211"/>
                  <a:pt x="6688" y="2215"/>
                </a:cubicBezTo>
                <a:cubicBezTo>
                  <a:pt x="6677" y="2220"/>
                  <a:pt x="6665" y="2223"/>
                  <a:pt x="6653" y="2226"/>
                </a:cubicBezTo>
                <a:cubicBezTo>
                  <a:pt x="6641" y="2228"/>
                  <a:pt x="6629" y="2229"/>
                  <a:pt x="6617" y="2229"/>
                </a:cubicBezTo>
                <a:lnTo>
                  <a:pt x="186" y="2229"/>
                </a:lnTo>
                <a:cubicBezTo>
                  <a:pt x="174" y="2229"/>
                  <a:pt x="162" y="2228"/>
                  <a:pt x="150" y="2226"/>
                </a:cubicBezTo>
                <a:cubicBezTo>
                  <a:pt x="138" y="2223"/>
                  <a:pt x="126" y="2220"/>
                  <a:pt x="115" y="2215"/>
                </a:cubicBezTo>
                <a:cubicBezTo>
                  <a:pt x="104" y="2211"/>
                  <a:pt x="93" y="2205"/>
                  <a:pt x="83" y="2198"/>
                </a:cubicBezTo>
                <a:cubicBezTo>
                  <a:pt x="73" y="2191"/>
                  <a:pt x="63" y="2184"/>
                  <a:pt x="55" y="2175"/>
                </a:cubicBezTo>
                <a:cubicBezTo>
                  <a:pt x="46" y="2166"/>
                  <a:pt x="38" y="2157"/>
                  <a:pt x="32" y="2147"/>
                </a:cubicBezTo>
                <a:cubicBezTo>
                  <a:pt x="25" y="2137"/>
                  <a:pt x="19" y="2126"/>
                  <a:pt x="14" y="2115"/>
                </a:cubicBezTo>
                <a:cubicBezTo>
                  <a:pt x="10" y="2103"/>
                  <a:pt x="6" y="2092"/>
                  <a:pt x="4" y="2080"/>
                </a:cubicBezTo>
                <a:cubicBezTo>
                  <a:pt x="1" y="2068"/>
                  <a:pt x="0" y="2056"/>
                  <a:pt x="0" y="2044"/>
                </a:cubicBezTo>
                <a:close/>
              </a:path>
            </a:pathLst>
          </a:custGeom>
          <a:solidFill>
            <a:srgbClr val="4C1D95">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48" name="图片 747"/>
          <p:cNvPicPr/>
          <p:nvPr/>
        </p:nvPicPr>
        <p:blipFill>
          <a:blip r:embed="rId11"/>
          <a:stretch/>
        </p:blipFill>
        <p:spPr>
          <a:xfrm>
            <a:off x="7404120" y="1612800"/>
            <a:ext cx="133200" cy="150120"/>
          </a:xfrm>
          <a:prstGeom prst="rect">
            <a:avLst/>
          </a:prstGeom>
          <a:noFill/>
          <a:ln w="0">
            <a:noFill/>
          </a:ln>
        </p:spPr>
      </p:pic>
      <p:sp>
        <p:nvSpPr>
          <p:cNvPr id="749" name="文本框 748"/>
          <p:cNvSpPr txBox="1"/>
          <p:nvPr/>
        </p:nvSpPr>
        <p:spPr>
          <a:xfrm>
            <a:off x="4927680" y="3383280"/>
            <a:ext cx="8053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汇的全局统计特性</a:t>
            </a:r>
            <a:endParaRPr lang="en-US" sz="790" b="0" u="none" strike="noStrike">
              <a:solidFill>
                <a:srgbClr val="000000"/>
              </a:solidFill>
              <a:effectLst/>
              <a:uFillTx/>
              <a:latin typeface="Times New Roman"/>
            </a:endParaRPr>
          </a:p>
        </p:txBody>
      </p:sp>
      <p:sp>
        <p:nvSpPr>
          <p:cNvPr id="750" name="任意多边形 749"/>
          <p:cNvSpPr/>
          <p:nvPr/>
        </p:nvSpPr>
        <p:spPr>
          <a:xfrm>
            <a:off x="7504200" y="1996920"/>
            <a:ext cx="267840" cy="267840"/>
          </a:xfrm>
          <a:custGeom>
            <a:avLst/>
            <a:gdLst/>
            <a:ahLst/>
            <a:cxnLst/>
            <a:rect l="0" t="0" r="r" b="b"/>
            <a:pathLst>
              <a:path w="744" h="744">
                <a:moveTo>
                  <a:pt x="744" y="373"/>
                </a:moveTo>
                <a:cubicBezTo>
                  <a:pt x="744" y="397"/>
                  <a:pt x="741" y="421"/>
                  <a:pt x="737" y="445"/>
                </a:cubicBezTo>
                <a:cubicBezTo>
                  <a:pt x="732" y="469"/>
                  <a:pt x="725" y="492"/>
                  <a:pt x="715" y="515"/>
                </a:cubicBezTo>
                <a:cubicBezTo>
                  <a:pt x="706" y="537"/>
                  <a:pt x="695" y="559"/>
                  <a:pt x="681" y="579"/>
                </a:cubicBezTo>
                <a:cubicBezTo>
                  <a:pt x="667" y="599"/>
                  <a:pt x="652" y="618"/>
                  <a:pt x="635" y="635"/>
                </a:cubicBezTo>
                <a:cubicBezTo>
                  <a:pt x="618" y="653"/>
                  <a:pt x="599" y="668"/>
                  <a:pt x="579" y="682"/>
                </a:cubicBezTo>
                <a:cubicBezTo>
                  <a:pt x="558" y="695"/>
                  <a:pt x="537" y="707"/>
                  <a:pt x="514" y="716"/>
                </a:cubicBezTo>
                <a:cubicBezTo>
                  <a:pt x="492" y="725"/>
                  <a:pt x="469" y="732"/>
                  <a:pt x="445" y="737"/>
                </a:cubicBezTo>
                <a:cubicBezTo>
                  <a:pt x="421" y="742"/>
                  <a:pt x="397" y="744"/>
                  <a:pt x="372" y="744"/>
                </a:cubicBezTo>
                <a:cubicBezTo>
                  <a:pt x="348" y="744"/>
                  <a:pt x="324" y="742"/>
                  <a:pt x="299" y="737"/>
                </a:cubicBezTo>
                <a:cubicBezTo>
                  <a:pt x="275" y="732"/>
                  <a:pt x="252" y="725"/>
                  <a:pt x="229" y="716"/>
                </a:cubicBezTo>
                <a:cubicBezTo>
                  <a:pt x="207" y="707"/>
                  <a:pt x="185" y="695"/>
                  <a:pt x="165" y="682"/>
                </a:cubicBezTo>
                <a:cubicBezTo>
                  <a:pt x="145" y="668"/>
                  <a:pt x="126" y="653"/>
                  <a:pt x="109" y="635"/>
                </a:cubicBezTo>
                <a:cubicBezTo>
                  <a:pt x="91" y="618"/>
                  <a:pt x="76" y="599"/>
                  <a:pt x="62" y="579"/>
                </a:cubicBezTo>
                <a:cubicBezTo>
                  <a:pt x="49" y="559"/>
                  <a:pt x="37" y="537"/>
                  <a:pt x="28" y="515"/>
                </a:cubicBezTo>
                <a:cubicBezTo>
                  <a:pt x="19" y="492"/>
                  <a:pt x="12" y="469"/>
                  <a:pt x="7" y="445"/>
                </a:cubicBezTo>
                <a:cubicBezTo>
                  <a:pt x="2" y="421"/>
                  <a:pt x="0" y="397"/>
                  <a:pt x="0" y="373"/>
                </a:cubicBezTo>
                <a:cubicBezTo>
                  <a:pt x="0" y="348"/>
                  <a:pt x="2" y="324"/>
                  <a:pt x="7" y="300"/>
                </a:cubicBezTo>
                <a:cubicBezTo>
                  <a:pt x="12" y="276"/>
                  <a:pt x="19" y="253"/>
                  <a:pt x="28" y="231"/>
                </a:cubicBezTo>
                <a:cubicBezTo>
                  <a:pt x="37" y="208"/>
                  <a:pt x="49" y="187"/>
                  <a:pt x="62" y="166"/>
                </a:cubicBezTo>
                <a:cubicBezTo>
                  <a:pt x="76" y="146"/>
                  <a:pt x="91" y="127"/>
                  <a:pt x="109" y="110"/>
                </a:cubicBezTo>
                <a:cubicBezTo>
                  <a:pt x="126" y="93"/>
                  <a:pt x="145" y="78"/>
                  <a:pt x="165" y="64"/>
                </a:cubicBezTo>
                <a:cubicBezTo>
                  <a:pt x="185" y="50"/>
                  <a:pt x="207" y="39"/>
                  <a:pt x="229" y="30"/>
                </a:cubicBezTo>
                <a:cubicBezTo>
                  <a:pt x="252" y="20"/>
                  <a:pt x="275" y="12"/>
                  <a:pt x="299" y="8"/>
                </a:cubicBezTo>
                <a:cubicBezTo>
                  <a:pt x="324" y="3"/>
                  <a:pt x="348" y="0"/>
                  <a:pt x="372" y="0"/>
                </a:cubicBezTo>
                <a:cubicBezTo>
                  <a:pt x="397" y="0"/>
                  <a:pt x="421" y="3"/>
                  <a:pt x="445" y="8"/>
                </a:cubicBezTo>
                <a:cubicBezTo>
                  <a:pt x="469" y="12"/>
                  <a:pt x="492" y="20"/>
                  <a:pt x="514" y="30"/>
                </a:cubicBezTo>
                <a:cubicBezTo>
                  <a:pt x="537" y="39"/>
                  <a:pt x="558" y="50"/>
                  <a:pt x="579" y="64"/>
                </a:cubicBezTo>
                <a:cubicBezTo>
                  <a:pt x="599" y="78"/>
                  <a:pt x="618" y="93"/>
                  <a:pt x="635" y="110"/>
                </a:cubicBezTo>
                <a:cubicBezTo>
                  <a:pt x="652" y="127"/>
                  <a:pt x="667" y="146"/>
                  <a:pt x="681" y="166"/>
                </a:cubicBezTo>
                <a:cubicBezTo>
                  <a:pt x="695" y="187"/>
                  <a:pt x="706" y="208"/>
                  <a:pt x="715" y="231"/>
                </a:cubicBezTo>
                <a:cubicBezTo>
                  <a:pt x="725" y="253"/>
                  <a:pt x="732" y="276"/>
                  <a:pt x="737" y="300"/>
                </a:cubicBezTo>
                <a:cubicBezTo>
                  <a:pt x="741" y="324"/>
                  <a:pt x="744" y="348"/>
                  <a:pt x="744" y="373"/>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1" name="图片 750"/>
          <p:cNvPicPr/>
          <p:nvPr/>
        </p:nvPicPr>
        <p:blipFill>
          <a:blip r:embed="rId12"/>
          <a:stretch/>
        </p:blipFill>
        <p:spPr>
          <a:xfrm>
            <a:off x="7571160" y="2064240"/>
            <a:ext cx="133200" cy="133200"/>
          </a:xfrm>
          <a:prstGeom prst="rect">
            <a:avLst/>
          </a:prstGeom>
          <a:noFill/>
          <a:ln w="0">
            <a:noFill/>
          </a:ln>
        </p:spPr>
      </p:pic>
      <p:sp>
        <p:nvSpPr>
          <p:cNvPr id="752" name="文本框 751"/>
          <p:cNvSpPr txBox="1"/>
          <p:nvPr/>
        </p:nvSpPr>
        <p:spPr>
          <a:xfrm>
            <a:off x="7607160" y="1607040"/>
            <a:ext cx="7552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句子级嵌入</a:t>
            </a:r>
            <a:endParaRPr lang="en-US" sz="1180" b="0" u="none" strike="noStrike">
              <a:solidFill>
                <a:srgbClr val="000000"/>
              </a:solidFill>
              <a:effectLst/>
              <a:uFillTx/>
              <a:latin typeface="Times New Roman"/>
            </a:endParaRPr>
          </a:p>
        </p:txBody>
      </p:sp>
      <p:sp>
        <p:nvSpPr>
          <p:cNvPr id="753" name="文本框 752"/>
          <p:cNvSpPr txBox="1"/>
          <p:nvPr/>
        </p:nvSpPr>
        <p:spPr>
          <a:xfrm>
            <a:off x="7841160" y="2065320"/>
            <a:ext cx="348480" cy="157320"/>
          </a:xfrm>
          <a:prstGeom prst="rect">
            <a:avLst/>
          </a:prstGeom>
          <a:noFill/>
          <a:ln w="0">
            <a:noFill/>
          </a:ln>
        </p:spPr>
        <p:txBody>
          <a:bodyPr wrap="none" lIns="0" tIns="0" rIns="0" bIns="0" anchor="t">
            <a:spAutoFit/>
          </a:bodyPr>
          <a:lstStyle/>
          <a:p>
            <a:r>
              <a:rPr lang="en-US" sz="1050" b="0" u="none" strike="noStrike">
                <a:solidFill>
                  <a:srgbClr val="DDD6FE"/>
                </a:solidFill>
                <a:effectLst/>
                <a:uFillTx/>
                <a:latin typeface="NotoSansSC"/>
                <a:ea typeface="NotoSansSC"/>
              </a:rPr>
              <a:t>BERT</a:t>
            </a:r>
            <a:endParaRPr lang="en-US" sz="1050" b="0" u="none" strike="noStrike">
              <a:solidFill>
                <a:srgbClr val="000000"/>
              </a:solidFill>
              <a:effectLst/>
              <a:uFillTx/>
              <a:latin typeface="Times New Roman"/>
            </a:endParaRPr>
          </a:p>
        </p:txBody>
      </p:sp>
      <p:sp>
        <p:nvSpPr>
          <p:cNvPr id="754" name="文本框 753"/>
          <p:cNvSpPr txBox="1"/>
          <p:nvPr/>
        </p:nvSpPr>
        <p:spPr>
          <a:xfrm>
            <a:off x="7507080" y="2347200"/>
            <a:ext cx="221364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双向编码器，通过掩码预训练任务学习上下文相关</a:t>
            </a:r>
            <a:endParaRPr lang="en-US" sz="790" b="0" u="none" strike="noStrike">
              <a:solidFill>
                <a:srgbClr val="000000"/>
              </a:solidFill>
              <a:effectLst/>
              <a:uFillTx/>
              <a:latin typeface="Times New Roman"/>
            </a:endParaRPr>
          </a:p>
        </p:txBody>
      </p:sp>
      <p:sp>
        <p:nvSpPr>
          <p:cNvPr id="755" name="任意多边形 754"/>
          <p:cNvSpPr/>
          <p:nvPr/>
        </p:nvSpPr>
        <p:spPr>
          <a:xfrm>
            <a:off x="7504200" y="2899440"/>
            <a:ext cx="267840" cy="267840"/>
          </a:xfrm>
          <a:custGeom>
            <a:avLst/>
            <a:gdLst/>
            <a:ahLst/>
            <a:cxnLst/>
            <a:rect l="0" t="0" r="r" b="b"/>
            <a:pathLst>
              <a:path w="744" h="744">
                <a:moveTo>
                  <a:pt x="744" y="372"/>
                </a:moveTo>
                <a:cubicBezTo>
                  <a:pt x="744" y="396"/>
                  <a:pt x="741" y="420"/>
                  <a:pt x="737" y="444"/>
                </a:cubicBezTo>
                <a:cubicBezTo>
                  <a:pt x="732" y="468"/>
                  <a:pt x="725" y="492"/>
                  <a:pt x="715" y="515"/>
                </a:cubicBezTo>
                <a:cubicBezTo>
                  <a:pt x="706" y="538"/>
                  <a:pt x="695" y="559"/>
                  <a:pt x="681" y="579"/>
                </a:cubicBezTo>
                <a:cubicBezTo>
                  <a:pt x="667" y="599"/>
                  <a:pt x="652" y="618"/>
                  <a:pt x="635" y="635"/>
                </a:cubicBezTo>
                <a:cubicBezTo>
                  <a:pt x="618" y="653"/>
                  <a:pt x="599" y="668"/>
                  <a:pt x="579" y="682"/>
                </a:cubicBezTo>
                <a:cubicBezTo>
                  <a:pt x="558" y="695"/>
                  <a:pt x="537" y="707"/>
                  <a:pt x="514" y="716"/>
                </a:cubicBezTo>
                <a:cubicBezTo>
                  <a:pt x="492" y="725"/>
                  <a:pt x="469" y="732"/>
                  <a:pt x="445" y="737"/>
                </a:cubicBezTo>
                <a:cubicBezTo>
                  <a:pt x="421" y="742"/>
                  <a:pt x="397" y="744"/>
                  <a:pt x="372" y="744"/>
                </a:cubicBezTo>
                <a:cubicBezTo>
                  <a:pt x="348" y="744"/>
                  <a:pt x="324" y="742"/>
                  <a:pt x="299" y="737"/>
                </a:cubicBezTo>
                <a:cubicBezTo>
                  <a:pt x="275" y="732"/>
                  <a:pt x="252" y="725"/>
                  <a:pt x="229" y="716"/>
                </a:cubicBezTo>
                <a:cubicBezTo>
                  <a:pt x="207" y="707"/>
                  <a:pt x="185" y="695"/>
                  <a:pt x="165" y="682"/>
                </a:cubicBezTo>
                <a:cubicBezTo>
                  <a:pt x="145" y="668"/>
                  <a:pt x="126" y="653"/>
                  <a:pt x="109" y="635"/>
                </a:cubicBezTo>
                <a:cubicBezTo>
                  <a:pt x="91" y="618"/>
                  <a:pt x="76" y="599"/>
                  <a:pt x="62" y="579"/>
                </a:cubicBezTo>
                <a:cubicBezTo>
                  <a:pt x="49" y="559"/>
                  <a:pt x="37" y="538"/>
                  <a:pt x="28" y="515"/>
                </a:cubicBezTo>
                <a:cubicBezTo>
                  <a:pt x="19" y="492"/>
                  <a:pt x="12" y="468"/>
                  <a:pt x="7" y="444"/>
                </a:cubicBezTo>
                <a:cubicBezTo>
                  <a:pt x="2" y="420"/>
                  <a:pt x="0" y="396"/>
                  <a:pt x="0" y="372"/>
                </a:cubicBezTo>
                <a:cubicBezTo>
                  <a:pt x="0" y="347"/>
                  <a:pt x="2" y="323"/>
                  <a:pt x="7" y="299"/>
                </a:cubicBezTo>
                <a:cubicBezTo>
                  <a:pt x="12" y="275"/>
                  <a:pt x="19" y="252"/>
                  <a:pt x="28" y="230"/>
                </a:cubicBezTo>
                <a:cubicBezTo>
                  <a:pt x="37" y="207"/>
                  <a:pt x="49" y="186"/>
                  <a:pt x="62" y="165"/>
                </a:cubicBezTo>
                <a:cubicBezTo>
                  <a:pt x="76" y="145"/>
                  <a:pt x="91" y="126"/>
                  <a:pt x="109" y="109"/>
                </a:cubicBezTo>
                <a:cubicBezTo>
                  <a:pt x="126" y="92"/>
                  <a:pt x="145" y="77"/>
                  <a:pt x="165" y="63"/>
                </a:cubicBezTo>
                <a:cubicBezTo>
                  <a:pt x="185" y="49"/>
                  <a:pt x="207" y="38"/>
                  <a:pt x="229" y="29"/>
                </a:cubicBezTo>
                <a:cubicBezTo>
                  <a:pt x="252" y="19"/>
                  <a:pt x="275" y="12"/>
                  <a:pt x="299" y="8"/>
                </a:cubicBezTo>
                <a:cubicBezTo>
                  <a:pt x="324" y="3"/>
                  <a:pt x="348" y="0"/>
                  <a:pt x="372" y="0"/>
                </a:cubicBezTo>
                <a:cubicBezTo>
                  <a:pt x="397" y="0"/>
                  <a:pt x="421" y="3"/>
                  <a:pt x="445" y="8"/>
                </a:cubicBezTo>
                <a:cubicBezTo>
                  <a:pt x="469" y="12"/>
                  <a:pt x="492" y="19"/>
                  <a:pt x="514" y="29"/>
                </a:cubicBezTo>
                <a:cubicBezTo>
                  <a:pt x="537" y="38"/>
                  <a:pt x="558" y="49"/>
                  <a:pt x="579" y="63"/>
                </a:cubicBezTo>
                <a:cubicBezTo>
                  <a:pt x="599" y="77"/>
                  <a:pt x="618" y="92"/>
                  <a:pt x="635" y="109"/>
                </a:cubicBezTo>
                <a:cubicBezTo>
                  <a:pt x="652" y="126"/>
                  <a:pt x="667" y="145"/>
                  <a:pt x="681" y="165"/>
                </a:cubicBezTo>
                <a:cubicBezTo>
                  <a:pt x="695" y="186"/>
                  <a:pt x="706" y="207"/>
                  <a:pt x="715" y="230"/>
                </a:cubicBezTo>
                <a:cubicBezTo>
                  <a:pt x="725" y="252"/>
                  <a:pt x="732" y="275"/>
                  <a:pt x="737" y="299"/>
                </a:cubicBezTo>
                <a:cubicBezTo>
                  <a:pt x="741" y="323"/>
                  <a:pt x="744" y="347"/>
                  <a:pt x="744" y="37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6" name="图片 755"/>
          <p:cNvPicPr/>
          <p:nvPr/>
        </p:nvPicPr>
        <p:blipFill>
          <a:blip r:embed="rId13"/>
          <a:stretch/>
        </p:blipFill>
        <p:spPr>
          <a:xfrm>
            <a:off x="7554600" y="2966760"/>
            <a:ext cx="166680" cy="133200"/>
          </a:xfrm>
          <a:prstGeom prst="rect">
            <a:avLst/>
          </a:prstGeom>
          <a:noFill/>
          <a:ln w="0">
            <a:noFill/>
          </a:ln>
        </p:spPr>
      </p:pic>
      <p:sp>
        <p:nvSpPr>
          <p:cNvPr id="757" name="文本框 756"/>
          <p:cNvSpPr txBox="1"/>
          <p:nvPr/>
        </p:nvSpPr>
        <p:spPr>
          <a:xfrm>
            <a:off x="7507080" y="2480760"/>
            <a:ext cx="160992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的词表示，可通过池化生成句子表示</a:t>
            </a:r>
            <a:endParaRPr lang="en-US" sz="790" b="0" u="none" strike="noStrike">
              <a:solidFill>
                <a:srgbClr val="000000"/>
              </a:solidFill>
              <a:effectLst/>
              <a:uFillTx/>
              <a:latin typeface="Times New Roman"/>
            </a:endParaRPr>
          </a:p>
        </p:txBody>
      </p:sp>
      <p:sp>
        <p:nvSpPr>
          <p:cNvPr id="758" name="文本框 757"/>
          <p:cNvSpPr txBox="1"/>
          <p:nvPr/>
        </p:nvSpPr>
        <p:spPr>
          <a:xfrm>
            <a:off x="7841160" y="2967840"/>
            <a:ext cx="1025640" cy="157320"/>
          </a:xfrm>
          <a:prstGeom prst="rect">
            <a:avLst/>
          </a:prstGeom>
          <a:noFill/>
          <a:ln w="0">
            <a:noFill/>
          </a:ln>
        </p:spPr>
        <p:txBody>
          <a:bodyPr wrap="none" lIns="0" tIns="0" rIns="0" bIns="0" anchor="t">
            <a:spAutoFit/>
          </a:bodyPr>
          <a:lstStyle/>
          <a:p>
            <a:r>
              <a:rPr lang="en-US" sz="1050" b="0" u="none" strike="noStrike">
                <a:solidFill>
                  <a:srgbClr val="DDD6FE"/>
                </a:solidFill>
                <a:effectLst/>
                <a:uFillTx/>
                <a:latin typeface="NotoSansSC"/>
                <a:ea typeface="NotoSansSC"/>
              </a:rPr>
              <a:t>Sentence-BERT</a:t>
            </a:r>
            <a:endParaRPr lang="en-US" sz="1050" b="0" u="none" strike="noStrike">
              <a:solidFill>
                <a:srgbClr val="000000"/>
              </a:solidFill>
              <a:effectLst/>
              <a:uFillTx/>
              <a:latin typeface="Times New Roman"/>
            </a:endParaRPr>
          </a:p>
        </p:txBody>
      </p:sp>
      <p:sp>
        <p:nvSpPr>
          <p:cNvPr id="759" name="文本框 758"/>
          <p:cNvSpPr txBox="1"/>
          <p:nvPr/>
        </p:nvSpPr>
        <p:spPr>
          <a:xfrm>
            <a:off x="7507080" y="3249720"/>
            <a:ext cx="222480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针对句子级相似度优化的</a:t>
            </a:r>
            <a:r>
              <a:rPr lang="en-US" sz="790" b="0" u="none" strike="noStrike">
                <a:solidFill>
                  <a:srgbClr val="FFFFFF"/>
                </a:solidFill>
                <a:effectLst/>
                <a:uFillTx/>
                <a:latin typeface="NotoSansSC"/>
                <a:ea typeface="NotoSansSC"/>
              </a:rPr>
              <a:t>BERT</a:t>
            </a:r>
            <a:r>
              <a:rPr lang="zh-CN" sz="790" b="0" u="none" strike="noStrike">
                <a:solidFill>
                  <a:srgbClr val="FFFFFF"/>
                </a:solidFill>
                <a:effectLst/>
                <a:uFillTx/>
                <a:latin typeface="NotoSansSC"/>
                <a:ea typeface="NotoSansSC"/>
              </a:rPr>
              <a:t>变体，直接生成语</a:t>
            </a:r>
            <a:endParaRPr lang="en-US" sz="790" b="0" u="none" strike="noStrike">
              <a:solidFill>
                <a:srgbClr val="000000"/>
              </a:solidFill>
              <a:effectLst/>
              <a:uFillTx/>
              <a:latin typeface="Times New Roman"/>
            </a:endParaRPr>
          </a:p>
        </p:txBody>
      </p:sp>
      <p:sp>
        <p:nvSpPr>
          <p:cNvPr id="760" name="任意多边形 759"/>
          <p:cNvSpPr/>
          <p:nvPr/>
        </p:nvSpPr>
        <p:spPr>
          <a:xfrm>
            <a:off x="4654440" y="3910680"/>
            <a:ext cx="5373720" cy="1086840"/>
          </a:xfrm>
          <a:custGeom>
            <a:avLst/>
            <a:gdLst/>
            <a:ahLst/>
            <a:cxnLst/>
            <a:rect l="0" t="0" r="r" b="b"/>
            <a:pathLst>
              <a:path w="14927" h="3019">
                <a:moveTo>
                  <a:pt x="21" y="172"/>
                </a:moveTo>
                <a:cubicBezTo>
                  <a:pt x="36" y="138"/>
                  <a:pt x="56" y="108"/>
                  <a:pt x="82" y="82"/>
                </a:cubicBezTo>
                <a:cubicBezTo>
                  <a:pt x="108" y="56"/>
                  <a:pt x="138" y="36"/>
                  <a:pt x="172" y="21"/>
                </a:cubicBezTo>
                <a:cubicBezTo>
                  <a:pt x="206" y="7"/>
                  <a:pt x="242" y="0"/>
                  <a:pt x="279" y="0"/>
                </a:cubicBezTo>
                <a:lnTo>
                  <a:pt x="14649" y="0"/>
                </a:lnTo>
                <a:cubicBezTo>
                  <a:pt x="14686" y="0"/>
                  <a:pt x="14721" y="7"/>
                  <a:pt x="14755" y="21"/>
                </a:cubicBezTo>
                <a:cubicBezTo>
                  <a:pt x="14789" y="36"/>
                  <a:pt x="14819" y="56"/>
                  <a:pt x="14846" y="82"/>
                </a:cubicBezTo>
                <a:cubicBezTo>
                  <a:pt x="14872" y="108"/>
                  <a:pt x="14892" y="138"/>
                  <a:pt x="14906" y="172"/>
                </a:cubicBezTo>
                <a:cubicBezTo>
                  <a:pt x="14920" y="206"/>
                  <a:pt x="14927" y="242"/>
                  <a:pt x="14927" y="279"/>
                </a:cubicBezTo>
                <a:lnTo>
                  <a:pt x="14927" y="2740"/>
                </a:lnTo>
                <a:cubicBezTo>
                  <a:pt x="14927" y="2777"/>
                  <a:pt x="14920" y="2813"/>
                  <a:pt x="14906" y="2847"/>
                </a:cubicBezTo>
                <a:cubicBezTo>
                  <a:pt x="14892" y="2881"/>
                  <a:pt x="14872" y="2911"/>
                  <a:pt x="14846" y="2937"/>
                </a:cubicBezTo>
                <a:cubicBezTo>
                  <a:pt x="14819" y="2963"/>
                  <a:pt x="14789" y="2984"/>
                  <a:pt x="14755" y="2998"/>
                </a:cubicBezTo>
                <a:cubicBezTo>
                  <a:pt x="14721" y="3012"/>
                  <a:pt x="14686" y="3019"/>
                  <a:pt x="14649" y="3019"/>
                </a:cubicBezTo>
                <a:lnTo>
                  <a:pt x="279" y="3019"/>
                </a:lnTo>
                <a:cubicBezTo>
                  <a:pt x="242" y="3019"/>
                  <a:pt x="206" y="3012"/>
                  <a:pt x="172" y="2998"/>
                </a:cubicBezTo>
                <a:cubicBezTo>
                  <a:pt x="138" y="2984"/>
                  <a:pt x="108" y="2963"/>
                  <a:pt x="82" y="2937"/>
                </a:cubicBezTo>
                <a:cubicBezTo>
                  <a:pt x="56" y="2911"/>
                  <a:pt x="36" y="2881"/>
                  <a:pt x="21" y="2847"/>
                </a:cubicBezTo>
                <a:cubicBezTo>
                  <a:pt x="7" y="2813"/>
                  <a:pt x="0" y="2777"/>
                  <a:pt x="0" y="2740"/>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1" name="任意多边形 760"/>
          <p:cNvSpPr/>
          <p:nvPr/>
        </p:nvSpPr>
        <p:spPr>
          <a:xfrm>
            <a:off x="4654440" y="3910680"/>
            <a:ext cx="5373720" cy="1086840"/>
          </a:xfrm>
          <a:custGeom>
            <a:avLst/>
            <a:gdLst/>
            <a:ahLst/>
            <a:cxnLst/>
            <a:rect l="0" t="0" r="r" b="b"/>
            <a:pathLst>
              <a:path w="14927" h="3019">
                <a:moveTo>
                  <a:pt x="0" y="2740"/>
                </a:moveTo>
                <a:lnTo>
                  <a:pt x="0" y="279"/>
                </a:lnTo>
                <a:cubicBezTo>
                  <a:pt x="0" y="242"/>
                  <a:pt x="7" y="206"/>
                  <a:pt x="21" y="172"/>
                </a:cubicBezTo>
                <a:cubicBezTo>
                  <a:pt x="36" y="138"/>
                  <a:pt x="56" y="108"/>
                  <a:pt x="82" y="82"/>
                </a:cubicBezTo>
                <a:cubicBezTo>
                  <a:pt x="108" y="56"/>
                  <a:pt x="138" y="36"/>
                  <a:pt x="172" y="21"/>
                </a:cubicBezTo>
                <a:cubicBezTo>
                  <a:pt x="206" y="7"/>
                  <a:pt x="242" y="0"/>
                  <a:pt x="279" y="0"/>
                </a:cubicBezTo>
                <a:lnTo>
                  <a:pt x="14649" y="0"/>
                </a:lnTo>
                <a:cubicBezTo>
                  <a:pt x="14686" y="0"/>
                  <a:pt x="14721" y="7"/>
                  <a:pt x="14755" y="21"/>
                </a:cubicBezTo>
                <a:cubicBezTo>
                  <a:pt x="14789" y="36"/>
                  <a:pt x="14819" y="56"/>
                  <a:pt x="14846" y="82"/>
                </a:cubicBezTo>
                <a:cubicBezTo>
                  <a:pt x="14872" y="108"/>
                  <a:pt x="14892" y="138"/>
                  <a:pt x="14906" y="172"/>
                </a:cubicBezTo>
                <a:cubicBezTo>
                  <a:pt x="14920" y="206"/>
                  <a:pt x="14927" y="242"/>
                  <a:pt x="14927" y="279"/>
                </a:cubicBezTo>
                <a:lnTo>
                  <a:pt x="14927" y="2740"/>
                </a:lnTo>
                <a:cubicBezTo>
                  <a:pt x="14927" y="2777"/>
                  <a:pt x="14920" y="2813"/>
                  <a:pt x="14906" y="2847"/>
                </a:cubicBezTo>
                <a:cubicBezTo>
                  <a:pt x="14892" y="2881"/>
                  <a:pt x="14872" y="2911"/>
                  <a:pt x="14846" y="2937"/>
                </a:cubicBezTo>
                <a:cubicBezTo>
                  <a:pt x="14819" y="2963"/>
                  <a:pt x="14789" y="2984"/>
                  <a:pt x="14755" y="2998"/>
                </a:cubicBezTo>
                <a:cubicBezTo>
                  <a:pt x="14721" y="3012"/>
                  <a:pt x="14686" y="3019"/>
                  <a:pt x="14649" y="3019"/>
                </a:cubicBezTo>
                <a:lnTo>
                  <a:pt x="279" y="3019"/>
                </a:lnTo>
                <a:cubicBezTo>
                  <a:pt x="242" y="3019"/>
                  <a:pt x="206" y="3012"/>
                  <a:pt x="172" y="2998"/>
                </a:cubicBezTo>
                <a:cubicBezTo>
                  <a:pt x="138" y="2984"/>
                  <a:pt x="108" y="2963"/>
                  <a:pt x="82" y="2937"/>
                </a:cubicBezTo>
                <a:cubicBezTo>
                  <a:pt x="56" y="2911"/>
                  <a:pt x="36" y="2881"/>
                  <a:pt x="21" y="2847"/>
                </a:cubicBezTo>
                <a:cubicBezTo>
                  <a:pt x="7" y="2813"/>
                  <a:pt x="0" y="2777"/>
                  <a:pt x="0" y="2740"/>
                </a:cubicBezTo>
                <a:moveTo>
                  <a:pt x="23" y="279"/>
                </a:moveTo>
                <a:lnTo>
                  <a:pt x="23" y="2740"/>
                </a:lnTo>
                <a:cubicBezTo>
                  <a:pt x="23" y="2757"/>
                  <a:pt x="25" y="2774"/>
                  <a:pt x="28" y="2790"/>
                </a:cubicBezTo>
                <a:cubicBezTo>
                  <a:pt x="32" y="2807"/>
                  <a:pt x="36" y="2823"/>
                  <a:pt x="43" y="2838"/>
                </a:cubicBezTo>
                <a:cubicBezTo>
                  <a:pt x="49" y="2854"/>
                  <a:pt x="57" y="2868"/>
                  <a:pt x="66" y="2882"/>
                </a:cubicBezTo>
                <a:cubicBezTo>
                  <a:pt x="76" y="2896"/>
                  <a:pt x="86" y="2909"/>
                  <a:pt x="98" y="2921"/>
                </a:cubicBezTo>
                <a:cubicBezTo>
                  <a:pt x="110" y="2933"/>
                  <a:pt x="123" y="2943"/>
                  <a:pt x="137" y="2953"/>
                </a:cubicBezTo>
                <a:cubicBezTo>
                  <a:pt x="151" y="2962"/>
                  <a:pt x="166" y="2970"/>
                  <a:pt x="181" y="2976"/>
                </a:cubicBezTo>
                <a:cubicBezTo>
                  <a:pt x="197" y="2983"/>
                  <a:pt x="212" y="2988"/>
                  <a:pt x="229" y="2991"/>
                </a:cubicBezTo>
                <a:cubicBezTo>
                  <a:pt x="245" y="2994"/>
                  <a:pt x="262" y="2996"/>
                  <a:pt x="279" y="2996"/>
                </a:cubicBezTo>
                <a:lnTo>
                  <a:pt x="14649" y="2996"/>
                </a:lnTo>
                <a:cubicBezTo>
                  <a:pt x="14665" y="2996"/>
                  <a:pt x="14682" y="2994"/>
                  <a:pt x="14698" y="2991"/>
                </a:cubicBezTo>
                <a:cubicBezTo>
                  <a:pt x="14715" y="2988"/>
                  <a:pt x="14731" y="2983"/>
                  <a:pt x="14746" y="2976"/>
                </a:cubicBezTo>
                <a:cubicBezTo>
                  <a:pt x="14762" y="2970"/>
                  <a:pt x="14777" y="2962"/>
                  <a:pt x="14790" y="2953"/>
                </a:cubicBezTo>
                <a:cubicBezTo>
                  <a:pt x="14804" y="2943"/>
                  <a:pt x="14817" y="2933"/>
                  <a:pt x="14829" y="2921"/>
                </a:cubicBezTo>
                <a:cubicBezTo>
                  <a:pt x="14841" y="2909"/>
                  <a:pt x="14852" y="2896"/>
                  <a:pt x="14861" y="2882"/>
                </a:cubicBezTo>
                <a:cubicBezTo>
                  <a:pt x="14870" y="2868"/>
                  <a:pt x="14878" y="2854"/>
                  <a:pt x="14885" y="2838"/>
                </a:cubicBezTo>
                <a:cubicBezTo>
                  <a:pt x="14891" y="2823"/>
                  <a:pt x="14896" y="2807"/>
                  <a:pt x="14899" y="2790"/>
                </a:cubicBezTo>
                <a:cubicBezTo>
                  <a:pt x="14902" y="2774"/>
                  <a:pt x="14904" y="2757"/>
                  <a:pt x="14904" y="2740"/>
                </a:cubicBezTo>
                <a:lnTo>
                  <a:pt x="14904" y="279"/>
                </a:lnTo>
                <a:cubicBezTo>
                  <a:pt x="14904" y="262"/>
                  <a:pt x="14902" y="245"/>
                  <a:pt x="14899" y="229"/>
                </a:cubicBezTo>
                <a:cubicBezTo>
                  <a:pt x="14896" y="213"/>
                  <a:pt x="14891" y="197"/>
                  <a:pt x="14885" y="181"/>
                </a:cubicBezTo>
                <a:cubicBezTo>
                  <a:pt x="14878" y="166"/>
                  <a:pt x="14870" y="151"/>
                  <a:pt x="14861" y="137"/>
                </a:cubicBezTo>
                <a:cubicBezTo>
                  <a:pt x="14852" y="123"/>
                  <a:pt x="14841" y="110"/>
                  <a:pt x="14829" y="98"/>
                </a:cubicBezTo>
                <a:cubicBezTo>
                  <a:pt x="14817" y="86"/>
                  <a:pt x="14804" y="76"/>
                  <a:pt x="14790" y="66"/>
                </a:cubicBezTo>
                <a:cubicBezTo>
                  <a:pt x="14777" y="57"/>
                  <a:pt x="14762" y="49"/>
                  <a:pt x="14746" y="43"/>
                </a:cubicBezTo>
                <a:cubicBezTo>
                  <a:pt x="14731" y="36"/>
                  <a:pt x="14715" y="32"/>
                  <a:pt x="14698" y="28"/>
                </a:cubicBezTo>
                <a:cubicBezTo>
                  <a:pt x="14682" y="25"/>
                  <a:pt x="14665" y="23"/>
                  <a:pt x="14649" y="23"/>
                </a:cubicBezTo>
                <a:lnTo>
                  <a:pt x="279" y="23"/>
                </a:lnTo>
                <a:cubicBezTo>
                  <a:pt x="262" y="23"/>
                  <a:pt x="245" y="25"/>
                  <a:pt x="229" y="28"/>
                </a:cubicBezTo>
                <a:cubicBezTo>
                  <a:pt x="212" y="32"/>
                  <a:pt x="197" y="36"/>
                  <a:pt x="181" y="43"/>
                </a:cubicBezTo>
                <a:cubicBezTo>
                  <a:pt x="166" y="49"/>
                  <a:pt x="151" y="57"/>
                  <a:pt x="137" y="66"/>
                </a:cubicBezTo>
                <a:cubicBezTo>
                  <a:pt x="123" y="76"/>
                  <a:pt x="110" y="86"/>
                  <a:pt x="98" y="98"/>
                </a:cubicBezTo>
                <a:cubicBezTo>
                  <a:pt x="86" y="110"/>
                  <a:pt x="76" y="123"/>
                  <a:pt x="66" y="137"/>
                </a:cubicBezTo>
                <a:cubicBezTo>
                  <a:pt x="57" y="151"/>
                  <a:pt x="49" y="166"/>
                  <a:pt x="43" y="181"/>
                </a:cubicBezTo>
                <a:cubicBezTo>
                  <a:pt x="36" y="197"/>
                  <a:pt x="32" y="213"/>
                  <a:pt x="28" y="229"/>
                </a:cubicBezTo>
                <a:cubicBezTo>
                  <a:pt x="25"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62" name="图片 761"/>
          <p:cNvPicPr/>
          <p:nvPr/>
        </p:nvPicPr>
        <p:blipFill>
          <a:blip r:embed="rId14"/>
          <a:stretch/>
        </p:blipFill>
        <p:spPr>
          <a:xfrm>
            <a:off x="4796640" y="4103280"/>
            <a:ext cx="191880" cy="150120"/>
          </a:xfrm>
          <a:prstGeom prst="rect">
            <a:avLst/>
          </a:prstGeom>
          <a:noFill/>
          <a:ln w="0">
            <a:noFill/>
          </a:ln>
        </p:spPr>
      </p:pic>
      <p:sp>
        <p:nvSpPr>
          <p:cNvPr id="763" name="文本框 762"/>
          <p:cNvSpPr txBox="1"/>
          <p:nvPr/>
        </p:nvSpPr>
        <p:spPr>
          <a:xfrm>
            <a:off x="7507080" y="3383280"/>
            <a:ext cx="1006560" cy="146520"/>
          </a:xfrm>
          <a:prstGeom prst="rect">
            <a:avLst/>
          </a:prstGeom>
          <a:noFill/>
          <a:ln w="0">
            <a:noFill/>
          </a:ln>
        </p:spPr>
        <p:txBody>
          <a:bodyPr wrap="none" lIns="0" tIns="0" rIns="0" bIns="0" anchor="t">
            <a:spAutoFit/>
          </a:bodyPr>
          <a:lstStyle/>
          <a:p>
            <a:r>
              <a:rPr lang="zh-CN" sz="790" b="0" u="none" strike="noStrike">
                <a:solidFill>
                  <a:srgbClr val="FFFFFF"/>
                </a:solidFill>
                <a:effectLst/>
                <a:uFillTx/>
                <a:latin typeface="NotoSansSC"/>
                <a:ea typeface="NotoSansSC"/>
              </a:rPr>
              <a:t>义丰富的句子嵌入向量</a:t>
            </a:r>
            <a:endParaRPr lang="en-US" sz="790" b="0" u="none" strike="noStrike">
              <a:solidFill>
                <a:srgbClr val="000000"/>
              </a:solidFill>
              <a:effectLst/>
              <a:uFillTx/>
              <a:latin typeface="Times New Roman"/>
            </a:endParaRPr>
          </a:p>
        </p:txBody>
      </p:sp>
      <p:sp>
        <p:nvSpPr>
          <p:cNvPr id="764" name="文本框 763"/>
          <p:cNvSpPr txBox="1"/>
          <p:nvPr/>
        </p:nvSpPr>
        <p:spPr>
          <a:xfrm>
            <a:off x="5052960" y="4097160"/>
            <a:ext cx="146052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嵌入在</a:t>
            </a:r>
            <a:r>
              <a:rPr lang="en-US" sz="1180" b="0" u="none" strike="noStrike">
                <a:solidFill>
                  <a:srgbClr val="DDD6FE"/>
                </a:solidFill>
                <a:effectLst/>
                <a:uFillTx/>
                <a:latin typeface="NotoSansSC"/>
                <a:ea typeface="NotoSansSC"/>
              </a:rPr>
              <a:t>RAG</a:t>
            </a:r>
            <a:r>
              <a:rPr lang="zh-CN" sz="1180" b="0" u="none" strike="noStrike">
                <a:solidFill>
                  <a:srgbClr val="DDD6FE"/>
                </a:solidFill>
                <a:effectLst/>
                <a:uFillTx/>
                <a:latin typeface="NotoSansSC"/>
                <a:ea typeface="NotoSansSC"/>
              </a:rPr>
              <a:t>中的应用</a:t>
            </a:r>
            <a:endParaRPr lang="en-US" sz="1180" b="0" u="none" strike="noStrike">
              <a:solidFill>
                <a:srgbClr val="000000"/>
              </a:solidFill>
              <a:effectLst/>
              <a:uFillTx/>
              <a:latin typeface="Times New Roman"/>
            </a:endParaRPr>
          </a:p>
        </p:txBody>
      </p:sp>
      <p:sp>
        <p:nvSpPr>
          <p:cNvPr id="765" name="文本框 764"/>
          <p:cNvSpPr txBox="1"/>
          <p:nvPr/>
        </p:nvSpPr>
        <p:spPr>
          <a:xfrm>
            <a:off x="4793760" y="4379040"/>
            <a:ext cx="5125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在</a:t>
            </a:r>
            <a:r>
              <a:rPr lang="en-US" sz="920" b="0" u="none" strike="noStrike">
                <a:solidFill>
                  <a:srgbClr val="FFFFFF"/>
                </a:solidFill>
                <a:effectLst/>
                <a:uFillTx/>
                <a:latin typeface="NotoSansSC"/>
                <a:ea typeface="NotoSansSC"/>
              </a:rPr>
              <a:t>RAG</a:t>
            </a:r>
            <a:r>
              <a:rPr lang="zh-CN" sz="920" b="0" u="none" strike="noStrike">
                <a:solidFill>
                  <a:srgbClr val="FFFFFF"/>
                </a:solidFill>
                <a:effectLst/>
                <a:uFillTx/>
                <a:latin typeface="NotoSansSC"/>
                <a:ea typeface="NotoSansSC"/>
              </a:rPr>
              <a:t>系统中，文本嵌入技术是检索模块的核心，它使系统能够将用户查询和知识库内容转换为向</a:t>
            </a:r>
            <a:endParaRPr lang="en-US" sz="920" b="0" u="none" strike="noStrike">
              <a:solidFill>
                <a:srgbClr val="000000"/>
              </a:solidFill>
              <a:effectLst/>
              <a:uFillTx/>
              <a:latin typeface="Times New Roman"/>
            </a:endParaRPr>
          </a:p>
        </p:txBody>
      </p:sp>
      <p:sp>
        <p:nvSpPr>
          <p:cNvPr id="766" name="文本框 765"/>
          <p:cNvSpPr txBox="1"/>
          <p:nvPr/>
        </p:nvSpPr>
        <p:spPr>
          <a:xfrm>
            <a:off x="4793760" y="4546080"/>
            <a:ext cx="5046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量表示，通过计算向量间的相似度（如余弦相似度、欧氏距离），找到语义上最相关的内容，为生</a:t>
            </a:r>
            <a:endParaRPr lang="en-US" sz="920" b="0" u="none" strike="noStrike">
              <a:solidFill>
                <a:srgbClr val="000000"/>
              </a:solidFill>
              <a:effectLst/>
              <a:uFillTx/>
              <a:latin typeface="Times New Roman"/>
            </a:endParaRPr>
          </a:p>
        </p:txBody>
      </p:sp>
      <p:pic>
        <p:nvPicPr>
          <p:cNvPr id="767" name="图片 766"/>
          <p:cNvPicPr/>
          <p:nvPr/>
        </p:nvPicPr>
        <p:blipFill>
          <a:blip r:embed="rId15"/>
          <a:stretch/>
        </p:blipFill>
        <p:spPr>
          <a:xfrm>
            <a:off x="10011240" y="5849640"/>
            <a:ext cx="417600" cy="200160"/>
          </a:xfrm>
          <a:prstGeom prst="rect">
            <a:avLst/>
          </a:prstGeom>
          <a:noFill/>
          <a:ln w="0">
            <a:noFill/>
          </a:ln>
        </p:spPr>
      </p:pic>
      <p:sp>
        <p:nvSpPr>
          <p:cNvPr id="768" name="文本框 767"/>
          <p:cNvSpPr txBox="1"/>
          <p:nvPr/>
        </p:nvSpPr>
        <p:spPr>
          <a:xfrm>
            <a:off x="4793760" y="4713120"/>
            <a:ext cx="2699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成模块提供准确的上下文信息，从而提高生成质量。</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9" name="图片 768"/>
          <p:cNvPicPr/>
          <p:nvPr/>
        </p:nvPicPr>
        <p:blipFill>
          <a:blip r:embed="rId2"/>
          <a:stretch/>
        </p:blipFill>
        <p:spPr>
          <a:xfrm>
            <a:off x="0" y="0"/>
            <a:ext cx="10696320" cy="7821360"/>
          </a:xfrm>
          <a:prstGeom prst="rect">
            <a:avLst/>
          </a:prstGeom>
          <a:noFill/>
          <a:ln w="0">
            <a:noFill/>
          </a:ln>
        </p:spPr>
      </p:pic>
      <p:pic>
        <p:nvPicPr>
          <p:cNvPr id="770" name="图片 769"/>
          <p:cNvPicPr/>
          <p:nvPr/>
        </p:nvPicPr>
        <p:blipFill>
          <a:blip r:embed="rId3"/>
          <a:stretch/>
        </p:blipFill>
        <p:spPr>
          <a:xfrm>
            <a:off x="0" y="0"/>
            <a:ext cx="10696320" cy="7821360"/>
          </a:xfrm>
          <a:prstGeom prst="rect">
            <a:avLst/>
          </a:prstGeom>
          <a:noFill/>
          <a:ln w="0">
            <a:noFill/>
          </a:ln>
        </p:spPr>
      </p:pic>
      <p:sp>
        <p:nvSpPr>
          <p:cNvPr id="771" name="任意多边形 770"/>
          <p:cNvSpPr/>
          <p:nvPr/>
        </p:nvSpPr>
        <p:spPr>
          <a:xfrm>
            <a:off x="501120" y="701640"/>
            <a:ext cx="802800" cy="33840"/>
          </a:xfrm>
          <a:custGeom>
            <a:avLst/>
            <a:gdLst/>
            <a:ahLst/>
            <a:cxnLst/>
            <a:rect l="0" t="0" r="r" b="b"/>
            <a:pathLst>
              <a:path w="2230" h="94">
                <a:moveTo>
                  <a:pt x="0" y="48"/>
                </a:moveTo>
                <a:cubicBezTo>
                  <a:pt x="0" y="42"/>
                  <a:pt x="1" y="36"/>
                  <a:pt x="4" y="30"/>
                </a:cubicBezTo>
                <a:cubicBezTo>
                  <a:pt x="6" y="23"/>
                  <a:pt x="10" y="18"/>
                  <a:pt x="14" y="14"/>
                </a:cubicBezTo>
                <a:cubicBezTo>
                  <a:pt x="18" y="10"/>
                  <a:pt x="23" y="6"/>
                  <a:pt x="29" y="4"/>
                </a:cubicBezTo>
                <a:cubicBezTo>
                  <a:pt x="35" y="2"/>
                  <a:pt x="41" y="0"/>
                  <a:pt x="47" y="0"/>
                </a:cubicBezTo>
                <a:lnTo>
                  <a:pt x="2183" y="0"/>
                </a:lnTo>
                <a:cubicBezTo>
                  <a:pt x="2189" y="0"/>
                  <a:pt x="2195" y="2"/>
                  <a:pt x="2201" y="4"/>
                </a:cubicBezTo>
                <a:cubicBezTo>
                  <a:pt x="2207" y="6"/>
                  <a:pt x="2212" y="10"/>
                  <a:pt x="2216" y="14"/>
                </a:cubicBezTo>
                <a:cubicBezTo>
                  <a:pt x="2220" y="18"/>
                  <a:pt x="2224" y="23"/>
                  <a:pt x="2226" y="30"/>
                </a:cubicBezTo>
                <a:cubicBezTo>
                  <a:pt x="2229" y="36"/>
                  <a:pt x="2230" y="42"/>
                  <a:pt x="2230" y="48"/>
                </a:cubicBezTo>
                <a:cubicBezTo>
                  <a:pt x="2230" y="54"/>
                  <a:pt x="2229" y="60"/>
                  <a:pt x="2226" y="66"/>
                </a:cubicBezTo>
                <a:cubicBezTo>
                  <a:pt x="2224" y="71"/>
                  <a:pt x="2220" y="76"/>
                  <a:pt x="2216" y="81"/>
                </a:cubicBezTo>
                <a:cubicBezTo>
                  <a:pt x="2212" y="85"/>
                  <a:pt x="2207" y="88"/>
                  <a:pt x="2201" y="91"/>
                </a:cubicBezTo>
                <a:cubicBezTo>
                  <a:pt x="2195" y="93"/>
                  <a:pt x="2189" y="94"/>
                  <a:pt x="2183" y="94"/>
                </a:cubicBezTo>
                <a:lnTo>
                  <a:pt x="47" y="94"/>
                </a:lnTo>
                <a:cubicBezTo>
                  <a:pt x="41" y="94"/>
                  <a:pt x="35" y="93"/>
                  <a:pt x="29" y="91"/>
                </a:cubicBezTo>
                <a:cubicBezTo>
                  <a:pt x="23" y="88"/>
                  <a:pt x="18" y="85"/>
                  <a:pt x="14" y="81"/>
                </a:cubicBezTo>
                <a:cubicBezTo>
                  <a:pt x="10" y="76"/>
                  <a:pt x="6" y="71"/>
                  <a:pt x="4" y="66"/>
                </a:cubicBezTo>
                <a:cubicBezTo>
                  <a:pt x="1" y="60"/>
                  <a:pt x="0" y="54"/>
                  <a:pt x="0" y="48"/>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72" name="任意多边形 771"/>
          <p:cNvSpPr/>
          <p:nvPr/>
        </p:nvSpPr>
        <p:spPr>
          <a:xfrm>
            <a:off x="501120" y="935640"/>
            <a:ext cx="4746960" cy="5398920"/>
          </a:xfrm>
          <a:custGeom>
            <a:avLst/>
            <a:gdLst/>
            <a:ahLst/>
            <a:cxnLst/>
            <a:rect l="0" t="0" r="r" b="b"/>
            <a:pathLst>
              <a:path w="13186" h="14997">
                <a:moveTo>
                  <a:pt x="21" y="172"/>
                </a:moveTo>
                <a:cubicBezTo>
                  <a:pt x="36" y="138"/>
                  <a:pt x="56" y="108"/>
                  <a:pt x="82" y="82"/>
                </a:cubicBezTo>
                <a:cubicBezTo>
                  <a:pt x="108" y="56"/>
                  <a:pt x="138" y="36"/>
                  <a:pt x="172" y="22"/>
                </a:cubicBezTo>
                <a:cubicBezTo>
                  <a:pt x="206" y="7"/>
                  <a:pt x="242" y="0"/>
                  <a:pt x="279" y="0"/>
                </a:cubicBezTo>
                <a:lnTo>
                  <a:pt x="12908" y="0"/>
                </a:lnTo>
                <a:cubicBezTo>
                  <a:pt x="12945" y="0"/>
                  <a:pt x="12980" y="7"/>
                  <a:pt x="13014" y="22"/>
                </a:cubicBezTo>
                <a:cubicBezTo>
                  <a:pt x="13048" y="36"/>
                  <a:pt x="13079" y="56"/>
                  <a:pt x="13105" y="82"/>
                </a:cubicBezTo>
                <a:cubicBezTo>
                  <a:pt x="13131" y="108"/>
                  <a:pt x="13151" y="138"/>
                  <a:pt x="13165" y="172"/>
                </a:cubicBezTo>
                <a:cubicBezTo>
                  <a:pt x="13179" y="206"/>
                  <a:pt x="13186" y="242"/>
                  <a:pt x="13186" y="279"/>
                </a:cubicBezTo>
                <a:lnTo>
                  <a:pt x="13186" y="14718"/>
                </a:lnTo>
                <a:cubicBezTo>
                  <a:pt x="13186" y="14755"/>
                  <a:pt x="13179" y="14791"/>
                  <a:pt x="13165" y="14825"/>
                </a:cubicBezTo>
                <a:cubicBezTo>
                  <a:pt x="13151" y="14859"/>
                  <a:pt x="13131" y="14889"/>
                  <a:pt x="13105" y="14915"/>
                </a:cubicBezTo>
                <a:cubicBezTo>
                  <a:pt x="13079" y="14942"/>
                  <a:pt x="13048" y="14962"/>
                  <a:pt x="13014" y="14976"/>
                </a:cubicBezTo>
                <a:cubicBezTo>
                  <a:pt x="12980" y="14990"/>
                  <a:pt x="12945" y="14997"/>
                  <a:pt x="12908" y="14997"/>
                </a:cubicBezTo>
                <a:lnTo>
                  <a:pt x="279" y="14997"/>
                </a:lnTo>
                <a:cubicBezTo>
                  <a:pt x="242" y="14997"/>
                  <a:pt x="206" y="14990"/>
                  <a:pt x="172" y="14976"/>
                </a:cubicBezTo>
                <a:cubicBezTo>
                  <a:pt x="138" y="14962"/>
                  <a:pt x="108" y="14942"/>
                  <a:pt x="82" y="14915"/>
                </a:cubicBezTo>
                <a:cubicBezTo>
                  <a:pt x="56" y="14889"/>
                  <a:pt x="36" y="14859"/>
                  <a:pt x="21" y="14825"/>
                </a:cubicBezTo>
                <a:cubicBezTo>
                  <a:pt x="7" y="14791"/>
                  <a:pt x="0" y="14755"/>
                  <a:pt x="0" y="14718"/>
                </a:cubicBezTo>
                <a:lnTo>
                  <a:pt x="0" y="279"/>
                </a:lnTo>
                <a:cubicBezTo>
                  <a:pt x="0" y="242"/>
                  <a:pt x="7" y="206"/>
                  <a:pt x="21" y="17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3" name="任意多边形 772"/>
          <p:cNvSpPr/>
          <p:nvPr/>
        </p:nvSpPr>
        <p:spPr>
          <a:xfrm>
            <a:off x="501120" y="935640"/>
            <a:ext cx="4746960" cy="5398920"/>
          </a:xfrm>
          <a:custGeom>
            <a:avLst/>
            <a:gdLst/>
            <a:ahLst/>
            <a:cxnLst/>
            <a:rect l="0" t="0" r="r" b="b"/>
            <a:pathLst>
              <a:path w="13186" h="14997">
                <a:moveTo>
                  <a:pt x="0" y="14718"/>
                </a:moveTo>
                <a:lnTo>
                  <a:pt x="0" y="279"/>
                </a:lnTo>
                <a:cubicBezTo>
                  <a:pt x="0" y="242"/>
                  <a:pt x="7" y="206"/>
                  <a:pt x="21" y="172"/>
                </a:cubicBezTo>
                <a:cubicBezTo>
                  <a:pt x="36" y="138"/>
                  <a:pt x="56" y="108"/>
                  <a:pt x="82" y="82"/>
                </a:cubicBezTo>
                <a:cubicBezTo>
                  <a:pt x="108" y="56"/>
                  <a:pt x="138" y="36"/>
                  <a:pt x="172" y="22"/>
                </a:cubicBezTo>
                <a:cubicBezTo>
                  <a:pt x="206" y="7"/>
                  <a:pt x="242" y="0"/>
                  <a:pt x="279" y="0"/>
                </a:cubicBezTo>
                <a:lnTo>
                  <a:pt x="12908" y="0"/>
                </a:lnTo>
                <a:cubicBezTo>
                  <a:pt x="12945" y="0"/>
                  <a:pt x="12980" y="7"/>
                  <a:pt x="13014" y="22"/>
                </a:cubicBezTo>
                <a:cubicBezTo>
                  <a:pt x="13048" y="36"/>
                  <a:pt x="13079" y="56"/>
                  <a:pt x="13105" y="82"/>
                </a:cubicBezTo>
                <a:cubicBezTo>
                  <a:pt x="13131" y="108"/>
                  <a:pt x="13151" y="138"/>
                  <a:pt x="13165" y="172"/>
                </a:cubicBezTo>
                <a:cubicBezTo>
                  <a:pt x="13179" y="206"/>
                  <a:pt x="13186" y="242"/>
                  <a:pt x="13186" y="279"/>
                </a:cubicBezTo>
                <a:lnTo>
                  <a:pt x="13186" y="14718"/>
                </a:lnTo>
                <a:cubicBezTo>
                  <a:pt x="13186" y="14755"/>
                  <a:pt x="13179" y="14791"/>
                  <a:pt x="13165" y="14825"/>
                </a:cubicBezTo>
                <a:cubicBezTo>
                  <a:pt x="13151" y="14859"/>
                  <a:pt x="13131" y="14889"/>
                  <a:pt x="13105" y="14915"/>
                </a:cubicBezTo>
                <a:cubicBezTo>
                  <a:pt x="13079" y="14942"/>
                  <a:pt x="13048" y="14962"/>
                  <a:pt x="13014" y="14976"/>
                </a:cubicBezTo>
                <a:cubicBezTo>
                  <a:pt x="12980" y="14990"/>
                  <a:pt x="12945" y="14997"/>
                  <a:pt x="12908" y="14997"/>
                </a:cubicBezTo>
                <a:lnTo>
                  <a:pt x="279" y="14997"/>
                </a:lnTo>
                <a:cubicBezTo>
                  <a:pt x="242" y="14997"/>
                  <a:pt x="206" y="14990"/>
                  <a:pt x="172" y="14976"/>
                </a:cubicBezTo>
                <a:cubicBezTo>
                  <a:pt x="138" y="14962"/>
                  <a:pt x="108" y="14942"/>
                  <a:pt x="82" y="14915"/>
                </a:cubicBezTo>
                <a:cubicBezTo>
                  <a:pt x="56" y="14889"/>
                  <a:pt x="36" y="14859"/>
                  <a:pt x="21" y="14825"/>
                </a:cubicBezTo>
                <a:cubicBezTo>
                  <a:pt x="7" y="14791"/>
                  <a:pt x="0" y="14755"/>
                  <a:pt x="0" y="14718"/>
                </a:cubicBezTo>
                <a:moveTo>
                  <a:pt x="23" y="279"/>
                </a:moveTo>
                <a:lnTo>
                  <a:pt x="23" y="14718"/>
                </a:lnTo>
                <a:cubicBezTo>
                  <a:pt x="23" y="14735"/>
                  <a:pt x="25" y="14752"/>
                  <a:pt x="28" y="14768"/>
                </a:cubicBezTo>
                <a:cubicBezTo>
                  <a:pt x="32" y="14785"/>
                  <a:pt x="37" y="14801"/>
                  <a:pt x="43" y="14816"/>
                </a:cubicBezTo>
                <a:cubicBezTo>
                  <a:pt x="49" y="14832"/>
                  <a:pt x="57" y="14846"/>
                  <a:pt x="67" y="14860"/>
                </a:cubicBezTo>
                <a:cubicBezTo>
                  <a:pt x="76" y="14874"/>
                  <a:pt x="86" y="14887"/>
                  <a:pt x="98" y="14899"/>
                </a:cubicBezTo>
                <a:cubicBezTo>
                  <a:pt x="110" y="14911"/>
                  <a:pt x="123" y="14921"/>
                  <a:pt x="137" y="14931"/>
                </a:cubicBezTo>
                <a:cubicBezTo>
                  <a:pt x="151" y="14940"/>
                  <a:pt x="166" y="14948"/>
                  <a:pt x="181" y="14954"/>
                </a:cubicBezTo>
                <a:cubicBezTo>
                  <a:pt x="197" y="14961"/>
                  <a:pt x="213" y="14966"/>
                  <a:pt x="229" y="14969"/>
                </a:cubicBezTo>
                <a:cubicBezTo>
                  <a:pt x="245" y="14972"/>
                  <a:pt x="262" y="14974"/>
                  <a:pt x="279" y="14974"/>
                </a:cubicBezTo>
                <a:lnTo>
                  <a:pt x="12908" y="14974"/>
                </a:lnTo>
                <a:cubicBezTo>
                  <a:pt x="12925" y="14974"/>
                  <a:pt x="12941" y="14972"/>
                  <a:pt x="12958" y="14969"/>
                </a:cubicBezTo>
                <a:cubicBezTo>
                  <a:pt x="12974" y="14966"/>
                  <a:pt x="12990" y="14961"/>
                  <a:pt x="13005" y="14954"/>
                </a:cubicBezTo>
                <a:cubicBezTo>
                  <a:pt x="13021" y="14948"/>
                  <a:pt x="13036" y="14940"/>
                  <a:pt x="13050" y="14931"/>
                </a:cubicBezTo>
                <a:cubicBezTo>
                  <a:pt x="13064" y="14921"/>
                  <a:pt x="13076" y="14911"/>
                  <a:pt x="13088" y="14899"/>
                </a:cubicBezTo>
                <a:cubicBezTo>
                  <a:pt x="13100" y="14887"/>
                  <a:pt x="13111" y="14874"/>
                  <a:pt x="13120" y="14860"/>
                </a:cubicBezTo>
                <a:cubicBezTo>
                  <a:pt x="13129" y="14846"/>
                  <a:pt x="13137" y="14832"/>
                  <a:pt x="13144" y="14816"/>
                </a:cubicBezTo>
                <a:cubicBezTo>
                  <a:pt x="13150" y="14801"/>
                  <a:pt x="13155" y="14785"/>
                  <a:pt x="13158" y="14768"/>
                </a:cubicBezTo>
                <a:cubicBezTo>
                  <a:pt x="13161" y="14752"/>
                  <a:pt x="13163" y="14735"/>
                  <a:pt x="13163" y="14718"/>
                </a:cubicBezTo>
                <a:lnTo>
                  <a:pt x="13163" y="279"/>
                </a:lnTo>
                <a:cubicBezTo>
                  <a:pt x="13163" y="262"/>
                  <a:pt x="13161" y="246"/>
                  <a:pt x="13158" y="229"/>
                </a:cubicBezTo>
                <a:cubicBezTo>
                  <a:pt x="13155" y="213"/>
                  <a:pt x="13150" y="197"/>
                  <a:pt x="13144" y="181"/>
                </a:cubicBezTo>
                <a:cubicBezTo>
                  <a:pt x="13137" y="166"/>
                  <a:pt x="13129" y="151"/>
                  <a:pt x="13120" y="137"/>
                </a:cubicBezTo>
                <a:cubicBezTo>
                  <a:pt x="13111" y="123"/>
                  <a:pt x="13100" y="110"/>
                  <a:pt x="13088" y="98"/>
                </a:cubicBezTo>
                <a:cubicBezTo>
                  <a:pt x="13076" y="87"/>
                  <a:pt x="13064" y="76"/>
                  <a:pt x="13050" y="67"/>
                </a:cubicBezTo>
                <a:cubicBezTo>
                  <a:pt x="13036" y="57"/>
                  <a:pt x="13021" y="49"/>
                  <a:pt x="13005" y="43"/>
                </a:cubicBezTo>
                <a:cubicBezTo>
                  <a:pt x="12990" y="37"/>
                  <a:pt x="12974" y="32"/>
                  <a:pt x="12958" y="28"/>
                </a:cubicBezTo>
                <a:cubicBezTo>
                  <a:pt x="12941" y="25"/>
                  <a:pt x="12925" y="24"/>
                  <a:pt x="12908" y="24"/>
                </a:cubicBezTo>
                <a:lnTo>
                  <a:pt x="279" y="24"/>
                </a:lnTo>
                <a:cubicBezTo>
                  <a:pt x="262" y="24"/>
                  <a:pt x="245" y="25"/>
                  <a:pt x="229" y="28"/>
                </a:cubicBezTo>
                <a:cubicBezTo>
                  <a:pt x="213" y="32"/>
                  <a:pt x="197" y="37"/>
                  <a:pt x="181" y="43"/>
                </a:cubicBezTo>
                <a:cubicBezTo>
                  <a:pt x="166" y="49"/>
                  <a:pt x="151" y="57"/>
                  <a:pt x="137" y="67"/>
                </a:cubicBezTo>
                <a:cubicBezTo>
                  <a:pt x="123" y="76"/>
                  <a:pt x="110" y="87"/>
                  <a:pt x="98" y="98"/>
                </a:cubicBezTo>
                <a:cubicBezTo>
                  <a:pt x="86" y="110"/>
                  <a:pt x="76" y="123"/>
                  <a:pt x="67" y="137"/>
                </a:cubicBezTo>
                <a:cubicBezTo>
                  <a:pt x="57" y="151"/>
                  <a:pt x="49" y="166"/>
                  <a:pt x="43" y="181"/>
                </a:cubicBezTo>
                <a:cubicBezTo>
                  <a:pt x="37" y="197"/>
                  <a:pt x="32" y="213"/>
                  <a:pt x="28" y="229"/>
                </a:cubicBezTo>
                <a:cubicBezTo>
                  <a:pt x="25" y="246"/>
                  <a:pt x="23" y="262"/>
                  <a:pt x="23" y="279"/>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4" name="任意多边形 773"/>
          <p:cNvSpPr/>
          <p:nvPr/>
        </p:nvSpPr>
        <p:spPr>
          <a:xfrm>
            <a:off x="635040" y="1504080"/>
            <a:ext cx="4479480" cy="2089440"/>
          </a:xfrm>
          <a:custGeom>
            <a:avLst/>
            <a:gdLst/>
            <a:ahLst/>
            <a:cxnLst/>
            <a:rect l="0" t="0" r="r" b="b"/>
            <a:pathLst>
              <a:path w="12443" h="5804">
                <a:moveTo>
                  <a:pt x="0" y="5618"/>
                </a:moveTo>
                <a:lnTo>
                  <a:pt x="0" y="186"/>
                </a:lnTo>
                <a:cubicBezTo>
                  <a:pt x="0" y="161"/>
                  <a:pt x="4" y="137"/>
                  <a:pt x="14" y="114"/>
                </a:cubicBezTo>
                <a:cubicBezTo>
                  <a:pt x="23" y="92"/>
                  <a:pt x="37" y="72"/>
                  <a:pt x="54" y="54"/>
                </a:cubicBezTo>
                <a:cubicBezTo>
                  <a:pt x="71" y="37"/>
                  <a:pt x="92" y="23"/>
                  <a:pt x="114" y="14"/>
                </a:cubicBezTo>
                <a:cubicBezTo>
                  <a:pt x="137" y="5"/>
                  <a:pt x="161" y="0"/>
                  <a:pt x="185" y="0"/>
                </a:cubicBezTo>
                <a:lnTo>
                  <a:pt x="12257" y="0"/>
                </a:lnTo>
                <a:cubicBezTo>
                  <a:pt x="12282" y="0"/>
                  <a:pt x="12305" y="5"/>
                  <a:pt x="12328" y="14"/>
                </a:cubicBezTo>
                <a:cubicBezTo>
                  <a:pt x="12351" y="23"/>
                  <a:pt x="12371" y="37"/>
                  <a:pt x="12388" y="54"/>
                </a:cubicBezTo>
                <a:cubicBezTo>
                  <a:pt x="12406" y="72"/>
                  <a:pt x="12419" y="92"/>
                  <a:pt x="12429" y="114"/>
                </a:cubicBezTo>
                <a:cubicBezTo>
                  <a:pt x="12438" y="137"/>
                  <a:pt x="12443" y="161"/>
                  <a:pt x="12443" y="186"/>
                </a:cubicBezTo>
                <a:lnTo>
                  <a:pt x="12443" y="5618"/>
                </a:lnTo>
                <a:cubicBezTo>
                  <a:pt x="12443" y="5643"/>
                  <a:pt x="12438" y="5667"/>
                  <a:pt x="12429" y="5689"/>
                </a:cubicBezTo>
                <a:cubicBezTo>
                  <a:pt x="12419" y="5712"/>
                  <a:pt x="12406" y="5732"/>
                  <a:pt x="12388" y="5750"/>
                </a:cubicBezTo>
                <a:cubicBezTo>
                  <a:pt x="12371" y="5767"/>
                  <a:pt x="12351" y="5781"/>
                  <a:pt x="12328" y="5790"/>
                </a:cubicBezTo>
                <a:cubicBezTo>
                  <a:pt x="12305" y="5799"/>
                  <a:pt x="12282" y="5804"/>
                  <a:pt x="12257" y="5804"/>
                </a:cubicBezTo>
                <a:lnTo>
                  <a:pt x="185" y="5804"/>
                </a:lnTo>
                <a:cubicBezTo>
                  <a:pt x="161" y="5804"/>
                  <a:pt x="137" y="5799"/>
                  <a:pt x="114" y="5790"/>
                </a:cubicBezTo>
                <a:cubicBezTo>
                  <a:pt x="92" y="5781"/>
                  <a:pt x="71" y="5767"/>
                  <a:pt x="54" y="5750"/>
                </a:cubicBezTo>
                <a:cubicBezTo>
                  <a:pt x="37" y="5732"/>
                  <a:pt x="23" y="5712"/>
                  <a:pt x="14" y="5689"/>
                </a:cubicBezTo>
                <a:cubicBezTo>
                  <a:pt x="4" y="5667"/>
                  <a:pt x="0" y="5643"/>
                  <a:pt x="0" y="5618"/>
                </a:cubicBezTo>
                <a:close/>
              </a:path>
            </a:pathLst>
          </a:custGeom>
          <a:solidFill>
            <a:srgbClr val="1E1E3C">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75" name="任意多边形 774"/>
          <p:cNvSpPr/>
          <p:nvPr/>
        </p:nvSpPr>
        <p:spPr>
          <a:xfrm>
            <a:off x="635040" y="1504080"/>
            <a:ext cx="4479480" cy="2089440"/>
          </a:xfrm>
          <a:custGeom>
            <a:avLst/>
            <a:gdLst/>
            <a:ahLst/>
            <a:cxnLst/>
            <a:rect l="0" t="0" r="r" b="b"/>
            <a:pathLst>
              <a:path w="12443" h="5804">
                <a:moveTo>
                  <a:pt x="0" y="5618"/>
                </a:moveTo>
                <a:lnTo>
                  <a:pt x="0" y="186"/>
                </a:lnTo>
                <a:cubicBezTo>
                  <a:pt x="0" y="161"/>
                  <a:pt x="4" y="137"/>
                  <a:pt x="14" y="114"/>
                </a:cubicBezTo>
                <a:cubicBezTo>
                  <a:pt x="23" y="92"/>
                  <a:pt x="37" y="72"/>
                  <a:pt x="54" y="54"/>
                </a:cubicBezTo>
                <a:cubicBezTo>
                  <a:pt x="71" y="37"/>
                  <a:pt x="92" y="23"/>
                  <a:pt x="114" y="14"/>
                </a:cubicBezTo>
                <a:cubicBezTo>
                  <a:pt x="137" y="5"/>
                  <a:pt x="161" y="0"/>
                  <a:pt x="185" y="0"/>
                </a:cubicBezTo>
                <a:lnTo>
                  <a:pt x="12257" y="0"/>
                </a:lnTo>
                <a:cubicBezTo>
                  <a:pt x="12282" y="0"/>
                  <a:pt x="12305" y="5"/>
                  <a:pt x="12328" y="14"/>
                </a:cubicBezTo>
                <a:cubicBezTo>
                  <a:pt x="12351" y="23"/>
                  <a:pt x="12371" y="37"/>
                  <a:pt x="12388" y="54"/>
                </a:cubicBezTo>
                <a:cubicBezTo>
                  <a:pt x="12406" y="72"/>
                  <a:pt x="12419" y="92"/>
                  <a:pt x="12429" y="114"/>
                </a:cubicBezTo>
                <a:cubicBezTo>
                  <a:pt x="12438" y="137"/>
                  <a:pt x="12443" y="161"/>
                  <a:pt x="12443" y="186"/>
                </a:cubicBezTo>
                <a:lnTo>
                  <a:pt x="12443" y="5618"/>
                </a:lnTo>
                <a:cubicBezTo>
                  <a:pt x="12443" y="5643"/>
                  <a:pt x="12438" y="5667"/>
                  <a:pt x="12429" y="5689"/>
                </a:cubicBezTo>
                <a:cubicBezTo>
                  <a:pt x="12419" y="5712"/>
                  <a:pt x="12406" y="5732"/>
                  <a:pt x="12388" y="5750"/>
                </a:cubicBezTo>
                <a:cubicBezTo>
                  <a:pt x="12371" y="5767"/>
                  <a:pt x="12351" y="5781"/>
                  <a:pt x="12328" y="5790"/>
                </a:cubicBezTo>
                <a:cubicBezTo>
                  <a:pt x="12305" y="5799"/>
                  <a:pt x="12282" y="5804"/>
                  <a:pt x="12257" y="5804"/>
                </a:cubicBezTo>
                <a:lnTo>
                  <a:pt x="185" y="5804"/>
                </a:lnTo>
                <a:cubicBezTo>
                  <a:pt x="161" y="5804"/>
                  <a:pt x="137" y="5799"/>
                  <a:pt x="114" y="5790"/>
                </a:cubicBezTo>
                <a:cubicBezTo>
                  <a:pt x="92" y="5781"/>
                  <a:pt x="71" y="5767"/>
                  <a:pt x="54" y="5750"/>
                </a:cubicBezTo>
                <a:cubicBezTo>
                  <a:pt x="37" y="5732"/>
                  <a:pt x="23" y="5712"/>
                  <a:pt x="14" y="5689"/>
                </a:cubicBezTo>
                <a:cubicBezTo>
                  <a:pt x="4" y="5667"/>
                  <a:pt x="0" y="5643"/>
                  <a:pt x="0" y="5618"/>
                </a:cubicBezTo>
                <a:moveTo>
                  <a:pt x="23" y="186"/>
                </a:moveTo>
                <a:lnTo>
                  <a:pt x="23" y="5618"/>
                </a:lnTo>
                <a:cubicBezTo>
                  <a:pt x="23" y="5629"/>
                  <a:pt x="24" y="5640"/>
                  <a:pt x="26" y="5650"/>
                </a:cubicBezTo>
                <a:cubicBezTo>
                  <a:pt x="28" y="5661"/>
                  <a:pt x="31" y="5671"/>
                  <a:pt x="35" y="5681"/>
                </a:cubicBezTo>
                <a:cubicBezTo>
                  <a:pt x="39" y="5690"/>
                  <a:pt x="44" y="5700"/>
                  <a:pt x="50" y="5709"/>
                </a:cubicBezTo>
                <a:cubicBezTo>
                  <a:pt x="56" y="5718"/>
                  <a:pt x="63" y="5726"/>
                  <a:pt x="70" y="5733"/>
                </a:cubicBezTo>
                <a:cubicBezTo>
                  <a:pt x="78" y="5741"/>
                  <a:pt x="86" y="5748"/>
                  <a:pt x="95" y="5754"/>
                </a:cubicBezTo>
                <a:cubicBezTo>
                  <a:pt x="104" y="5759"/>
                  <a:pt x="113" y="5764"/>
                  <a:pt x="123" y="5769"/>
                </a:cubicBezTo>
                <a:cubicBezTo>
                  <a:pt x="133" y="5773"/>
                  <a:pt x="143" y="5776"/>
                  <a:pt x="154" y="5778"/>
                </a:cubicBezTo>
                <a:cubicBezTo>
                  <a:pt x="164" y="5780"/>
                  <a:pt x="175" y="5781"/>
                  <a:pt x="185" y="5781"/>
                </a:cubicBezTo>
                <a:lnTo>
                  <a:pt x="12257" y="5781"/>
                </a:lnTo>
                <a:cubicBezTo>
                  <a:pt x="12268" y="5781"/>
                  <a:pt x="12278" y="5780"/>
                  <a:pt x="12289" y="5778"/>
                </a:cubicBezTo>
                <a:cubicBezTo>
                  <a:pt x="12299" y="5776"/>
                  <a:pt x="12310" y="5773"/>
                  <a:pt x="12319" y="5769"/>
                </a:cubicBezTo>
                <a:cubicBezTo>
                  <a:pt x="12329" y="5764"/>
                  <a:pt x="12339" y="5759"/>
                  <a:pt x="12347" y="5754"/>
                </a:cubicBezTo>
                <a:cubicBezTo>
                  <a:pt x="12356" y="5748"/>
                  <a:pt x="12365" y="5741"/>
                  <a:pt x="12372" y="5733"/>
                </a:cubicBezTo>
                <a:cubicBezTo>
                  <a:pt x="12380" y="5726"/>
                  <a:pt x="12386" y="5718"/>
                  <a:pt x="12392" y="5709"/>
                </a:cubicBezTo>
                <a:cubicBezTo>
                  <a:pt x="12398" y="5700"/>
                  <a:pt x="12403" y="5690"/>
                  <a:pt x="12407" y="5681"/>
                </a:cubicBezTo>
                <a:cubicBezTo>
                  <a:pt x="12411" y="5671"/>
                  <a:pt x="12414" y="5661"/>
                  <a:pt x="12417" y="5650"/>
                </a:cubicBezTo>
                <a:cubicBezTo>
                  <a:pt x="12419" y="5640"/>
                  <a:pt x="12420" y="5629"/>
                  <a:pt x="12420" y="5618"/>
                </a:cubicBezTo>
                <a:lnTo>
                  <a:pt x="12420" y="186"/>
                </a:lnTo>
                <a:cubicBezTo>
                  <a:pt x="12420" y="175"/>
                  <a:pt x="12419" y="164"/>
                  <a:pt x="12417" y="154"/>
                </a:cubicBezTo>
                <a:cubicBezTo>
                  <a:pt x="12414" y="143"/>
                  <a:pt x="12411" y="133"/>
                  <a:pt x="12407" y="123"/>
                </a:cubicBezTo>
                <a:cubicBezTo>
                  <a:pt x="12403" y="114"/>
                  <a:pt x="12398" y="104"/>
                  <a:pt x="12392" y="95"/>
                </a:cubicBezTo>
                <a:cubicBezTo>
                  <a:pt x="12386" y="86"/>
                  <a:pt x="12380" y="78"/>
                  <a:pt x="12372" y="71"/>
                </a:cubicBezTo>
                <a:cubicBezTo>
                  <a:pt x="12365" y="63"/>
                  <a:pt x="12356" y="56"/>
                  <a:pt x="12347" y="50"/>
                </a:cubicBezTo>
                <a:cubicBezTo>
                  <a:pt x="12339" y="45"/>
                  <a:pt x="12329" y="40"/>
                  <a:pt x="12319" y="35"/>
                </a:cubicBezTo>
                <a:cubicBezTo>
                  <a:pt x="12310" y="31"/>
                  <a:pt x="12299" y="28"/>
                  <a:pt x="12289" y="26"/>
                </a:cubicBezTo>
                <a:cubicBezTo>
                  <a:pt x="12278" y="24"/>
                  <a:pt x="12268" y="23"/>
                  <a:pt x="12257" y="23"/>
                </a:cubicBezTo>
                <a:lnTo>
                  <a:pt x="185" y="23"/>
                </a:lnTo>
                <a:cubicBezTo>
                  <a:pt x="175" y="23"/>
                  <a:pt x="164" y="24"/>
                  <a:pt x="154" y="26"/>
                </a:cubicBezTo>
                <a:cubicBezTo>
                  <a:pt x="143" y="28"/>
                  <a:pt x="133" y="31"/>
                  <a:pt x="123" y="35"/>
                </a:cubicBezTo>
                <a:cubicBezTo>
                  <a:pt x="113" y="40"/>
                  <a:pt x="104" y="45"/>
                  <a:pt x="95" y="50"/>
                </a:cubicBezTo>
                <a:cubicBezTo>
                  <a:pt x="86" y="56"/>
                  <a:pt x="78" y="63"/>
                  <a:pt x="70" y="71"/>
                </a:cubicBezTo>
                <a:cubicBezTo>
                  <a:pt x="63" y="78"/>
                  <a:pt x="56" y="86"/>
                  <a:pt x="50" y="95"/>
                </a:cubicBezTo>
                <a:cubicBezTo>
                  <a:pt x="44" y="104"/>
                  <a:pt x="39" y="114"/>
                  <a:pt x="35" y="123"/>
                </a:cubicBezTo>
                <a:cubicBezTo>
                  <a:pt x="31" y="133"/>
                  <a:pt x="28" y="143"/>
                  <a:pt x="26" y="154"/>
                </a:cubicBezTo>
                <a:cubicBezTo>
                  <a:pt x="24" y="164"/>
                  <a:pt x="23" y="175"/>
                  <a:pt x="23" y="186"/>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76" name="任意多边形 775"/>
          <p:cNvSpPr/>
          <p:nvPr/>
        </p:nvSpPr>
        <p:spPr>
          <a:xfrm>
            <a:off x="635040" y="3960720"/>
            <a:ext cx="4479480" cy="418320"/>
          </a:xfrm>
          <a:custGeom>
            <a:avLst/>
            <a:gdLst/>
            <a:ahLst/>
            <a:cxnLst/>
            <a:rect l="0" t="0" r="r" b="b"/>
            <a:pathLst>
              <a:path w="12443" h="1162">
                <a:moveTo>
                  <a:pt x="14" y="116"/>
                </a:moveTo>
                <a:cubicBezTo>
                  <a:pt x="23" y="93"/>
                  <a:pt x="37" y="73"/>
                  <a:pt x="54" y="56"/>
                </a:cubicBezTo>
                <a:cubicBezTo>
                  <a:pt x="71" y="38"/>
                  <a:pt x="92" y="25"/>
                  <a:pt x="114" y="15"/>
                </a:cubicBezTo>
                <a:cubicBezTo>
                  <a:pt x="137" y="5"/>
                  <a:pt x="161" y="0"/>
                  <a:pt x="185" y="0"/>
                </a:cubicBezTo>
                <a:lnTo>
                  <a:pt x="12257" y="0"/>
                </a:lnTo>
                <a:cubicBezTo>
                  <a:pt x="12282" y="0"/>
                  <a:pt x="12306" y="5"/>
                  <a:pt x="12328" y="15"/>
                </a:cubicBezTo>
                <a:cubicBezTo>
                  <a:pt x="12351" y="25"/>
                  <a:pt x="12371" y="38"/>
                  <a:pt x="12388" y="56"/>
                </a:cubicBezTo>
                <a:cubicBezTo>
                  <a:pt x="12406" y="73"/>
                  <a:pt x="12419" y="93"/>
                  <a:pt x="12429" y="116"/>
                </a:cubicBezTo>
                <a:cubicBezTo>
                  <a:pt x="12438" y="139"/>
                  <a:pt x="12443" y="163"/>
                  <a:pt x="12443" y="187"/>
                </a:cubicBezTo>
                <a:lnTo>
                  <a:pt x="12443" y="976"/>
                </a:lnTo>
                <a:cubicBezTo>
                  <a:pt x="12443" y="1001"/>
                  <a:pt x="12438" y="1025"/>
                  <a:pt x="12429" y="1048"/>
                </a:cubicBezTo>
                <a:cubicBezTo>
                  <a:pt x="12419" y="1070"/>
                  <a:pt x="12406" y="1090"/>
                  <a:pt x="12388" y="1108"/>
                </a:cubicBezTo>
                <a:cubicBezTo>
                  <a:pt x="12371" y="1125"/>
                  <a:pt x="12351" y="1139"/>
                  <a:pt x="12328" y="1148"/>
                </a:cubicBezTo>
                <a:cubicBezTo>
                  <a:pt x="12305" y="1157"/>
                  <a:pt x="12282" y="1162"/>
                  <a:pt x="12257" y="1162"/>
                </a:cubicBezTo>
                <a:lnTo>
                  <a:pt x="185" y="1162"/>
                </a:lnTo>
                <a:cubicBezTo>
                  <a:pt x="161" y="1162"/>
                  <a:pt x="137" y="1157"/>
                  <a:pt x="114" y="1148"/>
                </a:cubicBezTo>
                <a:cubicBezTo>
                  <a:pt x="92" y="1139"/>
                  <a:pt x="71" y="1125"/>
                  <a:pt x="54" y="1108"/>
                </a:cubicBezTo>
                <a:cubicBezTo>
                  <a:pt x="37" y="1090"/>
                  <a:pt x="23" y="1070"/>
                  <a:pt x="14" y="1048"/>
                </a:cubicBezTo>
                <a:cubicBezTo>
                  <a:pt x="4" y="1025"/>
                  <a:pt x="0" y="1001"/>
                  <a:pt x="0" y="976"/>
                </a:cubicBezTo>
                <a:lnTo>
                  <a:pt x="0" y="187"/>
                </a:lnTo>
                <a:cubicBezTo>
                  <a:pt x="0" y="163"/>
                  <a:pt x="4" y="139"/>
                  <a:pt x="14" y="11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7" name="任意多边形 776"/>
          <p:cNvSpPr/>
          <p:nvPr/>
        </p:nvSpPr>
        <p:spPr>
          <a:xfrm>
            <a:off x="635040" y="3960720"/>
            <a:ext cx="4479480" cy="418320"/>
          </a:xfrm>
          <a:custGeom>
            <a:avLst/>
            <a:gdLst/>
            <a:ahLst/>
            <a:cxnLst/>
            <a:rect l="0" t="0" r="r" b="b"/>
            <a:pathLst>
              <a:path w="12443" h="1162">
                <a:moveTo>
                  <a:pt x="0" y="976"/>
                </a:moveTo>
                <a:lnTo>
                  <a:pt x="0" y="187"/>
                </a:lnTo>
                <a:cubicBezTo>
                  <a:pt x="0" y="163"/>
                  <a:pt x="4" y="139"/>
                  <a:pt x="14" y="116"/>
                </a:cubicBezTo>
                <a:cubicBezTo>
                  <a:pt x="23" y="93"/>
                  <a:pt x="37" y="73"/>
                  <a:pt x="54" y="56"/>
                </a:cubicBezTo>
                <a:cubicBezTo>
                  <a:pt x="71" y="38"/>
                  <a:pt x="92" y="25"/>
                  <a:pt x="114" y="15"/>
                </a:cubicBezTo>
                <a:cubicBezTo>
                  <a:pt x="137" y="5"/>
                  <a:pt x="161" y="0"/>
                  <a:pt x="185" y="0"/>
                </a:cubicBezTo>
                <a:lnTo>
                  <a:pt x="12257" y="0"/>
                </a:lnTo>
                <a:cubicBezTo>
                  <a:pt x="12282" y="0"/>
                  <a:pt x="12305" y="5"/>
                  <a:pt x="12328" y="15"/>
                </a:cubicBezTo>
                <a:cubicBezTo>
                  <a:pt x="12351" y="25"/>
                  <a:pt x="12371" y="38"/>
                  <a:pt x="12388" y="56"/>
                </a:cubicBezTo>
                <a:cubicBezTo>
                  <a:pt x="12406" y="73"/>
                  <a:pt x="12419" y="93"/>
                  <a:pt x="12429" y="116"/>
                </a:cubicBezTo>
                <a:cubicBezTo>
                  <a:pt x="12438" y="139"/>
                  <a:pt x="12443" y="163"/>
                  <a:pt x="12443" y="187"/>
                </a:cubicBezTo>
                <a:lnTo>
                  <a:pt x="12443" y="976"/>
                </a:lnTo>
                <a:cubicBezTo>
                  <a:pt x="12443" y="1001"/>
                  <a:pt x="12438" y="1025"/>
                  <a:pt x="12429" y="1048"/>
                </a:cubicBezTo>
                <a:cubicBezTo>
                  <a:pt x="12419" y="1070"/>
                  <a:pt x="12406" y="1090"/>
                  <a:pt x="12388" y="1108"/>
                </a:cubicBezTo>
                <a:cubicBezTo>
                  <a:pt x="12371" y="1125"/>
                  <a:pt x="12351" y="1139"/>
                  <a:pt x="12328" y="1148"/>
                </a:cubicBezTo>
                <a:cubicBezTo>
                  <a:pt x="12305" y="1157"/>
                  <a:pt x="12282" y="1162"/>
                  <a:pt x="12257" y="1162"/>
                </a:cubicBezTo>
                <a:lnTo>
                  <a:pt x="185" y="1162"/>
                </a:lnTo>
                <a:cubicBezTo>
                  <a:pt x="161" y="1162"/>
                  <a:pt x="137" y="1157"/>
                  <a:pt x="114" y="1148"/>
                </a:cubicBezTo>
                <a:cubicBezTo>
                  <a:pt x="92" y="1139"/>
                  <a:pt x="71" y="1125"/>
                  <a:pt x="54" y="1108"/>
                </a:cubicBezTo>
                <a:cubicBezTo>
                  <a:pt x="37" y="1090"/>
                  <a:pt x="23" y="1070"/>
                  <a:pt x="14" y="1048"/>
                </a:cubicBezTo>
                <a:cubicBezTo>
                  <a:pt x="4" y="1025"/>
                  <a:pt x="0" y="1001"/>
                  <a:pt x="0" y="976"/>
                </a:cubicBezTo>
                <a:moveTo>
                  <a:pt x="23" y="187"/>
                </a:moveTo>
                <a:lnTo>
                  <a:pt x="23" y="976"/>
                </a:lnTo>
                <a:cubicBezTo>
                  <a:pt x="23" y="987"/>
                  <a:pt x="24" y="998"/>
                  <a:pt x="26" y="1008"/>
                </a:cubicBezTo>
                <a:cubicBezTo>
                  <a:pt x="28" y="1019"/>
                  <a:pt x="31" y="1029"/>
                  <a:pt x="35" y="1039"/>
                </a:cubicBezTo>
                <a:cubicBezTo>
                  <a:pt x="39" y="1048"/>
                  <a:pt x="44" y="1058"/>
                  <a:pt x="50" y="1067"/>
                </a:cubicBezTo>
                <a:cubicBezTo>
                  <a:pt x="56" y="1076"/>
                  <a:pt x="63" y="1084"/>
                  <a:pt x="70" y="1091"/>
                </a:cubicBezTo>
                <a:cubicBezTo>
                  <a:pt x="78" y="1099"/>
                  <a:pt x="86" y="1106"/>
                  <a:pt x="95" y="1112"/>
                </a:cubicBezTo>
                <a:cubicBezTo>
                  <a:pt x="104" y="1117"/>
                  <a:pt x="113" y="1122"/>
                  <a:pt x="123" y="1127"/>
                </a:cubicBezTo>
                <a:cubicBezTo>
                  <a:pt x="133" y="1131"/>
                  <a:pt x="143" y="1134"/>
                  <a:pt x="154" y="1136"/>
                </a:cubicBezTo>
                <a:cubicBezTo>
                  <a:pt x="164" y="1138"/>
                  <a:pt x="175" y="1139"/>
                  <a:pt x="185" y="1139"/>
                </a:cubicBezTo>
                <a:lnTo>
                  <a:pt x="12257" y="1139"/>
                </a:lnTo>
                <a:cubicBezTo>
                  <a:pt x="12268" y="1139"/>
                  <a:pt x="12278" y="1138"/>
                  <a:pt x="12289" y="1136"/>
                </a:cubicBezTo>
                <a:cubicBezTo>
                  <a:pt x="12299" y="1134"/>
                  <a:pt x="12310" y="1131"/>
                  <a:pt x="12319" y="1127"/>
                </a:cubicBezTo>
                <a:cubicBezTo>
                  <a:pt x="12329" y="1122"/>
                  <a:pt x="12339" y="1117"/>
                  <a:pt x="12347" y="1112"/>
                </a:cubicBezTo>
                <a:cubicBezTo>
                  <a:pt x="12356" y="1106"/>
                  <a:pt x="12365" y="1099"/>
                  <a:pt x="12372" y="1091"/>
                </a:cubicBezTo>
                <a:cubicBezTo>
                  <a:pt x="12380" y="1084"/>
                  <a:pt x="12386" y="1076"/>
                  <a:pt x="12392" y="1067"/>
                </a:cubicBezTo>
                <a:cubicBezTo>
                  <a:pt x="12398" y="1058"/>
                  <a:pt x="12403" y="1048"/>
                  <a:pt x="12407" y="1039"/>
                </a:cubicBezTo>
                <a:cubicBezTo>
                  <a:pt x="12411" y="1029"/>
                  <a:pt x="12414" y="1019"/>
                  <a:pt x="12417" y="1008"/>
                </a:cubicBezTo>
                <a:cubicBezTo>
                  <a:pt x="12419" y="998"/>
                  <a:pt x="12420" y="987"/>
                  <a:pt x="12420" y="976"/>
                </a:cubicBezTo>
                <a:lnTo>
                  <a:pt x="12420" y="187"/>
                </a:lnTo>
                <a:cubicBezTo>
                  <a:pt x="12420" y="177"/>
                  <a:pt x="12419" y="166"/>
                  <a:pt x="12417" y="155"/>
                </a:cubicBezTo>
                <a:cubicBezTo>
                  <a:pt x="12414" y="145"/>
                  <a:pt x="12411" y="135"/>
                  <a:pt x="12407" y="125"/>
                </a:cubicBezTo>
                <a:cubicBezTo>
                  <a:pt x="12403" y="115"/>
                  <a:pt x="12398" y="106"/>
                  <a:pt x="12392" y="97"/>
                </a:cubicBezTo>
                <a:cubicBezTo>
                  <a:pt x="12386" y="88"/>
                  <a:pt x="12380" y="80"/>
                  <a:pt x="12372" y="72"/>
                </a:cubicBezTo>
                <a:cubicBezTo>
                  <a:pt x="12365" y="65"/>
                  <a:pt x="12356" y="58"/>
                  <a:pt x="12347" y="52"/>
                </a:cubicBezTo>
                <a:cubicBezTo>
                  <a:pt x="12339" y="46"/>
                  <a:pt x="12329" y="41"/>
                  <a:pt x="12319" y="37"/>
                </a:cubicBezTo>
                <a:cubicBezTo>
                  <a:pt x="12310" y="33"/>
                  <a:pt x="12299" y="30"/>
                  <a:pt x="12289" y="28"/>
                </a:cubicBezTo>
                <a:cubicBezTo>
                  <a:pt x="12278" y="26"/>
                  <a:pt x="12268" y="25"/>
                  <a:pt x="12257" y="25"/>
                </a:cubicBezTo>
                <a:lnTo>
                  <a:pt x="185" y="25"/>
                </a:lnTo>
                <a:cubicBezTo>
                  <a:pt x="175" y="25"/>
                  <a:pt x="164" y="26"/>
                  <a:pt x="154" y="28"/>
                </a:cubicBezTo>
                <a:cubicBezTo>
                  <a:pt x="143" y="30"/>
                  <a:pt x="133" y="33"/>
                  <a:pt x="123" y="37"/>
                </a:cubicBezTo>
                <a:cubicBezTo>
                  <a:pt x="113" y="41"/>
                  <a:pt x="104" y="46"/>
                  <a:pt x="95" y="52"/>
                </a:cubicBezTo>
                <a:cubicBezTo>
                  <a:pt x="86" y="58"/>
                  <a:pt x="78" y="65"/>
                  <a:pt x="70" y="72"/>
                </a:cubicBezTo>
                <a:cubicBezTo>
                  <a:pt x="63" y="80"/>
                  <a:pt x="56" y="88"/>
                  <a:pt x="50" y="97"/>
                </a:cubicBezTo>
                <a:cubicBezTo>
                  <a:pt x="44" y="106"/>
                  <a:pt x="39" y="115"/>
                  <a:pt x="35" y="125"/>
                </a:cubicBezTo>
                <a:cubicBezTo>
                  <a:pt x="31" y="135"/>
                  <a:pt x="28" y="145"/>
                  <a:pt x="26" y="155"/>
                </a:cubicBezTo>
                <a:cubicBezTo>
                  <a:pt x="24" y="166"/>
                  <a:pt x="23" y="177"/>
                  <a:pt x="23" y="187"/>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78" name="任意多边形 777"/>
          <p:cNvSpPr/>
          <p:nvPr/>
        </p:nvSpPr>
        <p:spPr>
          <a:xfrm>
            <a:off x="635040" y="4746600"/>
            <a:ext cx="4479480" cy="1053000"/>
          </a:xfrm>
          <a:custGeom>
            <a:avLst/>
            <a:gdLst/>
            <a:ahLst/>
            <a:cxnLst/>
            <a:rect l="0" t="0" r="r" b="b"/>
            <a:pathLst>
              <a:path w="12443" h="2925">
                <a:moveTo>
                  <a:pt x="14" y="114"/>
                </a:moveTo>
                <a:cubicBezTo>
                  <a:pt x="23" y="91"/>
                  <a:pt x="37" y="71"/>
                  <a:pt x="54" y="54"/>
                </a:cubicBezTo>
                <a:cubicBezTo>
                  <a:pt x="71" y="36"/>
                  <a:pt x="92" y="23"/>
                  <a:pt x="114" y="14"/>
                </a:cubicBezTo>
                <a:cubicBezTo>
                  <a:pt x="137" y="4"/>
                  <a:pt x="161" y="0"/>
                  <a:pt x="185" y="0"/>
                </a:cubicBezTo>
                <a:lnTo>
                  <a:pt x="12257" y="0"/>
                </a:lnTo>
                <a:cubicBezTo>
                  <a:pt x="12282" y="0"/>
                  <a:pt x="12306" y="4"/>
                  <a:pt x="12328" y="14"/>
                </a:cubicBezTo>
                <a:cubicBezTo>
                  <a:pt x="12351" y="23"/>
                  <a:pt x="12371" y="36"/>
                  <a:pt x="12388" y="54"/>
                </a:cubicBezTo>
                <a:cubicBezTo>
                  <a:pt x="12406" y="71"/>
                  <a:pt x="12419" y="91"/>
                  <a:pt x="12429" y="114"/>
                </a:cubicBezTo>
                <a:cubicBezTo>
                  <a:pt x="12438" y="137"/>
                  <a:pt x="12443" y="161"/>
                  <a:pt x="12443" y="185"/>
                </a:cubicBezTo>
                <a:lnTo>
                  <a:pt x="12443" y="2739"/>
                </a:lnTo>
                <a:cubicBezTo>
                  <a:pt x="12443" y="2763"/>
                  <a:pt x="12438" y="2787"/>
                  <a:pt x="12429" y="2810"/>
                </a:cubicBezTo>
                <a:cubicBezTo>
                  <a:pt x="12419" y="2832"/>
                  <a:pt x="12406" y="2853"/>
                  <a:pt x="12388" y="2870"/>
                </a:cubicBezTo>
                <a:cubicBezTo>
                  <a:pt x="12371" y="2887"/>
                  <a:pt x="12351" y="2902"/>
                  <a:pt x="12328" y="2911"/>
                </a:cubicBezTo>
                <a:cubicBezTo>
                  <a:pt x="12305" y="2921"/>
                  <a:pt x="12282" y="2925"/>
                  <a:pt x="12257" y="2925"/>
                </a:cubicBezTo>
                <a:lnTo>
                  <a:pt x="185" y="2925"/>
                </a:lnTo>
                <a:cubicBezTo>
                  <a:pt x="161" y="2925"/>
                  <a:pt x="137" y="2921"/>
                  <a:pt x="114" y="2911"/>
                </a:cubicBezTo>
                <a:cubicBezTo>
                  <a:pt x="92" y="2902"/>
                  <a:pt x="71" y="2887"/>
                  <a:pt x="54" y="2870"/>
                </a:cubicBezTo>
                <a:cubicBezTo>
                  <a:pt x="37" y="2853"/>
                  <a:pt x="23" y="2832"/>
                  <a:pt x="14" y="2810"/>
                </a:cubicBezTo>
                <a:cubicBezTo>
                  <a:pt x="4" y="2787"/>
                  <a:pt x="0" y="2763"/>
                  <a:pt x="0" y="2739"/>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9" name="任意多边形 778"/>
          <p:cNvSpPr/>
          <p:nvPr/>
        </p:nvSpPr>
        <p:spPr>
          <a:xfrm>
            <a:off x="635040" y="4746600"/>
            <a:ext cx="4479480" cy="1053000"/>
          </a:xfrm>
          <a:custGeom>
            <a:avLst/>
            <a:gdLst/>
            <a:ahLst/>
            <a:cxnLst/>
            <a:rect l="0" t="0" r="r" b="b"/>
            <a:pathLst>
              <a:path w="12443" h="2925">
                <a:moveTo>
                  <a:pt x="0" y="2739"/>
                </a:moveTo>
                <a:lnTo>
                  <a:pt x="0" y="185"/>
                </a:lnTo>
                <a:cubicBezTo>
                  <a:pt x="0" y="161"/>
                  <a:pt x="4" y="137"/>
                  <a:pt x="14" y="114"/>
                </a:cubicBezTo>
                <a:cubicBezTo>
                  <a:pt x="23" y="91"/>
                  <a:pt x="37" y="71"/>
                  <a:pt x="54" y="54"/>
                </a:cubicBezTo>
                <a:cubicBezTo>
                  <a:pt x="71" y="36"/>
                  <a:pt x="92" y="23"/>
                  <a:pt x="114" y="14"/>
                </a:cubicBezTo>
                <a:cubicBezTo>
                  <a:pt x="137" y="4"/>
                  <a:pt x="161" y="0"/>
                  <a:pt x="185" y="0"/>
                </a:cubicBezTo>
                <a:lnTo>
                  <a:pt x="12257" y="0"/>
                </a:lnTo>
                <a:cubicBezTo>
                  <a:pt x="12282" y="0"/>
                  <a:pt x="12305" y="4"/>
                  <a:pt x="12328" y="14"/>
                </a:cubicBezTo>
                <a:cubicBezTo>
                  <a:pt x="12351" y="23"/>
                  <a:pt x="12371" y="36"/>
                  <a:pt x="12388" y="54"/>
                </a:cubicBezTo>
                <a:cubicBezTo>
                  <a:pt x="12406" y="71"/>
                  <a:pt x="12419" y="91"/>
                  <a:pt x="12429" y="114"/>
                </a:cubicBezTo>
                <a:cubicBezTo>
                  <a:pt x="12438" y="137"/>
                  <a:pt x="12443" y="161"/>
                  <a:pt x="12443" y="185"/>
                </a:cubicBezTo>
                <a:lnTo>
                  <a:pt x="12443" y="2739"/>
                </a:lnTo>
                <a:cubicBezTo>
                  <a:pt x="12443" y="2763"/>
                  <a:pt x="12438" y="2787"/>
                  <a:pt x="12429" y="2810"/>
                </a:cubicBezTo>
                <a:cubicBezTo>
                  <a:pt x="12419" y="2832"/>
                  <a:pt x="12406" y="2853"/>
                  <a:pt x="12388" y="2870"/>
                </a:cubicBezTo>
                <a:cubicBezTo>
                  <a:pt x="12371" y="2887"/>
                  <a:pt x="12351" y="2902"/>
                  <a:pt x="12328" y="2911"/>
                </a:cubicBezTo>
                <a:cubicBezTo>
                  <a:pt x="12305" y="2921"/>
                  <a:pt x="12282" y="2925"/>
                  <a:pt x="12257" y="2925"/>
                </a:cubicBezTo>
                <a:lnTo>
                  <a:pt x="185" y="2925"/>
                </a:lnTo>
                <a:cubicBezTo>
                  <a:pt x="161" y="2925"/>
                  <a:pt x="137" y="2921"/>
                  <a:pt x="114" y="2911"/>
                </a:cubicBezTo>
                <a:cubicBezTo>
                  <a:pt x="92" y="2902"/>
                  <a:pt x="71" y="2887"/>
                  <a:pt x="54" y="2870"/>
                </a:cubicBezTo>
                <a:cubicBezTo>
                  <a:pt x="37" y="2853"/>
                  <a:pt x="23" y="2832"/>
                  <a:pt x="14" y="2810"/>
                </a:cubicBezTo>
                <a:cubicBezTo>
                  <a:pt x="4" y="2787"/>
                  <a:pt x="0" y="2763"/>
                  <a:pt x="0" y="2739"/>
                </a:cubicBezTo>
                <a:moveTo>
                  <a:pt x="23" y="185"/>
                </a:moveTo>
                <a:lnTo>
                  <a:pt x="23" y="2739"/>
                </a:lnTo>
                <a:cubicBezTo>
                  <a:pt x="23" y="2749"/>
                  <a:pt x="24" y="2760"/>
                  <a:pt x="26" y="2770"/>
                </a:cubicBezTo>
                <a:cubicBezTo>
                  <a:pt x="28" y="2781"/>
                  <a:pt x="31" y="2791"/>
                  <a:pt x="35" y="2801"/>
                </a:cubicBezTo>
                <a:cubicBezTo>
                  <a:pt x="39" y="2811"/>
                  <a:pt x="44" y="2820"/>
                  <a:pt x="50" y="2829"/>
                </a:cubicBezTo>
                <a:cubicBezTo>
                  <a:pt x="56" y="2838"/>
                  <a:pt x="63" y="2846"/>
                  <a:pt x="70" y="2854"/>
                </a:cubicBezTo>
                <a:cubicBezTo>
                  <a:pt x="78" y="2861"/>
                  <a:pt x="86" y="2868"/>
                  <a:pt x="95" y="2874"/>
                </a:cubicBezTo>
                <a:cubicBezTo>
                  <a:pt x="104" y="2880"/>
                  <a:pt x="113" y="2885"/>
                  <a:pt x="123" y="2889"/>
                </a:cubicBezTo>
                <a:cubicBezTo>
                  <a:pt x="133" y="2893"/>
                  <a:pt x="143" y="2896"/>
                  <a:pt x="154" y="2899"/>
                </a:cubicBezTo>
                <a:cubicBezTo>
                  <a:pt x="164" y="2901"/>
                  <a:pt x="175" y="2902"/>
                  <a:pt x="185" y="2902"/>
                </a:cubicBezTo>
                <a:lnTo>
                  <a:pt x="12257" y="2902"/>
                </a:lnTo>
                <a:cubicBezTo>
                  <a:pt x="12268" y="2902"/>
                  <a:pt x="12278" y="2901"/>
                  <a:pt x="12289" y="2899"/>
                </a:cubicBezTo>
                <a:cubicBezTo>
                  <a:pt x="12299" y="2896"/>
                  <a:pt x="12310" y="2893"/>
                  <a:pt x="12319" y="2889"/>
                </a:cubicBezTo>
                <a:cubicBezTo>
                  <a:pt x="12329" y="2885"/>
                  <a:pt x="12339" y="2880"/>
                  <a:pt x="12347" y="2874"/>
                </a:cubicBezTo>
                <a:cubicBezTo>
                  <a:pt x="12356" y="2868"/>
                  <a:pt x="12365" y="2861"/>
                  <a:pt x="12372" y="2854"/>
                </a:cubicBezTo>
                <a:cubicBezTo>
                  <a:pt x="12380" y="2846"/>
                  <a:pt x="12386" y="2838"/>
                  <a:pt x="12392" y="2829"/>
                </a:cubicBezTo>
                <a:cubicBezTo>
                  <a:pt x="12398" y="2820"/>
                  <a:pt x="12403" y="2811"/>
                  <a:pt x="12407" y="2801"/>
                </a:cubicBezTo>
                <a:cubicBezTo>
                  <a:pt x="12411" y="2791"/>
                  <a:pt x="12414" y="2781"/>
                  <a:pt x="12417" y="2770"/>
                </a:cubicBezTo>
                <a:cubicBezTo>
                  <a:pt x="12419" y="2760"/>
                  <a:pt x="12420" y="2749"/>
                  <a:pt x="12420" y="2739"/>
                </a:cubicBezTo>
                <a:lnTo>
                  <a:pt x="12420" y="185"/>
                </a:lnTo>
                <a:cubicBezTo>
                  <a:pt x="12420" y="175"/>
                  <a:pt x="12419" y="164"/>
                  <a:pt x="12417" y="154"/>
                </a:cubicBezTo>
                <a:cubicBezTo>
                  <a:pt x="12414" y="143"/>
                  <a:pt x="12411" y="133"/>
                  <a:pt x="12407" y="123"/>
                </a:cubicBezTo>
                <a:cubicBezTo>
                  <a:pt x="12403" y="113"/>
                  <a:pt x="12398" y="104"/>
                  <a:pt x="12392" y="95"/>
                </a:cubicBezTo>
                <a:cubicBezTo>
                  <a:pt x="12386" y="86"/>
                  <a:pt x="12380" y="78"/>
                  <a:pt x="12372" y="70"/>
                </a:cubicBezTo>
                <a:cubicBezTo>
                  <a:pt x="12365" y="63"/>
                  <a:pt x="12356" y="56"/>
                  <a:pt x="12347" y="50"/>
                </a:cubicBezTo>
                <a:cubicBezTo>
                  <a:pt x="12339" y="44"/>
                  <a:pt x="12329" y="39"/>
                  <a:pt x="12319" y="35"/>
                </a:cubicBezTo>
                <a:cubicBezTo>
                  <a:pt x="12310" y="31"/>
                  <a:pt x="12299" y="28"/>
                  <a:pt x="12289" y="26"/>
                </a:cubicBezTo>
                <a:cubicBezTo>
                  <a:pt x="12278" y="24"/>
                  <a:pt x="12268" y="23"/>
                  <a:pt x="12257"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80" name="任意多边形 779"/>
          <p:cNvSpPr/>
          <p:nvPr/>
        </p:nvSpPr>
        <p:spPr>
          <a:xfrm>
            <a:off x="635040" y="1069560"/>
            <a:ext cx="334440" cy="334440"/>
          </a:xfrm>
          <a:custGeom>
            <a:avLst/>
            <a:gdLst/>
            <a:ahLst/>
            <a:cxnLst/>
            <a:rect l="0" t="0" r="r" b="b"/>
            <a:pathLst>
              <a:path w="929" h="929">
                <a:moveTo>
                  <a:pt x="929" y="465"/>
                </a:moveTo>
                <a:cubicBezTo>
                  <a:pt x="929" y="496"/>
                  <a:pt x="926" y="526"/>
                  <a:pt x="920" y="556"/>
                </a:cubicBezTo>
                <a:cubicBezTo>
                  <a:pt x="914" y="586"/>
                  <a:pt x="906" y="615"/>
                  <a:pt x="894" y="643"/>
                </a:cubicBezTo>
                <a:cubicBezTo>
                  <a:pt x="882" y="671"/>
                  <a:pt x="868" y="698"/>
                  <a:pt x="851" y="723"/>
                </a:cubicBezTo>
                <a:cubicBezTo>
                  <a:pt x="834" y="748"/>
                  <a:pt x="815" y="772"/>
                  <a:pt x="793" y="793"/>
                </a:cubicBezTo>
                <a:cubicBezTo>
                  <a:pt x="772" y="815"/>
                  <a:pt x="748" y="834"/>
                  <a:pt x="723" y="851"/>
                </a:cubicBezTo>
                <a:cubicBezTo>
                  <a:pt x="698" y="868"/>
                  <a:pt x="671" y="882"/>
                  <a:pt x="643" y="894"/>
                </a:cubicBezTo>
                <a:cubicBezTo>
                  <a:pt x="614" y="906"/>
                  <a:pt x="585" y="914"/>
                  <a:pt x="555" y="920"/>
                </a:cubicBezTo>
                <a:cubicBezTo>
                  <a:pt x="525" y="926"/>
                  <a:pt x="494" y="929"/>
                  <a:pt x="464" y="929"/>
                </a:cubicBezTo>
                <a:cubicBezTo>
                  <a:pt x="433" y="929"/>
                  <a:pt x="403" y="926"/>
                  <a:pt x="373" y="920"/>
                </a:cubicBezTo>
                <a:cubicBezTo>
                  <a:pt x="343" y="914"/>
                  <a:pt x="314" y="906"/>
                  <a:pt x="286" y="894"/>
                </a:cubicBezTo>
                <a:cubicBezTo>
                  <a:pt x="258" y="882"/>
                  <a:pt x="231" y="868"/>
                  <a:pt x="206" y="851"/>
                </a:cubicBezTo>
                <a:cubicBezTo>
                  <a:pt x="181" y="834"/>
                  <a:pt x="157" y="815"/>
                  <a:pt x="136" y="793"/>
                </a:cubicBezTo>
                <a:cubicBezTo>
                  <a:pt x="114" y="772"/>
                  <a:pt x="95" y="748"/>
                  <a:pt x="78" y="723"/>
                </a:cubicBezTo>
                <a:cubicBezTo>
                  <a:pt x="61" y="698"/>
                  <a:pt x="47" y="671"/>
                  <a:pt x="35" y="643"/>
                </a:cubicBezTo>
                <a:cubicBezTo>
                  <a:pt x="23" y="615"/>
                  <a:pt x="15" y="586"/>
                  <a:pt x="9" y="556"/>
                </a:cubicBezTo>
                <a:cubicBezTo>
                  <a:pt x="3" y="526"/>
                  <a:pt x="0" y="496"/>
                  <a:pt x="0" y="465"/>
                </a:cubicBezTo>
                <a:cubicBezTo>
                  <a:pt x="0" y="435"/>
                  <a:pt x="3" y="404"/>
                  <a:pt x="9" y="374"/>
                </a:cubicBezTo>
                <a:cubicBezTo>
                  <a:pt x="15" y="345"/>
                  <a:pt x="23" y="316"/>
                  <a:pt x="35" y="287"/>
                </a:cubicBezTo>
                <a:cubicBezTo>
                  <a:pt x="47" y="258"/>
                  <a:pt x="61" y="231"/>
                  <a:pt x="78" y="206"/>
                </a:cubicBezTo>
                <a:cubicBezTo>
                  <a:pt x="95" y="181"/>
                  <a:pt x="114" y="157"/>
                  <a:pt x="136" y="136"/>
                </a:cubicBezTo>
                <a:cubicBezTo>
                  <a:pt x="157" y="114"/>
                  <a:pt x="181" y="95"/>
                  <a:pt x="206" y="78"/>
                </a:cubicBezTo>
                <a:cubicBezTo>
                  <a:pt x="231" y="61"/>
                  <a:pt x="258" y="47"/>
                  <a:pt x="286" y="35"/>
                </a:cubicBezTo>
                <a:cubicBezTo>
                  <a:pt x="314" y="23"/>
                  <a:pt x="343" y="15"/>
                  <a:pt x="373" y="9"/>
                </a:cubicBezTo>
                <a:cubicBezTo>
                  <a:pt x="403" y="3"/>
                  <a:pt x="433" y="0"/>
                  <a:pt x="464" y="0"/>
                </a:cubicBezTo>
                <a:cubicBezTo>
                  <a:pt x="494" y="0"/>
                  <a:pt x="525" y="3"/>
                  <a:pt x="555" y="9"/>
                </a:cubicBezTo>
                <a:cubicBezTo>
                  <a:pt x="585" y="15"/>
                  <a:pt x="614" y="23"/>
                  <a:pt x="643" y="35"/>
                </a:cubicBezTo>
                <a:cubicBezTo>
                  <a:pt x="671" y="47"/>
                  <a:pt x="698" y="61"/>
                  <a:pt x="723" y="78"/>
                </a:cubicBezTo>
                <a:cubicBezTo>
                  <a:pt x="748" y="95"/>
                  <a:pt x="772" y="114"/>
                  <a:pt x="793" y="136"/>
                </a:cubicBezTo>
                <a:cubicBezTo>
                  <a:pt x="815" y="157"/>
                  <a:pt x="834" y="181"/>
                  <a:pt x="851" y="206"/>
                </a:cubicBezTo>
                <a:cubicBezTo>
                  <a:pt x="868" y="231"/>
                  <a:pt x="882" y="258"/>
                  <a:pt x="894" y="287"/>
                </a:cubicBezTo>
                <a:cubicBezTo>
                  <a:pt x="906" y="316"/>
                  <a:pt x="914" y="345"/>
                  <a:pt x="920" y="374"/>
                </a:cubicBezTo>
                <a:cubicBezTo>
                  <a:pt x="926" y="404"/>
                  <a:pt x="929" y="435"/>
                  <a:pt x="929" y="465"/>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81" name="图片 780"/>
          <p:cNvPicPr/>
          <p:nvPr/>
        </p:nvPicPr>
        <p:blipFill>
          <a:blip r:embed="rId4"/>
          <a:stretch/>
        </p:blipFill>
        <p:spPr>
          <a:xfrm>
            <a:off x="718560" y="1170000"/>
            <a:ext cx="166680" cy="133200"/>
          </a:xfrm>
          <a:prstGeom prst="rect">
            <a:avLst/>
          </a:prstGeom>
          <a:noFill/>
          <a:ln w="0">
            <a:noFill/>
          </a:ln>
        </p:spPr>
      </p:pic>
      <p:sp>
        <p:nvSpPr>
          <p:cNvPr id="782" name="文本框 781"/>
          <p:cNvSpPr txBox="1"/>
          <p:nvPr/>
        </p:nvSpPr>
        <p:spPr>
          <a:xfrm>
            <a:off x="501480" y="36072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文本嵌入实例分析</a:t>
            </a:r>
            <a:endParaRPr lang="en-US" sz="1979" b="0" u="none" strike="noStrike">
              <a:solidFill>
                <a:srgbClr val="000000"/>
              </a:solidFill>
              <a:effectLst/>
              <a:uFillTx/>
              <a:latin typeface="Times New Roman"/>
            </a:endParaRPr>
          </a:p>
        </p:txBody>
      </p:sp>
      <p:sp>
        <p:nvSpPr>
          <p:cNvPr id="783" name="文本框 782"/>
          <p:cNvSpPr txBox="1"/>
          <p:nvPr/>
        </p:nvSpPr>
        <p:spPr>
          <a:xfrm>
            <a:off x="1069560" y="1148400"/>
            <a:ext cx="169596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基于</a:t>
            </a:r>
            <a:r>
              <a:rPr lang="en-US" sz="1320" b="0" u="none" strike="noStrike">
                <a:solidFill>
                  <a:srgbClr val="A5B4FC"/>
                </a:solidFill>
                <a:effectLst/>
                <a:uFillTx/>
                <a:latin typeface="NotoSansSC"/>
                <a:ea typeface="NotoSansSC"/>
              </a:rPr>
              <a:t>BERT</a:t>
            </a:r>
            <a:r>
              <a:rPr lang="zh-CN" sz="1320" b="0" u="none" strike="noStrike">
                <a:solidFill>
                  <a:srgbClr val="A5B4FC"/>
                </a:solidFill>
                <a:effectLst/>
                <a:uFillTx/>
                <a:latin typeface="NotoSansSC"/>
                <a:ea typeface="NotoSansSC"/>
              </a:rPr>
              <a:t>的文本嵌入</a:t>
            </a:r>
            <a:endParaRPr lang="en-US" sz="1320" b="0" u="none" strike="noStrike">
              <a:solidFill>
                <a:srgbClr val="000000"/>
              </a:solidFill>
              <a:effectLst/>
              <a:uFillTx/>
              <a:latin typeface="Times New Roman"/>
            </a:endParaRPr>
          </a:p>
        </p:txBody>
      </p:sp>
      <p:sp>
        <p:nvSpPr>
          <p:cNvPr id="784" name="文本框 783"/>
          <p:cNvSpPr txBox="1"/>
          <p:nvPr/>
        </p:nvSpPr>
        <p:spPr>
          <a:xfrm>
            <a:off x="743760" y="1624320"/>
            <a:ext cx="132840" cy="13464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JetBrainsMono"/>
                <a:ea typeface="JetBrainsMono"/>
              </a:rPr>
              <a:t># </a:t>
            </a:r>
            <a:endParaRPr lang="en-US" sz="900" b="0" u="none" strike="noStrike">
              <a:solidFill>
                <a:srgbClr val="000000"/>
              </a:solidFill>
              <a:effectLst/>
              <a:uFillTx/>
              <a:latin typeface="Times New Roman"/>
            </a:endParaRPr>
          </a:p>
        </p:txBody>
      </p:sp>
      <p:sp>
        <p:nvSpPr>
          <p:cNvPr id="785" name="文本框 784"/>
          <p:cNvSpPr txBox="1"/>
          <p:nvPr/>
        </p:nvSpPr>
        <p:spPr>
          <a:xfrm>
            <a:off x="877320" y="1620360"/>
            <a:ext cx="6865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导入必要的库</a:t>
            </a:r>
            <a:endParaRPr lang="en-US" sz="900" b="0" u="none" strike="noStrike">
              <a:solidFill>
                <a:srgbClr val="000000"/>
              </a:solidFill>
              <a:effectLst/>
              <a:uFillTx/>
              <a:latin typeface="Times New Roman"/>
            </a:endParaRPr>
          </a:p>
        </p:txBody>
      </p:sp>
      <p:sp>
        <p:nvSpPr>
          <p:cNvPr id="786" name="文本框 785"/>
          <p:cNvSpPr txBox="1"/>
          <p:nvPr/>
        </p:nvSpPr>
        <p:spPr>
          <a:xfrm>
            <a:off x="743760" y="1783080"/>
            <a:ext cx="2999160" cy="134640"/>
          </a:xfrm>
          <a:prstGeom prst="rect">
            <a:avLst/>
          </a:prstGeom>
          <a:noFill/>
          <a:ln w="0">
            <a:noFill/>
          </a:ln>
        </p:spPr>
        <p:txBody>
          <a:bodyPr wrap="none" lIns="0" tIns="0" rIns="0" bIns="0" anchor="t">
            <a:spAutoFit/>
          </a:bodyPr>
          <a:lstStyle/>
          <a:p>
            <a:r>
              <a:rPr lang="en-US" sz="900" b="0" u="none" strike="noStrike">
                <a:solidFill>
                  <a:srgbClr val="FF79C6"/>
                </a:solidFill>
                <a:effectLst/>
                <a:uFillTx/>
                <a:latin typeface="JetBrainsMono"/>
                <a:ea typeface="JetBrainsMono"/>
              </a:rPr>
              <a:t>from</a:t>
            </a:r>
            <a:r>
              <a:rPr lang="en-US" sz="900" b="0" u="none" strike="noStrike">
                <a:solidFill>
                  <a:srgbClr val="000000"/>
                </a:solidFill>
                <a:effectLst/>
                <a:uFillTx/>
                <a:latin typeface="JetBrainsMono"/>
                <a:ea typeface="JetBrainsMono"/>
              </a:rPr>
              <a:t> transformers </a:t>
            </a:r>
            <a:r>
              <a:rPr lang="en-US" sz="900" b="0" u="none" strike="noStrike">
                <a:solidFill>
                  <a:srgbClr val="FF79C6"/>
                </a:solidFill>
                <a:effectLst/>
                <a:uFillTx/>
                <a:latin typeface="JetBrainsMono"/>
                <a:ea typeface="JetBrainsMono"/>
              </a:rPr>
              <a:t>import</a:t>
            </a:r>
            <a:r>
              <a:rPr lang="en-US" sz="900" b="0" u="none" strike="noStrike">
                <a:solidFill>
                  <a:srgbClr val="000000"/>
                </a:solidFill>
                <a:effectLst/>
                <a:uFillTx/>
                <a:latin typeface="JetBrainsMono"/>
                <a:ea typeface="JetBrainsMono"/>
              </a:rPr>
              <a:t> AutoTokenizer, AutoModel</a:t>
            </a:r>
            <a:endParaRPr lang="en-US" sz="900" b="0" u="none" strike="noStrike">
              <a:solidFill>
                <a:srgbClr val="000000"/>
              </a:solidFill>
              <a:effectLst/>
              <a:uFillTx/>
              <a:latin typeface="Times New Roman"/>
            </a:endParaRPr>
          </a:p>
        </p:txBody>
      </p:sp>
      <p:sp>
        <p:nvSpPr>
          <p:cNvPr id="787" name="文本框 786"/>
          <p:cNvSpPr txBox="1"/>
          <p:nvPr/>
        </p:nvSpPr>
        <p:spPr>
          <a:xfrm>
            <a:off x="743760" y="1941840"/>
            <a:ext cx="711360" cy="134640"/>
          </a:xfrm>
          <a:prstGeom prst="rect">
            <a:avLst/>
          </a:prstGeom>
          <a:noFill/>
          <a:ln w="0">
            <a:noFill/>
          </a:ln>
        </p:spPr>
        <p:txBody>
          <a:bodyPr wrap="none" lIns="0" tIns="0" rIns="0" bIns="0" anchor="t">
            <a:spAutoFit/>
          </a:bodyPr>
          <a:lstStyle/>
          <a:p>
            <a:r>
              <a:rPr lang="en-US" sz="900" b="0" u="none" strike="noStrike">
                <a:solidFill>
                  <a:srgbClr val="FF79C6"/>
                </a:solidFill>
                <a:effectLst/>
                <a:uFillTx/>
                <a:latin typeface="JetBrainsMono"/>
                <a:ea typeface="JetBrainsMono"/>
              </a:rPr>
              <a:t>import</a:t>
            </a:r>
            <a:r>
              <a:rPr lang="en-US" sz="900" b="0" u="none" strike="noStrike">
                <a:solidFill>
                  <a:srgbClr val="000000"/>
                </a:solidFill>
                <a:effectLst/>
                <a:uFillTx/>
                <a:latin typeface="JetBrainsMono"/>
                <a:ea typeface="JetBrainsMono"/>
              </a:rPr>
              <a:t> torch</a:t>
            </a:r>
            <a:endParaRPr lang="en-US" sz="900" b="0" u="none" strike="noStrike">
              <a:solidFill>
                <a:srgbClr val="000000"/>
              </a:solidFill>
              <a:effectLst/>
              <a:uFillTx/>
              <a:latin typeface="Times New Roman"/>
            </a:endParaRPr>
          </a:p>
        </p:txBody>
      </p:sp>
      <p:sp>
        <p:nvSpPr>
          <p:cNvPr id="788" name="文本框 787"/>
          <p:cNvSpPr txBox="1"/>
          <p:nvPr/>
        </p:nvSpPr>
        <p:spPr>
          <a:xfrm>
            <a:off x="743760" y="2100600"/>
            <a:ext cx="3101040" cy="134640"/>
          </a:xfrm>
          <a:prstGeom prst="rect">
            <a:avLst/>
          </a:prstGeom>
          <a:noFill/>
          <a:ln w="0">
            <a:noFill/>
          </a:ln>
        </p:spPr>
        <p:txBody>
          <a:bodyPr wrap="none" lIns="0" tIns="0" rIns="0" bIns="0" anchor="t">
            <a:spAutoFit/>
          </a:bodyPr>
          <a:lstStyle/>
          <a:p>
            <a:r>
              <a:rPr lang="en-US" sz="900" b="0" u="none" strike="noStrike">
                <a:solidFill>
                  <a:srgbClr val="FF79C6"/>
                </a:solidFill>
                <a:effectLst/>
                <a:uFillTx/>
                <a:latin typeface="JetBrainsMono"/>
                <a:ea typeface="JetBrainsMono"/>
              </a:rPr>
              <a:t>from</a:t>
            </a:r>
            <a:r>
              <a:rPr lang="en-US" sz="900" b="0" u="none" strike="noStrike">
                <a:solidFill>
                  <a:srgbClr val="000000"/>
                </a:solidFill>
                <a:effectLst/>
                <a:uFillTx/>
                <a:latin typeface="JetBrainsMono"/>
                <a:ea typeface="JetBrainsMono"/>
              </a:rPr>
              <a:t> sklearn.metrics.pairwise </a:t>
            </a:r>
            <a:r>
              <a:rPr lang="en-US" sz="900" b="0" u="none" strike="noStrike">
                <a:solidFill>
                  <a:srgbClr val="FF79C6"/>
                </a:solidFill>
                <a:effectLst/>
                <a:uFillTx/>
                <a:latin typeface="JetBrainsMono"/>
                <a:ea typeface="JetBrainsMono"/>
              </a:rPr>
              <a:t>import</a:t>
            </a:r>
            <a:r>
              <a:rPr lang="en-US" sz="900" b="0" u="none" strike="noStrike">
                <a:solidFill>
                  <a:srgbClr val="000000"/>
                </a:solidFill>
                <a:effectLst/>
                <a:uFillTx/>
                <a:latin typeface="JetBrainsMono"/>
                <a:ea typeface="JetBrainsMono"/>
              </a:rPr>
              <a:t> cosine_similarity</a:t>
            </a:r>
            <a:endParaRPr lang="en-US" sz="900" b="0" u="none" strike="noStrike">
              <a:solidFill>
                <a:srgbClr val="000000"/>
              </a:solidFill>
              <a:effectLst/>
              <a:uFillTx/>
              <a:latin typeface="Times New Roman"/>
            </a:endParaRPr>
          </a:p>
        </p:txBody>
      </p:sp>
      <p:sp>
        <p:nvSpPr>
          <p:cNvPr id="789" name="文本框 788"/>
          <p:cNvSpPr txBox="1"/>
          <p:nvPr/>
        </p:nvSpPr>
        <p:spPr>
          <a:xfrm>
            <a:off x="743760" y="2418120"/>
            <a:ext cx="132840" cy="13464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JetBrainsMono"/>
                <a:ea typeface="JetBrainsMono"/>
              </a:rPr>
              <a:t># </a:t>
            </a:r>
            <a:endParaRPr lang="en-US" sz="900" b="0" u="none" strike="noStrike">
              <a:solidFill>
                <a:srgbClr val="000000"/>
              </a:solidFill>
              <a:effectLst/>
              <a:uFillTx/>
              <a:latin typeface="Times New Roman"/>
            </a:endParaRPr>
          </a:p>
        </p:txBody>
      </p:sp>
      <p:sp>
        <p:nvSpPr>
          <p:cNvPr id="790" name="文本框 789"/>
          <p:cNvSpPr txBox="1"/>
          <p:nvPr/>
        </p:nvSpPr>
        <p:spPr>
          <a:xfrm>
            <a:off x="877320" y="2414160"/>
            <a:ext cx="57240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初始化模型</a:t>
            </a:r>
            <a:endParaRPr lang="en-US" sz="900" b="0" u="none" strike="noStrike">
              <a:solidFill>
                <a:srgbClr val="000000"/>
              </a:solidFill>
              <a:effectLst/>
              <a:uFillTx/>
              <a:latin typeface="Times New Roman"/>
            </a:endParaRPr>
          </a:p>
        </p:txBody>
      </p:sp>
      <p:sp>
        <p:nvSpPr>
          <p:cNvPr id="791" name="文本框 790"/>
          <p:cNvSpPr txBox="1"/>
          <p:nvPr/>
        </p:nvSpPr>
        <p:spPr>
          <a:xfrm>
            <a:off x="743760" y="2576880"/>
            <a:ext cx="208152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model_name = </a:t>
            </a:r>
            <a:r>
              <a:rPr lang="en-US" sz="900" b="0" u="none" strike="noStrike">
                <a:solidFill>
                  <a:srgbClr val="F1FA8C"/>
                </a:solidFill>
                <a:effectLst/>
                <a:uFillTx/>
                <a:latin typeface="JetBrainsMono"/>
                <a:ea typeface="JetBrainsMono"/>
              </a:rPr>
              <a:t>"bert-base-uncased"</a:t>
            </a:r>
            <a:endParaRPr lang="en-US" sz="900" b="0" u="none" strike="noStrike">
              <a:solidFill>
                <a:srgbClr val="000000"/>
              </a:solidFill>
              <a:effectLst/>
              <a:uFillTx/>
              <a:latin typeface="Times New Roman"/>
            </a:endParaRPr>
          </a:p>
        </p:txBody>
      </p:sp>
      <p:sp>
        <p:nvSpPr>
          <p:cNvPr id="792" name="文本框 791"/>
          <p:cNvSpPr txBox="1"/>
          <p:nvPr/>
        </p:nvSpPr>
        <p:spPr>
          <a:xfrm>
            <a:off x="743760" y="2735640"/>
            <a:ext cx="331236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tokenizer = AutoTokenizer.from_pretrained(model_name)</a:t>
            </a:r>
            <a:endParaRPr lang="en-US" sz="900" b="0" u="none" strike="noStrike">
              <a:solidFill>
                <a:srgbClr val="000000"/>
              </a:solidFill>
              <a:effectLst/>
              <a:uFillTx/>
              <a:latin typeface="Times New Roman"/>
            </a:endParaRPr>
          </a:p>
        </p:txBody>
      </p:sp>
      <p:sp>
        <p:nvSpPr>
          <p:cNvPr id="793" name="文本框 792"/>
          <p:cNvSpPr txBox="1"/>
          <p:nvPr/>
        </p:nvSpPr>
        <p:spPr>
          <a:xfrm>
            <a:off x="743760" y="2894760"/>
            <a:ext cx="292068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model = AutoModel.from_pretrained(model_name)</a:t>
            </a:r>
            <a:endParaRPr lang="en-US" sz="900" b="0" u="none" strike="noStrike">
              <a:solidFill>
                <a:srgbClr val="000000"/>
              </a:solidFill>
              <a:effectLst/>
              <a:uFillTx/>
              <a:latin typeface="Times New Roman"/>
            </a:endParaRPr>
          </a:p>
        </p:txBody>
      </p:sp>
      <p:sp>
        <p:nvSpPr>
          <p:cNvPr id="794" name="文本框 793"/>
          <p:cNvSpPr txBox="1"/>
          <p:nvPr/>
        </p:nvSpPr>
        <p:spPr>
          <a:xfrm>
            <a:off x="743760" y="3212280"/>
            <a:ext cx="132840" cy="13464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JetBrainsMono"/>
                <a:ea typeface="JetBrainsMono"/>
              </a:rPr>
              <a:t># </a:t>
            </a:r>
            <a:endParaRPr lang="en-US" sz="900" b="0" u="none" strike="noStrike">
              <a:solidFill>
                <a:srgbClr val="000000"/>
              </a:solidFill>
              <a:effectLst/>
              <a:uFillTx/>
              <a:latin typeface="Times New Roman"/>
            </a:endParaRPr>
          </a:p>
        </p:txBody>
      </p:sp>
      <p:sp>
        <p:nvSpPr>
          <p:cNvPr id="795" name="文本框 794"/>
          <p:cNvSpPr txBox="1"/>
          <p:nvPr/>
        </p:nvSpPr>
        <p:spPr>
          <a:xfrm>
            <a:off x="877320" y="3208320"/>
            <a:ext cx="6865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生成文本嵌入</a:t>
            </a:r>
            <a:endParaRPr lang="en-US" sz="900" b="0" u="none" strike="noStrike">
              <a:solidFill>
                <a:srgbClr val="000000"/>
              </a:solidFill>
              <a:effectLst/>
              <a:uFillTx/>
              <a:latin typeface="Times New Roman"/>
            </a:endParaRPr>
          </a:p>
        </p:txBody>
      </p:sp>
      <p:sp>
        <p:nvSpPr>
          <p:cNvPr id="796" name="文本框 795"/>
          <p:cNvSpPr txBox="1"/>
          <p:nvPr/>
        </p:nvSpPr>
        <p:spPr>
          <a:xfrm>
            <a:off x="743760" y="3371040"/>
            <a:ext cx="1751400" cy="134640"/>
          </a:xfrm>
          <a:prstGeom prst="rect">
            <a:avLst/>
          </a:prstGeom>
          <a:noFill/>
          <a:ln w="0">
            <a:noFill/>
          </a:ln>
        </p:spPr>
        <p:txBody>
          <a:bodyPr wrap="none" lIns="0" tIns="0" rIns="0" bIns="0" anchor="t">
            <a:spAutoFit/>
          </a:bodyPr>
          <a:lstStyle/>
          <a:p>
            <a:r>
              <a:rPr lang="en-US" sz="900" b="0" u="none" strike="noStrike">
                <a:solidFill>
                  <a:srgbClr val="FF79C6"/>
                </a:solidFill>
                <a:effectLst/>
                <a:uFillTx/>
                <a:latin typeface="JetBrainsMono"/>
                <a:ea typeface="JetBrainsMono"/>
              </a:rPr>
              <a:t>def</a:t>
            </a:r>
            <a:r>
              <a:rPr lang="en-US" sz="900" b="0" u="none" strike="noStrike">
                <a:solidFill>
                  <a:srgbClr val="8BE9FD"/>
                </a:solidFill>
                <a:effectLst/>
                <a:uFillTx/>
                <a:latin typeface="JetBrainsMono"/>
                <a:ea typeface="JetBrainsMono"/>
              </a:rPr>
              <a:t> get_embeddings</a:t>
            </a:r>
            <a:r>
              <a:rPr lang="en-US" sz="900" b="0" u="none" strike="noStrike">
                <a:solidFill>
                  <a:srgbClr val="000000"/>
                </a:solidFill>
                <a:effectLst/>
                <a:uFillTx/>
                <a:latin typeface="JetBrainsMono"/>
                <a:ea typeface="JetBrainsMono"/>
              </a:rPr>
              <a:t>(text_list):</a:t>
            </a:r>
            <a:endParaRPr lang="en-US" sz="900" b="0" u="none" strike="noStrike">
              <a:solidFill>
                <a:srgbClr val="000000"/>
              </a:solidFill>
              <a:effectLst/>
              <a:uFillTx/>
              <a:latin typeface="Times New Roman"/>
            </a:endParaRPr>
          </a:p>
        </p:txBody>
      </p:sp>
      <p:sp>
        <p:nvSpPr>
          <p:cNvPr id="797" name="文本框 796"/>
          <p:cNvSpPr txBox="1"/>
          <p:nvPr/>
        </p:nvSpPr>
        <p:spPr>
          <a:xfrm>
            <a:off x="877320" y="3529800"/>
            <a:ext cx="153180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inputs = tokenizer(text list</a:t>
            </a:r>
            <a:endParaRPr lang="en-US" sz="900" b="0" u="none" strike="noStrike">
              <a:solidFill>
                <a:srgbClr val="000000"/>
              </a:solidFill>
              <a:effectLst/>
              <a:uFillTx/>
              <a:latin typeface="Times New Roman"/>
            </a:endParaRPr>
          </a:p>
        </p:txBody>
      </p:sp>
      <p:sp>
        <p:nvSpPr>
          <p:cNvPr id="798" name="文本框 797"/>
          <p:cNvSpPr txBox="1"/>
          <p:nvPr/>
        </p:nvSpPr>
        <p:spPr>
          <a:xfrm>
            <a:off x="2883240" y="3529800"/>
            <a:ext cx="82044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padding=</a:t>
            </a:r>
            <a:r>
              <a:rPr lang="en-US" sz="900" b="0" u="none" strike="noStrike">
                <a:solidFill>
                  <a:srgbClr val="FF79C6"/>
                </a:solidFill>
                <a:effectLst/>
                <a:uFillTx/>
                <a:latin typeface="JetBrainsMono"/>
                <a:ea typeface="JetBrainsMono"/>
              </a:rPr>
              <a:t>True</a:t>
            </a:r>
            <a:endParaRPr lang="en-US" sz="900" b="0" u="none" strike="noStrike">
              <a:solidFill>
                <a:srgbClr val="000000"/>
              </a:solidFill>
              <a:effectLst/>
              <a:uFillTx/>
              <a:latin typeface="Times New Roman"/>
            </a:endParaRPr>
          </a:p>
        </p:txBody>
      </p:sp>
      <p:pic>
        <p:nvPicPr>
          <p:cNvPr id="799" name="图片 798"/>
          <p:cNvPicPr/>
          <p:nvPr/>
        </p:nvPicPr>
        <p:blipFill>
          <a:blip r:embed="rId5"/>
          <a:stretch/>
        </p:blipFill>
        <p:spPr>
          <a:xfrm>
            <a:off x="635040" y="3735360"/>
            <a:ext cx="133200" cy="133200"/>
          </a:xfrm>
          <a:prstGeom prst="rect">
            <a:avLst/>
          </a:prstGeom>
          <a:noFill/>
          <a:ln w="0">
            <a:noFill/>
          </a:ln>
        </p:spPr>
      </p:pic>
      <p:sp>
        <p:nvSpPr>
          <p:cNvPr id="800" name="文本框 799"/>
          <p:cNvSpPr txBox="1"/>
          <p:nvPr/>
        </p:nvSpPr>
        <p:spPr>
          <a:xfrm>
            <a:off x="3818880" y="3529800"/>
            <a:ext cx="94464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truncation=</a:t>
            </a:r>
            <a:r>
              <a:rPr lang="en-US" sz="900" b="0" u="none" strike="noStrike">
                <a:solidFill>
                  <a:srgbClr val="FF79C6"/>
                </a:solidFill>
                <a:effectLst/>
                <a:uFillTx/>
                <a:latin typeface="JetBrainsMono"/>
                <a:ea typeface="JetBrainsMono"/>
              </a:rPr>
              <a:t>True</a:t>
            </a:r>
            <a:endParaRPr lang="en-US" sz="900" b="0" u="none" strike="noStrike">
              <a:solidFill>
                <a:srgbClr val="000000"/>
              </a:solidFill>
              <a:effectLst/>
              <a:uFillTx/>
              <a:latin typeface="Times New Roman"/>
            </a:endParaRPr>
          </a:p>
        </p:txBody>
      </p:sp>
      <p:sp>
        <p:nvSpPr>
          <p:cNvPr id="801" name="文本框 800"/>
          <p:cNvSpPr txBox="1"/>
          <p:nvPr/>
        </p:nvSpPr>
        <p:spPr>
          <a:xfrm>
            <a:off x="835560" y="3728520"/>
            <a:ext cx="621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查询示例</a:t>
            </a:r>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pic>
        <p:nvPicPr>
          <p:cNvPr id="802" name="图片 801"/>
          <p:cNvPicPr/>
          <p:nvPr/>
        </p:nvPicPr>
        <p:blipFill>
          <a:blip r:embed="rId6"/>
          <a:stretch/>
        </p:blipFill>
        <p:spPr>
          <a:xfrm>
            <a:off x="635040" y="4520880"/>
            <a:ext cx="150120" cy="133200"/>
          </a:xfrm>
          <a:prstGeom prst="rect">
            <a:avLst/>
          </a:prstGeom>
          <a:noFill/>
          <a:ln w="0">
            <a:noFill/>
          </a:ln>
        </p:spPr>
      </p:pic>
      <p:sp>
        <p:nvSpPr>
          <p:cNvPr id="803" name="文本框 802"/>
          <p:cNvSpPr txBox="1"/>
          <p:nvPr/>
        </p:nvSpPr>
        <p:spPr>
          <a:xfrm>
            <a:off x="743760" y="4104360"/>
            <a:ext cx="281808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查询</a:t>
            </a:r>
            <a:r>
              <a:rPr lang="en-US" sz="1050" b="0" u="none" strike="noStrike">
                <a:solidFill>
                  <a:srgbClr val="C7D2FE"/>
                </a:solidFill>
                <a:effectLst/>
                <a:uFillTx/>
                <a:latin typeface="NotoSansSC"/>
                <a:ea typeface="NotoSansSC"/>
              </a:rPr>
              <a:t>: </a:t>
            </a:r>
            <a:r>
              <a:rPr lang="en-US" sz="1050" b="0" u="none" strike="noStrike">
                <a:solidFill>
                  <a:srgbClr val="FFFFFF"/>
                </a:solidFill>
                <a:effectLst/>
                <a:uFillTx/>
                <a:latin typeface="NotoSansSC"/>
                <a:ea typeface="NotoSansSC"/>
              </a:rPr>
              <a:t>"How does machine learning work?"</a:t>
            </a:r>
            <a:endParaRPr lang="en-US" sz="1050" b="0" u="none" strike="noStrike">
              <a:solidFill>
                <a:srgbClr val="000000"/>
              </a:solidFill>
              <a:effectLst/>
              <a:uFillTx/>
              <a:latin typeface="Times New Roman"/>
            </a:endParaRPr>
          </a:p>
        </p:txBody>
      </p:sp>
      <p:sp>
        <p:nvSpPr>
          <p:cNvPr id="804" name="文本框 803"/>
          <p:cNvSpPr txBox="1"/>
          <p:nvPr/>
        </p:nvSpPr>
        <p:spPr>
          <a:xfrm>
            <a:off x="852480" y="4514040"/>
            <a:ext cx="621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检索结果</a:t>
            </a:r>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sp>
        <p:nvSpPr>
          <p:cNvPr id="805" name="文本框 804"/>
          <p:cNvSpPr txBox="1"/>
          <p:nvPr/>
        </p:nvSpPr>
        <p:spPr>
          <a:xfrm>
            <a:off x="743760" y="4889880"/>
            <a:ext cx="43009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文本</a:t>
            </a:r>
            <a:r>
              <a:rPr lang="en-US" sz="1050" b="0" u="none" strike="noStrike">
                <a:solidFill>
                  <a:srgbClr val="C7D2FE"/>
                </a:solidFill>
                <a:effectLst/>
                <a:uFillTx/>
                <a:latin typeface="NotoSansSC"/>
                <a:ea typeface="NotoSansSC"/>
              </a:rPr>
              <a:t>: </a:t>
            </a:r>
            <a:r>
              <a:rPr lang="en-US" sz="1050" b="0" u="none" strike="noStrike">
                <a:solidFill>
                  <a:srgbClr val="FFFFFF"/>
                </a:solidFill>
                <a:effectLst/>
                <a:uFillTx/>
                <a:latin typeface="NotoSansSC"/>
                <a:ea typeface="NotoSansSC"/>
              </a:rPr>
              <a:t>"Machine learning enables computers to learn from data."</a:t>
            </a:r>
            <a:endParaRPr lang="en-US" sz="1050" b="0" u="none" strike="noStrike">
              <a:solidFill>
                <a:srgbClr val="000000"/>
              </a:solidFill>
              <a:effectLst/>
              <a:uFillTx/>
              <a:latin typeface="Times New Roman"/>
            </a:endParaRPr>
          </a:p>
        </p:txBody>
      </p:sp>
      <p:sp>
        <p:nvSpPr>
          <p:cNvPr id="806" name="文本框 805"/>
          <p:cNvSpPr txBox="1"/>
          <p:nvPr/>
        </p:nvSpPr>
        <p:spPr>
          <a:xfrm>
            <a:off x="743760" y="5090400"/>
            <a:ext cx="99900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相似度</a:t>
            </a:r>
            <a:r>
              <a:rPr lang="en-US" sz="1050" b="0" u="none" strike="noStrike">
                <a:solidFill>
                  <a:srgbClr val="C7D2FE"/>
                </a:solidFill>
                <a:effectLst/>
                <a:uFillTx/>
                <a:latin typeface="NotoSansSC"/>
                <a:ea typeface="NotoSansSC"/>
              </a:rPr>
              <a:t>: </a:t>
            </a:r>
            <a:r>
              <a:rPr lang="en-US" sz="1050" b="0" u="none" strike="noStrike">
                <a:solidFill>
                  <a:srgbClr val="6EE7B7"/>
                </a:solidFill>
                <a:effectLst/>
                <a:uFillTx/>
                <a:latin typeface="NotoSansSC"/>
                <a:ea typeface="NotoSansSC"/>
              </a:rPr>
              <a:t>0.8547</a:t>
            </a:r>
            <a:endParaRPr lang="en-US" sz="1050" b="0" u="none" strike="noStrike">
              <a:solidFill>
                <a:srgbClr val="000000"/>
              </a:solidFill>
              <a:effectLst/>
              <a:uFillTx/>
              <a:latin typeface="Times New Roman"/>
            </a:endParaRPr>
          </a:p>
        </p:txBody>
      </p:sp>
      <p:sp>
        <p:nvSpPr>
          <p:cNvPr id="807" name="文本框 806"/>
          <p:cNvSpPr txBox="1"/>
          <p:nvPr/>
        </p:nvSpPr>
        <p:spPr>
          <a:xfrm>
            <a:off x="743760" y="5324400"/>
            <a:ext cx="364248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文本</a:t>
            </a:r>
            <a:r>
              <a:rPr lang="en-US" sz="1050" b="0" u="none" strike="noStrike">
                <a:solidFill>
                  <a:srgbClr val="C7D2FE"/>
                </a:solidFill>
                <a:effectLst/>
                <a:uFillTx/>
                <a:latin typeface="NotoSansSC"/>
                <a:ea typeface="NotoSansSC"/>
              </a:rPr>
              <a:t>: </a:t>
            </a:r>
            <a:r>
              <a:rPr lang="en-US" sz="1050" b="0" u="none" strike="noStrike">
                <a:solidFill>
                  <a:srgbClr val="FFFFFF"/>
                </a:solidFill>
                <a:effectLst/>
                <a:uFillTx/>
                <a:latin typeface="NotoSansSC"/>
                <a:ea typeface="NotoSansSC"/>
              </a:rPr>
              <a:t>"Deep learning is a subset of machine learning."</a:t>
            </a:r>
            <a:endParaRPr lang="en-US" sz="1050" b="0" u="none" strike="noStrike">
              <a:solidFill>
                <a:srgbClr val="000000"/>
              </a:solidFill>
              <a:effectLst/>
              <a:uFillTx/>
              <a:latin typeface="Times New Roman"/>
            </a:endParaRPr>
          </a:p>
        </p:txBody>
      </p:sp>
      <p:sp>
        <p:nvSpPr>
          <p:cNvPr id="808" name="任意多边形 807"/>
          <p:cNvSpPr/>
          <p:nvPr/>
        </p:nvSpPr>
        <p:spPr>
          <a:xfrm>
            <a:off x="5448240" y="935640"/>
            <a:ext cx="4746960" cy="5398920"/>
          </a:xfrm>
          <a:custGeom>
            <a:avLst/>
            <a:gdLst/>
            <a:ahLst/>
            <a:cxnLst/>
            <a:rect l="0" t="0" r="r" b="b"/>
            <a:pathLst>
              <a:path w="13186" h="14997">
                <a:moveTo>
                  <a:pt x="22" y="172"/>
                </a:moveTo>
                <a:cubicBezTo>
                  <a:pt x="36" y="138"/>
                  <a:pt x="56" y="108"/>
                  <a:pt x="82" y="82"/>
                </a:cubicBezTo>
                <a:cubicBezTo>
                  <a:pt x="108" y="56"/>
                  <a:pt x="138" y="36"/>
                  <a:pt x="172" y="22"/>
                </a:cubicBezTo>
                <a:cubicBezTo>
                  <a:pt x="206" y="7"/>
                  <a:pt x="242" y="0"/>
                  <a:pt x="279" y="0"/>
                </a:cubicBezTo>
                <a:lnTo>
                  <a:pt x="12908" y="0"/>
                </a:lnTo>
                <a:cubicBezTo>
                  <a:pt x="12945" y="0"/>
                  <a:pt x="12980" y="7"/>
                  <a:pt x="13014" y="22"/>
                </a:cubicBezTo>
                <a:cubicBezTo>
                  <a:pt x="13049" y="36"/>
                  <a:pt x="13079" y="56"/>
                  <a:pt x="13105" y="82"/>
                </a:cubicBezTo>
                <a:cubicBezTo>
                  <a:pt x="13131" y="108"/>
                  <a:pt x="13151" y="138"/>
                  <a:pt x="13165" y="172"/>
                </a:cubicBezTo>
                <a:cubicBezTo>
                  <a:pt x="13179" y="206"/>
                  <a:pt x="13186" y="242"/>
                  <a:pt x="13186" y="279"/>
                </a:cubicBezTo>
                <a:lnTo>
                  <a:pt x="13186" y="14718"/>
                </a:lnTo>
                <a:cubicBezTo>
                  <a:pt x="13186" y="14755"/>
                  <a:pt x="13179" y="14791"/>
                  <a:pt x="13165" y="14825"/>
                </a:cubicBezTo>
                <a:cubicBezTo>
                  <a:pt x="13151" y="14859"/>
                  <a:pt x="13131" y="14889"/>
                  <a:pt x="13105" y="14915"/>
                </a:cubicBezTo>
                <a:cubicBezTo>
                  <a:pt x="13079" y="14942"/>
                  <a:pt x="13049" y="14962"/>
                  <a:pt x="13014" y="14976"/>
                </a:cubicBezTo>
                <a:cubicBezTo>
                  <a:pt x="12980" y="14990"/>
                  <a:pt x="12945" y="14997"/>
                  <a:pt x="12908" y="14997"/>
                </a:cubicBezTo>
                <a:lnTo>
                  <a:pt x="279" y="14997"/>
                </a:lnTo>
                <a:cubicBezTo>
                  <a:pt x="242" y="14997"/>
                  <a:pt x="206" y="14990"/>
                  <a:pt x="172" y="14976"/>
                </a:cubicBezTo>
                <a:cubicBezTo>
                  <a:pt x="138" y="14962"/>
                  <a:pt x="108" y="14942"/>
                  <a:pt x="82" y="14915"/>
                </a:cubicBezTo>
                <a:cubicBezTo>
                  <a:pt x="56" y="14889"/>
                  <a:pt x="36" y="14859"/>
                  <a:pt x="22" y="14825"/>
                </a:cubicBezTo>
                <a:cubicBezTo>
                  <a:pt x="7" y="14791"/>
                  <a:pt x="0" y="14755"/>
                  <a:pt x="0" y="14719"/>
                </a:cubicBezTo>
                <a:lnTo>
                  <a:pt x="0" y="279"/>
                </a:lnTo>
                <a:cubicBezTo>
                  <a:pt x="0" y="242"/>
                  <a:pt x="7" y="206"/>
                  <a:pt x="22" y="17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9" name="任意多边形 808"/>
          <p:cNvSpPr/>
          <p:nvPr/>
        </p:nvSpPr>
        <p:spPr>
          <a:xfrm>
            <a:off x="5448240" y="935640"/>
            <a:ext cx="4746960" cy="5398920"/>
          </a:xfrm>
          <a:custGeom>
            <a:avLst/>
            <a:gdLst/>
            <a:ahLst/>
            <a:cxnLst/>
            <a:rect l="0" t="0" r="r" b="b"/>
            <a:pathLst>
              <a:path w="13186" h="14997">
                <a:moveTo>
                  <a:pt x="0" y="14718"/>
                </a:moveTo>
                <a:lnTo>
                  <a:pt x="0" y="279"/>
                </a:lnTo>
                <a:cubicBezTo>
                  <a:pt x="0" y="242"/>
                  <a:pt x="7" y="206"/>
                  <a:pt x="22" y="172"/>
                </a:cubicBezTo>
                <a:cubicBezTo>
                  <a:pt x="36" y="138"/>
                  <a:pt x="56" y="108"/>
                  <a:pt x="82" y="82"/>
                </a:cubicBezTo>
                <a:cubicBezTo>
                  <a:pt x="108" y="56"/>
                  <a:pt x="138" y="36"/>
                  <a:pt x="172" y="22"/>
                </a:cubicBezTo>
                <a:cubicBezTo>
                  <a:pt x="206" y="7"/>
                  <a:pt x="242" y="0"/>
                  <a:pt x="279" y="0"/>
                </a:cubicBezTo>
                <a:lnTo>
                  <a:pt x="12908" y="0"/>
                </a:lnTo>
                <a:cubicBezTo>
                  <a:pt x="12945" y="0"/>
                  <a:pt x="12980" y="7"/>
                  <a:pt x="13014" y="22"/>
                </a:cubicBezTo>
                <a:cubicBezTo>
                  <a:pt x="13049" y="36"/>
                  <a:pt x="13079" y="56"/>
                  <a:pt x="13105" y="82"/>
                </a:cubicBezTo>
                <a:cubicBezTo>
                  <a:pt x="13131" y="108"/>
                  <a:pt x="13151" y="138"/>
                  <a:pt x="13165" y="172"/>
                </a:cubicBezTo>
                <a:cubicBezTo>
                  <a:pt x="13179" y="206"/>
                  <a:pt x="13186" y="242"/>
                  <a:pt x="13186" y="279"/>
                </a:cubicBezTo>
                <a:lnTo>
                  <a:pt x="13186" y="14718"/>
                </a:lnTo>
                <a:cubicBezTo>
                  <a:pt x="13186" y="14755"/>
                  <a:pt x="13179" y="14791"/>
                  <a:pt x="13165" y="14825"/>
                </a:cubicBezTo>
                <a:cubicBezTo>
                  <a:pt x="13151" y="14859"/>
                  <a:pt x="13131" y="14889"/>
                  <a:pt x="13105" y="14915"/>
                </a:cubicBezTo>
                <a:cubicBezTo>
                  <a:pt x="13079" y="14942"/>
                  <a:pt x="13049" y="14962"/>
                  <a:pt x="13014" y="14976"/>
                </a:cubicBezTo>
                <a:cubicBezTo>
                  <a:pt x="12980" y="14990"/>
                  <a:pt x="12945" y="14997"/>
                  <a:pt x="12908" y="14997"/>
                </a:cubicBezTo>
                <a:lnTo>
                  <a:pt x="279" y="14997"/>
                </a:lnTo>
                <a:cubicBezTo>
                  <a:pt x="242" y="14997"/>
                  <a:pt x="206" y="14990"/>
                  <a:pt x="172" y="14976"/>
                </a:cubicBezTo>
                <a:cubicBezTo>
                  <a:pt x="138" y="14962"/>
                  <a:pt x="108" y="14942"/>
                  <a:pt x="82" y="14915"/>
                </a:cubicBezTo>
                <a:cubicBezTo>
                  <a:pt x="56" y="14889"/>
                  <a:pt x="36" y="14859"/>
                  <a:pt x="22" y="14825"/>
                </a:cubicBezTo>
                <a:cubicBezTo>
                  <a:pt x="7" y="14791"/>
                  <a:pt x="0" y="14755"/>
                  <a:pt x="0" y="14718"/>
                </a:cubicBezTo>
                <a:moveTo>
                  <a:pt x="24" y="279"/>
                </a:moveTo>
                <a:lnTo>
                  <a:pt x="24" y="14718"/>
                </a:lnTo>
                <a:cubicBezTo>
                  <a:pt x="24" y="14735"/>
                  <a:pt x="25" y="14752"/>
                  <a:pt x="29" y="14768"/>
                </a:cubicBezTo>
                <a:cubicBezTo>
                  <a:pt x="32" y="14785"/>
                  <a:pt x="37" y="14801"/>
                  <a:pt x="43" y="14816"/>
                </a:cubicBezTo>
                <a:cubicBezTo>
                  <a:pt x="49" y="14832"/>
                  <a:pt x="57" y="14846"/>
                  <a:pt x="67" y="14860"/>
                </a:cubicBezTo>
                <a:cubicBezTo>
                  <a:pt x="76" y="14874"/>
                  <a:pt x="87" y="14887"/>
                  <a:pt x="98" y="14899"/>
                </a:cubicBezTo>
                <a:cubicBezTo>
                  <a:pt x="110" y="14911"/>
                  <a:pt x="123" y="14921"/>
                  <a:pt x="137" y="14931"/>
                </a:cubicBezTo>
                <a:cubicBezTo>
                  <a:pt x="151" y="14940"/>
                  <a:pt x="166" y="14948"/>
                  <a:pt x="181" y="14954"/>
                </a:cubicBezTo>
                <a:cubicBezTo>
                  <a:pt x="197" y="14961"/>
                  <a:pt x="213" y="14966"/>
                  <a:pt x="229" y="14969"/>
                </a:cubicBezTo>
                <a:cubicBezTo>
                  <a:pt x="246" y="14972"/>
                  <a:pt x="262" y="14974"/>
                  <a:pt x="279" y="14974"/>
                </a:cubicBezTo>
                <a:lnTo>
                  <a:pt x="12908" y="14974"/>
                </a:lnTo>
                <a:cubicBezTo>
                  <a:pt x="12925" y="14974"/>
                  <a:pt x="12941" y="14972"/>
                  <a:pt x="12958" y="14969"/>
                </a:cubicBezTo>
                <a:cubicBezTo>
                  <a:pt x="12974" y="14966"/>
                  <a:pt x="12990" y="14961"/>
                  <a:pt x="13006" y="14954"/>
                </a:cubicBezTo>
                <a:cubicBezTo>
                  <a:pt x="13021" y="14948"/>
                  <a:pt x="13036" y="14940"/>
                  <a:pt x="13050" y="14931"/>
                </a:cubicBezTo>
                <a:cubicBezTo>
                  <a:pt x="13064" y="14921"/>
                  <a:pt x="13077" y="14911"/>
                  <a:pt x="13088" y="14899"/>
                </a:cubicBezTo>
                <a:cubicBezTo>
                  <a:pt x="13100" y="14887"/>
                  <a:pt x="13111" y="14874"/>
                  <a:pt x="13120" y="14860"/>
                </a:cubicBezTo>
                <a:cubicBezTo>
                  <a:pt x="13129" y="14846"/>
                  <a:pt x="13137" y="14832"/>
                  <a:pt x="13144" y="14816"/>
                </a:cubicBezTo>
                <a:cubicBezTo>
                  <a:pt x="13150" y="14801"/>
                  <a:pt x="13155" y="14785"/>
                  <a:pt x="13158" y="14768"/>
                </a:cubicBezTo>
                <a:cubicBezTo>
                  <a:pt x="13162" y="14752"/>
                  <a:pt x="13163" y="14735"/>
                  <a:pt x="13163" y="14718"/>
                </a:cubicBezTo>
                <a:lnTo>
                  <a:pt x="13163" y="279"/>
                </a:lnTo>
                <a:cubicBezTo>
                  <a:pt x="13163" y="262"/>
                  <a:pt x="13162" y="246"/>
                  <a:pt x="13158" y="229"/>
                </a:cubicBezTo>
                <a:cubicBezTo>
                  <a:pt x="13155" y="213"/>
                  <a:pt x="13150" y="197"/>
                  <a:pt x="13144" y="181"/>
                </a:cubicBezTo>
                <a:cubicBezTo>
                  <a:pt x="13137" y="166"/>
                  <a:pt x="13129" y="151"/>
                  <a:pt x="13120" y="137"/>
                </a:cubicBezTo>
                <a:cubicBezTo>
                  <a:pt x="13111" y="123"/>
                  <a:pt x="13100" y="110"/>
                  <a:pt x="13088" y="98"/>
                </a:cubicBezTo>
                <a:cubicBezTo>
                  <a:pt x="13077" y="87"/>
                  <a:pt x="13064" y="76"/>
                  <a:pt x="13050" y="67"/>
                </a:cubicBezTo>
                <a:cubicBezTo>
                  <a:pt x="13036" y="57"/>
                  <a:pt x="13021" y="49"/>
                  <a:pt x="13006" y="43"/>
                </a:cubicBezTo>
                <a:cubicBezTo>
                  <a:pt x="12990" y="37"/>
                  <a:pt x="12974" y="32"/>
                  <a:pt x="12958" y="28"/>
                </a:cubicBezTo>
                <a:cubicBezTo>
                  <a:pt x="12941" y="25"/>
                  <a:pt x="12925" y="24"/>
                  <a:pt x="12908" y="24"/>
                </a:cubicBezTo>
                <a:lnTo>
                  <a:pt x="279" y="24"/>
                </a:lnTo>
                <a:cubicBezTo>
                  <a:pt x="262" y="24"/>
                  <a:pt x="246" y="25"/>
                  <a:pt x="229" y="28"/>
                </a:cubicBezTo>
                <a:cubicBezTo>
                  <a:pt x="213" y="32"/>
                  <a:pt x="197" y="37"/>
                  <a:pt x="181" y="43"/>
                </a:cubicBezTo>
                <a:cubicBezTo>
                  <a:pt x="166" y="49"/>
                  <a:pt x="151" y="57"/>
                  <a:pt x="137" y="67"/>
                </a:cubicBezTo>
                <a:cubicBezTo>
                  <a:pt x="123" y="76"/>
                  <a:pt x="110" y="87"/>
                  <a:pt x="98" y="98"/>
                </a:cubicBezTo>
                <a:cubicBezTo>
                  <a:pt x="87" y="110"/>
                  <a:pt x="76" y="123"/>
                  <a:pt x="67" y="137"/>
                </a:cubicBezTo>
                <a:cubicBezTo>
                  <a:pt x="57" y="151"/>
                  <a:pt x="49" y="166"/>
                  <a:pt x="43" y="181"/>
                </a:cubicBezTo>
                <a:cubicBezTo>
                  <a:pt x="37" y="197"/>
                  <a:pt x="32" y="213"/>
                  <a:pt x="29" y="229"/>
                </a:cubicBezTo>
                <a:cubicBezTo>
                  <a:pt x="25" y="246"/>
                  <a:pt x="24" y="262"/>
                  <a:pt x="24" y="279"/>
                </a:cubicBezTo>
                <a:close/>
              </a:path>
            </a:pathLst>
          </a:custGeom>
          <a:solidFill>
            <a:srgbClr val="FFFFFF">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0" name="任意多边形 809"/>
          <p:cNvSpPr/>
          <p:nvPr/>
        </p:nvSpPr>
        <p:spPr>
          <a:xfrm>
            <a:off x="5582160" y="1504080"/>
            <a:ext cx="4479480" cy="2089440"/>
          </a:xfrm>
          <a:custGeom>
            <a:avLst/>
            <a:gdLst/>
            <a:ahLst/>
            <a:cxnLst/>
            <a:rect l="0" t="0" r="r" b="b"/>
            <a:pathLst>
              <a:path w="12443" h="5804">
                <a:moveTo>
                  <a:pt x="14" y="114"/>
                </a:moveTo>
                <a:cubicBezTo>
                  <a:pt x="23" y="92"/>
                  <a:pt x="37" y="72"/>
                  <a:pt x="54" y="54"/>
                </a:cubicBezTo>
                <a:cubicBezTo>
                  <a:pt x="72" y="37"/>
                  <a:pt x="92" y="23"/>
                  <a:pt x="114" y="14"/>
                </a:cubicBezTo>
                <a:cubicBezTo>
                  <a:pt x="137" y="5"/>
                  <a:pt x="161" y="0"/>
                  <a:pt x="186" y="0"/>
                </a:cubicBezTo>
                <a:lnTo>
                  <a:pt x="12257" y="0"/>
                </a:lnTo>
                <a:cubicBezTo>
                  <a:pt x="12282" y="0"/>
                  <a:pt x="12306" y="5"/>
                  <a:pt x="12328" y="14"/>
                </a:cubicBezTo>
                <a:cubicBezTo>
                  <a:pt x="12351" y="23"/>
                  <a:pt x="12371" y="37"/>
                  <a:pt x="12389" y="54"/>
                </a:cubicBezTo>
                <a:cubicBezTo>
                  <a:pt x="12406" y="72"/>
                  <a:pt x="12419" y="92"/>
                  <a:pt x="12429" y="114"/>
                </a:cubicBezTo>
                <a:cubicBezTo>
                  <a:pt x="12438" y="137"/>
                  <a:pt x="12443" y="161"/>
                  <a:pt x="12443" y="186"/>
                </a:cubicBezTo>
                <a:lnTo>
                  <a:pt x="12443" y="5618"/>
                </a:lnTo>
                <a:cubicBezTo>
                  <a:pt x="12443" y="5643"/>
                  <a:pt x="12438" y="5667"/>
                  <a:pt x="12429" y="5689"/>
                </a:cubicBezTo>
                <a:cubicBezTo>
                  <a:pt x="12419" y="5712"/>
                  <a:pt x="12406" y="5732"/>
                  <a:pt x="12389" y="5750"/>
                </a:cubicBezTo>
                <a:cubicBezTo>
                  <a:pt x="12371" y="5767"/>
                  <a:pt x="12351" y="5781"/>
                  <a:pt x="12328" y="5790"/>
                </a:cubicBezTo>
                <a:cubicBezTo>
                  <a:pt x="12306" y="5799"/>
                  <a:pt x="12282" y="5804"/>
                  <a:pt x="12257" y="5804"/>
                </a:cubicBezTo>
                <a:lnTo>
                  <a:pt x="186" y="5804"/>
                </a:lnTo>
                <a:cubicBezTo>
                  <a:pt x="161" y="5804"/>
                  <a:pt x="137" y="5799"/>
                  <a:pt x="114" y="5790"/>
                </a:cubicBezTo>
                <a:cubicBezTo>
                  <a:pt x="92" y="5781"/>
                  <a:pt x="72" y="5767"/>
                  <a:pt x="54" y="5750"/>
                </a:cubicBezTo>
                <a:cubicBezTo>
                  <a:pt x="37" y="5732"/>
                  <a:pt x="23" y="5712"/>
                  <a:pt x="14" y="5689"/>
                </a:cubicBezTo>
                <a:cubicBezTo>
                  <a:pt x="5" y="5667"/>
                  <a:pt x="0" y="5643"/>
                  <a:pt x="0" y="5618"/>
                </a:cubicBezTo>
                <a:lnTo>
                  <a:pt x="0" y="186"/>
                </a:lnTo>
                <a:cubicBezTo>
                  <a:pt x="0" y="161"/>
                  <a:pt x="5" y="137"/>
                  <a:pt x="14" y="114"/>
                </a:cubicBezTo>
                <a:close/>
              </a:path>
            </a:pathLst>
          </a:custGeom>
          <a:solidFill>
            <a:srgbClr val="1E1E3C">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1" name="任意多边形 810"/>
          <p:cNvSpPr/>
          <p:nvPr/>
        </p:nvSpPr>
        <p:spPr>
          <a:xfrm>
            <a:off x="5582160" y="1504080"/>
            <a:ext cx="4479480" cy="2089440"/>
          </a:xfrm>
          <a:custGeom>
            <a:avLst/>
            <a:gdLst/>
            <a:ahLst/>
            <a:cxnLst/>
            <a:rect l="0" t="0" r="r" b="b"/>
            <a:pathLst>
              <a:path w="12443" h="5804">
                <a:moveTo>
                  <a:pt x="0" y="5618"/>
                </a:moveTo>
                <a:lnTo>
                  <a:pt x="0" y="186"/>
                </a:lnTo>
                <a:cubicBezTo>
                  <a:pt x="0" y="161"/>
                  <a:pt x="5" y="137"/>
                  <a:pt x="14" y="114"/>
                </a:cubicBezTo>
                <a:cubicBezTo>
                  <a:pt x="23" y="92"/>
                  <a:pt x="37" y="72"/>
                  <a:pt x="54" y="54"/>
                </a:cubicBezTo>
                <a:cubicBezTo>
                  <a:pt x="72" y="37"/>
                  <a:pt x="92" y="23"/>
                  <a:pt x="114" y="14"/>
                </a:cubicBezTo>
                <a:cubicBezTo>
                  <a:pt x="137" y="5"/>
                  <a:pt x="161" y="0"/>
                  <a:pt x="186" y="0"/>
                </a:cubicBezTo>
                <a:lnTo>
                  <a:pt x="12257" y="0"/>
                </a:lnTo>
                <a:cubicBezTo>
                  <a:pt x="12282" y="0"/>
                  <a:pt x="12306" y="5"/>
                  <a:pt x="12328" y="14"/>
                </a:cubicBezTo>
                <a:cubicBezTo>
                  <a:pt x="12351" y="23"/>
                  <a:pt x="12371" y="37"/>
                  <a:pt x="12389" y="54"/>
                </a:cubicBezTo>
                <a:cubicBezTo>
                  <a:pt x="12406" y="72"/>
                  <a:pt x="12419" y="92"/>
                  <a:pt x="12429" y="114"/>
                </a:cubicBezTo>
                <a:cubicBezTo>
                  <a:pt x="12438" y="137"/>
                  <a:pt x="12443" y="161"/>
                  <a:pt x="12443" y="186"/>
                </a:cubicBezTo>
                <a:lnTo>
                  <a:pt x="12443" y="5618"/>
                </a:lnTo>
                <a:cubicBezTo>
                  <a:pt x="12443" y="5643"/>
                  <a:pt x="12438" y="5667"/>
                  <a:pt x="12429" y="5689"/>
                </a:cubicBezTo>
                <a:cubicBezTo>
                  <a:pt x="12419" y="5712"/>
                  <a:pt x="12406" y="5732"/>
                  <a:pt x="12389" y="5750"/>
                </a:cubicBezTo>
                <a:cubicBezTo>
                  <a:pt x="12371" y="5767"/>
                  <a:pt x="12351" y="5781"/>
                  <a:pt x="12328" y="5790"/>
                </a:cubicBezTo>
                <a:cubicBezTo>
                  <a:pt x="12306" y="5799"/>
                  <a:pt x="12282" y="5804"/>
                  <a:pt x="12257" y="5804"/>
                </a:cubicBezTo>
                <a:lnTo>
                  <a:pt x="186" y="5804"/>
                </a:lnTo>
                <a:cubicBezTo>
                  <a:pt x="161" y="5804"/>
                  <a:pt x="137" y="5799"/>
                  <a:pt x="114" y="5790"/>
                </a:cubicBezTo>
                <a:cubicBezTo>
                  <a:pt x="92" y="5781"/>
                  <a:pt x="72" y="5767"/>
                  <a:pt x="54" y="5750"/>
                </a:cubicBezTo>
                <a:cubicBezTo>
                  <a:pt x="37" y="5732"/>
                  <a:pt x="23" y="5712"/>
                  <a:pt x="14" y="5689"/>
                </a:cubicBezTo>
                <a:cubicBezTo>
                  <a:pt x="5" y="5667"/>
                  <a:pt x="0" y="5643"/>
                  <a:pt x="0" y="5618"/>
                </a:cubicBezTo>
                <a:moveTo>
                  <a:pt x="23" y="186"/>
                </a:moveTo>
                <a:lnTo>
                  <a:pt x="23" y="5618"/>
                </a:lnTo>
                <a:cubicBezTo>
                  <a:pt x="23" y="5629"/>
                  <a:pt x="24" y="5640"/>
                  <a:pt x="26" y="5650"/>
                </a:cubicBezTo>
                <a:cubicBezTo>
                  <a:pt x="28" y="5661"/>
                  <a:pt x="31" y="5671"/>
                  <a:pt x="35" y="5681"/>
                </a:cubicBezTo>
                <a:cubicBezTo>
                  <a:pt x="39" y="5690"/>
                  <a:pt x="44" y="5700"/>
                  <a:pt x="50" y="5709"/>
                </a:cubicBezTo>
                <a:cubicBezTo>
                  <a:pt x="56" y="5718"/>
                  <a:pt x="63" y="5726"/>
                  <a:pt x="71" y="5733"/>
                </a:cubicBezTo>
                <a:cubicBezTo>
                  <a:pt x="78" y="5741"/>
                  <a:pt x="86" y="5748"/>
                  <a:pt x="95" y="5754"/>
                </a:cubicBezTo>
                <a:cubicBezTo>
                  <a:pt x="104" y="5759"/>
                  <a:pt x="113" y="5764"/>
                  <a:pt x="123" y="5769"/>
                </a:cubicBezTo>
                <a:cubicBezTo>
                  <a:pt x="133" y="5773"/>
                  <a:pt x="143" y="5776"/>
                  <a:pt x="154" y="5778"/>
                </a:cubicBezTo>
                <a:cubicBezTo>
                  <a:pt x="164" y="5780"/>
                  <a:pt x="175" y="5781"/>
                  <a:pt x="186" y="5781"/>
                </a:cubicBezTo>
                <a:lnTo>
                  <a:pt x="12257" y="5781"/>
                </a:lnTo>
                <a:cubicBezTo>
                  <a:pt x="12268" y="5781"/>
                  <a:pt x="12279" y="5780"/>
                  <a:pt x="12289" y="5778"/>
                </a:cubicBezTo>
                <a:cubicBezTo>
                  <a:pt x="12299" y="5776"/>
                  <a:pt x="12310" y="5773"/>
                  <a:pt x="12319" y="5769"/>
                </a:cubicBezTo>
                <a:cubicBezTo>
                  <a:pt x="12329" y="5764"/>
                  <a:pt x="12339" y="5759"/>
                  <a:pt x="12348" y="5754"/>
                </a:cubicBezTo>
                <a:cubicBezTo>
                  <a:pt x="12356" y="5748"/>
                  <a:pt x="12365" y="5741"/>
                  <a:pt x="12372" y="5733"/>
                </a:cubicBezTo>
                <a:cubicBezTo>
                  <a:pt x="12380" y="5726"/>
                  <a:pt x="12386" y="5718"/>
                  <a:pt x="12392" y="5709"/>
                </a:cubicBezTo>
                <a:cubicBezTo>
                  <a:pt x="12398" y="5700"/>
                  <a:pt x="12403" y="5690"/>
                  <a:pt x="12407" y="5681"/>
                </a:cubicBezTo>
                <a:cubicBezTo>
                  <a:pt x="12412" y="5671"/>
                  <a:pt x="12415" y="5661"/>
                  <a:pt x="12417" y="5650"/>
                </a:cubicBezTo>
                <a:cubicBezTo>
                  <a:pt x="12419" y="5640"/>
                  <a:pt x="12420" y="5629"/>
                  <a:pt x="12420" y="5618"/>
                </a:cubicBezTo>
                <a:lnTo>
                  <a:pt x="12420" y="186"/>
                </a:lnTo>
                <a:cubicBezTo>
                  <a:pt x="12420" y="175"/>
                  <a:pt x="12419" y="164"/>
                  <a:pt x="12417" y="154"/>
                </a:cubicBezTo>
                <a:cubicBezTo>
                  <a:pt x="12415" y="143"/>
                  <a:pt x="12412" y="133"/>
                  <a:pt x="12407" y="123"/>
                </a:cubicBezTo>
                <a:cubicBezTo>
                  <a:pt x="12403" y="114"/>
                  <a:pt x="12398" y="104"/>
                  <a:pt x="12392" y="95"/>
                </a:cubicBezTo>
                <a:cubicBezTo>
                  <a:pt x="12386" y="86"/>
                  <a:pt x="12380" y="78"/>
                  <a:pt x="12372" y="71"/>
                </a:cubicBezTo>
                <a:cubicBezTo>
                  <a:pt x="12365" y="63"/>
                  <a:pt x="12356" y="56"/>
                  <a:pt x="12348" y="50"/>
                </a:cubicBezTo>
                <a:cubicBezTo>
                  <a:pt x="12339" y="45"/>
                  <a:pt x="12329" y="40"/>
                  <a:pt x="12319" y="35"/>
                </a:cubicBezTo>
                <a:cubicBezTo>
                  <a:pt x="12310" y="31"/>
                  <a:pt x="12299" y="28"/>
                  <a:pt x="12289" y="26"/>
                </a:cubicBezTo>
                <a:cubicBezTo>
                  <a:pt x="12279" y="24"/>
                  <a:pt x="12268" y="23"/>
                  <a:pt x="12257" y="23"/>
                </a:cubicBezTo>
                <a:lnTo>
                  <a:pt x="186" y="23"/>
                </a:lnTo>
                <a:cubicBezTo>
                  <a:pt x="175" y="23"/>
                  <a:pt x="164" y="24"/>
                  <a:pt x="154" y="26"/>
                </a:cubicBezTo>
                <a:cubicBezTo>
                  <a:pt x="143" y="28"/>
                  <a:pt x="133" y="31"/>
                  <a:pt x="123" y="35"/>
                </a:cubicBezTo>
                <a:cubicBezTo>
                  <a:pt x="113" y="40"/>
                  <a:pt x="104" y="45"/>
                  <a:pt x="95" y="50"/>
                </a:cubicBezTo>
                <a:cubicBezTo>
                  <a:pt x="86" y="56"/>
                  <a:pt x="78" y="63"/>
                  <a:pt x="71" y="71"/>
                </a:cubicBezTo>
                <a:cubicBezTo>
                  <a:pt x="63" y="78"/>
                  <a:pt x="56" y="86"/>
                  <a:pt x="50" y="95"/>
                </a:cubicBezTo>
                <a:cubicBezTo>
                  <a:pt x="44" y="104"/>
                  <a:pt x="39" y="114"/>
                  <a:pt x="35" y="123"/>
                </a:cubicBezTo>
                <a:cubicBezTo>
                  <a:pt x="31" y="133"/>
                  <a:pt x="28" y="143"/>
                  <a:pt x="26" y="154"/>
                </a:cubicBezTo>
                <a:cubicBezTo>
                  <a:pt x="24" y="164"/>
                  <a:pt x="23" y="175"/>
                  <a:pt x="23" y="186"/>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2" name="任意多边形 811"/>
          <p:cNvSpPr/>
          <p:nvPr/>
        </p:nvSpPr>
        <p:spPr>
          <a:xfrm>
            <a:off x="5582160" y="3960720"/>
            <a:ext cx="4479480" cy="418320"/>
          </a:xfrm>
          <a:custGeom>
            <a:avLst/>
            <a:gdLst/>
            <a:ahLst/>
            <a:cxnLst/>
            <a:rect l="0" t="0" r="r" b="b"/>
            <a:pathLst>
              <a:path w="12443" h="1162">
                <a:moveTo>
                  <a:pt x="14" y="116"/>
                </a:moveTo>
                <a:cubicBezTo>
                  <a:pt x="23" y="93"/>
                  <a:pt x="37" y="73"/>
                  <a:pt x="54" y="56"/>
                </a:cubicBezTo>
                <a:cubicBezTo>
                  <a:pt x="72" y="38"/>
                  <a:pt x="92" y="25"/>
                  <a:pt x="114" y="15"/>
                </a:cubicBezTo>
                <a:cubicBezTo>
                  <a:pt x="137" y="5"/>
                  <a:pt x="161" y="0"/>
                  <a:pt x="186" y="0"/>
                </a:cubicBezTo>
                <a:lnTo>
                  <a:pt x="12257" y="0"/>
                </a:lnTo>
                <a:cubicBezTo>
                  <a:pt x="12282" y="0"/>
                  <a:pt x="12306" y="5"/>
                  <a:pt x="12328" y="15"/>
                </a:cubicBezTo>
                <a:cubicBezTo>
                  <a:pt x="12351" y="25"/>
                  <a:pt x="12371" y="38"/>
                  <a:pt x="12389" y="56"/>
                </a:cubicBezTo>
                <a:cubicBezTo>
                  <a:pt x="12406" y="73"/>
                  <a:pt x="12419" y="93"/>
                  <a:pt x="12429" y="116"/>
                </a:cubicBezTo>
                <a:cubicBezTo>
                  <a:pt x="12438" y="139"/>
                  <a:pt x="12443" y="163"/>
                  <a:pt x="12443" y="187"/>
                </a:cubicBezTo>
                <a:lnTo>
                  <a:pt x="12443" y="976"/>
                </a:lnTo>
                <a:cubicBezTo>
                  <a:pt x="12443" y="1001"/>
                  <a:pt x="12438" y="1025"/>
                  <a:pt x="12429" y="1048"/>
                </a:cubicBezTo>
                <a:cubicBezTo>
                  <a:pt x="12419" y="1070"/>
                  <a:pt x="12406" y="1090"/>
                  <a:pt x="12389" y="1108"/>
                </a:cubicBezTo>
                <a:cubicBezTo>
                  <a:pt x="12371" y="1125"/>
                  <a:pt x="12351" y="1139"/>
                  <a:pt x="12328" y="1148"/>
                </a:cubicBezTo>
                <a:cubicBezTo>
                  <a:pt x="12306" y="1157"/>
                  <a:pt x="12282" y="1162"/>
                  <a:pt x="12257" y="1162"/>
                </a:cubicBezTo>
                <a:lnTo>
                  <a:pt x="186" y="1162"/>
                </a:lnTo>
                <a:cubicBezTo>
                  <a:pt x="161" y="1162"/>
                  <a:pt x="137" y="1157"/>
                  <a:pt x="114" y="1148"/>
                </a:cubicBezTo>
                <a:cubicBezTo>
                  <a:pt x="92" y="1139"/>
                  <a:pt x="72" y="1125"/>
                  <a:pt x="54" y="1108"/>
                </a:cubicBezTo>
                <a:cubicBezTo>
                  <a:pt x="37" y="1090"/>
                  <a:pt x="23" y="1070"/>
                  <a:pt x="14" y="1048"/>
                </a:cubicBezTo>
                <a:cubicBezTo>
                  <a:pt x="5" y="1025"/>
                  <a:pt x="0" y="1001"/>
                  <a:pt x="0" y="977"/>
                </a:cubicBezTo>
                <a:lnTo>
                  <a:pt x="0" y="187"/>
                </a:lnTo>
                <a:cubicBezTo>
                  <a:pt x="0" y="162"/>
                  <a:pt x="5" y="139"/>
                  <a:pt x="14" y="11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3" name="任意多边形 812"/>
          <p:cNvSpPr/>
          <p:nvPr/>
        </p:nvSpPr>
        <p:spPr>
          <a:xfrm>
            <a:off x="5582160" y="3960720"/>
            <a:ext cx="4479480" cy="418320"/>
          </a:xfrm>
          <a:custGeom>
            <a:avLst/>
            <a:gdLst/>
            <a:ahLst/>
            <a:cxnLst/>
            <a:rect l="0" t="0" r="r" b="b"/>
            <a:pathLst>
              <a:path w="12443" h="1162">
                <a:moveTo>
                  <a:pt x="0" y="976"/>
                </a:moveTo>
                <a:lnTo>
                  <a:pt x="0" y="187"/>
                </a:lnTo>
                <a:cubicBezTo>
                  <a:pt x="0" y="163"/>
                  <a:pt x="5" y="139"/>
                  <a:pt x="14" y="116"/>
                </a:cubicBezTo>
                <a:cubicBezTo>
                  <a:pt x="23" y="93"/>
                  <a:pt x="37" y="73"/>
                  <a:pt x="54" y="56"/>
                </a:cubicBezTo>
                <a:cubicBezTo>
                  <a:pt x="72" y="38"/>
                  <a:pt x="92" y="25"/>
                  <a:pt x="114" y="15"/>
                </a:cubicBezTo>
                <a:cubicBezTo>
                  <a:pt x="137" y="5"/>
                  <a:pt x="161" y="0"/>
                  <a:pt x="186" y="0"/>
                </a:cubicBezTo>
                <a:lnTo>
                  <a:pt x="12257" y="0"/>
                </a:lnTo>
                <a:cubicBezTo>
                  <a:pt x="12282" y="0"/>
                  <a:pt x="12306" y="5"/>
                  <a:pt x="12328" y="15"/>
                </a:cubicBezTo>
                <a:cubicBezTo>
                  <a:pt x="12351" y="25"/>
                  <a:pt x="12371" y="38"/>
                  <a:pt x="12389" y="56"/>
                </a:cubicBezTo>
                <a:cubicBezTo>
                  <a:pt x="12406" y="73"/>
                  <a:pt x="12419" y="93"/>
                  <a:pt x="12429" y="116"/>
                </a:cubicBezTo>
                <a:cubicBezTo>
                  <a:pt x="12438" y="139"/>
                  <a:pt x="12443" y="163"/>
                  <a:pt x="12443" y="187"/>
                </a:cubicBezTo>
                <a:lnTo>
                  <a:pt x="12443" y="976"/>
                </a:lnTo>
                <a:cubicBezTo>
                  <a:pt x="12443" y="1001"/>
                  <a:pt x="12438" y="1025"/>
                  <a:pt x="12429" y="1048"/>
                </a:cubicBezTo>
                <a:cubicBezTo>
                  <a:pt x="12419" y="1070"/>
                  <a:pt x="12406" y="1090"/>
                  <a:pt x="12389" y="1108"/>
                </a:cubicBezTo>
                <a:cubicBezTo>
                  <a:pt x="12371" y="1125"/>
                  <a:pt x="12351" y="1139"/>
                  <a:pt x="12328" y="1148"/>
                </a:cubicBezTo>
                <a:cubicBezTo>
                  <a:pt x="12306" y="1157"/>
                  <a:pt x="12282" y="1162"/>
                  <a:pt x="12257" y="1162"/>
                </a:cubicBezTo>
                <a:lnTo>
                  <a:pt x="186" y="1162"/>
                </a:lnTo>
                <a:cubicBezTo>
                  <a:pt x="161" y="1162"/>
                  <a:pt x="137" y="1157"/>
                  <a:pt x="114" y="1148"/>
                </a:cubicBezTo>
                <a:cubicBezTo>
                  <a:pt x="92" y="1139"/>
                  <a:pt x="72" y="1125"/>
                  <a:pt x="54" y="1108"/>
                </a:cubicBezTo>
                <a:cubicBezTo>
                  <a:pt x="37" y="1090"/>
                  <a:pt x="23" y="1070"/>
                  <a:pt x="14" y="1048"/>
                </a:cubicBezTo>
                <a:cubicBezTo>
                  <a:pt x="5" y="1025"/>
                  <a:pt x="0" y="1001"/>
                  <a:pt x="0" y="976"/>
                </a:cubicBezTo>
                <a:moveTo>
                  <a:pt x="23" y="187"/>
                </a:moveTo>
                <a:lnTo>
                  <a:pt x="23" y="976"/>
                </a:lnTo>
                <a:cubicBezTo>
                  <a:pt x="23" y="987"/>
                  <a:pt x="24" y="998"/>
                  <a:pt x="26" y="1008"/>
                </a:cubicBezTo>
                <a:cubicBezTo>
                  <a:pt x="28" y="1019"/>
                  <a:pt x="31" y="1029"/>
                  <a:pt x="35" y="1039"/>
                </a:cubicBezTo>
                <a:cubicBezTo>
                  <a:pt x="39" y="1048"/>
                  <a:pt x="44" y="1058"/>
                  <a:pt x="50" y="1067"/>
                </a:cubicBezTo>
                <a:cubicBezTo>
                  <a:pt x="56" y="1076"/>
                  <a:pt x="63" y="1084"/>
                  <a:pt x="71" y="1091"/>
                </a:cubicBezTo>
                <a:cubicBezTo>
                  <a:pt x="78" y="1099"/>
                  <a:pt x="86" y="1106"/>
                  <a:pt x="95" y="1112"/>
                </a:cubicBezTo>
                <a:cubicBezTo>
                  <a:pt x="104" y="1117"/>
                  <a:pt x="113" y="1122"/>
                  <a:pt x="123" y="1127"/>
                </a:cubicBezTo>
                <a:cubicBezTo>
                  <a:pt x="133" y="1131"/>
                  <a:pt x="143" y="1134"/>
                  <a:pt x="154" y="1136"/>
                </a:cubicBezTo>
                <a:cubicBezTo>
                  <a:pt x="164" y="1138"/>
                  <a:pt x="175" y="1139"/>
                  <a:pt x="186" y="1139"/>
                </a:cubicBezTo>
                <a:lnTo>
                  <a:pt x="12257" y="1139"/>
                </a:lnTo>
                <a:cubicBezTo>
                  <a:pt x="12268" y="1139"/>
                  <a:pt x="12279" y="1138"/>
                  <a:pt x="12289" y="1136"/>
                </a:cubicBezTo>
                <a:cubicBezTo>
                  <a:pt x="12299" y="1134"/>
                  <a:pt x="12310" y="1131"/>
                  <a:pt x="12319" y="1127"/>
                </a:cubicBezTo>
                <a:cubicBezTo>
                  <a:pt x="12329" y="1122"/>
                  <a:pt x="12339" y="1117"/>
                  <a:pt x="12348" y="1112"/>
                </a:cubicBezTo>
                <a:cubicBezTo>
                  <a:pt x="12356" y="1106"/>
                  <a:pt x="12365" y="1099"/>
                  <a:pt x="12372" y="1091"/>
                </a:cubicBezTo>
                <a:cubicBezTo>
                  <a:pt x="12380" y="1084"/>
                  <a:pt x="12386" y="1076"/>
                  <a:pt x="12392" y="1067"/>
                </a:cubicBezTo>
                <a:cubicBezTo>
                  <a:pt x="12398" y="1058"/>
                  <a:pt x="12403" y="1048"/>
                  <a:pt x="12407" y="1039"/>
                </a:cubicBezTo>
                <a:cubicBezTo>
                  <a:pt x="12412" y="1029"/>
                  <a:pt x="12415" y="1019"/>
                  <a:pt x="12417" y="1008"/>
                </a:cubicBezTo>
                <a:cubicBezTo>
                  <a:pt x="12419" y="998"/>
                  <a:pt x="12420" y="987"/>
                  <a:pt x="12420" y="976"/>
                </a:cubicBezTo>
                <a:lnTo>
                  <a:pt x="12420" y="187"/>
                </a:lnTo>
                <a:cubicBezTo>
                  <a:pt x="12420" y="177"/>
                  <a:pt x="12419" y="166"/>
                  <a:pt x="12417" y="155"/>
                </a:cubicBezTo>
                <a:cubicBezTo>
                  <a:pt x="12415" y="145"/>
                  <a:pt x="12412" y="135"/>
                  <a:pt x="12407" y="125"/>
                </a:cubicBezTo>
                <a:cubicBezTo>
                  <a:pt x="12403" y="115"/>
                  <a:pt x="12398" y="106"/>
                  <a:pt x="12392" y="97"/>
                </a:cubicBezTo>
                <a:cubicBezTo>
                  <a:pt x="12386" y="88"/>
                  <a:pt x="12380" y="80"/>
                  <a:pt x="12372" y="72"/>
                </a:cubicBezTo>
                <a:cubicBezTo>
                  <a:pt x="12365" y="65"/>
                  <a:pt x="12356" y="58"/>
                  <a:pt x="12348" y="52"/>
                </a:cubicBezTo>
                <a:cubicBezTo>
                  <a:pt x="12339" y="46"/>
                  <a:pt x="12329" y="41"/>
                  <a:pt x="12319" y="37"/>
                </a:cubicBezTo>
                <a:cubicBezTo>
                  <a:pt x="12310" y="33"/>
                  <a:pt x="12299" y="30"/>
                  <a:pt x="12289" y="28"/>
                </a:cubicBezTo>
                <a:cubicBezTo>
                  <a:pt x="12279" y="26"/>
                  <a:pt x="12268" y="25"/>
                  <a:pt x="12257" y="25"/>
                </a:cubicBezTo>
                <a:lnTo>
                  <a:pt x="186" y="25"/>
                </a:lnTo>
                <a:cubicBezTo>
                  <a:pt x="175" y="25"/>
                  <a:pt x="164" y="26"/>
                  <a:pt x="154" y="28"/>
                </a:cubicBezTo>
                <a:cubicBezTo>
                  <a:pt x="143" y="30"/>
                  <a:pt x="133" y="33"/>
                  <a:pt x="123" y="37"/>
                </a:cubicBezTo>
                <a:cubicBezTo>
                  <a:pt x="113" y="41"/>
                  <a:pt x="104" y="46"/>
                  <a:pt x="95" y="52"/>
                </a:cubicBezTo>
                <a:cubicBezTo>
                  <a:pt x="86" y="58"/>
                  <a:pt x="78" y="65"/>
                  <a:pt x="71" y="72"/>
                </a:cubicBezTo>
                <a:cubicBezTo>
                  <a:pt x="63" y="80"/>
                  <a:pt x="56" y="88"/>
                  <a:pt x="50" y="97"/>
                </a:cubicBezTo>
                <a:cubicBezTo>
                  <a:pt x="44" y="106"/>
                  <a:pt x="39" y="115"/>
                  <a:pt x="35" y="125"/>
                </a:cubicBezTo>
                <a:cubicBezTo>
                  <a:pt x="31" y="135"/>
                  <a:pt x="28" y="145"/>
                  <a:pt x="26" y="155"/>
                </a:cubicBezTo>
                <a:cubicBezTo>
                  <a:pt x="24" y="166"/>
                  <a:pt x="23" y="177"/>
                  <a:pt x="23" y="187"/>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4" name="任意多边形 813"/>
          <p:cNvSpPr/>
          <p:nvPr/>
        </p:nvSpPr>
        <p:spPr>
          <a:xfrm>
            <a:off x="5582160" y="4746600"/>
            <a:ext cx="4479480" cy="1454400"/>
          </a:xfrm>
          <a:custGeom>
            <a:avLst/>
            <a:gdLst/>
            <a:ahLst/>
            <a:cxnLst/>
            <a:rect l="0" t="0" r="r" b="b"/>
            <a:pathLst>
              <a:path w="12443" h="4040">
                <a:moveTo>
                  <a:pt x="14" y="114"/>
                </a:moveTo>
                <a:cubicBezTo>
                  <a:pt x="23" y="91"/>
                  <a:pt x="37" y="71"/>
                  <a:pt x="54" y="54"/>
                </a:cubicBezTo>
                <a:cubicBezTo>
                  <a:pt x="72" y="36"/>
                  <a:pt x="92" y="23"/>
                  <a:pt x="114" y="14"/>
                </a:cubicBezTo>
                <a:cubicBezTo>
                  <a:pt x="137" y="4"/>
                  <a:pt x="161" y="0"/>
                  <a:pt x="185" y="0"/>
                </a:cubicBezTo>
                <a:lnTo>
                  <a:pt x="12257" y="0"/>
                </a:lnTo>
                <a:cubicBezTo>
                  <a:pt x="12282" y="0"/>
                  <a:pt x="12306" y="4"/>
                  <a:pt x="12328" y="14"/>
                </a:cubicBezTo>
                <a:cubicBezTo>
                  <a:pt x="12351" y="23"/>
                  <a:pt x="12371" y="36"/>
                  <a:pt x="12389" y="54"/>
                </a:cubicBezTo>
                <a:cubicBezTo>
                  <a:pt x="12406" y="71"/>
                  <a:pt x="12419" y="91"/>
                  <a:pt x="12429" y="114"/>
                </a:cubicBezTo>
                <a:cubicBezTo>
                  <a:pt x="12438" y="137"/>
                  <a:pt x="12443" y="161"/>
                  <a:pt x="12443" y="185"/>
                </a:cubicBezTo>
                <a:lnTo>
                  <a:pt x="12443" y="3854"/>
                </a:lnTo>
                <a:cubicBezTo>
                  <a:pt x="12443" y="3879"/>
                  <a:pt x="12438" y="3902"/>
                  <a:pt x="12429" y="3925"/>
                </a:cubicBezTo>
                <a:cubicBezTo>
                  <a:pt x="12419" y="3948"/>
                  <a:pt x="12406" y="3968"/>
                  <a:pt x="12389" y="3985"/>
                </a:cubicBezTo>
                <a:cubicBezTo>
                  <a:pt x="12371" y="4003"/>
                  <a:pt x="12351" y="4016"/>
                  <a:pt x="12328" y="4025"/>
                </a:cubicBezTo>
                <a:cubicBezTo>
                  <a:pt x="12306" y="4035"/>
                  <a:pt x="12282" y="4040"/>
                  <a:pt x="12257" y="4040"/>
                </a:cubicBezTo>
                <a:lnTo>
                  <a:pt x="186" y="4040"/>
                </a:lnTo>
                <a:cubicBezTo>
                  <a:pt x="161" y="4040"/>
                  <a:pt x="137" y="4035"/>
                  <a:pt x="114" y="4025"/>
                </a:cubicBezTo>
                <a:cubicBezTo>
                  <a:pt x="92" y="4016"/>
                  <a:pt x="72" y="4003"/>
                  <a:pt x="54" y="3985"/>
                </a:cubicBezTo>
                <a:cubicBezTo>
                  <a:pt x="37" y="3968"/>
                  <a:pt x="23" y="3948"/>
                  <a:pt x="14" y="3925"/>
                </a:cubicBezTo>
                <a:cubicBezTo>
                  <a:pt x="5" y="3902"/>
                  <a:pt x="0" y="3879"/>
                  <a:pt x="0" y="3854"/>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5" name="任意多边形 814"/>
          <p:cNvSpPr/>
          <p:nvPr/>
        </p:nvSpPr>
        <p:spPr>
          <a:xfrm>
            <a:off x="5582160" y="4746600"/>
            <a:ext cx="4479480" cy="1454400"/>
          </a:xfrm>
          <a:custGeom>
            <a:avLst/>
            <a:gdLst/>
            <a:ahLst/>
            <a:cxnLst/>
            <a:rect l="0" t="0" r="r" b="b"/>
            <a:pathLst>
              <a:path w="12443" h="4040">
                <a:moveTo>
                  <a:pt x="0" y="3854"/>
                </a:moveTo>
                <a:lnTo>
                  <a:pt x="0" y="185"/>
                </a:lnTo>
                <a:cubicBezTo>
                  <a:pt x="0" y="161"/>
                  <a:pt x="5" y="137"/>
                  <a:pt x="14" y="114"/>
                </a:cubicBezTo>
                <a:cubicBezTo>
                  <a:pt x="23" y="91"/>
                  <a:pt x="37" y="71"/>
                  <a:pt x="54" y="54"/>
                </a:cubicBezTo>
                <a:cubicBezTo>
                  <a:pt x="72" y="36"/>
                  <a:pt x="92" y="23"/>
                  <a:pt x="114" y="14"/>
                </a:cubicBezTo>
                <a:cubicBezTo>
                  <a:pt x="137" y="4"/>
                  <a:pt x="161" y="0"/>
                  <a:pt x="186" y="0"/>
                </a:cubicBezTo>
                <a:lnTo>
                  <a:pt x="12257" y="0"/>
                </a:lnTo>
                <a:cubicBezTo>
                  <a:pt x="12282" y="0"/>
                  <a:pt x="12306" y="4"/>
                  <a:pt x="12328" y="14"/>
                </a:cubicBezTo>
                <a:cubicBezTo>
                  <a:pt x="12351" y="23"/>
                  <a:pt x="12371" y="36"/>
                  <a:pt x="12389" y="54"/>
                </a:cubicBezTo>
                <a:cubicBezTo>
                  <a:pt x="12406" y="71"/>
                  <a:pt x="12419" y="91"/>
                  <a:pt x="12429" y="114"/>
                </a:cubicBezTo>
                <a:cubicBezTo>
                  <a:pt x="12438" y="137"/>
                  <a:pt x="12443" y="161"/>
                  <a:pt x="12443" y="185"/>
                </a:cubicBezTo>
                <a:lnTo>
                  <a:pt x="12443" y="3854"/>
                </a:lnTo>
                <a:cubicBezTo>
                  <a:pt x="12443" y="3879"/>
                  <a:pt x="12438" y="3902"/>
                  <a:pt x="12429" y="3925"/>
                </a:cubicBezTo>
                <a:cubicBezTo>
                  <a:pt x="12419" y="3948"/>
                  <a:pt x="12406" y="3968"/>
                  <a:pt x="12389" y="3985"/>
                </a:cubicBezTo>
                <a:cubicBezTo>
                  <a:pt x="12371" y="4003"/>
                  <a:pt x="12351" y="4016"/>
                  <a:pt x="12328" y="4025"/>
                </a:cubicBezTo>
                <a:cubicBezTo>
                  <a:pt x="12306" y="4035"/>
                  <a:pt x="12282" y="4040"/>
                  <a:pt x="12257" y="4040"/>
                </a:cubicBezTo>
                <a:lnTo>
                  <a:pt x="186" y="4040"/>
                </a:lnTo>
                <a:cubicBezTo>
                  <a:pt x="161" y="4040"/>
                  <a:pt x="137" y="4035"/>
                  <a:pt x="114" y="4025"/>
                </a:cubicBezTo>
                <a:cubicBezTo>
                  <a:pt x="92" y="4016"/>
                  <a:pt x="72" y="4003"/>
                  <a:pt x="54" y="3985"/>
                </a:cubicBezTo>
                <a:cubicBezTo>
                  <a:pt x="37" y="3968"/>
                  <a:pt x="23" y="3948"/>
                  <a:pt x="14" y="3925"/>
                </a:cubicBezTo>
                <a:cubicBezTo>
                  <a:pt x="5" y="3902"/>
                  <a:pt x="0" y="3879"/>
                  <a:pt x="0" y="3854"/>
                </a:cubicBezTo>
                <a:moveTo>
                  <a:pt x="23" y="185"/>
                </a:moveTo>
                <a:lnTo>
                  <a:pt x="23" y="3854"/>
                </a:lnTo>
                <a:cubicBezTo>
                  <a:pt x="23" y="3865"/>
                  <a:pt x="24" y="3875"/>
                  <a:pt x="26" y="3886"/>
                </a:cubicBezTo>
                <a:cubicBezTo>
                  <a:pt x="28" y="3896"/>
                  <a:pt x="31" y="3906"/>
                  <a:pt x="35" y="3916"/>
                </a:cubicBezTo>
                <a:cubicBezTo>
                  <a:pt x="39" y="3926"/>
                  <a:pt x="44" y="3935"/>
                  <a:pt x="50" y="3944"/>
                </a:cubicBezTo>
                <a:cubicBezTo>
                  <a:pt x="56" y="3953"/>
                  <a:pt x="63" y="3961"/>
                  <a:pt x="71" y="3969"/>
                </a:cubicBezTo>
                <a:cubicBezTo>
                  <a:pt x="78" y="3976"/>
                  <a:pt x="86" y="3983"/>
                  <a:pt x="95" y="3989"/>
                </a:cubicBezTo>
                <a:cubicBezTo>
                  <a:pt x="104" y="3995"/>
                  <a:pt x="113" y="4000"/>
                  <a:pt x="123" y="4004"/>
                </a:cubicBezTo>
                <a:cubicBezTo>
                  <a:pt x="133" y="4008"/>
                  <a:pt x="143" y="4011"/>
                  <a:pt x="154" y="4013"/>
                </a:cubicBezTo>
                <a:cubicBezTo>
                  <a:pt x="164" y="4015"/>
                  <a:pt x="175" y="4016"/>
                  <a:pt x="186" y="4016"/>
                </a:cubicBezTo>
                <a:lnTo>
                  <a:pt x="12257" y="4016"/>
                </a:lnTo>
                <a:cubicBezTo>
                  <a:pt x="12268" y="4016"/>
                  <a:pt x="12279" y="4015"/>
                  <a:pt x="12289" y="4013"/>
                </a:cubicBezTo>
                <a:cubicBezTo>
                  <a:pt x="12299" y="4011"/>
                  <a:pt x="12310" y="4008"/>
                  <a:pt x="12319" y="4004"/>
                </a:cubicBezTo>
                <a:cubicBezTo>
                  <a:pt x="12329" y="4000"/>
                  <a:pt x="12339" y="3995"/>
                  <a:pt x="12348" y="3989"/>
                </a:cubicBezTo>
                <a:cubicBezTo>
                  <a:pt x="12356" y="3983"/>
                  <a:pt x="12365" y="3976"/>
                  <a:pt x="12372" y="3969"/>
                </a:cubicBezTo>
                <a:cubicBezTo>
                  <a:pt x="12380" y="3961"/>
                  <a:pt x="12386" y="3953"/>
                  <a:pt x="12392" y="3944"/>
                </a:cubicBezTo>
                <a:cubicBezTo>
                  <a:pt x="12398" y="3935"/>
                  <a:pt x="12403" y="3926"/>
                  <a:pt x="12407" y="3916"/>
                </a:cubicBezTo>
                <a:cubicBezTo>
                  <a:pt x="12412" y="3906"/>
                  <a:pt x="12415" y="3896"/>
                  <a:pt x="12417" y="3886"/>
                </a:cubicBezTo>
                <a:cubicBezTo>
                  <a:pt x="12419" y="3875"/>
                  <a:pt x="12420" y="3865"/>
                  <a:pt x="12420" y="3854"/>
                </a:cubicBezTo>
                <a:lnTo>
                  <a:pt x="12420" y="185"/>
                </a:lnTo>
                <a:cubicBezTo>
                  <a:pt x="12420" y="175"/>
                  <a:pt x="12419" y="164"/>
                  <a:pt x="12417" y="154"/>
                </a:cubicBezTo>
                <a:cubicBezTo>
                  <a:pt x="12415" y="143"/>
                  <a:pt x="12412" y="133"/>
                  <a:pt x="12407" y="123"/>
                </a:cubicBezTo>
                <a:cubicBezTo>
                  <a:pt x="12403" y="113"/>
                  <a:pt x="12398" y="104"/>
                  <a:pt x="12392" y="95"/>
                </a:cubicBezTo>
                <a:cubicBezTo>
                  <a:pt x="12386" y="86"/>
                  <a:pt x="12380" y="78"/>
                  <a:pt x="12372" y="70"/>
                </a:cubicBezTo>
                <a:cubicBezTo>
                  <a:pt x="12365" y="63"/>
                  <a:pt x="12356" y="56"/>
                  <a:pt x="12348" y="50"/>
                </a:cubicBezTo>
                <a:cubicBezTo>
                  <a:pt x="12339" y="44"/>
                  <a:pt x="12329" y="39"/>
                  <a:pt x="12319" y="35"/>
                </a:cubicBezTo>
                <a:cubicBezTo>
                  <a:pt x="12310" y="31"/>
                  <a:pt x="12299" y="28"/>
                  <a:pt x="12289" y="26"/>
                </a:cubicBezTo>
                <a:cubicBezTo>
                  <a:pt x="12279" y="24"/>
                  <a:pt x="12268" y="23"/>
                  <a:pt x="12257" y="23"/>
                </a:cubicBezTo>
                <a:lnTo>
                  <a:pt x="186" y="23"/>
                </a:lnTo>
                <a:cubicBezTo>
                  <a:pt x="175" y="23"/>
                  <a:pt x="164" y="24"/>
                  <a:pt x="154" y="26"/>
                </a:cubicBezTo>
                <a:cubicBezTo>
                  <a:pt x="143" y="28"/>
                  <a:pt x="133" y="31"/>
                  <a:pt x="123" y="35"/>
                </a:cubicBezTo>
                <a:cubicBezTo>
                  <a:pt x="113" y="39"/>
                  <a:pt x="104" y="44"/>
                  <a:pt x="95" y="50"/>
                </a:cubicBezTo>
                <a:cubicBezTo>
                  <a:pt x="86" y="56"/>
                  <a:pt x="78" y="63"/>
                  <a:pt x="71"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6" name="任意多边形 815"/>
          <p:cNvSpPr/>
          <p:nvPr/>
        </p:nvSpPr>
        <p:spPr>
          <a:xfrm>
            <a:off x="5582160" y="1069560"/>
            <a:ext cx="334440" cy="334440"/>
          </a:xfrm>
          <a:custGeom>
            <a:avLst/>
            <a:gdLst/>
            <a:ahLst/>
            <a:cxnLst/>
            <a:rect l="0" t="0" r="r" b="b"/>
            <a:pathLst>
              <a:path w="929" h="929">
                <a:moveTo>
                  <a:pt x="929" y="465"/>
                </a:moveTo>
                <a:cubicBezTo>
                  <a:pt x="929" y="496"/>
                  <a:pt x="926" y="526"/>
                  <a:pt x="920" y="556"/>
                </a:cubicBezTo>
                <a:cubicBezTo>
                  <a:pt x="914" y="586"/>
                  <a:pt x="906" y="615"/>
                  <a:pt x="894" y="643"/>
                </a:cubicBezTo>
                <a:cubicBezTo>
                  <a:pt x="882" y="671"/>
                  <a:pt x="868" y="698"/>
                  <a:pt x="851" y="723"/>
                </a:cubicBezTo>
                <a:cubicBezTo>
                  <a:pt x="834" y="748"/>
                  <a:pt x="815" y="772"/>
                  <a:pt x="793" y="793"/>
                </a:cubicBezTo>
                <a:cubicBezTo>
                  <a:pt x="772" y="815"/>
                  <a:pt x="748" y="834"/>
                  <a:pt x="722" y="851"/>
                </a:cubicBezTo>
                <a:cubicBezTo>
                  <a:pt x="697" y="868"/>
                  <a:pt x="670" y="882"/>
                  <a:pt x="642" y="894"/>
                </a:cubicBezTo>
                <a:cubicBezTo>
                  <a:pt x="614" y="906"/>
                  <a:pt x="585" y="914"/>
                  <a:pt x="555" y="920"/>
                </a:cubicBezTo>
                <a:cubicBezTo>
                  <a:pt x="525" y="926"/>
                  <a:pt x="495" y="929"/>
                  <a:pt x="464" y="929"/>
                </a:cubicBezTo>
                <a:cubicBezTo>
                  <a:pt x="434" y="929"/>
                  <a:pt x="403" y="926"/>
                  <a:pt x="374" y="920"/>
                </a:cubicBezTo>
                <a:cubicBezTo>
                  <a:pt x="344" y="914"/>
                  <a:pt x="315" y="906"/>
                  <a:pt x="286" y="894"/>
                </a:cubicBezTo>
                <a:cubicBezTo>
                  <a:pt x="258" y="882"/>
                  <a:pt x="231" y="868"/>
                  <a:pt x="206" y="851"/>
                </a:cubicBezTo>
                <a:cubicBezTo>
                  <a:pt x="181" y="834"/>
                  <a:pt x="157" y="815"/>
                  <a:pt x="136" y="793"/>
                </a:cubicBezTo>
                <a:cubicBezTo>
                  <a:pt x="114" y="772"/>
                  <a:pt x="95" y="748"/>
                  <a:pt x="78" y="723"/>
                </a:cubicBezTo>
                <a:cubicBezTo>
                  <a:pt x="61" y="698"/>
                  <a:pt x="47" y="671"/>
                  <a:pt x="35" y="643"/>
                </a:cubicBezTo>
                <a:cubicBezTo>
                  <a:pt x="23" y="615"/>
                  <a:pt x="15" y="586"/>
                  <a:pt x="9" y="556"/>
                </a:cubicBezTo>
                <a:cubicBezTo>
                  <a:pt x="3" y="526"/>
                  <a:pt x="0" y="496"/>
                  <a:pt x="0" y="465"/>
                </a:cubicBezTo>
                <a:cubicBezTo>
                  <a:pt x="0" y="435"/>
                  <a:pt x="3" y="404"/>
                  <a:pt x="9" y="374"/>
                </a:cubicBezTo>
                <a:cubicBezTo>
                  <a:pt x="15" y="345"/>
                  <a:pt x="23" y="316"/>
                  <a:pt x="35" y="287"/>
                </a:cubicBezTo>
                <a:cubicBezTo>
                  <a:pt x="47" y="258"/>
                  <a:pt x="61" y="231"/>
                  <a:pt x="78" y="206"/>
                </a:cubicBezTo>
                <a:cubicBezTo>
                  <a:pt x="95" y="181"/>
                  <a:pt x="114" y="157"/>
                  <a:pt x="136" y="136"/>
                </a:cubicBezTo>
                <a:cubicBezTo>
                  <a:pt x="157" y="114"/>
                  <a:pt x="181" y="95"/>
                  <a:pt x="206" y="78"/>
                </a:cubicBezTo>
                <a:cubicBezTo>
                  <a:pt x="231" y="61"/>
                  <a:pt x="258" y="47"/>
                  <a:pt x="286" y="35"/>
                </a:cubicBezTo>
                <a:cubicBezTo>
                  <a:pt x="315" y="23"/>
                  <a:pt x="344" y="15"/>
                  <a:pt x="374" y="9"/>
                </a:cubicBezTo>
                <a:cubicBezTo>
                  <a:pt x="403" y="3"/>
                  <a:pt x="434" y="0"/>
                  <a:pt x="464" y="0"/>
                </a:cubicBezTo>
                <a:cubicBezTo>
                  <a:pt x="495" y="0"/>
                  <a:pt x="525" y="3"/>
                  <a:pt x="555" y="9"/>
                </a:cubicBezTo>
                <a:cubicBezTo>
                  <a:pt x="585" y="15"/>
                  <a:pt x="614" y="23"/>
                  <a:pt x="642" y="35"/>
                </a:cubicBezTo>
                <a:cubicBezTo>
                  <a:pt x="670" y="47"/>
                  <a:pt x="697" y="61"/>
                  <a:pt x="722" y="78"/>
                </a:cubicBezTo>
                <a:cubicBezTo>
                  <a:pt x="748" y="95"/>
                  <a:pt x="772" y="114"/>
                  <a:pt x="793" y="136"/>
                </a:cubicBezTo>
                <a:cubicBezTo>
                  <a:pt x="815" y="157"/>
                  <a:pt x="834" y="181"/>
                  <a:pt x="851" y="206"/>
                </a:cubicBezTo>
                <a:cubicBezTo>
                  <a:pt x="868" y="231"/>
                  <a:pt x="882" y="258"/>
                  <a:pt x="894" y="287"/>
                </a:cubicBezTo>
                <a:cubicBezTo>
                  <a:pt x="906" y="316"/>
                  <a:pt x="914" y="345"/>
                  <a:pt x="920" y="374"/>
                </a:cubicBezTo>
                <a:cubicBezTo>
                  <a:pt x="926" y="404"/>
                  <a:pt x="929" y="435"/>
                  <a:pt x="929" y="46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17" name="图片 816"/>
          <p:cNvPicPr/>
          <p:nvPr/>
        </p:nvPicPr>
        <p:blipFill>
          <a:blip r:embed="rId7"/>
          <a:stretch/>
        </p:blipFill>
        <p:spPr>
          <a:xfrm>
            <a:off x="5690880" y="1170000"/>
            <a:ext cx="116640" cy="133200"/>
          </a:xfrm>
          <a:prstGeom prst="rect">
            <a:avLst/>
          </a:prstGeom>
          <a:noFill/>
          <a:ln w="0">
            <a:noFill/>
          </a:ln>
        </p:spPr>
      </p:pic>
      <p:sp>
        <p:nvSpPr>
          <p:cNvPr id="818" name="文本框 817"/>
          <p:cNvSpPr txBox="1"/>
          <p:nvPr/>
        </p:nvSpPr>
        <p:spPr>
          <a:xfrm>
            <a:off x="743760" y="5524920"/>
            <a:ext cx="99900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相似度</a:t>
            </a:r>
            <a:r>
              <a:rPr lang="en-US" sz="1050" b="0" u="none" strike="noStrike">
                <a:solidFill>
                  <a:srgbClr val="C7D2FE"/>
                </a:solidFill>
                <a:effectLst/>
                <a:uFillTx/>
                <a:latin typeface="NotoSansSC"/>
                <a:ea typeface="NotoSansSC"/>
              </a:rPr>
              <a:t>: </a:t>
            </a:r>
            <a:r>
              <a:rPr lang="en-US" sz="1050" b="0" u="none" strike="noStrike">
                <a:solidFill>
                  <a:srgbClr val="6EE7B7"/>
                </a:solidFill>
                <a:effectLst/>
                <a:uFillTx/>
                <a:latin typeface="NotoSansSC"/>
                <a:ea typeface="NotoSansSC"/>
              </a:rPr>
              <a:t>0.7413</a:t>
            </a:r>
            <a:endParaRPr lang="en-US" sz="1050" b="0" u="none" strike="noStrike">
              <a:solidFill>
                <a:srgbClr val="000000"/>
              </a:solidFill>
              <a:effectLst/>
              <a:uFillTx/>
              <a:latin typeface="Times New Roman"/>
            </a:endParaRPr>
          </a:p>
        </p:txBody>
      </p:sp>
      <p:sp>
        <p:nvSpPr>
          <p:cNvPr id="819" name="文本框 818"/>
          <p:cNvSpPr txBox="1"/>
          <p:nvPr/>
        </p:nvSpPr>
        <p:spPr>
          <a:xfrm>
            <a:off x="6016680" y="1148400"/>
            <a:ext cx="254268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基于</a:t>
            </a:r>
            <a:r>
              <a:rPr lang="en-US" sz="1320" b="0" u="none" strike="noStrike">
                <a:solidFill>
                  <a:srgbClr val="C4B5FD"/>
                </a:solidFill>
                <a:effectLst/>
                <a:uFillTx/>
                <a:latin typeface="NotoSansSC"/>
                <a:ea typeface="NotoSansSC"/>
              </a:rPr>
              <a:t>Sentence-BERT</a:t>
            </a:r>
            <a:r>
              <a:rPr lang="zh-CN" sz="1320" b="0" u="none" strike="noStrike">
                <a:solidFill>
                  <a:srgbClr val="C4B5FD"/>
                </a:solidFill>
                <a:effectLst/>
                <a:uFillTx/>
                <a:latin typeface="NotoSansSC"/>
                <a:ea typeface="NotoSansSC"/>
              </a:rPr>
              <a:t>的文本嵌入</a:t>
            </a:r>
            <a:endParaRPr lang="en-US" sz="1320" b="0" u="none" strike="noStrike">
              <a:solidFill>
                <a:srgbClr val="000000"/>
              </a:solidFill>
              <a:effectLst/>
              <a:uFillTx/>
              <a:latin typeface="Times New Roman"/>
            </a:endParaRPr>
          </a:p>
        </p:txBody>
      </p:sp>
      <p:sp>
        <p:nvSpPr>
          <p:cNvPr id="820" name="文本框 819"/>
          <p:cNvSpPr txBox="1"/>
          <p:nvPr/>
        </p:nvSpPr>
        <p:spPr>
          <a:xfrm>
            <a:off x="5690880" y="1624320"/>
            <a:ext cx="132840" cy="13464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JetBrainsMono"/>
                <a:ea typeface="JetBrainsMono"/>
              </a:rPr>
              <a:t># </a:t>
            </a:r>
            <a:endParaRPr lang="en-US" sz="900" b="0" u="none" strike="noStrike">
              <a:solidFill>
                <a:srgbClr val="000000"/>
              </a:solidFill>
              <a:effectLst/>
              <a:uFillTx/>
              <a:latin typeface="Times New Roman"/>
            </a:endParaRPr>
          </a:p>
        </p:txBody>
      </p:sp>
      <p:sp>
        <p:nvSpPr>
          <p:cNvPr id="821" name="文本框 820"/>
          <p:cNvSpPr txBox="1"/>
          <p:nvPr/>
        </p:nvSpPr>
        <p:spPr>
          <a:xfrm>
            <a:off x="5824440" y="1620360"/>
            <a:ext cx="6865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导入必要的库</a:t>
            </a:r>
            <a:endParaRPr lang="en-US" sz="900" b="0" u="none" strike="noStrike">
              <a:solidFill>
                <a:srgbClr val="000000"/>
              </a:solidFill>
              <a:effectLst/>
              <a:uFillTx/>
              <a:latin typeface="Times New Roman"/>
            </a:endParaRPr>
          </a:p>
        </p:txBody>
      </p:sp>
      <p:sp>
        <p:nvSpPr>
          <p:cNvPr id="822" name="文本框 821"/>
          <p:cNvSpPr txBox="1"/>
          <p:nvPr/>
        </p:nvSpPr>
        <p:spPr>
          <a:xfrm>
            <a:off x="5690880" y="1783080"/>
            <a:ext cx="3315600" cy="134640"/>
          </a:xfrm>
          <a:prstGeom prst="rect">
            <a:avLst/>
          </a:prstGeom>
          <a:noFill/>
          <a:ln w="0">
            <a:noFill/>
          </a:ln>
        </p:spPr>
        <p:txBody>
          <a:bodyPr wrap="none" lIns="0" tIns="0" rIns="0" bIns="0" anchor="t">
            <a:spAutoFit/>
          </a:bodyPr>
          <a:lstStyle/>
          <a:p>
            <a:r>
              <a:rPr lang="en-US" sz="900" b="0" u="none" strike="noStrike">
                <a:solidFill>
                  <a:srgbClr val="FF79C6"/>
                </a:solidFill>
                <a:effectLst/>
                <a:uFillTx/>
                <a:latin typeface="JetBrainsMono"/>
                <a:ea typeface="JetBrainsMono"/>
              </a:rPr>
              <a:t>from</a:t>
            </a:r>
            <a:r>
              <a:rPr lang="en-US" sz="900" b="0" u="none" strike="noStrike">
                <a:solidFill>
                  <a:srgbClr val="000000"/>
                </a:solidFill>
                <a:effectLst/>
                <a:uFillTx/>
                <a:latin typeface="JetBrainsMono"/>
                <a:ea typeface="JetBrainsMono"/>
              </a:rPr>
              <a:t> sentence_transformers </a:t>
            </a:r>
            <a:r>
              <a:rPr lang="en-US" sz="900" b="0" u="none" strike="noStrike">
                <a:solidFill>
                  <a:srgbClr val="FF79C6"/>
                </a:solidFill>
                <a:effectLst/>
                <a:uFillTx/>
                <a:latin typeface="JetBrainsMono"/>
                <a:ea typeface="JetBrainsMono"/>
              </a:rPr>
              <a:t>import</a:t>
            </a:r>
            <a:r>
              <a:rPr lang="en-US" sz="900" b="0" u="none" strike="noStrike">
                <a:solidFill>
                  <a:srgbClr val="000000"/>
                </a:solidFill>
                <a:effectLst/>
                <a:uFillTx/>
                <a:latin typeface="JetBrainsMono"/>
                <a:ea typeface="JetBrainsMono"/>
              </a:rPr>
              <a:t> SentenceTransformer</a:t>
            </a:r>
            <a:endParaRPr lang="en-US" sz="900" b="0" u="none" strike="noStrike">
              <a:solidFill>
                <a:srgbClr val="000000"/>
              </a:solidFill>
              <a:effectLst/>
              <a:uFillTx/>
              <a:latin typeface="Times New Roman"/>
            </a:endParaRPr>
          </a:p>
        </p:txBody>
      </p:sp>
      <p:sp>
        <p:nvSpPr>
          <p:cNvPr id="823" name="文本框 822"/>
          <p:cNvSpPr txBox="1"/>
          <p:nvPr/>
        </p:nvSpPr>
        <p:spPr>
          <a:xfrm>
            <a:off x="5690880" y="1941840"/>
            <a:ext cx="675360" cy="134640"/>
          </a:xfrm>
          <a:prstGeom prst="rect">
            <a:avLst/>
          </a:prstGeom>
          <a:noFill/>
          <a:ln w="0">
            <a:noFill/>
          </a:ln>
        </p:spPr>
        <p:txBody>
          <a:bodyPr wrap="none" lIns="0" tIns="0" rIns="0" bIns="0" anchor="t">
            <a:spAutoFit/>
          </a:bodyPr>
          <a:lstStyle/>
          <a:p>
            <a:r>
              <a:rPr lang="en-US" sz="900" b="0" u="none" strike="noStrike">
                <a:solidFill>
                  <a:srgbClr val="FF79C6"/>
                </a:solidFill>
                <a:effectLst/>
                <a:uFillTx/>
                <a:latin typeface="JetBrainsMono"/>
                <a:ea typeface="JetBrainsMono"/>
              </a:rPr>
              <a:t>import</a:t>
            </a:r>
            <a:r>
              <a:rPr lang="en-US" sz="900" b="0" u="none" strike="noStrike">
                <a:solidFill>
                  <a:srgbClr val="000000"/>
                </a:solidFill>
                <a:effectLst/>
                <a:uFillTx/>
                <a:latin typeface="JetBrainsMono"/>
                <a:ea typeface="JetBrainsMono"/>
              </a:rPr>
              <a:t> faiss</a:t>
            </a:r>
            <a:endParaRPr lang="en-US" sz="900" b="0" u="none" strike="noStrike">
              <a:solidFill>
                <a:srgbClr val="000000"/>
              </a:solidFill>
              <a:effectLst/>
              <a:uFillTx/>
              <a:latin typeface="Times New Roman"/>
            </a:endParaRPr>
          </a:p>
        </p:txBody>
      </p:sp>
      <p:sp>
        <p:nvSpPr>
          <p:cNvPr id="824" name="文本框 823"/>
          <p:cNvSpPr txBox="1"/>
          <p:nvPr/>
        </p:nvSpPr>
        <p:spPr>
          <a:xfrm>
            <a:off x="5690880" y="2259360"/>
            <a:ext cx="132840" cy="13464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JetBrainsMono"/>
                <a:ea typeface="JetBrainsMono"/>
              </a:rPr>
              <a:t># </a:t>
            </a:r>
            <a:endParaRPr lang="en-US" sz="900" b="0" u="none" strike="noStrike">
              <a:solidFill>
                <a:srgbClr val="000000"/>
              </a:solidFill>
              <a:effectLst/>
              <a:uFillTx/>
              <a:latin typeface="Times New Roman"/>
            </a:endParaRPr>
          </a:p>
        </p:txBody>
      </p:sp>
      <p:sp>
        <p:nvSpPr>
          <p:cNvPr id="825" name="文本框 824"/>
          <p:cNvSpPr txBox="1"/>
          <p:nvPr/>
        </p:nvSpPr>
        <p:spPr>
          <a:xfrm>
            <a:off x="5824440" y="2255400"/>
            <a:ext cx="57240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初始化模型</a:t>
            </a:r>
            <a:endParaRPr lang="en-US" sz="900" b="0" u="none" strike="noStrike">
              <a:solidFill>
                <a:srgbClr val="000000"/>
              </a:solidFill>
              <a:effectLst/>
              <a:uFillTx/>
              <a:latin typeface="Times New Roman"/>
            </a:endParaRPr>
          </a:p>
        </p:txBody>
      </p:sp>
      <p:sp>
        <p:nvSpPr>
          <p:cNvPr id="826" name="文本框 825"/>
          <p:cNvSpPr txBox="1"/>
          <p:nvPr/>
        </p:nvSpPr>
        <p:spPr>
          <a:xfrm>
            <a:off x="5690880" y="2418120"/>
            <a:ext cx="328464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model_name = </a:t>
            </a:r>
            <a:r>
              <a:rPr lang="en-US" sz="900" b="0" u="none" strike="noStrike">
                <a:solidFill>
                  <a:srgbClr val="F1FA8C"/>
                </a:solidFill>
                <a:effectLst/>
                <a:uFillTx/>
                <a:latin typeface="JetBrainsMono"/>
                <a:ea typeface="JetBrainsMono"/>
              </a:rPr>
              <a:t>"sentence-transformers/all-MiniLM-L4-v2"</a:t>
            </a:r>
            <a:endParaRPr lang="en-US" sz="900" b="0" u="none" strike="noStrike">
              <a:solidFill>
                <a:srgbClr val="000000"/>
              </a:solidFill>
              <a:effectLst/>
              <a:uFillTx/>
              <a:latin typeface="Times New Roman"/>
            </a:endParaRPr>
          </a:p>
        </p:txBody>
      </p:sp>
      <p:sp>
        <p:nvSpPr>
          <p:cNvPr id="827" name="文本框 826"/>
          <p:cNvSpPr txBox="1"/>
          <p:nvPr/>
        </p:nvSpPr>
        <p:spPr>
          <a:xfrm>
            <a:off x="5690880" y="2576880"/>
            <a:ext cx="259200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model = SentenceTransformer(model_name)</a:t>
            </a:r>
            <a:endParaRPr lang="en-US" sz="900" b="0" u="none" strike="noStrike">
              <a:solidFill>
                <a:srgbClr val="000000"/>
              </a:solidFill>
              <a:effectLst/>
              <a:uFillTx/>
              <a:latin typeface="Times New Roman"/>
            </a:endParaRPr>
          </a:p>
        </p:txBody>
      </p:sp>
      <p:sp>
        <p:nvSpPr>
          <p:cNvPr id="828" name="文本框 827"/>
          <p:cNvSpPr txBox="1"/>
          <p:nvPr/>
        </p:nvSpPr>
        <p:spPr>
          <a:xfrm>
            <a:off x="5690880" y="2894760"/>
            <a:ext cx="132840" cy="13464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JetBrainsMono"/>
                <a:ea typeface="JetBrainsMono"/>
              </a:rPr>
              <a:t># </a:t>
            </a:r>
            <a:endParaRPr lang="en-US" sz="900" b="0" u="none" strike="noStrike">
              <a:solidFill>
                <a:srgbClr val="000000"/>
              </a:solidFill>
              <a:effectLst/>
              <a:uFillTx/>
              <a:latin typeface="Times New Roman"/>
            </a:endParaRPr>
          </a:p>
        </p:txBody>
      </p:sp>
      <p:sp>
        <p:nvSpPr>
          <p:cNvPr id="829" name="文本框 828"/>
          <p:cNvSpPr txBox="1"/>
          <p:nvPr/>
        </p:nvSpPr>
        <p:spPr>
          <a:xfrm>
            <a:off x="5824440" y="2890440"/>
            <a:ext cx="125820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生成文档嵌入并创建索引</a:t>
            </a:r>
            <a:endParaRPr lang="en-US" sz="900" b="0" u="none" strike="noStrike">
              <a:solidFill>
                <a:srgbClr val="000000"/>
              </a:solidFill>
              <a:effectLst/>
              <a:uFillTx/>
              <a:latin typeface="Times New Roman"/>
            </a:endParaRPr>
          </a:p>
        </p:txBody>
      </p:sp>
      <p:sp>
        <p:nvSpPr>
          <p:cNvPr id="830" name="文本框 829"/>
          <p:cNvSpPr txBox="1"/>
          <p:nvPr/>
        </p:nvSpPr>
        <p:spPr>
          <a:xfrm>
            <a:off x="5690880" y="3053520"/>
            <a:ext cx="267372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doc_embeddings = model.encode(documents)</a:t>
            </a:r>
            <a:endParaRPr lang="en-US" sz="900" b="0" u="none" strike="noStrike">
              <a:solidFill>
                <a:srgbClr val="000000"/>
              </a:solidFill>
              <a:effectLst/>
              <a:uFillTx/>
              <a:latin typeface="Times New Roman"/>
            </a:endParaRPr>
          </a:p>
        </p:txBody>
      </p:sp>
      <p:sp>
        <p:nvSpPr>
          <p:cNvPr id="831" name="文本框 830"/>
          <p:cNvSpPr txBox="1"/>
          <p:nvPr/>
        </p:nvSpPr>
        <p:spPr>
          <a:xfrm>
            <a:off x="5690880" y="3212280"/>
            <a:ext cx="227304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dimension = doc_embeddings.shape[</a:t>
            </a:r>
            <a:r>
              <a:rPr lang="en-US" sz="900" b="0" u="none" strike="noStrike">
                <a:solidFill>
                  <a:srgbClr val="BD93F9"/>
                </a:solidFill>
                <a:effectLst/>
                <a:uFillTx/>
                <a:latin typeface="JetBrainsMono"/>
                <a:ea typeface="JetBrainsMono"/>
              </a:rPr>
              <a:t>1</a:t>
            </a:r>
            <a:r>
              <a:rPr lang="en-US" sz="900" b="0" u="none" strike="noStrike">
                <a:solidFill>
                  <a:srgbClr val="000000"/>
                </a:solidFill>
                <a:effectLst/>
                <a:uFillTx/>
                <a:latin typeface="JetBrainsMono"/>
                <a:ea typeface="JetBrainsMono"/>
              </a:rPr>
              <a:t>]</a:t>
            </a:r>
            <a:endParaRPr lang="en-US" sz="900" b="0" u="none" strike="noStrike">
              <a:solidFill>
                <a:srgbClr val="000000"/>
              </a:solidFill>
              <a:effectLst/>
              <a:uFillTx/>
              <a:latin typeface="Times New Roman"/>
            </a:endParaRPr>
          </a:p>
        </p:txBody>
      </p:sp>
      <p:sp>
        <p:nvSpPr>
          <p:cNvPr id="832" name="文本框 831"/>
          <p:cNvSpPr txBox="1"/>
          <p:nvPr/>
        </p:nvSpPr>
        <p:spPr>
          <a:xfrm>
            <a:off x="5690880" y="3371040"/>
            <a:ext cx="212796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index = faiss.IndexFlatL2(dimension)</a:t>
            </a:r>
            <a:endParaRPr lang="en-US" sz="900" b="0" u="none" strike="noStrike">
              <a:solidFill>
                <a:srgbClr val="000000"/>
              </a:solidFill>
              <a:effectLst/>
              <a:uFillTx/>
              <a:latin typeface="Times New Roman"/>
            </a:endParaRPr>
          </a:p>
        </p:txBody>
      </p:sp>
      <p:pic>
        <p:nvPicPr>
          <p:cNvPr id="833" name="图片 832"/>
          <p:cNvPicPr/>
          <p:nvPr/>
        </p:nvPicPr>
        <p:blipFill>
          <a:blip r:embed="rId8"/>
          <a:stretch/>
        </p:blipFill>
        <p:spPr>
          <a:xfrm>
            <a:off x="5582160" y="3735360"/>
            <a:ext cx="133200" cy="133200"/>
          </a:xfrm>
          <a:prstGeom prst="rect">
            <a:avLst/>
          </a:prstGeom>
          <a:noFill/>
          <a:ln w="0">
            <a:noFill/>
          </a:ln>
        </p:spPr>
      </p:pic>
      <p:sp>
        <p:nvSpPr>
          <p:cNvPr id="834" name="文本框 833"/>
          <p:cNvSpPr txBox="1"/>
          <p:nvPr/>
        </p:nvSpPr>
        <p:spPr>
          <a:xfrm>
            <a:off x="5690880" y="3529800"/>
            <a:ext cx="1603800" cy="134640"/>
          </a:xfrm>
          <a:prstGeom prst="rect">
            <a:avLst/>
          </a:prstGeom>
          <a:noFill/>
          <a:ln w="0">
            <a:noFill/>
          </a:ln>
        </p:spPr>
        <p:txBody>
          <a:bodyPr wrap="none" lIns="0" tIns="0" rIns="0" bIns="0" anchor="t">
            <a:spAutoFit/>
          </a:bodyPr>
          <a:lstStyle/>
          <a:p>
            <a:r>
              <a:rPr lang="en-US" sz="900" b="0" u="none" strike="noStrike">
                <a:solidFill>
                  <a:srgbClr val="000000"/>
                </a:solidFill>
                <a:effectLst/>
                <a:uFillTx/>
                <a:latin typeface="JetBrainsMono"/>
                <a:ea typeface="JetBrainsMono"/>
              </a:rPr>
              <a:t>index add(doc embeddings)</a:t>
            </a:r>
            <a:endParaRPr lang="en-US" sz="900" b="0" u="none" strike="noStrike">
              <a:solidFill>
                <a:srgbClr val="000000"/>
              </a:solidFill>
              <a:effectLst/>
              <a:uFillTx/>
              <a:latin typeface="Times New Roman"/>
            </a:endParaRPr>
          </a:p>
        </p:txBody>
      </p:sp>
      <p:sp>
        <p:nvSpPr>
          <p:cNvPr id="835" name="文本框 834"/>
          <p:cNvSpPr txBox="1"/>
          <p:nvPr/>
        </p:nvSpPr>
        <p:spPr>
          <a:xfrm>
            <a:off x="5782680" y="3728520"/>
            <a:ext cx="621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查询示例</a:t>
            </a:r>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pic>
        <p:nvPicPr>
          <p:cNvPr id="836" name="图片 835"/>
          <p:cNvPicPr/>
          <p:nvPr/>
        </p:nvPicPr>
        <p:blipFill>
          <a:blip r:embed="rId9"/>
          <a:stretch/>
        </p:blipFill>
        <p:spPr>
          <a:xfrm>
            <a:off x="5582160" y="4520880"/>
            <a:ext cx="150120" cy="133200"/>
          </a:xfrm>
          <a:prstGeom prst="rect">
            <a:avLst/>
          </a:prstGeom>
          <a:noFill/>
          <a:ln w="0">
            <a:noFill/>
          </a:ln>
        </p:spPr>
      </p:pic>
      <p:sp>
        <p:nvSpPr>
          <p:cNvPr id="837" name="文本框 836"/>
          <p:cNvSpPr txBox="1"/>
          <p:nvPr/>
        </p:nvSpPr>
        <p:spPr>
          <a:xfrm>
            <a:off x="5690880" y="4104360"/>
            <a:ext cx="301248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查询</a:t>
            </a:r>
            <a:r>
              <a:rPr lang="en-US" sz="1050" b="0" u="none" strike="noStrike">
                <a:solidFill>
                  <a:srgbClr val="DDD6FE"/>
                </a:solidFill>
                <a:effectLst/>
                <a:uFillTx/>
                <a:latin typeface="NotoSansSC"/>
                <a:ea typeface="NotoSansSC"/>
              </a:rPr>
              <a:t>: </a:t>
            </a:r>
            <a:r>
              <a:rPr lang="en-US" sz="1050" b="0" u="none" strike="noStrike">
                <a:solidFill>
                  <a:srgbClr val="FFFFFF"/>
                </a:solidFill>
                <a:effectLst/>
                <a:uFillTx/>
                <a:latin typeface="NotoSansSC"/>
                <a:ea typeface="NotoSansSC"/>
              </a:rPr>
              <a:t>"How does artificial intelligence work?"</a:t>
            </a:r>
            <a:endParaRPr lang="en-US" sz="1050" b="0" u="none" strike="noStrike">
              <a:solidFill>
                <a:srgbClr val="000000"/>
              </a:solidFill>
              <a:effectLst/>
              <a:uFillTx/>
              <a:latin typeface="Times New Roman"/>
            </a:endParaRPr>
          </a:p>
        </p:txBody>
      </p:sp>
      <p:sp>
        <p:nvSpPr>
          <p:cNvPr id="838" name="文本框 837"/>
          <p:cNvSpPr txBox="1"/>
          <p:nvPr/>
        </p:nvSpPr>
        <p:spPr>
          <a:xfrm>
            <a:off x="5799600" y="4514040"/>
            <a:ext cx="621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检索结果</a:t>
            </a:r>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sp>
        <p:nvSpPr>
          <p:cNvPr id="839" name="文本框 838"/>
          <p:cNvSpPr txBox="1"/>
          <p:nvPr/>
        </p:nvSpPr>
        <p:spPr>
          <a:xfrm>
            <a:off x="5690880" y="4889880"/>
            <a:ext cx="446328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文本</a:t>
            </a:r>
            <a:r>
              <a:rPr lang="en-US" sz="1050" b="0" u="none" strike="noStrike">
                <a:solidFill>
                  <a:srgbClr val="DDD6FE"/>
                </a:solidFill>
                <a:effectLst/>
                <a:uFillTx/>
                <a:latin typeface="NotoSansSC"/>
                <a:ea typeface="NotoSansSC"/>
              </a:rPr>
              <a:t>: </a:t>
            </a:r>
            <a:r>
              <a:rPr lang="en-US" sz="1050" b="0" u="none" strike="noStrike">
                <a:solidFill>
                  <a:srgbClr val="FFFFFF"/>
                </a:solidFill>
                <a:effectLst/>
                <a:uFillTx/>
                <a:latin typeface="NotoSansSC"/>
                <a:ea typeface="NotoSansSC"/>
              </a:rPr>
              <a:t>"Artificial intelligence is used to simulate human intelligence</a:t>
            </a:r>
            <a:endParaRPr lang="en-US" sz="1050" b="0" u="none" strike="noStrike">
              <a:solidFill>
                <a:srgbClr val="000000"/>
              </a:solidFill>
              <a:effectLst/>
              <a:uFillTx/>
              <a:latin typeface="Times New Roman"/>
            </a:endParaRPr>
          </a:p>
        </p:txBody>
      </p:sp>
      <p:sp>
        <p:nvSpPr>
          <p:cNvPr id="840" name="文本框 839"/>
          <p:cNvSpPr txBox="1"/>
          <p:nvPr/>
        </p:nvSpPr>
        <p:spPr>
          <a:xfrm>
            <a:off x="5690880" y="5090400"/>
            <a:ext cx="916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in machines."</a:t>
            </a:r>
            <a:endParaRPr lang="en-US" sz="1050" b="0" u="none" strike="noStrike">
              <a:solidFill>
                <a:srgbClr val="000000"/>
              </a:solidFill>
              <a:effectLst/>
              <a:uFillTx/>
              <a:latin typeface="Times New Roman"/>
            </a:endParaRPr>
          </a:p>
        </p:txBody>
      </p:sp>
      <p:sp>
        <p:nvSpPr>
          <p:cNvPr id="841" name="文本框 840"/>
          <p:cNvSpPr txBox="1"/>
          <p:nvPr/>
        </p:nvSpPr>
        <p:spPr>
          <a:xfrm>
            <a:off x="5690880" y="5290920"/>
            <a:ext cx="8647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距离</a:t>
            </a:r>
            <a:r>
              <a:rPr lang="en-US" sz="1050" b="0" u="none" strike="noStrike">
                <a:solidFill>
                  <a:srgbClr val="DDD6FE"/>
                </a:solidFill>
                <a:effectLst/>
                <a:uFillTx/>
                <a:latin typeface="NotoSansSC"/>
                <a:ea typeface="NotoSansSC"/>
              </a:rPr>
              <a:t>: </a:t>
            </a:r>
            <a:r>
              <a:rPr lang="en-US" sz="1050" b="0" u="none" strike="noStrike">
                <a:solidFill>
                  <a:srgbClr val="6EE7B7"/>
                </a:solidFill>
                <a:effectLst/>
                <a:uFillTx/>
                <a:latin typeface="NotoSansSC"/>
                <a:ea typeface="NotoSansSC"/>
              </a:rPr>
              <a:t>0.2784</a:t>
            </a:r>
            <a:endParaRPr lang="en-US" sz="1050" b="0" u="none" strike="noStrike">
              <a:solidFill>
                <a:srgbClr val="000000"/>
              </a:solidFill>
              <a:effectLst/>
              <a:uFillTx/>
              <a:latin typeface="Times New Roman"/>
            </a:endParaRPr>
          </a:p>
        </p:txBody>
      </p:sp>
      <p:sp>
        <p:nvSpPr>
          <p:cNvPr id="842" name="文本框 841"/>
          <p:cNvSpPr txBox="1"/>
          <p:nvPr/>
        </p:nvSpPr>
        <p:spPr>
          <a:xfrm>
            <a:off x="5690880" y="5524920"/>
            <a:ext cx="376344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文本</a:t>
            </a:r>
            <a:r>
              <a:rPr lang="en-US" sz="1050" b="0" u="none" strike="noStrike">
                <a:solidFill>
                  <a:srgbClr val="DDD6FE"/>
                </a:solidFill>
                <a:effectLst/>
                <a:uFillTx/>
                <a:latin typeface="NotoSansSC"/>
                <a:ea typeface="NotoSansSC"/>
              </a:rPr>
              <a:t>: </a:t>
            </a:r>
            <a:r>
              <a:rPr lang="en-US" sz="1050" b="0" u="none" strike="noStrike">
                <a:solidFill>
                  <a:srgbClr val="FFFFFF"/>
                </a:solidFill>
                <a:effectLst/>
                <a:uFillTx/>
                <a:latin typeface="NotoSansSC"/>
                <a:ea typeface="NotoSansSC"/>
              </a:rPr>
              <a:t>"Machine learning allows systems to improve with</a:t>
            </a:r>
            <a:endParaRPr lang="en-US" sz="1050" b="0" u="none" strike="noStrike">
              <a:solidFill>
                <a:srgbClr val="000000"/>
              </a:solidFill>
              <a:effectLst/>
              <a:uFillTx/>
              <a:latin typeface="Times New Roman"/>
            </a:endParaRPr>
          </a:p>
        </p:txBody>
      </p:sp>
      <p:sp>
        <p:nvSpPr>
          <p:cNvPr id="843" name="文本框 842"/>
          <p:cNvSpPr txBox="1"/>
          <p:nvPr/>
        </p:nvSpPr>
        <p:spPr>
          <a:xfrm>
            <a:off x="5690880" y="5725440"/>
            <a:ext cx="85068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experience."</a:t>
            </a:r>
            <a:endParaRPr lang="en-US" sz="1050" b="0" u="none" strike="noStrike">
              <a:solidFill>
                <a:srgbClr val="000000"/>
              </a:solidFill>
              <a:effectLst/>
              <a:uFillTx/>
              <a:latin typeface="Times New Roman"/>
            </a:endParaRPr>
          </a:p>
        </p:txBody>
      </p:sp>
      <p:sp>
        <p:nvSpPr>
          <p:cNvPr id="844" name="任意多边形 843"/>
          <p:cNvSpPr/>
          <p:nvPr/>
        </p:nvSpPr>
        <p:spPr>
          <a:xfrm>
            <a:off x="501120" y="6534720"/>
            <a:ext cx="9694080" cy="952920"/>
          </a:xfrm>
          <a:custGeom>
            <a:avLst/>
            <a:gdLst/>
            <a:ahLst/>
            <a:cxnLst/>
            <a:rect l="0" t="0" r="r" b="b"/>
            <a:pathLst>
              <a:path w="26928" h="2647">
                <a:moveTo>
                  <a:pt x="14" y="115"/>
                </a:moveTo>
                <a:cubicBezTo>
                  <a:pt x="24" y="92"/>
                  <a:pt x="37" y="72"/>
                  <a:pt x="55" y="54"/>
                </a:cubicBezTo>
                <a:cubicBezTo>
                  <a:pt x="72" y="37"/>
                  <a:pt x="92" y="24"/>
                  <a:pt x="115" y="14"/>
                </a:cubicBezTo>
                <a:cubicBezTo>
                  <a:pt x="138" y="5"/>
                  <a:pt x="161" y="0"/>
                  <a:pt x="186" y="0"/>
                </a:cubicBezTo>
                <a:lnTo>
                  <a:pt x="26743" y="0"/>
                </a:lnTo>
                <a:cubicBezTo>
                  <a:pt x="26767" y="0"/>
                  <a:pt x="26791" y="5"/>
                  <a:pt x="26814" y="14"/>
                </a:cubicBezTo>
                <a:cubicBezTo>
                  <a:pt x="26837" y="24"/>
                  <a:pt x="26857" y="37"/>
                  <a:pt x="26874" y="54"/>
                </a:cubicBezTo>
                <a:cubicBezTo>
                  <a:pt x="26891" y="72"/>
                  <a:pt x="26905" y="92"/>
                  <a:pt x="26914" y="115"/>
                </a:cubicBezTo>
                <a:cubicBezTo>
                  <a:pt x="26924" y="137"/>
                  <a:pt x="26928" y="161"/>
                  <a:pt x="26928" y="186"/>
                </a:cubicBezTo>
                <a:lnTo>
                  <a:pt x="26928" y="2462"/>
                </a:lnTo>
                <a:cubicBezTo>
                  <a:pt x="26928" y="2486"/>
                  <a:pt x="26924" y="2510"/>
                  <a:pt x="26914" y="2533"/>
                </a:cubicBezTo>
                <a:cubicBezTo>
                  <a:pt x="26905" y="2556"/>
                  <a:pt x="26891" y="2576"/>
                  <a:pt x="26874" y="2593"/>
                </a:cubicBezTo>
                <a:cubicBezTo>
                  <a:pt x="26857" y="2610"/>
                  <a:pt x="26837" y="2624"/>
                  <a:pt x="26814" y="2633"/>
                </a:cubicBezTo>
                <a:cubicBezTo>
                  <a:pt x="26791" y="2643"/>
                  <a:pt x="26767" y="2647"/>
                  <a:pt x="26743" y="2647"/>
                </a:cubicBezTo>
                <a:lnTo>
                  <a:pt x="186" y="2647"/>
                </a:lnTo>
                <a:cubicBezTo>
                  <a:pt x="161" y="2647"/>
                  <a:pt x="138" y="2643"/>
                  <a:pt x="115" y="2633"/>
                </a:cubicBezTo>
                <a:cubicBezTo>
                  <a:pt x="92" y="2624"/>
                  <a:pt x="72" y="2610"/>
                  <a:pt x="55" y="2593"/>
                </a:cubicBezTo>
                <a:cubicBezTo>
                  <a:pt x="37" y="2576"/>
                  <a:pt x="24" y="2556"/>
                  <a:pt x="14" y="2533"/>
                </a:cubicBezTo>
                <a:cubicBezTo>
                  <a:pt x="5" y="2510"/>
                  <a:pt x="0" y="2486"/>
                  <a:pt x="0" y="2462"/>
                </a:cubicBezTo>
                <a:lnTo>
                  <a:pt x="0" y="186"/>
                </a:lnTo>
                <a:cubicBezTo>
                  <a:pt x="0" y="161"/>
                  <a:pt x="5"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5" name="任意多边形 844"/>
          <p:cNvSpPr/>
          <p:nvPr/>
        </p:nvSpPr>
        <p:spPr>
          <a:xfrm>
            <a:off x="501120" y="6534720"/>
            <a:ext cx="9694080" cy="952920"/>
          </a:xfrm>
          <a:custGeom>
            <a:avLst/>
            <a:gdLst/>
            <a:ahLst/>
            <a:cxnLst/>
            <a:rect l="0" t="0" r="r" b="b"/>
            <a:pathLst>
              <a:path w="26928" h="2647">
                <a:moveTo>
                  <a:pt x="0" y="2462"/>
                </a:moveTo>
                <a:lnTo>
                  <a:pt x="0" y="186"/>
                </a:lnTo>
                <a:cubicBezTo>
                  <a:pt x="0" y="161"/>
                  <a:pt x="5" y="137"/>
                  <a:pt x="14" y="115"/>
                </a:cubicBezTo>
                <a:cubicBezTo>
                  <a:pt x="24" y="92"/>
                  <a:pt x="37" y="72"/>
                  <a:pt x="55" y="54"/>
                </a:cubicBezTo>
                <a:cubicBezTo>
                  <a:pt x="72" y="37"/>
                  <a:pt x="92" y="24"/>
                  <a:pt x="115" y="14"/>
                </a:cubicBezTo>
                <a:cubicBezTo>
                  <a:pt x="138" y="5"/>
                  <a:pt x="161" y="0"/>
                  <a:pt x="186" y="0"/>
                </a:cubicBezTo>
                <a:lnTo>
                  <a:pt x="26743" y="0"/>
                </a:lnTo>
                <a:cubicBezTo>
                  <a:pt x="26767" y="0"/>
                  <a:pt x="26791" y="5"/>
                  <a:pt x="26814" y="14"/>
                </a:cubicBezTo>
                <a:cubicBezTo>
                  <a:pt x="26837" y="24"/>
                  <a:pt x="26857" y="37"/>
                  <a:pt x="26874" y="54"/>
                </a:cubicBezTo>
                <a:cubicBezTo>
                  <a:pt x="26891" y="72"/>
                  <a:pt x="26905" y="92"/>
                  <a:pt x="26914" y="115"/>
                </a:cubicBezTo>
                <a:cubicBezTo>
                  <a:pt x="26924" y="137"/>
                  <a:pt x="26928" y="161"/>
                  <a:pt x="26928" y="186"/>
                </a:cubicBezTo>
                <a:lnTo>
                  <a:pt x="26928" y="2462"/>
                </a:lnTo>
                <a:cubicBezTo>
                  <a:pt x="26928" y="2486"/>
                  <a:pt x="26924" y="2510"/>
                  <a:pt x="26914" y="2533"/>
                </a:cubicBezTo>
                <a:cubicBezTo>
                  <a:pt x="26905" y="2556"/>
                  <a:pt x="26891" y="2576"/>
                  <a:pt x="26874" y="2593"/>
                </a:cubicBezTo>
                <a:cubicBezTo>
                  <a:pt x="26857" y="2610"/>
                  <a:pt x="26837" y="2624"/>
                  <a:pt x="26814" y="2633"/>
                </a:cubicBezTo>
                <a:cubicBezTo>
                  <a:pt x="26791" y="2643"/>
                  <a:pt x="26767" y="2647"/>
                  <a:pt x="26743" y="2647"/>
                </a:cubicBezTo>
                <a:lnTo>
                  <a:pt x="186" y="2647"/>
                </a:lnTo>
                <a:cubicBezTo>
                  <a:pt x="161" y="2647"/>
                  <a:pt x="138" y="2643"/>
                  <a:pt x="115" y="2633"/>
                </a:cubicBezTo>
                <a:cubicBezTo>
                  <a:pt x="92" y="2624"/>
                  <a:pt x="72" y="2610"/>
                  <a:pt x="55" y="2593"/>
                </a:cubicBezTo>
                <a:cubicBezTo>
                  <a:pt x="37" y="2576"/>
                  <a:pt x="24" y="2556"/>
                  <a:pt x="14" y="2533"/>
                </a:cubicBezTo>
                <a:cubicBezTo>
                  <a:pt x="5" y="2510"/>
                  <a:pt x="0" y="2486"/>
                  <a:pt x="0" y="2462"/>
                </a:cubicBezTo>
                <a:moveTo>
                  <a:pt x="23" y="186"/>
                </a:moveTo>
                <a:lnTo>
                  <a:pt x="23" y="2462"/>
                </a:lnTo>
                <a:cubicBezTo>
                  <a:pt x="23" y="2472"/>
                  <a:pt x="25" y="2483"/>
                  <a:pt x="27" y="2493"/>
                </a:cubicBezTo>
                <a:cubicBezTo>
                  <a:pt x="29" y="2504"/>
                  <a:pt x="32" y="2514"/>
                  <a:pt x="36" y="2524"/>
                </a:cubicBezTo>
                <a:cubicBezTo>
                  <a:pt x="40" y="2534"/>
                  <a:pt x="45" y="2543"/>
                  <a:pt x="51" y="2552"/>
                </a:cubicBezTo>
                <a:cubicBezTo>
                  <a:pt x="57" y="2561"/>
                  <a:pt x="64" y="2569"/>
                  <a:pt x="71" y="2577"/>
                </a:cubicBezTo>
                <a:cubicBezTo>
                  <a:pt x="79" y="2584"/>
                  <a:pt x="87" y="2591"/>
                  <a:pt x="96" y="2597"/>
                </a:cubicBezTo>
                <a:cubicBezTo>
                  <a:pt x="105" y="2603"/>
                  <a:pt x="114" y="2608"/>
                  <a:pt x="124" y="2612"/>
                </a:cubicBezTo>
                <a:cubicBezTo>
                  <a:pt x="134" y="2616"/>
                  <a:pt x="144" y="2619"/>
                  <a:pt x="154" y="2621"/>
                </a:cubicBezTo>
                <a:cubicBezTo>
                  <a:pt x="165" y="2623"/>
                  <a:pt x="175" y="2624"/>
                  <a:pt x="186" y="2624"/>
                </a:cubicBezTo>
                <a:lnTo>
                  <a:pt x="26743" y="2624"/>
                </a:lnTo>
                <a:cubicBezTo>
                  <a:pt x="26753" y="2624"/>
                  <a:pt x="26764" y="2623"/>
                  <a:pt x="26774" y="2621"/>
                </a:cubicBezTo>
                <a:cubicBezTo>
                  <a:pt x="26785" y="2619"/>
                  <a:pt x="26795" y="2616"/>
                  <a:pt x="26805" y="2612"/>
                </a:cubicBezTo>
                <a:cubicBezTo>
                  <a:pt x="26815" y="2608"/>
                  <a:pt x="26824" y="2603"/>
                  <a:pt x="26833" y="2597"/>
                </a:cubicBezTo>
                <a:cubicBezTo>
                  <a:pt x="26842" y="2591"/>
                  <a:pt x="26850" y="2584"/>
                  <a:pt x="26858" y="2577"/>
                </a:cubicBezTo>
                <a:cubicBezTo>
                  <a:pt x="26865" y="2569"/>
                  <a:pt x="26872" y="2561"/>
                  <a:pt x="26878" y="2552"/>
                </a:cubicBezTo>
                <a:cubicBezTo>
                  <a:pt x="26884" y="2543"/>
                  <a:pt x="26889" y="2534"/>
                  <a:pt x="26893" y="2524"/>
                </a:cubicBezTo>
                <a:cubicBezTo>
                  <a:pt x="26897" y="2514"/>
                  <a:pt x="26900" y="2504"/>
                  <a:pt x="26902" y="2493"/>
                </a:cubicBezTo>
                <a:cubicBezTo>
                  <a:pt x="26904" y="2483"/>
                  <a:pt x="26905" y="2472"/>
                  <a:pt x="26905" y="2462"/>
                </a:cubicBezTo>
                <a:lnTo>
                  <a:pt x="26905" y="186"/>
                </a:lnTo>
                <a:cubicBezTo>
                  <a:pt x="26905" y="175"/>
                  <a:pt x="26904" y="165"/>
                  <a:pt x="26902" y="154"/>
                </a:cubicBezTo>
                <a:cubicBezTo>
                  <a:pt x="26900" y="144"/>
                  <a:pt x="26897" y="133"/>
                  <a:pt x="26893" y="124"/>
                </a:cubicBezTo>
                <a:cubicBezTo>
                  <a:pt x="26889" y="114"/>
                  <a:pt x="26884" y="104"/>
                  <a:pt x="26878" y="96"/>
                </a:cubicBezTo>
                <a:cubicBezTo>
                  <a:pt x="26872" y="87"/>
                  <a:pt x="26865" y="78"/>
                  <a:pt x="26858" y="71"/>
                </a:cubicBezTo>
                <a:cubicBezTo>
                  <a:pt x="26850" y="63"/>
                  <a:pt x="26842" y="57"/>
                  <a:pt x="26833" y="51"/>
                </a:cubicBezTo>
                <a:cubicBezTo>
                  <a:pt x="26824" y="45"/>
                  <a:pt x="26815" y="40"/>
                  <a:pt x="26805" y="36"/>
                </a:cubicBezTo>
                <a:cubicBezTo>
                  <a:pt x="26795" y="32"/>
                  <a:pt x="26785" y="29"/>
                  <a:pt x="26774" y="26"/>
                </a:cubicBezTo>
                <a:cubicBezTo>
                  <a:pt x="26764" y="24"/>
                  <a:pt x="26753" y="23"/>
                  <a:pt x="26743" y="23"/>
                </a:cubicBezTo>
                <a:lnTo>
                  <a:pt x="186" y="23"/>
                </a:lnTo>
                <a:cubicBezTo>
                  <a:pt x="175" y="23"/>
                  <a:pt x="165" y="24"/>
                  <a:pt x="154" y="26"/>
                </a:cubicBezTo>
                <a:cubicBezTo>
                  <a:pt x="144" y="29"/>
                  <a:pt x="134" y="32"/>
                  <a:pt x="124" y="36"/>
                </a:cubicBezTo>
                <a:cubicBezTo>
                  <a:pt x="114" y="40"/>
                  <a:pt x="105" y="45"/>
                  <a:pt x="96" y="51"/>
                </a:cubicBezTo>
                <a:cubicBezTo>
                  <a:pt x="87" y="57"/>
                  <a:pt x="79" y="63"/>
                  <a:pt x="71" y="71"/>
                </a:cubicBezTo>
                <a:cubicBezTo>
                  <a:pt x="64" y="78"/>
                  <a:pt x="57" y="87"/>
                  <a:pt x="51" y="96"/>
                </a:cubicBezTo>
                <a:cubicBezTo>
                  <a:pt x="45" y="104"/>
                  <a:pt x="40" y="114"/>
                  <a:pt x="36" y="124"/>
                </a:cubicBezTo>
                <a:cubicBezTo>
                  <a:pt x="32" y="133"/>
                  <a:pt x="29" y="144"/>
                  <a:pt x="27" y="154"/>
                </a:cubicBezTo>
                <a:cubicBezTo>
                  <a:pt x="25" y="165"/>
                  <a:pt x="23" y="175"/>
                  <a:pt x="23" y="186"/>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46" name="图片 845"/>
          <p:cNvPicPr/>
          <p:nvPr/>
        </p:nvPicPr>
        <p:blipFill>
          <a:blip r:embed="rId10"/>
          <a:stretch/>
        </p:blipFill>
        <p:spPr>
          <a:xfrm>
            <a:off x="643320" y="6727320"/>
            <a:ext cx="116640" cy="150120"/>
          </a:xfrm>
          <a:prstGeom prst="rect">
            <a:avLst/>
          </a:prstGeom>
          <a:noFill/>
          <a:ln w="0">
            <a:noFill/>
          </a:ln>
        </p:spPr>
      </p:pic>
      <p:sp>
        <p:nvSpPr>
          <p:cNvPr id="847" name="文本框 846"/>
          <p:cNvSpPr txBox="1"/>
          <p:nvPr/>
        </p:nvSpPr>
        <p:spPr>
          <a:xfrm>
            <a:off x="5690880" y="5926320"/>
            <a:ext cx="8647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距离</a:t>
            </a:r>
            <a:r>
              <a:rPr lang="en-US" sz="1050" b="0" u="none" strike="noStrike">
                <a:solidFill>
                  <a:srgbClr val="DDD6FE"/>
                </a:solidFill>
                <a:effectLst/>
                <a:uFillTx/>
                <a:latin typeface="NotoSansSC"/>
                <a:ea typeface="NotoSansSC"/>
              </a:rPr>
              <a:t>: </a:t>
            </a:r>
            <a:r>
              <a:rPr lang="en-US" sz="1050" b="0" u="none" strike="noStrike">
                <a:solidFill>
                  <a:srgbClr val="6EE7B7"/>
                </a:solidFill>
                <a:effectLst/>
                <a:uFillTx/>
                <a:latin typeface="NotoSansSC"/>
                <a:ea typeface="NotoSansSC"/>
              </a:rPr>
              <a:t>0.3421</a:t>
            </a:r>
            <a:endParaRPr lang="en-US" sz="1050" b="0" u="none" strike="noStrike">
              <a:solidFill>
                <a:srgbClr val="000000"/>
              </a:solidFill>
              <a:effectLst/>
              <a:uFillTx/>
              <a:latin typeface="Times New Roman"/>
            </a:endParaRPr>
          </a:p>
        </p:txBody>
      </p:sp>
      <p:pic>
        <p:nvPicPr>
          <p:cNvPr id="848" name="图片 847"/>
          <p:cNvPicPr/>
          <p:nvPr/>
        </p:nvPicPr>
        <p:blipFill>
          <a:blip r:embed="rId11"/>
          <a:stretch/>
        </p:blipFill>
        <p:spPr>
          <a:xfrm>
            <a:off x="643320" y="7011360"/>
            <a:ext cx="116640" cy="116640"/>
          </a:xfrm>
          <a:prstGeom prst="rect">
            <a:avLst/>
          </a:prstGeom>
          <a:noFill/>
          <a:ln w="0">
            <a:noFill/>
          </a:ln>
        </p:spPr>
      </p:pic>
      <p:sp>
        <p:nvSpPr>
          <p:cNvPr id="849" name="文本框 848"/>
          <p:cNvSpPr txBox="1"/>
          <p:nvPr/>
        </p:nvSpPr>
        <p:spPr>
          <a:xfrm>
            <a:off x="827280" y="6721200"/>
            <a:ext cx="105696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方法比较与应用</a:t>
            </a:r>
            <a:endParaRPr lang="en-US" sz="1180" b="0" u="none" strike="noStrike">
              <a:solidFill>
                <a:srgbClr val="000000"/>
              </a:solidFill>
              <a:effectLst/>
              <a:uFillTx/>
              <a:latin typeface="Times New Roman"/>
            </a:endParaRPr>
          </a:p>
        </p:txBody>
      </p:sp>
      <p:pic>
        <p:nvPicPr>
          <p:cNvPr id="850" name="图片 849"/>
          <p:cNvPicPr/>
          <p:nvPr/>
        </p:nvPicPr>
        <p:blipFill>
          <a:blip r:embed="rId11"/>
          <a:stretch/>
        </p:blipFill>
        <p:spPr>
          <a:xfrm>
            <a:off x="643320" y="7211880"/>
            <a:ext cx="116640" cy="116640"/>
          </a:xfrm>
          <a:prstGeom prst="rect">
            <a:avLst/>
          </a:prstGeom>
          <a:noFill/>
          <a:ln w="0">
            <a:noFill/>
          </a:ln>
        </p:spPr>
      </p:pic>
      <p:sp>
        <p:nvSpPr>
          <p:cNvPr id="851" name="文本框 850"/>
          <p:cNvSpPr txBox="1"/>
          <p:nvPr/>
        </p:nvSpPr>
        <p:spPr>
          <a:xfrm>
            <a:off x="827280" y="7003080"/>
            <a:ext cx="197496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BERT</a:t>
            </a:r>
            <a:r>
              <a:rPr lang="zh-CN" sz="920" b="0" u="none" strike="noStrike">
                <a:solidFill>
                  <a:srgbClr val="FFFFFF"/>
                </a:solidFill>
                <a:effectLst/>
                <a:uFillTx/>
                <a:latin typeface="NotoSansSC"/>
                <a:ea typeface="NotoSansSC"/>
              </a:rPr>
              <a:t>通过平均池化操作获取句子嵌入</a:t>
            </a:r>
            <a:endParaRPr lang="en-US" sz="920" b="0" u="none" strike="noStrike">
              <a:solidFill>
                <a:srgbClr val="000000"/>
              </a:solidFill>
              <a:effectLst/>
              <a:uFillTx/>
              <a:latin typeface="Times New Roman"/>
            </a:endParaRPr>
          </a:p>
        </p:txBody>
      </p:sp>
      <p:pic>
        <p:nvPicPr>
          <p:cNvPr id="852" name="图片 851"/>
          <p:cNvPicPr/>
          <p:nvPr/>
        </p:nvPicPr>
        <p:blipFill>
          <a:blip r:embed="rId11"/>
          <a:stretch/>
        </p:blipFill>
        <p:spPr>
          <a:xfrm>
            <a:off x="5448600" y="7011360"/>
            <a:ext cx="116640" cy="116640"/>
          </a:xfrm>
          <a:prstGeom prst="rect">
            <a:avLst/>
          </a:prstGeom>
          <a:noFill/>
          <a:ln w="0">
            <a:noFill/>
          </a:ln>
        </p:spPr>
      </p:pic>
      <p:sp>
        <p:nvSpPr>
          <p:cNvPr id="853" name="文本框 852"/>
          <p:cNvSpPr txBox="1"/>
          <p:nvPr/>
        </p:nvSpPr>
        <p:spPr>
          <a:xfrm>
            <a:off x="827280" y="7203600"/>
            <a:ext cx="1995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余弦相似度用于计算向量间语义相似性</a:t>
            </a:r>
            <a:endParaRPr lang="en-US" sz="920" b="0" u="none" strike="noStrike">
              <a:solidFill>
                <a:srgbClr val="000000"/>
              </a:solidFill>
              <a:effectLst/>
              <a:uFillTx/>
              <a:latin typeface="Times New Roman"/>
            </a:endParaRPr>
          </a:p>
        </p:txBody>
      </p:sp>
      <p:pic>
        <p:nvPicPr>
          <p:cNvPr id="854" name="图片 853"/>
          <p:cNvPicPr/>
          <p:nvPr/>
        </p:nvPicPr>
        <p:blipFill>
          <a:blip r:embed="rId11"/>
          <a:stretch/>
        </p:blipFill>
        <p:spPr>
          <a:xfrm>
            <a:off x="5448600" y="7211880"/>
            <a:ext cx="116640" cy="116640"/>
          </a:xfrm>
          <a:prstGeom prst="rect">
            <a:avLst/>
          </a:prstGeom>
          <a:noFill/>
          <a:ln w="0">
            <a:noFill/>
          </a:ln>
        </p:spPr>
      </p:pic>
      <p:sp>
        <p:nvSpPr>
          <p:cNvPr id="855" name="文本框 854"/>
          <p:cNvSpPr txBox="1"/>
          <p:nvPr/>
        </p:nvSpPr>
        <p:spPr>
          <a:xfrm>
            <a:off x="5632560" y="7003080"/>
            <a:ext cx="221544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Sentence-BERT</a:t>
            </a:r>
            <a:r>
              <a:rPr lang="zh-CN" sz="920" b="0" u="none" strike="noStrike">
                <a:solidFill>
                  <a:srgbClr val="FFFFFF"/>
                </a:solidFill>
                <a:effectLst/>
                <a:uFillTx/>
                <a:latin typeface="NotoSansSC"/>
                <a:ea typeface="NotoSansSC"/>
              </a:rPr>
              <a:t>嵌入更适合语义匹配任务</a:t>
            </a:r>
            <a:endParaRPr lang="en-US" sz="920" b="0" u="none" strike="noStrike">
              <a:solidFill>
                <a:srgbClr val="000000"/>
              </a:solidFill>
              <a:effectLst/>
              <a:uFillTx/>
              <a:latin typeface="Times New Roman"/>
            </a:endParaRPr>
          </a:p>
        </p:txBody>
      </p:sp>
      <p:pic>
        <p:nvPicPr>
          <p:cNvPr id="856" name="图片 855"/>
          <p:cNvPicPr/>
          <p:nvPr/>
        </p:nvPicPr>
        <p:blipFill>
          <a:blip r:embed="rId12"/>
          <a:stretch/>
        </p:blipFill>
        <p:spPr>
          <a:xfrm>
            <a:off x="10011240" y="7487640"/>
            <a:ext cx="417600" cy="200160"/>
          </a:xfrm>
          <a:prstGeom prst="rect">
            <a:avLst/>
          </a:prstGeom>
          <a:noFill/>
          <a:ln w="0">
            <a:noFill/>
          </a:ln>
        </p:spPr>
      </p:pic>
      <p:sp>
        <p:nvSpPr>
          <p:cNvPr id="857" name="文本框 856"/>
          <p:cNvSpPr txBox="1"/>
          <p:nvPr/>
        </p:nvSpPr>
        <p:spPr>
          <a:xfrm>
            <a:off x="5632560" y="7203600"/>
            <a:ext cx="188460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FAISS</a:t>
            </a:r>
            <a:r>
              <a:rPr lang="zh-CN" sz="920" b="0" u="none" strike="noStrike">
                <a:solidFill>
                  <a:srgbClr val="FFFFFF"/>
                </a:solidFill>
                <a:effectLst/>
                <a:uFillTx/>
                <a:latin typeface="NotoSansSC"/>
                <a:ea typeface="NotoSansSC"/>
              </a:rPr>
              <a:t>索引支持大规模向量高效检索</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8" name="图片 857"/>
          <p:cNvPicPr/>
          <p:nvPr/>
        </p:nvPicPr>
        <p:blipFill>
          <a:blip r:embed="rId2"/>
          <a:stretch/>
        </p:blipFill>
        <p:spPr>
          <a:xfrm>
            <a:off x="0" y="0"/>
            <a:ext cx="10696320" cy="7938360"/>
          </a:xfrm>
          <a:prstGeom prst="rect">
            <a:avLst/>
          </a:prstGeom>
          <a:noFill/>
          <a:ln w="0">
            <a:noFill/>
          </a:ln>
        </p:spPr>
      </p:pic>
      <p:pic>
        <p:nvPicPr>
          <p:cNvPr id="859" name="图片 858"/>
          <p:cNvPicPr/>
          <p:nvPr/>
        </p:nvPicPr>
        <p:blipFill>
          <a:blip r:embed="rId3"/>
          <a:stretch/>
        </p:blipFill>
        <p:spPr>
          <a:xfrm>
            <a:off x="0" y="0"/>
            <a:ext cx="10696320" cy="7938360"/>
          </a:xfrm>
          <a:prstGeom prst="rect">
            <a:avLst/>
          </a:prstGeom>
          <a:noFill/>
          <a:ln w="0">
            <a:noFill/>
          </a:ln>
        </p:spPr>
      </p:pic>
      <p:sp>
        <p:nvSpPr>
          <p:cNvPr id="860" name="任意多边形 859"/>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61" name="图片 860"/>
          <p:cNvPicPr/>
          <p:nvPr/>
        </p:nvPicPr>
        <p:blipFill>
          <a:blip r:embed="rId4"/>
          <a:stretch/>
        </p:blipFill>
        <p:spPr>
          <a:xfrm>
            <a:off x="668520" y="1094760"/>
            <a:ext cx="150120" cy="200160"/>
          </a:xfrm>
          <a:prstGeom prst="rect">
            <a:avLst/>
          </a:prstGeom>
          <a:noFill/>
          <a:ln w="0">
            <a:noFill/>
          </a:ln>
        </p:spPr>
      </p:pic>
      <p:sp>
        <p:nvSpPr>
          <p:cNvPr id="862" name="文本框 861"/>
          <p:cNvSpPr txBox="1"/>
          <p:nvPr/>
        </p:nvSpPr>
        <p:spPr>
          <a:xfrm>
            <a:off x="668520" y="439560"/>
            <a:ext cx="240264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高效向量检索技术</a:t>
            </a:r>
            <a:endParaRPr lang="en-US" sz="2370" b="0" u="none" strike="noStrike">
              <a:solidFill>
                <a:srgbClr val="000000"/>
              </a:solidFill>
              <a:effectLst/>
              <a:uFillTx/>
              <a:latin typeface="Times New Roman"/>
            </a:endParaRPr>
          </a:p>
        </p:txBody>
      </p:sp>
      <p:pic>
        <p:nvPicPr>
          <p:cNvPr id="863" name="图片 862"/>
          <p:cNvPicPr/>
          <p:nvPr/>
        </p:nvPicPr>
        <p:blipFill>
          <a:blip r:embed="rId5"/>
          <a:stretch/>
        </p:blipFill>
        <p:spPr>
          <a:xfrm>
            <a:off x="668520" y="2582280"/>
            <a:ext cx="225360" cy="200160"/>
          </a:xfrm>
          <a:prstGeom prst="rect">
            <a:avLst/>
          </a:prstGeom>
          <a:noFill/>
          <a:ln w="0">
            <a:noFill/>
          </a:ln>
        </p:spPr>
      </p:pic>
      <p:sp>
        <p:nvSpPr>
          <p:cNvPr id="864" name="文本框 863"/>
          <p:cNvSpPr txBox="1"/>
          <p:nvPr/>
        </p:nvSpPr>
        <p:spPr>
          <a:xfrm>
            <a:off x="885960" y="1083960"/>
            <a:ext cx="1409040" cy="291600"/>
          </a:xfrm>
          <a:prstGeom prst="rect">
            <a:avLst/>
          </a:prstGeom>
          <a:noFill/>
          <a:ln w="0">
            <a:noFill/>
          </a:ln>
        </p:spPr>
        <p:txBody>
          <a:bodyPr wrap="none" lIns="0" tIns="0" rIns="0" bIns="0" anchor="t">
            <a:spAutoFit/>
          </a:bodyPr>
          <a:lstStyle/>
          <a:p>
            <a:r>
              <a:rPr lang="zh-CN" sz="1580" b="0" u="none" strike="noStrike">
                <a:solidFill>
                  <a:srgbClr val="DDD6FE"/>
                </a:solidFill>
                <a:effectLst/>
                <a:uFillTx/>
                <a:latin typeface="NotoSansSC"/>
                <a:ea typeface="NotoSansSC"/>
              </a:rPr>
              <a:t>相似度计算方法</a:t>
            </a:r>
            <a:endParaRPr lang="en-US" sz="1580" b="0" u="none" strike="noStrike">
              <a:solidFill>
                <a:srgbClr val="000000"/>
              </a:solidFill>
              <a:effectLst/>
              <a:uFillTx/>
              <a:latin typeface="Times New Roman"/>
            </a:endParaRPr>
          </a:p>
        </p:txBody>
      </p:sp>
      <p:sp>
        <p:nvSpPr>
          <p:cNvPr id="865" name="文本框 864"/>
          <p:cNvSpPr txBox="1"/>
          <p:nvPr/>
        </p:nvSpPr>
        <p:spPr>
          <a:xfrm>
            <a:off x="961200" y="2571480"/>
            <a:ext cx="1207800" cy="291600"/>
          </a:xfrm>
          <a:prstGeom prst="rect">
            <a:avLst/>
          </a:prstGeom>
          <a:noFill/>
          <a:ln w="0">
            <a:noFill/>
          </a:ln>
        </p:spPr>
        <p:txBody>
          <a:bodyPr wrap="none" lIns="0" tIns="0" rIns="0" bIns="0" anchor="t">
            <a:spAutoFit/>
          </a:bodyPr>
          <a:lstStyle/>
          <a:p>
            <a:r>
              <a:rPr lang="zh-CN" sz="1580" b="0" u="none" strike="noStrike">
                <a:solidFill>
                  <a:srgbClr val="DDD6FE"/>
                </a:solidFill>
                <a:effectLst/>
                <a:uFillTx/>
                <a:latin typeface="NotoSansSC"/>
                <a:ea typeface="NotoSansSC"/>
              </a:rPr>
              <a:t>索引优化技术</a:t>
            </a:r>
            <a:endParaRPr lang="en-US" sz="1580" b="0" u="none" strike="noStrike">
              <a:solidFill>
                <a:srgbClr val="000000"/>
              </a:solidFill>
              <a:effectLst/>
              <a:uFillTx/>
              <a:latin typeface="Times New Roman"/>
            </a:endParaRPr>
          </a:p>
        </p:txBody>
      </p:sp>
      <p:sp>
        <p:nvSpPr>
          <p:cNvPr id="866" name="任意多边形 865"/>
          <p:cNvSpPr/>
          <p:nvPr/>
        </p:nvSpPr>
        <p:spPr>
          <a:xfrm>
            <a:off x="668520" y="1454040"/>
            <a:ext cx="3033720" cy="885960"/>
          </a:xfrm>
          <a:custGeom>
            <a:avLst/>
            <a:gdLst/>
            <a:ahLst/>
            <a:cxnLst/>
            <a:rect l="0" t="0" r="r" b="b"/>
            <a:pathLst>
              <a:path w="8427" h="2461">
                <a:moveTo>
                  <a:pt x="21" y="172"/>
                </a:moveTo>
                <a:cubicBezTo>
                  <a:pt x="35" y="137"/>
                  <a:pt x="55" y="107"/>
                  <a:pt x="81" y="81"/>
                </a:cubicBezTo>
                <a:cubicBezTo>
                  <a:pt x="107" y="55"/>
                  <a:pt x="137" y="35"/>
                  <a:pt x="172" y="21"/>
                </a:cubicBezTo>
                <a:cubicBezTo>
                  <a:pt x="206" y="7"/>
                  <a:pt x="241" y="0"/>
                  <a:pt x="278" y="0"/>
                </a:cubicBezTo>
                <a:lnTo>
                  <a:pt x="8148" y="0"/>
                </a:lnTo>
                <a:cubicBezTo>
                  <a:pt x="8185" y="0"/>
                  <a:pt x="8221" y="7"/>
                  <a:pt x="8255" y="21"/>
                </a:cubicBezTo>
                <a:cubicBezTo>
                  <a:pt x="8289" y="35"/>
                  <a:pt x="8319" y="55"/>
                  <a:pt x="8345" y="81"/>
                </a:cubicBezTo>
                <a:cubicBezTo>
                  <a:pt x="8371" y="107"/>
                  <a:pt x="8392" y="137"/>
                  <a:pt x="8406" y="172"/>
                </a:cubicBezTo>
                <a:cubicBezTo>
                  <a:pt x="8420" y="206"/>
                  <a:pt x="8427" y="241"/>
                  <a:pt x="8427" y="278"/>
                </a:cubicBezTo>
                <a:lnTo>
                  <a:pt x="8427" y="2183"/>
                </a:lnTo>
                <a:cubicBezTo>
                  <a:pt x="8427" y="2220"/>
                  <a:pt x="8420" y="2255"/>
                  <a:pt x="8406" y="2289"/>
                </a:cubicBezTo>
                <a:cubicBezTo>
                  <a:pt x="8392" y="2323"/>
                  <a:pt x="8371" y="2353"/>
                  <a:pt x="8345" y="2380"/>
                </a:cubicBezTo>
                <a:cubicBezTo>
                  <a:pt x="8319" y="2406"/>
                  <a:pt x="8289" y="2426"/>
                  <a:pt x="8255" y="2440"/>
                </a:cubicBezTo>
                <a:cubicBezTo>
                  <a:pt x="8221" y="2454"/>
                  <a:pt x="8185" y="2461"/>
                  <a:pt x="8148" y="2461"/>
                </a:cubicBezTo>
                <a:lnTo>
                  <a:pt x="278" y="2461"/>
                </a:lnTo>
                <a:cubicBezTo>
                  <a:pt x="241" y="2461"/>
                  <a:pt x="206" y="2454"/>
                  <a:pt x="172" y="2440"/>
                </a:cubicBezTo>
                <a:cubicBezTo>
                  <a:pt x="137" y="2426"/>
                  <a:pt x="107" y="2406"/>
                  <a:pt x="81" y="2380"/>
                </a:cubicBezTo>
                <a:cubicBezTo>
                  <a:pt x="55" y="2353"/>
                  <a:pt x="35" y="2323"/>
                  <a:pt x="21" y="2289"/>
                </a:cubicBezTo>
                <a:cubicBezTo>
                  <a:pt x="7" y="2255"/>
                  <a:pt x="0" y="2220"/>
                  <a:pt x="0" y="2183"/>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7" name="任意多边形 866"/>
          <p:cNvSpPr/>
          <p:nvPr/>
        </p:nvSpPr>
        <p:spPr>
          <a:xfrm>
            <a:off x="668520" y="1454040"/>
            <a:ext cx="3033720" cy="885960"/>
          </a:xfrm>
          <a:custGeom>
            <a:avLst/>
            <a:gdLst/>
            <a:ahLst/>
            <a:cxnLst/>
            <a:rect l="0" t="0" r="r" b="b"/>
            <a:pathLst>
              <a:path w="8427" h="2461">
                <a:moveTo>
                  <a:pt x="0" y="2183"/>
                </a:moveTo>
                <a:lnTo>
                  <a:pt x="0" y="278"/>
                </a:lnTo>
                <a:cubicBezTo>
                  <a:pt x="0" y="241"/>
                  <a:pt x="7" y="206"/>
                  <a:pt x="21" y="172"/>
                </a:cubicBezTo>
                <a:cubicBezTo>
                  <a:pt x="35" y="137"/>
                  <a:pt x="55" y="107"/>
                  <a:pt x="81" y="81"/>
                </a:cubicBezTo>
                <a:cubicBezTo>
                  <a:pt x="107" y="55"/>
                  <a:pt x="137" y="35"/>
                  <a:pt x="172" y="21"/>
                </a:cubicBezTo>
                <a:cubicBezTo>
                  <a:pt x="206" y="7"/>
                  <a:pt x="241" y="0"/>
                  <a:pt x="278" y="0"/>
                </a:cubicBezTo>
                <a:lnTo>
                  <a:pt x="8148" y="0"/>
                </a:lnTo>
                <a:cubicBezTo>
                  <a:pt x="8185" y="0"/>
                  <a:pt x="8221" y="7"/>
                  <a:pt x="8255" y="21"/>
                </a:cubicBezTo>
                <a:cubicBezTo>
                  <a:pt x="8289" y="35"/>
                  <a:pt x="8319" y="55"/>
                  <a:pt x="8345" y="81"/>
                </a:cubicBezTo>
                <a:cubicBezTo>
                  <a:pt x="8371" y="107"/>
                  <a:pt x="8392" y="137"/>
                  <a:pt x="8406" y="172"/>
                </a:cubicBezTo>
                <a:cubicBezTo>
                  <a:pt x="8420" y="206"/>
                  <a:pt x="8427" y="241"/>
                  <a:pt x="8427" y="278"/>
                </a:cubicBezTo>
                <a:lnTo>
                  <a:pt x="8427" y="2183"/>
                </a:lnTo>
                <a:cubicBezTo>
                  <a:pt x="8427" y="2220"/>
                  <a:pt x="8420" y="2255"/>
                  <a:pt x="8406" y="2289"/>
                </a:cubicBezTo>
                <a:cubicBezTo>
                  <a:pt x="8392" y="2323"/>
                  <a:pt x="8371" y="2353"/>
                  <a:pt x="8345" y="2380"/>
                </a:cubicBezTo>
                <a:cubicBezTo>
                  <a:pt x="8319" y="2406"/>
                  <a:pt x="8289" y="2426"/>
                  <a:pt x="8255" y="2440"/>
                </a:cubicBezTo>
                <a:cubicBezTo>
                  <a:pt x="8221" y="2454"/>
                  <a:pt x="8185" y="2461"/>
                  <a:pt x="8148" y="2461"/>
                </a:cubicBezTo>
                <a:lnTo>
                  <a:pt x="278" y="2461"/>
                </a:lnTo>
                <a:cubicBezTo>
                  <a:pt x="241" y="2461"/>
                  <a:pt x="206" y="2454"/>
                  <a:pt x="172" y="2440"/>
                </a:cubicBezTo>
                <a:cubicBezTo>
                  <a:pt x="137" y="2426"/>
                  <a:pt x="107" y="2406"/>
                  <a:pt x="81" y="2380"/>
                </a:cubicBezTo>
                <a:cubicBezTo>
                  <a:pt x="55" y="2353"/>
                  <a:pt x="35" y="2323"/>
                  <a:pt x="21" y="2289"/>
                </a:cubicBezTo>
                <a:cubicBezTo>
                  <a:pt x="7" y="2255"/>
                  <a:pt x="0" y="2220"/>
                  <a:pt x="0" y="2183"/>
                </a:cubicBezTo>
                <a:moveTo>
                  <a:pt x="23" y="278"/>
                </a:moveTo>
                <a:lnTo>
                  <a:pt x="23" y="2183"/>
                </a:lnTo>
                <a:cubicBezTo>
                  <a:pt x="23" y="2199"/>
                  <a:pt x="24" y="2216"/>
                  <a:pt x="28" y="2232"/>
                </a:cubicBezTo>
                <a:cubicBezTo>
                  <a:pt x="31" y="2249"/>
                  <a:pt x="36" y="2265"/>
                  <a:pt x="42" y="2280"/>
                </a:cubicBezTo>
                <a:cubicBezTo>
                  <a:pt x="49" y="2296"/>
                  <a:pt x="56" y="2311"/>
                  <a:pt x="66" y="2324"/>
                </a:cubicBezTo>
                <a:cubicBezTo>
                  <a:pt x="75" y="2338"/>
                  <a:pt x="86" y="2351"/>
                  <a:pt x="98" y="2363"/>
                </a:cubicBezTo>
                <a:cubicBezTo>
                  <a:pt x="109" y="2375"/>
                  <a:pt x="122" y="2386"/>
                  <a:pt x="136" y="2395"/>
                </a:cubicBezTo>
                <a:cubicBezTo>
                  <a:pt x="150" y="2404"/>
                  <a:pt x="165" y="2412"/>
                  <a:pt x="180" y="2419"/>
                </a:cubicBezTo>
                <a:cubicBezTo>
                  <a:pt x="196" y="2425"/>
                  <a:pt x="212" y="2430"/>
                  <a:pt x="228" y="2433"/>
                </a:cubicBezTo>
                <a:cubicBezTo>
                  <a:pt x="245" y="2436"/>
                  <a:pt x="261" y="2438"/>
                  <a:pt x="278" y="2438"/>
                </a:cubicBezTo>
                <a:lnTo>
                  <a:pt x="8148" y="2438"/>
                </a:lnTo>
                <a:cubicBezTo>
                  <a:pt x="8165" y="2438"/>
                  <a:pt x="8182" y="2436"/>
                  <a:pt x="8198" y="2433"/>
                </a:cubicBezTo>
                <a:cubicBezTo>
                  <a:pt x="8215" y="2430"/>
                  <a:pt x="8231" y="2425"/>
                  <a:pt x="8246" y="2419"/>
                </a:cubicBezTo>
                <a:cubicBezTo>
                  <a:pt x="8262" y="2412"/>
                  <a:pt x="8276" y="2404"/>
                  <a:pt x="8290" y="2395"/>
                </a:cubicBezTo>
                <a:cubicBezTo>
                  <a:pt x="8304" y="2386"/>
                  <a:pt x="8317" y="2375"/>
                  <a:pt x="8329" y="2363"/>
                </a:cubicBezTo>
                <a:cubicBezTo>
                  <a:pt x="8341" y="2351"/>
                  <a:pt x="8351" y="2338"/>
                  <a:pt x="8361" y="2324"/>
                </a:cubicBezTo>
                <a:cubicBezTo>
                  <a:pt x="8370" y="2311"/>
                  <a:pt x="8378" y="2296"/>
                  <a:pt x="8384" y="2280"/>
                </a:cubicBezTo>
                <a:cubicBezTo>
                  <a:pt x="8391" y="2265"/>
                  <a:pt x="8395" y="2249"/>
                  <a:pt x="8399" y="2232"/>
                </a:cubicBezTo>
                <a:cubicBezTo>
                  <a:pt x="8402" y="2216"/>
                  <a:pt x="8404" y="2199"/>
                  <a:pt x="8404" y="2183"/>
                </a:cubicBezTo>
                <a:lnTo>
                  <a:pt x="8404" y="278"/>
                </a:lnTo>
                <a:cubicBezTo>
                  <a:pt x="8404" y="261"/>
                  <a:pt x="8402" y="245"/>
                  <a:pt x="8399" y="228"/>
                </a:cubicBezTo>
                <a:cubicBezTo>
                  <a:pt x="8395" y="212"/>
                  <a:pt x="8391" y="196"/>
                  <a:pt x="8384" y="180"/>
                </a:cubicBezTo>
                <a:cubicBezTo>
                  <a:pt x="8378" y="165"/>
                  <a:pt x="8370" y="150"/>
                  <a:pt x="8361" y="136"/>
                </a:cubicBezTo>
                <a:cubicBezTo>
                  <a:pt x="8351" y="122"/>
                  <a:pt x="8341" y="109"/>
                  <a:pt x="8329" y="98"/>
                </a:cubicBezTo>
                <a:cubicBezTo>
                  <a:pt x="8317" y="86"/>
                  <a:pt x="8304" y="75"/>
                  <a:pt x="8290" y="66"/>
                </a:cubicBezTo>
                <a:cubicBezTo>
                  <a:pt x="8276" y="57"/>
                  <a:pt x="8262" y="49"/>
                  <a:pt x="8246" y="42"/>
                </a:cubicBezTo>
                <a:cubicBezTo>
                  <a:pt x="8231" y="36"/>
                  <a:pt x="8215" y="31"/>
                  <a:pt x="8198" y="28"/>
                </a:cubicBezTo>
                <a:cubicBezTo>
                  <a:pt x="8182" y="24"/>
                  <a:pt x="8165" y="23"/>
                  <a:pt x="8148" y="23"/>
                </a:cubicBezTo>
                <a:lnTo>
                  <a:pt x="278" y="23"/>
                </a:lnTo>
                <a:cubicBezTo>
                  <a:pt x="261" y="23"/>
                  <a:pt x="245" y="24"/>
                  <a:pt x="228" y="28"/>
                </a:cubicBezTo>
                <a:cubicBezTo>
                  <a:pt x="212" y="31"/>
                  <a:pt x="196" y="36"/>
                  <a:pt x="180" y="42"/>
                </a:cubicBezTo>
                <a:cubicBezTo>
                  <a:pt x="165" y="49"/>
                  <a:pt x="150" y="57"/>
                  <a:pt x="136" y="66"/>
                </a:cubicBezTo>
                <a:cubicBezTo>
                  <a:pt x="122" y="75"/>
                  <a:pt x="109" y="86"/>
                  <a:pt x="98" y="98"/>
                </a:cubicBezTo>
                <a:cubicBezTo>
                  <a:pt x="86" y="109"/>
                  <a:pt x="75" y="122"/>
                  <a:pt x="66" y="136"/>
                </a:cubicBezTo>
                <a:cubicBezTo>
                  <a:pt x="56" y="150"/>
                  <a:pt x="49" y="165"/>
                  <a:pt x="42" y="180"/>
                </a:cubicBezTo>
                <a:cubicBezTo>
                  <a:pt x="36" y="196"/>
                  <a:pt x="31" y="212"/>
                  <a:pt x="28" y="228"/>
                </a:cubicBezTo>
                <a:cubicBezTo>
                  <a:pt x="24"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68" name="任意多边形 867"/>
          <p:cNvSpPr/>
          <p:nvPr/>
        </p:nvSpPr>
        <p:spPr>
          <a:xfrm>
            <a:off x="810360" y="1595880"/>
            <a:ext cx="418320" cy="418320"/>
          </a:xfrm>
          <a:custGeom>
            <a:avLst/>
            <a:gdLst/>
            <a:ahLst/>
            <a:cxnLst/>
            <a:rect l="0" t="0" r="r" b="b"/>
            <a:pathLst>
              <a:path w="1162" h="1162">
                <a:moveTo>
                  <a:pt x="1162" y="581"/>
                </a:moveTo>
                <a:cubicBezTo>
                  <a:pt x="1162" y="600"/>
                  <a:pt x="1161" y="618"/>
                  <a:pt x="1159" y="637"/>
                </a:cubicBezTo>
                <a:cubicBezTo>
                  <a:pt x="1157" y="656"/>
                  <a:pt x="1154" y="675"/>
                  <a:pt x="1151" y="694"/>
                </a:cubicBezTo>
                <a:cubicBezTo>
                  <a:pt x="1147" y="712"/>
                  <a:pt x="1142" y="731"/>
                  <a:pt x="1137" y="749"/>
                </a:cubicBezTo>
                <a:cubicBezTo>
                  <a:pt x="1131" y="767"/>
                  <a:pt x="1125" y="785"/>
                  <a:pt x="1118" y="804"/>
                </a:cubicBezTo>
                <a:cubicBezTo>
                  <a:pt x="1110" y="821"/>
                  <a:pt x="1102" y="838"/>
                  <a:pt x="1093" y="855"/>
                </a:cubicBezTo>
                <a:cubicBezTo>
                  <a:pt x="1084" y="872"/>
                  <a:pt x="1075" y="888"/>
                  <a:pt x="1064" y="904"/>
                </a:cubicBezTo>
                <a:cubicBezTo>
                  <a:pt x="1053" y="920"/>
                  <a:pt x="1042" y="935"/>
                  <a:pt x="1030" y="950"/>
                </a:cubicBezTo>
                <a:cubicBezTo>
                  <a:pt x="1018" y="964"/>
                  <a:pt x="1005" y="978"/>
                  <a:pt x="992" y="992"/>
                </a:cubicBezTo>
                <a:cubicBezTo>
                  <a:pt x="978" y="1005"/>
                  <a:pt x="964" y="1018"/>
                  <a:pt x="950" y="1030"/>
                </a:cubicBezTo>
                <a:cubicBezTo>
                  <a:pt x="935" y="1042"/>
                  <a:pt x="920" y="1053"/>
                  <a:pt x="904" y="1064"/>
                </a:cubicBezTo>
                <a:cubicBezTo>
                  <a:pt x="888" y="1075"/>
                  <a:pt x="872" y="1084"/>
                  <a:pt x="855" y="1093"/>
                </a:cubicBezTo>
                <a:cubicBezTo>
                  <a:pt x="838" y="1102"/>
                  <a:pt x="821" y="1110"/>
                  <a:pt x="804" y="1118"/>
                </a:cubicBezTo>
                <a:cubicBezTo>
                  <a:pt x="786" y="1125"/>
                  <a:pt x="768" y="1131"/>
                  <a:pt x="750" y="1137"/>
                </a:cubicBezTo>
                <a:cubicBezTo>
                  <a:pt x="732" y="1142"/>
                  <a:pt x="713" y="1147"/>
                  <a:pt x="695" y="1151"/>
                </a:cubicBezTo>
                <a:cubicBezTo>
                  <a:pt x="676" y="1154"/>
                  <a:pt x="657" y="1157"/>
                  <a:pt x="637" y="1159"/>
                </a:cubicBezTo>
                <a:cubicBezTo>
                  <a:pt x="618" y="1161"/>
                  <a:pt x="599" y="1162"/>
                  <a:pt x="580" y="1162"/>
                </a:cubicBezTo>
                <a:cubicBezTo>
                  <a:pt x="561" y="1162"/>
                  <a:pt x="543" y="1161"/>
                  <a:pt x="524" y="1159"/>
                </a:cubicBezTo>
                <a:cubicBezTo>
                  <a:pt x="505" y="1157"/>
                  <a:pt x="486" y="1154"/>
                  <a:pt x="467" y="1151"/>
                </a:cubicBezTo>
                <a:cubicBezTo>
                  <a:pt x="449" y="1147"/>
                  <a:pt x="430" y="1142"/>
                  <a:pt x="412" y="1137"/>
                </a:cubicBezTo>
                <a:cubicBezTo>
                  <a:pt x="394" y="1131"/>
                  <a:pt x="376" y="1125"/>
                  <a:pt x="358" y="1118"/>
                </a:cubicBezTo>
                <a:cubicBezTo>
                  <a:pt x="341" y="1110"/>
                  <a:pt x="324" y="1102"/>
                  <a:pt x="307" y="1093"/>
                </a:cubicBezTo>
                <a:cubicBezTo>
                  <a:pt x="290" y="1084"/>
                  <a:pt x="274" y="1075"/>
                  <a:pt x="258" y="1064"/>
                </a:cubicBezTo>
                <a:cubicBezTo>
                  <a:pt x="242" y="1053"/>
                  <a:pt x="227" y="1042"/>
                  <a:pt x="212" y="1030"/>
                </a:cubicBezTo>
                <a:cubicBezTo>
                  <a:pt x="198" y="1018"/>
                  <a:pt x="184" y="1005"/>
                  <a:pt x="170" y="992"/>
                </a:cubicBezTo>
                <a:cubicBezTo>
                  <a:pt x="157" y="978"/>
                  <a:pt x="144" y="964"/>
                  <a:pt x="132" y="950"/>
                </a:cubicBezTo>
                <a:cubicBezTo>
                  <a:pt x="120" y="935"/>
                  <a:pt x="109" y="920"/>
                  <a:pt x="98" y="904"/>
                </a:cubicBezTo>
                <a:cubicBezTo>
                  <a:pt x="87" y="888"/>
                  <a:pt x="78" y="872"/>
                  <a:pt x="69" y="855"/>
                </a:cubicBezTo>
                <a:cubicBezTo>
                  <a:pt x="60" y="838"/>
                  <a:pt x="52" y="821"/>
                  <a:pt x="44" y="804"/>
                </a:cubicBezTo>
                <a:cubicBezTo>
                  <a:pt x="37" y="785"/>
                  <a:pt x="31" y="767"/>
                  <a:pt x="25" y="749"/>
                </a:cubicBezTo>
                <a:cubicBezTo>
                  <a:pt x="20" y="731"/>
                  <a:pt x="15" y="712"/>
                  <a:pt x="11" y="694"/>
                </a:cubicBezTo>
                <a:cubicBezTo>
                  <a:pt x="8" y="675"/>
                  <a:pt x="5" y="656"/>
                  <a:pt x="3" y="637"/>
                </a:cubicBezTo>
                <a:cubicBezTo>
                  <a:pt x="1" y="618"/>
                  <a:pt x="0" y="600"/>
                  <a:pt x="0" y="581"/>
                </a:cubicBezTo>
                <a:cubicBezTo>
                  <a:pt x="0" y="562"/>
                  <a:pt x="1" y="543"/>
                  <a:pt x="3" y="524"/>
                </a:cubicBezTo>
                <a:cubicBezTo>
                  <a:pt x="5" y="505"/>
                  <a:pt x="8" y="486"/>
                  <a:pt x="11" y="467"/>
                </a:cubicBezTo>
                <a:cubicBezTo>
                  <a:pt x="15" y="449"/>
                  <a:pt x="20" y="430"/>
                  <a:pt x="25" y="412"/>
                </a:cubicBezTo>
                <a:cubicBezTo>
                  <a:pt x="31" y="394"/>
                  <a:pt x="37" y="376"/>
                  <a:pt x="44" y="358"/>
                </a:cubicBezTo>
                <a:cubicBezTo>
                  <a:pt x="52" y="341"/>
                  <a:pt x="60" y="324"/>
                  <a:pt x="69" y="307"/>
                </a:cubicBezTo>
                <a:cubicBezTo>
                  <a:pt x="78" y="290"/>
                  <a:pt x="87" y="274"/>
                  <a:pt x="98" y="258"/>
                </a:cubicBezTo>
                <a:cubicBezTo>
                  <a:pt x="109" y="242"/>
                  <a:pt x="120" y="227"/>
                  <a:pt x="132" y="212"/>
                </a:cubicBezTo>
                <a:cubicBezTo>
                  <a:pt x="144" y="198"/>
                  <a:pt x="157" y="184"/>
                  <a:pt x="170" y="170"/>
                </a:cubicBezTo>
                <a:cubicBezTo>
                  <a:pt x="184" y="157"/>
                  <a:pt x="198" y="144"/>
                  <a:pt x="212" y="132"/>
                </a:cubicBezTo>
                <a:cubicBezTo>
                  <a:pt x="227" y="120"/>
                  <a:pt x="242" y="109"/>
                  <a:pt x="258" y="98"/>
                </a:cubicBezTo>
                <a:cubicBezTo>
                  <a:pt x="274" y="87"/>
                  <a:pt x="290" y="78"/>
                  <a:pt x="307" y="69"/>
                </a:cubicBezTo>
                <a:cubicBezTo>
                  <a:pt x="324" y="60"/>
                  <a:pt x="341" y="52"/>
                  <a:pt x="358" y="44"/>
                </a:cubicBezTo>
                <a:cubicBezTo>
                  <a:pt x="376" y="37"/>
                  <a:pt x="394" y="31"/>
                  <a:pt x="412" y="25"/>
                </a:cubicBezTo>
                <a:cubicBezTo>
                  <a:pt x="430" y="20"/>
                  <a:pt x="449" y="15"/>
                  <a:pt x="467" y="11"/>
                </a:cubicBezTo>
                <a:cubicBezTo>
                  <a:pt x="486" y="8"/>
                  <a:pt x="505" y="5"/>
                  <a:pt x="524" y="3"/>
                </a:cubicBezTo>
                <a:cubicBezTo>
                  <a:pt x="543" y="1"/>
                  <a:pt x="561" y="0"/>
                  <a:pt x="580" y="0"/>
                </a:cubicBezTo>
                <a:cubicBezTo>
                  <a:pt x="599" y="0"/>
                  <a:pt x="618" y="1"/>
                  <a:pt x="637" y="3"/>
                </a:cubicBezTo>
                <a:cubicBezTo>
                  <a:pt x="657" y="5"/>
                  <a:pt x="676" y="8"/>
                  <a:pt x="695" y="11"/>
                </a:cubicBezTo>
                <a:cubicBezTo>
                  <a:pt x="713" y="15"/>
                  <a:pt x="732" y="20"/>
                  <a:pt x="750" y="25"/>
                </a:cubicBezTo>
                <a:cubicBezTo>
                  <a:pt x="768" y="31"/>
                  <a:pt x="786" y="37"/>
                  <a:pt x="804" y="44"/>
                </a:cubicBezTo>
                <a:cubicBezTo>
                  <a:pt x="821" y="52"/>
                  <a:pt x="838" y="60"/>
                  <a:pt x="855" y="69"/>
                </a:cubicBezTo>
                <a:cubicBezTo>
                  <a:pt x="872" y="78"/>
                  <a:pt x="888" y="87"/>
                  <a:pt x="904" y="98"/>
                </a:cubicBezTo>
                <a:cubicBezTo>
                  <a:pt x="920" y="109"/>
                  <a:pt x="935" y="120"/>
                  <a:pt x="950" y="132"/>
                </a:cubicBezTo>
                <a:cubicBezTo>
                  <a:pt x="964" y="144"/>
                  <a:pt x="978" y="157"/>
                  <a:pt x="992" y="170"/>
                </a:cubicBezTo>
                <a:cubicBezTo>
                  <a:pt x="1005" y="184"/>
                  <a:pt x="1018" y="198"/>
                  <a:pt x="1030" y="212"/>
                </a:cubicBezTo>
                <a:cubicBezTo>
                  <a:pt x="1042" y="227"/>
                  <a:pt x="1053" y="242"/>
                  <a:pt x="1064" y="258"/>
                </a:cubicBezTo>
                <a:cubicBezTo>
                  <a:pt x="1075" y="274"/>
                  <a:pt x="1084" y="290"/>
                  <a:pt x="1093" y="307"/>
                </a:cubicBezTo>
                <a:cubicBezTo>
                  <a:pt x="1102" y="324"/>
                  <a:pt x="1110" y="341"/>
                  <a:pt x="1118" y="358"/>
                </a:cubicBezTo>
                <a:cubicBezTo>
                  <a:pt x="1125" y="376"/>
                  <a:pt x="1131" y="394"/>
                  <a:pt x="1137" y="412"/>
                </a:cubicBezTo>
                <a:cubicBezTo>
                  <a:pt x="1142" y="430"/>
                  <a:pt x="1147" y="449"/>
                  <a:pt x="1151" y="467"/>
                </a:cubicBezTo>
                <a:cubicBezTo>
                  <a:pt x="1154" y="486"/>
                  <a:pt x="1157" y="505"/>
                  <a:pt x="1159" y="524"/>
                </a:cubicBezTo>
                <a:cubicBezTo>
                  <a:pt x="1161" y="543"/>
                  <a:pt x="1162" y="562"/>
                  <a:pt x="1162" y="581"/>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69" name="图片 868"/>
          <p:cNvPicPr/>
          <p:nvPr/>
        </p:nvPicPr>
        <p:blipFill>
          <a:blip r:embed="rId6"/>
          <a:stretch/>
        </p:blipFill>
        <p:spPr>
          <a:xfrm>
            <a:off x="936000" y="1721520"/>
            <a:ext cx="83160" cy="166680"/>
          </a:xfrm>
          <a:prstGeom prst="rect">
            <a:avLst/>
          </a:prstGeom>
          <a:noFill/>
          <a:ln w="0">
            <a:noFill/>
          </a:ln>
        </p:spPr>
      </p:pic>
      <p:pic>
        <p:nvPicPr>
          <p:cNvPr id="870" name="图片 869"/>
          <p:cNvPicPr/>
          <p:nvPr/>
        </p:nvPicPr>
        <p:blipFill>
          <a:blip r:embed="rId7"/>
          <a:stretch/>
        </p:blipFill>
        <p:spPr>
          <a:xfrm>
            <a:off x="1019520" y="1721520"/>
            <a:ext cx="83160" cy="166680"/>
          </a:xfrm>
          <a:prstGeom prst="rect">
            <a:avLst/>
          </a:prstGeom>
          <a:noFill/>
          <a:ln w="0">
            <a:noFill/>
          </a:ln>
        </p:spPr>
      </p:pic>
      <p:sp>
        <p:nvSpPr>
          <p:cNvPr id="871" name="文本框 870"/>
          <p:cNvSpPr txBox="1"/>
          <p:nvPr/>
        </p:nvSpPr>
        <p:spPr>
          <a:xfrm>
            <a:off x="5482080" y="2571480"/>
            <a:ext cx="1811160" cy="291600"/>
          </a:xfrm>
          <a:prstGeom prst="rect">
            <a:avLst/>
          </a:prstGeom>
          <a:noFill/>
          <a:ln w="0">
            <a:noFill/>
          </a:ln>
        </p:spPr>
        <p:txBody>
          <a:bodyPr wrap="none" lIns="0" tIns="0" rIns="0" bIns="0" anchor="t">
            <a:spAutoFit/>
          </a:bodyPr>
          <a:lstStyle/>
          <a:p>
            <a:r>
              <a:rPr lang="zh-CN" sz="1580" b="0" u="none" strike="noStrike">
                <a:solidFill>
                  <a:srgbClr val="DDD6FE"/>
                </a:solidFill>
                <a:effectLst/>
                <a:uFillTx/>
                <a:latin typeface="NotoSansSC"/>
                <a:ea typeface="NotoSansSC"/>
              </a:rPr>
              <a:t>向量空间与检索效率</a:t>
            </a:r>
            <a:endParaRPr lang="en-US" sz="1580" b="0" u="none" strike="noStrike">
              <a:solidFill>
                <a:srgbClr val="000000"/>
              </a:solidFill>
              <a:effectLst/>
              <a:uFillTx/>
              <a:latin typeface="Times New Roman"/>
            </a:endParaRPr>
          </a:p>
        </p:txBody>
      </p:sp>
      <p:sp>
        <p:nvSpPr>
          <p:cNvPr id="872" name="文本框 871"/>
          <p:cNvSpPr txBox="1"/>
          <p:nvPr/>
        </p:nvSpPr>
        <p:spPr>
          <a:xfrm>
            <a:off x="1353960" y="1640520"/>
            <a:ext cx="755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余弦相似度</a:t>
            </a:r>
            <a:endParaRPr lang="en-US" sz="1180" b="0" u="none" strike="noStrike">
              <a:solidFill>
                <a:srgbClr val="000000"/>
              </a:solidFill>
              <a:effectLst/>
              <a:uFillTx/>
              <a:latin typeface="Times New Roman"/>
            </a:endParaRPr>
          </a:p>
        </p:txBody>
      </p:sp>
      <p:sp>
        <p:nvSpPr>
          <p:cNvPr id="873" name="文本框 872"/>
          <p:cNvSpPr txBox="1"/>
          <p:nvPr/>
        </p:nvSpPr>
        <p:spPr>
          <a:xfrm>
            <a:off x="1353960" y="1888560"/>
            <a:ext cx="22597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计算向量间夹角的余弦值，范围在</a:t>
            </a:r>
            <a:r>
              <a:rPr lang="en-US" sz="920" b="0" u="none" strike="noStrike">
                <a:solidFill>
                  <a:srgbClr val="EDE9FE"/>
                </a:solidFill>
                <a:effectLst/>
                <a:uFillTx/>
                <a:latin typeface="NotoSansSC"/>
                <a:ea typeface="NotoSansSC"/>
              </a:rPr>
              <a:t>[-1,1]</a:t>
            </a:r>
            <a:r>
              <a:rPr lang="zh-CN" sz="920" b="0" u="none" strike="noStrike">
                <a:solidFill>
                  <a:srgbClr val="EDE9FE"/>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874" name="任意多边形 873"/>
          <p:cNvSpPr/>
          <p:nvPr/>
        </p:nvSpPr>
        <p:spPr>
          <a:xfrm>
            <a:off x="3835440" y="1454040"/>
            <a:ext cx="3025440" cy="885960"/>
          </a:xfrm>
          <a:custGeom>
            <a:avLst/>
            <a:gdLst/>
            <a:ahLst/>
            <a:cxnLst/>
            <a:rect l="0" t="0" r="r" b="b"/>
            <a:pathLst>
              <a:path w="8404" h="2461">
                <a:moveTo>
                  <a:pt x="21" y="172"/>
                </a:moveTo>
                <a:cubicBezTo>
                  <a:pt x="36" y="137"/>
                  <a:pt x="56" y="107"/>
                  <a:pt x="82" y="81"/>
                </a:cubicBezTo>
                <a:cubicBezTo>
                  <a:pt x="108" y="55"/>
                  <a:pt x="138" y="35"/>
                  <a:pt x="172" y="21"/>
                </a:cubicBezTo>
                <a:cubicBezTo>
                  <a:pt x="206" y="7"/>
                  <a:pt x="242" y="0"/>
                  <a:pt x="279" y="0"/>
                </a:cubicBezTo>
                <a:lnTo>
                  <a:pt x="8126" y="0"/>
                </a:lnTo>
                <a:cubicBezTo>
                  <a:pt x="8163" y="0"/>
                  <a:pt x="8198" y="7"/>
                  <a:pt x="8232" y="21"/>
                </a:cubicBezTo>
                <a:cubicBezTo>
                  <a:pt x="8267" y="35"/>
                  <a:pt x="8297" y="55"/>
                  <a:pt x="8323" y="81"/>
                </a:cubicBezTo>
                <a:cubicBezTo>
                  <a:pt x="8349" y="107"/>
                  <a:pt x="8369" y="137"/>
                  <a:pt x="8383" y="172"/>
                </a:cubicBezTo>
                <a:cubicBezTo>
                  <a:pt x="8397" y="206"/>
                  <a:pt x="8404" y="241"/>
                  <a:pt x="8404" y="278"/>
                </a:cubicBezTo>
                <a:lnTo>
                  <a:pt x="8404" y="2183"/>
                </a:lnTo>
                <a:cubicBezTo>
                  <a:pt x="8404" y="2220"/>
                  <a:pt x="8397" y="2255"/>
                  <a:pt x="8383" y="2289"/>
                </a:cubicBezTo>
                <a:cubicBezTo>
                  <a:pt x="8369" y="2323"/>
                  <a:pt x="8349" y="2353"/>
                  <a:pt x="8323" y="2380"/>
                </a:cubicBezTo>
                <a:cubicBezTo>
                  <a:pt x="8297" y="2406"/>
                  <a:pt x="8267" y="2426"/>
                  <a:pt x="8232" y="2440"/>
                </a:cubicBezTo>
                <a:cubicBezTo>
                  <a:pt x="8198" y="2454"/>
                  <a:pt x="8163" y="2461"/>
                  <a:pt x="8126" y="2461"/>
                </a:cubicBezTo>
                <a:lnTo>
                  <a:pt x="279" y="2461"/>
                </a:lnTo>
                <a:cubicBezTo>
                  <a:pt x="242" y="2461"/>
                  <a:pt x="206" y="2454"/>
                  <a:pt x="172" y="2440"/>
                </a:cubicBezTo>
                <a:cubicBezTo>
                  <a:pt x="138" y="2426"/>
                  <a:pt x="108" y="2406"/>
                  <a:pt x="82" y="2380"/>
                </a:cubicBezTo>
                <a:cubicBezTo>
                  <a:pt x="56" y="2353"/>
                  <a:pt x="36" y="2323"/>
                  <a:pt x="21" y="2289"/>
                </a:cubicBezTo>
                <a:cubicBezTo>
                  <a:pt x="7" y="2255"/>
                  <a:pt x="0" y="2220"/>
                  <a:pt x="0" y="2183"/>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5" name="任意多边形 874"/>
          <p:cNvSpPr/>
          <p:nvPr/>
        </p:nvSpPr>
        <p:spPr>
          <a:xfrm>
            <a:off x="3835440" y="1454040"/>
            <a:ext cx="3025440" cy="885960"/>
          </a:xfrm>
          <a:custGeom>
            <a:avLst/>
            <a:gdLst/>
            <a:ahLst/>
            <a:cxnLst/>
            <a:rect l="0" t="0" r="r" b="b"/>
            <a:pathLst>
              <a:path w="8404" h="2461">
                <a:moveTo>
                  <a:pt x="0" y="2183"/>
                </a:moveTo>
                <a:lnTo>
                  <a:pt x="0" y="278"/>
                </a:lnTo>
                <a:cubicBezTo>
                  <a:pt x="0" y="241"/>
                  <a:pt x="7" y="206"/>
                  <a:pt x="21" y="172"/>
                </a:cubicBezTo>
                <a:cubicBezTo>
                  <a:pt x="36" y="137"/>
                  <a:pt x="56" y="107"/>
                  <a:pt x="82" y="81"/>
                </a:cubicBezTo>
                <a:cubicBezTo>
                  <a:pt x="108" y="55"/>
                  <a:pt x="138" y="35"/>
                  <a:pt x="172" y="21"/>
                </a:cubicBezTo>
                <a:cubicBezTo>
                  <a:pt x="206" y="7"/>
                  <a:pt x="242" y="0"/>
                  <a:pt x="279" y="0"/>
                </a:cubicBezTo>
                <a:lnTo>
                  <a:pt x="8126" y="0"/>
                </a:lnTo>
                <a:cubicBezTo>
                  <a:pt x="8163" y="0"/>
                  <a:pt x="8198" y="7"/>
                  <a:pt x="8232" y="21"/>
                </a:cubicBezTo>
                <a:cubicBezTo>
                  <a:pt x="8267" y="35"/>
                  <a:pt x="8297" y="55"/>
                  <a:pt x="8323" y="81"/>
                </a:cubicBezTo>
                <a:cubicBezTo>
                  <a:pt x="8349" y="107"/>
                  <a:pt x="8369" y="137"/>
                  <a:pt x="8383" y="172"/>
                </a:cubicBezTo>
                <a:cubicBezTo>
                  <a:pt x="8397" y="206"/>
                  <a:pt x="8404" y="241"/>
                  <a:pt x="8404" y="278"/>
                </a:cubicBezTo>
                <a:lnTo>
                  <a:pt x="8404" y="2183"/>
                </a:lnTo>
                <a:cubicBezTo>
                  <a:pt x="8404" y="2220"/>
                  <a:pt x="8397" y="2255"/>
                  <a:pt x="8383" y="2289"/>
                </a:cubicBezTo>
                <a:cubicBezTo>
                  <a:pt x="8369" y="2323"/>
                  <a:pt x="8349" y="2353"/>
                  <a:pt x="8323" y="2380"/>
                </a:cubicBezTo>
                <a:cubicBezTo>
                  <a:pt x="8297" y="2406"/>
                  <a:pt x="8267" y="2426"/>
                  <a:pt x="8232" y="2440"/>
                </a:cubicBezTo>
                <a:cubicBezTo>
                  <a:pt x="8198" y="2454"/>
                  <a:pt x="8163" y="2461"/>
                  <a:pt x="8126" y="2461"/>
                </a:cubicBezTo>
                <a:lnTo>
                  <a:pt x="279" y="2461"/>
                </a:lnTo>
                <a:cubicBezTo>
                  <a:pt x="242" y="2461"/>
                  <a:pt x="206" y="2454"/>
                  <a:pt x="172" y="2440"/>
                </a:cubicBezTo>
                <a:cubicBezTo>
                  <a:pt x="138" y="2426"/>
                  <a:pt x="108" y="2406"/>
                  <a:pt x="82" y="2380"/>
                </a:cubicBezTo>
                <a:cubicBezTo>
                  <a:pt x="56" y="2353"/>
                  <a:pt x="36" y="2323"/>
                  <a:pt x="21" y="2289"/>
                </a:cubicBezTo>
                <a:cubicBezTo>
                  <a:pt x="7" y="2255"/>
                  <a:pt x="0" y="2220"/>
                  <a:pt x="0" y="2183"/>
                </a:cubicBezTo>
                <a:moveTo>
                  <a:pt x="24" y="278"/>
                </a:moveTo>
                <a:lnTo>
                  <a:pt x="24" y="2183"/>
                </a:lnTo>
                <a:cubicBezTo>
                  <a:pt x="24" y="2199"/>
                  <a:pt x="25" y="2216"/>
                  <a:pt x="28" y="2232"/>
                </a:cubicBezTo>
                <a:cubicBezTo>
                  <a:pt x="32" y="2249"/>
                  <a:pt x="37" y="2265"/>
                  <a:pt x="43" y="2280"/>
                </a:cubicBezTo>
                <a:cubicBezTo>
                  <a:pt x="49" y="2296"/>
                  <a:pt x="57" y="2311"/>
                  <a:pt x="67" y="2324"/>
                </a:cubicBezTo>
                <a:cubicBezTo>
                  <a:pt x="76" y="2338"/>
                  <a:pt x="86" y="2351"/>
                  <a:pt x="98" y="2363"/>
                </a:cubicBezTo>
                <a:cubicBezTo>
                  <a:pt x="110" y="2375"/>
                  <a:pt x="123" y="2386"/>
                  <a:pt x="137" y="2395"/>
                </a:cubicBezTo>
                <a:cubicBezTo>
                  <a:pt x="151" y="2404"/>
                  <a:pt x="166" y="2412"/>
                  <a:pt x="181" y="2419"/>
                </a:cubicBezTo>
                <a:cubicBezTo>
                  <a:pt x="197" y="2425"/>
                  <a:pt x="213" y="2430"/>
                  <a:pt x="229" y="2433"/>
                </a:cubicBezTo>
                <a:cubicBezTo>
                  <a:pt x="245" y="2436"/>
                  <a:pt x="262" y="2438"/>
                  <a:pt x="279" y="2438"/>
                </a:cubicBezTo>
                <a:lnTo>
                  <a:pt x="8126" y="2438"/>
                </a:lnTo>
                <a:cubicBezTo>
                  <a:pt x="8143" y="2438"/>
                  <a:pt x="8159" y="2436"/>
                  <a:pt x="8176" y="2433"/>
                </a:cubicBezTo>
                <a:cubicBezTo>
                  <a:pt x="8192" y="2430"/>
                  <a:pt x="8208" y="2425"/>
                  <a:pt x="8224" y="2419"/>
                </a:cubicBezTo>
                <a:cubicBezTo>
                  <a:pt x="8239" y="2412"/>
                  <a:pt x="8254" y="2404"/>
                  <a:pt x="8268" y="2395"/>
                </a:cubicBezTo>
                <a:cubicBezTo>
                  <a:pt x="8282" y="2386"/>
                  <a:pt x="8295" y="2375"/>
                  <a:pt x="8306" y="2363"/>
                </a:cubicBezTo>
                <a:cubicBezTo>
                  <a:pt x="8318" y="2351"/>
                  <a:pt x="8329" y="2338"/>
                  <a:pt x="8338" y="2324"/>
                </a:cubicBezTo>
                <a:cubicBezTo>
                  <a:pt x="8347" y="2311"/>
                  <a:pt x="8355" y="2296"/>
                  <a:pt x="8362" y="2280"/>
                </a:cubicBezTo>
                <a:cubicBezTo>
                  <a:pt x="8368" y="2265"/>
                  <a:pt x="8373" y="2249"/>
                  <a:pt x="8376" y="2232"/>
                </a:cubicBezTo>
                <a:cubicBezTo>
                  <a:pt x="8380" y="2216"/>
                  <a:pt x="8381" y="2199"/>
                  <a:pt x="8381" y="2183"/>
                </a:cubicBezTo>
                <a:lnTo>
                  <a:pt x="8381" y="278"/>
                </a:lnTo>
                <a:cubicBezTo>
                  <a:pt x="8381" y="261"/>
                  <a:pt x="8380" y="245"/>
                  <a:pt x="8376" y="228"/>
                </a:cubicBezTo>
                <a:cubicBezTo>
                  <a:pt x="8373" y="212"/>
                  <a:pt x="8368" y="196"/>
                  <a:pt x="8362" y="180"/>
                </a:cubicBezTo>
                <a:cubicBezTo>
                  <a:pt x="8355" y="165"/>
                  <a:pt x="8347" y="150"/>
                  <a:pt x="8338" y="136"/>
                </a:cubicBezTo>
                <a:cubicBezTo>
                  <a:pt x="8329" y="122"/>
                  <a:pt x="8318" y="109"/>
                  <a:pt x="8306" y="98"/>
                </a:cubicBezTo>
                <a:cubicBezTo>
                  <a:pt x="8295" y="86"/>
                  <a:pt x="8282" y="75"/>
                  <a:pt x="8268" y="66"/>
                </a:cubicBezTo>
                <a:cubicBezTo>
                  <a:pt x="8254" y="57"/>
                  <a:pt x="8239" y="49"/>
                  <a:pt x="8224" y="42"/>
                </a:cubicBezTo>
                <a:cubicBezTo>
                  <a:pt x="8208" y="36"/>
                  <a:pt x="8192" y="31"/>
                  <a:pt x="8176" y="28"/>
                </a:cubicBezTo>
                <a:cubicBezTo>
                  <a:pt x="8159" y="24"/>
                  <a:pt x="8143" y="23"/>
                  <a:pt x="8126" y="23"/>
                </a:cubicBezTo>
                <a:lnTo>
                  <a:pt x="279" y="23"/>
                </a:lnTo>
                <a:cubicBezTo>
                  <a:pt x="262" y="23"/>
                  <a:pt x="245" y="24"/>
                  <a:pt x="229" y="28"/>
                </a:cubicBezTo>
                <a:cubicBezTo>
                  <a:pt x="213" y="31"/>
                  <a:pt x="197" y="36"/>
                  <a:pt x="181" y="42"/>
                </a:cubicBezTo>
                <a:cubicBezTo>
                  <a:pt x="166" y="49"/>
                  <a:pt x="151" y="57"/>
                  <a:pt x="137" y="66"/>
                </a:cubicBezTo>
                <a:cubicBezTo>
                  <a:pt x="123" y="75"/>
                  <a:pt x="110" y="86"/>
                  <a:pt x="98" y="98"/>
                </a:cubicBezTo>
                <a:cubicBezTo>
                  <a:pt x="86" y="109"/>
                  <a:pt x="76" y="122"/>
                  <a:pt x="67" y="136"/>
                </a:cubicBezTo>
                <a:cubicBezTo>
                  <a:pt x="57" y="150"/>
                  <a:pt x="49" y="165"/>
                  <a:pt x="43" y="180"/>
                </a:cubicBezTo>
                <a:cubicBezTo>
                  <a:pt x="37" y="196"/>
                  <a:pt x="32" y="212"/>
                  <a:pt x="28" y="228"/>
                </a:cubicBezTo>
                <a:cubicBezTo>
                  <a:pt x="25" y="245"/>
                  <a:pt x="24" y="261"/>
                  <a:pt x="24"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6" name="任意多边形 875"/>
          <p:cNvSpPr/>
          <p:nvPr/>
        </p:nvSpPr>
        <p:spPr>
          <a:xfrm>
            <a:off x="3977640" y="1595880"/>
            <a:ext cx="418320" cy="418320"/>
          </a:xfrm>
          <a:custGeom>
            <a:avLst/>
            <a:gdLst/>
            <a:ahLst/>
            <a:cxnLst/>
            <a:rect l="0" t="0" r="r" b="b"/>
            <a:pathLst>
              <a:path w="1162" h="1162">
                <a:moveTo>
                  <a:pt x="1162" y="581"/>
                </a:moveTo>
                <a:cubicBezTo>
                  <a:pt x="1162" y="600"/>
                  <a:pt x="1161" y="618"/>
                  <a:pt x="1159" y="637"/>
                </a:cubicBezTo>
                <a:cubicBezTo>
                  <a:pt x="1157" y="656"/>
                  <a:pt x="1154" y="675"/>
                  <a:pt x="1150" y="694"/>
                </a:cubicBezTo>
                <a:cubicBezTo>
                  <a:pt x="1147" y="712"/>
                  <a:pt x="1142" y="731"/>
                  <a:pt x="1137" y="749"/>
                </a:cubicBezTo>
                <a:cubicBezTo>
                  <a:pt x="1130" y="767"/>
                  <a:pt x="1124" y="785"/>
                  <a:pt x="1116" y="804"/>
                </a:cubicBezTo>
                <a:cubicBezTo>
                  <a:pt x="1109" y="821"/>
                  <a:pt x="1101" y="838"/>
                  <a:pt x="1092" y="855"/>
                </a:cubicBezTo>
                <a:cubicBezTo>
                  <a:pt x="1083" y="872"/>
                  <a:pt x="1073" y="888"/>
                  <a:pt x="1063" y="904"/>
                </a:cubicBezTo>
                <a:cubicBezTo>
                  <a:pt x="1052" y="920"/>
                  <a:pt x="1041" y="935"/>
                  <a:pt x="1029" y="950"/>
                </a:cubicBezTo>
                <a:cubicBezTo>
                  <a:pt x="1017" y="964"/>
                  <a:pt x="1004" y="978"/>
                  <a:pt x="991" y="992"/>
                </a:cubicBezTo>
                <a:cubicBezTo>
                  <a:pt x="977" y="1005"/>
                  <a:pt x="963" y="1018"/>
                  <a:pt x="948" y="1030"/>
                </a:cubicBezTo>
                <a:cubicBezTo>
                  <a:pt x="934" y="1042"/>
                  <a:pt x="918" y="1053"/>
                  <a:pt x="903" y="1064"/>
                </a:cubicBezTo>
                <a:cubicBezTo>
                  <a:pt x="887" y="1075"/>
                  <a:pt x="871" y="1084"/>
                  <a:pt x="854" y="1093"/>
                </a:cubicBezTo>
                <a:cubicBezTo>
                  <a:pt x="837" y="1102"/>
                  <a:pt x="820" y="1110"/>
                  <a:pt x="802" y="1118"/>
                </a:cubicBezTo>
                <a:cubicBezTo>
                  <a:pt x="785" y="1125"/>
                  <a:pt x="767" y="1131"/>
                  <a:pt x="749" y="1137"/>
                </a:cubicBezTo>
                <a:cubicBezTo>
                  <a:pt x="731" y="1142"/>
                  <a:pt x="712" y="1147"/>
                  <a:pt x="693" y="1151"/>
                </a:cubicBezTo>
                <a:cubicBezTo>
                  <a:pt x="675" y="1154"/>
                  <a:pt x="656" y="1157"/>
                  <a:pt x="637" y="1159"/>
                </a:cubicBezTo>
                <a:cubicBezTo>
                  <a:pt x="618" y="1161"/>
                  <a:pt x="599" y="1162"/>
                  <a:pt x="580" y="1162"/>
                </a:cubicBezTo>
                <a:cubicBezTo>
                  <a:pt x="561" y="1162"/>
                  <a:pt x="542" y="1161"/>
                  <a:pt x="523" y="1159"/>
                </a:cubicBezTo>
                <a:cubicBezTo>
                  <a:pt x="504" y="1157"/>
                  <a:pt x="486" y="1154"/>
                  <a:pt x="467" y="1151"/>
                </a:cubicBezTo>
                <a:cubicBezTo>
                  <a:pt x="448" y="1147"/>
                  <a:pt x="430" y="1142"/>
                  <a:pt x="412" y="1137"/>
                </a:cubicBezTo>
                <a:cubicBezTo>
                  <a:pt x="394" y="1131"/>
                  <a:pt x="376" y="1125"/>
                  <a:pt x="358" y="1118"/>
                </a:cubicBezTo>
                <a:cubicBezTo>
                  <a:pt x="341" y="1110"/>
                  <a:pt x="323" y="1102"/>
                  <a:pt x="307" y="1093"/>
                </a:cubicBezTo>
                <a:cubicBezTo>
                  <a:pt x="290" y="1084"/>
                  <a:pt x="274" y="1075"/>
                  <a:pt x="258" y="1064"/>
                </a:cubicBezTo>
                <a:cubicBezTo>
                  <a:pt x="242" y="1053"/>
                  <a:pt x="227" y="1042"/>
                  <a:pt x="212" y="1030"/>
                </a:cubicBezTo>
                <a:cubicBezTo>
                  <a:pt x="197" y="1018"/>
                  <a:pt x="183" y="1005"/>
                  <a:pt x="170" y="992"/>
                </a:cubicBezTo>
                <a:cubicBezTo>
                  <a:pt x="156" y="978"/>
                  <a:pt x="144" y="964"/>
                  <a:pt x="132" y="950"/>
                </a:cubicBezTo>
                <a:cubicBezTo>
                  <a:pt x="120" y="935"/>
                  <a:pt x="108" y="920"/>
                  <a:pt x="98" y="904"/>
                </a:cubicBezTo>
                <a:cubicBezTo>
                  <a:pt x="87" y="888"/>
                  <a:pt x="77" y="872"/>
                  <a:pt x="68" y="855"/>
                </a:cubicBezTo>
                <a:cubicBezTo>
                  <a:pt x="59" y="838"/>
                  <a:pt x="51" y="821"/>
                  <a:pt x="44" y="804"/>
                </a:cubicBezTo>
                <a:cubicBezTo>
                  <a:pt x="37" y="785"/>
                  <a:pt x="30" y="767"/>
                  <a:pt x="25" y="749"/>
                </a:cubicBezTo>
                <a:cubicBezTo>
                  <a:pt x="19" y="731"/>
                  <a:pt x="15" y="712"/>
                  <a:pt x="11" y="694"/>
                </a:cubicBezTo>
                <a:cubicBezTo>
                  <a:pt x="7" y="675"/>
                  <a:pt x="5" y="656"/>
                  <a:pt x="3" y="637"/>
                </a:cubicBezTo>
                <a:cubicBezTo>
                  <a:pt x="1" y="618"/>
                  <a:pt x="0" y="600"/>
                  <a:pt x="0" y="581"/>
                </a:cubicBezTo>
                <a:cubicBezTo>
                  <a:pt x="0" y="562"/>
                  <a:pt x="1" y="543"/>
                  <a:pt x="3" y="524"/>
                </a:cubicBezTo>
                <a:cubicBezTo>
                  <a:pt x="5" y="505"/>
                  <a:pt x="7" y="486"/>
                  <a:pt x="11" y="467"/>
                </a:cubicBezTo>
                <a:cubicBezTo>
                  <a:pt x="15" y="449"/>
                  <a:pt x="19" y="430"/>
                  <a:pt x="25" y="412"/>
                </a:cubicBezTo>
                <a:cubicBezTo>
                  <a:pt x="30" y="394"/>
                  <a:pt x="37" y="376"/>
                  <a:pt x="44" y="358"/>
                </a:cubicBezTo>
                <a:cubicBezTo>
                  <a:pt x="51" y="341"/>
                  <a:pt x="59" y="324"/>
                  <a:pt x="68" y="307"/>
                </a:cubicBezTo>
                <a:cubicBezTo>
                  <a:pt x="77" y="290"/>
                  <a:pt x="87" y="274"/>
                  <a:pt x="98" y="258"/>
                </a:cubicBezTo>
                <a:cubicBezTo>
                  <a:pt x="108" y="242"/>
                  <a:pt x="120" y="227"/>
                  <a:pt x="132" y="212"/>
                </a:cubicBezTo>
                <a:cubicBezTo>
                  <a:pt x="144" y="198"/>
                  <a:pt x="156" y="184"/>
                  <a:pt x="170" y="170"/>
                </a:cubicBezTo>
                <a:cubicBezTo>
                  <a:pt x="183" y="157"/>
                  <a:pt x="197" y="144"/>
                  <a:pt x="212" y="132"/>
                </a:cubicBezTo>
                <a:cubicBezTo>
                  <a:pt x="227" y="120"/>
                  <a:pt x="242" y="109"/>
                  <a:pt x="258" y="98"/>
                </a:cubicBezTo>
                <a:cubicBezTo>
                  <a:pt x="274" y="87"/>
                  <a:pt x="290" y="78"/>
                  <a:pt x="307" y="69"/>
                </a:cubicBezTo>
                <a:cubicBezTo>
                  <a:pt x="323" y="60"/>
                  <a:pt x="341" y="52"/>
                  <a:pt x="358" y="44"/>
                </a:cubicBezTo>
                <a:cubicBezTo>
                  <a:pt x="376" y="37"/>
                  <a:pt x="394" y="31"/>
                  <a:pt x="412" y="25"/>
                </a:cubicBezTo>
                <a:cubicBezTo>
                  <a:pt x="430" y="20"/>
                  <a:pt x="448" y="15"/>
                  <a:pt x="467" y="11"/>
                </a:cubicBezTo>
                <a:cubicBezTo>
                  <a:pt x="486" y="8"/>
                  <a:pt x="504" y="5"/>
                  <a:pt x="523" y="3"/>
                </a:cubicBezTo>
                <a:cubicBezTo>
                  <a:pt x="542" y="1"/>
                  <a:pt x="561" y="0"/>
                  <a:pt x="580" y="0"/>
                </a:cubicBezTo>
                <a:cubicBezTo>
                  <a:pt x="599" y="0"/>
                  <a:pt x="618" y="1"/>
                  <a:pt x="637" y="3"/>
                </a:cubicBezTo>
                <a:cubicBezTo>
                  <a:pt x="656" y="5"/>
                  <a:pt x="675" y="8"/>
                  <a:pt x="693" y="11"/>
                </a:cubicBezTo>
                <a:cubicBezTo>
                  <a:pt x="712" y="15"/>
                  <a:pt x="731" y="20"/>
                  <a:pt x="749" y="25"/>
                </a:cubicBezTo>
                <a:cubicBezTo>
                  <a:pt x="767" y="31"/>
                  <a:pt x="785" y="37"/>
                  <a:pt x="802" y="44"/>
                </a:cubicBezTo>
                <a:cubicBezTo>
                  <a:pt x="820" y="52"/>
                  <a:pt x="837" y="60"/>
                  <a:pt x="854" y="69"/>
                </a:cubicBezTo>
                <a:cubicBezTo>
                  <a:pt x="871" y="78"/>
                  <a:pt x="887" y="87"/>
                  <a:pt x="903" y="98"/>
                </a:cubicBezTo>
                <a:cubicBezTo>
                  <a:pt x="918" y="109"/>
                  <a:pt x="934" y="120"/>
                  <a:pt x="948" y="132"/>
                </a:cubicBezTo>
                <a:cubicBezTo>
                  <a:pt x="963" y="144"/>
                  <a:pt x="977" y="157"/>
                  <a:pt x="991" y="170"/>
                </a:cubicBezTo>
                <a:cubicBezTo>
                  <a:pt x="1004" y="184"/>
                  <a:pt x="1017" y="198"/>
                  <a:pt x="1029" y="212"/>
                </a:cubicBezTo>
                <a:cubicBezTo>
                  <a:pt x="1041" y="227"/>
                  <a:pt x="1052" y="242"/>
                  <a:pt x="1063" y="258"/>
                </a:cubicBezTo>
                <a:cubicBezTo>
                  <a:pt x="1073" y="274"/>
                  <a:pt x="1083" y="290"/>
                  <a:pt x="1092" y="307"/>
                </a:cubicBezTo>
                <a:cubicBezTo>
                  <a:pt x="1101" y="324"/>
                  <a:pt x="1109" y="341"/>
                  <a:pt x="1116" y="358"/>
                </a:cubicBezTo>
                <a:cubicBezTo>
                  <a:pt x="1124" y="376"/>
                  <a:pt x="1130" y="394"/>
                  <a:pt x="1137" y="412"/>
                </a:cubicBezTo>
                <a:cubicBezTo>
                  <a:pt x="1142" y="430"/>
                  <a:pt x="1147" y="449"/>
                  <a:pt x="1150" y="467"/>
                </a:cubicBezTo>
                <a:cubicBezTo>
                  <a:pt x="1154" y="486"/>
                  <a:pt x="1157" y="505"/>
                  <a:pt x="1159" y="524"/>
                </a:cubicBezTo>
                <a:cubicBezTo>
                  <a:pt x="1161" y="543"/>
                  <a:pt x="1162" y="562"/>
                  <a:pt x="1162" y="581"/>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77" name="图片 876"/>
          <p:cNvPicPr/>
          <p:nvPr/>
        </p:nvPicPr>
        <p:blipFill>
          <a:blip r:embed="rId8"/>
          <a:stretch/>
        </p:blipFill>
        <p:spPr>
          <a:xfrm>
            <a:off x="4103280" y="1721520"/>
            <a:ext cx="166680" cy="166680"/>
          </a:xfrm>
          <a:prstGeom prst="rect">
            <a:avLst/>
          </a:prstGeom>
          <a:noFill/>
          <a:ln w="0">
            <a:noFill/>
          </a:ln>
        </p:spPr>
      </p:pic>
      <p:sp>
        <p:nvSpPr>
          <p:cNvPr id="878" name="文本框 877"/>
          <p:cNvSpPr txBox="1"/>
          <p:nvPr/>
        </p:nvSpPr>
        <p:spPr>
          <a:xfrm>
            <a:off x="1353960" y="2055960"/>
            <a:ext cx="9396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值越大表示越相似</a:t>
            </a:r>
            <a:endParaRPr lang="en-US" sz="920" b="0" u="none" strike="noStrike">
              <a:solidFill>
                <a:srgbClr val="000000"/>
              </a:solidFill>
              <a:effectLst/>
              <a:uFillTx/>
              <a:latin typeface="Times New Roman"/>
            </a:endParaRPr>
          </a:p>
        </p:txBody>
      </p:sp>
      <p:sp>
        <p:nvSpPr>
          <p:cNvPr id="879" name="文本框 878"/>
          <p:cNvSpPr txBox="1"/>
          <p:nvPr/>
        </p:nvSpPr>
        <p:spPr>
          <a:xfrm>
            <a:off x="4518000" y="164052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欧氏距离</a:t>
            </a:r>
            <a:endParaRPr lang="en-US" sz="1180" b="0" u="none" strike="noStrike">
              <a:solidFill>
                <a:srgbClr val="000000"/>
              </a:solidFill>
              <a:effectLst/>
              <a:uFillTx/>
              <a:latin typeface="Times New Roman"/>
            </a:endParaRPr>
          </a:p>
        </p:txBody>
      </p:sp>
      <p:sp>
        <p:nvSpPr>
          <p:cNvPr id="880" name="文本框 879"/>
          <p:cNvSpPr txBox="1"/>
          <p:nvPr/>
        </p:nvSpPr>
        <p:spPr>
          <a:xfrm>
            <a:off x="4518000" y="1888560"/>
            <a:ext cx="211284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计算向量间的直线距离，值越小表示越相</a:t>
            </a:r>
            <a:endParaRPr lang="en-US" sz="920" b="0" u="none" strike="noStrike">
              <a:solidFill>
                <a:srgbClr val="000000"/>
              </a:solidFill>
              <a:effectLst/>
              <a:uFillTx/>
              <a:latin typeface="Times New Roman"/>
            </a:endParaRPr>
          </a:p>
        </p:txBody>
      </p:sp>
      <p:sp>
        <p:nvSpPr>
          <p:cNvPr id="881" name="任意多边形 880"/>
          <p:cNvSpPr/>
          <p:nvPr/>
        </p:nvSpPr>
        <p:spPr>
          <a:xfrm>
            <a:off x="6994440" y="1454040"/>
            <a:ext cx="3033720" cy="885960"/>
          </a:xfrm>
          <a:custGeom>
            <a:avLst/>
            <a:gdLst/>
            <a:ahLst/>
            <a:cxnLst/>
            <a:rect l="0" t="0" r="r" b="b"/>
            <a:pathLst>
              <a:path w="8427" h="2461">
                <a:moveTo>
                  <a:pt x="0" y="2183"/>
                </a:moveTo>
                <a:lnTo>
                  <a:pt x="0" y="278"/>
                </a:lnTo>
                <a:cubicBezTo>
                  <a:pt x="0" y="241"/>
                  <a:pt x="7" y="206"/>
                  <a:pt x="21" y="172"/>
                </a:cubicBezTo>
                <a:cubicBezTo>
                  <a:pt x="35" y="137"/>
                  <a:pt x="55" y="107"/>
                  <a:pt x="81" y="81"/>
                </a:cubicBezTo>
                <a:cubicBezTo>
                  <a:pt x="108" y="55"/>
                  <a:pt x="138" y="35"/>
                  <a:pt x="172" y="21"/>
                </a:cubicBezTo>
                <a:cubicBezTo>
                  <a:pt x="206" y="7"/>
                  <a:pt x="241" y="0"/>
                  <a:pt x="278" y="0"/>
                </a:cubicBezTo>
                <a:lnTo>
                  <a:pt x="8149" y="0"/>
                </a:lnTo>
                <a:cubicBezTo>
                  <a:pt x="8186" y="0"/>
                  <a:pt x="8221" y="7"/>
                  <a:pt x="8255" y="21"/>
                </a:cubicBezTo>
                <a:cubicBezTo>
                  <a:pt x="8289" y="35"/>
                  <a:pt x="8319" y="55"/>
                  <a:pt x="8346" y="81"/>
                </a:cubicBezTo>
                <a:cubicBezTo>
                  <a:pt x="8372" y="107"/>
                  <a:pt x="8392" y="137"/>
                  <a:pt x="8406" y="172"/>
                </a:cubicBezTo>
                <a:cubicBezTo>
                  <a:pt x="8420" y="206"/>
                  <a:pt x="8427" y="241"/>
                  <a:pt x="8427" y="278"/>
                </a:cubicBezTo>
                <a:lnTo>
                  <a:pt x="8427" y="2183"/>
                </a:lnTo>
                <a:cubicBezTo>
                  <a:pt x="8427" y="2220"/>
                  <a:pt x="8420" y="2255"/>
                  <a:pt x="8406" y="2289"/>
                </a:cubicBezTo>
                <a:cubicBezTo>
                  <a:pt x="8392" y="2323"/>
                  <a:pt x="8372" y="2353"/>
                  <a:pt x="8346" y="2380"/>
                </a:cubicBezTo>
                <a:cubicBezTo>
                  <a:pt x="8319" y="2406"/>
                  <a:pt x="8289" y="2426"/>
                  <a:pt x="8255" y="2440"/>
                </a:cubicBezTo>
                <a:cubicBezTo>
                  <a:pt x="8221" y="2454"/>
                  <a:pt x="8186" y="2461"/>
                  <a:pt x="8149" y="2461"/>
                </a:cubicBezTo>
                <a:lnTo>
                  <a:pt x="278" y="2461"/>
                </a:lnTo>
                <a:cubicBezTo>
                  <a:pt x="241" y="2461"/>
                  <a:pt x="206" y="2454"/>
                  <a:pt x="172" y="2440"/>
                </a:cubicBezTo>
                <a:cubicBezTo>
                  <a:pt x="138" y="2426"/>
                  <a:pt x="108" y="2406"/>
                  <a:pt x="81" y="2380"/>
                </a:cubicBezTo>
                <a:cubicBezTo>
                  <a:pt x="55" y="2353"/>
                  <a:pt x="35" y="2323"/>
                  <a:pt x="21" y="2289"/>
                </a:cubicBezTo>
                <a:cubicBezTo>
                  <a:pt x="7" y="2255"/>
                  <a:pt x="0" y="2220"/>
                  <a:pt x="0" y="218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82" name="任意多边形 881"/>
          <p:cNvSpPr/>
          <p:nvPr/>
        </p:nvSpPr>
        <p:spPr>
          <a:xfrm>
            <a:off x="6994440" y="1454040"/>
            <a:ext cx="3033720" cy="885960"/>
          </a:xfrm>
          <a:custGeom>
            <a:avLst/>
            <a:gdLst/>
            <a:ahLst/>
            <a:cxnLst/>
            <a:rect l="0" t="0" r="r" b="b"/>
            <a:pathLst>
              <a:path w="8427" h="2461">
                <a:moveTo>
                  <a:pt x="0" y="2183"/>
                </a:moveTo>
                <a:lnTo>
                  <a:pt x="0" y="278"/>
                </a:lnTo>
                <a:cubicBezTo>
                  <a:pt x="0" y="241"/>
                  <a:pt x="7" y="206"/>
                  <a:pt x="21" y="172"/>
                </a:cubicBezTo>
                <a:cubicBezTo>
                  <a:pt x="35" y="137"/>
                  <a:pt x="55" y="107"/>
                  <a:pt x="81" y="81"/>
                </a:cubicBezTo>
                <a:cubicBezTo>
                  <a:pt x="108" y="55"/>
                  <a:pt x="138" y="35"/>
                  <a:pt x="172" y="21"/>
                </a:cubicBezTo>
                <a:cubicBezTo>
                  <a:pt x="206" y="7"/>
                  <a:pt x="241" y="0"/>
                  <a:pt x="278" y="0"/>
                </a:cubicBezTo>
                <a:lnTo>
                  <a:pt x="8149" y="0"/>
                </a:lnTo>
                <a:cubicBezTo>
                  <a:pt x="8186" y="0"/>
                  <a:pt x="8221" y="7"/>
                  <a:pt x="8255" y="21"/>
                </a:cubicBezTo>
                <a:cubicBezTo>
                  <a:pt x="8289" y="35"/>
                  <a:pt x="8319" y="55"/>
                  <a:pt x="8346" y="81"/>
                </a:cubicBezTo>
                <a:cubicBezTo>
                  <a:pt x="8372" y="107"/>
                  <a:pt x="8392" y="137"/>
                  <a:pt x="8406" y="172"/>
                </a:cubicBezTo>
                <a:cubicBezTo>
                  <a:pt x="8420" y="206"/>
                  <a:pt x="8427" y="241"/>
                  <a:pt x="8427" y="278"/>
                </a:cubicBezTo>
                <a:lnTo>
                  <a:pt x="8427" y="2183"/>
                </a:lnTo>
                <a:cubicBezTo>
                  <a:pt x="8427" y="2220"/>
                  <a:pt x="8420" y="2255"/>
                  <a:pt x="8406" y="2289"/>
                </a:cubicBezTo>
                <a:cubicBezTo>
                  <a:pt x="8392" y="2323"/>
                  <a:pt x="8372" y="2353"/>
                  <a:pt x="8346" y="2380"/>
                </a:cubicBezTo>
                <a:cubicBezTo>
                  <a:pt x="8319" y="2406"/>
                  <a:pt x="8289" y="2426"/>
                  <a:pt x="8255" y="2440"/>
                </a:cubicBezTo>
                <a:cubicBezTo>
                  <a:pt x="8221" y="2454"/>
                  <a:pt x="8186" y="2461"/>
                  <a:pt x="8149" y="2461"/>
                </a:cubicBezTo>
                <a:lnTo>
                  <a:pt x="278" y="2461"/>
                </a:lnTo>
                <a:cubicBezTo>
                  <a:pt x="241" y="2461"/>
                  <a:pt x="206" y="2454"/>
                  <a:pt x="172" y="2440"/>
                </a:cubicBezTo>
                <a:cubicBezTo>
                  <a:pt x="138" y="2426"/>
                  <a:pt x="108" y="2406"/>
                  <a:pt x="81" y="2380"/>
                </a:cubicBezTo>
                <a:cubicBezTo>
                  <a:pt x="55" y="2353"/>
                  <a:pt x="35" y="2323"/>
                  <a:pt x="21" y="2289"/>
                </a:cubicBezTo>
                <a:cubicBezTo>
                  <a:pt x="7" y="2255"/>
                  <a:pt x="0" y="2220"/>
                  <a:pt x="0" y="2183"/>
                </a:cubicBezTo>
                <a:moveTo>
                  <a:pt x="23" y="278"/>
                </a:moveTo>
                <a:lnTo>
                  <a:pt x="23" y="2183"/>
                </a:lnTo>
                <a:cubicBezTo>
                  <a:pt x="23" y="2199"/>
                  <a:pt x="25" y="2216"/>
                  <a:pt x="28" y="2232"/>
                </a:cubicBezTo>
                <a:cubicBezTo>
                  <a:pt x="31" y="2249"/>
                  <a:pt x="36" y="2265"/>
                  <a:pt x="42" y="2280"/>
                </a:cubicBezTo>
                <a:cubicBezTo>
                  <a:pt x="49" y="2296"/>
                  <a:pt x="57" y="2311"/>
                  <a:pt x="66" y="2324"/>
                </a:cubicBezTo>
                <a:cubicBezTo>
                  <a:pt x="75" y="2338"/>
                  <a:pt x="86" y="2351"/>
                  <a:pt x="98" y="2363"/>
                </a:cubicBezTo>
                <a:cubicBezTo>
                  <a:pt x="110" y="2375"/>
                  <a:pt x="123" y="2386"/>
                  <a:pt x="137" y="2395"/>
                </a:cubicBezTo>
                <a:cubicBezTo>
                  <a:pt x="150" y="2404"/>
                  <a:pt x="165" y="2412"/>
                  <a:pt x="181" y="2419"/>
                </a:cubicBezTo>
                <a:cubicBezTo>
                  <a:pt x="196" y="2425"/>
                  <a:pt x="212" y="2430"/>
                  <a:pt x="229" y="2433"/>
                </a:cubicBezTo>
                <a:cubicBezTo>
                  <a:pt x="245" y="2436"/>
                  <a:pt x="262" y="2438"/>
                  <a:pt x="278" y="2438"/>
                </a:cubicBezTo>
                <a:lnTo>
                  <a:pt x="8149" y="2438"/>
                </a:lnTo>
                <a:cubicBezTo>
                  <a:pt x="8165" y="2438"/>
                  <a:pt x="8182" y="2436"/>
                  <a:pt x="8198" y="2433"/>
                </a:cubicBezTo>
                <a:cubicBezTo>
                  <a:pt x="8215" y="2430"/>
                  <a:pt x="8231" y="2425"/>
                  <a:pt x="8246" y="2419"/>
                </a:cubicBezTo>
                <a:cubicBezTo>
                  <a:pt x="8262" y="2412"/>
                  <a:pt x="8277" y="2404"/>
                  <a:pt x="8290" y="2395"/>
                </a:cubicBezTo>
                <a:cubicBezTo>
                  <a:pt x="8304" y="2386"/>
                  <a:pt x="8317" y="2375"/>
                  <a:pt x="8329" y="2363"/>
                </a:cubicBezTo>
                <a:cubicBezTo>
                  <a:pt x="8341" y="2351"/>
                  <a:pt x="8352" y="2338"/>
                  <a:pt x="8361" y="2324"/>
                </a:cubicBezTo>
                <a:cubicBezTo>
                  <a:pt x="8370" y="2311"/>
                  <a:pt x="8378" y="2296"/>
                  <a:pt x="8385" y="2280"/>
                </a:cubicBezTo>
                <a:cubicBezTo>
                  <a:pt x="8391" y="2265"/>
                  <a:pt x="8396" y="2249"/>
                  <a:pt x="8399" y="2232"/>
                </a:cubicBezTo>
                <a:cubicBezTo>
                  <a:pt x="8402" y="2216"/>
                  <a:pt x="8404" y="2199"/>
                  <a:pt x="8404" y="2183"/>
                </a:cubicBezTo>
                <a:lnTo>
                  <a:pt x="8404" y="278"/>
                </a:lnTo>
                <a:cubicBezTo>
                  <a:pt x="8404" y="261"/>
                  <a:pt x="8402" y="245"/>
                  <a:pt x="8399" y="228"/>
                </a:cubicBezTo>
                <a:cubicBezTo>
                  <a:pt x="8396" y="212"/>
                  <a:pt x="8391" y="196"/>
                  <a:pt x="8385" y="180"/>
                </a:cubicBezTo>
                <a:cubicBezTo>
                  <a:pt x="8378" y="165"/>
                  <a:pt x="8370" y="150"/>
                  <a:pt x="8361" y="136"/>
                </a:cubicBezTo>
                <a:cubicBezTo>
                  <a:pt x="8352" y="122"/>
                  <a:pt x="8341" y="109"/>
                  <a:pt x="8329" y="98"/>
                </a:cubicBezTo>
                <a:cubicBezTo>
                  <a:pt x="8317" y="86"/>
                  <a:pt x="8304" y="75"/>
                  <a:pt x="8290" y="66"/>
                </a:cubicBezTo>
                <a:cubicBezTo>
                  <a:pt x="8277" y="57"/>
                  <a:pt x="8262" y="49"/>
                  <a:pt x="8246" y="42"/>
                </a:cubicBezTo>
                <a:cubicBezTo>
                  <a:pt x="8231" y="36"/>
                  <a:pt x="8215" y="31"/>
                  <a:pt x="8198" y="28"/>
                </a:cubicBezTo>
                <a:cubicBezTo>
                  <a:pt x="8182" y="24"/>
                  <a:pt x="8165" y="23"/>
                  <a:pt x="8149" y="23"/>
                </a:cubicBezTo>
                <a:lnTo>
                  <a:pt x="278" y="23"/>
                </a:lnTo>
                <a:cubicBezTo>
                  <a:pt x="262" y="23"/>
                  <a:pt x="245" y="24"/>
                  <a:pt x="229" y="28"/>
                </a:cubicBezTo>
                <a:cubicBezTo>
                  <a:pt x="212" y="31"/>
                  <a:pt x="196" y="36"/>
                  <a:pt x="181" y="42"/>
                </a:cubicBezTo>
                <a:cubicBezTo>
                  <a:pt x="165" y="49"/>
                  <a:pt x="150" y="57"/>
                  <a:pt x="137" y="66"/>
                </a:cubicBezTo>
                <a:cubicBezTo>
                  <a:pt x="123" y="75"/>
                  <a:pt x="110" y="86"/>
                  <a:pt x="98" y="98"/>
                </a:cubicBezTo>
                <a:cubicBezTo>
                  <a:pt x="86" y="109"/>
                  <a:pt x="75" y="122"/>
                  <a:pt x="66" y="136"/>
                </a:cubicBezTo>
                <a:cubicBezTo>
                  <a:pt x="57" y="150"/>
                  <a:pt x="49" y="165"/>
                  <a:pt x="42" y="180"/>
                </a:cubicBezTo>
                <a:cubicBezTo>
                  <a:pt x="36" y="196"/>
                  <a:pt x="31" y="212"/>
                  <a:pt x="28" y="228"/>
                </a:cubicBezTo>
                <a:cubicBezTo>
                  <a:pt x="25"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83" name="任意多边形 882"/>
          <p:cNvSpPr/>
          <p:nvPr/>
        </p:nvSpPr>
        <p:spPr>
          <a:xfrm>
            <a:off x="7136280" y="1595880"/>
            <a:ext cx="418320" cy="418320"/>
          </a:xfrm>
          <a:custGeom>
            <a:avLst/>
            <a:gdLst/>
            <a:ahLst/>
            <a:cxnLst/>
            <a:rect l="0" t="0" r="r" b="b"/>
            <a:pathLst>
              <a:path w="1162" h="1162">
                <a:moveTo>
                  <a:pt x="1162" y="581"/>
                </a:moveTo>
                <a:cubicBezTo>
                  <a:pt x="1162" y="600"/>
                  <a:pt x="1161" y="618"/>
                  <a:pt x="1159" y="637"/>
                </a:cubicBezTo>
                <a:cubicBezTo>
                  <a:pt x="1157" y="656"/>
                  <a:pt x="1155" y="675"/>
                  <a:pt x="1151" y="694"/>
                </a:cubicBezTo>
                <a:cubicBezTo>
                  <a:pt x="1147" y="712"/>
                  <a:pt x="1143" y="731"/>
                  <a:pt x="1137" y="749"/>
                </a:cubicBezTo>
                <a:cubicBezTo>
                  <a:pt x="1132" y="767"/>
                  <a:pt x="1125" y="785"/>
                  <a:pt x="1118" y="804"/>
                </a:cubicBezTo>
                <a:cubicBezTo>
                  <a:pt x="1111" y="821"/>
                  <a:pt x="1103" y="838"/>
                  <a:pt x="1094" y="855"/>
                </a:cubicBezTo>
                <a:cubicBezTo>
                  <a:pt x="1085" y="872"/>
                  <a:pt x="1075" y="888"/>
                  <a:pt x="1064" y="904"/>
                </a:cubicBezTo>
                <a:cubicBezTo>
                  <a:pt x="1054" y="920"/>
                  <a:pt x="1042" y="935"/>
                  <a:pt x="1030" y="950"/>
                </a:cubicBezTo>
                <a:cubicBezTo>
                  <a:pt x="1018" y="964"/>
                  <a:pt x="1006" y="978"/>
                  <a:pt x="992" y="992"/>
                </a:cubicBezTo>
                <a:cubicBezTo>
                  <a:pt x="979" y="1005"/>
                  <a:pt x="965" y="1018"/>
                  <a:pt x="950" y="1030"/>
                </a:cubicBezTo>
                <a:cubicBezTo>
                  <a:pt x="935" y="1042"/>
                  <a:pt x="920" y="1053"/>
                  <a:pt x="904" y="1064"/>
                </a:cubicBezTo>
                <a:cubicBezTo>
                  <a:pt x="888" y="1075"/>
                  <a:pt x="872" y="1084"/>
                  <a:pt x="855" y="1093"/>
                </a:cubicBezTo>
                <a:cubicBezTo>
                  <a:pt x="839" y="1102"/>
                  <a:pt x="821" y="1110"/>
                  <a:pt x="804" y="1118"/>
                </a:cubicBezTo>
                <a:cubicBezTo>
                  <a:pt x="786" y="1125"/>
                  <a:pt x="768" y="1131"/>
                  <a:pt x="750" y="1137"/>
                </a:cubicBezTo>
                <a:cubicBezTo>
                  <a:pt x="732" y="1142"/>
                  <a:pt x="714" y="1147"/>
                  <a:pt x="695" y="1151"/>
                </a:cubicBezTo>
                <a:cubicBezTo>
                  <a:pt x="676" y="1154"/>
                  <a:pt x="658" y="1157"/>
                  <a:pt x="639" y="1159"/>
                </a:cubicBezTo>
                <a:cubicBezTo>
                  <a:pt x="620" y="1161"/>
                  <a:pt x="601" y="1162"/>
                  <a:pt x="582" y="1162"/>
                </a:cubicBezTo>
                <a:cubicBezTo>
                  <a:pt x="563" y="1162"/>
                  <a:pt x="544" y="1161"/>
                  <a:pt x="525" y="1159"/>
                </a:cubicBezTo>
                <a:cubicBezTo>
                  <a:pt x="506" y="1157"/>
                  <a:pt x="487" y="1154"/>
                  <a:pt x="468" y="1151"/>
                </a:cubicBezTo>
                <a:cubicBezTo>
                  <a:pt x="449" y="1147"/>
                  <a:pt x="431" y="1142"/>
                  <a:pt x="412" y="1137"/>
                </a:cubicBezTo>
                <a:cubicBezTo>
                  <a:pt x="394" y="1131"/>
                  <a:pt x="376" y="1125"/>
                  <a:pt x="359" y="1118"/>
                </a:cubicBezTo>
                <a:cubicBezTo>
                  <a:pt x="341" y="1110"/>
                  <a:pt x="324" y="1102"/>
                  <a:pt x="307" y="1093"/>
                </a:cubicBezTo>
                <a:cubicBezTo>
                  <a:pt x="290" y="1084"/>
                  <a:pt x="274" y="1075"/>
                  <a:pt x="258" y="1064"/>
                </a:cubicBezTo>
                <a:cubicBezTo>
                  <a:pt x="243" y="1053"/>
                  <a:pt x="227" y="1042"/>
                  <a:pt x="213" y="1030"/>
                </a:cubicBezTo>
                <a:cubicBezTo>
                  <a:pt x="198" y="1018"/>
                  <a:pt x="184" y="1005"/>
                  <a:pt x="170" y="992"/>
                </a:cubicBezTo>
                <a:cubicBezTo>
                  <a:pt x="157" y="978"/>
                  <a:pt x="144" y="964"/>
                  <a:pt x="132" y="950"/>
                </a:cubicBezTo>
                <a:cubicBezTo>
                  <a:pt x="120" y="935"/>
                  <a:pt x="109" y="920"/>
                  <a:pt x="98" y="904"/>
                </a:cubicBezTo>
                <a:cubicBezTo>
                  <a:pt x="88" y="888"/>
                  <a:pt x="78" y="872"/>
                  <a:pt x="69" y="855"/>
                </a:cubicBezTo>
                <a:cubicBezTo>
                  <a:pt x="60" y="838"/>
                  <a:pt x="52" y="821"/>
                  <a:pt x="45" y="804"/>
                </a:cubicBezTo>
                <a:cubicBezTo>
                  <a:pt x="37" y="785"/>
                  <a:pt x="31" y="767"/>
                  <a:pt x="25" y="749"/>
                </a:cubicBezTo>
                <a:cubicBezTo>
                  <a:pt x="20" y="731"/>
                  <a:pt x="15" y="712"/>
                  <a:pt x="12" y="694"/>
                </a:cubicBezTo>
                <a:cubicBezTo>
                  <a:pt x="8" y="675"/>
                  <a:pt x="5" y="656"/>
                  <a:pt x="3" y="637"/>
                </a:cubicBezTo>
                <a:cubicBezTo>
                  <a:pt x="1" y="618"/>
                  <a:pt x="0" y="600"/>
                  <a:pt x="0" y="581"/>
                </a:cubicBezTo>
                <a:cubicBezTo>
                  <a:pt x="0" y="562"/>
                  <a:pt x="1" y="543"/>
                  <a:pt x="3" y="524"/>
                </a:cubicBezTo>
                <a:cubicBezTo>
                  <a:pt x="5" y="505"/>
                  <a:pt x="8" y="486"/>
                  <a:pt x="12" y="467"/>
                </a:cubicBezTo>
                <a:cubicBezTo>
                  <a:pt x="15" y="449"/>
                  <a:pt x="20" y="430"/>
                  <a:pt x="25" y="412"/>
                </a:cubicBezTo>
                <a:cubicBezTo>
                  <a:pt x="31" y="394"/>
                  <a:pt x="37" y="376"/>
                  <a:pt x="45" y="358"/>
                </a:cubicBezTo>
                <a:cubicBezTo>
                  <a:pt x="52" y="341"/>
                  <a:pt x="60" y="324"/>
                  <a:pt x="69" y="307"/>
                </a:cubicBezTo>
                <a:cubicBezTo>
                  <a:pt x="78" y="290"/>
                  <a:pt x="88" y="274"/>
                  <a:pt x="98" y="258"/>
                </a:cubicBezTo>
                <a:cubicBezTo>
                  <a:pt x="109" y="242"/>
                  <a:pt x="120" y="227"/>
                  <a:pt x="132" y="212"/>
                </a:cubicBezTo>
                <a:cubicBezTo>
                  <a:pt x="144" y="198"/>
                  <a:pt x="157" y="184"/>
                  <a:pt x="170" y="170"/>
                </a:cubicBezTo>
                <a:cubicBezTo>
                  <a:pt x="184" y="157"/>
                  <a:pt x="198" y="144"/>
                  <a:pt x="213" y="132"/>
                </a:cubicBezTo>
                <a:cubicBezTo>
                  <a:pt x="227" y="120"/>
                  <a:pt x="243" y="109"/>
                  <a:pt x="258" y="98"/>
                </a:cubicBezTo>
                <a:cubicBezTo>
                  <a:pt x="274" y="87"/>
                  <a:pt x="290" y="78"/>
                  <a:pt x="307" y="69"/>
                </a:cubicBezTo>
                <a:cubicBezTo>
                  <a:pt x="324" y="60"/>
                  <a:pt x="341" y="52"/>
                  <a:pt x="359" y="44"/>
                </a:cubicBezTo>
                <a:cubicBezTo>
                  <a:pt x="376" y="37"/>
                  <a:pt x="394" y="31"/>
                  <a:pt x="412" y="25"/>
                </a:cubicBezTo>
                <a:cubicBezTo>
                  <a:pt x="431" y="20"/>
                  <a:pt x="449" y="15"/>
                  <a:pt x="468" y="11"/>
                </a:cubicBezTo>
                <a:cubicBezTo>
                  <a:pt x="487" y="8"/>
                  <a:pt x="506" y="5"/>
                  <a:pt x="525" y="3"/>
                </a:cubicBezTo>
                <a:cubicBezTo>
                  <a:pt x="544" y="1"/>
                  <a:pt x="563" y="0"/>
                  <a:pt x="582" y="0"/>
                </a:cubicBezTo>
                <a:cubicBezTo>
                  <a:pt x="601" y="0"/>
                  <a:pt x="620" y="1"/>
                  <a:pt x="639" y="3"/>
                </a:cubicBezTo>
                <a:cubicBezTo>
                  <a:pt x="658" y="5"/>
                  <a:pt x="676" y="8"/>
                  <a:pt x="695" y="11"/>
                </a:cubicBezTo>
                <a:cubicBezTo>
                  <a:pt x="714" y="15"/>
                  <a:pt x="732" y="20"/>
                  <a:pt x="750" y="25"/>
                </a:cubicBezTo>
                <a:cubicBezTo>
                  <a:pt x="768" y="31"/>
                  <a:pt x="786" y="37"/>
                  <a:pt x="804" y="44"/>
                </a:cubicBezTo>
                <a:cubicBezTo>
                  <a:pt x="821" y="52"/>
                  <a:pt x="839" y="60"/>
                  <a:pt x="855" y="69"/>
                </a:cubicBezTo>
                <a:cubicBezTo>
                  <a:pt x="872" y="78"/>
                  <a:pt x="888" y="87"/>
                  <a:pt x="904" y="98"/>
                </a:cubicBezTo>
                <a:cubicBezTo>
                  <a:pt x="920" y="109"/>
                  <a:pt x="935" y="120"/>
                  <a:pt x="950" y="132"/>
                </a:cubicBezTo>
                <a:cubicBezTo>
                  <a:pt x="965" y="144"/>
                  <a:pt x="979" y="157"/>
                  <a:pt x="992" y="170"/>
                </a:cubicBezTo>
                <a:cubicBezTo>
                  <a:pt x="1006" y="184"/>
                  <a:pt x="1018" y="198"/>
                  <a:pt x="1030" y="212"/>
                </a:cubicBezTo>
                <a:cubicBezTo>
                  <a:pt x="1042" y="227"/>
                  <a:pt x="1054" y="242"/>
                  <a:pt x="1064" y="258"/>
                </a:cubicBezTo>
                <a:cubicBezTo>
                  <a:pt x="1075" y="274"/>
                  <a:pt x="1085" y="290"/>
                  <a:pt x="1094" y="307"/>
                </a:cubicBezTo>
                <a:cubicBezTo>
                  <a:pt x="1103" y="324"/>
                  <a:pt x="1111" y="341"/>
                  <a:pt x="1118" y="358"/>
                </a:cubicBezTo>
                <a:cubicBezTo>
                  <a:pt x="1125" y="376"/>
                  <a:pt x="1132" y="394"/>
                  <a:pt x="1137" y="412"/>
                </a:cubicBezTo>
                <a:cubicBezTo>
                  <a:pt x="1143" y="430"/>
                  <a:pt x="1147" y="449"/>
                  <a:pt x="1151" y="467"/>
                </a:cubicBezTo>
                <a:cubicBezTo>
                  <a:pt x="1155" y="486"/>
                  <a:pt x="1157" y="505"/>
                  <a:pt x="1159" y="524"/>
                </a:cubicBezTo>
                <a:cubicBezTo>
                  <a:pt x="1161" y="543"/>
                  <a:pt x="1162" y="562"/>
                  <a:pt x="1162" y="581"/>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84" name="图片 883"/>
          <p:cNvPicPr/>
          <p:nvPr/>
        </p:nvPicPr>
        <p:blipFill>
          <a:blip r:embed="rId9"/>
          <a:stretch/>
        </p:blipFill>
        <p:spPr>
          <a:xfrm>
            <a:off x="7261920" y="1721520"/>
            <a:ext cx="166680" cy="166680"/>
          </a:xfrm>
          <a:prstGeom prst="rect">
            <a:avLst/>
          </a:prstGeom>
          <a:noFill/>
          <a:ln w="0">
            <a:noFill/>
          </a:ln>
        </p:spPr>
      </p:pic>
      <p:sp>
        <p:nvSpPr>
          <p:cNvPr id="885" name="文本框 884"/>
          <p:cNvSpPr txBox="1"/>
          <p:nvPr/>
        </p:nvSpPr>
        <p:spPr>
          <a:xfrm>
            <a:off x="4518000" y="2055960"/>
            <a:ext cx="15793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似，如</a:t>
            </a:r>
            <a:r>
              <a:rPr lang="en-US" sz="920" b="0" u="none" strike="noStrike">
                <a:solidFill>
                  <a:srgbClr val="EDE9FE"/>
                </a:solidFill>
                <a:effectLst/>
                <a:uFillTx/>
                <a:latin typeface="NotoSansSC"/>
                <a:ea typeface="NotoSansSC"/>
              </a:rPr>
              <a:t>FAISS</a:t>
            </a:r>
            <a:r>
              <a:rPr lang="zh-CN" sz="920" b="0" u="none" strike="noStrike">
                <a:solidFill>
                  <a:srgbClr val="EDE9FE"/>
                </a:solidFill>
                <a:effectLst/>
                <a:uFillTx/>
                <a:latin typeface="NotoSansSC"/>
                <a:ea typeface="NotoSansSC"/>
              </a:rPr>
              <a:t>的</a:t>
            </a:r>
            <a:r>
              <a:rPr lang="en-US" sz="920" b="0" u="none" strike="noStrike">
                <a:solidFill>
                  <a:srgbClr val="EDE9FE"/>
                </a:solidFill>
                <a:effectLst/>
                <a:uFillTx/>
                <a:latin typeface="NotoSansSC"/>
                <a:ea typeface="NotoSansSC"/>
              </a:rPr>
              <a:t>IndexFlatL2</a:t>
            </a:r>
            <a:endParaRPr lang="en-US" sz="920" b="0" u="none" strike="noStrike">
              <a:solidFill>
                <a:srgbClr val="000000"/>
              </a:solidFill>
              <a:effectLst/>
              <a:uFillTx/>
              <a:latin typeface="Times New Roman"/>
            </a:endParaRPr>
          </a:p>
        </p:txBody>
      </p:sp>
      <p:sp>
        <p:nvSpPr>
          <p:cNvPr id="886" name="文本框 885"/>
          <p:cNvSpPr txBox="1"/>
          <p:nvPr/>
        </p:nvSpPr>
        <p:spPr>
          <a:xfrm>
            <a:off x="7682400" y="1640520"/>
            <a:ext cx="30240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内积</a:t>
            </a:r>
            <a:endParaRPr lang="en-US" sz="1180" b="0" u="none" strike="noStrike">
              <a:solidFill>
                <a:srgbClr val="000000"/>
              </a:solidFill>
              <a:effectLst/>
              <a:uFillTx/>
              <a:latin typeface="Times New Roman"/>
            </a:endParaRPr>
          </a:p>
        </p:txBody>
      </p:sp>
      <p:sp>
        <p:nvSpPr>
          <p:cNvPr id="887" name="文本框 886"/>
          <p:cNvSpPr txBox="1"/>
          <p:nvPr/>
        </p:nvSpPr>
        <p:spPr>
          <a:xfrm>
            <a:off x="7682400" y="1888560"/>
            <a:ext cx="211284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计算向量点积，适用于归一化向量的相似</a:t>
            </a:r>
            <a:endParaRPr lang="en-US" sz="920" b="0" u="none" strike="noStrike">
              <a:solidFill>
                <a:srgbClr val="000000"/>
              </a:solidFill>
              <a:effectLst/>
              <a:uFillTx/>
              <a:latin typeface="Times New Roman"/>
            </a:endParaRPr>
          </a:p>
        </p:txBody>
      </p:sp>
      <p:sp>
        <p:nvSpPr>
          <p:cNvPr id="888" name="任意多边形 887"/>
          <p:cNvSpPr/>
          <p:nvPr/>
        </p:nvSpPr>
        <p:spPr>
          <a:xfrm>
            <a:off x="668520" y="2941200"/>
            <a:ext cx="4546080" cy="752760"/>
          </a:xfrm>
          <a:custGeom>
            <a:avLst/>
            <a:gdLst/>
            <a:ahLst/>
            <a:cxnLst/>
            <a:rect l="0" t="0" r="r" b="b"/>
            <a:pathLst>
              <a:path w="12628" h="2091">
                <a:moveTo>
                  <a:pt x="21" y="172"/>
                </a:moveTo>
                <a:cubicBezTo>
                  <a:pt x="35" y="138"/>
                  <a:pt x="55" y="108"/>
                  <a:pt x="81" y="82"/>
                </a:cubicBezTo>
                <a:cubicBezTo>
                  <a:pt x="107" y="56"/>
                  <a:pt x="137" y="36"/>
                  <a:pt x="172" y="22"/>
                </a:cubicBezTo>
                <a:cubicBezTo>
                  <a:pt x="206" y="8"/>
                  <a:pt x="241" y="1"/>
                  <a:pt x="278" y="0"/>
                </a:cubicBezTo>
                <a:lnTo>
                  <a:pt x="12350" y="0"/>
                </a:lnTo>
                <a:cubicBezTo>
                  <a:pt x="12387" y="1"/>
                  <a:pt x="12422" y="8"/>
                  <a:pt x="12456" y="22"/>
                </a:cubicBezTo>
                <a:cubicBezTo>
                  <a:pt x="12491" y="36"/>
                  <a:pt x="12521" y="56"/>
                  <a:pt x="12547" y="82"/>
                </a:cubicBezTo>
                <a:cubicBezTo>
                  <a:pt x="12573" y="108"/>
                  <a:pt x="12593" y="138"/>
                  <a:pt x="12607" y="172"/>
                </a:cubicBezTo>
                <a:cubicBezTo>
                  <a:pt x="12621" y="207"/>
                  <a:pt x="12628" y="242"/>
                  <a:pt x="12628" y="279"/>
                </a:cubicBezTo>
                <a:lnTo>
                  <a:pt x="12628" y="1812"/>
                </a:lnTo>
                <a:cubicBezTo>
                  <a:pt x="12628" y="1849"/>
                  <a:pt x="12621" y="1885"/>
                  <a:pt x="12607" y="1919"/>
                </a:cubicBezTo>
                <a:cubicBezTo>
                  <a:pt x="12593" y="1953"/>
                  <a:pt x="12573" y="1983"/>
                  <a:pt x="12547" y="2009"/>
                </a:cubicBezTo>
                <a:cubicBezTo>
                  <a:pt x="12521" y="2035"/>
                  <a:pt x="12491" y="2055"/>
                  <a:pt x="12456" y="2069"/>
                </a:cubicBezTo>
                <a:cubicBezTo>
                  <a:pt x="12422" y="2084"/>
                  <a:pt x="12387" y="2091"/>
                  <a:pt x="12350" y="2091"/>
                </a:cubicBezTo>
                <a:lnTo>
                  <a:pt x="278" y="2091"/>
                </a:lnTo>
                <a:cubicBezTo>
                  <a:pt x="241" y="2091"/>
                  <a:pt x="206" y="2084"/>
                  <a:pt x="172" y="2069"/>
                </a:cubicBezTo>
                <a:cubicBezTo>
                  <a:pt x="137" y="2055"/>
                  <a:pt x="107" y="2035"/>
                  <a:pt x="81" y="2009"/>
                </a:cubicBezTo>
                <a:cubicBezTo>
                  <a:pt x="55" y="1983"/>
                  <a:pt x="35" y="1953"/>
                  <a:pt x="21" y="1919"/>
                </a:cubicBezTo>
                <a:cubicBezTo>
                  <a:pt x="7" y="1885"/>
                  <a:pt x="0" y="1849"/>
                  <a:pt x="0" y="1812"/>
                </a:cubicBezTo>
                <a:lnTo>
                  <a:pt x="0" y="279"/>
                </a:lnTo>
                <a:cubicBezTo>
                  <a:pt x="0" y="242"/>
                  <a:pt x="7" y="207"/>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89" name="任意多边形 888"/>
          <p:cNvSpPr/>
          <p:nvPr/>
        </p:nvSpPr>
        <p:spPr>
          <a:xfrm>
            <a:off x="668520" y="2941200"/>
            <a:ext cx="4546080" cy="752760"/>
          </a:xfrm>
          <a:custGeom>
            <a:avLst/>
            <a:gdLst/>
            <a:ahLst/>
            <a:cxnLst/>
            <a:rect l="0" t="0" r="r" b="b"/>
            <a:pathLst>
              <a:path w="12628" h="2091">
                <a:moveTo>
                  <a:pt x="0" y="1812"/>
                </a:moveTo>
                <a:lnTo>
                  <a:pt x="0" y="279"/>
                </a:lnTo>
                <a:cubicBezTo>
                  <a:pt x="0" y="242"/>
                  <a:pt x="7" y="207"/>
                  <a:pt x="21" y="172"/>
                </a:cubicBezTo>
                <a:cubicBezTo>
                  <a:pt x="35" y="138"/>
                  <a:pt x="55" y="108"/>
                  <a:pt x="81" y="82"/>
                </a:cubicBezTo>
                <a:cubicBezTo>
                  <a:pt x="107" y="56"/>
                  <a:pt x="137" y="36"/>
                  <a:pt x="172" y="22"/>
                </a:cubicBezTo>
                <a:cubicBezTo>
                  <a:pt x="206" y="8"/>
                  <a:pt x="241" y="0"/>
                  <a:pt x="278" y="0"/>
                </a:cubicBezTo>
                <a:lnTo>
                  <a:pt x="12350" y="0"/>
                </a:lnTo>
                <a:cubicBezTo>
                  <a:pt x="12387" y="0"/>
                  <a:pt x="12422" y="8"/>
                  <a:pt x="12456" y="22"/>
                </a:cubicBezTo>
                <a:cubicBezTo>
                  <a:pt x="12491" y="36"/>
                  <a:pt x="12521" y="56"/>
                  <a:pt x="12547" y="82"/>
                </a:cubicBezTo>
                <a:cubicBezTo>
                  <a:pt x="12573" y="108"/>
                  <a:pt x="12593" y="138"/>
                  <a:pt x="12607" y="172"/>
                </a:cubicBezTo>
                <a:cubicBezTo>
                  <a:pt x="12621" y="207"/>
                  <a:pt x="12628" y="242"/>
                  <a:pt x="12628" y="279"/>
                </a:cubicBezTo>
                <a:lnTo>
                  <a:pt x="12628" y="1812"/>
                </a:lnTo>
                <a:cubicBezTo>
                  <a:pt x="12628" y="1849"/>
                  <a:pt x="12621" y="1885"/>
                  <a:pt x="12607" y="1919"/>
                </a:cubicBezTo>
                <a:cubicBezTo>
                  <a:pt x="12593" y="1953"/>
                  <a:pt x="12573" y="1983"/>
                  <a:pt x="12547" y="2009"/>
                </a:cubicBezTo>
                <a:cubicBezTo>
                  <a:pt x="12521" y="2035"/>
                  <a:pt x="12491" y="2055"/>
                  <a:pt x="12456" y="2069"/>
                </a:cubicBezTo>
                <a:cubicBezTo>
                  <a:pt x="12422" y="2084"/>
                  <a:pt x="12387" y="2091"/>
                  <a:pt x="12350" y="2091"/>
                </a:cubicBezTo>
                <a:lnTo>
                  <a:pt x="278" y="2091"/>
                </a:lnTo>
                <a:cubicBezTo>
                  <a:pt x="241" y="2091"/>
                  <a:pt x="206" y="2084"/>
                  <a:pt x="172" y="2069"/>
                </a:cubicBezTo>
                <a:cubicBezTo>
                  <a:pt x="137" y="2055"/>
                  <a:pt x="107" y="2035"/>
                  <a:pt x="81" y="2009"/>
                </a:cubicBezTo>
                <a:cubicBezTo>
                  <a:pt x="55" y="1983"/>
                  <a:pt x="35" y="1953"/>
                  <a:pt x="21" y="1919"/>
                </a:cubicBezTo>
                <a:cubicBezTo>
                  <a:pt x="7" y="1885"/>
                  <a:pt x="0" y="1849"/>
                  <a:pt x="0" y="1812"/>
                </a:cubicBezTo>
                <a:moveTo>
                  <a:pt x="23" y="279"/>
                </a:moveTo>
                <a:lnTo>
                  <a:pt x="23" y="1812"/>
                </a:lnTo>
                <a:cubicBezTo>
                  <a:pt x="23" y="1829"/>
                  <a:pt x="24" y="1845"/>
                  <a:pt x="28" y="1862"/>
                </a:cubicBezTo>
                <a:cubicBezTo>
                  <a:pt x="31" y="1878"/>
                  <a:pt x="36" y="1894"/>
                  <a:pt x="42" y="1910"/>
                </a:cubicBezTo>
                <a:cubicBezTo>
                  <a:pt x="49" y="1925"/>
                  <a:pt x="56" y="1940"/>
                  <a:pt x="66" y="1954"/>
                </a:cubicBezTo>
                <a:cubicBezTo>
                  <a:pt x="75" y="1968"/>
                  <a:pt x="86" y="1981"/>
                  <a:pt x="98" y="1993"/>
                </a:cubicBezTo>
                <a:cubicBezTo>
                  <a:pt x="109" y="2005"/>
                  <a:pt x="122" y="2015"/>
                  <a:pt x="136" y="2024"/>
                </a:cubicBezTo>
                <a:cubicBezTo>
                  <a:pt x="150" y="2034"/>
                  <a:pt x="165" y="2042"/>
                  <a:pt x="180" y="2048"/>
                </a:cubicBezTo>
                <a:cubicBezTo>
                  <a:pt x="196" y="2054"/>
                  <a:pt x="212" y="2059"/>
                  <a:pt x="228" y="2063"/>
                </a:cubicBezTo>
                <a:cubicBezTo>
                  <a:pt x="245" y="2066"/>
                  <a:pt x="261" y="2067"/>
                  <a:pt x="278" y="2067"/>
                </a:cubicBezTo>
                <a:lnTo>
                  <a:pt x="12350" y="2067"/>
                </a:lnTo>
                <a:cubicBezTo>
                  <a:pt x="12367" y="2067"/>
                  <a:pt x="12383" y="2066"/>
                  <a:pt x="12400" y="2063"/>
                </a:cubicBezTo>
                <a:cubicBezTo>
                  <a:pt x="12416" y="2059"/>
                  <a:pt x="12432" y="2054"/>
                  <a:pt x="12448" y="2048"/>
                </a:cubicBezTo>
                <a:cubicBezTo>
                  <a:pt x="12463" y="2042"/>
                  <a:pt x="12478" y="2034"/>
                  <a:pt x="12492" y="2024"/>
                </a:cubicBezTo>
                <a:cubicBezTo>
                  <a:pt x="12506" y="2015"/>
                  <a:pt x="12519" y="2005"/>
                  <a:pt x="12530" y="1993"/>
                </a:cubicBezTo>
                <a:cubicBezTo>
                  <a:pt x="12542" y="1981"/>
                  <a:pt x="12553" y="1968"/>
                  <a:pt x="12562" y="1954"/>
                </a:cubicBezTo>
                <a:cubicBezTo>
                  <a:pt x="12572" y="1940"/>
                  <a:pt x="12579" y="1925"/>
                  <a:pt x="12586" y="1910"/>
                </a:cubicBezTo>
                <a:cubicBezTo>
                  <a:pt x="12592" y="1894"/>
                  <a:pt x="12597" y="1878"/>
                  <a:pt x="12600" y="1862"/>
                </a:cubicBezTo>
                <a:cubicBezTo>
                  <a:pt x="12604" y="1845"/>
                  <a:pt x="12605" y="1829"/>
                  <a:pt x="12605" y="1812"/>
                </a:cubicBezTo>
                <a:lnTo>
                  <a:pt x="12605" y="279"/>
                </a:lnTo>
                <a:cubicBezTo>
                  <a:pt x="12605" y="262"/>
                  <a:pt x="12604" y="246"/>
                  <a:pt x="12600" y="229"/>
                </a:cubicBezTo>
                <a:cubicBezTo>
                  <a:pt x="12597" y="213"/>
                  <a:pt x="12592" y="197"/>
                  <a:pt x="12586" y="181"/>
                </a:cubicBezTo>
                <a:cubicBezTo>
                  <a:pt x="12579" y="166"/>
                  <a:pt x="12572" y="151"/>
                  <a:pt x="12562" y="137"/>
                </a:cubicBezTo>
                <a:cubicBezTo>
                  <a:pt x="12553" y="123"/>
                  <a:pt x="12542" y="110"/>
                  <a:pt x="12530" y="98"/>
                </a:cubicBezTo>
                <a:cubicBezTo>
                  <a:pt x="12519" y="87"/>
                  <a:pt x="12506" y="76"/>
                  <a:pt x="12492" y="67"/>
                </a:cubicBezTo>
                <a:cubicBezTo>
                  <a:pt x="12478" y="57"/>
                  <a:pt x="12463" y="50"/>
                  <a:pt x="12448" y="43"/>
                </a:cubicBezTo>
                <a:cubicBezTo>
                  <a:pt x="12432" y="37"/>
                  <a:pt x="12416" y="32"/>
                  <a:pt x="12400" y="29"/>
                </a:cubicBezTo>
                <a:cubicBezTo>
                  <a:pt x="12383" y="25"/>
                  <a:pt x="12367" y="24"/>
                  <a:pt x="12350" y="24"/>
                </a:cubicBezTo>
                <a:lnTo>
                  <a:pt x="278" y="24"/>
                </a:lnTo>
                <a:cubicBezTo>
                  <a:pt x="261" y="24"/>
                  <a:pt x="245" y="25"/>
                  <a:pt x="228" y="29"/>
                </a:cubicBezTo>
                <a:cubicBezTo>
                  <a:pt x="212" y="32"/>
                  <a:pt x="196" y="37"/>
                  <a:pt x="180" y="43"/>
                </a:cubicBezTo>
                <a:cubicBezTo>
                  <a:pt x="165" y="50"/>
                  <a:pt x="150" y="57"/>
                  <a:pt x="136" y="67"/>
                </a:cubicBezTo>
                <a:cubicBezTo>
                  <a:pt x="122" y="76"/>
                  <a:pt x="109" y="87"/>
                  <a:pt x="98" y="98"/>
                </a:cubicBezTo>
                <a:cubicBezTo>
                  <a:pt x="86" y="110"/>
                  <a:pt x="75" y="123"/>
                  <a:pt x="66" y="137"/>
                </a:cubicBezTo>
                <a:cubicBezTo>
                  <a:pt x="56"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0" name="文本框 889"/>
          <p:cNvSpPr txBox="1"/>
          <p:nvPr/>
        </p:nvSpPr>
        <p:spPr>
          <a:xfrm>
            <a:off x="7682400" y="2055960"/>
            <a:ext cx="3528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度比较</a:t>
            </a:r>
            <a:endParaRPr lang="en-US" sz="920" b="0" u="none" strike="noStrike">
              <a:solidFill>
                <a:srgbClr val="000000"/>
              </a:solidFill>
              <a:effectLst/>
              <a:uFillTx/>
              <a:latin typeface="Times New Roman"/>
            </a:endParaRPr>
          </a:p>
        </p:txBody>
      </p:sp>
      <p:sp>
        <p:nvSpPr>
          <p:cNvPr id="891" name="文本框 890"/>
          <p:cNvSpPr txBox="1"/>
          <p:nvPr/>
        </p:nvSpPr>
        <p:spPr>
          <a:xfrm>
            <a:off x="810720" y="3128040"/>
            <a:ext cx="1677960" cy="219960"/>
          </a:xfrm>
          <a:prstGeom prst="rect">
            <a:avLst/>
          </a:prstGeom>
          <a:noFill/>
          <a:ln w="0">
            <a:noFill/>
          </a:ln>
        </p:spPr>
        <p:txBody>
          <a:bodyPr wrap="none" lIns="0" tIns="0" rIns="0" bIns="0" anchor="t">
            <a:spAutoFit/>
          </a:bodyPr>
          <a:lstStyle/>
          <a:p>
            <a:r>
              <a:rPr lang="zh-CN" sz="1180" b="0" u="none" strike="noStrike">
                <a:solidFill>
                  <a:srgbClr val="A5B4FC"/>
                </a:solidFill>
                <a:effectLst/>
                <a:uFillTx/>
                <a:latin typeface="NotoSansSC"/>
                <a:ea typeface="NotoSansSC"/>
              </a:rPr>
              <a:t>基础索引 </a:t>
            </a:r>
            <a:r>
              <a:rPr lang="en-US" sz="1180" b="0" u="none" strike="noStrike">
                <a:solidFill>
                  <a:srgbClr val="A5B4FC"/>
                </a:solidFill>
                <a:effectLst/>
                <a:uFillTx/>
                <a:latin typeface="NotoSansSC"/>
                <a:ea typeface="NotoSansSC"/>
              </a:rPr>
              <a:t>(IndexFlatL2)</a:t>
            </a:r>
            <a:endParaRPr lang="en-US" sz="1180" b="0" u="none" strike="noStrike">
              <a:solidFill>
                <a:srgbClr val="000000"/>
              </a:solidFill>
              <a:effectLst/>
              <a:uFillTx/>
              <a:latin typeface="Times New Roman"/>
            </a:endParaRPr>
          </a:p>
        </p:txBody>
      </p:sp>
      <p:sp>
        <p:nvSpPr>
          <p:cNvPr id="892" name="任意多边形 891"/>
          <p:cNvSpPr/>
          <p:nvPr/>
        </p:nvSpPr>
        <p:spPr>
          <a:xfrm>
            <a:off x="668520" y="3793680"/>
            <a:ext cx="4546080" cy="752400"/>
          </a:xfrm>
          <a:custGeom>
            <a:avLst/>
            <a:gdLst/>
            <a:ahLst/>
            <a:cxnLst/>
            <a:rect l="0" t="0" r="r" b="b"/>
            <a:pathLst>
              <a:path w="12628" h="2090">
                <a:moveTo>
                  <a:pt x="21" y="172"/>
                </a:moveTo>
                <a:cubicBezTo>
                  <a:pt x="35" y="138"/>
                  <a:pt x="55" y="108"/>
                  <a:pt x="81" y="82"/>
                </a:cubicBezTo>
                <a:cubicBezTo>
                  <a:pt x="107" y="56"/>
                  <a:pt x="137" y="36"/>
                  <a:pt x="172" y="21"/>
                </a:cubicBezTo>
                <a:cubicBezTo>
                  <a:pt x="206" y="7"/>
                  <a:pt x="241" y="0"/>
                  <a:pt x="278" y="0"/>
                </a:cubicBezTo>
                <a:lnTo>
                  <a:pt x="12350" y="0"/>
                </a:lnTo>
                <a:cubicBezTo>
                  <a:pt x="12387" y="0"/>
                  <a:pt x="12422" y="7"/>
                  <a:pt x="12456" y="21"/>
                </a:cubicBezTo>
                <a:cubicBezTo>
                  <a:pt x="12491" y="36"/>
                  <a:pt x="12521" y="56"/>
                  <a:pt x="12547" y="82"/>
                </a:cubicBezTo>
                <a:cubicBezTo>
                  <a:pt x="12573" y="108"/>
                  <a:pt x="12593" y="138"/>
                  <a:pt x="12607" y="172"/>
                </a:cubicBezTo>
                <a:cubicBezTo>
                  <a:pt x="12621" y="206"/>
                  <a:pt x="12628" y="242"/>
                  <a:pt x="12628" y="279"/>
                </a:cubicBezTo>
                <a:lnTo>
                  <a:pt x="12628" y="1812"/>
                </a:lnTo>
                <a:cubicBezTo>
                  <a:pt x="12628" y="1849"/>
                  <a:pt x="12621" y="1884"/>
                  <a:pt x="12607" y="1918"/>
                </a:cubicBezTo>
                <a:cubicBezTo>
                  <a:pt x="12593" y="1953"/>
                  <a:pt x="12573" y="1983"/>
                  <a:pt x="12547" y="2009"/>
                </a:cubicBezTo>
                <a:cubicBezTo>
                  <a:pt x="12521" y="2035"/>
                  <a:pt x="12491" y="2055"/>
                  <a:pt x="12456" y="2069"/>
                </a:cubicBezTo>
                <a:cubicBezTo>
                  <a:pt x="12422" y="2083"/>
                  <a:pt x="12387" y="2090"/>
                  <a:pt x="12350" y="2090"/>
                </a:cubicBezTo>
                <a:lnTo>
                  <a:pt x="278" y="2090"/>
                </a:lnTo>
                <a:cubicBezTo>
                  <a:pt x="241" y="2090"/>
                  <a:pt x="206" y="2083"/>
                  <a:pt x="172" y="2069"/>
                </a:cubicBezTo>
                <a:cubicBezTo>
                  <a:pt x="137" y="2055"/>
                  <a:pt x="107" y="2035"/>
                  <a:pt x="81" y="2009"/>
                </a:cubicBezTo>
                <a:cubicBezTo>
                  <a:pt x="55" y="1983"/>
                  <a:pt x="35" y="1953"/>
                  <a:pt x="21" y="1918"/>
                </a:cubicBezTo>
                <a:cubicBezTo>
                  <a:pt x="7" y="1884"/>
                  <a:pt x="0" y="1849"/>
                  <a:pt x="0" y="1812"/>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3" name="任意多边形 892"/>
          <p:cNvSpPr/>
          <p:nvPr/>
        </p:nvSpPr>
        <p:spPr>
          <a:xfrm>
            <a:off x="668520" y="3793680"/>
            <a:ext cx="4546080" cy="752400"/>
          </a:xfrm>
          <a:custGeom>
            <a:avLst/>
            <a:gdLst/>
            <a:ahLst/>
            <a:cxnLst/>
            <a:rect l="0" t="0" r="r" b="b"/>
            <a:pathLst>
              <a:path w="12628" h="2090">
                <a:moveTo>
                  <a:pt x="0" y="1812"/>
                </a:moveTo>
                <a:lnTo>
                  <a:pt x="0" y="279"/>
                </a:lnTo>
                <a:cubicBezTo>
                  <a:pt x="0" y="242"/>
                  <a:pt x="7" y="206"/>
                  <a:pt x="21" y="172"/>
                </a:cubicBezTo>
                <a:cubicBezTo>
                  <a:pt x="35" y="138"/>
                  <a:pt x="55" y="108"/>
                  <a:pt x="81" y="82"/>
                </a:cubicBezTo>
                <a:cubicBezTo>
                  <a:pt x="107" y="56"/>
                  <a:pt x="137" y="36"/>
                  <a:pt x="172" y="21"/>
                </a:cubicBezTo>
                <a:cubicBezTo>
                  <a:pt x="206" y="7"/>
                  <a:pt x="241" y="0"/>
                  <a:pt x="278" y="0"/>
                </a:cubicBezTo>
                <a:lnTo>
                  <a:pt x="12350" y="0"/>
                </a:lnTo>
                <a:cubicBezTo>
                  <a:pt x="12387" y="0"/>
                  <a:pt x="12422" y="7"/>
                  <a:pt x="12456" y="21"/>
                </a:cubicBezTo>
                <a:cubicBezTo>
                  <a:pt x="12491" y="36"/>
                  <a:pt x="12521" y="56"/>
                  <a:pt x="12547" y="82"/>
                </a:cubicBezTo>
                <a:cubicBezTo>
                  <a:pt x="12573" y="108"/>
                  <a:pt x="12593" y="138"/>
                  <a:pt x="12607" y="172"/>
                </a:cubicBezTo>
                <a:cubicBezTo>
                  <a:pt x="12621" y="206"/>
                  <a:pt x="12628" y="242"/>
                  <a:pt x="12628" y="279"/>
                </a:cubicBezTo>
                <a:lnTo>
                  <a:pt x="12628" y="1812"/>
                </a:lnTo>
                <a:cubicBezTo>
                  <a:pt x="12628" y="1849"/>
                  <a:pt x="12621" y="1884"/>
                  <a:pt x="12607" y="1918"/>
                </a:cubicBezTo>
                <a:cubicBezTo>
                  <a:pt x="12593" y="1953"/>
                  <a:pt x="12573" y="1983"/>
                  <a:pt x="12547" y="2009"/>
                </a:cubicBezTo>
                <a:cubicBezTo>
                  <a:pt x="12521" y="2035"/>
                  <a:pt x="12491" y="2055"/>
                  <a:pt x="12456" y="2069"/>
                </a:cubicBezTo>
                <a:cubicBezTo>
                  <a:pt x="12422" y="2083"/>
                  <a:pt x="12387" y="2090"/>
                  <a:pt x="12350" y="2090"/>
                </a:cubicBezTo>
                <a:lnTo>
                  <a:pt x="278" y="2090"/>
                </a:lnTo>
                <a:cubicBezTo>
                  <a:pt x="241" y="2090"/>
                  <a:pt x="206" y="2083"/>
                  <a:pt x="172" y="2069"/>
                </a:cubicBezTo>
                <a:cubicBezTo>
                  <a:pt x="137" y="2055"/>
                  <a:pt x="107" y="2035"/>
                  <a:pt x="81" y="2009"/>
                </a:cubicBezTo>
                <a:cubicBezTo>
                  <a:pt x="55" y="1983"/>
                  <a:pt x="35" y="1953"/>
                  <a:pt x="21" y="1918"/>
                </a:cubicBezTo>
                <a:cubicBezTo>
                  <a:pt x="7" y="1884"/>
                  <a:pt x="0" y="1849"/>
                  <a:pt x="0" y="1812"/>
                </a:cubicBezTo>
                <a:moveTo>
                  <a:pt x="23" y="279"/>
                </a:moveTo>
                <a:lnTo>
                  <a:pt x="23" y="1812"/>
                </a:lnTo>
                <a:cubicBezTo>
                  <a:pt x="23" y="1829"/>
                  <a:pt x="24" y="1845"/>
                  <a:pt x="28" y="1862"/>
                </a:cubicBezTo>
                <a:cubicBezTo>
                  <a:pt x="31" y="1878"/>
                  <a:pt x="36" y="1894"/>
                  <a:pt x="42" y="1910"/>
                </a:cubicBezTo>
                <a:cubicBezTo>
                  <a:pt x="49" y="1925"/>
                  <a:pt x="56" y="1940"/>
                  <a:pt x="66" y="1954"/>
                </a:cubicBezTo>
                <a:cubicBezTo>
                  <a:pt x="75" y="1968"/>
                  <a:pt x="86" y="1981"/>
                  <a:pt x="98" y="1992"/>
                </a:cubicBezTo>
                <a:cubicBezTo>
                  <a:pt x="109" y="2004"/>
                  <a:pt x="122" y="2015"/>
                  <a:pt x="136" y="2024"/>
                </a:cubicBezTo>
                <a:cubicBezTo>
                  <a:pt x="150" y="2033"/>
                  <a:pt x="165" y="2041"/>
                  <a:pt x="180" y="2048"/>
                </a:cubicBezTo>
                <a:cubicBezTo>
                  <a:pt x="196" y="2054"/>
                  <a:pt x="212" y="2059"/>
                  <a:pt x="228" y="2062"/>
                </a:cubicBezTo>
                <a:cubicBezTo>
                  <a:pt x="245" y="2066"/>
                  <a:pt x="261" y="2067"/>
                  <a:pt x="278" y="2067"/>
                </a:cubicBezTo>
                <a:lnTo>
                  <a:pt x="12350" y="2067"/>
                </a:lnTo>
                <a:cubicBezTo>
                  <a:pt x="12367" y="2067"/>
                  <a:pt x="12383" y="2066"/>
                  <a:pt x="12400" y="2062"/>
                </a:cubicBezTo>
                <a:cubicBezTo>
                  <a:pt x="12416" y="2059"/>
                  <a:pt x="12432" y="2054"/>
                  <a:pt x="12448" y="2048"/>
                </a:cubicBezTo>
                <a:cubicBezTo>
                  <a:pt x="12463" y="2041"/>
                  <a:pt x="12478" y="2033"/>
                  <a:pt x="12492" y="2024"/>
                </a:cubicBezTo>
                <a:cubicBezTo>
                  <a:pt x="12506" y="2015"/>
                  <a:pt x="12519" y="2004"/>
                  <a:pt x="12530" y="1992"/>
                </a:cubicBezTo>
                <a:cubicBezTo>
                  <a:pt x="12542" y="1981"/>
                  <a:pt x="12553" y="1968"/>
                  <a:pt x="12562" y="1954"/>
                </a:cubicBezTo>
                <a:cubicBezTo>
                  <a:pt x="12572" y="1940"/>
                  <a:pt x="12579" y="1925"/>
                  <a:pt x="12586" y="1910"/>
                </a:cubicBezTo>
                <a:cubicBezTo>
                  <a:pt x="12592" y="1894"/>
                  <a:pt x="12597" y="1878"/>
                  <a:pt x="12600" y="1862"/>
                </a:cubicBezTo>
                <a:cubicBezTo>
                  <a:pt x="12604" y="1845"/>
                  <a:pt x="12605" y="1829"/>
                  <a:pt x="12605" y="1812"/>
                </a:cubicBezTo>
                <a:lnTo>
                  <a:pt x="12605" y="279"/>
                </a:lnTo>
                <a:cubicBezTo>
                  <a:pt x="12605" y="262"/>
                  <a:pt x="12604" y="245"/>
                  <a:pt x="12600" y="229"/>
                </a:cubicBezTo>
                <a:cubicBezTo>
                  <a:pt x="12597" y="213"/>
                  <a:pt x="12592" y="197"/>
                  <a:pt x="12586" y="181"/>
                </a:cubicBezTo>
                <a:cubicBezTo>
                  <a:pt x="12579" y="166"/>
                  <a:pt x="12572" y="151"/>
                  <a:pt x="12562" y="137"/>
                </a:cubicBezTo>
                <a:cubicBezTo>
                  <a:pt x="12553" y="123"/>
                  <a:pt x="12542" y="110"/>
                  <a:pt x="12530" y="98"/>
                </a:cubicBezTo>
                <a:cubicBezTo>
                  <a:pt x="12519" y="86"/>
                  <a:pt x="12506" y="76"/>
                  <a:pt x="12492" y="66"/>
                </a:cubicBezTo>
                <a:cubicBezTo>
                  <a:pt x="12478" y="57"/>
                  <a:pt x="12463" y="49"/>
                  <a:pt x="12448" y="43"/>
                </a:cubicBezTo>
                <a:cubicBezTo>
                  <a:pt x="12432" y="36"/>
                  <a:pt x="12416" y="32"/>
                  <a:pt x="12400" y="28"/>
                </a:cubicBezTo>
                <a:cubicBezTo>
                  <a:pt x="12383" y="25"/>
                  <a:pt x="12367" y="23"/>
                  <a:pt x="12350" y="23"/>
                </a:cubicBezTo>
                <a:lnTo>
                  <a:pt x="278" y="23"/>
                </a:lnTo>
                <a:cubicBezTo>
                  <a:pt x="261" y="23"/>
                  <a:pt x="245" y="25"/>
                  <a:pt x="228" y="28"/>
                </a:cubicBezTo>
                <a:cubicBezTo>
                  <a:pt x="212" y="32"/>
                  <a:pt x="196" y="36"/>
                  <a:pt x="180" y="43"/>
                </a:cubicBezTo>
                <a:cubicBezTo>
                  <a:pt x="165" y="49"/>
                  <a:pt x="150" y="57"/>
                  <a:pt x="136" y="66"/>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4" name="文本框 893"/>
          <p:cNvSpPr txBox="1"/>
          <p:nvPr/>
        </p:nvSpPr>
        <p:spPr>
          <a:xfrm>
            <a:off x="810720" y="3409560"/>
            <a:ext cx="3286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直接计算查询与所有向量的距离，精确但在大规模数据上效率低</a:t>
            </a:r>
            <a:endParaRPr lang="en-US" sz="920" b="0" u="none" strike="noStrike">
              <a:solidFill>
                <a:srgbClr val="000000"/>
              </a:solidFill>
              <a:effectLst/>
              <a:uFillTx/>
              <a:latin typeface="Times New Roman"/>
            </a:endParaRPr>
          </a:p>
        </p:txBody>
      </p:sp>
      <p:sp>
        <p:nvSpPr>
          <p:cNvPr id="895" name="文本框 894"/>
          <p:cNvSpPr txBox="1"/>
          <p:nvPr/>
        </p:nvSpPr>
        <p:spPr>
          <a:xfrm>
            <a:off x="810720" y="3980160"/>
            <a:ext cx="1732320" cy="219960"/>
          </a:xfrm>
          <a:prstGeom prst="rect">
            <a:avLst/>
          </a:prstGeom>
          <a:noFill/>
          <a:ln w="0">
            <a:noFill/>
          </a:ln>
        </p:spPr>
        <p:txBody>
          <a:bodyPr wrap="none" lIns="0" tIns="0" rIns="0" bIns="0" anchor="t">
            <a:spAutoFit/>
          </a:bodyPr>
          <a:lstStyle/>
          <a:p>
            <a:r>
              <a:rPr lang="zh-CN" sz="1180" b="0" u="none" strike="noStrike">
                <a:solidFill>
                  <a:srgbClr val="C4B5FD"/>
                </a:solidFill>
                <a:effectLst/>
                <a:uFillTx/>
                <a:latin typeface="NotoSansSC"/>
                <a:ea typeface="NotoSansSC"/>
              </a:rPr>
              <a:t>聚类索引 </a:t>
            </a:r>
            <a:r>
              <a:rPr lang="en-US" sz="1180" b="0" u="none" strike="noStrike">
                <a:solidFill>
                  <a:srgbClr val="C4B5FD"/>
                </a:solidFill>
                <a:effectLst/>
                <a:uFillTx/>
                <a:latin typeface="NotoSansSC"/>
                <a:ea typeface="NotoSansSC"/>
              </a:rPr>
              <a:t>(IndexIVFFlat)</a:t>
            </a:r>
            <a:endParaRPr lang="en-US" sz="1180" b="0" u="none" strike="noStrike">
              <a:solidFill>
                <a:srgbClr val="000000"/>
              </a:solidFill>
              <a:effectLst/>
              <a:uFillTx/>
              <a:latin typeface="Times New Roman"/>
            </a:endParaRPr>
          </a:p>
        </p:txBody>
      </p:sp>
      <p:sp>
        <p:nvSpPr>
          <p:cNvPr id="896" name="任意多边形 895"/>
          <p:cNvSpPr/>
          <p:nvPr/>
        </p:nvSpPr>
        <p:spPr>
          <a:xfrm>
            <a:off x="668520" y="4646160"/>
            <a:ext cx="4546080" cy="752400"/>
          </a:xfrm>
          <a:custGeom>
            <a:avLst/>
            <a:gdLst/>
            <a:ahLst/>
            <a:cxnLst/>
            <a:rect l="0" t="0" r="r" b="b"/>
            <a:pathLst>
              <a:path w="12628" h="2090">
                <a:moveTo>
                  <a:pt x="21" y="172"/>
                </a:moveTo>
                <a:cubicBezTo>
                  <a:pt x="35" y="138"/>
                  <a:pt x="55" y="108"/>
                  <a:pt x="81" y="82"/>
                </a:cubicBezTo>
                <a:cubicBezTo>
                  <a:pt x="107" y="55"/>
                  <a:pt x="137" y="35"/>
                  <a:pt x="172" y="21"/>
                </a:cubicBezTo>
                <a:cubicBezTo>
                  <a:pt x="206" y="7"/>
                  <a:pt x="241" y="0"/>
                  <a:pt x="278" y="0"/>
                </a:cubicBezTo>
                <a:lnTo>
                  <a:pt x="12350" y="0"/>
                </a:lnTo>
                <a:cubicBezTo>
                  <a:pt x="12387" y="0"/>
                  <a:pt x="12422" y="7"/>
                  <a:pt x="12456" y="21"/>
                </a:cubicBezTo>
                <a:cubicBezTo>
                  <a:pt x="12491" y="35"/>
                  <a:pt x="12521" y="55"/>
                  <a:pt x="12547" y="82"/>
                </a:cubicBezTo>
                <a:cubicBezTo>
                  <a:pt x="12573" y="108"/>
                  <a:pt x="12593" y="138"/>
                  <a:pt x="12607" y="172"/>
                </a:cubicBezTo>
                <a:cubicBezTo>
                  <a:pt x="12621" y="206"/>
                  <a:pt x="12628" y="242"/>
                  <a:pt x="12628" y="279"/>
                </a:cubicBezTo>
                <a:lnTo>
                  <a:pt x="12628" y="1812"/>
                </a:lnTo>
                <a:cubicBezTo>
                  <a:pt x="12628" y="1849"/>
                  <a:pt x="12621" y="1884"/>
                  <a:pt x="12607" y="1918"/>
                </a:cubicBezTo>
                <a:cubicBezTo>
                  <a:pt x="12593" y="1952"/>
                  <a:pt x="12573" y="1982"/>
                  <a:pt x="12547" y="2009"/>
                </a:cubicBezTo>
                <a:cubicBezTo>
                  <a:pt x="12521" y="2035"/>
                  <a:pt x="12491" y="2055"/>
                  <a:pt x="12456" y="2069"/>
                </a:cubicBezTo>
                <a:cubicBezTo>
                  <a:pt x="12422" y="2083"/>
                  <a:pt x="12387" y="2090"/>
                  <a:pt x="12350" y="2090"/>
                </a:cubicBezTo>
                <a:lnTo>
                  <a:pt x="278" y="2090"/>
                </a:lnTo>
                <a:cubicBezTo>
                  <a:pt x="241" y="2090"/>
                  <a:pt x="206" y="2083"/>
                  <a:pt x="172" y="2069"/>
                </a:cubicBezTo>
                <a:cubicBezTo>
                  <a:pt x="137" y="2055"/>
                  <a:pt x="107" y="2035"/>
                  <a:pt x="81" y="2009"/>
                </a:cubicBezTo>
                <a:cubicBezTo>
                  <a:pt x="55" y="1982"/>
                  <a:pt x="35" y="1952"/>
                  <a:pt x="21" y="1918"/>
                </a:cubicBezTo>
                <a:cubicBezTo>
                  <a:pt x="7" y="1884"/>
                  <a:pt x="0" y="1849"/>
                  <a:pt x="0" y="1812"/>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7" name="任意多边形 896"/>
          <p:cNvSpPr/>
          <p:nvPr/>
        </p:nvSpPr>
        <p:spPr>
          <a:xfrm>
            <a:off x="668520" y="4646160"/>
            <a:ext cx="4546080" cy="752400"/>
          </a:xfrm>
          <a:custGeom>
            <a:avLst/>
            <a:gdLst/>
            <a:ahLst/>
            <a:cxnLst/>
            <a:rect l="0" t="0" r="r" b="b"/>
            <a:pathLst>
              <a:path w="12628" h="2090">
                <a:moveTo>
                  <a:pt x="0" y="1812"/>
                </a:moveTo>
                <a:lnTo>
                  <a:pt x="0" y="279"/>
                </a:lnTo>
                <a:cubicBezTo>
                  <a:pt x="0" y="242"/>
                  <a:pt x="7" y="206"/>
                  <a:pt x="21" y="172"/>
                </a:cubicBezTo>
                <a:cubicBezTo>
                  <a:pt x="35" y="138"/>
                  <a:pt x="55" y="108"/>
                  <a:pt x="81" y="82"/>
                </a:cubicBezTo>
                <a:cubicBezTo>
                  <a:pt x="107" y="55"/>
                  <a:pt x="137" y="35"/>
                  <a:pt x="172" y="21"/>
                </a:cubicBezTo>
                <a:cubicBezTo>
                  <a:pt x="206" y="7"/>
                  <a:pt x="241" y="0"/>
                  <a:pt x="278" y="0"/>
                </a:cubicBezTo>
                <a:lnTo>
                  <a:pt x="12350" y="0"/>
                </a:lnTo>
                <a:cubicBezTo>
                  <a:pt x="12387" y="0"/>
                  <a:pt x="12422" y="7"/>
                  <a:pt x="12456" y="21"/>
                </a:cubicBezTo>
                <a:cubicBezTo>
                  <a:pt x="12491" y="35"/>
                  <a:pt x="12521" y="55"/>
                  <a:pt x="12547" y="82"/>
                </a:cubicBezTo>
                <a:cubicBezTo>
                  <a:pt x="12573" y="108"/>
                  <a:pt x="12593" y="138"/>
                  <a:pt x="12607" y="172"/>
                </a:cubicBezTo>
                <a:cubicBezTo>
                  <a:pt x="12621" y="206"/>
                  <a:pt x="12628" y="242"/>
                  <a:pt x="12628" y="279"/>
                </a:cubicBezTo>
                <a:lnTo>
                  <a:pt x="12628" y="1812"/>
                </a:lnTo>
                <a:cubicBezTo>
                  <a:pt x="12628" y="1849"/>
                  <a:pt x="12621" y="1884"/>
                  <a:pt x="12607" y="1918"/>
                </a:cubicBezTo>
                <a:cubicBezTo>
                  <a:pt x="12593" y="1952"/>
                  <a:pt x="12573" y="1982"/>
                  <a:pt x="12547" y="2009"/>
                </a:cubicBezTo>
                <a:cubicBezTo>
                  <a:pt x="12521" y="2035"/>
                  <a:pt x="12491" y="2055"/>
                  <a:pt x="12456" y="2069"/>
                </a:cubicBezTo>
                <a:cubicBezTo>
                  <a:pt x="12422" y="2083"/>
                  <a:pt x="12387" y="2090"/>
                  <a:pt x="12350" y="2090"/>
                </a:cubicBezTo>
                <a:lnTo>
                  <a:pt x="278" y="2090"/>
                </a:lnTo>
                <a:cubicBezTo>
                  <a:pt x="241" y="2090"/>
                  <a:pt x="206" y="2083"/>
                  <a:pt x="172" y="2069"/>
                </a:cubicBezTo>
                <a:cubicBezTo>
                  <a:pt x="137" y="2055"/>
                  <a:pt x="107" y="2035"/>
                  <a:pt x="81" y="2009"/>
                </a:cubicBezTo>
                <a:cubicBezTo>
                  <a:pt x="55" y="1982"/>
                  <a:pt x="35" y="1952"/>
                  <a:pt x="21" y="1918"/>
                </a:cubicBezTo>
                <a:cubicBezTo>
                  <a:pt x="7" y="1884"/>
                  <a:pt x="0" y="1849"/>
                  <a:pt x="0" y="1812"/>
                </a:cubicBezTo>
                <a:moveTo>
                  <a:pt x="23" y="279"/>
                </a:moveTo>
                <a:lnTo>
                  <a:pt x="23" y="1812"/>
                </a:lnTo>
                <a:cubicBezTo>
                  <a:pt x="23" y="1828"/>
                  <a:pt x="24" y="1845"/>
                  <a:pt x="28" y="1861"/>
                </a:cubicBezTo>
                <a:cubicBezTo>
                  <a:pt x="31" y="1878"/>
                  <a:pt x="36" y="1894"/>
                  <a:pt x="42" y="1909"/>
                </a:cubicBezTo>
                <a:cubicBezTo>
                  <a:pt x="49" y="1925"/>
                  <a:pt x="56" y="1939"/>
                  <a:pt x="66" y="1953"/>
                </a:cubicBezTo>
                <a:cubicBezTo>
                  <a:pt x="75" y="1967"/>
                  <a:pt x="86" y="1980"/>
                  <a:pt x="98" y="1992"/>
                </a:cubicBezTo>
                <a:cubicBezTo>
                  <a:pt x="109" y="2004"/>
                  <a:pt x="122" y="2015"/>
                  <a:pt x="136" y="2024"/>
                </a:cubicBezTo>
                <a:cubicBezTo>
                  <a:pt x="150" y="2033"/>
                  <a:pt x="165" y="2041"/>
                  <a:pt x="180" y="2047"/>
                </a:cubicBezTo>
                <a:cubicBezTo>
                  <a:pt x="196" y="2054"/>
                  <a:pt x="212" y="2059"/>
                  <a:pt x="228" y="2062"/>
                </a:cubicBezTo>
                <a:cubicBezTo>
                  <a:pt x="245" y="2065"/>
                  <a:pt x="261" y="2067"/>
                  <a:pt x="278" y="2067"/>
                </a:cubicBezTo>
                <a:lnTo>
                  <a:pt x="12350" y="2067"/>
                </a:lnTo>
                <a:cubicBezTo>
                  <a:pt x="12367" y="2067"/>
                  <a:pt x="12383" y="2065"/>
                  <a:pt x="12400" y="2062"/>
                </a:cubicBezTo>
                <a:cubicBezTo>
                  <a:pt x="12416" y="2059"/>
                  <a:pt x="12432" y="2054"/>
                  <a:pt x="12448" y="2047"/>
                </a:cubicBezTo>
                <a:cubicBezTo>
                  <a:pt x="12463" y="2041"/>
                  <a:pt x="12478" y="2033"/>
                  <a:pt x="12492" y="2024"/>
                </a:cubicBezTo>
                <a:cubicBezTo>
                  <a:pt x="12506" y="2015"/>
                  <a:pt x="12519" y="2004"/>
                  <a:pt x="12530" y="1992"/>
                </a:cubicBezTo>
                <a:cubicBezTo>
                  <a:pt x="12542" y="1980"/>
                  <a:pt x="12553" y="1967"/>
                  <a:pt x="12562" y="1953"/>
                </a:cubicBezTo>
                <a:cubicBezTo>
                  <a:pt x="12572" y="1939"/>
                  <a:pt x="12579" y="1925"/>
                  <a:pt x="12586" y="1909"/>
                </a:cubicBezTo>
                <a:cubicBezTo>
                  <a:pt x="12592" y="1894"/>
                  <a:pt x="12597" y="1878"/>
                  <a:pt x="12600" y="1861"/>
                </a:cubicBezTo>
                <a:cubicBezTo>
                  <a:pt x="12604" y="1845"/>
                  <a:pt x="12605" y="1828"/>
                  <a:pt x="12605" y="1812"/>
                </a:cubicBezTo>
                <a:lnTo>
                  <a:pt x="12605" y="279"/>
                </a:lnTo>
                <a:cubicBezTo>
                  <a:pt x="12605" y="262"/>
                  <a:pt x="12604" y="245"/>
                  <a:pt x="12600" y="229"/>
                </a:cubicBezTo>
                <a:cubicBezTo>
                  <a:pt x="12597" y="212"/>
                  <a:pt x="12592" y="196"/>
                  <a:pt x="12586" y="181"/>
                </a:cubicBezTo>
                <a:cubicBezTo>
                  <a:pt x="12579" y="165"/>
                  <a:pt x="12572" y="151"/>
                  <a:pt x="12562" y="137"/>
                </a:cubicBezTo>
                <a:cubicBezTo>
                  <a:pt x="12553" y="123"/>
                  <a:pt x="12542" y="110"/>
                  <a:pt x="12530" y="98"/>
                </a:cubicBezTo>
                <a:cubicBezTo>
                  <a:pt x="12519" y="86"/>
                  <a:pt x="12506" y="76"/>
                  <a:pt x="12492" y="66"/>
                </a:cubicBezTo>
                <a:cubicBezTo>
                  <a:pt x="12478" y="57"/>
                  <a:pt x="12463" y="49"/>
                  <a:pt x="12448" y="43"/>
                </a:cubicBezTo>
                <a:cubicBezTo>
                  <a:pt x="12432" y="36"/>
                  <a:pt x="12416" y="31"/>
                  <a:pt x="12400" y="28"/>
                </a:cubicBezTo>
                <a:cubicBezTo>
                  <a:pt x="12383" y="25"/>
                  <a:pt x="12367" y="23"/>
                  <a:pt x="12350" y="23"/>
                </a:cubicBezTo>
                <a:lnTo>
                  <a:pt x="278" y="23"/>
                </a:lnTo>
                <a:cubicBezTo>
                  <a:pt x="261" y="23"/>
                  <a:pt x="245" y="25"/>
                  <a:pt x="228" y="28"/>
                </a:cubicBezTo>
                <a:cubicBezTo>
                  <a:pt x="212" y="31"/>
                  <a:pt x="196" y="36"/>
                  <a:pt x="180" y="43"/>
                </a:cubicBezTo>
                <a:cubicBezTo>
                  <a:pt x="165" y="49"/>
                  <a:pt x="150" y="57"/>
                  <a:pt x="136" y="66"/>
                </a:cubicBezTo>
                <a:cubicBezTo>
                  <a:pt x="122" y="76"/>
                  <a:pt x="109" y="86"/>
                  <a:pt x="98" y="98"/>
                </a:cubicBezTo>
                <a:cubicBezTo>
                  <a:pt x="86" y="110"/>
                  <a:pt x="75" y="123"/>
                  <a:pt x="66" y="137"/>
                </a:cubicBezTo>
                <a:cubicBezTo>
                  <a:pt x="56" y="151"/>
                  <a:pt x="49" y="165"/>
                  <a:pt x="42" y="181"/>
                </a:cubicBezTo>
                <a:cubicBezTo>
                  <a:pt x="36" y="196"/>
                  <a:pt x="31" y="212"/>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8" name="文本框 897"/>
          <p:cNvSpPr txBox="1"/>
          <p:nvPr/>
        </p:nvSpPr>
        <p:spPr>
          <a:xfrm>
            <a:off x="810720" y="4262040"/>
            <a:ext cx="340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利用聚类将数据分组，检索时只在相关聚类中搜索，显著提升速度</a:t>
            </a:r>
            <a:endParaRPr lang="en-US" sz="920" b="0" u="none" strike="noStrike">
              <a:solidFill>
                <a:srgbClr val="000000"/>
              </a:solidFill>
              <a:effectLst/>
              <a:uFillTx/>
              <a:latin typeface="Times New Roman"/>
            </a:endParaRPr>
          </a:p>
        </p:txBody>
      </p:sp>
      <p:sp>
        <p:nvSpPr>
          <p:cNvPr id="899" name="文本框 898"/>
          <p:cNvSpPr txBox="1"/>
          <p:nvPr/>
        </p:nvSpPr>
        <p:spPr>
          <a:xfrm>
            <a:off x="810720" y="4832640"/>
            <a:ext cx="1922400" cy="219960"/>
          </a:xfrm>
          <a:prstGeom prst="rect">
            <a:avLst/>
          </a:prstGeom>
          <a:noFill/>
          <a:ln w="0">
            <a:noFill/>
          </a:ln>
        </p:spPr>
        <p:txBody>
          <a:bodyPr wrap="none" lIns="0" tIns="0" rIns="0" bIns="0" anchor="t">
            <a:spAutoFit/>
          </a:bodyPr>
          <a:lstStyle/>
          <a:p>
            <a:r>
              <a:rPr lang="zh-CN" sz="1180" b="0" u="none" strike="noStrike">
                <a:solidFill>
                  <a:srgbClr val="93C5FD"/>
                </a:solidFill>
                <a:effectLst/>
                <a:uFillTx/>
                <a:latin typeface="NotoSansSC"/>
                <a:ea typeface="NotoSansSC"/>
              </a:rPr>
              <a:t>量化索引 </a:t>
            </a:r>
            <a:r>
              <a:rPr lang="en-US" sz="1180" b="0" u="none" strike="noStrike">
                <a:solidFill>
                  <a:srgbClr val="93C5FD"/>
                </a:solidFill>
                <a:effectLst/>
                <a:uFillTx/>
                <a:latin typeface="NotoSansSC"/>
                <a:ea typeface="NotoSansSC"/>
              </a:rPr>
              <a:t>(IndexPQ/IVFPQ)</a:t>
            </a:r>
            <a:endParaRPr lang="en-US" sz="1180" b="0" u="none" strike="noStrike">
              <a:solidFill>
                <a:srgbClr val="000000"/>
              </a:solidFill>
              <a:effectLst/>
              <a:uFillTx/>
              <a:latin typeface="Times New Roman"/>
            </a:endParaRPr>
          </a:p>
        </p:txBody>
      </p:sp>
      <p:sp>
        <p:nvSpPr>
          <p:cNvPr id="900" name="任意多边形 899"/>
          <p:cNvSpPr/>
          <p:nvPr/>
        </p:nvSpPr>
        <p:spPr>
          <a:xfrm>
            <a:off x="5481720" y="2908080"/>
            <a:ext cx="4546440" cy="2089440"/>
          </a:xfrm>
          <a:custGeom>
            <a:avLst/>
            <a:gdLst/>
            <a:ahLst/>
            <a:cxnLst/>
            <a:rect l="0" t="0" r="r" b="b"/>
            <a:pathLst>
              <a:path w="12629" h="5804">
                <a:moveTo>
                  <a:pt x="21" y="172"/>
                </a:moveTo>
                <a:cubicBezTo>
                  <a:pt x="36" y="137"/>
                  <a:pt x="56" y="107"/>
                  <a:pt x="82" y="81"/>
                </a:cubicBezTo>
                <a:cubicBezTo>
                  <a:pt x="108" y="55"/>
                  <a:pt x="138" y="35"/>
                  <a:pt x="172" y="21"/>
                </a:cubicBezTo>
                <a:cubicBezTo>
                  <a:pt x="206" y="7"/>
                  <a:pt x="242" y="0"/>
                  <a:pt x="279" y="0"/>
                </a:cubicBezTo>
                <a:lnTo>
                  <a:pt x="12351" y="0"/>
                </a:lnTo>
                <a:cubicBezTo>
                  <a:pt x="12388" y="0"/>
                  <a:pt x="12423" y="7"/>
                  <a:pt x="12457" y="21"/>
                </a:cubicBezTo>
                <a:cubicBezTo>
                  <a:pt x="12491" y="35"/>
                  <a:pt x="12521" y="55"/>
                  <a:pt x="12548" y="81"/>
                </a:cubicBezTo>
                <a:cubicBezTo>
                  <a:pt x="12574" y="107"/>
                  <a:pt x="12594" y="137"/>
                  <a:pt x="12608" y="172"/>
                </a:cubicBezTo>
                <a:cubicBezTo>
                  <a:pt x="12622" y="206"/>
                  <a:pt x="12629" y="241"/>
                  <a:pt x="12629" y="278"/>
                </a:cubicBezTo>
                <a:lnTo>
                  <a:pt x="12629" y="5525"/>
                </a:lnTo>
                <a:cubicBezTo>
                  <a:pt x="12629" y="5562"/>
                  <a:pt x="12622" y="5598"/>
                  <a:pt x="12608" y="5632"/>
                </a:cubicBezTo>
                <a:cubicBezTo>
                  <a:pt x="12594" y="5666"/>
                  <a:pt x="12574" y="5696"/>
                  <a:pt x="12548" y="5722"/>
                </a:cubicBezTo>
                <a:cubicBezTo>
                  <a:pt x="12521" y="5748"/>
                  <a:pt x="12491" y="5769"/>
                  <a:pt x="12457" y="5783"/>
                </a:cubicBezTo>
                <a:cubicBezTo>
                  <a:pt x="12423" y="5797"/>
                  <a:pt x="12388" y="5804"/>
                  <a:pt x="12351" y="5804"/>
                </a:cubicBezTo>
                <a:lnTo>
                  <a:pt x="279" y="5804"/>
                </a:lnTo>
                <a:cubicBezTo>
                  <a:pt x="242" y="5804"/>
                  <a:pt x="206" y="5797"/>
                  <a:pt x="172" y="5783"/>
                </a:cubicBezTo>
                <a:cubicBezTo>
                  <a:pt x="138" y="5769"/>
                  <a:pt x="108" y="5748"/>
                  <a:pt x="82" y="5722"/>
                </a:cubicBezTo>
                <a:cubicBezTo>
                  <a:pt x="56" y="5696"/>
                  <a:pt x="36" y="5666"/>
                  <a:pt x="21" y="5632"/>
                </a:cubicBezTo>
                <a:cubicBezTo>
                  <a:pt x="7" y="5598"/>
                  <a:pt x="0" y="5562"/>
                  <a:pt x="0" y="5525"/>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01" name="任意多边形 900"/>
          <p:cNvSpPr/>
          <p:nvPr/>
        </p:nvSpPr>
        <p:spPr>
          <a:xfrm>
            <a:off x="5481720" y="2908080"/>
            <a:ext cx="4546440" cy="2089440"/>
          </a:xfrm>
          <a:custGeom>
            <a:avLst/>
            <a:gdLst/>
            <a:ahLst/>
            <a:cxnLst/>
            <a:rect l="0" t="0" r="r" b="b"/>
            <a:pathLst>
              <a:path w="12629" h="5804">
                <a:moveTo>
                  <a:pt x="0" y="5525"/>
                </a:moveTo>
                <a:lnTo>
                  <a:pt x="0" y="278"/>
                </a:lnTo>
                <a:cubicBezTo>
                  <a:pt x="0" y="241"/>
                  <a:pt x="7" y="206"/>
                  <a:pt x="21" y="172"/>
                </a:cubicBezTo>
                <a:cubicBezTo>
                  <a:pt x="36" y="137"/>
                  <a:pt x="56" y="107"/>
                  <a:pt x="82" y="81"/>
                </a:cubicBezTo>
                <a:cubicBezTo>
                  <a:pt x="108" y="55"/>
                  <a:pt x="138" y="35"/>
                  <a:pt x="172" y="21"/>
                </a:cubicBezTo>
                <a:cubicBezTo>
                  <a:pt x="206" y="7"/>
                  <a:pt x="242" y="0"/>
                  <a:pt x="279" y="0"/>
                </a:cubicBezTo>
                <a:lnTo>
                  <a:pt x="12351" y="0"/>
                </a:lnTo>
                <a:cubicBezTo>
                  <a:pt x="12388" y="0"/>
                  <a:pt x="12423" y="7"/>
                  <a:pt x="12457" y="21"/>
                </a:cubicBezTo>
                <a:cubicBezTo>
                  <a:pt x="12491" y="35"/>
                  <a:pt x="12521" y="55"/>
                  <a:pt x="12548" y="81"/>
                </a:cubicBezTo>
                <a:cubicBezTo>
                  <a:pt x="12574" y="107"/>
                  <a:pt x="12594" y="137"/>
                  <a:pt x="12608" y="172"/>
                </a:cubicBezTo>
                <a:cubicBezTo>
                  <a:pt x="12622" y="206"/>
                  <a:pt x="12629" y="241"/>
                  <a:pt x="12629" y="278"/>
                </a:cubicBezTo>
                <a:lnTo>
                  <a:pt x="12629" y="5525"/>
                </a:lnTo>
                <a:cubicBezTo>
                  <a:pt x="12629" y="5562"/>
                  <a:pt x="12622" y="5598"/>
                  <a:pt x="12608" y="5632"/>
                </a:cubicBezTo>
                <a:cubicBezTo>
                  <a:pt x="12594" y="5666"/>
                  <a:pt x="12574" y="5696"/>
                  <a:pt x="12548" y="5722"/>
                </a:cubicBezTo>
                <a:cubicBezTo>
                  <a:pt x="12521" y="5748"/>
                  <a:pt x="12491" y="5769"/>
                  <a:pt x="12457" y="5783"/>
                </a:cubicBezTo>
                <a:cubicBezTo>
                  <a:pt x="12423" y="5797"/>
                  <a:pt x="12388" y="5804"/>
                  <a:pt x="12351" y="5804"/>
                </a:cubicBezTo>
                <a:lnTo>
                  <a:pt x="279" y="5804"/>
                </a:lnTo>
                <a:cubicBezTo>
                  <a:pt x="242" y="5804"/>
                  <a:pt x="206" y="5797"/>
                  <a:pt x="172" y="5783"/>
                </a:cubicBezTo>
                <a:cubicBezTo>
                  <a:pt x="138" y="5769"/>
                  <a:pt x="108" y="5748"/>
                  <a:pt x="82" y="5722"/>
                </a:cubicBezTo>
                <a:cubicBezTo>
                  <a:pt x="56" y="5696"/>
                  <a:pt x="36" y="5666"/>
                  <a:pt x="21" y="5632"/>
                </a:cubicBezTo>
                <a:cubicBezTo>
                  <a:pt x="7" y="5598"/>
                  <a:pt x="0" y="5562"/>
                  <a:pt x="0" y="5525"/>
                </a:cubicBezTo>
                <a:moveTo>
                  <a:pt x="23" y="278"/>
                </a:moveTo>
                <a:lnTo>
                  <a:pt x="23" y="5525"/>
                </a:lnTo>
                <a:cubicBezTo>
                  <a:pt x="23" y="5542"/>
                  <a:pt x="25" y="5559"/>
                  <a:pt x="28" y="5575"/>
                </a:cubicBezTo>
                <a:cubicBezTo>
                  <a:pt x="32" y="5592"/>
                  <a:pt x="36" y="5608"/>
                  <a:pt x="43" y="5623"/>
                </a:cubicBezTo>
                <a:cubicBezTo>
                  <a:pt x="49" y="5639"/>
                  <a:pt x="57" y="5653"/>
                  <a:pt x="67" y="5667"/>
                </a:cubicBezTo>
                <a:cubicBezTo>
                  <a:pt x="76" y="5681"/>
                  <a:pt x="86" y="5694"/>
                  <a:pt x="98" y="5706"/>
                </a:cubicBezTo>
                <a:cubicBezTo>
                  <a:pt x="110" y="5718"/>
                  <a:pt x="123" y="5728"/>
                  <a:pt x="137" y="5738"/>
                </a:cubicBezTo>
                <a:cubicBezTo>
                  <a:pt x="151" y="5747"/>
                  <a:pt x="166" y="5755"/>
                  <a:pt x="181" y="5761"/>
                </a:cubicBezTo>
                <a:cubicBezTo>
                  <a:pt x="197" y="5768"/>
                  <a:pt x="213" y="5773"/>
                  <a:pt x="229" y="5776"/>
                </a:cubicBezTo>
                <a:cubicBezTo>
                  <a:pt x="245" y="5779"/>
                  <a:pt x="262" y="5781"/>
                  <a:pt x="279" y="5781"/>
                </a:cubicBezTo>
                <a:lnTo>
                  <a:pt x="12351" y="5781"/>
                </a:lnTo>
                <a:cubicBezTo>
                  <a:pt x="12367" y="5781"/>
                  <a:pt x="12384" y="5779"/>
                  <a:pt x="12400" y="5776"/>
                </a:cubicBezTo>
                <a:cubicBezTo>
                  <a:pt x="12417" y="5773"/>
                  <a:pt x="12433" y="5768"/>
                  <a:pt x="12448" y="5761"/>
                </a:cubicBezTo>
                <a:cubicBezTo>
                  <a:pt x="12464" y="5755"/>
                  <a:pt x="12479" y="5747"/>
                  <a:pt x="12492" y="5738"/>
                </a:cubicBezTo>
                <a:cubicBezTo>
                  <a:pt x="12506" y="5728"/>
                  <a:pt x="12519" y="5718"/>
                  <a:pt x="12531" y="5706"/>
                </a:cubicBezTo>
                <a:cubicBezTo>
                  <a:pt x="12543" y="5694"/>
                  <a:pt x="12554" y="5681"/>
                  <a:pt x="12563" y="5667"/>
                </a:cubicBezTo>
                <a:cubicBezTo>
                  <a:pt x="12572" y="5653"/>
                  <a:pt x="12580" y="5639"/>
                  <a:pt x="12587" y="5623"/>
                </a:cubicBezTo>
                <a:cubicBezTo>
                  <a:pt x="12593" y="5608"/>
                  <a:pt x="12598" y="5592"/>
                  <a:pt x="12601" y="5575"/>
                </a:cubicBezTo>
                <a:cubicBezTo>
                  <a:pt x="12604" y="5559"/>
                  <a:pt x="12606" y="5542"/>
                  <a:pt x="12606" y="5525"/>
                </a:cubicBezTo>
                <a:lnTo>
                  <a:pt x="12606" y="278"/>
                </a:lnTo>
                <a:cubicBezTo>
                  <a:pt x="12606" y="261"/>
                  <a:pt x="12604" y="245"/>
                  <a:pt x="12601" y="228"/>
                </a:cubicBezTo>
                <a:cubicBezTo>
                  <a:pt x="12598" y="212"/>
                  <a:pt x="12593" y="196"/>
                  <a:pt x="12587" y="180"/>
                </a:cubicBezTo>
                <a:cubicBezTo>
                  <a:pt x="12580" y="165"/>
                  <a:pt x="12572" y="150"/>
                  <a:pt x="12563" y="136"/>
                </a:cubicBezTo>
                <a:cubicBezTo>
                  <a:pt x="12554" y="122"/>
                  <a:pt x="12543" y="109"/>
                  <a:pt x="12531" y="98"/>
                </a:cubicBezTo>
                <a:cubicBezTo>
                  <a:pt x="12519" y="86"/>
                  <a:pt x="12506" y="75"/>
                  <a:pt x="12492" y="66"/>
                </a:cubicBezTo>
                <a:cubicBezTo>
                  <a:pt x="12479" y="57"/>
                  <a:pt x="12464" y="49"/>
                  <a:pt x="12448" y="42"/>
                </a:cubicBezTo>
                <a:cubicBezTo>
                  <a:pt x="12433" y="36"/>
                  <a:pt x="12417" y="31"/>
                  <a:pt x="12400" y="28"/>
                </a:cubicBezTo>
                <a:cubicBezTo>
                  <a:pt x="12384" y="24"/>
                  <a:pt x="12367" y="23"/>
                  <a:pt x="12351" y="23"/>
                </a:cubicBezTo>
                <a:lnTo>
                  <a:pt x="279" y="23"/>
                </a:lnTo>
                <a:cubicBezTo>
                  <a:pt x="262" y="23"/>
                  <a:pt x="245" y="24"/>
                  <a:pt x="229" y="28"/>
                </a:cubicBezTo>
                <a:cubicBezTo>
                  <a:pt x="213" y="31"/>
                  <a:pt x="197" y="36"/>
                  <a:pt x="181" y="42"/>
                </a:cubicBezTo>
                <a:cubicBezTo>
                  <a:pt x="166" y="49"/>
                  <a:pt x="151" y="57"/>
                  <a:pt x="137" y="66"/>
                </a:cubicBezTo>
                <a:cubicBezTo>
                  <a:pt x="123" y="75"/>
                  <a:pt x="110" y="86"/>
                  <a:pt x="98" y="98"/>
                </a:cubicBezTo>
                <a:cubicBezTo>
                  <a:pt x="86" y="109"/>
                  <a:pt x="76" y="122"/>
                  <a:pt x="67" y="136"/>
                </a:cubicBezTo>
                <a:cubicBezTo>
                  <a:pt x="57" y="150"/>
                  <a:pt x="49" y="165"/>
                  <a:pt x="43" y="180"/>
                </a:cubicBezTo>
                <a:cubicBezTo>
                  <a:pt x="36" y="196"/>
                  <a:pt x="32" y="212"/>
                  <a:pt x="28" y="228"/>
                </a:cubicBezTo>
                <a:cubicBezTo>
                  <a:pt x="25"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02" name="图片 901"/>
          <p:cNvPicPr/>
          <p:nvPr/>
        </p:nvPicPr>
        <p:blipFill>
          <a:blip r:embed="rId10"/>
          <a:stretch/>
        </p:blipFill>
        <p:spPr>
          <a:xfrm>
            <a:off x="5623920" y="3050280"/>
            <a:ext cx="4261680" cy="1779480"/>
          </a:xfrm>
          <a:prstGeom prst="rect">
            <a:avLst/>
          </a:prstGeom>
          <a:noFill/>
          <a:ln w="0">
            <a:noFill/>
          </a:ln>
        </p:spPr>
      </p:pic>
      <p:sp>
        <p:nvSpPr>
          <p:cNvPr id="903" name="任意多边形 902"/>
          <p:cNvSpPr/>
          <p:nvPr/>
        </p:nvSpPr>
        <p:spPr>
          <a:xfrm>
            <a:off x="668520" y="5598720"/>
            <a:ext cx="9359640" cy="1922400"/>
          </a:xfrm>
          <a:custGeom>
            <a:avLst/>
            <a:gdLst/>
            <a:ahLst/>
            <a:cxnLst/>
            <a:rect l="0" t="0" r="r" b="b"/>
            <a:pathLst>
              <a:path w="25999" h="5340">
                <a:moveTo>
                  <a:pt x="21" y="172"/>
                </a:moveTo>
                <a:cubicBezTo>
                  <a:pt x="35" y="138"/>
                  <a:pt x="55" y="108"/>
                  <a:pt x="81" y="82"/>
                </a:cubicBezTo>
                <a:cubicBezTo>
                  <a:pt x="107" y="56"/>
                  <a:pt x="137" y="36"/>
                  <a:pt x="172" y="21"/>
                </a:cubicBezTo>
                <a:cubicBezTo>
                  <a:pt x="206" y="7"/>
                  <a:pt x="241" y="0"/>
                  <a:pt x="278" y="0"/>
                </a:cubicBezTo>
                <a:lnTo>
                  <a:pt x="25721" y="0"/>
                </a:lnTo>
                <a:cubicBezTo>
                  <a:pt x="25758" y="0"/>
                  <a:pt x="25793" y="7"/>
                  <a:pt x="25827" y="21"/>
                </a:cubicBezTo>
                <a:cubicBezTo>
                  <a:pt x="25861" y="36"/>
                  <a:pt x="25891" y="56"/>
                  <a:pt x="25918" y="82"/>
                </a:cubicBezTo>
                <a:cubicBezTo>
                  <a:pt x="25944" y="108"/>
                  <a:pt x="25964" y="138"/>
                  <a:pt x="25978" y="172"/>
                </a:cubicBezTo>
                <a:cubicBezTo>
                  <a:pt x="25992" y="206"/>
                  <a:pt x="25999" y="242"/>
                  <a:pt x="25999" y="279"/>
                </a:cubicBezTo>
                <a:lnTo>
                  <a:pt x="25999" y="5062"/>
                </a:lnTo>
                <a:cubicBezTo>
                  <a:pt x="25999" y="5099"/>
                  <a:pt x="25992" y="5134"/>
                  <a:pt x="25978" y="5168"/>
                </a:cubicBezTo>
                <a:cubicBezTo>
                  <a:pt x="25964" y="5202"/>
                  <a:pt x="25944" y="5233"/>
                  <a:pt x="25918" y="5259"/>
                </a:cubicBezTo>
                <a:cubicBezTo>
                  <a:pt x="25891" y="5285"/>
                  <a:pt x="25861" y="5305"/>
                  <a:pt x="25827" y="5319"/>
                </a:cubicBezTo>
                <a:cubicBezTo>
                  <a:pt x="25793" y="5333"/>
                  <a:pt x="25758" y="5340"/>
                  <a:pt x="25721" y="5340"/>
                </a:cubicBezTo>
                <a:lnTo>
                  <a:pt x="278" y="5340"/>
                </a:lnTo>
                <a:cubicBezTo>
                  <a:pt x="241" y="5340"/>
                  <a:pt x="206" y="5333"/>
                  <a:pt x="172" y="5319"/>
                </a:cubicBezTo>
                <a:cubicBezTo>
                  <a:pt x="137" y="5305"/>
                  <a:pt x="107" y="5285"/>
                  <a:pt x="81" y="5259"/>
                </a:cubicBezTo>
                <a:cubicBezTo>
                  <a:pt x="55" y="5233"/>
                  <a:pt x="35" y="5202"/>
                  <a:pt x="21" y="5168"/>
                </a:cubicBezTo>
                <a:cubicBezTo>
                  <a:pt x="7" y="5134"/>
                  <a:pt x="0" y="5099"/>
                  <a:pt x="0" y="5062"/>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04" name="任意多边形 903"/>
          <p:cNvSpPr/>
          <p:nvPr/>
        </p:nvSpPr>
        <p:spPr>
          <a:xfrm>
            <a:off x="668520" y="5598720"/>
            <a:ext cx="9359640" cy="1922400"/>
          </a:xfrm>
          <a:custGeom>
            <a:avLst/>
            <a:gdLst/>
            <a:ahLst/>
            <a:cxnLst/>
            <a:rect l="0" t="0" r="r" b="b"/>
            <a:pathLst>
              <a:path w="25999" h="5340">
                <a:moveTo>
                  <a:pt x="0" y="5062"/>
                </a:moveTo>
                <a:lnTo>
                  <a:pt x="0" y="279"/>
                </a:lnTo>
                <a:cubicBezTo>
                  <a:pt x="0" y="242"/>
                  <a:pt x="7" y="206"/>
                  <a:pt x="21" y="172"/>
                </a:cubicBezTo>
                <a:cubicBezTo>
                  <a:pt x="35" y="138"/>
                  <a:pt x="55" y="108"/>
                  <a:pt x="81" y="82"/>
                </a:cubicBezTo>
                <a:cubicBezTo>
                  <a:pt x="107" y="56"/>
                  <a:pt x="137" y="36"/>
                  <a:pt x="172" y="21"/>
                </a:cubicBezTo>
                <a:cubicBezTo>
                  <a:pt x="206" y="7"/>
                  <a:pt x="241" y="0"/>
                  <a:pt x="278" y="0"/>
                </a:cubicBezTo>
                <a:lnTo>
                  <a:pt x="25721" y="0"/>
                </a:lnTo>
                <a:cubicBezTo>
                  <a:pt x="25758" y="0"/>
                  <a:pt x="25793" y="7"/>
                  <a:pt x="25827" y="21"/>
                </a:cubicBezTo>
                <a:cubicBezTo>
                  <a:pt x="25861" y="36"/>
                  <a:pt x="25891" y="56"/>
                  <a:pt x="25918" y="82"/>
                </a:cubicBezTo>
                <a:cubicBezTo>
                  <a:pt x="25944" y="108"/>
                  <a:pt x="25964" y="138"/>
                  <a:pt x="25978" y="172"/>
                </a:cubicBezTo>
                <a:cubicBezTo>
                  <a:pt x="25992" y="206"/>
                  <a:pt x="25999" y="242"/>
                  <a:pt x="25999" y="279"/>
                </a:cubicBezTo>
                <a:lnTo>
                  <a:pt x="25999" y="5062"/>
                </a:lnTo>
                <a:cubicBezTo>
                  <a:pt x="25999" y="5099"/>
                  <a:pt x="25992" y="5134"/>
                  <a:pt x="25978" y="5168"/>
                </a:cubicBezTo>
                <a:cubicBezTo>
                  <a:pt x="25964" y="5202"/>
                  <a:pt x="25944" y="5233"/>
                  <a:pt x="25918" y="5259"/>
                </a:cubicBezTo>
                <a:cubicBezTo>
                  <a:pt x="25891" y="5285"/>
                  <a:pt x="25861" y="5305"/>
                  <a:pt x="25827" y="5319"/>
                </a:cubicBezTo>
                <a:cubicBezTo>
                  <a:pt x="25793" y="5333"/>
                  <a:pt x="25758" y="5340"/>
                  <a:pt x="25721" y="5340"/>
                </a:cubicBezTo>
                <a:lnTo>
                  <a:pt x="278" y="5340"/>
                </a:lnTo>
                <a:cubicBezTo>
                  <a:pt x="241" y="5340"/>
                  <a:pt x="206" y="5333"/>
                  <a:pt x="172" y="5319"/>
                </a:cubicBezTo>
                <a:cubicBezTo>
                  <a:pt x="137" y="5305"/>
                  <a:pt x="107" y="5285"/>
                  <a:pt x="81" y="5259"/>
                </a:cubicBezTo>
                <a:cubicBezTo>
                  <a:pt x="55" y="5233"/>
                  <a:pt x="35" y="5202"/>
                  <a:pt x="21" y="5168"/>
                </a:cubicBezTo>
                <a:cubicBezTo>
                  <a:pt x="7" y="5134"/>
                  <a:pt x="0" y="5099"/>
                  <a:pt x="0" y="5062"/>
                </a:cubicBezTo>
                <a:moveTo>
                  <a:pt x="23" y="279"/>
                </a:moveTo>
                <a:lnTo>
                  <a:pt x="23" y="5062"/>
                </a:lnTo>
                <a:cubicBezTo>
                  <a:pt x="23" y="5078"/>
                  <a:pt x="24" y="5095"/>
                  <a:pt x="28" y="5112"/>
                </a:cubicBezTo>
                <a:cubicBezTo>
                  <a:pt x="31" y="5128"/>
                  <a:pt x="36" y="5144"/>
                  <a:pt x="42" y="5159"/>
                </a:cubicBezTo>
                <a:cubicBezTo>
                  <a:pt x="49" y="5175"/>
                  <a:pt x="56" y="5190"/>
                  <a:pt x="66" y="5204"/>
                </a:cubicBezTo>
                <a:cubicBezTo>
                  <a:pt x="75" y="5217"/>
                  <a:pt x="86" y="5230"/>
                  <a:pt x="98" y="5242"/>
                </a:cubicBezTo>
                <a:cubicBezTo>
                  <a:pt x="109" y="5254"/>
                  <a:pt x="122" y="5265"/>
                  <a:pt x="136" y="5274"/>
                </a:cubicBezTo>
                <a:cubicBezTo>
                  <a:pt x="150" y="5283"/>
                  <a:pt x="165" y="5291"/>
                  <a:pt x="180" y="5298"/>
                </a:cubicBezTo>
                <a:cubicBezTo>
                  <a:pt x="196" y="5304"/>
                  <a:pt x="212" y="5309"/>
                  <a:pt x="228" y="5312"/>
                </a:cubicBezTo>
                <a:cubicBezTo>
                  <a:pt x="245" y="5315"/>
                  <a:pt x="261" y="5317"/>
                  <a:pt x="278" y="5317"/>
                </a:cubicBezTo>
                <a:lnTo>
                  <a:pt x="25721" y="5317"/>
                </a:lnTo>
                <a:cubicBezTo>
                  <a:pt x="25737" y="5317"/>
                  <a:pt x="25754" y="5315"/>
                  <a:pt x="25770" y="5312"/>
                </a:cubicBezTo>
                <a:cubicBezTo>
                  <a:pt x="25787" y="5309"/>
                  <a:pt x="25803" y="5304"/>
                  <a:pt x="25818" y="5298"/>
                </a:cubicBezTo>
                <a:cubicBezTo>
                  <a:pt x="25834" y="5291"/>
                  <a:pt x="25849" y="5283"/>
                  <a:pt x="25862" y="5274"/>
                </a:cubicBezTo>
                <a:cubicBezTo>
                  <a:pt x="25876" y="5265"/>
                  <a:pt x="25889" y="5254"/>
                  <a:pt x="25901" y="5242"/>
                </a:cubicBezTo>
                <a:cubicBezTo>
                  <a:pt x="25913" y="5230"/>
                  <a:pt x="25924" y="5217"/>
                  <a:pt x="25933" y="5204"/>
                </a:cubicBezTo>
                <a:cubicBezTo>
                  <a:pt x="25942" y="5190"/>
                  <a:pt x="25950" y="5175"/>
                  <a:pt x="25957" y="5159"/>
                </a:cubicBezTo>
                <a:cubicBezTo>
                  <a:pt x="25963" y="5144"/>
                  <a:pt x="25968" y="5128"/>
                  <a:pt x="25971" y="5112"/>
                </a:cubicBezTo>
                <a:cubicBezTo>
                  <a:pt x="25974" y="5095"/>
                  <a:pt x="25976" y="5078"/>
                  <a:pt x="25976" y="5062"/>
                </a:cubicBezTo>
                <a:lnTo>
                  <a:pt x="25976" y="279"/>
                </a:lnTo>
                <a:cubicBezTo>
                  <a:pt x="25976" y="262"/>
                  <a:pt x="25974" y="245"/>
                  <a:pt x="25971" y="229"/>
                </a:cubicBezTo>
                <a:cubicBezTo>
                  <a:pt x="25968" y="213"/>
                  <a:pt x="25963" y="197"/>
                  <a:pt x="25957" y="181"/>
                </a:cubicBezTo>
                <a:cubicBezTo>
                  <a:pt x="25950" y="166"/>
                  <a:pt x="25942" y="151"/>
                  <a:pt x="25933" y="137"/>
                </a:cubicBezTo>
                <a:cubicBezTo>
                  <a:pt x="25924" y="123"/>
                  <a:pt x="25913" y="110"/>
                  <a:pt x="25901" y="98"/>
                </a:cubicBezTo>
                <a:cubicBezTo>
                  <a:pt x="25889" y="86"/>
                  <a:pt x="25876" y="76"/>
                  <a:pt x="25862" y="66"/>
                </a:cubicBezTo>
                <a:cubicBezTo>
                  <a:pt x="25849" y="57"/>
                  <a:pt x="25834" y="49"/>
                  <a:pt x="25818" y="43"/>
                </a:cubicBezTo>
                <a:cubicBezTo>
                  <a:pt x="25803" y="36"/>
                  <a:pt x="25787" y="32"/>
                  <a:pt x="25770" y="28"/>
                </a:cubicBezTo>
                <a:cubicBezTo>
                  <a:pt x="25754" y="25"/>
                  <a:pt x="25737" y="23"/>
                  <a:pt x="25721" y="23"/>
                </a:cubicBezTo>
                <a:lnTo>
                  <a:pt x="278" y="23"/>
                </a:lnTo>
                <a:cubicBezTo>
                  <a:pt x="261" y="23"/>
                  <a:pt x="245" y="25"/>
                  <a:pt x="228" y="28"/>
                </a:cubicBezTo>
                <a:cubicBezTo>
                  <a:pt x="212" y="32"/>
                  <a:pt x="196" y="36"/>
                  <a:pt x="180" y="43"/>
                </a:cubicBezTo>
                <a:cubicBezTo>
                  <a:pt x="165" y="49"/>
                  <a:pt x="150" y="57"/>
                  <a:pt x="136" y="66"/>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05" name="图片 904"/>
          <p:cNvPicPr/>
          <p:nvPr/>
        </p:nvPicPr>
        <p:blipFill>
          <a:blip r:embed="rId11"/>
          <a:stretch/>
        </p:blipFill>
        <p:spPr>
          <a:xfrm>
            <a:off x="844200" y="5816160"/>
            <a:ext cx="124920" cy="166680"/>
          </a:xfrm>
          <a:prstGeom prst="rect">
            <a:avLst/>
          </a:prstGeom>
          <a:noFill/>
          <a:ln w="0">
            <a:noFill/>
          </a:ln>
        </p:spPr>
      </p:pic>
      <p:sp>
        <p:nvSpPr>
          <p:cNvPr id="906" name="文本框 905"/>
          <p:cNvSpPr txBox="1"/>
          <p:nvPr/>
        </p:nvSpPr>
        <p:spPr>
          <a:xfrm>
            <a:off x="810720" y="5114520"/>
            <a:ext cx="340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通过向量压缩降低存储和计算成本，结合聚类实现大规模高效检索</a:t>
            </a:r>
            <a:endParaRPr lang="en-US" sz="920" b="0" u="none" strike="noStrike">
              <a:solidFill>
                <a:srgbClr val="000000"/>
              </a:solidFill>
              <a:effectLst/>
              <a:uFillTx/>
              <a:latin typeface="Times New Roman"/>
            </a:endParaRPr>
          </a:p>
        </p:txBody>
      </p:sp>
      <p:pic>
        <p:nvPicPr>
          <p:cNvPr id="907" name="图片 906"/>
          <p:cNvPicPr/>
          <p:nvPr/>
        </p:nvPicPr>
        <p:blipFill>
          <a:blip r:embed="rId12"/>
          <a:stretch/>
        </p:blipFill>
        <p:spPr>
          <a:xfrm>
            <a:off x="844200" y="6142320"/>
            <a:ext cx="133200" cy="133200"/>
          </a:xfrm>
          <a:prstGeom prst="rect">
            <a:avLst/>
          </a:prstGeom>
          <a:noFill/>
          <a:ln w="0">
            <a:noFill/>
          </a:ln>
        </p:spPr>
      </p:pic>
      <p:sp>
        <p:nvSpPr>
          <p:cNvPr id="908" name="文本框 907"/>
          <p:cNvSpPr txBox="1"/>
          <p:nvPr/>
        </p:nvSpPr>
        <p:spPr>
          <a:xfrm>
            <a:off x="1036080" y="5803200"/>
            <a:ext cx="1341720" cy="244080"/>
          </a:xfrm>
          <a:prstGeom prst="rect">
            <a:avLst/>
          </a:prstGeom>
          <a:noFill/>
          <a:ln w="0">
            <a:noFill/>
          </a:ln>
        </p:spPr>
        <p:txBody>
          <a:bodyPr wrap="none" lIns="0" tIns="0" rIns="0" bIns="0" anchor="t">
            <a:spAutoFit/>
          </a:bodyPr>
          <a:lstStyle/>
          <a:p>
            <a:r>
              <a:rPr lang="zh-CN" sz="1320" b="0" u="none" strike="noStrike">
                <a:solidFill>
                  <a:srgbClr val="FCD34D"/>
                </a:solidFill>
                <a:effectLst/>
                <a:uFillTx/>
                <a:latin typeface="NotoSansSC"/>
                <a:ea typeface="NotoSansSC"/>
              </a:rPr>
              <a:t>检索效率提升策略</a:t>
            </a:r>
            <a:endParaRPr lang="en-US" sz="1320" b="0" u="none" strike="noStrike">
              <a:solidFill>
                <a:srgbClr val="000000"/>
              </a:solidFill>
              <a:effectLst/>
              <a:uFillTx/>
              <a:latin typeface="Times New Roman"/>
            </a:endParaRPr>
          </a:p>
        </p:txBody>
      </p:sp>
      <p:sp>
        <p:nvSpPr>
          <p:cNvPr id="909" name="文本框 908"/>
          <p:cNvSpPr txBox="1"/>
          <p:nvPr/>
        </p:nvSpPr>
        <p:spPr>
          <a:xfrm>
            <a:off x="1077840" y="614340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分层索引</a:t>
            </a:r>
            <a:endParaRPr lang="en-US" sz="1050" b="0" u="none" strike="noStrike">
              <a:solidFill>
                <a:srgbClr val="000000"/>
              </a:solidFill>
              <a:effectLst/>
              <a:uFillTx/>
              <a:latin typeface="Times New Roman"/>
            </a:endParaRPr>
          </a:p>
        </p:txBody>
      </p:sp>
      <p:sp>
        <p:nvSpPr>
          <p:cNvPr id="910" name="文本框 909"/>
          <p:cNvSpPr txBox="1"/>
          <p:nvPr/>
        </p:nvSpPr>
        <p:spPr>
          <a:xfrm>
            <a:off x="1111320" y="6401160"/>
            <a:ext cx="41623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通过多层索引结构（如</a:t>
            </a:r>
            <a:r>
              <a:rPr lang="en-US" sz="920" b="0" u="none" strike="noStrike">
                <a:solidFill>
                  <a:srgbClr val="EDE9FE"/>
                </a:solidFill>
                <a:effectLst/>
                <a:uFillTx/>
                <a:latin typeface="NotoSansSC"/>
                <a:ea typeface="NotoSansSC"/>
              </a:rPr>
              <a:t>IVFPQ</a:t>
            </a:r>
            <a:r>
              <a:rPr lang="zh-CN" sz="920" b="0" u="none" strike="noStrike">
                <a:solidFill>
                  <a:srgbClr val="EDE9FE"/>
                </a:solidFill>
                <a:effectLst/>
                <a:uFillTx/>
                <a:latin typeface="NotoSansSC"/>
                <a:ea typeface="NotoSansSC"/>
              </a:rPr>
              <a:t>）结合聚类和量化技术，在大数据集上显著提高检</a:t>
            </a:r>
            <a:endParaRPr lang="en-US" sz="920" b="0" u="none" strike="noStrike">
              <a:solidFill>
                <a:srgbClr val="000000"/>
              </a:solidFill>
              <a:effectLst/>
              <a:uFillTx/>
              <a:latin typeface="Times New Roman"/>
            </a:endParaRPr>
          </a:p>
        </p:txBody>
      </p:sp>
      <p:pic>
        <p:nvPicPr>
          <p:cNvPr id="911" name="图片 910"/>
          <p:cNvPicPr/>
          <p:nvPr/>
        </p:nvPicPr>
        <p:blipFill>
          <a:blip r:embed="rId13"/>
          <a:stretch/>
        </p:blipFill>
        <p:spPr>
          <a:xfrm>
            <a:off x="5448600" y="6142320"/>
            <a:ext cx="133200" cy="133200"/>
          </a:xfrm>
          <a:prstGeom prst="rect">
            <a:avLst/>
          </a:prstGeom>
          <a:noFill/>
          <a:ln w="0">
            <a:noFill/>
          </a:ln>
        </p:spPr>
      </p:pic>
      <p:sp>
        <p:nvSpPr>
          <p:cNvPr id="912" name="文本框 911"/>
          <p:cNvSpPr txBox="1"/>
          <p:nvPr/>
        </p:nvSpPr>
        <p:spPr>
          <a:xfrm>
            <a:off x="1111320" y="6568560"/>
            <a:ext cx="3528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索速度</a:t>
            </a:r>
            <a:endParaRPr lang="en-US" sz="920" b="0" u="none" strike="noStrike">
              <a:solidFill>
                <a:srgbClr val="000000"/>
              </a:solidFill>
              <a:effectLst/>
              <a:uFillTx/>
              <a:latin typeface="Times New Roman"/>
            </a:endParaRPr>
          </a:p>
        </p:txBody>
      </p:sp>
      <p:sp>
        <p:nvSpPr>
          <p:cNvPr id="913" name="文本框 912"/>
          <p:cNvSpPr txBox="1"/>
          <p:nvPr/>
        </p:nvSpPr>
        <p:spPr>
          <a:xfrm>
            <a:off x="5682600" y="614340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向量量化</a:t>
            </a:r>
            <a:endParaRPr lang="en-US" sz="1050" b="0" u="none" strike="noStrike">
              <a:solidFill>
                <a:srgbClr val="000000"/>
              </a:solidFill>
              <a:effectLst/>
              <a:uFillTx/>
              <a:latin typeface="Times New Roman"/>
            </a:endParaRPr>
          </a:p>
        </p:txBody>
      </p:sp>
      <p:pic>
        <p:nvPicPr>
          <p:cNvPr id="914" name="图片 913"/>
          <p:cNvPicPr/>
          <p:nvPr/>
        </p:nvPicPr>
        <p:blipFill>
          <a:blip r:embed="rId14"/>
          <a:stretch/>
        </p:blipFill>
        <p:spPr>
          <a:xfrm>
            <a:off x="844200" y="6944400"/>
            <a:ext cx="133200" cy="133200"/>
          </a:xfrm>
          <a:prstGeom prst="rect">
            <a:avLst/>
          </a:prstGeom>
          <a:noFill/>
          <a:ln w="0">
            <a:noFill/>
          </a:ln>
        </p:spPr>
      </p:pic>
      <p:sp>
        <p:nvSpPr>
          <p:cNvPr id="915" name="文本框 914"/>
          <p:cNvSpPr txBox="1"/>
          <p:nvPr/>
        </p:nvSpPr>
        <p:spPr>
          <a:xfrm>
            <a:off x="5716080" y="6401160"/>
            <a:ext cx="374508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使用</a:t>
            </a:r>
            <a:r>
              <a:rPr lang="en-US" sz="920" b="0" u="none" strike="noStrike">
                <a:solidFill>
                  <a:srgbClr val="EDE9FE"/>
                </a:solidFill>
                <a:effectLst/>
                <a:uFillTx/>
                <a:latin typeface="NotoSansSC"/>
                <a:ea typeface="NotoSansSC"/>
              </a:rPr>
              <a:t>PQ</a:t>
            </a:r>
            <a:r>
              <a:rPr lang="zh-CN" sz="920" b="0" u="none" strike="noStrike">
                <a:solidFill>
                  <a:srgbClr val="EDE9FE"/>
                </a:solidFill>
                <a:effectLst/>
                <a:uFillTx/>
                <a:latin typeface="NotoSansSC"/>
                <a:ea typeface="NotoSansSC"/>
              </a:rPr>
              <a:t>技术将高维向量压缩为低字节表示，减少存储空间和计算复杂度</a:t>
            </a:r>
            <a:endParaRPr lang="en-US" sz="920" b="0" u="none" strike="noStrike">
              <a:solidFill>
                <a:srgbClr val="000000"/>
              </a:solidFill>
              <a:effectLst/>
              <a:uFillTx/>
              <a:latin typeface="Times New Roman"/>
            </a:endParaRPr>
          </a:p>
        </p:txBody>
      </p:sp>
      <p:sp>
        <p:nvSpPr>
          <p:cNvPr id="916" name="文本框 915"/>
          <p:cNvSpPr txBox="1"/>
          <p:nvPr/>
        </p:nvSpPr>
        <p:spPr>
          <a:xfrm>
            <a:off x="1077840" y="69458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数据分片</a:t>
            </a:r>
            <a:endParaRPr lang="en-US" sz="1050" b="0" u="none" strike="noStrike">
              <a:solidFill>
                <a:srgbClr val="000000"/>
              </a:solidFill>
              <a:effectLst/>
              <a:uFillTx/>
              <a:latin typeface="Times New Roman"/>
            </a:endParaRPr>
          </a:p>
        </p:txBody>
      </p:sp>
      <p:pic>
        <p:nvPicPr>
          <p:cNvPr id="917" name="图片 916"/>
          <p:cNvPicPr/>
          <p:nvPr/>
        </p:nvPicPr>
        <p:blipFill>
          <a:blip r:embed="rId15"/>
          <a:stretch/>
        </p:blipFill>
        <p:spPr>
          <a:xfrm>
            <a:off x="5448600" y="6944400"/>
            <a:ext cx="133200" cy="133200"/>
          </a:xfrm>
          <a:prstGeom prst="rect">
            <a:avLst/>
          </a:prstGeom>
          <a:noFill/>
          <a:ln w="0">
            <a:noFill/>
          </a:ln>
        </p:spPr>
      </p:pic>
      <p:sp>
        <p:nvSpPr>
          <p:cNvPr id="918" name="文本框 917"/>
          <p:cNvSpPr txBox="1"/>
          <p:nvPr/>
        </p:nvSpPr>
        <p:spPr>
          <a:xfrm>
            <a:off x="1111320" y="7203600"/>
            <a:ext cx="328644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将大规模数据集分割为多个子集进行并行处理，提升检索吞吐量</a:t>
            </a:r>
            <a:endParaRPr lang="en-US" sz="920" b="0" u="none" strike="noStrike">
              <a:solidFill>
                <a:srgbClr val="000000"/>
              </a:solidFill>
              <a:effectLst/>
              <a:uFillTx/>
              <a:latin typeface="Times New Roman"/>
            </a:endParaRPr>
          </a:p>
        </p:txBody>
      </p:sp>
      <p:sp>
        <p:nvSpPr>
          <p:cNvPr id="919" name="文本框 918"/>
          <p:cNvSpPr txBox="1"/>
          <p:nvPr/>
        </p:nvSpPr>
        <p:spPr>
          <a:xfrm>
            <a:off x="5682600" y="694584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参数优化</a:t>
            </a:r>
            <a:endParaRPr lang="en-US" sz="1050" b="0" u="none" strike="noStrike">
              <a:solidFill>
                <a:srgbClr val="000000"/>
              </a:solidFill>
              <a:effectLst/>
              <a:uFillTx/>
              <a:latin typeface="Times New Roman"/>
            </a:endParaRPr>
          </a:p>
        </p:txBody>
      </p:sp>
      <p:pic>
        <p:nvPicPr>
          <p:cNvPr id="920" name="图片 919"/>
          <p:cNvPicPr/>
          <p:nvPr/>
        </p:nvPicPr>
        <p:blipFill>
          <a:blip r:embed="rId16"/>
          <a:stretch/>
        </p:blipFill>
        <p:spPr>
          <a:xfrm>
            <a:off x="10011240" y="7604640"/>
            <a:ext cx="417600" cy="200160"/>
          </a:xfrm>
          <a:prstGeom prst="rect">
            <a:avLst/>
          </a:prstGeom>
          <a:noFill/>
          <a:ln w="0">
            <a:noFill/>
          </a:ln>
        </p:spPr>
      </p:pic>
      <p:sp>
        <p:nvSpPr>
          <p:cNvPr id="921" name="文本框 920"/>
          <p:cNvSpPr txBox="1"/>
          <p:nvPr/>
        </p:nvSpPr>
        <p:spPr>
          <a:xfrm>
            <a:off x="5716080" y="7203600"/>
            <a:ext cx="34038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通过调整聚类数量、量化位数等参数，平衡检索精度与速度的需求</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 name="图片 921"/>
          <p:cNvPicPr/>
          <p:nvPr/>
        </p:nvPicPr>
        <p:blipFill>
          <a:blip r:embed="rId2"/>
          <a:stretch/>
        </p:blipFill>
        <p:spPr>
          <a:xfrm>
            <a:off x="0" y="0"/>
            <a:ext cx="10696320" cy="7203240"/>
          </a:xfrm>
          <a:prstGeom prst="rect">
            <a:avLst/>
          </a:prstGeom>
          <a:noFill/>
          <a:ln w="0">
            <a:noFill/>
          </a:ln>
        </p:spPr>
      </p:pic>
      <p:pic>
        <p:nvPicPr>
          <p:cNvPr id="923" name="图片 922"/>
          <p:cNvPicPr/>
          <p:nvPr/>
        </p:nvPicPr>
        <p:blipFill>
          <a:blip r:embed="rId3"/>
          <a:stretch/>
        </p:blipFill>
        <p:spPr>
          <a:xfrm>
            <a:off x="0" y="0"/>
            <a:ext cx="10696320" cy="7203240"/>
          </a:xfrm>
          <a:prstGeom prst="rect">
            <a:avLst/>
          </a:prstGeom>
          <a:noFill/>
          <a:ln w="0">
            <a:noFill/>
          </a:ln>
        </p:spPr>
      </p:pic>
      <p:sp>
        <p:nvSpPr>
          <p:cNvPr id="924" name="任意多边形 923"/>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25" name="文本框 924"/>
          <p:cNvSpPr txBox="1"/>
          <p:nvPr/>
        </p:nvSpPr>
        <p:spPr>
          <a:xfrm>
            <a:off x="668520" y="439560"/>
            <a:ext cx="2719440" cy="436320"/>
          </a:xfrm>
          <a:prstGeom prst="rect">
            <a:avLst/>
          </a:prstGeom>
          <a:noFill/>
          <a:ln w="0">
            <a:noFill/>
          </a:ln>
        </p:spPr>
        <p:txBody>
          <a:bodyPr wrap="none" lIns="0" tIns="0" rIns="0" bIns="0" anchor="t">
            <a:spAutoFit/>
          </a:bodyPr>
          <a:lstStyle/>
          <a:p>
            <a:r>
              <a:rPr lang="en-US" sz="2370" b="0" u="none" strike="noStrike">
                <a:solidFill>
                  <a:srgbClr val="FFFFFF"/>
                </a:solidFill>
                <a:effectLst/>
                <a:uFillTx/>
                <a:latin typeface="NotoSansSC"/>
                <a:ea typeface="NotoSansSC"/>
              </a:rPr>
              <a:t>FAISS</a:t>
            </a:r>
            <a:r>
              <a:rPr lang="zh-CN" sz="2370" b="0" u="none" strike="noStrike">
                <a:solidFill>
                  <a:srgbClr val="FFFFFF"/>
                </a:solidFill>
                <a:effectLst/>
                <a:uFillTx/>
                <a:latin typeface="NotoSansSC"/>
                <a:ea typeface="NotoSansSC"/>
              </a:rPr>
              <a:t>索引优化技术</a:t>
            </a:r>
            <a:endParaRPr lang="en-US" sz="2370" b="0" u="none" strike="noStrike">
              <a:solidFill>
                <a:srgbClr val="000000"/>
              </a:solidFill>
              <a:effectLst/>
              <a:uFillTx/>
              <a:latin typeface="Times New Roman"/>
            </a:endParaRPr>
          </a:p>
        </p:txBody>
      </p:sp>
      <p:sp>
        <p:nvSpPr>
          <p:cNvPr id="926" name="任意多边形 925"/>
          <p:cNvSpPr/>
          <p:nvPr/>
        </p:nvSpPr>
        <p:spPr>
          <a:xfrm>
            <a:off x="668520" y="4830120"/>
            <a:ext cx="9359640" cy="1654920"/>
          </a:xfrm>
          <a:custGeom>
            <a:avLst/>
            <a:gdLst/>
            <a:ahLst/>
            <a:cxnLst/>
            <a:rect l="0" t="0" r="r" b="b"/>
            <a:pathLst>
              <a:path w="25999" h="4597">
                <a:moveTo>
                  <a:pt x="14" y="114"/>
                </a:moveTo>
                <a:cubicBezTo>
                  <a:pt x="23" y="92"/>
                  <a:pt x="37" y="71"/>
                  <a:pt x="54" y="54"/>
                </a:cubicBezTo>
                <a:cubicBezTo>
                  <a:pt x="71" y="37"/>
                  <a:pt x="91" y="23"/>
                  <a:pt x="114" y="14"/>
                </a:cubicBezTo>
                <a:cubicBezTo>
                  <a:pt x="137" y="4"/>
                  <a:pt x="161" y="0"/>
                  <a:pt x="185" y="0"/>
                </a:cubicBezTo>
                <a:lnTo>
                  <a:pt x="25814" y="0"/>
                </a:lnTo>
                <a:cubicBezTo>
                  <a:pt x="25838" y="0"/>
                  <a:pt x="25862" y="4"/>
                  <a:pt x="25885" y="14"/>
                </a:cubicBezTo>
                <a:cubicBezTo>
                  <a:pt x="25907" y="23"/>
                  <a:pt x="25927" y="37"/>
                  <a:pt x="25945" y="54"/>
                </a:cubicBezTo>
                <a:cubicBezTo>
                  <a:pt x="25962" y="71"/>
                  <a:pt x="25976" y="92"/>
                  <a:pt x="25985" y="114"/>
                </a:cubicBezTo>
                <a:cubicBezTo>
                  <a:pt x="25994" y="137"/>
                  <a:pt x="25999" y="161"/>
                  <a:pt x="25999" y="185"/>
                </a:cubicBezTo>
                <a:lnTo>
                  <a:pt x="25999" y="4411"/>
                </a:lnTo>
                <a:cubicBezTo>
                  <a:pt x="25999" y="4436"/>
                  <a:pt x="25994" y="4459"/>
                  <a:pt x="25985" y="4482"/>
                </a:cubicBezTo>
                <a:cubicBezTo>
                  <a:pt x="25976" y="4505"/>
                  <a:pt x="25962" y="4525"/>
                  <a:pt x="25945" y="4542"/>
                </a:cubicBezTo>
                <a:cubicBezTo>
                  <a:pt x="25927" y="4560"/>
                  <a:pt x="25907" y="4573"/>
                  <a:pt x="25885" y="4583"/>
                </a:cubicBezTo>
                <a:cubicBezTo>
                  <a:pt x="25862" y="4592"/>
                  <a:pt x="25838" y="4597"/>
                  <a:pt x="25813" y="4597"/>
                </a:cubicBezTo>
                <a:lnTo>
                  <a:pt x="185" y="4597"/>
                </a:lnTo>
                <a:cubicBezTo>
                  <a:pt x="161" y="4597"/>
                  <a:pt x="137" y="4592"/>
                  <a:pt x="114" y="4583"/>
                </a:cubicBezTo>
                <a:cubicBezTo>
                  <a:pt x="91" y="4573"/>
                  <a:pt x="71" y="4560"/>
                  <a:pt x="54" y="4542"/>
                </a:cubicBezTo>
                <a:cubicBezTo>
                  <a:pt x="37" y="4525"/>
                  <a:pt x="23" y="4505"/>
                  <a:pt x="14" y="4482"/>
                </a:cubicBezTo>
                <a:cubicBezTo>
                  <a:pt x="4" y="4459"/>
                  <a:pt x="0" y="4436"/>
                  <a:pt x="0" y="4411"/>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7" name="任意多边形 926"/>
          <p:cNvSpPr/>
          <p:nvPr/>
        </p:nvSpPr>
        <p:spPr>
          <a:xfrm>
            <a:off x="668520" y="4830120"/>
            <a:ext cx="9359640" cy="1654920"/>
          </a:xfrm>
          <a:custGeom>
            <a:avLst/>
            <a:gdLst/>
            <a:ahLst/>
            <a:cxnLst/>
            <a:rect l="0" t="0" r="r" b="b"/>
            <a:pathLst>
              <a:path w="25999" h="4597">
                <a:moveTo>
                  <a:pt x="0" y="4411"/>
                </a:moveTo>
                <a:lnTo>
                  <a:pt x="0" y="185"/>
                </a:lnTo>
                <a:cubicBezTo>
                  <a:pt x="0" y="161"/>
                  <a:pt x="4" y="137"/>
                  <a:pt x="14" y="114"/>
                </a:cubicBezTo>
                <a:cubicBezTo>
                  <a:pt x="23" y="92"/>
                  <a:pt x="37" y="71"/>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1"/>
                  <a:pt x="25976" y="92"/>
                  <a:pt x="25985" y="114"/>
                </a:cubicBezTo>
                <a:cubicBezTo>
                  <a:pt x="25994" y="137"/>
                  <a:pt x="25999" y="161"/>
                  <a:pt x="25999" y="185"/>
                </a:cubicBezTo>
                <a:lnTo>
                  <a:pt x="25999" y="4411"/>
                </a:lnTo>
                <a:cubicBezTo>
                  <a:pt x="25999" y="4436"/>
                  <a:pt x="25994" y="4459"/>
                  <a:pt x="25985" y="4482"/>
                </a:cubicBezTo>
                <a:cubicBezTo>
                  <a:pt x="25976" y="4505"/>
                  <a:pt x="25962" y="4525"/>
                  <a:pt x="25945" y="4542"/>
                </a:cubicBezTo>
                <a:cubicBezTo>
                  <a:pt x="25927" y="4560"/>
                  <a:pt x="25907" y="4573"/>
                  <a:pt x="25885" y="4583"/>
                </a:cubicBezTo>
                <a:cubicBezTo>
                  <a:pt x="25862" y="4592"/>
                  <a:pt x="25838" y="4597"/>
                  <a:pt x="25813" y="4597"/>
                </a:cubicBezTo>
                <a:lnTo>
                  <a:pt x="185" y="4597"/>
                </a:lnTo>
                <a:cubicBezTo>
                  <a:pt x="161" y="4597"/>
                  <a:pt x="137" y="4592"/>
                  <a:pt x="114" y="4583"/>
                </a:cubicBezTo>
                <a:cubicBezTo>
                  <a:pt x="91" y="4573"/>
                  <a:pt x="71" y="4560"/>
                  <a:pt x="54" y="4542"/>
                </a:cubicBezTo>
                <a:cubicBezTo>
                  <a:pt x="37" y="4525"/>
                  <a:pt x="23" y="4505"/>
                  <a:pt x="14" y="4482"/>
                </a:cubicBezTo>
                <a:cubicBezTo>
                  <a:pt x="4" y="4459"/>
                  <a:pt x="0" y="4436"/>
                  <a:pt x="0" y="4411"/>
                </a:cubicBezTo>
                <a:moveTo>
                  <a:pt x="23" y="185"/>
                </a:moveTo>
                <a:lnTo>
                  <a:pt x="23" y="4411"/>
                </a:lnTo>
                <a:cubicBezTo>
                  <a:pt x="23" y="4422"/>
                  <a:pt x="24" y="4432"/>
                  <a:pt x="26" y="4443"/>
                </a:cubicBezTo>
                <a:cubicBezTo>
                  <a:pt x="28" y="4453"/>
                  <a:pt x="31" y="4463"/>
                  <a:pt x="35" y="4473"/>
                </a:cubicBezTo>
                <a:cubicBezTo>
                  <a:pt x="39" y="4483"/>
                  <a:pt x="44" y="4493"/>
                  <a:pt x="50" y="4501"/>
                </a:cubicBezTo>
                <a:cubicBezTo>
                  <a:pt x="56" y="4510"/>
                  <a:pt x="63" y="4518"/>
                  <a:pt x="70" y="4526"/>
                </a:cubicBezTo>
                <a:cubicBezTo>
                  <a:pt x="78" y="4534"/>
                  <a:pt x="86" y="4540"/>
                  <a:pt x="95" y="4546"/>
                </a:cubicBezTo>
                <a:cubicBezTo>
                  <a:pt x="104" y="4552"/>
                  <a:pt x="113" y="4557"/>
                  <a:pt x="123" y="4561"/>
                </a:cubicBezTo>
                <a:cubicBezTo>
                  <a:pt x="133" y="4565"/>
                  <a:pt x="143" y="4568"/>
                  <a:pt x="154" y="4570"/>
                </a:cubicBezTo>
                <a:cubicBezTo>
                  <a:pt x="164" y="4573"/>
                  <a:pt x="175" y="4574"/>
                  <a:pt x="185" y="4574"/>
                </a:cubicBezTo>
                <a:lnTo>
                  <a:pt x="25813" y="4574"/>
                </a:lnTo>
                <a:cubicBezTo>
                  <a:pt x="25824" y="4574"/>
                  <a:pt x="25835" y="4573"/>
                  <a:pt x="25845" y="4570"/>
                </a:cubicBezTo>
                <a:cubicBezTo>
                  <a:pt x="25856" y="4568"/>
                  <a:pt x="25866" y="4565"/>
                  <a:pt x="25876" y="4561"/>
                </a:cubicBezTo>
                <a:cubicBezTo>
                  <a:pt x="25885" y="4557"/>
                  <a:pt x="25895" y="4552"/>
                  <a:pt x="25904" y="4546"/>
                </a:cubicBezTo>
                <a:cubicBezTo>
                  <a:pt x="25913" y="4540"/>
                  <a:pt x="25921" y="4534"/>
                  <a:pt x="25928" y="4526"/>
                </a:cubicBezTo>
                <a:cubicBezTo>
                  <a:pt x="25936" y="4518"/>
                  <a:pt x="25943" y="4510"/>
                  <a:pt x="25949" y="4501"/>
                </a:cubicBezTo>
                <a:cubicBezTo>
                  <a:pt x="25954" y="4493"/>
                  <a:pt x="25959" y="4483"/>
                  <a:pt x="25964" y="4473"/>
                </a:cubicBezTo>
                <a:cubicBezTo>
                  <a:pt x="25968" y="4463"/>
                  <a:pt x="25971" y="4453"/>
                  <a:pt x="25973" y="4443"/>
                </a:cubicBezTo>
                <a:cubicBezTo>
                  <a:pt x="25975" y="4432"/>
                  <a:pt x="25976" y="4422"/>
                  <a:pt x="25976" y="4411"/>
                </a:cubicBezTo>
                <a:lnTo>
                  <a:pt x="25976" y="185"/>
                </a:lnTo>
                <a:cubicBezTo>
                  <a:pt x="25976" y="175"/>
                  <a:pt x="25975" y="164"/>
                  <a:pt x="25973" y="154"/>
                </a:cubicBezTo>
                <a:cubicBezTo>
                  <a:pt x="25971" y="143"/>
                  <a:pt x="25968" y="133"/>
                  <a:pt x="25964" y="123"/>
                </a:cubicBezTo>
                <a:cubicBezTo>
                  <a:pt x="25959" y="113"/>
                  <a:pt x="25954" y="104"/>
                  <a:pt x="25949" y="95"/>
                </a:cubicBezTo>
                <a:cubicBezTo>
                  <a:pt x="25943" y="86"/>
                  <a:pt x="25936" y="78"/>
                  <a:pt x="25928" y="70"/>
                </a:cubicBezTo>
                <a:cubicBezTo>
                  <a:pt x="25921" y="63"/>
                  <a:pt x="25913" y="56"/>
                  <a:pt x="25904" y="50"/>
                </a:cubicBezTo>
                <a:cubicBezTo>
                  <a:pt x="25895" y="44"/>
                  <a:pt x="25885" y="39"/>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28" name="图片 927"/>
          <p:cNvPicPr/>
          <p:nvPr/>
        </p:nvPicPr>
        <p:blipFill>
          <a:blip r:embed="rId4"/>
          <a:stretch/>
        </p:blipFill>
        <p:spPr>
          <a:xfrm>
            <a:off x="810720" y="5022360"/>
            <a:ext cx="150120" cy="150120"/>
          </a:xfrm>
          <a:prstGeom prst="rect">
            <a:avLst/>
          </a:prstGeom>
          <a:noFill/>
          <a:ln w="0">
            <a:noFill/>
          </a:ln>
        </p:spPr>
      </p:pic>
      <p:sp>
        <p:nvSpPr>
          <p:cNvPr id="929" name="文本框 928"/>
          <p:cNvSpPr txBox="1"/>
          <p:nvPr/>
        </p:nvSpPr>
        <p:spPr>
          <a:xfrm>
            <a:off x="668520" y="1087560"/>
            <a:ext cx="4165920" cy="194040"/>
          </a:xfrm>
          <a:prstGeom prst="rect">
            <a:avLst/>
          </a:prstGeom>
          <a:noFill/>
          <a:ln w="0">
            <a:noFill/>
          </a:ln>
        </p:spPr>
        <p:txBody>
          <a:bodyPr wrap="none" lIns="0" tIns="0" rIns="0" bIns="0" anchor="t">
            <a:spAutoFit/>
          </a:bodyPr>
          <a:lstStyle/>
          <a:p>
            <a:r>
              <a:rPr lang="en-US" sz="1050" b="0" u="none" strike="noStrike">
                <a:solidFill>
                  <a:srgbClr val="DDD6FE"/>
                </a:solidFill>
                <a:effectLst/>
                <a:uFillTx/>
                <a:latin typeface="NotoSansSC"/>
                <a:ea typeface="NotoSansSC"/>
              </a:rPr>
              <a:t>FAISS</a:t>
            </a:r>
            <a:r>
              <a:rPr lang="zh-CN" sz="1050" b="0" u="none" strike="noStrike">
                <a:solidFill>
                  <a:srgbClr val="DDD6FE"/>
                </a:solidFill>
                <a:effectLst/>
                <a:uFillTx/>
                <a:latin typeface="NotoSansSC"/>
                <a:ea typeface="NotoSansSC"/>
              </a:rPr>
              <a:t>库提供多种索引结构优化向量检索性能，适用于大规模数据场景</a:t>
            </a:r>
            <a:endParaRPr lang="en-US" sz="1050" b="0" u="none" strike="noStrike">
              <a:solidFill>
                <a:srgbClr val="000000"/>
              </a:solidFill>
              <a:effectLst/>
              <a:uFillTx/>
              <a:latin typeface="Times New Roman"/>
            </a:endParaRPr>
          </a:p>
        </p:txBody>
      </p:sp>
      <p:sp>
        <p:nvSpPr>
          <p:cNvPr id="930" name="文本框 929"/>
          <p:cNvSpPr txBox="1"/>
          <p:nvPr/>
        </p:nvSpPr>
        <p:spPr>
          <a:xfrm>
            <a:off x="1027800" y="5016600"/>
            <a:ext cx="90612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索引优化比较</a:t>
            </a:r>
            <a:endParaRPr lang="en-US" sz="1180" b="0" u="none" strike="noStrike">
              <a:solidFill>
                <a:srgbClr val="000000"/>
              </a:solidFill>
              <a:effectLst/>
              <a:uFillTx/>
              <a:latin typeface="Times New Roman"/>
            </a:endParaRPr>
          </a:p>
        </p:txBody>
      </p:sp>
      <p:pic>
        <p:nvPicPr>
          <p:cNvPr id="931" name="图片 930"/>
          <p:cNvPicPr/>
          <p:nvPr/>
        </p:nvPicPr>
        <p:blipFill>
          <a:blip r:embed="rId5"/>
          <a:stretch/>
        </p:blipFill>
        <p:spPr>
          <a:xfrm>
            <a:off x="810720" y="5590800"/>
            <a:ext cx="150120" cy="133200"/>
          </a:xfrm>
          <a:prstGeom prst="rect">
            <a:avLst/>
          </a:prstGeom>
          <a:noFill/>
          <a:ln w="0">
            <a:noFill/>
          </a:ln>
        </p:spPr>
      </p:pic>
      <p:sp>
        <p:nvSpPr>
          <p:cNvPr id="932" name="文本框 931"/>
          <p:cNvSpPr txBox="1"/>
          <p:nvPr/>
        </p:nvSpPr>
        <p:spPr>
          <a:xfrm>
            <a:off x="810720" y="534132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搜索性能</a:t>
            </a:r>
            <a:endParaRPr lang="en-US" sz="1050" b="0" u="none" strike="noStrike">
              <a:solidFill>
                <a:srgbClr val="000000"/>
              </a:solidFill>
              <a:effectLst/>
              <a:uFillTx/>
              <a:latin typeface="Times New Roman"/>
            </a:endParaRPr>
          </a:p>
        </p:txBody>
      </p:sp>
      <p:pic>
        <p:nvPicPr>
          <p:cNvPr id="933" name="图片 932"/>
          <p:cNvPicPr/>
          <p:nvPr/>
        </p:nvPicPr>
        <p:blipFill>
          <a:blip r:embed="rId6"/>
          <a:stretch/>
        </p:blipFill>
        <p:spPr>
          <a:xfrm>
            <a:off x="810720" y="5791320"/>
            <a:ext cx="150120" cy="133200"/>
          </a:xfrm>
          <a:prstGeom prst="rect">
            <a:avLst/>
          </a:prstGeom>
          <a:noFill/>
          <a:ln w="0">
            <a:noFill/>
          </a:ln>
        </p:spPr>
      </p:pic>
      <p:sp>
        <p:nvSpPr>
          <p:cNvPr id="934" name="文本框 933"/>
          <p:cNvSpPr txBox="1"/>
          <p:nvPr/>
        </p:nvSpPr>
        <p:spPr>
          <a:xfrm>
            <a:off x="1027800" y="5599080"/>
            <a:ext cx="160920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IndexFlatL2: </a:t>
            </a:r>
            <a:r>
              <a:rPr lang="zh-CN" sz="920" b="0" u="none" strike="noStrike">
                <a:solidFill>
                  <a:srgbClr val="FFFFFF"/>
                </a:solidFill>
                <a:effectLst/>
                <a:uFillTx/>
                <a:latin typeface="NotoSansSC"/>
                <a:ea typeface="NotoSansSC"/>
              </a:rPr>
              <a:t>高精度，低速度</a:t>
            </a:r>
            <a:endParaRPr lang="en-US" sz="920" b="0" u="none" strike="noStrike">
              <a:solidFill>
                <a:srgbClr val="000000"/>
              </a:solidFill>
              <a:effectLst/>
              <a:uFillTx/>
              <a:latin typeface="Times New Roman"/>
            </a:endParaRPr>
          </a:p>
        </p:txBody>
      </p:sp>
      <p:pic>
        <p:nvPicPr>
          <p:cNvPr id="935" name="图片 934"/>
          <p:cNvPicPr/>
          <p:nvPr/>
        </p:nvPicPr>
        <p:blipFill>
          <a:blip r:embed="rId7"/>
          <a:stretch/>
        </p:blipFill>
        <p:spPr>
          <a:xfrm>
            <a:off x="810720" y="5991840"/>
            <a:ext cx="150120" cy="133200"/>
          </a:xfrm>
          <a:prstGeom prst="rect">
            <a:avLst/>
          </a:prstGeom>
          <a:noFill/>
          <a:ln w="0">
            <a:noFill/>
          </a:ln>
        </p:spPr>
      </p:pic>
      <p:sp>
        <p:nvSpPr>
          <p:cNvPr id="936" name="文本框 935"/>
          <p:cNvSpPr txBox="1"/>
          <p:nvPr/>
        </p:nvSpPr>
        <p:spPr>
          <a:xfrm>
            <a:off x="1027800" y="5799600"/>
            <a:ext cx="165168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IndexIVFFlat: </a:t>
            </a:r>
            <a:r>
              <a:rPr lang="zh-CN" sz="920" b="0" u="none" strike="noStrike">
                <a:solidFill>
                  <a:srgbClr val="FFFFFF"/>
                </a:solidFill>
                <a:effectLst/>
                <a:uFillTx/>
                <a:latin typeface="NotoSansSC"/>
                <a:ea typeface="NotoSansSC"/>
              </a:rPr>
              <a:t>中精度，中速度</a:t>
            </a:r>
            <a:endParaRPr lang="en-US" sz="920" b="0" u="none" strike="noStrike">
              <a:solidFill>
                <a:srgbClr val="000000"/>
              </a:solidFill>
              <a:effectLst/>
              <a:uFillTx/>
              <a:latin typeface="Times New Roman"/>
            </a:endParaRPr>
          </a:p>
        </p:txBody>
      </p:sp>
      <p:pic>
        <p:nvPicPr>
          <p:cNvPr id="937" name="图片 936"/>
          <p:cNvPicPr/>
          <p:nvPr/>
        </p:nvPicPr>
        <p:blipFill>
          <a:blip r:embed="rId8"/>
          <a:stretch/>
        </p:blipFill>
        <p:spPr>
          <a:xfrm>
            <a:off x="810720" y="6192360"/>
            <a:ext cx="150120" cy="133200"/>
          </a:xfrm>
          <a:prstGeom prst="rect">
            <a:avLst/>
          </a:prstGeom>
          <a:noFill/>
          <a:ln w="0">
            <a:noFill/>
          </a:ln>
        </p:spPr>
      </p:pic>
      <p:sp>
        <p:nvSpPr>
          <p:cNvPr id="938" name="文本框 937"/>
          <p:cNvSpPr txBox="1"/>
          <p:nvPr/>
        </p:nvSpPr>
        <p:spPr>
          <a:xfrm>
            <a:off x="1027800" y="6000120"/>
            <a:ext cx="141444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IndexPQ: </a:t>
            </a:r>
            <a:r>
              <a:rPr lang="zh-CN" sz="920" b="0" u="none" strike="noStrike">
                <a:solidFill>
                  <a:srgbClr val="FFFFFF"/>
                </a:solidFill>
                <a:effectLst/>
                <a:uFillTx/>
                <a:latin typeface="NotoSansSC"/>
                <a:ea typeface="NotoSansSC"/>
              </a:rPr>
              <a:t>低精度，高速度</a:t>
            </a:r>
            <a:endParaRPr lang="en-US" sz="920" b="0" u="none" strike="noStrike">
              <a:solidFill>
                <a:srgbClr val="000000"/>
              </a:solidFill>
              <a:effectLst/>
              <a:uFillTx/>
              <a:latin typeface="Times New Roman"/>
            </a:endParaRPr>
          </a:p>
        </p:txBody>
      </p:sp>
      <p:sp>
        <p:nvSpPr>
          <p:cNvPr id="939" name="文本框 938"/>
          <p:cNvSpPr txBox="1"/>
          <p:nvPr/>
        </p:nvSpPr>
        <p:spPr>
          <a:xfrm>
            <a:off x="1027800" y="6200640"/>
            <a:ext cx="159660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IndexIVFPQ: </a:t>
            </a:r>
            <a:r>
              <a:rPr lang="zh-CN" sz="920" b="0" u="none" strike="noStrike">
                <a:solidFill>
                  <a:srgbClr val="FFFFFF"/>
                </a:solidFill>
                <a:effectLst/>
                <a:uFillTx/>
                <a:latin typeface="NotoSansSC"/>
                <a:ea typeface="NotoSansSC"/>
              </a:rPr>
              <a:t>平衡精度与速度</a:t>
            </a:r>
            <a:endParaRPr lang="en-US" sz="920" b="0" u="none" strike="noStrike">
              <a:solidFill>
                <a:srgbClr val="000000"/>
              </a:solidFill>
              <a:effectLst/>
              <a:uFillTx/>
              <a:latin typeface="Times New Roman"/>
            </a:endParaRPr>
          </a:p>
        </p:txBody>
      </p:sp>
      <p:pic>
        <p:nvPicPr>
          <p:cNvPr id="940" name="图片 939"/>
          <p:cNvPicPr/>
          <p:nvPr/>
        </p:nvPicPr>
        <p:blipFill>
          <a:blip r:embed="rId9"/>
          <a:stretch/>
        </p:blipFill>
        <p:spPr>
          <a:xfrm>
            <a:off x="3877560" y="5590800"/>
            <a:ext cx="150120" cy="133200"/>
          </a:xfrm>
          <a:prstGeom prst="rect">
            <a:avLst/>
          </a:prstGeom>
          <a:noFill/>
          <a:ln w="0">
            <a:noFill/>
          </a:ln>
        </p:spPr>
      </p:pic>
      <p:sp>
        <p:nvSpPr>
          <p:cNvPr id="941" name="文本框 940"/>
          <p:cNvSpPr txBox="1"/>
          <p:nvPr/>
        </p:nvSpPr>
        <p:spPr>
          <a:xfrm>
            <a:off x="3880080" y="534132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内存占用</a:t>
            </a:r>
            <a:endParaRPr lang="en-US" sz="1050" b="0" u="none" strike="noStrike">
              <a:solidFill>
                <a:srgbClr val="000000"/>
              </a:solidFill>
              <a:effectLst/>
              <a:uFillTx/>
              <a:latin typeface="Times New Roman"/>
            </a:endParaRPr>
          </a:p>
        </p:txBody>
      </p:sp>
      <p:pic>
        <p:nvPicPr>
          <p:cNvPr id="942" name="图片 941"/>
          <p:cNvPicPr/>
          <p:nvPr/>
        </p:nvPicPr>
        <p:blipFill>
          <a:blip r:embed="rId10"/>
          <a:stretch/>
        </p:blipFill>
        <p:spPr>
          <a:xfrm>
            <a:off x="3877560" y="5791320"/>
            <a:ext cx="150120" cy="133200"/>
          </a:xfrm>
          <a:prstGeom prst="rect">
            <a:avLst/>
          </a:prstGeom>
          <a:noFill/>
          <a:ln w="0">
            <a:noFill/>
          </a:ln>
        </p:spPr>
      </p:pic>
      <p:sp>
        <p:nvSpPr>
          <p:cNvPr id="943" name="文本框 942"/>
          <p:cNvSpPr txBox="1"/>
          <p:nvPr/>
        </p:nvSpPr>
        <p:spPr>
          <a:xfrm>
            <a:off x="4097520" y="5599080"/>
            <a:ext cx="137448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IndexFlatL2: </a:t>
            </a:r>
            <a:r>
              <a:rPr lang="zh-CN" sz="920" b="0" u="none" strike="noStrike">
                <a:solidFill>
                  <a:srgbClr val="FFFFFF"/>
                </a:solidFill>
                <a:effectLst/>
                <a:uFillTx/>
                <a:latin typeface="NotoSansSC"/>
                <a:ea typeface="NotoSansSC"/>
              </a:rPr>
              <a:t>高内存需求</a:t>
            </a:r>
            <a:endParaRPr lang="en-US" sz="920" b="0" u="none" strike="noStrike">
              <a:solidFill>
                <a:srgbClr val="000000"/>
              </a:solidFill>
              <a:effectLst/>
              <a:uFillTx/>
              <a:latin typeface="Times New Roman"/>
            </a:endParaRPr>
          </a:p>
        </p:txBody>
      </p:sp>
      <p:pic>
        <p:nvPicPr>
          <p:cNvPr id="944" name="图片 943"/>
          <p:cNvPicPr/>
          <p:nvPr/>
        </p:nvPicPr>
        <p:blipFill>
          <a:blip r:embed="rId11"/>
          <a:stretch/>
        </p:blipFill>
        <p:spPr>
          <a:xfrm>
            <a:off x="3877560" y="5991840"/>
            <a:ext cx="150120" cy="133200"/>
          </a:xfrm>
          <a:prstGeom prst="rect">
            <a:avLst/>
          </a:prstGeom>
          <a:noFill/>
          <a:ln w="0">
            <a:noFill/>
          </a:ln>
        </p:spPr>
      </p:pic>
      <p:sp>
        <p:nvSpPr>
          <p:cNvPr id="945" name="文本框 944"/>
          <p:cNvSpPr txBox="1"/>
          <p:nvPr/>
        </p:nvSpPr>
        <p:spPr>
          <a:xfrm>
            <a:off x="4097520" y="5799600"/>
            <a:ext cx="15343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IndexIVFFlat: </a:t>
            </a:r>
            <a:r>
              <a:rPr lang="zh-CN" sz="920" b="0" u="none" strike="noStrike">
                <a:solidFill>
                  <a:srgbClr val="FFFFFF"/>
                </a:solidFill>
                <a:effectLst/>
                <a:uFillTx/>
                <a:latin typeface="NotoSansSC"/>
                <a:ea typeface="NotoSansSC"/>
              </a:rPr>
              <a:t>中等内存需求</a:t>
            </a:r>
            <a:endParaRPr lang="en-US" sz="920" b="0" u="none" strike="noStrike">
              <a:solidFill>
                <a:srgbClr val="000000"/>
              </a:solidFill>
              <a:effectLst/>
              <a:uFillTx/>
              <a:latin typeface="Times New Roman"/>
            </a:endParaRPr>
          </a:p>
        </p:txBody>
      </p:sp>
      <p:pic>
        <p:nvPicPr>
          <p:cNvPr id="946" name="图片 945"/>
          <p:cNvPicPr/>
          <p:nvPr/>
        </p:nvPicPr>
        <p:blipFill>
          <a:blip r:embed="rId12"/>
          <a:stretch/>
        </p:blipFill>
        <p:spPr>
          <a:xfrm>
            <a:off x="3877560" y="6192360"/>
            <a:ext cx="150120" cy="133200"/>
          </a:xfrm>
          <a:prstGeom prst="rect">
            <a:avLst/>
          </a:prstGeom>
          <a:noFill/>
          <a:ln w="0">
            <a:noFill/>
          </a:ln>
        </p:spPr>
      </p:pic>
      <p:sp>
        <p:nvSpPr>
          <p:cNvPr id="947" name="文本框 946"/>
          <p:cNvSpPr txBox="1"/>
          <p:nvPr/>
        </p:nvSpPr>
        <p:spPr>
          <a:xfrm>
            <a:off x="4097520" y="6000120"/>
            <a:ext cx="11797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IndexPQ: </a:t>
            </a:r>
            <a:r>
              <a:rPr lang="zh-CN" sz="920" b="0" u="none" strike="noStrike">
                <a:solidFill>
                  <a:srgbClr val="FFFFFF"/>
                </a:solidFill>
                <a:effectLst/>
                <a:uFillTx/>
                <a:latin typeface="NotoSansSC"/>
                <a:ea typeface="NotoSansSC"/>
              </a:rPr>
              <a:t>低内存需求</a:t>
            </a:r>
            <a:endParaRPr lang="en-US" sz="920" b="0" u="none" strike="noStrike">
              <a:solidFill>
                <a:srgbClr val="000000"/>
              </a:solidFill>
              <a:effectLst/>
              <a:uFillTx/>
              <a:latin typeface="Times New Roman"/>
            </a:endParaRPr>
          </a:p>
        </p:txBody>
      </p:sp>
      <p:sp>
        <p:nvSpPr>
          <p:cNvPr id="948" name="文本框 947"/>
          <p:cNvSpPr txBox="1"/>
          <p:nvPr/>
        </p:nvSpPr>
        <p:spPr>
          <a:xfrm>
            <a:off x="4097520" y="6200640"/>
            <a:ext cx="147924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IndexIVFPQ: </a:t>
            </a:r>
            <a:r>
              <a:rPr lang="zh-CN" sz="920" b="0" u="none" strike="noStrike">
                <a:solidFill>
                  <a:srgbClr val="FFFFFF"/>
                </a:solidFill>
                <a:effectLst/>
                <a:uFillTx/>
                <a:latin typeface="NotoSansSC"/>
                <a:ea typeface="NotoSansSC"/>
              </a:rPr>
              <a:t>极低内存需求</a:t>
            </a:r>
            <a:endParaRPr lang="en-US" sz="920" b="0" u="none" strike="noStrike">
              <a:solidFill>
                <a:srgbClr val="000000"/>
              </a:solidFill>
              <a:effectLst/>
              <a:uFillTx/>
              <a:latin typeface="Times New Roman"/>
            </a:endParaRPr>
          </a:p>
        </p:txBody>
      </p:sp>
      <p:pic>
        <p:nvPicPr>
          <p:cNvPr id="949" name="图片 948"/>
          <p:cNvPicPr/>
          <p:nvPr/>
        </p:nvPicPr>
        <p:blipFill>
          <a:blip r:embed="rId13"/>
          <a:stretch/>
        </p:blipFill>
        <p:spPr>
          <a:xfrm>
            <a:off x="6952680" y="5590800"/>
            <a:ext cx="133200" cy="133200"/>
          </a:xfrm>
          <a:prstGeom prst="rect">
            <a:avLst/>
          </a:prstGeom>
          <a:noFill/>
          <a:ln w="0">
            <a:noFill/>
          </a:ln>
        </p:spPr>
      </p:pic>
      <p:sp>
        <p:nvSpPr>
          <p:cNvPr id="950" name="文本框 949"/>
          <p:cNvSpPr txBox="1"/>
          <p:nvPr/>
        </p:nvSpPr>
        <p:spPr>
          <a:xfrm>
            <a:off x="6949800" y="534132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适用场景</a:t>
            </a:r>
            <a:endParaRPr lang="en-US" sz="1050" b="0" u="none" strike="noStrike">
              <a:solidFill>
                <a:srgbClr val="000000"/>
              </a:solidFill>
              <a:effectLst/>
              <a:uFillTx/>
              <a:latin typeface="Times New Roman"/>
            </a:endParaRPr>
          </a:p>
        </p:txBody>
      </p:sp>
      <p:pic>
        <p:nvPicPr>
          <p:cNvPr id="951" name="图片 950"/>
          <p:cNvPicPr/>
          <p:nvPr/>
        </p:nvPicPr>
        <p:blipFill>
          <a:blip r:embed="rId14"/>
          <a:stretch/>
        </p:blipFill>
        <p:spPr>
          <a:xfrm>
            <a:off x="6952680" y="5791320"/>
            <a:ext cx="133200" cy="133200"/>
          </a:xfrm>
          <a:prstGeom prst="rect">
            <a:avLst/>
          </a:prstGeom>
          <a:noFill/>
          <a:ln w="0">
            <a:noFill/>
          </a:ln>
        </p:spPr>
      </p:pic>
      <p:sp>
        <p:nvSpPr>
          <p:cNvPr id="952" name="文本框 951"/>
          <p:cNvSpPr txBox="1"/>
          <p:nvPr/>
        </p:nvSpPr>
        <p:spPr>
          <a:xfrm>
            <a:off x="7150320" y="559908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小规模数据，高精度需求</a:t>
            </a:r>
            <a:endParaRPr lang="en-US" sz="920" b="0" u="none" strike="noStrike">
              <a:solidFill>
                <a:srgbClr val="000000"/>
              </a:solidFill>
              <a:effectLst/>
              <a:uFillTx/>
              <a:latin typeface="Times New Roman"/>
            </a:endParaRPr>
          </a:p>
        </p:txBody>
      </p:sp>
      <p:pic>
        <p:nvPicPr>
          <p:cNvPr id="953" name="图片 952"/>
          <p:cNvPicPr/>
          <p:nvPr/>
        </p:nvPicPr>
        <p:blipFill>
          <a:blip r:embed="rId15"/>
          <a:stretch/>
        </p:blipFill>
        <p:spPr>
          <a:xfrm>
            <a:off x="6952680" y="5991840"/>
            <a:ext cx="133200" cy="133200"/>
          </a:xfrm>
          <a:prstGeom prst="rect">
            <a:avLst/>
          </a:prstGeom>
          <a:noFill/>
          <a:ln w="0">
            <a:noFill/>
          </a:ln>
        </p:spPr>
      </p:pic>
      <p:sp>
        <p:nvSpPr>
          <p:cNvPr id="954" name="文本框 953"/>
          <p:cNvSpPr txBox="1"/>
          <p:nvPr/>
        </p:nvSpPr>
        <p:spPr>
          <a:xfrm>
            <a:off x="7150320" y="579960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中等规模数据，平衡效率</a:t>
            </a:r>
            <a:endParaRPr lang="en-US" sz="920" b="0" u="none" strike="noStrike">
              <a:solidFill>
                <a:srgbClr val="000000"/>
              </a:solidFill>
              <a:effectLst/>
              <a:uFillTx/>
              <a:latin typeface="Times New Roman"/>
            </a:endParaRPr>
          </a:p>
        </p:txBody>
      </p:sp>
      <p:pic>
        <p:nvPicPr>
          <p:cNvPr id="955" name="图片 954"/>
          <p:cNvPicPr/>
          <p:nvPr/>
        </p:nvPicPr>
        <p:blipFill>
          <a:blip r:embed="rId16"/>
          <a:stretch/>
        </p:blipFill>
        <p:spPr>
          <a:xfrm>
            <a:off x="6952680" y="6192360"/>
            <a:ext cx="133200" cy="133200"/>
          </a:xfrm>
          <a:prstGeom prst="rect">
            <a:avLst/>
          </a:prstGeom>
          <a:noFill/>
          <a:ln w="0">
            <a:noFill/>
          </a:ln>
        </p:spPr>
      </p:pic>
      <p:sp>
        <p:nvSpPr>
          <p:cNvPr id="956" name="文本框 955"/>
          <p:cNvSpPr txBox="1"/>
          <p:nvPr/>
        </p:nvSpPr>
        <p:spPr>
          <a:xfrm>
            <a:off x="7150320" y="60001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大规模数据，低存储需求</a:t>
            </a:r>
            <a:endParaRPr lang="en-US" sz="920" b="0" u="none" strike="noStrike">
              <a:solidFill>
                <a:srgbClr val="000000"/>
              </a:solidFill>
              <a:effectLst/>
              <a:uFillTx/>
              <a:latin typeface="Times New Roman"/>
            </a:endParaRPr>
          </a:p>
        </p:txBody>
      </p:sp>
      <p:pic>
        <p:nvPicPr>
          <p:cNvPr id="957" name="图片 956"/>
          <p:cNvPicPr/>
          <p:nvPr/>
        </p:nvPicPr>
        <p:blipFill>
          <a:blip r:embed="rId17"/>
          <a:stretch/>
        </p:blipFill>
        <p:spPr>
          <a:xfrm>
            <a:off x="668520" y="6652080"/>
            <a:ext cx="91440" cy="116640"/>
          </a:xfrm>
          <a:prstGeom prst="rect">
            <a:avLst/>
          </a:prstGeom>
          <a:noFill/>
          <a:ln w="0">
            <a:noFill/>
          </a:ln>
        </p:spPr>
      </p:pic>
      <p:sp>
        <p:nvSpPr>
          <p:cNvPr id="958" name="文本框 957"/>
          <p:cNvSpPr txBox="1"/>
          <p:nvPr/>
        </p:nvSpPr>
        <p:spPr>
          <a:xfrm>
            <a:off x="7150320" y="620064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海量数据，实时检索需求</a:t>
            </a:r>
            <a:endParaRPr lang="en-US" sz="920" b="0" u="none" strike="noStrike">
              <a:solidFill>
                <a:srgbClr val="000000"/>
              </a:solidFill>
              <a:effectLst/>
              <a:uFillTx/>
              <a:latin typeface="Times New Roman"/>
            </a:endParaRPr>
          </a:p>
        </p:txBody>
      </p:sp>
      <p:sp>
        <p:nvSpPr>
          <p:cNvPr id="959" name="任意多边形 958"/>
          <p:cNvSpPr/>
          <p:nvPr/>
        </p:nvSpPr>
        <p:spPr>
          <a:xfrm>
            <a:off x="668520" y="1454040"/>
            <a:ext cx="4579560" cy="1487520"/>
          </a:xfrm>
          <a:custGeom>
            <a:avLst/>
            <a:gdLst/>
            <a:ahLst/>
            <a:cxnLst/>
            <a:rect l="0" t="0" r="r" b="b"/>
            <a:pathLst>
              <a:path w="12721" h="4132">
                <a:moveTo>
                  <a:pt x="21" y="172"/>
                </a:moveTo>
                <a:cubicBezTo>
                  <a:pt x="35" y="137"/>
                  <a:pt x="55" y="107"/>
                  <a:pt x="81" y="81"/>
                </a:cubicBezTo>
                <a:cubicBezTo>
                  <a:pt x="107" y="55"/>
                  <a:pt x="137" y="35"/>
                  <a:pt x="172" y="21"/>
                </a:cubicBezTo>
                <a:cubicBezTo>
                  <a:pt x="206" y="7"/>
                  <a:pt x="241" y="0"/>
                  <a:pt x="278" y="0"/>
                </a:cubicBezTo>
                <a:lnTo>
                  <a:pt x="12443" y="0"/>
                </a:lnTo>
                <a:cubicBezTo>
                  <a:pt x="12480" y="0"/>
                  <a:pt x="12515" y="7"/>
                  <a:pt x="12549" y="21"/>
                </a:cubicBezTo>
                <a:cubicBezTo>
                  <a:pt x="12583" y="35"/>
                  <a:pt x="12614" y="55"/>
                  <a:pt x="12640" y="81"/>
                </a:cubicBezTo>
                <a:cubicBezTo>
                  <a:pt x="12666" y="107"/>
                  <a:pt x="12686" y="137"/>
                  <a:pt x="12700" y="172"/>
                </a:cubicBezTo>
                <a:cubicBezTo>
                  <a:pt x="12714" y="206"/>
                  <a:pt x="12721" y="241"/>
                  <a:pt x="12721" y="278"/>
                </a:cubicBezTo>
                <a:lnTo>
                  <a:pt x="12721" y="3854"/>
                </a:lnTo>
                <a:cubicBezTo>
                  <a:pt x="12721" y="3891"/>
                  <a:pt x="12714" y="3926"/>
                  <a:pt x="12700" y="3961"/>
                </a:cubicBezTo>
                <a:cubicBezTo>
                  <a:pt x="12686" y="3995"/>
                  <a:pt x="12666" y="4025"/>
                  <a:pt x="12640" y="4051"/>
                </a:cubicBezTo>
                <a:cubicBezTo>
                  <a:pt x="12614" y="4077"/>
                  <a:pt x="12583" y="4097"/>
                  <a:pt x="12549" y="4111"/>
                </a:cubicBezTo>
                <a:cubicBezTo>
                  <a:pt x="12515" y="4125"/>
                  <a:pt x="12480" y="4132"/>
                  <a:pt x="12443" y="4132"/>
                </a:cubicBezTo>
                <a:lnTo>
                  <a:pt x="278" y="4132"/>
                </a:lnTo>
                <a:cubicBezTo>
                  <a:pt x="241" y="4132"/>
                  <a:pt x="206" y="4125"/>
                  <a:pt x="172" y="4111"/>
                </a:cubicBezTo>
                <a:cubicBezTo>
                  <a:pt x="137" y="4097"/>
                  <a:pt x="107" y="4077"/>
                  <a:pt x="81" y="4051"/>
                </a:cubicBezTo>
                <a:cubicBezTo>
                  <a:pt x="55" y="4025"/>
                  <a:pt x="35" y="3995"/>
                  <a:pt x="21" y="3961"/>
                </a:cubicBezTo>
                <a:cubicBezTo>
                  <a:pt x="7" y="3926"/>
                  <a:pt x="0" y="3891"/>
                  <a:pt x="0" y="3854"/>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0" name="任意多边形 959"/>
          <p:cNvSpPr/>
          <p:nvPr/>
        </p:nvSpPr>
        <p:spPr>
          <a:xfrm>
            <a:off x="668520" y="1454040"/>
            <a:ext cx="4579560" cy="1487520"/>
          </a:xfrm>
          <a:custGeom>
            <a:avLst/>
            <a:gdLst/>
            <a:ahLst/>
            <a:cxnLst/>
            <a:rect l="0" t="0" r="r" b="b"/>
            <a:pathLst>
              <a:path w="12721" h="4132">
                <a:moveTo>
                  <a:pt x="0" y="3854"/>
                </a:moveTo>
                <a:lnTo>
                  <a:pt x="0" y="278"/>
                </a:lnTo>
                <a:cubicBezTo>
                  <a:pt x="0" y="241"/>
                  <a:pt x="7" y="206"/>
                  <a:pt x="21" y="172"/>
                </a:cubicBezTo>
                <a:cubicBezTo>
                  <a:pt x="35" y="137"/>
                  <a:pt x="55" y="107"/>
                  <a:pt x="81" y="81"/>
                </a:cubicBezTo>
                <a:cubicBezTo>
                  <a:pt x="107" y="55"/>
                  <a:pt x="137" y="35"/>
                  <a:pt x="172" y="21"/>
                </a:cubicBezTo>
                <a:cubicBezTo>
                  <a:pt x="206" y="7"/>
                  <a:pt x="241" y="0"/>
                  <a:pt x="278" y="0"/>
                </a:cubicBezTo>
                <a:lnTo>
                  <a:pt x="12443" y="0"/>
                </a:lnTo>
                <a:cubicBezTo>
                  <a:pt x="12480" y="0"/>
                  <a:pt x="12515" y="7"/>
                  <a:pt x="12549" y="21"/>
                </a:cubicBezTo>
                <a:cubicBezTo>
                  <a:pt x="12583" y="35"/>
                  <a:pt x="12614" y="55"/>
                  <a:pt x="12640" y="81"/>
                </a:cubicBezTo>
                <a:cubicBezTo>
                  <a:pt x="12666" y="107"/>
                  <a:pt x="12686" y="137"/>
                  <a:pt x="12700" y="172"/>
                </a:cubicBezTo>
                <a:cubicBezTo>
                  <a:pt x="12714" y="206"/>
                  <a:pt x="12721" y="241"/>
                  <a:pt x="12721" y="278"/>
                </a:cubicBezTo>
                <a:lnTo>
                  <a:pt x="12721" y="3854"/>
                </a:lnTo>
                <a:cubicBezTo>
                  <a:pt x="12721" y="3891"/>
                  <a:pt x="12714" y="3926"/>
                  <a:pt x="12700" y="3961"/>
                </a:cubicBezTo>
                <a:cubicBezTo>
                  <a:pt x="12686" y="3995"/>
                  <a:pt x="12666" y="4025"/>
                  <a:pt x="12640" y="4051"/>
                </a:cubicBezTo>
                <a:cubicBezTo>
                  <a:pt x="12614" y="4077"/>
                  <a:pt x="12583" y="4097"/>
                  <a:pt x="12549" y="4111"/>
                </a:cubicBezTo>
                <a:cubicBezTo>
                  <a:pt x="12515" y="4125"/>
                  <a:pt x="12480" y="4132"/>
                  <a:pt x="12443" y="4132"/>
                </a:cubicBezTo>
                <a:lnTo>
                  <a:pt x="278" y="4132"/>
                </a:lnTo>
                <a:cubicBezTo>
                  <a:pt x="241" y="4132"/>
                  <a:pt x="206" y="4125"/>
                  <a:pt x="172" y="4111"/>
                </a:cubicBezTo>
                <a:cubicBezTo>
                  <a:pt x="137" y="4097"/>
                  <a:pt x="107" y="4077"/>
                  <a:pt x="81" y="4051"/>
                </a:cubicBezTo>
                <a:cubicBezTo>
                  <a:pt x="55" y="4025"/>
                  <a:pt x="35" y="3995"/>
                  <a:pt x="21" y="3961"/>
                </a:cubicBezTo>
                <a:cubicBezTo>
                  <a:pt x="7" y="3926"/>
                  <a:pt x="0" y="3891"/>
                  <a:pt x="0" y="3854"/>
                </a:cubicBezTo>
                <a:moveTo>
                  <a:pt x="23" y="278"/>
                </a:moveTo>
                <a:lnTo>
                  <a:pt x="23" y="3854"/>
                </a:lnTo>
                <a:cubicBezTo>
                  <a:pt x="23" y="3871"/>
                  <a:pt x="24" y="3887"/>
                  <a:pt x="28" y="3904"/>
                </a:cubicBezTo>
                <a:cubicBezTo>
                  <a:pt x="31" y="3920"/>
                  <a:pt x="36" y="3936"/>
                  <a:pt x="42" y="3952"/>
                </a:cubicBezTo>
                <a:cubicBezTo>
                  <a:pt x="49" y="3967"/>
                  <a:pt x="56" y="3982"/>
                  <a:pt x="66" y="3996"/>
                </a:cubicBezTo>
                <a:cubicBezTo>
                  <a:pt x="75" y="4010"/>
                  <a:pt x="86" y="4023"/>
                  <a:pt x="98" y="4034"/>
                </a:cubicBezTo>
                <a:cubicBezTo>
                  <a:pt x="109" y="4046"/>
                  <a:pt x="122" y="4057"/>
                  <a:pt x="136" y="4066"/>
                </a:cubicBezTo>
                <a:cubicBezTo>
                  <a:pt x="150" y="4076"/>
                  <a:pt x="165" y="4083"/>
                  <a:pt x="180" y="4090"/>
                </a:cubicBezTo>
                <a:cubicBezTo>
                  <a:pt x="196" y="4096"/>
                  <a:pt x="212" y="4101"/>
                  <a:pt x="228" y="4104"/>
                </a:cubicBezTo>
                <a:cubicBezTo>
                  <a:pt x="245" y="4108"/>
                  <a:pt x="261" y="4109"/>
                  <a:pt x="278" y="4109"/>
                </a:cubicBezTo>
                <a:lnTo>
                  <a:pt x="12443" y="4109"/>
                </a:lnTo>
                <a:cubicBezTo>
                  <a:pt x="12460" y="4109"/>
                  <a:pt x="12476" y="4108"/>
                  <a:pt x="12493" y="4104"/>
                </a:cubicBezTo>
                <a:cubicBezTo>
                  <a:pt x="12509" y="4101"/>
                  <a:pt x="12525" y="4096"/>
                  <a:pt x="12540" y="4090"/>
                </a:cubicBezTo>
                <a:cubicBezTo>
                  <a:pt x="12556" y="4083"/>
                  <a:pt x="12571" y="4076"/>
                  <a:pt x="12585" y="4066"/>
                </a:cubicBezTo>
                <a:cubicBezTo>
                  <a:pt x="12599" y="4057"/>
                  <a:pt x="12611" y="4046"/>
                  <a:pt x="12623" y="4034"/>
                </a:cubicBezTo>
                <a:cubicBezTo>
                  <a:pt x="12635" y="4023"/>
                  <a:pt x="12646" y="4010"/>
                  <a:pt x="12655" y="3996"/>
                </a:cubicBezTo>
                <a:cubicBezTo>
                  <a:pt x="12664" y="3982"/>
                  <a:pt x="12672" y="3967"/>
                  <a:pt x="12679" y="3952"/>
                </a:cubicBezTo>
                <a:cubicBezTo>
                  <a:pt x="12685" y="3936"/>
                  <a:pt x="12690" y="3920"/>
                  <a:pt x="12693" y="3904"/>
                </a:cubicBezTo>
                <a:cubicBezTo>
                  <a:pt x="12696" y="3887"/>
                  <a:pt x="12698" y="3871"/>
                  <a:pt x="12698" y="3854"/>
                </a:cubicBezTo>
                <a:lnTo>
                  <a:pt x="12698" y="278"/>
                </a:lnTo>
                <a:cubicBezTo>
                  <a:pt x="12698" y="261"/>
                  <a:pt x="12696" y="245"/>
                  <a:pt x="12693" y="228"/>
                </a:cubicBezTo>
                <a:cubicBezTo>
                  <a:pt x="12690" y="212"/>
                  <a:pt x="12685" y="196"/>
                  <a:pt x="12679" y="180"/>
                </a:cubicBezTo>
                <a:cubicBezTo>
                  <a:pt x="12672" y="165"/>
                  <a:pt x="12664" y="150"/>
                  <a:pt x="12655" y="136"/>
                </a:cubicBezTo>
                <a:cubicBezTo>
                  <a:pt x="12646" y="122"/>
                  <a:pt x="12635" y="109"/>
                  <a:pt x="12623" y="98"/>
                </a:cubicBezTo>
                <a:cubicBezTo>
                  <a:pt x="12611" y="86"/>
                  <a:pt x="12599" y="75"/>
                  <a:pt x="12585" y="66"/>
                </a:cubicBezTo>
                <a:cubicBezTo>
                  <a:pt x="12571" y="57"/>
                  <a:pt x="12556" y="49"/>
                  <a:pt x="12540" y="42"/>
                </a:cubicBezTo>
                <a:cubicBezTo>
                  <a:pt x="12525" y="36"/>
                  <a:pt x="12509" y="31"/>
                  <a:pt x="12493" y="28"/>
                </a:cubicBezTo>
                <a:cubicBezTo>
                  <a:pt x="12476" y="24"/>
                  <a:pt x="12460" y="23"/>
                  <a:pt x="12443" y="23"/>
                </a:cubicBezTo>
                <a:lnTo>
                  <a:pt x="278" y="23"/>
                </a:lnTo>
                <a:cubicBezTo>
                  <a:pt x="261" y="23"/>
                  <a:pt x="245" y="24"/>
                  <a:pt x="228" y="28"/>
                </a:cubicBezTo>
                <a:cubicBezTo>
                  <a:pt x="212" y="31"/>
                  <a:pt x="196" y="36"/>
                  <a:pt x="180" y="42"/>
                </a:cubicBezTo>
                <a:cubicBezTo>
                  <a:pt x="165" y="49"/>
                  <a:pt x="150" y="57"/>
                  <a:pt x="136" y="66"/>
                </a:cubicBezTo>
                <a:cubicBezTo>
                  <a:pt x="122" y="75"/>
                  <a:pt x="109" y="86"/>
                  <a:pt x="98" y="98"/>
                </a:cubicBezTo>
                <a:cubicBezTo>
                  <a:pt x="86" y="109"/>
                  <a:pt x="75" y="122"/>
                  <a:pt x="66" y="136"/>
                </a:cubicBezTo>
                <a:cubicBezTo>
                  <a:pt x="56" y="150"/>
                  <a:pt x="49" y="165"/>
                  <a:pt x="42" y="180"/>
                </a:cubicBezTo>
                <a:cubicBezTo>
                  <a:pt x="36" y="196"/>
                  <a:pt x="31" y="212"/>
                  <a:pt x="28" y="228"/>
                </a:cubicBezTo>
                <a:cubicBezTo>
                  <a:pt x="24"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61" name="任意多边形 960"/>
          <p:cNvSpPr/>
          <p:nvPr/>
        </p:nvSpPr>
        <p:spPr>
          <a:xfrm>
            <a:off x="810360" y="2264400"/>
            <a:ext cx="4295880" cy="535320"/>
          </a:xfrm>
          <a:custGeom>
            <a:avLst/>
            <a:gdLst/>
            <a:ahLst/>
            <a:cxnLst/>
            <a:rect l="0" t="0" r="r" b="b"/>
            <a:pathLst>
              <a:path w="11933" h="1487">
                <a:moveTo>
                  <a:pt x="0" y="1348"/>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1793" y="0"/>
                </a:lnTo>
                <a:cubicBezTo>
                  <a:pt x="11812" y="0"/>
                  <a:pt x="11830" y="4"/>
                  <a:pt x="11847" y="11"/>
                </a:cubicBezTo>
                <a:cubicBezTo>
                  <a:pt x="11864" y="18"/>
                  <a:pt x="11879" y="28"/>
                  <a:pt x="11892" y="41"/>
                </a:cubicBezTo>
                <a:cubicBezTo>
                  <a:pt x="11905" y="54"/>
                  <a:pt x="11915" y="69"/>
                  <a:pt x="11922" y="86"/>
                </a:cubicBezTo>
                <a:cubicBezTo>
                  <a:pt x="11929" y="103"/>
                  <a:pt x="11933" y="121"/>
                  <a:pt x="11933" y="140"/>
                </a:cubicBezTo>
                <a:lnTo>
                  <a:pt x="11933" y="1348"/>
                </a:lnTo>
                <a:cubicBezTo>
                  <a:pt x="11933" y="1366"/>
                  <a:pt x="11929" y="1384"/>
                  <a:pt x="11922" y="1401"/>
                </a:cubicBezTo>
                <a:cubicBezTo>
                  <a:pt x="11915" y="1418"/>
                  <a:pt x="11905" y="1433"/>
                  <a:pt x="11892" y="1446"/>
                </a:cubicBezTo>
                <a:cubicBezTo>
                  <a:pt x="11879" y="1459"/>
                  <a:pt x="11864" y="1469"/>
                  <a:pt x="11847" y="1476"/>
                </a:cubicBezTo>
                <a:cubicBezTo>
                  <a:pt x="11830" y="1483"/>
                  <a:pt x="11812" y="1487"/>
                  <a:pt x="11793" y="1487"/>
                </a:cubicBezTo>
                <a:lnTo>
                  <a:pt x="139" y="1487"/>
                </a:lnTo>
                <a:cubicBezTo>
                  <a:pt x="121" y="1487"/>
                  <a:pt x="103" y="1483"/>
                  <a:pt x="86" y="1476"/>
                </a:cubicBezTo>
                <a:cubicBezTo>
                  <a:pt x="69" y="1469"/>
                  <a:pt x="54" y="1459"/>
                  <a:pt x="41" y="1446"/>
                </a:cubicBezTo>
                <a:cubicBezTo>
                  <a:pt x="28" y="1433"/>
                  <a:pt x="18" y="1418"/>
                  <a:pt x="11" y="1401"/>
                </a:cubicBezTo>
                <a:cubicBezTo>
                  <a:pt x="4" y="1384"/>
                  <a:pt x="0" y="1366"/>
                  <a:pt x="0" y="1348"/>
                </a:cubicBezTo>
                <a:close/>
              </a:path>
            </a:pathLst>
          </a:custGeom>
          <a:solidFill>
            <a:srgbClr val="0F172A">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2" name="任意多边形 961"/>
          <p:cNvSpPr/>
          <p:nvPr/>
        </p:nvSpPr>
        <p:spPr>
          <a:xfrm>
            <a:off x="810360" y="1595880"/>
            <a:ext cx="334800" cy="334800"/>
          </a:xfrm>
          <a:custGeom>
            <a:avLst/>
            <a:gdLst/>
            <a:ahLst/>
            <a:cxnLst/>
            <a:rect l="0" t="0" r="r" b="b"/>
            <a:pathLst>
              <a:path w="930" h="930">
                <a:moveTo>
                  <a:pt x="930" y="464"/>
                </a:moveTo>
                <a:cubicBezTo>
                  <a:pt x="930" y="495"/>
                  <a:pt x="927" y="525"/>
                  <a:pt x="921" y="555"/>
                </a:cubicBezTo>
                <a:cubicBezTo>
                  <a:pt x="915" y="585"/>
                  <a:pt x="906" y="614"/>
                  <a:pt x="894" y="642"/>
                </a:cubicBezTo>
                <a:cubicBezTo>
                  <a:pt x="883" y="670"/>
                  <a:pt x="868" y="698"/>
                  <a:pt x="851" y="723"/>
                </a:cubicBezTo>
                <a:cubicBezTo>
                  <a:pt x="835" y="749"/>
                  <a:pt x="815" y="772"/>
                  <a:pt x="794" y="794"/>
                </a:cubicBezTo>
                <a:cubicBezTo>
                  <a:pt x="772" y="815"/>
                  <a:pt x="749" y="835"/>
                  <a:pt x="723" y="851"/>
                </a:cubicBezTo>
                <a:cubicBezTo>
                  <a:pt x="698" y="868"/>
                  <a:pt x="671" y="883"/>
                  <a:pt x="643" y="894"/>
                </a:cubicBezTo>
                <a:cubicBezTo>
                  <a:pt x="615" y="906"/>
                  <a:pt x="586" y="915"/>
                  <a:pt x="556" y="921"/>
                </a:cubicBezTo>
                <a:cubicBezTo>
                  <a:pt x="526" y="927"/>
                  <a:pt x="496" y="930"/>
                  <a:pt x="465" y="930"/>
                </a:cubicBezTo>
                <a:cubicBezTo>
                  <a:pt x="435" y="930"/>
                  <a:pt x="405" y="927"/>
                  <a:pt x="375" y="921"/>
                </a:cubicBezTo>
                <a:cubicBezTo>
                  <a:pt x="345" y="915"/>
                  <a:pt x="316" y="906"/>
                  <a:pt x="288" y="894"/>
                </a:cubicBezTo>
                <a:cubicBezTo>
                  <a:pt x="260" y="883"/>
                  <a:pt x="233" y="868"/>
                  <a:pt x="207" y="851"/>
                </a:cubicBezTo>
                <a:cubicBezTo>
                  <a:pt x="182" y="835"/>
                  <a:pt x="159" y="815"/>
                  <a:pt x="137" y="794"/>
                </a:cubicBezTo>
                <a:cubicBezTo>
                  <a:pt x="116" y="772"/>
                  <a:pt x="96" y="749"/>
                  <a:pt x="79" y="723"/>
                </a:cubicBezTo>
                <a:cubicBezTo>
                  <a:pt x="61" y="698"/>
                  <a:pt x="47" y="670"/>
                  <a:pt x="36" y="642"/>
                </a:cubicBezTo>
                <a:cubicBezTo>
                  <a:pt x="24" y="614"/>
                  <a:pt x="15" y="585"/>
                  <a:pt x="9" y="555"/>
                </a:cubicBezTo>
                <a:cubicBezTo>
                  <a:pt x="3" y="525"/>
                  <a:pt x="0" y="495"/>
                  <a:pt x="0" y="464"/>
                </a:cubicBezTo>
                <a:cubicBezTo>
                  <a:pt x="0" y="434"/>
                  <a:pt x="3" y="404"/>
                  <a:pt x="9" y="374"/>
                </a:cubicBezTo>
                <a:cubicBezTo>
                  <a:pt x="15" y="344"/>
                  <a:pt x="24" y="315"/>
                  <a:pt x="36" y="287"/>
                </a:cubicBezTo>
                <a:cubicBezTo>
                  <a:pt x="47" y="259"/>
                  <a:pt x="61" y="232"/>
                  <a:pt x="79" y="207"/>
                </a:cubicBezTo>
                <a:cubicBezTo>
                  <a:pt x="96" y="181"/>
                  <a:pt x="116" y="158"/>
                  <a:pt x="137" y="136"/>
                </a:cubicBezTo>
                <a:cubicBezTo>
                  <a:pt x="159" y="115"/>
                  <a:pt x="182" y="95"/>
                  <a:pt x="207" y="78"/>
                </a:cubicBezTo>
                <a:cubicBezTo>
                  <a:pt x="233" y="61"/>
                  <a:pt x="260" y="47"/>
                  <a:pt x="288" y="36"/>
                </a:cubicBezTo>
                <a:cubicBezTo>
                  <a:pt x="316" y="24"/>
                  <a:pt x="345" y="15"/>
                  <a:pt x="375" y="9"/>
                </a:cubicBezTo>
                <a:cubicBezTo>
                  <a:pt x="405" y="3"/>
                  <a:pt x="435" y="0"/>
                  <a:pt x="465" y="0"/>
                </a:cubicBezTo>
                <a:cubicBezTo>
                  <a:pt x="496" y="0"/>
                  <a:pt x="526" y="3"/>
                  <a:pt x="556" y="9"/>
                </a:cubicBezTo>
                <a:cubicBezTo>
                  <a:pt x="586" y="15"/>
                  <a:pt x="615" y="24"/>
                  <a:pt x="643" y="36"/>
                </a:cubicBezTo>
                <a:cubicBezTo>
                  <a:pt x="671" y="47"/>
                  <a:pt x="698" y="61"/>
                  <a:pt x="723" y="78"/>
                </a:cubicBezTo>
                <a:cubicBezTo>
                  <a:pt x="749" y="95"/>
                  <a:pt x="772" y="115"/>
                  <a:pt x="794" y="136"/>
                </a:cubicBezTo>
                <a:cubicBezTo>
                  <a:pt x="815" y="158"/>
                  <a:pt x="835" y="181"/>
                  <a:pt x="851" y="207"/>
                </a:cubicBezTo>
                <a:cubicBezTo>
                  <a:pt x="868" y="232"/>
                  <a:pt x="883" y="259"/>
                  <a:pt x="894" y="287"/>
                </a:cubicBezTo>
                <a:cubicBezTo>
                  <a:pt x="906" y="315"/>
                  <a:pt x="915" y="344"/>
                  <a:pt x="921" y="374"/>
                </a:cubicBezTo>
                <a:cubicBezTo>
                  <a:pt x="927" y="404"/>
                  <a:pt x="930" y="434"/>
                  <a:pt x="930" y="464"/>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63" name="图片 962"/>
          <p:cNvPicPr/>
          <p:nvPr/>
        </p:nvPicPr>
        <p:blipFill>
          <a:blip r:embed="rId18"/>
          <a:stretch/>
        </p:blipFill>
        <p:spPr>
          <a:xfrm>
            <a:off x="894240" y="1679760"/>
            <a:ext cx="166680" cy="166680"/>
          </a:xfrm>
          <a:prstGeom prst="rect">
            <a:avLst/>
          </a:prstGeom>
          <a:noFill/>
          <a:ln w="0">
            <a:noFill/>
          </a:ln>
        </p:spPr>
      </p:pic>
      <p:sp>
        <p:nvSpPr>
          <p:cNvPr id="964" name="文本框 963"/>
          <p:cNvSpPr txBox="1"/>
          <p:nvPr/>
        </p:nvSpPr>
        <p:spPr>
          <a:xfrm>
            <a:off x="819000" y="6643800"/>
            <a:ext cx="45774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在实际应用中，可通过结合多种优化技术提升查询效率，如分层索引、混合量化和分片等</a:t>
            </a:r>
            <a:endParaRPr lang="en-US" sz="920" b="0" u="none" strike="noStrike">
              <a:solidFill>
                <a:srgbClr val="000000"/>
              </a:solidFill>
              <a:effectLst/>
              <a:uFillTx/>
              <a:latin typeface="Times New Roman"/>
            </a:endParaRPr>
          </a:p>
        </p:txBody>
      </p:sp>
      <p:sp>
        <p:nvSpPr>
          <p:cNvPr id="965" name="文本框 964"/>
          <p:cNvSpPr txBox="1"/>
          <p:nvPr/>
        </p:nvSpPr>
        <p:spPr>
          <a:xfrm>
            <a:off x="1245240" y="1675080"/>
            <a:ext cx="1864080" cy="24408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NotoSansSC"/>
                <a:ea typeface="NotoSansSC"/>
              </a:rPr>
              <a:t>基础索引 </a:t>
            </a:r>
            <a:r>
              <a:rPr lang="en-US" sz="1320" b="0" u="none" strike="noStrike">
                <a:solidFill>
                  <a:srgbClr val="93C5FD"/>
                </a:solidFill>
                <a:effectLst/>
                <a:uFillTx/>
                <a:latin typeface="NotoSansSC"/>
                <a:ea typeface="NotoSansSC"/>
              </a:rPr>
              <a:t>(IndexFlatL2)</a:t>
            </a:r>
            <a:endParaRPr lang="en-US" sz="1320" b="0" u="none" strike="noStrike">
              <a:solidFill>
                <a:srgbClr val="000000"/>
              </a:solidFill>
              <a:effectLst/>
              <a:uFillTx/>
              <a:latin typeface="Times New Roman"/>
            </a:endParaRPr>
          </a:p>
        </p:txBody>
      </p:sp>
      <p:sp>
        <p:nvSpPr>
          <p:cNvPr id="966" name="文本框 965"/>
          <p:cNvSpPr txBox="1"/>
          <p:nvPr/>
        </p:nvSpPr>
        <p:spPr>
          <a:xfrm>
            <a:off x="810720" y="2055960"/>
            <a:ext cx="2666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精确计算每对向量的</a:t>
            </a:r>
            <a:r>
              <a:rPr lang="en-US" sz="920" b="0" u="none" strike="noStrike">
                <a:solidFill>
                  <a:srgbClr val="FFFFFF"/>
                </a:solidFill>
                <a:effectLst/>
                <a:uFillTx/>
                <a:latin typeface="NotoSansSC"/>
                <a:ea typeface="NotoSansSC"/>
              </a:rPr>
              <a:t>L2</a:t>
            </a:r>
            <a:r>
              <a:rPr lang="zh-CN" sz="920" b="0" u="none" strike="noStrike">
                <a:solidFill>
                  <a:srgbClr val="FFFFFF"/>
                </a:solidFill>
                <a:effectLst/>
                <a:uFillTx/>
                <a:latin typeface="NotoSansSC"/>
                <a:ea typeface="NotoSansSC"/>
              </a:rPr>
              <a:t>距离，适用于小规模数据集</a:t>
            </a:r>
            <a:endParaRPr lang="en-US" sz="920" b="0" u="none" strike="noStrike">
              <a:solidFill>
                <a:srgbClr val="000000"/>
              </a:solidFill>
              <a:effectLst/>
              <a:uFillTx/>
              <a:latin typeface="Times New Roman"/>
            </a:endParaRPr>
          </a:p>
        </p:txBody>
      </p:sp>
      <p:sp>
        <p:nvSpPr>
          <p:cNvPr id="967" name="文本框 966"/>
          <p:cNvSpPr txBox="1"/>
          <p:nvPr/>
        </p:nvSpPr>
        <p:spPr>
          <a:xfrm>
            <a:off x="910800" y="2331720"/>
            <a:ext cx="2240280" cy="137520"/>
          </a:xfrm>
          <a:prstGeom prst="rect">
            <a:avLst/>
          </a:prstGeom>
          <a:noFill/>
          <a:ln w="0">
            <a:noFill/>
          </a:ln>
        </p:spPr>
        <p:txBody>
          <a:bodyPr wrap="none" lIns="0" tIns="0" rIns="0" bIns="0" anchor="t">
            <a:spAutoFit/>
          </a:bodyPr>
          <a:lstStyle/>
          <a:p>
            <a:r>
              <a:rPr lang="en-US" sz="950" b="0" u="none" strike="noStrike">
                <a:solidFill>
                  <a:srgbClr val="BFDBFE"/>
                </a:solidFill>
                <a:effectLst/>
                <a:uFillTx/>
                <a:latin typeface="Courier New"/>
                <a:ea typeface="Courier New"/>
              </a:rPr>
              <a:t>dimension = embeddings.shape[1]</a:t>
            </a:r>
            <a:endParaRPr lang="en-US" sz="950" b="0" u="none" strike="noStrike">
              <a:solidFill>
                <a:srgbClr val="000000"/>
              </a:solidFill>
              <a:effectLst/>
              <a:uFillTx/>
              <a:latin typeface="Times New Roman"/>
            </a:endParaRPr>
          </a:p>
        </p:txBody>
      </p:sp>
      <p:sp>
        <p:nvSpPr>
          <p:cNvPr id="968" name="文本框 967"/>
          <p:cNvSpPr txBox="1"/>
          <p:nvPr/>
        </p:nvSpPr>
        <p:spPr>
          <a:xfrm>
            <a:off x="910800" y="2465280"/>
            <a:ext cx="2601720" cy="137520"/>
          </a:xfrm>
          <a:prstGeom prst="rect">
            <a:avLst/>
          </a:prstGeom>
          <a:noFill/>
          <a:ln w="0">
            <a:noFill/>
          </a:ln>
        </p:spPr>
        <p:txBody>
          <a:bodyPr wrap="none" lIns="0" tIns="0" rIns="0" bIns="0" anchor="t">
            <a:spAutoFit/>
          </a:bodyPr>
          <a:lstStyle/>
          <a:p>
            <a:r>
              <a:rPr lang="en-US" sz="950" b="0" u="none" strike="noStrike">
                <a:solidFill>
                  <a:srgbClr val="BFDBFE"/>
                </a:solidFill>
                <a:effectLst/>
                <a:uFillTx/>
                <a:latin typeface="Courier New"/>
                <a:ea typeface="Courier New"/>
              </a:rPr>
              <a:t>index = faiss.IndexFlatL2(dimension)</a:t>
            </a:r>
            <a:endParaRPr lang="en-US" sz="950" b="0" u="none" strike="noStrike">
              <a:solidFill>
                <a:srgbClr val="000000"/>
              </a:solidFill>
              <a:effectLst/>
              <a:uFillTx/>
              <a:latin typeface="Times New Roman"/>
            </a:endParaRPr>
          </a:p>
        </p:txBody>
      </p:sp>
      <p:sp>
        <p:nvSpPr>
          <p:cNvPr id="969" name="任意多边形 968"/>
          <p:cNvSpPr/>
          <p:nvPr/>
        </p:nvSpPr>
        <p:spPr>
          <a:xfrm>
            <a:off x="5448240" y="1454040"/>
            <a:ext cx="4579920" cy="1487520"/>
          </a:xfrm>
          <a:custGeom>
            <a:avLst/>
            <a:gdLst/>
            <a:ahLst/>
            <a:cxnLst/>
            <a:rect l="0" t="0" r="r" b="b"/>
            <a:pathLst>
              <a:path w="12722" h="4132">
                <a:moveTo>
                  <a:pt x="22" y="172"/>
                </a:moveTo>
                <a:cubicBezTo>
                  <a:pt x="36" y="137"/>
                  <a:pt x="56" y="107"/>
                  <a:pt x="82" y="81"/>
                </a:cubicBezTo>
                <a:cubicBezTo>
                  <a:pt x="108" y="55"/>
                  <a:pt x="138" y="35"/>
                  <a:pt x="172" y="21"/>
                </a:cubicBezTo>
                <a:cubicBezTo>
                  <a:pt x="206" y="7"/>
                  <a:pt x="242" y="0"/>
                  <a:pt x="279" y="0"/>
                </a:cubicBezTo>
                <a:lnTo>
                  <a:pt x="12444" y="0"/>
                </a:lnTo>
                <a:cubicBezTo>
                  <a:pt x="12481" y="0"/>
                  <a:pt x="12516" y="7"/>
                  <a:pt x="12550" y="21"/>
                </a:cubicBezTo>
                <a:cubicBezTo>
                  <a:pt x="12584" y="35"/>
                  <a:pt x="12614" y="55"/>
                  <a:pt x="12641" y="81"/>
                </a:cubicBezTo>
                <a:cubicBezTo>
                  <a:pt x="12667" y="107"/>
                  <a:pt x="12687" y="137"/>
                  <a:pt x="12701" y="172"/>
                </a:cubicBezTo>
                <a:cubicBezTo>
                  <a:pt x="12715" y="206"/>
                  <a:pt x="12722" y="241"/>
                  <a:pt x="12722" y="278"/>
                </a:cubicBezTo>
                <a:lnTo>
                  <a:pt x="12722" y="3854"/>
                </a:lnTo>
                <a:cubicBezTo>
                  <a:pt x="12722" y="3891"/>
                  <a:pt x="12715" y="3926"/>
                  <a:pt x="12701" y="3961"/>
                </a:cubicBezTo>
                <a:cubicBezTo>
                  <a:pt x="12687" y="3995"/>
                  <a:pt x="12667" y="4025"/>
                  <a:pt x="12641" y="4051"/>
                </a:cubicBezTo>
                <a:cubicBezTo>
                  <a:pt x="12614" y="4077"/>
                  <a:pt x="12584" y="4097"/>
                  <a:pt x="12550" y="4111"/>
                </a:cubicBezTo>
                <a:cubicBezTo>
                  <a:pt x="12516" y="4125"/>
                  <a:pt x="12481" y="4132"/>
                  <a:pt x="12444" y="4132"/>
                </a:cubicBezTo>
                <a:lnTo>
                  <a:pt x="279" y="4132"/>
                </a:lnTo>
                <a:cubicBezTo>
                  <a:pt x="242" y="4132"/>
                  <a:pt x="206" y="4125"/>
                  <a:pt x="172" y="4111"/>
                </a:cubicBezTo>
                <a:cubicBezTo>
                  <a:pt x="138" y="4097"/>
                  <a:pt x="108" y="4077"/>
                  <a:pt x="82" y="4051"/>
                </a:cubicBezTo>
                <a:cubicBezTo>
                  <a:pt x="56" y="4025"/>
                  <a:pt x="36" y="3995"/>
                  <a:pt x="22" y="3961"/>
                </a:cubicBezTo>
                <a:cubicBezTo>
                  <a:pt x="7" y="3926"/>
                  <a:pt x="0" y="3891"/>
                  <a:pt x="0" y="3854"/>
                </a:cubicBezTo>
                <a:lnTo>
                  <a:pt x="0" y="278"/>
                </a:lnTo>
                <a:cubicBezTo>
                  <a:pt x="0" y="241"/>
                  <a:pt x="7" y="206"/>
                  <a:pt x="22"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70" name="任意多边形 969"/>
          <p:cNvSpPr/>
          <p:nvPr/>
        </p:nvSpPr>
        <p:spPr>
          <a:xfrm>
            <a:off x="5448240" y="1454040"/>
            <a:ext cx="4579920" cy="1487520"/>
          </a:xfrm>
          <a:custGeom>
            <a:avLst/>
            <a:gdLst/>
            <a:ahLst/>
            <a:cxnLst/>
            <a:rect l="0" t="0" r="r" b="b"/>
            <a:pathLst>
              <a:path w="12722" h="4132">
                <a:moveTo>
                  <a:pt x="0" y="3854"/>
                </a:moveTo>
                <a:lnTo>
                  <a:pt x="0" y="278"/>
                </a:lnTo>
                <a:cubicBezTo>
                  <a:pt x="0" y="241"/>
                  <a:pt x="7" y="206"/>
                  <a:pt x="22" y="172"/>
                </a:cubicBezTo>
                <a:cubicBezTo>
                  <a:pt x="36" y="137"/>
                  <a:pt x="56" y="107"/>
                  <a:pt x="82" y="81"/>
                </a:cubicBezTo>
                <a:cubicBezTo>
                  <a:pt x="108" y="55"/>
                  <a:pt x="138" y="35"/>
                  <a:pt x="172" y="21"/>
                </a:cubicBezTo>
                <a:cubicBezTo>
                  <a:pt x="206" y="7"/>
                  <a:pt x="242" y="0"/>
                  <a:pt x="279" y="0"/>
                </a:cubicBezTo>
                <a:lnTo>
                  <a:pt x="12444" y="0"/>
                </a:lnTo>
                <a:cubicBezTo>
                  <a:pt x="12481" y="0"/>
                  <a:pt x="12516" y="7"/>
                  <a:pt x="12550" y="21"/>
                </a:cubicBezTo>
                <a:cubicBezTo>
                  <a:pt x="12584" y="35"/>
                  <a:pt x="12614" y="55"/>
                  <a:pt x="12641" y="81"/>
                </a:cubicBezTo>
                <a:cubicBezTo>
                  <a:pt x="12667" y="107"/>
                  <a:pt x="12687" y="137"/>
                  <a:pt x="12701" y="172"/>
                </a:cubicBezTo>
                <a:cubicBezTo>
                  <a:pt x="12715" y="206"/>
                  <a:pt x="12722" y="241"/>
                  <a:pt x="12722" y="278"/>
                </a:cubicBezTo>
                <a:lnTo>
                  <a:pt x="12722" y="3854"/>
                </a:lnTo>
                <a:cubicBezTo>
                  <a:pt x="12722" y="3891"/>
                  <a:pt x="12715" y="3926"/>
                  <a:pt x="12701" y="3961"/>
                </a:cubicBezTo>
                <a:cubicBezTo>
                  <a:pt x="12687" y="3995"/>
                  <a:pt x="12667" y="4025"/>
                  <a:pt x="12641" y="4051"/>
                </a:cubicBezTo>
                <a:cubicBezTo>
                  <a:pt x="12614" y="4077"/>
                  <a:pt x="12584" y="4097"/>
                  <a:pt x="12550" y="4111"/>
                </a:cubicBezTo>
                <a:cubicBezTo>
                  <a:pt x="12516" y="4125"/>
                  <a:pt x="12481" y="4132"/>
                  <a:pt x="12444" y="4132"/>
                </a:cubicBezTo>
                <a:lnTo>
                  <a:pt x="279" y="4132"/>
                </a:lnTo>
                <a:cubicBezTo>
                  <a:pt x="242" y="4132"/>
                  <a:pt x="206" y="4125"/>
                  <a:pt x="172" y="4111"/>
                </a:cubicBezTo>
                <a:cubicBezTo>
                  <a:pt x="138" y="4097"/>
                  <a:pt x="108" y="4077"/>
                  <a:pt x="82" y="4051"/>
                </a:cubicBezTo>
                <a:cubicBezTo>
                  <a:pt x="56" y="4025"/>
                  <a:pt x="36" y="3995"/>
                  <a:pt x="22" y="3961"/>
                </a:cubicBezTo>
                <a:cubicBezTo>
                  <a:pt x="7" y="3926"/>
                  <a:pt x="0" y="3891"/>
                  <a:pt x="0" y="3854"/>
                </a:cubicBezTo>
                <a:moveTo>
                  <a:pt x="24" y="278"/>
                </a:moveTo>
                <a:lnTo>
                  <a:pt x="24" y="3854"/>
                </a:lnTo>
                <a:cubicBezTo>
                  <a:pt x="24" y="3871"/>
                  <a:pt x="25" y="3887"/>
                  <a:pt x="29" y="3904"/>
                </a:cubicBezTo>
                <a:cubicBezTo>
                  <a:pt x="32" y="3920"/>
                  <a:pt x="37" y="3936"/>
                  <a:pt x="43" y="3952"/>
                </a:cubicBezTo>
                <a:cubicBezTo>
                  <a:pt x="49" y="3967"/>
                  <a:pt x="57" y="3982"/>
                  <a:pt x="67" y="3996"/>
                </a:cubicBezTo>
                <a:cubicBezTo>
                  <a:pt x="76" y="4010"/>
                  <a:pt x="87" y="4023"/>
                  <a:pt x="98" y="4034"/>
                </a:cubicBezTo>
                <a:cubicBezTo>
                  <a:pt x="110" y="4046"/>
                  <a:pt x="123" y="4057"/>
                  <a:pt x="137" y="4066"/>
                </a:cubicBezTo>
                <a:cubicBezTo>
                  <a:pt x="151" y="4076"/>
                  <a:pt x="166" y="4083"/>
                  <a:pt x="181" y="4090"/>
                </a:cubicBezTo>
                <a:cubicBezTo>
                  <a:pt x="197" y="4096"/>
                  <a:pt x="213" y="4101"/>
                  <a:pt x="229" y="4104"/>
                </a:cubicBezTo>
                <a:cubicBezTo>
                  <a:pt x="246" y="4108"/>
                  <a:pt x="262" y="4109"/>
                  <a:pt x="279" y="4109"/>
                </a:cubicBezTo>
                <a:lnTo>
                  <a:pt x="12444" y="4109"/>
                </a:lnTo>
                <a:cubicBezTo>
                  <a:pt x="12460" y="4109"/>
                  <a:pt x="12477" y="4108"/>
                  <a:pt x="12493" y="4104"/>
                </a:cubicBezTo>
                <a:cubicBezTo>
                  <a:pt x="12510" y="4101"/>
                  <a:pt x="12526" y="4096"/>
                  <a:pt x="12541" y="4090"/>
                </a:cubicBezTo>
                <a:cubicBezTo>
                  <a:pt x="12557" y="4083"/>
                  <a:pt x="12572" y="4076"/>
                  <a:pt x="12585" y="4066"/>
                </a:cubicBezTo>
                <a:cubicBezTo>
                  <a:pt x="12599" y="4057"/>
                  <a:pt x="12612" y="4046"/>
                  <a:pt x="12624" y="4034"/>
                </a:cubicBezTo>
                <a:cubicBezTo>
                  <a:pt x="12636" y="4023"/>
                  <a:pt x="12647" y="4010"/>
                  <a:pt x="12656" y="3996"/>
                </a:cubicBezTo>
                <a:cubicBezTo>
                  <a:pt x="12665" y="3982"/>
                  <a:pt x="12673" y="3967"/>
                  <a:pt x="12680" y="3952"/>
                </a:cubicBezTo>
                <a:cubicBezTo>
                  <a:pt x="12686" y="3936"/>
                  <a:pt x="12691" y="3920"/>
                  <a:pt x="12694" y="3904"/>
                </a:cubicBezTo>
                <a:cubicBezTo>
                  <a:pt x="12697" y="3887"/>
                  <a:pt x="12699" y="3871"/>
                  <a:pt x="12699" y="3854"/>
                </a:cubicBezTo>
                <a:lnTo>
                  <a:pt x="12699" y="278"/>
                </a:lnTo>
                <a:cubicBezTo>
                  <a:pt x="12699" y="261"/>
                  <a:pt x="12697" y="245"/>
                  <a:pt x="12694" y="228"/>
                </a:cubicBezTo>
                <a:cubicBezTo>
                  <a:pt x="12691" y="212"/>
                  <a:pt x="12686" y="196"/>
                  <a:pt x="12680" y="180"/>
                </a:cubicBezTo>
                <a:cubicBezTo>
                  <a:pt x="12673" y="165"/>
                  <a:pt x="12665" y="150"/>
                  <a:pt x="12656" y="136"/>
                </a:cubicBezTo>
                <a:cubicBezTo>
                  <a:pt x="12647" y="122"/>
                  <a:pt x="12636" y="109"/>
                  <a:pt x="12624" y="98"/>
                </a:cubicBezTo>
                <a:cubicBezTo>
                  <a:pt x="12612" y="86"/>
                  <a:pt x="12599" y="75"/>
                  <a:pt x="12585" y="66"/>
                </a:cubicBezTo>
                <a:cubicBezTo>
                  <a:pt x="12572" y="57"/>
                  <a:pt x="12557" y="49"/>
                  <a:pt x="12541" y="42"/>
                </a:cubicBezTo>
                <a:cubicBezTo>
                  <a:pt x="12526" y="36"/>
                  <a:pt x="12510" y="31"/>
                  <a:pt x="12493" y="28"/>
                </a:cubicBezTo>
                <a:cubicBezTo>
                  <a:pt x="12477" y="24"/>
                  <a:pt x="12460" y="23"/>
                  <a:pt x="12444" y="23"/>
                </a:cubicBezTo>
                <a:lnTo>
                  <a:pt x="279" y="23"/>
                </a:lnTo>
                <a:cubicBezTo>
                  <a:pt x="262" y="23"/>
                  <a:pt x="246" y="24"/>
                  <a:pt x="229" y="28"/>
                </a:cubicBezTo>
                <a:cubicBezTo>
                  <a:pt x="213" y="31"/>
                  <a:pt x="197" y="36"/>
                  <a:pt x="181" y="42"/>
                </a:cubicBezTo>
                <a:cubicBezTo>
                  <a:pt x="166" y="49"/>
                  <a:pt x="151" y="57"/>
                  <a:pt x="137" y="66"/>
                </a:cubicBezTo>
                <a:cubicBezTo>
                  <a:pt x="123" y="75"/>
                  <a:pt x="110" y="86"/>
                  <a:pt x="98" y="98"/>
                </a:cubicBezTo>
                <a:cubicBezTo>
                  <a:pt x="87" y="109"/>
                  <a:pt x="76" y="122"/>
                  <a:pt x="67" y="136"/>
                </a:cubicBezTo>
                <a:cubicBezTo>
                  <a:pt x="57" y="150"/>
                  <a:pt x="49" y="165"/>
                  <a:pt x="43" y="180"/>
                </a:cubicBezTo>
                <a:cubicBezTo>
                  <a:pt x="37" y="196"/>
                  <a:pt x="32" y="212"/>
                  <a:pt x="29" y="228"/>
                </a:cubicBezTo>
                <a:cubicBezTo>
                  <a:pt x="25" y="245"/>
                  <a:pt x="24" y="261"/>
                  <a:pt x="24"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71" name="任意多边形 970"/>
          <p:cNvSpPr/>
          <p:nvPr/>
        </p:nvSpPr>
        <p:spPr>
          <a:xfrm>
            <a:off x="5590440" y="2264400"/>
            <a:ext cx="4295880" cy="535320"/>
          </a:xfrm>
          <a:custGeom>
            <a:avLst/>
            <a:gdLst/>
            <a:ahLst/>
            <a:cxnLst/>
            <a:rect l="0" t="0" r="r" b="b"/>
            <a:pathLst>
              <a:path w="11933" h="1487">
                <a:moveTo>
                  <a:pt x="0" y="1348"/>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1793" y="0"/>
                </a:lnTo>
                <a:cubicBezTo>
                  <a:pt x="11812" y="0"/>
                  <a:pt x="11829" y="4"/>
                  <a:pt x="11847" y="11"/>
                </a:cubicBezTo>
                <a:cubicBezTo>
                  <a:pt x="11864" y="18"/>
                  <a:pt x="11879" y="28"/>
                  <a:pt x="11892" y="41"/>
                </a:cubicBezTo>
                <a:cubicBezTo>
                  <a:pt x="11905" y="54"/>
                  <a:pt x="11915" y="69"/>
                  <a:pt x="11922" y="86"/>
                </a:cubicBezTo>
                <a:cubicBezTo>
                  <a:pt x="11929" y="103"/>
                  <a:pt x="11933" y="121"/>
                  <a:pt x="11933" y="140"/>
                </a:cubicBezTo>
                <a:lnTo>
                  <a:pt x="11933" y="1348"/>
                </a:lnTo>
                <a:cubicBezTo>
                  <a:pt x="11933" y="1366"/>
                  <a:pt x="11929" y="1384"/>
                  <a:pt x="11922" y="1401"/>
                </a:cubicBezTo>
                <a:cubicBezTo>
                  <a:pt x="11915" y="1418"/>
                  <a:pt x="11905" y="1433"/>
                  <a:pt x="11892" y="1446"/>
                </a:cubicBezTo>
                <a:cubicBezTo>
                  <a:pt x="11879" y="1459"/>
                  <a:pt x="11864" y="1469"/>
                  <a:pt x="11847" y="1476"/>
                </a:cubicBezTo>
                <a:cubicBezTo>
                  <a:pt x="11829" y="1483"/>
                  <a:pt x="11812" y="1487"/>
                  <a:pt x="11793" y="1487"/>
                </a:cubicBezTo>
                <a:lnTo>
                  <a:pt x="139" y="1487"/>
                </a:lnTo>
                <a:cubicBezTo>
                  <a:pt x="121" y="1487"/>
                  <a:pt x="103" y="1483"/>
                  <a:pt x="86" y="1476"/>
                </a:cubicBezTo>
                <a:cubicBezTo>
                  <a:pt x="69" y="1469"/>
                  <a:pt x="54" y="1459"/>
                  <a:pt x="41" y="1446"/>
                </a:cubicBezTo>
                <a:cubicBezTo>
                  <a:pt x="28" y="1433"/>
                  <a:pt x="18" y="1418"/>
                  <a:pt x="11" y="1401"/>
                </a:cubicBezTo>
                <a:cubicBezTo>
                  <a:pt x="4" y="1384"/>
                  <a:pt x="0" y="1366"/>
                  <a:pt x="0" y="1348"/>
                </a:cubicBezTo>
                <a:close/>
              </a:path>
            </a:pathLst>
          </a:custGeom>
          <a:solidFill>
            <a:srgbClr val="0F172A">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72" name="任意多边形 971"/>
          <p:cNvSpPr/>
          <p:nvPr/>
        </p:nvSpPr>
        <p:spPr>
          <a:xfrm>
            <a:off x="5590440" y="1595880"/>
            <a:ext cx="334800" cy="334800"/>
          </a:xfrm>
          <a:custGeom>
            <a:avLst/>
            <a:gdLst/>
            <a:ahLst/>
            <a:cxnLst/>
            <a:rect l="0" t="0" r="r" b="b"/>
            <a:pathLst>
              <a:path w="930" h="930">
                <a:moveTo>
                  <a:pt x="930" y="464"/>
                </a:moveTo>
                <a:cubicBezTo>
                  <a:pt x="930" y="495"/>
                  <a:pt x="927" y="525"/>
                  <a:pt x="921" y="555"/>
                </a:cubicBezTo>
                <a:cubicBezTo>
                  <a:pt x="915" y="585"/>
                  <a:pt x="906" y="614"/>
                  <a:pt x="894" y="642"/>
                </a:cubicBezTo>
                <a:cubicBezTo>
                  <a:pt x="883" y="670"/>
                  <a:pt x="868" y="698"/>
                  <a:pt x="851" y="723"/>
                </a:cubicBezTo>
                <a:cubicBezTo>
                  <a:pt x="834" y="749"/>
                  <a:pt x="815" y="772"/>
                  <a:pt x="794" y="794"/>
                </a:cubicBezTo>
                <a:cubicBezTo>
                  <a:pt x="772" y="815"/>
                  <a:pt x="749" y="835"/>
                  <a:pt x="723" y="851"/>
                </a:cubicBezTo>
                <a:cubicBezTo>
                  <a:pt x="697" y="868"/>
                  <a:pt x="670" y="883"/>
                  <a:pt x="642" y="894"/>
                </a:cubicBezTo>
                <a:cubicBezTo>
                  <a:pt x="614" y="906"/>
                  <a:pt x="585" y="915"/>
                  <a:pt x="555" y="921"/>
                </a:cubicBezTo>
                <a:cubicBezTo>
                  <a:pt x="525" y="927"/>
                  <a:pt x="495" y="930"/>
                  <a:pt x="464" y="930"/>
                </a:cubicBezTo>
                <a:cubicBezTo>
                  <a:pt x="434" y="930"/>
                  <a:pt x="404" y="927"/>
                  <a:pt x="374" y="921"/>
                </a:cubicBezTo>
                <a:cubicBezTo>
                  <a:pt x="344" y="915"/>
                  <a:pt x="315" y="906"/>
                  <a:pt x="287" y="894"/>
                </a:cubicBezTo>
                <a:cubicBezTo>
                  <a:pt x="258" y="883"/>
                  <a:pt x="232" y="868"/>
                  <a:pt x="206" y="851"/>
                </a:cubicBezTo>
                <a:cubicBezTo>
                  <a:pt x="181" y="835"/>
                  <a:pt x="158" y="815"/>
                  <a:pt x="136" y="794"/>
                </a:cubicBezTo>
                <a:cubicBezTo>
                  <a:pt x="114" y="772"/>
                  <a:pt x="95" y="749"/>
                  <a:pt x="78" y="723"/>
                </a:cubicBezTo>
                <a:cubicBezTo>
                  <a:pt x="61" y="698"/>
                  <a:pt x="47" y="670"/>
                  <a:pt x="35" y="642"/>
                </a:cubicBezTo>
                <a:cubicBezTo>
                  <a:pt x="24" y="614"/>
                  <a:pt x="15" y="585"/>
                  <a:pt x="9" y="555"/>
                </a:cubicBezTo>
                <a:cubicBezTo>
                  <a:pt x="3" y="525"/>
                  <a:pt x="0" y="495"/>
                  <a:pt x="0" y="464"/>
                </a:cubicBezTo>
                <a:cubicBezTo>
                  <a:pt x="0" y="434"/>
                  <a:pt x="3" y="404"/>
                  <a:pt x="9" y="374"/>
                </a:cubicBezTo>
                <a:cubicBezTo>
                  <a:pt x="15" y="344"/>
                  <a:pt x="24" y="315"/>
                  <a:pt x="35" y="287"/>
                </a:cubicBezTo>
                <a:cubicBezTo>
                  <a:pt x="47" y="259"/>
                  <a:pt x="61" y="232"/>
                  <a:pt x="78" y="207"/>
                </a:cubicBezTo>
                <a:cubicBezTo>
                  <a:pt x="95" y="181"/>
                  <a:pt x="114" y="158"/>
                  <a:pt x="136" y="136"/>
                </a:cubicBezTo>
                <a:cubicBezTo>
                  <a:pt x="158" y="115"/>
                  <a:pt x="181" y="95"/>
                  <a:pt x="206" y="78"/>
                </a:cubicBezTo>
                <a:cubicBezTo>
                  <a:pt x="232" y="61"/>
                  <a:pt x="258" y="47"/>
                  <a:pt x="287" y="36"/>
                </a:cubicBezTo>
                <a:cubicBezTo>
                  <a:pt x="315" y="24"/>
                  <a:pt x="344" y="15"/>
                  <a:pt x="374" y="9"/>
                </a:cubicBezTo>
                <a:cubicBezTo>
                  <a:pt x="404" y="3"/>
                  <a:pt x="434" y="0"/>
                  <a:pt x="464" y="0"/>
                </a:cubicBezTo>
                <a:cubicBezTo>
                  <a:pt x="495" y="0"/>
                  <a:pt x="525" y="3"/>
                  <a:pt x="555" y="9"/>
                </a:cubicBezTo>
                <a:cubicBezTo>
                  <a:pt x="585" y="15"/>
                  <a:pt x="614" y="24"/>
                  <a:pt x="642" y="36"/>
                </a:cubicBezTo>
                <a:cubicBezTo>
                  <a:pt x="670" y="47"/>
                  <a:pt x="697" y="61"/>
                  <a:pt x="723" y="78"/>
                </a:cubicBezTo>
                <a:cubicBezTo>
                  <a:pt x="749" y="95"/>
                  <a:pt x="772" y="115"/>
                  <a:pt x="794" y="136"/>
                </a:cubicBezTo>
                <a:cubicBezTo>
                  <a:pt x="815" y="158"/>
                  <a:pt x="834" y="181"/>
                  <a:pt x="851" y="207"/>
                </a:cubicBezTo>
                <a:cubicBezTo>
                  <a:pt x="868" y="232"/>
                  <a:pt x="883" y="259"/>
                  <a:pt x="894" y="287"/>
                </a:cubicBezTo>
                <a:cubicBezTo>
                  <a:pt x="906" y="315"/>
                  <a:pt x="915" y="344"/>
                  <a:pt x="921" y="374"/>
                </a:cubicBezTo>
                <a:cubicBezTo>
                  <a:pt x="927" y="404"/>
                  <a:pt x="930" y="434"/>
                  <a:pt x="930" y="464"/>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73" name="图片 972"/>
          <p:cNvPicPr/>
          <p:nvPr/>
        </p:nvPicPr>
        <p:blipFill>
          <a:blip r:embed="rId19"/>
          <a:stretch/>
        </p:blipFill>
        <p:spPr>
          <a:xfrm>
            <a:off x="5674320" y="1679760"/>
            <a:ext cx="166680" cy="166680"/>
          </a:xfrm>
          <a:prstGeom prst="rect">
            <a:avLst/>
          </a:prstGeom>
          <a:noFill/>
          <a:ln w="0">
            <a:noFill/>
          </a:ln>
        </p:spPr>
      </p:pic>
      <p:sp>
        <p:nvSpPr>
          <p:cNvPr id="974" name="文本框 973"/>
          <p:cNvSpPr txBox="1"/>
          <p:nvPr/>
        </p:nvSpPr>
        <p:spPr>
          <a:xfrm>
            <a:off x="910800" y="2598840"/>
            <a:ext cx="1518120" cy="137520"/>
          </a:xfrm>
          <a:prstGeom prst="rect">
            <a:avLst/>
          </a:prstGeom>
          <a:noFill/>
          <a:ln w="0">
            <a:noFill/>
          </a:ln>
        </p:spPr>
        <p:txBody>
          <a:bodyPr wrap="none" lIns="0" tIns="0" rIns="0" bIns="0" anchor="t">
            <a:spAutoFit/>
          </a:bodyPr>
          <a:lstStyle/>
          <a:p>
            <a:r>
              <a:rPr lang="en-US" sz="950" b="0" u="none" strike="noStrike">
                <a:solidFill>
                  <a:srgbClr val="BFDBFE"/>
                </a:solidFill>
                <a:effectLst/>
                <a:uFillTx/>
                <a:latin typeface="Courier New"/>
                <a:ea typeface="Courier New"/>
              </a:rPr>
              <a:t>index.add(embeddings)</a:t>
            </a:r>
            <a:endParaRPr lang="en-US" sz="950" b="0" u="none" strike="noStrike">
              <a:solidFill>
                <a:srgbClr val="000000"/>
              </a:solidFill>
              <a:effectLst/>
              <a:uFillTx/>
              <a:latin typeface="Times New Roman"/>
            </a:endParaRPr>
          </a:p>
        </p:txBody>
      </p:sp>
      <p:sp>
        <p:nvSpPr>
          <p:cNvPr id="975" name="文本框 974"/>
          <p:cNvSpPr txBox="1"/>
          <p:nvPr/>
        </p:nvSpPr>
        <p:spPr>
          <a:xfrm>
            <a:off x="6025320" y="1675080"/>
            <a:ext cx="192456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聚类索引 </a:t>
            </a:r>
            <a:r>
              <a:rPr lang="en-US" sz="1320" b="0" u="none" strike="noStrike">
                <a:solidFill>
                  <a:srgbClr val="A5B4FC"/>
                </a:solidFill>
                <a:effectLst/>
                <a:uFillTx/>
                <a:latin typeface="NotoSansSC"/>
                <a:ea typeface="NotoSansSC"/>
              </a:rPr>
              <a:t>(IndexIVFFlat)</a:t>
            </a:r>
            <a:endParaRPr lang="en-US" sz="1320" b="0" u="none" strike="noStrike">
              <a:solidFill>
                <a:srgbClr val="000000"/>
              </a:solidFill>
              <a:effectLst/>
              <a:uFillTx/>
              <a:latin typeface="Times New Roman"/>
            </a:endParaRPr>
          </a:p>
        </p:txBody>
      </p:sp>
      <p:sp>
        <p:nvSpPr>
          <p:cNvPr id="976" name="文本框 975"/>
          <p:cNvSpPr txBox="1"/>
          <p:nvPr/>
        </p:nvSpPr>
        <p:spPr>
          <a:xfrm>
            <a:off x="5590800" y="2055960"/>
            <a:ext cx="2934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通过聚类对数据分组，仅在可能包含相似项的聚类中搜索</a:t>
            </a:r>
            <a:endParaRPr lang="en-US" sz="920" b="0" u="none" strike="noStrike">
              <a:solidFill>
                <a:srgbClr val="000000"/>
              </a:solidFill>
              <a:effectLst/>
              <a:uFillTx/>
              <a:latin typeface="Times New Roman"/>
            </a:endParaRPr>
          </a:p>
        </p:txBody>
      </p:sp>
      <p:sp>
        <p:nvSpPr>
          <p:cNvPr id="977" name="文本框 976"/>
          <p:cNvSpPr txBox="1"/>
          <p:nvPr/>
        </p:nvSpPr>
        <p:spPr>
          <a:xfrm>
            <a:off x="5690880" y="2331720"/>
            <a:ext cx="2890800" cy="137520"/>
          </a:xfrm>
          <a:prstGeom prst="rect">
            <a:avLst/>
          </a:prstGeom>
          <a:noFill/>
          <a:ln w="0">
            <a:noFill/>
          </a:ln>
        </p:spPr>
        <p:txBody>
          <a:bodyPr wrap="none" lIns="0" tIns="0" rIns="0" bIns="0" anchor="t">
            <a:spAutoFit/>
          </a:bodyPr>
          <a:lstStyle/>
          <a:p>
            <a:r>
              <a:rPr lang="en-US" sz="950" b="0" u="none" strike="noStrike">
                <a:solidFill>
                  <a:srgbClr val="C7D2FE"/>
                </a:solidFill>
                <a:effectLst/>
                <a:uFillTx/>
                <a:latin typeface="Courier New"/>
                <a:ea typeface="Courier New"/>
              </a:rPr>
              <a:t>quantizer = faiss.IndexFlatL2(dimension)</a:t>
            </a:r>
            <a:endParaRPr lang="en-US" sz="950" b="0" u="none" strike="noStrike">
              <a:solidFill>
                <a:srgbClr val="000000"/>
              </a:solidFill>
              <a:effectLst/>
              <a:uFillTx/>
              <a:latin typeface="Times New Roman"/>
            </a:endParaRPr>
          </a:p>
        </p:txBody>
      </p:sp>
      <p:sp>
        <p:nvSpPr>
          <p:cNvPr id="978" name="文本框 977"/>
          <p:cNvSpPr txBox="1"/>
          <p:nvPr/>
        </p:nvSpPr>
        <p:spPr>
          <a:xfrm>
            <a:off x="5690880" y="2465280"/>
            <a:ext cx="4335840" cy="137520"/>
          </a:xfrm>
          <a:prstGeom prst="rect">
            <a:avLst/>
          </a:prstGeom>
          <a:noFill/>
          <a:ln w="0">
            <a:noFill/>
          </a:ln>
        </p:spPr>
        <p:txBody>
          <a:bodyPr wrap="none" lIns="0" tIns="0" rIns="0" bIns="0" anchor="t">
            <a:spAutoFit/>
          </a:bodyPr>
          <a:lstStyle/>
          <a:p>
            <a:r>
              <a:rPr lang="en-US" sz="950" b="0" u="none" strike="noStrike">
                <a:solidFill>
                  <a:srgbClr val="C7D2FE"/>
                </a:solidFill>
                <a:effectLst/>
                <a:uFillTx/>
                <a:latin typeface="Courier New"/>
                <a:ea typeface="Courier New"/>
              </a:rPr>
              <a:t>index = faiss.IndexIVFFlat(quantizer, dimension, n_clusters)</a:t>
            </a:r>
            <a:endParaRPr lang="en-US" sz="950" b="0" u="none" strike="noStrike">
              <a:solidFill>
                <a:srgbClr val="000000"/>
              </a:solidFill>
              <a:effectLst/>
              <a:uFillTx/>
              <a:latin typeface="Times New Roman"/>
            </a:endParaRPr>
          </a:p>
        </p:txBody>
      </p:sp>
      <p:sp>
        <p:nvSpPr>
          <p:cNvPr id="979" name="任意多边形 978"/>
          <p:cNvSpPr/>
          <p:nvPr/>
        </p:nvSpPr>
        <p:spPr>
          <a:xfrm>
            <a:off x="668520" y="3142080"/>
            <a:ext cx="4579560" cy="1487880"/>
          </a:xfrm>
          <a:custGeom>
            <a:avLst/>
            <a:gdLst/>
            <a:ahLst/>
            <a:cxnLst/>
            <a:rect l="0" t="0" r="r" b="b"/>
            <a:pathLst>
              <a:path w="12721" h="4133">
                <a:moveTo>
                  <a:pt x="21" y="172"/>
                </a:moveTo>
                <a:cubicBezTo>
                  <a:pt x="35" y="137"/>
                  <a:pt x="55" y="107"/>
                  <a:pt x="81" y="81"/>
                </a:cubicBezTo>
                <a:cubicBezTo>
                  <a:pt x="107" y="55"/>
                  <a:pt x="137" y="35"/>
                  <a:pt x="172" y="21"/>
                </a:cubicBezTo>
                <a:cubicBezTo>
                  <a:pt x="206" y="7"/>
                  <a:pt x="241" y="0"/>
                  <a:pt x="278" y="0"/>
                </a:cubicBezTo>
                <a:lnTo>
                  <a:pt x="12443" y="0"/>
                </a:lnTo>
                <a:cubicBezTo>
                  <a:pt x="12480" y="0"/>
                  <a:pt x="12515" y="7"/>
                  <a:pt x="12549" y="21"/>
                </a:cubicBezTo>
                <a:cubicBezTo>
                  <a:pt x="12583" y="35"/>
                  <a:pt x="12614" y="55"/>
                  <a:pt x="12640" y="81"/>
                </a:cubicBezTo>
                <a:cubicBezTo>
                  <a:pt x="12666" y="107"/>
                  <a:pt x="12686" y="137"/>
                  <a:pt x="12700" y="172"/>
                </a:cubicBezTo>
                <a:cubicBezTo>
                  <a:pt x="12714" y="206"/>
                  <a:pt x="12721" y="241"/>
                  <a:pt x="12721" y="278"/>
                </a:cubicBezTo>
                <a:lnTo>
                  <a:pt x="12721" y="3854"/>
                </a:lnTo>
                <a:cubicBezTo>
                  <a:pt x="12721" y="3891"/>
                  <a:pt x="12714" y="3926"/>
                  <a:pt x="12700" y="3961"/>
                </a:cubicBezTo>
                <a:cubicBezTo>
                  <a:pt x="12686" y="3995"/>
                  <a:pt x="12666" y="4025"/>
                  <a:pt x="12640" y="4051"/>
                </a:cubicBezTo>
                <a:cubicBezTo>
                  <a:pt x="12614" y="4077"/>
                  <a:pt x="12583" y="4097"/>
                  <a:pt x="12549" y="4111"/>
                </a:cubicBezTo>
                <a:cubicBezTo>
                  <a:pt x="12515" y="4125"/>
                  <a:pt x="12480" y="4133"/>
                  <a:pt x="12443" y="4133"/>
                </a:cubicBezTo>
                <a:lnTo>
                  <a:pt x="278" y="4133"/>
                </a:lnTo>
                <a:cubicBezTo>
                  <a:pt x="241" y="4133"/>
                  <a:pt x="206" y="4125"/>
                  <a:pt x="172" y="4111"/>
                </a:cubicBezTo>
                <a:cubicBezTo>
                  <a:pt x="137" y="4097"/>
                  <a:pt x="107" y="4077"/>
                  <a:pt x="81" y="4051"/>
                </a:cubicBezTo>
                <a:cubicBezTo>
                  <a:pt x="55" y="4025"/>
                  <a:pt x="35" y="3995"/>
                  <a:pt x="21" y="3961"/>
                </a:cubicBezTo>
                <a:cubicBezTo>
                  <a:pt x="7" y="3926"/>
                  <a:pt x="0" y="3891"/>
                  <a:pt x="0" y="3854"/>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0" name="任意多边形 979"/>
          <p:cNvSpPr/>
          <p:nvPr/>
        </p:nvSpPr>
        <p:spPr>
          <a:xfrm>
            <a:off x="668520" y="3142080"/>
            <a:ext cx="4579560" cy="1487880"/>
          </a:xfrm>
          <a:custGeom>
            <a:avLst/>
            <a:gdLst/>
            <a:ahLst/>
            <a:cxnLst/>
            <a:rect l="0" t="0" r="r" b="b"/>
            <a:pathLst>
              <a:path w="12721" h="4133">
                <a:moveTo>
                  <a:pt x="0" y="3854"/>
                </a:moveTo>
                <a:lnTo>
                  <a:pt x="0" y="278"/>
                </a:lnTo>
                <a:cubicBezTo>
                  <a:pt x="0" y="241"/>
                  <a:pt x="7" y="206"/>
                  <a:pt x="21" y="172"/>
                </a:cubicBezTo>
                <a:cubicBezTo>
                  <a:pt x="35" y="137"/>
                  <a:pt x="55" y="107"/>
                  <a:pt x="81" y="81"/>
                </a:cubicBezTo>
                <a:cubicBezTo>
                  <a:pt x="107" y="55"/>
                  <a:pt x="137" y="35"/>
                  <a:pt x="172" y="21"/>
                </a:cubicBezTo>
                <a:cubicBezTo>
                  <a:pt x="206" y="7"/>
                  <a:pt x="241" y="0"/>
                  <a:pt x="278" y="0"/>
                </a:cubicBezTo>
                <a:lnTo>
                  <a:pt x="12443" y="0"/>
                </a:lnTo>
                <a:cubicBezTo>
                  <a:pt x="12480" y="0"/>
                  <a:pt x="12515" y="7"/>
                  <a:pt x="12549" y="21"/>
                </a:cubicBezTo>
                <a:cubicBezTo>
                  <a:pt x="12583" y="35"/>
                  <a:pt x="12614" y="55"/>
                  <a:pt x="12640" y="81"/>
                </a:cubicBezTo>
                <a:cubicBezTo>
                  <a:pt x="12666" y="107"/>
                  <a:pt x="12686" y="137"/>
                  <a:pt x="12700" y="172"/>
                </a:cubicBezTo>
                <a:cubicBezTo>
                  <a:pt x="12714" y="206"/>
                  <a:pt x="12721" y="241"/>
                  <a:pt x="12721" y="278"/>
                </a:cubicBezTo>
                <a:lnTo>
                  <a:pt x="12721" y="3854"/>
                </a:lnTo>
                <a:cubicBezTo>
                  <a:pt x="12721" y="3891"/>
                  <a:pt x="12714" y="3926"/>
                  <a:pt x="12700" y="3961"/>
                </a:cubicBezTo>
                <a:cubicBezTo>
                  <a:pt x="12686" y="3995"/>
                  <a:pt x="12666" y="4025"/>
                  <a:pt x="12640" y="4051"/>
                </a:cubicBezTo>
                <a:cubicBezTo>
                  <a:pt x="12614" y="4077"/>
                  <a:pt x="12583" y="4097"/>
                  <a:pt x="12549" y="4111"/>
                </a:cubicBezTo>
                <a:cubicBezTo>
                  <a:pt x="12515" y="4125"/>
                  <a:pt x="12480" y="4133"/>
                  <a:pt x="12443" y="4133"/>
                </a:cubicBezTo>
                <a:lnTo>
                  <a:pt x="278" y="4133"/>
                </a:lnTo>
                <a:cubicBezTo>
                  <a:pt x="241" y="4133"/>
                  <a:pt x="206" y="4125"/>
                  <a:pt x="172" y="4111"/>
                </a:cubicBezTo>
                <a:cubicBezTo>
                  <a:pt x="137" y="4097"/>
                  <a:pt x="107" y="4077"/>
                  <a:pt x="81" y="4051"/>
                </a:cubicBezTo>
                <a:cubicBezTo>
                  <a:pt x="55" y="4025"/>
                  <a:pt x="35" y="3995"/>
                  <a:pt x="21" y="3961"/>
                </a:cubicBezTo>
                <a:cubicBezTo>
                  <a:pt x="7" y="3926"/>
                  <a:pt x="0" y="3891"/>
                  <a:pt x="0" y="3854"/>
                </a:cubicBezTo>
                <a:moveTo>
                  <a:pt x="23" y="278"/>
                </a:moveTo>
                <a:lnTo>
                  <a:pt x="23" y="3854"/>
                </a:lnTo>
                <a:cubicBezTo>
                  <a:pt x="23" y="3871"/>
                  <a:pt x="24" y="3887"/>
                  <a:pt x="28" y="3904"/>
                </a:cubicBezTo>
                <a:cubicBezTo>
                  <a:pt x="31" y="3920"/>
                  <a:pt x="36" y="3936"/>
                  <a:pt x="42" y="3952"/>
                </a:cubicBezTo>
                <a:cubicBezTo>
                  <a:pt x="49" y="3967"/>
                  <a:pt x="56" y="3982"/>
                  <a:pt x="66" y="3996"/>
                </a:cubicBezTo>
                <a:cubicBezTo>
                  <a:pt x="75" y="4010"/>
                  <a:pt x="86" y="4023"/>
                  <a:pt x="98" y="4035"/>
                </a:cubicBezTo>
                <a:cubicBezTo>
                  <a:pt x="109" y="4046"/>
                  <a:pt x="122" y="4057"/>
                  <a:pt x="136" y="4066"/>
                </a:cubicBezTo>
                <a:cubicBezTo>
                  <a:pt x="150" y="4076"/>
                  <a:pt x="165" y="4083"/>
                  <a:pt x="180" y="4090"/>
                </a:cubicBezTo>
                <a:cubicBezTo>
                  <a:pt x="196" y="4096"/>
                  <a:pt x="212" y="4101"/>
                  <a:pt x="228" y="4104"/>
                </a:cubicBezTo>
                <a:cubicBezTo>
                  <a:pt x="245" y="4108"/>
                  <a:pt x="261" y="4109"/>
                  <a:pt x="278" y="4109"/>
                </a:cubicBezTo>
                <a:lnTo>
                  <a:pt x="12443" y="4109"/>
                </a:lnTo>
                <a:cubicBezTo>
                  <a:pt x="12460" y="4109"/>
                  <a:pt x="12476" y="4108"/>
                  <a:pt x="12493" y="4104"/>
                </a:cubicBezTo>
                <a:cubicBezTo>
                  <a:pt x="12509" y="4101"/>
                  <a:pt x="12525" y="4096"/>
                  <a:pt x="12540" y="4090"/>
                </a:cubicBezTo>
                <a:cubicBezTo>
                  <a:pt x="12556" y="4083"/>
                  <a:pt x="12571" y="4076"/>
                  <a:pt x="12585" y="4066"/>
                </a:cubicBezTo>
                <a:cubicBezTo>
                  <a:pt x="12599" y="4057"/>
                  <a:pt x="12611" y="4046"/>
                  <a:pt x="12623" y="4035"/>
                </a:cubicBezTo>
                <a:cubicBezTo>
                  <a:pt x="12635" y="4023"/>
                  <a:pt x="12646" y="4010"/>
                  <a:pt x="12655" y="3996"/>
                </a:cubicBezTo>
                <a:cubicBezTo>
                  <a:pt x="12664" y="3982"/>
                  <a:pt x="12672" y="3967"/>
                  <a:pt x="12679" y="3952"/>
                </a:cubicBezTo>
                <a:cubicBezTo>
                  <a:pt x="12685" y="3936"/>
                  <a:pt x="12690" y="3920"/>
                  <a:pt x="12693" y="3904"/>
                </a:cubicBezTo>
                <a:cubicBezTo>
                  <a:pt x="12696" y="3887"/>
                  <a:pt x="12698" y="3871"/>
                  <a:pt x="12698" y="3854"/>
                </a:cubicBezTo>
                <a:lnTo>
                  <a:pt x="12698" y="278"/>
                </a:lnTo>
                <a:cubicBezTo>
                  <a:pt x="12698" y="261"/>
                  <a:pt x="12696" y="245"/>
                  <a:pt x="12693" y="228"/>
                </a:cubicBezTo>
                <a:cubicBezTo>
                  <a:pt x="12690" y="212"/>
                  <a:pt x="12685" y="196"/>
                  <a:pt x="12679" y="180"/>
                </a:cubicBezTo>
                <a:cubicBezTo>
                  <a:pt x="12672" y="165"/>
                  <a:pt x="12664" y="150"/>
                  <a:pt x="12655" y="136"/>
                </a:cubicBezTo>
                <a:cubicBezTo>
                  <a:pt x="12646" y="122"/>
                  <a:pt x="12635" y="109"/>
                  <a:pt x="12623" y="98"/>
                </a:cubicBezTo>
                <a:cubicBezTo>
                  <a:pt x="12611" y="86"/>
                  <a:pt x="12599" y="75"/>
                  <a:pt x="12585" y="66"/>
                </a:cubicBezTo>
                <a:cubicBezTo>
                  <a:pt x="12571" y="57"/>
                  <a:pt x="12556" y="49"/>
                  <a:pt x="12540" y="42"/>
                </a:cubicBezTo>
                <a:cubicBezTo>
                  <a:pt x="12525" y="36"/>
                  <a:pt x="12509" y="31"/>
                  <a:pt x="12493" y="28"/>
                </a:cubicBezTo>
                <a:cubicBezTo>
                  <a:pt x="12476" y="24"/>
                  <a:pt x="12460" y="23"/>
                  <a:pt x="12443" y="23"/>
                </a:cubicBezTo>
                <a:lnTo>
                  <a:pt x="278" y="23"/>
                </a:lnTo>
                <a:cubicBezTo>
                  <a:pt x="261" y="23"/>
                  <a:pt x="245" y="24"/>
                  <a:pt x="228" y="28"/>
                </a:cubicBezTo>
                <a:cubicBezTo>
                  <a:pt x="212" y="31"/>
                  <a:pt x="196" y="36"/>
                  <a:pt x="180" y="42"/>
                </a:cubicBezTo>
                <a:cubicBezTo>
                  <a:pt x="165" y="49"/>
                  <a:pt x="150" y="57"/>
                  <a:pt x="136" y="66"/>
                </a:cubicBezTo>
                <a:cubicBezTo>
                  <a:pt x="122" y="75"/>
                  <a:pt x="109" y="86"/>
                  <a:pt x="98" y="98"/>
                </a:cubicBezTo>
                <a:cubicBezTo>
                  <a:pt x="86" y="109"/>
                  <a:pt x="75" y="122"/>
                  <a:pt x="66" y="136"/>
                </a:cubicBezTo>
                <a:cubicBezTo>
                  <a:pt x="56" y="150"/>
                  <a:pt x="49" y="165"/>
                  <a:pt x="42" y="180"/>
                </a:cubicBezTo>
                <a:cubicBezTo>
                  <a:pt x="36" y="196"/>
                  <a:pt x="31" y="212"/>
                  <a:pt x="28" y="228"/>
                </a:cubicBezTo>
                <a:cubicBezTo>
                  <a:pt x="24"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1" name="任意多边形 980"/>
          <p:cNvSpPr/>
          <p:nvPr/>
        </p:nvSpPr>
        <p:spPr>
          <a:xfrm>
            <a:off x="810360" y="3952440"/>
            <a:ext cx="4295880" cy="535320"/>
          </a:xfrm>
          <a:custGeom>
            <a:avLst/>
            <a:gdLst/>
            <a:ahLst/>
            <a:cxnLst/>
            <a:rect l="0" t="0" r="r" b="b"/>
            <a:pathLst>
              <a:path w="11933" h="1487">
                <a:moveTo>
                  <a:pt x="0" y="1348"/>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1793" y="0"/>
                </a:lnTo>
                <a:cubicBezTo>
                  <a:pt x="11812" y="0"/>
                  <a:pt x="11830" y="4"/>
                  <a:pt x="11847" y="11"/>
                </a:cubicBezTo>
                <a:cubicBezTo>
                  <a:pt x="11864" y="18"/>
                  <a:pt x="11879" y="28"/>
                  <a:pt x="11892" y="41"/>
                </a:cubicBezTo>
                <a:cubicBezTo>
                  <a:pt x="11905" y="54"/>
                  <a:pt x="11915" y="69"/>
                  <a:pt x="11922" y="86"/>
                </a:cubicBezTo>
                <a:cubicBezTo>
                  <a:pt x="11929" y="103"/>
                  <a:pt x="11933" y="121"/>
                  <a:pt x="11933" y="140"/>
                </a:cubicBezTo>
                <a:lnTo>
                  <a:pt x="11933" y="1348"/>
                </a:lnTo>
                <a:cubicBezTo>
                  <a:pt x="11933" y="1366"/>
                  <a:pt x="11929" y="1384"/>
                  <a:pt x="11922" y="1401"/>
                </a:cubicBezTo>
                <a:cubicBezTo>
                  <a:pt x="11915" y="1418"/>
                  <a:pt x="11905" y="1433"/>
                  <a:pt x="11892" y="1446"/>
                </a:cubicBezTo>
                <a:cubicBezTo>
                  <a:pt x="11879" y="1459"/>
                  <a:pt x="11864" y="1469"/>
                  <a:pt x="11847" y="1476"/>
                </a:cubicBezTo>
                <a:cubicBezTo>
                  <a:pt x="11830" y="1483"/>
                  <a:pt x="11812" y="1487"/>
                  <a:pt x="11793" y="1487"/>
                </a:cubicBezTo>
                <a:lnTo>
                  <a:pt x="139" y="1487"/>
                </a:lnTo>
                <a:cubicBezTo>
                  <a:pt x="121" y="1487"/>
                  <a:pt x="103" y="1483"/>
                  <a:pt x="86" y="1476"/>
                </a:cubicBezTo>
                <a:cubicBezTo>
                  <a:pt x="69" y="1469"/>
                  <a:pt x="54" y="1459"/>
                  <a:pt x="41" y="1446"/>
                </a:cubicBezTo>
                <a:cubicBezTo>
                  <a:pt x="28" y="1433"/>
                  <a:pt x="18" y="1418"/>
                  <a:pt x="11" y="1401"/>
                </a:cubicBezTo>
                <a:cubicBezTo>
                  <a:pt x="4" y="1384"/>
                  <a:pt x="0" y="1366"/>
                  <a:pt x="0" y="1348"/>
                </a:cubicBezTo>
                <a:close/>
              </a:path>
            </a:pathLst>
          </a:custGeom>
          <a:solidFill>
            <a:srgbClr val="0F172A">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2" name="任意多边形 981"/>
          <p:cNvSpPr/>
          <p:nvPr/>
        </p:nvSpPr>
        <p:spPr>
          <a:xfrm>
            <a:off x="810360" y="3283920"/>
            <a:ext cx="334800" cy="334800"/>
          </a:xfrm>
          <a:custGeom>
            <a:avLst/>
            <a:gdLst/>
            <a:ahLst/>
            <a:cxnLst/>
            <a:rect l="0" t="0" r="r" b="b"/>
            <a:pathLst>
              <a:path w="930" h="930">
                <a:moveTo>
                  <a:pt x="930" y="464"/>
                </a:moveTo>
                <a:cubicBezTo>
                  <a:pt x="930" y="495"/>
                  <a:pt x="927" y="525"/>
                  <a:pt x="921" y="555"/>
                </a:cubicBezTo>
                <a:cubicBezTo>
                  <a:pt x="915" y="585"/>
                  <a:pt x="906" y="614"/>
                  <a:pt x="894" y="643"/>
                </a:cubicBezTo>
                <a:cubicBezTo>
                  <a:pt x="883" y="671"/>
                  <a:pt x="868" y="698"/>
                  <a:pt x="851" y="723"/>
                </a:cubicBezTo>
                <a:cubicBezTo>
                  <a:pt x="835" y="749"/>
                  <a:pt x="815" y="772"/>
                  <a:pt x="794" y="794"/>
                </a:cubicBezTo>
                <a:cubicBezTo>
                  <a:pt x="772" y="815"/>
                  <a:pt x="749" y="835"/>
                  <a:pt x="723" y="852"/>
                </a:cubicBezTo>
                <a:cubicBezTo>
                  <a:pt x="698" y="868"/>
                  <a:pt x="671" y="883"/>
                  <a:pt x="643" y="894"/>
                </a:cubicBezTo>
                <a:cubicBezTo>
                  <a:pt x="615" y="906"/>
                  <a:pt x="586" y="915"/>
                  <a:pt x="556" y="921"/>
                </a:cubicBezTo>
                <a:cubicBezTo>
                  <a:pt x="526" y="927"/>
                  <a:pt x="496" y="930"/>
                  <a:pt x="465" y="930"/>
                </a:cubicBezTo>
                <a:cubicBezTo>
                  <a:pt x="435" y="930"/>
                  <a:pt x="405" y="927"/>
                  <a:pt x="375" y="921"/>
                </a:cubicBezTo>
                <a:cubicBezTo>
                  <a:pt x="345" y="915"/>
                  <a:pt x="316" y="906"/>
                  <a:pt x="288" y="894"/>
                </a:cubicBezTo>
                <a:cubicBezTo>
                  <a:pt x="260" y="883"/>
                  <a:pt x="233" y="868"/>
                  <a:pt x="207" y="852"/>
                </a:cubicBezTo>
                <a:cubicBezTo>
                  <a:pt x="182" y="835"/>
                  <a:pt x="159" y="815"/>
                  <a:pt x="137" y="794"/>
                </a:cubicBezTo>
                <a:cubicBezTo>
                  <a:pt x="116" y="772"/>
                  <a:pt x="96" y="749"/>
                  <a:pt x="79" y="723"/>
                </a:cubicBezTo>
                <a:cubicBezTo>
                  <a:pt x="61" y="698"/>
                  <a:pt x="47" y="671"/>
                  <a:pt x="36" y="643"/>
                </a:cubicBezTo>
                <a:cubicBezTo>
                  <a:pt x="24" y="614"/>
                  <a:pt x="15" y="585"/>
                  <a:pt x="9" y="555"/>
                </a:cubicBezTo>
                <a:cubicBezTo>
                  <a:pt x="3" y="525"/>
                  <a:pt x="0" y="495"/>
                  <a:pt x="0" y="464"/>
                </a:cubicBezTo>
                <a:cubicBezTo>
                  <a:pt x="0" y="434"/>
                  <a:pt x="3" y="404"/>
                  <a:pt x="9" y="374"/>
                </a:cubicBezTo>
                <a:cubicBezTo>
                  <a:pt x="15" y="344"/>
                  <a:pt x="24" y="315"/>
                  <a:pt x="36" y="287"/>
                </a:cubicBezTo>
                <a:cubicBezTo>
                  <a:pt x="47" y="259"/>
                  <a:pt x="61" y="232"/>
                  <a:pt x="79" y="207"/>
                </a:cubicBezTo>
                <a:cubicBezTo>
                  <a:pt x="96" y="181"/>
                  <a:pt x="116" y="158"/>
                  <a:pt x="137" y="136"/>
                </a:cubicBezTo>
                <a:cubicBezTo>
                  <a:pt x="159" y="115"/>
                  <a:pt x="182" y="95"/>
                  <a:pt x="207" y="78"/>
                </a:cubicBezTo>
                <a:cubicBezTo>
                  <a:pt x="233" y="62"/>
                  <a:pt x="260" y="47"/>
                  <a:pt x="288" y="36"/>
                </a:cubicBezTo>
                <a:cubicBezTo>
                  <a:pt x="316" y="24"/>
                  <a:pt x="345" y="15"/>
                  <a:pt x="375" y="9"/>
                </a:cubicBezTo>
                <a:cubicBezTo>
                  <a:pt x="405" y="3"/>
                  <a:pt x="435" y="0"/>
                  <a:pt x="465" y="0"/>
                </a:cubicBezTo>
                <a:cubicBezTo>
                  <a:pt x="496" y="0"/>
                  <a:pt x="526" y="3"/>
                  <a:pt x="556" y="9"/>
                </a:cubicBezTo>
                <a:cubicBezTo>
                  <a:pt x="586" y="15"/>
                  <a:pt x="615" y="24"/>
                  <a:pt x="643" y="36"/>
                </a:cubicBezTo>
                <a:cubicBezTo>
                  <a:pt x="671" y="47"/>
                  <a:pt x="698" y="62"/>
                  <a:pt x="723" y="78"/>
                </a:cubicBezTo>
                <a:cubicBezTo>
                  <a:pt x="749" y="95"/>
                  <a:pt x="772" y="115"/>
                  <a:pt x="794" y="136"/>
                </a:cubicBezTo>
                <a:cubicBezTo>
                  <a:pt x="815" y="158"/>
                  <a:pt x="835" y="181"/>
                  <a:pt x="851" y="207"/>
                </a:cubicBezTo>
                <a:cubicBezTo>
                  <a:pt x="868" y="232"/>
                  <a:pt x="883" y="259"/>
                  <a:pt x="894" y="287"/>
                </a:cubicBezTo>
                <a:cubicBezTo>
                  <a:pt x="906" y="315"/>
                  <a:pt x="915" y="344"/>
                  <a:pt x="921" y="374"/>
                </a:cubicBezTo>
                <a:cubicBezTo>
                  <a:pt x="927" y="404"/>
                  <a:pt x="930" y="434"/>
                  <a:pt x="930" y="464"/>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83" name="图片 982"/>
          <p:cNvPicPr/>
          <p:nvPr/>
        </p:nvPicPr>
        <p:blipFill>
          <a:blip r:embed="rId20"/>
          <a:stretch/>
        </p:blipFill>
        <p:spPr>
          <a:xfrm>
            <a:off x="894240" y="3367800"/>
            <a:ext cx="166680" cy="166680"/>
          </a:xfrm>
          <a:prstGeom prst="rect">
            <a:avLst/>
          </a:prstGeom>
          <a:noFill/>
          <a:ln w="0">
            <a:noFill/>
          </a:ln>
        </p:spPr>
      </p:pic>
      <p:sp>
        <p:nvSpPr>
          <p:cNvPr id="984" name="文本框 983"/>
          <p:cNvSpPr txBox="1"/>
          <p:nvPr/>
        </p:nvSpPr>
        <p:spPr>
          <a:xfrm>
            <a:off x="5690880" y="2598840"/>
            <a:ext cx="1662480" cy="137520"/>
          </a:xfrm>
          <a:prstGeom prst="rect">
            <a:avLst/>
          </a:prstGeom>
          <a:noFill/>
          <a:ln w="0">
            <a:noFill/>
          </a:ln>
        </p:spPr>
        <p:txBody>
          <a:bodyPr wrap="none" lIns="0" tIns="0" rIns="0" bIns="0" anchor="t">
            <a:spAutoFit/>
          </a:bodyPr>
          <a:lstStyle/>
          <a:p>
            <a:r>
              <a:rPr lang="en-US" sz="950" b="0" u="none" strike="noStrike">
                <a:solidFill>
                  <a:srgbClr val="C7D2FE"/>
                </a:solidFill>
                <a:effectLst/>
                <a:uFillTx/>
                <a:latin typeface="Courier New"/>
                <a:ea typeface="Courier New"/>
              </a:rPr>
              <a:t>index.train(embeddings)</a:t>
            </a:r>
            <a:endParaRPr lang="en-US" sz="950" b="0" u="none" strike="noStrike">
              <a:solidFill>
                <a:srgbClr val="000000"/>
              </a:solidFill>
              <a:effectLst/>
              <a:uFillTx/>
              <a:latin typeface="Times New Roman"/>
            </a:endParaRPr>
          </a:p>
        </p:txBody>
      </p:sp>
      <p:sp>
        <p:nvSpPr>
          <p:cNvPr id="985" name="文本框 984"/>
          <p:cNvSpPr txBox="1"/>
          <p:nvPr/>
        </p:nvSpPr>
        <p:spPr>
          <a:xfrm>
            <a:off x="1245240" y="3363120"/>
            <a:ext cx="158580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量化索引 </a:t>
            </a:r>
            <a:r>
              <a:rPr lang="en-US" sz="1320" b="0" u="none" strike="noStrike">
                <a:solidFill>
                  <a:srgbClr val="C4B5FD"/>
                </a:solidFill>
                <a:effectLst/>
                <a:uFillTx/>
                <a:latin typeface="NotoSansSC"/>
                <a:ea typeface="NotoSansSC"/>
              </a:rPr>
              <a:t>(IndexPQ)</a:t>
            </a:r>
            <a:endParaRPr lang="en-US" sz="1320" b="0" u="none" strike="noStrike">
              <a:solidFill>
                <a:srgbClr val="000000"/>
              </a:solidFill>
              <a:effectLst/>
              <a:uFillTx/>
              <a:latin typeface="Times New Roman"/>
            </a:endParaRPr>
          </a:p>
        </p:txBody>
      </p:sp>
      <p:sp>
        <p:nvSpPr>
          <p:cNvPr id="986" name="文本框 985"/>
          <p:cNvSpPr txBox="1"/>
          <p:nvPr/>
        </p:nvSpPr>
        <p:spPr>
          <a:xfrm>
            <a:off x="810720" y="3744000"/>
            <a:ext cx="30517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通过量化技术减少索引大小，在大规模数据中实现高效检索</a:t>
            </a:r>
            <a:endParaRPr lang="en-US" sz="920" b="0" u="none" strike="noStrike">
              <a:solidFill>
                <a:srgbClr val="000000"/>
              </a:solidFill>
              <a:effectLst/>
              <a:uFillTx/>
              <a:latin typeface="Times New Roman"/>
            </a:endParaRPr>
          </a:p>
        </p:txBody>
      </p:sp>
      <p:sp>
        <p:nvSpPr>
          <p:cNvPr id="987" name="文本框 986"/>
          <p:cNvSpPr txBox="1"/>
          <p:nvPr/>
        </p:nvSpPr>
        <p:spPr>
          <a:xfrm>
            <a:off x="910800" y="4019760"/>
            <a:ext cx="939960" cy="137520"/>
          </a:xfrm>
          <a:prstGeom prst="rect">
            <a:avLst/>
          </a:prstGeom>
          <a:noFill/>
          <a:ln w="0">
            <a:noFill/>
          </a:ln>
        </p:spPr>
        <p:txBody>
          <a:bodyPr wrap="none" lIns="0" tIns="0" rIns="0" bIns="0" anchor="t">
            <a:spAutoFit/>
          </a:bodyPr>
          <a:lstStyle/>
          <a:p>
            <a:r>
              <a:rPr lang="en-US" sz="950" b="0" u="none" strike="noStrike">
                <a:solidFill>
                  <a:srgbClr val="DDD6FE"/>
                </a:solidFill>
                <a:effectLst/>
                <a:uFillTx/>
                <a:latin typeface="Courier New"/>
                <a:ea typeface="Courier New"/>
              </a:rPr>
              <a:t>n_bits = 8 # </a:t>
            </a:r>
            <a:endParaRPr lang="en-US" sz="950" b="0" u="none" strike="noStrike">
              <a:solidFill>
                <a:srgbClr val="000000"/>
              </a:solidFill>
              <a:effectLst/>
              <a:uFillTx/>
              <a:latin typeface="Times New Roman"/>
            </a:endParaRPr>
          </a:p>
        </p:txBody>
      </p:sp>
      <p:sp>
        <p:nvSpPr>
          <p:cNvPr id="988" name="文本框 987"/>
          <p:cNvSpPr txBox="1"/>
          <p:nvPr/>
        </p:nvSpPr>
        <p:spPr>
          <a:xfrm>
            <a:off x="1848960" y="4003920"/>
            <a:ext cx="963720" cy="151200"/>
          </a:xfrm>
          <a:prstGeom prst="rect">
            <a:avLst/>
          </a:prstGeom>
          <a:noFill/>
          <a:ln w="0">
            <a:noFill/>
          </a:ln>
        </p:spPr>
        <p:txBody>
          <a:bodyPr wrap="none" lIns="0" tIns="0" rIns="0" bIns="0" anchor="t">
            <a:spAutoFit/>
          </a:bodyPr>
          <a:lstStyle/>
          <a:p>
            <a:r>
              <a:rPr lang="zh-CN" sz="950" b="0" u="none" strike="noStrike">
                <a:solidFill>
                  <a:srgbClr val="DDD6FE"/>
                </a:solidFill>
                <a:effectLst/>
                <a:uFillTx/>
                <a:latin typeface="WenQuanYiZenHei"/>
                <a:ea typeface="WenQuanYiZenHei"/>
              </a:rPr>
              <a:t>每个向量的字节数</a:t>
            </a:r>
            <a:endParaRPr lang="en-US" sz="950" b="0" u="none" strike="noStrike">
              <a:solidFill>
                <a:srgbClr val="000000"/>
              </a:solidFill>
              <a:effectLst/>
              <a:uFillTx/>
              <a:latin typeface="Times New Roman"/>
            </a:endParaRPr>
          </a:p>
        </p:txBody>
      </p:sp>
      <p:sp>
        <p:nvSpPr>
          <p:cNvPr id="989" name="文本框 988"/>
          <p:cNvSpPr txBox="1"/>
          <p:nvPr/>
        </p:nvSpPr>
        <p:spPr>
          <a:xfrm>
            <a:off x="910800" y="4153320"/>
            <a:ext cx="2890800" cy="137520"/>
          </a:xfrm>
          <a:prstGeom prst="rect">
            <a:avLst/>
          </a:prstGeom>
          <a:noFill/>
          <a:ln w="0">
            <a:noFill/>
          </a:ln>
        </p:spPr>
        <p:txBody>
          <a:bodyPr wrap="none" lIns="0" tIns="0" rIns="0" bIns="0" anchor="t">
            <a:spAutoFit/>
          </a:bodyPr>
          <a:lstStyle/>
          <a:p>
            <a:r>
              <a:rPr lang="en-US" sz="950" b="0" u="none" strike="noStrike">
                <a:solidFill>
                  <a:srgbClr val="DDD6FE"/>
                </a:solidFill>
                <a:effectLst/>
                <a:uFillTx/>
                <a:latin typeface="Courier New"/>
                <a:ea typeface="Courier New"/>
              </a:rPr>
              <a:t>index = faiss.IndexPQ(dimension, n_bits)</a:t>
            </a:r>
            <a:endParaRPr lang="en-US" sz="950" b="0" u="none" strike="noStrike">
              <a:solidFill>
                <a:srgbClr val="000000"/>
              </a:solidFill>
              <a:effectLst/>
              <a:uFillTx/>
              <a:latin typeface="Times New Roman"/>
            </a:endParaRPr>
          </a:p>
        </p:txBody>
      </p:sp>
      <p:sp>
        <p:nvSpPr>
          <p:cNvPr id="990" name="任意多边形 989"/>
          <p:cNvSpPr/>
          <p:nvPr/>
        </p:nvSpPr>
        <p:spPr>
          <a:xfrm>
            <a:off x="5448240" y="3142080"/>
            <a:ext cx="4579920" cy="1487880"/>
          </a:xfrm>
          <a:custGeom>
            <a:avLst/>
            <a:gdLst/>
            <a:ahLst/>
            <a:cxnLst/>
            <a:rect l="0" t="0" r="r" b="b"/>
            <a:pathLst>
              <a:path w="12722" h="4133">
                <a:moveTo>
                  <a:pt x="22" y="172"/>
                </a:moveTo>
                <a:cubicBezTo>
                  <a:pt x="36" y="137"/>
                  <a:pt x="56" y="107"/>
                  <a:pt x="82" y="81"/>
                </a:cubicBezTo>
                <a:cubicBezTo>
                  <a:pt x="108" y="55"/>
                  <a:pt x="138" y="35"/>
                  <a:pt x="172" y="21"/>
                </a:cubicBezTo>
                <a:cubicBezTo>
                  <a:pt x="206" y="7"/>
                  <a:pt x="242" y="0"/>
                  <a:pt x="279" y="0"/>
                </a:cubicBezTo>
                <a:lnTo>
                  <a:pt x="12444" y="0"/>
                </a:lnTo>
                <a:cubicBezTo>
                  <a:pt x="12481" y="0"/>
                  <a:pt x="12516" y="7"/>
                  <a:pt x="12550" y="21"/>
                </a:cubicBezTo>
                <a:cubicBezTo>
                  <a:pt x="12584" y="35"/>
                  <a:pt x="12614" y="55"/>
                  <a:pt x="12641" y="81"/>
                </a:cubicBezTo>
                <a:cubicBezTo>
                  <a:pt x="12667" y="107"/>
                  <a:pt x="12687" y="137"/>
                  <a:pt x="12701" y="172"/>
                </a:cubicBezTo>
                <a:cubicBezTo>
                  <a:pt x="12715" y="206"/>
                  <a:pt x="12722" y="241"/>
                  <a:pt x="12722" y="278"/>
                </a:cubicBezTo>
                <a:lnTo>
                  <a:pt x="12722" y="3854"/>
                </a:lnTo>
                <a:cubicBezTo>
                  <a:pt x="12722" y="3891"/>
                  <a:pt x="12715" y="3926"/>
                  <a:pt x="12701" y="3961"/>
                </a:cubicBezTo>
                <a:cubicBezTo>
                  <a:pt x="12687" y="3995"/>
                  <a:pt x="12667" y="4025"/>
                  <a:pt x="12641" y="4051"/>
                </a:cubicBezTo>
                <a:cubicBezTo>
                  <a:pt x="12614" y="4077"/>
                  <a:pt x="12584" y="4097"/>
                  <a:pt x="12550" y="4111"/>
                </a:cubicBezTo>
                <a:cubicBezTo>
                  <a:pt x="12516" y="4125"/>
                  <a:pt x="12481" y="4133"/>
                  <a:pt x="12444" y="4133"/>
                </a:cubicBezTo>
                <a:lnTo>
                  <a:pt x="279" y="4133"/>
                </a:lnTo>
                <a:cubicBezTo>
                  <a:pt x="242" y="4133"/>
                  <a:pt x="206" y="4125"/>
                  <a:pt x="172" y="4111"/>
                </a:cubicBezTo>
                <a:cubicBezTo>
                  <a:pt x="138" y="4097"/>
                  <a:pt x="108" y="4077"/>
                  <a:pt x="82" y="4051"/>
                </a:cubicBezTo>
                <a:cubicBezTo>
                  <a:pt x="56" y="4025"/>
                  <a:pt x="36" y="3995"/>
                  <a:pt x="22" y="3961"/>
                </a:cubicBezTo>
                <a:cubicBezTo>
                  <a:pt x="7" y="3926"/>
                  <a:pt x="0" y="3891"/>
                  <a:pt x="0" y="3854"/>
                </a:cubicBezTo>
                <a:lnTo>
                  <a:pt x="0" y="278"/>
                </a:lnTo>
                <a:cubicBezTo>
                  <a:pt x="0" y="241"/>
                  <a:pt x="7" y="206"/>
                  <a:pt x="22"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91" name="任意多边形 990"/>
          <p:cNvSpPr/>
          <p:nvPr/>
        </p:nvSpPr>
        <p:spPr>
          <a:xfrm>
            <a:off x="5448240" y="3142080"/>
            <a:ext cx="4579920" cy="1487880"/>
          </a:xfrm>
          <a:custGeom>
            <a:avLst/>
            <a:gdLst/>
            <a:ahLst/>
            <a:cxnLst/>
            <a:rect l="0" t="0" r="r" b="b"/>
            <a:pathLst>
              <a:path w="12722" h="4133">
                <a:moveTo>
                  <a:pt x="0" y="3854"/>
                </a:moveTo>
                <a:lnTo>
                  <a:pt x="0" y="278"/>
                </a:lnTo>
                <a:cubicBezTo>
                  <a:pt x="0" y="241"/>
                  <a:pt x="7" y="206"/>
                  <a:pt x="22" y="172"/>
                </a:cubicBezTo>
                <a:cubicBezTo>
                  <a:pt x="36" y="137"/>
                  <a:pt x="56" y="107"/>
                  <a:pt x="82" y="81"/>
                </a:cubicBezTo>
                <a:cubicBezTo>
                  <a:pt x="108" y="55"/>
                  <a:pt x="138" y="35"/>
                  <a:pt x="172" y="21"/>
                </a:cubicBezTo>
                <a:cubicBezTo>
                  <a:pt x="206" y="7"/>
                  <a:pt x="242" y="0"/>
                  <a:pt x="279" y="0"/>
                </a:cubicBezTo>
                <a:lnTo>
                  <a:pt x="12444" y="0"/>
                </a:lnTo>
                <a:cubicBezTo>
                  <a:pt x="12481" y="0"/>
                  <a:pt x="12516" y="7"/>
                  <a:pt x="12550" y="21"/>
                </a:cubicBezTo>
                <a:cubicBezTo>
                  <a:pt x="12584" y="35"/>
                  <a:pt x="12614" y="55"/>
                  <a:pt x="12641" y="81"/>
                </a:cubicBezTo>
                <a:cubicBezTo>
                  <a:pt x="12667" y="107"/>
                  <a:pt x="12687" y="137"/>
                  <a:pt x="12701" y="172"/>
                </a:cubicBezTo>
                <a:cubicBezTo>
                  <a:pt x="12715" y="206"/>
                  <a:pt x="12722" y="241"/>
                  <a:pt x="12722" y="278"/>
                </a:cubicBezTo>
                <a:lnTo>
                  <a:pt x="12722" y="3854"/>
                </a:lnTo>
                <a:cubicBezTo>
                  <a:pt x="12722" y="3891"/>
                  <a:pt x="12715" y="3926"/>
                  <a:pt x="12701" y="3961"/>
                </a:cubicBezTo>
                <a:cubicBezTo>
                  <a:pt x="12687" y="3995"/>
                  <a:pt x="12667" y="4025"/>
                  <a:pt x="12641" y="4051"/>
                </a:cubicBezTo>
                <a:cubicBezTo>
                  <a:pt x="12614" y="4077"/>
                  <a:pt x="12584" y="4097"/>
                  <a:pt x="12550" y="4111"/>
                </a:cubicBezTo>
                <a:cubicBezTo>
                  <a:pt x="12516" y="4125"/>
                  <a:pt x="12481" y="4133"/>
                  <a:pt x="12444" y="4133"/>
                </a:cubicBezTo>
                <a:lnTo>
                  <a:pt x="279" y="4133"/>
                </a:lnTo>
                <a:cubicBezTo>
                  <a:pt x="242" y="4133"/>
                  <a:pt x="206" y="4125"/>
                  <a:pt x="172" y="4111"/>
                </a:cubicBezTo>
                <a:cubicBezTo>
                  <a:pt x="138" y="4097"/>
                  <a:pt x="108" y="4077"/>
                  <a:pt x="82" y="4051"/>
                </a:cubicBezTo>
                <a:cubicBezTo>
                  <a:pt x="56" y="4025"/>
                  <a:pt x="36" y="3995"/>
                  <a:pt x="22" y="3961"/>
                </a:cubicBezTo>
                <a:cubicBezTo>
                  <a:pt x="7" y="3926"/>
                  <a:pt x="0" y="3891"/>
                  <a:pt x="0" y="3854"/>
                </a:cubicBezTo>
                <a:moveTo>
                  <a:pt x="24" y="278"/>
                </a:moveTo>
                <a:lnTo>
                  <a:pt x="24" y="3854"/>
                </a:lnTo>
                <a:cubicBezTo>
                  <a:pt x="24" y="3871"/>
                  <a:pt x="25" y="3887"/>
                  <a:pt x="29" y="3904"/>
                </a:cubicBezTo>
                <a:cubicBezTo>
                  <a:pt x="32" y="3920"/>
                  <a:pt x="37" y="3936"/>
                  <a:pt x="43" y="3952"/>
                </a:cubicBezTo>
                <a:cubicBezTo>
                  <a:pt x="49" y="3967"/>
                  <a:pt x="57" y="3982"/>
                  <a:pt x="67" y="3996"/>
                </a:cubicBezTo>
                <a:cubicBezTo>
                  <a:pt x="76" y="4010"/>
                  <a:pt x="87" y="4023"/>
                  <a:pt x="98" y="4035"/>
                </a:cubicBezTo>
                <a:cubicBezTo>
                  <a:pt x="110" y="4046"/>
                  <a:pt x="123" y="4057"/>
                  <a:pt x="137" y="4066"/>
                </a:cubicBezTo>
                <a:cubicBezTo>
                  <a:pt x="151" y="4076"/>
                  <a:pt x="166" y="4083"/>
                  <a:pt x="181" y="4090"/>
                </a:cubicBezTo>
                <a:cubicBezTo>
                  <a:pt x="197" y="4096"/>
                  <a:pt x="213" y="4101"/>
                  <a:pt x="229" y="4104"/>
                </a:cubicBezTo>
                <a:cubicBezTo>
                  <a:pt x="246" y="4108"/>
                  <a:pt x="262" y="4109"/>
                  <a:pt x="279" y="4109"/>
                </a:cubicBezTo>
                <a:lnTo>
                  <a:pt x="12444" y="4109"/>
                </a:lnTo>
                <a:cubicBezTo>
                  <a:pt x="12460" y="4109"/>
                  <a:pt x="12477" y="4108"/>
                  <a:pt x="12493" y="4104"/>
                </a:cubicBezTo>
                <a:cubicBezTo>
                  <a:pt x="12510" y="4101"/>
                  <a:pt x="12526" y="4096"/>
                  <a:pt x="12541" y="4090"/>
                </a:cubicBezTo>
                <a:cubicBezTo>
                  <a:pt x="12557" y="4083"/>
                  <a:pt x="12572" y="4076"/>
                  <a:pt x="12585" y="4066"/>
                </a:cubicBezTo>
                <a:cubicBezTo>
                  <a:pt x="12599" y="4057"/>
                  <a:pt x="12612" y="4046"/>
                  <a:pt x="12624" y="4035"/>
                </a:cubicBezTo>
                <a:cubicBezTo>
                  <a:pt x="12636" y="4023"/>
                  <a:pt x="12647" y="4010"/>
                  <a:pt x="12656" y="3996"/>
                </a:cubicBezTo>
                <a:cubicBezTo>
                  <a:pt x="12665" y="3982"/>
                  <a:pt x="12673" y="3967"/>
                  <a:pt x="12680" y="3952"/>
                </a:cubicBezTo>
                <a:cubicBezTo>
                  <a:pt x="12686" y="3936"/>
                  <a:pt x="12691" y="3920"/>
                  <a:pt x="12694" y="3904"/>
                </a:cubicBezTo>
                <a:cubicBezTo>
                  <a:pt x="12697" y="3887"/>
                  <a:pt x="12699" y="3871"/>
                  <a:pt x="12699" y="3854"/>
                </a:cubicBezTo>
                <a:lnTo>
                  <a:pt x="12699" y="278"/>
                </a:lnTo>
                <a:cubicBezTo>
                  <a:pt x="12699" y="261"/>
                  <a:pt x="12697" y="245"/>
                  <a:pt x="12694" y="228"/>
                </a:cubicBezTo>
                <a:cubicBezTo>
                  <a:pt x="12691" y="212"/>
                  <a:pt x="12686" y="196"/>
                  <a:pt x="12680" y="180"/>
                </a:cubicBezTo>
                <a:cubicBezTo>
                  <a:pt x="12673" y="165"/>
                  <a:pt x="12665" y="150"/>
                  <a:pt x="12656" y="136"/>
                </a:cubicBezTo>
                <a:cubicBezTo>
                  <a:pt x="12647" y="122"/>
                  <a:pt x="12636" y="109"/>
                  <a:pt x="12624" y="98"/>
                </a:cubicBezTo>
                <a:cubicBezTo>
                  <a:pt x="12612" y="86"/>
                  <a:pt x="12599" y="75"/>
                  <a:pt x="12585" y="66"/>
                </a:cubicBezTo>
                <a:cubicBezTo>
                  <a:pt x="12572" y="57"/>
                  <a:pt x="12557" y="49"/>
                  <a:pt x="12541" y="42"/>
                </a:cubicBezTo>
                <a:cubicBezTo>
                  <a:pt x="12526" y="36"/>
                  <a:pt x="12510" y="31"/>
                  <a:pt x="12493" y="28"/>
                </a:cubicBezTo>
                <a:cubicBezTo>
                  <a:pt x="12477" y="24"/>
                  <a:pt x="12460" y="23"/>
                  <a:pt x="12444" y="23"/>
                </a:cubicBezTo>
                <a:lnTo>
                  <a:pt x="279" y="23"/>
                </a:lnTo>
                <a:cubicBezTo>
                  <a:pt x="262" y="23"/>
                  <a:pt x="246" y="24"/>
                  <a:pt x="229" y="28"/>
                </a:cubicBezTo>
                <a:cubicBezTo>
                  <a:pt x="213" y="31"/>
                  <a:pt x="197" y="36"/>
                  <a:pt x="181" y="42"/>
                </a:cubicBezTo>
                <a:cubicBezTo>
                  <a:pt x="166" y="49"/>
                  <a:pt x="151" y="57"/>
                  <a:pt x="137" y="66"/>
                </a:cubicBezTo>
                <a:cubicBezTo>
                  <a:pt x="123" y="75"/>
                  <a:pt x="110" y="86"/>
                  <a:pt x="98" y="98"/>
                </a:cubicBezTo>
                <a:cubicBezTo>
                  <a:pt x="87" y="109"/>
                  <a:pt x="76" y="122"/>
                  <a:pt x="67" y="136"/>
                </a:cubicBezTo>
                <a:cubicBezTo>
                  <a:pt x="57" y="150"/>
                  <a:pt x="49" y="165"/>
                  <a:pt x="43" y="180"/>
                </a:cubicBezTo>
                <a:cubicBezTo>
                  <a:pt x="37" y="196"/>
                  <a:pt x="32" y="212"/>
                  <a:pt x="29" y="228"/>
                </a:cubicBezTo>
                <a:cubicBezTo>
                  <a:pt x="25" y="245"/>
                  <a:pt x="24" y="261"/>
                  <a:pt x="24"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92" name="任意多边形 991"/>
          <p:cNvSpPr/>
          <p:nvPr/>
        </p:nvSpPr>
        <p:spPr>
          <a:xfrm>
            <a:off x="5590440" y="3952440"/>
            <a:ext cx="4295880" cy="535320"/>
          </a:xfrm>
          <a:custGeom>
            <a:avLst/>
            <a:gdLst/>
            <a:ahLst/>
            <a:cxnLst/>
            <a:rect l="0" t="0" r="r" b="b"/>
            <a:pathLst>
              <a:path w="11933" h="1487">
                <a:moveTo>
                  <a:pt x="0" y="1348"/>
                </a:moveTo>
                <a:lnTo>
                  <a:pt x="0" y="140"/>
                </a:lnTo>
                <a:cubicBezTo>
                  <a:pt x="0" y="121"/>
                  <a:pt x="4" y="103"/>
                  <a:pt x="11" y="86"/>
                </a:cubicBezTo>
                <a:cubicBezTo>
                  <a:pt x="18" y="69"/>
                  <a:pt x="28" y="54"/>
                  <a:pt x="41" y="41"/>
                </a:cubicBezTo>
                <a:cubicBezTo>
                  <a:pt x="54" y="28"/>
                  <a:pt x="69" y="18"/>
                  <a:pt x="86" y="11"/>
                </a:cubicBezTo>
                <a:cubicBezTo>
                  <a:pt x="103" y="4"/>
                  <a:pt x="121" y="0"/>
                  <a:pt x="139" y="0"/>
                </a:cubicBezTo>
                <a:lnTo>
                  <a:pt x="11793" y="0"/>
                </a:lnTo>
                <a:cubicBezTo>
                  <a:pt x="11812" y="0"/>
                  <a:pt x="11829" y="4"/>
                  <a:pt x="11847" y="11"/>
                </a:cubicBezTo>
                <a:cubicBezTo>
                  <a:pt x="11864" y="18"/>
                  <a:pt x="11879" y="28"/>
                  <a:pt x="11892" y="41"/>
                </a:cubicBezTo>
                <a:cubicBezTo>
                  <a:pt x="11905" y="54"/>
                  <a:pt x="11915" y="69"/>
                  <a:pt x="11922" y="86"/>
                </a:cubicBezTo>
                <a:cubicBezTo>
                  <a:pt x="11929" y="103"/>
                  <a:pt x="11933" y="121"/>
                  <a:pt x="11933" y="140"/>
                </a:cubicBezTo>
                <a:lnTo>
                  <a:pt x="11933" y="1348"/>
                </a:lnTo>
                <a:cubicBezTo>
                  <a:pt x="11933" y="1366"/>
                  <a:pt x="11929" y="1384"/>
                  <a:pt x="11922" y="1401"/>
                </a:cubicBezTo>
                <a:cubicBezTo>
                  <a:pt x="11915" y="1418"/>
                  <a:pt x="11905" y="1433"/>
                  <a:pt x="11892" y="1446"/>
                </a:cubicBezTo>
                <a:cubicBezTo>
                  <a:pt x="11879" y="1459"/>
                  <a:pt x="11864" y="1469"/>
                  <a:pt x="11847" y="1476"/>
                </a:cubicBezTo>
                <a:cubicBezTo>
                  <a:pt x="11829" y="1483"/>
                  <a:pt x="11812" y="1487"/>
                  <a:pt x="11793" y="1487"/>
                </a:cubicBezTo>
                <a:lnTo>
                  <a:pt x="139" y="1487"/>
                </a:lnTo>
                <a:cubicBezTo>
                  <a:pt x="121" y="1487"/>
                  <a:pt x="103" y="1483"/>
                  <a:pt x="86" y="1476"/>
                </a:cubicBezTo>
                <a:cubicBezTo>
                  <a:pt x="69" y="1469"/>
                  <a:pt x="54" y="1459"/>
                  <a:pt x="41" y="1446"/>
                </a:cubicBezTo>
                <a:cubicBezTo>
                  <a:pt x="28" y="1433"/>
                  <a:pt x="18" y="1418"/>
                  <a:pt x="11" y="1401"/>
                </a:cubicBezTo>
                <a:cubicBezTo>
                  <a:pt x="4" y="1384"/>
                  <a:pt x="0" y="1366"/>
                  <a:pt x="0" y="1348"/>
                </a:cubicBezTo>
                <a:close/>
              </a:path>
            </a:pathLst>
          </a:custGeom>
          <a:solidFill>
            <a:srgbClr val="0F172A">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93" name="任意多边形 992"/>
          <p:cNvSpPr/>
          <p:nvPr/>
        </p:nvSpPr>
        <p:spPr>
          <a:xfrm>
            <a:off x="5590440" y="3283920"/>
            <a:ext cx="334800" cy="334800"/>
          </a:xfrm>
          <a:custGeom>
            <a:avLst/>
            <a:gdLst/>
            <a:ahLst/>
            <a:cxnLst/>
            <a:rect l="0" t="0" r="r" b="b"/>
            <a:pathLst>
              <a:path w="930" h="930">
                <a:moveTo>
                  <a:pt x="930" y="464"/>
                </a:moveTo>
                <a:cubicBezTo>
                  <a:pt x="930" y="495"/>
                  <a:pt x="927" y="525"/>
                  <a:pt x="921" y="555"/>
                </a:cubicBezTo>
                <a:cubicBezTo>
                  <a:pt x="915" y="585"/>
                  <a:pt x="906" y="614"/>
                  <a:pt x="894" y="643"/>
                </a:cubicBezTo>
                <a:cubicBezTo>
                  <a:pt x="883" y="671"/>
                  <a:pt x="868" y="698"/>
                  <a:pt x="851" y="723"/>
                </a:cubicBezTo>
                <a:cubicBezTo>
                  <a:pt x="834" y="749"/>
                  <a:pt x="815" y="772"/>
                  <a:pt x="794" y="794"/>
                </a:cubicBezTo>
                <a:cubicBezTo>
                  <a:pt x="772" y="815"/>
                  <a:pt x="749" y="835"/>
                  <a:pt x="723" y="852"/>
                </a:cubicBezTo>
                <a:cubicBezTo>
                  <a:pt x="697" y="868"/>
                  <a:pt x="670" y="883"/>
                  <a:pt x="642" y="894"/>
                </a:cubicBezTo>
                <a:cubicBezTo>
                  <a:pt x="614" y="906"/>
                  <a:pt x="585" y="915"/>
                  <a:pt x="555" y="921"/>
                </a:cubicBezTo>
                <a:cubicBezTo>
                  <a:pt x="525" y="927"/>
                  <a:pt x="495" y="930"/>
                  <a:pt x="464" y="930"/>
                </a:cubicBezTo>
                <a:cubicBezTo>
                  <a:pt x="434" y="930"/>
                  <a:pt x="404" y="927"/>
                  <a:pt x="374" y="921"/>
                </a:cubicBezTo>
                <a:cubicBezTo>
                  <a:pt x="344" y="915"/>
                  <a:pt x="315" y="906"/>
                  <a:pt x="287" y="894"/>
                </a:cubicBezTo>
                <a:cubicBezTo>
                  <a:pt x="258" y="883"/>
                  <a:pt x="232" y="868"/>
                  <a:pt x="206" y="852"/>
                </a:cubicBezTo>
                <a:cubicBezTo>
                  <a:pt x="181" y="835"/>
                  <a:pt x="158" y="815"/>
                  <a:pt x="136" y="794"/>
                </a:cubicBezTo>
                <a:cubicBezTo>
                  <a:pt x="114" y="772"/>
                  <a:pt x="95" y="749"/>
                  <a:pt x="78" y="723"/>
                </a:cubicBezTo>
                <a:cubicBezTo>
                  <a:pt x="61" y="698"/>
                  <a:pt x="47" y="671"/>
                  <a:pt x="35" y="643"/>
                </a:cubicBezTo>
                <a:cubicBezTo>
                  <a:pt x="24" y="614"/>
                  <a:pt x="15" y="585"/>
                  <a:pt x="9" y="555"/>
                </a:cubicBezTo>
                <a:cubicBezTo>
                  <a:pt x="3" y="525"/>
                  <a:pt x="0" y="495"/>
                  <a:pt x="0" y="464"/>
                </a:cubicBezTo>
                <a:cubicBezTo>
                  <a:pt x="0" y="434"/>
                  <a:pt x="3" y="404"/>
                  <a:pt x="9" y="374"/>
                </a:cubicBezTo>
                <a:cubicBezTo>
                  <a:pt x="15" y="344"/>
                  <a:pt x="24" y="315"/>
                  <a:pt x="35" y="287"/>
                </a:cubicBezTo>
                <a:cubicBezTo>
                  <a:pt x="47" y="259"/>
                  <a:pt x="61" y="232"/>
                  <a:pt x="78" y="207"/>
                </a:cubicBezTo>
                <a:cubicBezTo>
                  <a:pt x="95" y="181"/>
                  <a:pt x="114" y="158"/>
                  <a:pt x="136" y="136"/>
                </a:cubicBezTo>
                <a:cubicBezTo>
                  <a:pt x="158" y="115"/>
                  <a:pt x="181" y="95"/>
                  <a:pt x="206" y="78"/>
                </a:cubicBezTo>
                <a:cubicBezTo>
                  <a:pt x="232" y="62"/>
                  <a:pt x="258" y="47"/>
                  <a:pt x="287" y="36"/>
                </a:cubicBezTo>
                <a:cubicBezTo>
                  <a:pt x="315" y="24"/>
                  <a:pt x="344" y="15"/>
                  <a:pt x="374" y="9"/>
                </a:cubicBezTo>
                <a:cubicBezTo>
                  <a:pt x="404" y="3"/>
                  <a:pt x="434" y="0"/>
                  <a:pt x="464" y="0"/>
                </a:cubicBezTo>
                <a:cubicBezTo>
                  <a:pt x="495" y="0"/>
                  <a:pt x="525" y="3"/>
                  <a:pt x="555" y="9"/>
                </a:cubicBezTo>
                <a:cubicBezTo>
                  <a:pt x="585" y="15"/>
                  <a:pt x="614" y="24"/>
                  <a:pt x="642" y="36"/>
                </a:cubicBezTo>
                <a:cubicBezTo>
                  <a:pt x="670" y="47"/>
                  <a:pt x="697" y="62"/>
                  <a:pt x="723" y="78"/>
                </a:cubicBezTo>
                <a:cubicBezTo>
                  <a:pt x="749" y="95"/>
                  <a:pt x="772" y="115"/>
                  <a:pt x="794" y="136"/>
                </a:cubicBezTo>
                <a:cubicBezTo>
                  <a:pt x="815" y="158"/>
                  <a:pt x="834" y="181"/>
                  <a:pt x="851" y="207"/>
                </a:cubicBezTo>
                <a:cubicBezTo>
                  <a:pt x="868" y="232"/>
                  <a:pt x="883" y="259"/>
                  <a:pt x="894" y="287"/>
                </a:cubicBezTo>
                <a:cubicBezTo>
                  <a:pt x="906" y="315"/>
                  <a:pt x="915" y="344"/>
                  <a:pt x="921" y="374"/>
                </a:cubicBezTo>
                <a:cubicBezTo>
                  <a:pt x="927" y="404"/>
                  <a:pt x="930" y="434"/>
                  <a:pt x="930" y="464"/>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94" name="图片 993"/>
          <p:cNvPicPr/>
          <p:nvPr/>
        </p:nvPicPr>
        <p:blipFill>
          <a:blip r:embed="rId21"/>
          <a:stretch/>
        </p:blipFill>
        <p:spPr>
          <a:xfrm>
            <a:off x="5674320" y="3367800"/>
            <a:ext cx="166680" cy="166680"/>
          </a:xfrm>
          <a:prstGeom prst="rect">
            <a:avLst/>
          </a:prstGeom>
          <a:noFill/>
          <a:ln w="0">
            <a:noFill/>
          </a:ln>
        </p:spPr>
      </p:pic>
      <p:sp>
        <p:nvSpPr>
          <p:cNvPr id="995" name="文本框 994"/>
          <p:cNvSpPr txBox="1"/>
          <p:nvPr/>
        </p:nvSpPr>
        <p:spPr>
          <a:xfrm>
            <a:off x="910800" y="4286880"/>
            <a:ext cx="1662480" cy="137520"/>
          </a:xfrm>
          <a:prstGeom prst="rect">
            <a:avLst/>
          </a:prstGeom>
          <a:noFill/>
          <a:ln w="0">
            <a:noFill/>
          </a:ln>
        </p:spPr>
        <p:txBody>
          <a:bodyPr wrap="none" lIns="0" tIns="0" rIns="0" bIns="0" anchor="t">
            <a:spAutoFit/>
          </a:bodyPr>
          <a:lstStyle/>
          <a:p>
            <a:r>
              <a:rPr lang="en-US" sz="950" b="0" u="none" strike="noStrike">
                <a:solidFill>
                  <a:srgbClr val="DDD6FE"/>
                </a:solidFill>
                <a:effectLst/>
                <a:uFillTx/>
                <a:latin typeface="Courier New"/>
                <a:ea typeface="Courier New"/>
              </a:rPr>
              <a:t>index.train(embeddings)</a:t>
            </a:r>
            <a:endParaRPr lang="en-US" sz="950" b="0" u="none" strike="noStrike">
              <a:solidFill>
                <a:srgbClr val="000000"/>
              </a:solidFill>
              <a:effectLst/>
              <a:uFillTx/>
              <a:latin typeface="Times New Roman"/>
            </a:endParaRPr>
          </a:p>
        </p:txBody>
      </p:sp>
      <p:sp>
        <p:nvSpPr>
          <p:cNvPr id="996" name="文本框 995"/>
          <p:cNvSpPr txBox="1"/>
          <p:nvPr/>
        </p:nvSpPr>
        <p:spPr>
          <a:xfrm>
            <a:off x="6025320" y="3363120"/>
            <a:ext cx="1846440" cy="244080"/>
          </a:xfrm>
          <a:prstGeom prst="rect">
            <a:avLst/>
          </a:prstGeom>
          <a:noFill/>
          <a:ln w="0">
            <a:noFill/>
          </a:ln>
        </p:spPr>
        <p:txBody>
          <a:bodyPr wrap="none" lIns="0" tIns="0" rIns="0" bIns="0" anchor="t">
            <a:spAutoFit/>
          </a:bodyPr>
          <a:lstStyle/>
          <a:p>
            <a:r>
              <a:rPr lang="zh-CN" sz="1320" b="0" u="none" strike="noStrike">
                <a:solidFill>
                  <a:srgbClr val="F9A8D4"/>
                </a:solidFill>
                <a:effectLst/>
                <a:uFillTx/>
                <a:latin typeface="NotoSansSC"/>
                <a:ea typeface="NotoSansSC"/>
              </a:rPr>
              <a:t>分层索引 </a:t>
            </a:r>
            <a:r>
              <a:rPr lang="en-US" sz="1320" b="0" u="none" strike="noStrike">
                <a:solidFill>
                  <a:srgbClr val="F9A8D4"/>
                </a:solidFill>
                <a:effectLst/>
                <a:uFillTx/>
                <a:latin typeface="NotoSansSC"/>
                <a:ea typeface="NotoSansSC"/>
              </a:rPr>
              <a:t>(IndexIVFPQ)</a:t>
            </a:r>
            <a:endParaRPr lang="en-US" sz="1320" b="0" u="none" strike="noStrike">
              <a:solidFill>
                <a:srgbClr val="000000"/>
              </a:solidFill>
              <a:effectLst/>
              <a:uFillTx/>
              <a:latin typeface="Times New Roman"/>
            </a:endParaRPr>
          </a:p>
        </p:txBody>
      </p:sp>
      <p:sp>
        <p:nvSpPr>
          <p:cNvPr id="997" name="文本框 996"/>
          <p:cNvSpPr txBox="1"/>
          <p:nvPr/>
        </p:nvSpPr>
        <p:spPr>
          <a:xfrm>
            <a:off x="5590800" y="3744000"/>
            <a:ext cx="2932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结合</a:t>
            </a:r>
            <a:r>
              <a:rPr lang="en-US" sz="920" b="0" u="none" strike="noStrike">
                <a:solidFill>
                  <a:srgbClr val="FFFFFF"/>
                </a:solidFill>
                <a:effectLst/>
                <a:uFillTx/>
                <a:latin typeface="NotoSansSC"/>
                <a:ea typeface="NotoSansSC"/>
              </a:rPr>
              <a:t>IVF</a:t>
            </a:r>
            <a:r>
              <a:rPr lang="zh-CN" sz="920" b="0" u="none" strike="noStrike">
                <a:solidFill>
                  <a:srgbClr val="FFFFFF"/>
                </a:solidFill>
                <a:effectLst/>
                <a:uFillTx/>
                <a:latin typeface="NotoSansSC"/>
                <a:ea typeface="NotoSansSC"/>
              </a:rPr>
              <a:t>分层和</a:t>
            </a:r>
            <a:r>
              <a:rPr lang="en-US" sz="920" b="0" u="none" strike="noStrike">
                <a:solidFill>
                  <a:srgbClr val="FFFFFF"/>
                </a:solidFill>
                <a:effectLst/>
                <a:uFillTx/>
                <a:latin typeface="NotoSansSC"/>
                <a:ea typeface="NotoSansSC"/>
              </a:rPr>
              <a:t>PQ</a:t>
            </a:r>
            <a:r>
              <a:rPr lang="zh-CN" sz="920" b="0" u="none" strike="noStrike">
                <a:solidFill>
                  <a:srgbClr val="FFFFFF"/>
                </a:solidFill>
                <a:effectLst/>
                <a:uFillTx/>
                <a:latin typeface="NotoSansSC"/>
                <a:ea typeface="NotoSansSC"/>
              </a:rPr>
              <a:t>量化技术，兼顾搜索速度和存储效率</a:t>
            </a:r>
            <a:endParaRPr lang="en-US" sz="920" b="0" u="none" strike="noStrike">
              <a:solidFill>
                <a:srgbClr val="000000"/>
              </a:solidFill>
              <a:effectLst/>
              <a:uFillTx/>
              <a:latin typeface="Times New Roman"/>
            </a:endParaRPr>
          </a:p>
        </p:txBody>
      </p:sp>
      <p:sp>
        <p:nvSpPr>
          <p:cNvPr id="998" name="文本框 997"/>
          <p:cNvSpPr txBox="1"/>
          <p:nvPr/>
        </p:nvSpPr>
        <p:spPr>
          <a:xfrm>
            <a:off x="5690880" y="4019760"/>
            <a:ext cx="3324240" cy="137520"/>
          </a:xfrm>
          <a:prstGeom prst="rect">
            <a:avLst/>
          </a:prstGeom>
          <a:noFill/>
          <a:ln w="0">
            <a:noFill/>
          </a:ln>
        </p:spPr>
        <p:txBody>
          <a:bodyPr wrap="none" lIns="0" tIns="0" rIns="0" bIns="0" anchor="t">
            <a:spAutoFit/>
          </a:bodyPr>
          <a:lstStyle/>
          <a:p>
            <a:r>
              <a:rPr lang="en-US" sz="950" b="0" u="none" strike="noStrike">
                <a:solidFill>
                  <a:srgbClr val="FBCFE8"/>
                </a:solidFill>
                <a:effectLst/>
                <a:uFillTx/>
                <a:latin typeface="Courier New"/>
                <a:ea typeface="Courier New"/>
              </a:rPr>
              <a:t>index = faiss.IndexIVFPQ(quantizer, dimension,</a:t>
            </a:r>
            <a:endParaRPr lang="en-US" sz="950" b="0" u="none" strike="noStrike">
              <a:solidFill>
                <a:srgbClr val="000000"/>
              </a:solidFill>
              <a:effectLst/>
              <a:uFillTx/>
              <a:latin typeface="Times New Roman"/>
            </a:endParaRPr>
          </a:p>
        </p:txBody>
      </p:sp>
      <p:sp>
        <p:nvSpPr>
          <p:cNvPr id="999" name="文本框 998"/>
          <p:cNvSpPr txBox="1"/>
          <p:nvPr/>
        </p:nvSpPr>
        <p:spPr>
          <a:xfrm>
            <a:off x="5690880" y="4153320"/>
            <a:ext cx="2168280" cy="137520"/>
          </a:xfrm>
          <a:prstGeom prst="rect">
            <a:avLst/>
          </a:prstGeom>
          <a:noFill/>
          <a:ln w="0">
            <a:noFill/>
          </a:ln>
        </p:spPr>
        <p:txBody>
          <a:bodyPr wrap="none" lIns="0" tIns="0" rIns="0" bIns="0" anchor="t">
            <a:spAutoFit/>
          </a:bodyPr>
          <a:lstStyle/>
          <a:p>
            <a:r>
              <a:rPr lang="en-US" sz="950" b="0" u="none" strike="noStrike">
                <a:solidFill>
                  <a:srgbClr val="FBCFE8"/>
                </a:solidFill>
                <a:effectLst/>
                <a:uFillTx/>
                <a:latin typeface="Courier New"/>
                <a:ea typeface="Courier New"/>
              </a:rPr>
              <a:t>  n_clusters, pq_bits, 8) # PQ</a:t>
            </a:r>
            <a:endParaRPr lang="en-US" sz="950" b="0" u="none" strike="noStrike">
              <a:solidFill>
                <a:srgbClr val="000000"/>
              </a:solidFill>
              <a:effectLst/>
              <a:uFillTx/>
              <a:latin typeface="Times New Roman"/>
            </a:endParaRPr>
          </a:p>
        </p:txBody>
      </p:sp>
      <p:sp>
        <p:nvSpPr>
          <p:cNvPr id="1000" name="文本框 999"/>
          <p:cNvSpPr txBox="1"/>
          <p:nvPr/>
        </p:nvSpPr>
        <p:spPr>
          <a:xfrm>
            <a:off x="7855920" y="4137840"/>
            <a:ext cx="241560" cy="151200"/>
          </a:xfrm>
          <a:prstGeom prst="rect">
            <a:avLst/>
          </a:prstGeom>
          <a:noFill/>
          <a:ln w="0">
            <a:noFill/>
          </a:ln>
        </p:spPr>
        <p:txBody>
          <a:bodyPr wrap="none" lIns="0" tIns="0" rIns="0" bIns="0" anchor="t">
            <a:spAutoFit/>
          </a:bodyPr>
          <a:lstStyle/>
          <a:p>
            <a:r>
              <a:rPr lang="zh-CN" sz="950" b="0" u="none" strike="noStrike">
                <a:solidFill>
                  <a:srgbClr val="FBCFE8"/>
                </a:solidFill>
                <a:effectLst/>
                <a:uFillTx/>
                <a:latin typeface="WenQuanYiZenHei"/>
                <a:ea typeface="WenQuanYiZenHei"/>
              </a:rPr>
              <a:t>量化</a:t>
            </a:r>
            <a:endParaRPr lang="en-US" sz="950" b="0" u="none" strike="noStrike">
              <a:solidFill>
                <a:srgbClr val="000000"/>
              </a:solidFill>
              <a:effectLst/>
              <a:uFillTx/>
              <a:latin typeface="Times New Roman"/>
            </a:endParaRPr>
          </a:p>
        </p:txBody>
      </p:sp>
      <p:pic>
        <p:nvPicPr>
          <p:cNvPr id="1001" name="图片 1000"/>
          <p:cNvPicPr/>
          <p:nvPr/>
        </p:nvPicPr>
        <p:blipFill>
          <a:blip r:embed="rId22"/>
          <a:stretch/>
        </p:blipFill>
        <p:spPr>
          <a:xfrm>
            <a:off x="10011240" y="6869160"/>
            <a:ext cx="417600" cy="200160"/>
          </a:xfrm>
          <a:prstGeom prst="rect">
            <a:avLst/>
          </a:prstGeom>
          <a:noFill/>
          <a:ln w="0">
            <a:noFill/>
          </a:ln>
        </p:spPr>
      </p:pic>
      <p:sp>
        <p:nvSpPr>
          <p:cNvPr id="1002" name="文本框 1001"/>
          <p:cNvSpPr txBox="1"/>
          <p:nvPr/>
        </p:nvSpPr>
        <p:spPr>
          <a:xfrm>
            <a:off x="5690880" y="4286880"/>
            <a:ext cx="1662480" cy="137520"/>
          </a:xfrm>
          <a:prstGeom prst="rect">
            <a:avLst/>
          </a:prstGeom>
          <a:noFill/>
          <a:ln w="0">
            <a:noFill/>
          </a:ln>
        </p:spPr>
        <p:txBody>
          <a:bodyPr wrap="none" lIns="0" tIns="0" rIns="0" bIns="0" anchor="t">
            <a:spAutoFit/>
          </a:bodyPr>
          <a:lstStyle/>
          <a:p>
            <a:r>
              <a:rPr lang="en-US" sz="950" b="0" u="none" strike="noStrike">
                <a:solidFill>
                  <a:srgbClr val="FBCFE8"/>
                </a:solidFill>
                <a:effectLst/>
                <a:uFillTx/>
                <a:latin typeface="Courier New"/>
                <a:ea typeface="Courier New"/>
              </a:rPr>
              <a:t>index.train(embeddings)</a:t>
            </a:r>
            <a:endParaRPr lang="en-US" sz="9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 name="图片 1002"/>
          <p:cNvPicPr/>
          <p:nvPr/>
        </p:nvPicPr>
        <p:blipFill>
          <a:blip r:embed="rId2"/>
          <a:stretch/>
        </p:blipFill>
        <p:spPr>
          <a:xfrm>
            <a:off x="0" y="0"/>
            <a:ext cx="10696320" cy="7721280"/>
          </a:xfrm>
          <a:prstGeom prst="rect">
            <a:avLst/>
          </a:prstGeom>
          <a:noFill/>
          <a:ln w="0">
            <a:noFill/>
          </a:ln>
        </p:spPr>
      </p:pic>
      <p:pic>
        <p:nvPicPr>
          <p:cNvPr id="1004" name="图片 1003"/>
          <p:cNvPicPr/>
          <p:nvPr/>
        </p:nvPicPr>
        <p:blipFill>
          <a:blip r:embed="rId3"/>
          <a:stretch/>
        </p:blipFill>
        <p:spPr>
          <a:xfrm>
            <a:off x="0" y="0"/>
            <a:ext cx="10696320" cy="7721280"/>
          </a:xfrm>
          <a:prstGeom prst="rect">
            <a:avLst/>
          </a:prstGeom>
          <a:noFill/>
          <a:ln w="0">
            <a:noFill/>
          </a:ln>
        </p:spPr>
      </p:pic>
      <p:sp>
        <p:nvSpPr>
          <p:cNvPr id="1005" name="任意多边形 1004"/>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06" name="图片 1005"/>
          <p:cNvPicPr/>
          <p:nvPr/>
        </p:nvPicPr>
        <p:blipFill>
          <a:blip r:embed="rId4"/>
          <a:stretch/>
        </p:blipFill>
        <p:spPr>
          <a:xfrm>
            <a:off x="668520" y="3501360"/>
            <a:ext cx="191880" cy="166680"/>
          </a:xfrm>
          <a:prstGeom prst="rect">
            <a:avLst/>
          </a:prstGeom>
          <a:noFill/>
          <a:ln w="0">
            <a:noFill/>
          </a:ln>
        </p:spPr>
      </p:pic>
      <p:sp>
        <p:nvSpPr>
          <p:cNvPr id="1007" name="文本框 1006"/>
          <p:cNvSpPr txBox="1"/>
          <p:nvPr/>
        </p:nvSpPr>
        <p:spPr>
          <a:xfrm>
            <a:off x="668520" y="439560"/>
            <a:ext cx="350604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向量检索在</a:t>
            </a:r>
            <a:r>
              <a:rPr lang="en-US" sz="2370" b="0" u="none" strike="noStrike">
                <a:solidFill>
                  <a:srgbClr val="FFFFFF"/>
                </a:solidFill>
                <a:effectLst/>
                <a:uFillTx/>
                <a:latin typeface="NotoSansSC"/>
                <a:ea typeface="NotoSansSC"/>
              </a:rPr>
              <a:t>RAG</a:t>
            </a:r>
            <a:r>
              <a:rPr lang="zh-CN" sz="2370" b="0" u="none" strike="noStrike">
                <a:solidFill>
                  <a:srgbClr val="FFFFFF"/>
                </a:solidFill>
                <a:effectLst/>
                <a:uFillTx/>
                <a:latin typeface="NotoSansSC"/>
                <a:ea typeface="NotoSansSC"/>
              </a:rPr>
              <a:t>中的应用</a:t>
            </a:r>
            <a:endParaRPr lang="en-US" sz="2370" b="0" u="none" strike="noStrike">
              <a:solidFill>
                <a:srgbClr val="000000"/>
              </a:solidFill>
              <a:effectLst/>
              <a:uFillTx/>
              <a:latin typeface="Times New Roman"/>
            </a:endParaRPr>
          </a:p>
        </p:txBody>
      </p:sp>
      <p:sp>
        <p:nvSpPr>
          <p:cNvPr id="1008" name="任意多边形 1007"/>
          <p:cNvSpPr/>
          <p:nvPr/>
        </p:nvSpPr>
        <p:spPr>
          <a:xfrm>
            <a:off x="668520" y="6334200"/>
            <a:ext cx="9359640" cy="969840"/>
          </a:xfrm>
          <a:custGeom>
            <a:avLst/>
            <a:gdLst/>
            <a:ahLst/>
            <a:cxnLst/>
            <a:rect l="0" t="0" r="r" b="b"/>
            <a:pathLst>
              <a:path w="25999" h="2694">
                <a:moveTo>
                  <a:pt x="17" y="143"/>
                </a:moveTo>
                <a:cubicBezTo>
                  <a:pt x="29" y="115"/>
                  <a:pt x="46" y="90"/>
                  <a:pt x="68" y="68"/>
                </a:cubicBezTo>
                <a:cubicBezTo>
                  <a:pt x="89" y="46"/>
                  <a:pt x="114" y="29"/>
                  <a:pt x="143" y="18"/>
                </a:cubicBezTo>
                <a:cubicBezTo>
                  <a:pt x="171" y="6"/>
                  <a:pt x="201" y="0"/>
                  <a:pt x="232" y="0"/>
                </a:cubicBezTo>
                <a:lnTo>
                  <a:pt x="25767" y="0"/>
                </a:lnTo>
                <a:cubicBezTo>
                  <a:pt x="25798" y="0"/>
                  <a:pt x="25827" y="6"/>
                  <a:pt x="25856" y="18"/>
                </a:cubicBezTo>
                <a:cubicBezTo>
                  <a:pt x="25884" y="29"/>
                  <a:pt x="25909" y="46"/>
                  <a:pt x="25931" y="68"/>
                </a:cubicBezTo>
                <a:cubicBezTo>
                  <a:pt x="25953" y="90"/>
                  <a:pt x="25970" y="115"/>
                  <a:pt x="25981" y="143"/>
                </a:cubicBezTo>
                <a:cubicBezTo>
                  <a:pt x="25993" y="172"/>
                  <a:pt x="25999" y="201"/>
                  <a:pt x="25999" y="232"/>
                </a:cubicBezTo>
                <a:lnTo>
                  <a:pt x="25999" y="2461"/>
                </a:lnTo>
                <a:cubicBezTo>
                  <a:pt x="25999" y="2491"/>
                  <a:pt x="25993" y="2521"/>
                  <a:pt x="25981" y="2549"/>
                </a:cubicBezTo>
                <a:cubicBezTo>
                  <a:pt x="25970" y="2578"/>
                  <a:pt x="25953" y="2604"/>
                  <a:pt x="25931" y="2626"/>
                </a:cubicBezTo>
                <a:cubicBezTo>
                  <a:pt x="25909" y="2647"/>
                  <a:pt x="25884" y="2664"/>
                  <a:pt x="25856" y="2676"/>
                </a:cubicBezTo>
                <a:cubicBezTo>
                  <a:pt x="25827" y="2688"/>
                  <a:pt x="25798" y="2694"/>
                  <a:pt x="25767" y="2694"/>
                </a:cubicBezTo>
                <a:lnTo>
                  <a:pt x="232" y="2694"/>
                </a:lnTo>
                <a:cubicBezTo>
                  <a:pt x="201" y="2694"/>
                  <a:pt x="171" y="2688"/>
                  <a:pt x="143" y="2676"/>
                </a:cubicBezTo>
                <a:cubicBezTo>
                  <a:pt x="114" y="2664"/>
                  <a:pt x="89" y="2647"/>
                  <a:pt x="68" y="2626"/>
                </a:cubicBezTo>
                <a:cubicBezTo>
                  <a:pt x="46" y="2604"/>
                  <a:pt x="29" y="2578"/>
                  <a:pt x="17" y="2549"/>
                </a:cubicBezTo>
                <a:cubicBezTo>
                  <a:pt x="5" y="2521"/>
                  <a:pt x="0" y="2491"/>
                  <a:pt x="0" y="2461"/>
                </a:cubicBezTo>
                <a:lnTo>
                  <a:pt x="0" y="232"/>
                </a:lnTo>
                <a:cubicBezTo>
                  <a:pt x="0" y="201"/>
                  <a:pt x="5" y="172"/>
                  <a:pt x="17" y="143"/>
                </a:cubicBezTo>
                <a:close/>
              </a:path>
            </a:pathLst>
          </a:custGeom>
          <a:solidFill>
            <a:srgbClr val="4F46E5">
              <a:alpha val="15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09" name="任意多边形 1008"/>
          <p:cNvSpPr/>
          <p:nvPr/>
        </p:nvSpPr>
        <p:spPr>
          <a:xfrm>
            <a:off x="668520" y="6334200"/>
            <a:ext cx="83880" cy="969840"/>
          </a:xfrm>
          <a:custGeom>
            <a:avLst/>
            <a:gdLst/>
            <a:ahLst/>
            <a:cxnLst/>
            <a:rect l="0" t="0" r="r" b="b"/>
            <a:pathLst>
              <a:path w="233" h="2694">
                <a:moveTo>
                  <a:pt x="92" y="232"/>
                </a:moveTo>
                <a:lnTo>
                  <a:pt x="92" y="2461"/>
                </a:lnTo>
                <a:cubicBezTo>
                  <a:pt x="92" y="2491"/>
                  <a:pt x="96" y="2521"/>
                  <a:pt x="103" y="2549"/>
                </a:cubicBezTo>
                <a:cubicBezTo>
                  <a:pt x="110" y="2578"/>
                  <a:pt x="121" y="2604"/>
                  <a:pt x="134" y="2626"/>
                </a:cubicBezTo>
                <a:cubicBezTo>
                  <a:pt x="147" y="2647"/>
                  <a:pt x="162" y="2664"/>
                  <a:pt x="179" y="2676"/>
                </a:cubicBezTo>
                <a:cubicBezTo>
                  <a:pt x="196" y="2688"/>
                  <a:pt x="214" y="2694"/>
                  <a:pt x="233" y="2694"/>
                </a:cubicBezTo>
                <a:cubicBezTo>
                  <a:pt x="202" y="2694"/>
                  <a:pt x="172" y="2688"/>
                  <a:pt x="144" y="2676"/>
                </a:cubicBezTo>
                <a:cubicBezTo>
                  <a:pt x="114" y="2664"/>
                  <a:pt x="89" y="2647"/>
                  <a:pt x="68" y="2626"/>
                </a:cubicBezTo>
                <a:cubicBezTo>
                  <a:pt x="46" y="2604"/>
                  <a:pt x="29" y="2578"/>
                  <a:pt x="17" y="2549"/>
                </a:cubicBezTo>
                <a:cubicBezTo>
                  <a:pt x="5" y="2521"/>
                  <a:pt x="0" y="2491"/>
                  <a:pt x="0" y="2461"/>
                </a:cubicBezTo>
                <a:lnTo>
                  <a:pt x="0" y="232"/>
                </a:lnTo>
                <a:cubicBezTo>
                  <a:pt x="0" y="201"/>
                  <a:pt x="5" y="172"/>
                  <a:pt x="17" y="143"/>
                </a:cubicBezTo>
                <a:cubicBezTo>
                  <a:pt x="29" y="115"/>
                  <a:pt x="46" y="90"/>
                  <a:pt x="68" y="68"/>
                </a:cubicBezTo>
                <a:cubicBezTo>
                  <a:pt x="89" y="46"/>
                  <a:pt x="114" y="29"/>
                  <a:pt x="144" y="18"/>
                </a:cubicBezTo>
                <a:cubicBezTo>
                  <a:pt x="172" y="6"/>
                  <a:pt x="202" y="0"/>
                  <a:pt x="233" y="0"/>
                </a:cubicBezTo>
                <a:cubicBezTo>
                  <a:pt x="214" y="0"/>
                  <a:pt x="196" y="6"/>
                  <a:pt x="179" y="18"/>
                </a:cubicBezTo>
                <a:cubicBezTo>
                  <a:pt x="162" y="29"/>
                  <a:pt x="147" y="46"/>
                  <a:pt x="134" y="68"/>
                </a:cubicBezTo>
                <a:cubicBezTo>
                  <a:pt x="121" y="90"/>
                  <a:pt x="110" y="115"/>
                  <a:pt x="103" y="143"/>
                </a:cubicBezTo>
                <a:cubicBezTo>
                  <a:pt x="96" y="172"/>
                  <a:pt x="92" y="201"/>
                  <a:pt x="92" y="232"/>
                </a:cubicBez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10" name="图片 1009"/>
          <p:cNvPicPr/>
          <p:nvPr/>
        </p:nvPicPr>
        <p:blipFill>
          <a:blip r:embed="rId5"/>
          <a:stretch/>
        </p:blipFill>
        <p:spPr>
          <a:xfrm>
            <a:off x="835560" y="6518160"/>
            <a:ext cx="116640" cy="150120"/>
          </a:xfrm>
          <a:prstGeom prst="rect">
            <a:avLst/>
          </a:prstGeom>
          <a:noFill/>
          <a:ln w="0">
            <a:noFill/>
          </a:ln>
        </p:spPr>
      </p:pic>
      <p:sp>
        <p:nvSpPr>
          <p:cNvPr id="1011" name="文本框 1010"/>
          <p:cNvSpPr txBox="1"/>
          <p:nvPr/>
        </p:nvSpPr>
        <p:spPr>
          <a:xfrm>
            <a:off x="927720" y="3488400"/>
            <a:ext cx="229320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向量检索在</a:t>
            </a:r>
            <a:r>
              <a:rPr lang="en-US" sz="1320" b="0" u="none" strike="noStrike">
                <a:solidFill>
                  <a:srgbClr val="DDD6FE"/>
                </a:solidFill>
                <a:effectLst/>
                <a:uFillTx/>
                <a:latin typeface="NotoSansSC"/>
                <a:ea typeface="NotoSansSC"/>
              </a:rPr>
              <a:t>RAG</a:t>
            </a:r>
            <a:r>
              <a:rPr lang="zh-CN" sz="1320" b="0" u="none" strike="noStrike">
                <a:solidFill>
                  <a:srgbClr val="DDD6FE"/>
                </a:solidFill>
                <a:effectLst/>
                <a:uFillTx/>
                <a:latin typeface="NotoSansSC"/>
                <a:ea typeface="NotoSansSC"/>
              </a:rPr>
              <a:t>中的核心优势</a:t>
            </a:r>
            <a:endParaRPr lang="en-US" sz="1320" b="0" u="none" strike="noStrike">
              <a:solidFill>
                <a:srgbClr val="000000"/>
              </a:solidFill>
              <a:effectLst/>
              <a:uFillTx/>
              <a:latin typeface="Times New Roman"/>
            </a:endParaRPr>
          </a:p>
        </p:txBody>
      </p:sp>
      <p:sp>
        <p:nvSpPr>
          <p:cNvPr id="1012" name="文本框 1011"/>
          <p:cNvSpPr txBox="1"/>
          <p:nvPr/>
        </p:nvSpPr>
        <p:spPr>
          <a:xfrm>
            <a:off x="1019520" y="6512400"/>
            <a:ext cx="90612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实际应用案例</a:t>
            </a:r>
            <a:endParaRPr lang="en-US" sz="1180" b="0" u="none" strike="noStrike">
              <a:solidFill>
                <a:srgbClr val="000000"/>
              </a:solidFill>
              <a:effectLst/>
              <a:uFillTx/>
              <a:latin typeface="Times New Roman"/>
            </a:endParaRPr>
          </a:p>
        </p:txBody>
      </p:sp>
      <p:sp>
        <p:nvSpPr>
          <p:cNvPr id="1013" name="文本框 1012"/>
          <p:cNvSpPr txBox="1"/>
          <p:nvPr/>
        </p:nvSpPr>
        <p:spPr>
          <a:xfrm>
            <a:off x="835560" y="6803640"/>
            <a:ext cx="92329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向量检索在</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问答系统中通过</a:t>
            </a:r>
            <a:r>
              <a:rPr lang="en-US" sz="1050" b="0" u="none" strike="noStrike">
                <a:solidFill>
                  <a:srgbClr val="FFFFFF"/>
                </a:solidFill>
                <a:effectLst/>
                <a:uFillTx/>
                <a:latin typeface="NotoSansSC"/>
                <a:ea typeface="NotoSansSC"/>
              </a:rPr>
              <a:t>Sentence-BERT</a:t>
            </a:r>
            <a:r>
              <a:rPr lang="zh-CN" sz="1050" b="0" u="none" strike="noStrike">
                <a:solidFill>
                  <a:srgbClr val="FFFFFF"/>
                </a:solidFill>
                <a:effectLst/>
                <a:uFillTx/>
                <a:latin typeface="NotoSansSC"/>
                <a:ea typeface="NotoSansSC"/>
              </a:rPr>
              <a:t>等模型将查询转换为向量，在高维空间中匹配相似度较高的文档，迅速找出与查询相关的内容。这种检索</a:t>
            </a:r>
            <a:endParaRPr lang="en-US" sz="1050" b="0" u="none" strike="noStrike">
              <a:solidFill>
                <a:srgbClr val="000000"/>
              </a:solidFill>
              <a:effectLst/>
              <a:uFillTx/>
              <a:latin typeface="Times New Roman"/>
            </a:endParaRPr>
          </a:p>
        </p:txBody>
      </p:sp>
      <p:sp>
        <p:nvSpPr>
          <p:cNvPr id="1014" name="任意多边形 1013"/>
          <p:cNvSpPr/>
          <p:nvPr/>
        </p:nvSpPr>
        <p:spPr>
          <a:xfrm>
            <a:off x="2540160" y="1186560"/>
            <a:ext cx="5616000" cy="2139480"/>
          </a:xfrm>
          <a:custGeom>
            <a:avLst/>
            <a:gdLst/>
            <a:ahLst/>
            <a:cxnLst/>
            <a:rect l="0" t="0" r="r" b="b"/>
            <a:pathLst>
              <a:path w="15600" h="5943">
                <a:moveTo>
                  <a:pt x="0" y="0"/>
                </a:moveTo>
                <a:lnTo>
                  <a:pt x="15600" y="0"/>
                </a:lnTo>
                <a:lnTo>
                  <a:pt x="15600" y="5943"/>
                </a:lnTo>
                <a:lnTo>
                  <a:pt x="0" y="5943"/>
                </a:lnTo>
                <a:lnTo>
                  <a:pt x="0" y="0"/>
                </a:lnTo>
                <a:close/>
              </a:path>
            </a:pathLst>
          </a:custGeom>
          <a:blipFill rotWithShape="0">
            <a:blip r:embed="rId6"/>
            <a:tile tx="0" ty="0" sx="87733" sy="-5943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15" name="任意多边形 1014"/>
          <p:cNvSpPr/>
          <p:nvPr/>
        </p:nvSpPr>
        <p:spPr>
          <a:xfrm>
            <a:off x="2544480" y="1190520"/>
            <a:ext cx="5607720" cy="2131560"/>
          </a:xfrm>
          <a:custGeom>
            <a:avLst/>
            <a:gdLst/>
            <a:ahLst/>
            <a:cxnLst/>
            <a:rect l="0" t="0" r="r" b="b"/>
            <a:pathLst>
              <a:path w="15577" h="5921" fill="none">
                <a:moveTo>
                  <a:pt x="0" y="0"/>
                </a:moveTo>
                <a:lnTo>
                  <a:pt x="15577" y="0"/>
                </a:lnTo>
                <a:lnTo>
                  <a:pt x="15577" y="5921"/>
                </a:lnTo>
                <a:lnTo>
                  <a:pt x="0" y="5921"/>
                </a:lnTo>
                <a:lnTo>
                  <a:pt x="0" y="0"/>
                </a:lnTo>
              </a:path>
            </a:pathLst>
          </a:custGeom>
          <a:ln w="8280">
            <a:solidFill>
              <a:srgbClr val="8B5CF6">
                <a:alpha val="3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1016" name="图片 1015"/>
          <p:cNvPicPr/>
          <p:nvPr/>
        </p:nvPicPr>
        <p:blipFill>
          <a:blip r:embed="rId7"/>
          <a:stretch/>
        </p:blipFill>
        <p:spPr>
          <a:xfrm>
            <a:off x="4721400" y="2005560"/>
            <a:ext cx="542880" cy="16200"/>
          </a:xfrm>
          <a:prstGeom prst="rect">
            <a:avLst/>
          </a:prstGeom>
          <a:noFill/>
          <a:ln w="0">
            <a:noFill/>
          </a:ln>
        </p:spPr>
      </p:pic>
      <p:pic>
        <p:nvPicPr>
          <p:cNvPr id="1017" name="图片 1016"/>
          <p:cNvPicPr/>
          <p:nvPr/>
        </p:nvPicPr>
        <p:blipFill>
          <a:blip r:embed="rId8"/>
          <a:stretch/>
        </p:blipFill>
        <p:spPr>
          <a:xfrm>
            <a:off x="4721400" y="2005560"/>
            <a:ext cx="442440" cy="16200"/>
          </a:xfrm>
          <a:prstGeom prst="rect">
            <a:avLst/>
          </a:prstGeom>
          <a:noFill/>
          <a:ln w="0">
            <a:noFill/>
          </a:ln>
        </p:spPr>
      </p:pic>
      <p:pic>
        <p:nvPicPr>
          <p:cNvPr id="1018" name="图片 1017"/>
          <p:cNvPicPr/>
          <p:nvPr/>
        </p:nvPicPr>
        <p:blipFill>
          <a:blip r:embed="rId9"/>
          <a:stretch/>
        </p:blipFill>
        <p:spPr>
          <a:xfrm>
            <a:off x="6208920" y="2557080"/>
            <a:ext cx="534600" cy="16200"/>
          </a:xfrm>
          <a:prstGeom prst="rect">
            <a:avLst/>
          </a:prstGeom>
          <a:noFill/>
          <a:ln w="0">
            <a:noFill/>
          </a:ln>
        </p:spPr>
      </p:pic>
      <p:pic>
        <p:nvPicPr>
          <p:cNvPr id="1019" name="图片 1018"/>
          <p:cNvPicPr/>
          <p:nvPr/>
        </p:nvPicPr>
        <p:blipFill>
          <a:blip r:embed="rId10"/>
          <a:stretch/>
        </p:blipFill>
        <p:spPr>
          <a:xfrm>
            <a:off x="6208920" y="2557080"/>
            <a:ext cx="267120" cy="16200"/>
          </a:xfrm>
          <a:prstGeom prst="rect">
            <a:avLst/>
          </a:prstGeom>
          <a:noFill/>
          <a:ln w="0">
            <a:noFill/>
          </a:ln>
        </p:spPr>
      </p:pic>
      <p:pic>
        <p:nvPicPr>
          <p:cNvPr id="1020" name="图片 1019"/>
          <p:cNvPicPr/>
          <p:nvPr/>
        </p:nvPicPr>
        <p:blipFill>
          <a:blip r:embed="rId11"/>
          <a:stretch/>
        </p:blipFill>
        <p:spPr>
          <a:xfrm>
            <a:off x="6208920" y="2557080"/>
            <a:ext cx="601200" cy="16200"/>
          </a:xfrm>
          <a:prstGeom prst="rect">
            <a:avLst/>
          </a:prstGeom>
          <a:noFill/>
          <a:ln w="0">
            <a:noFill/>
          </a:ln>
        </p:spPr>
      </p:pic>
      <p:pic>
        <p:nvPicPr>
          <p:cNvPr id="1021" name="图片 1020"/>
          <p:cNvPicPr/>
          <p:nvPr/>
        </p:nvPicPr>
        <p:blipFill>
          <a:blip r:embed="rId12"/>
          <a:stretch/>
        </p:blipFill>
        <p:spPr>
          <a:xfrm>
            <a:off x="6208920" y="2557080"/>
            <a:ext cx="626400" cy="16200"/>
          </a:xfrm>
          <a:prstGeom prst="rect">
            <a:avLst/>
          </a:prstGeom>
          <a:noFill/>
          <a:ln w="0">
            <a:noFill/>
          </a:ln>
        </p:spPr>
      </p:pic>
      <p:pic>
        <p:nvPicPr>
          <p:cNvPr id="1022" name="图片 1021"/>
          <p:cNvPicPr/>
          <p:nvPr/>
        </p:nvPicPr>
        <p:blipFill>
          <a:blip r:embed="rId13"/>
          <a:stretch/>
        </p:blipFill>
        <p:spPr>
          <a:xfrm>
            <a:off x="3718800" y="2431800"/>
            <a:ext cx="367200" cy="16200"/>
          </a:xfrm>
          <a:prstGeom prst="rect">
            <a:avLst/>
          </a:prstGeom>
          <a:noFill/>
          <a:ln w="0">
            <a:noFill/>
          </a:ln>
        </p:spPr>
      </p:pic>
      <p:pic>
        <p:nvPicPr>
          <p:cNvPr id="1023" name="图片 1022"/>
          <p:cNvPicPr/>
          <p:nvPr/>
        </p:nvPicPr>
        <p:blipFill>
          <a:blip r:embed="rId14"/>
          <a:stretch/>
        </p:blipFill>
        <p:spPr>
          <a:xfrm>
            <a:off x="3718800" y="2431800"/>
            <a:ext cx="542880" cy="16200"/>
          </a:xfrm>
          <a:prstGeom prst="rect">
            <a:avLst/>
          </a:prstGeom>
          <a:noFill/>
          <a:ln w="0">
            <a:noFill/>
          </a:ln>
        </p:spPr>
      </p:pic>
      <p:pic>
        <p:nvPicPr>
          <p:cNvPr id="1024" name="图片 1023"/>
          <p:cNvPicPr/>
          <p:nvPr/>
        </p:nvPicPr>
        <p:blipFill>
          <a:blip r:embed="rId15"/>
          <a:stretch/>
        </p:blipFill>
        <p:spPr>
          <a:xfrm>
            <a:off x="5431680" y="2281320"/>
            <a:ext cx="308880" cy="16200"/>
          </a:xfrm>
          <a:prstGeom prst="rect">
            <a:avLst/>
          </a:prstGeom>
          <a:noFill/>
          <a:ln w="0">
            <a:noFill/>
          </a:ln>
        </p:spPr>
      </p:pic>
      <p:pic>
        <p:nvPicPr>
          <p:cNvPr id="1025" name="图片 1024"/>
          <p:cNvPicPr/>
          <p:nvPr/>
        </p:nvPicPr>
        <p:blipFill>
          <a:blip r:embed="rId16"/>
          <a:stretch/>
        </p:blipFill>
        <p:spPr>
          <a:xfrm>
            <a:off x="5431680" y="2281320"/>
            <a:ext cx="642960" cy="16200"/>
          </a:xfrm>
          <a:prstGeom prst="rect">
            <a:avLst/>
          </a:prstGeom>
          <a:noFill/>
          <a:ln w="0">
            <a:noFill/>
          </a:ln>
        </p:spPr>
      </p:pic>
      <p:pic>
        <p:nvPicPr>
          <p:cNvPr id="1026" name="图片 1025"/>
          <p:cNvPicPr/>
          <p:nvPr/>
        </p:nvPicPr>
        <p:blipFill>
          <a:blip r:embed="rId17"/>
          <a:stretch/>
        </p:blipFill>
        <p:spPr>
          <a:xfrm>
            <a:off x="5431680" y="2281320"/>
            <a:ext cx="601200" cy="16200"/>
          </a:xfrm>
          <a:prstGeom prst="rect">
            <a:avLst/>
          </a:prstGeom>
          <a:noFill/>
          <a:ln w="0">
            <a:noFill/>
          </a:ln>
        </p:spPr>
      </p:pic>
      <p:pic>
        <p:nvPicPr>
          <p:cNvPr id="1027" name="图片 1026"/>
          <p:cNvPicPr/>
          <p:nvPr/>
        </p:nvPicPr>
        <p:blipFill>
          <a:blip r:embed="rId18"/>
          <a:stretch/>
        </p:blipFill>
        <p:spPr>
          <a:xfrm>
            <a:off x="5431680" y="2281320"/>
            <a:ext cx="442440" cy="16200"/>
          </a:xfrm>
          <a:prstGeom prst="rect">
            <a:avLst/>
          </a:prstGeom>
          <a:noFill/>
          <a:ln w="0">
            <a:noFill/>
          </a:ln>
        </p:spPr>
      </p:pic>
      <p:pic>
        <p:nvPicPr>
          <p:cNvPr id="1028" name="图片 1027"/>
          <p:cNvPicPr/>
          <p:nvPr/>
        </p:nvPicPr>
        <p:blipFill>
          <a:blip r:embed="rId19"/>
          <a:stretch/>
        </p:blipFill>
        <p:spPr>
          <a:xfrm>
            <a:off x="6626880" y="1746720"/>
            <a:ext cx="49680" cy="16200"/>
          </a:xfrm>
          <a:prstGeom prst="rect">
            <a:avLst/>
          </a:prstGeom>
          <a:noFill/>
          <a:ln w="0">
            <a:noFill/>
          </a:ln>
        </p:spPr>
      </p:pic>
      <p:pic>
        <p:nvPicPr>
          <p:cNvPr id="1029" name="图片 1028"/>
          <p:cNvPicPr/>
          <p:nvPr/>
        </p:nvPicPr>
        <p:blipFill>
          <a:blip r:embed="rId20"/>
          <a:stretch/>
        </p:blipFill>
        <p:spPr>
          <a:xfrm>
            <a:off x="6626880" y="1746720"/>
            <a:ext cx="551160" cy="16200"/>
          </a:xfrm>
          <a:prstGeom prst="rect">
            <a:avLst/>
          </a:prstGeom>
          <a:noFill/>
          <a:ln w="0">
            <a:noFill/>
          </a:ln>
        </p:spPr>
      </p:pic>
      <p:pic>
        <p:nvPicPr>
          <p:cNvPr id="1030" name="图片 1029"/>
          <p:cNvPicPr/>
          <p:nvPr/>
        </p:nvPicPr>
        <p:blipFill>
          <a:blip r:embed="rId21"/>
          <a:stretch/>
        </p:blipFill>
        <p:spPr>
          <a:xfrm>
            <a:off x="6626880" y="1746720"/>
            <a:ext cx="509400" cy="16200"/>
          </a:xfrm>
          <a:prstGeom prst="rect">
            <a:avLst/>
          </a:prstGeom>
          <a:noFill/>
          <a:ln w="0">
            <a:noFill/>
          </a:ln>
        </p:spPr>
      </p:pic>
      <p:pic>
        <p:nvPicPr>
          <p:cNvPr id="1031" name="图片 1030"/>
          <p:cNvPicPr/>
          <p:nvPr/>
        </p:nvPicPr>
        <p:blipFill>
          <a:blip r:embed="rId22"/>
          <a:stretch/>
        </p:blipFill>
        <p:spPr>
          <a:xfrm>
            <a:off x="6626880" y="1746720"/>
            <a:ext cx="317160" cy="16200"/>
          </a:xfrm>
          <a:prstGeom prst="rect">
            <a:avLst/>
          </a:prstGeom>
          <a:noFill/>
          <a:ln w="0">
            <a:noFill/>
          </a:ln>
        </p:spPr>
      </p:pic>
      <p:pic>
        <p:nvPicPr>
          <p:cNvPr id="1032" name="图片 1031"/>
          <p:cNvPicPr/>
          <p:nvPr/>
        </p:nvPicPr>
        <p:blipFill>
          <a:blip r:embed="rId23"/>
          <a:stretch/>
        </p:blipFill>
        <p:spPr>
          <a:xfrm>
            <a:off x="6626880" y="1746720"/>
            <a:ext cx="358920" cy="16200"/>
          </a:xfrm>
          <a:prstGeom prst="rect">
            <a:avLst/>
          </a:prstGeom>
          <a:noFill/>
          <a:ln w="0">
            <a:noFill/>
          </a:ln>
        </p:spPr>
      </p:pic>
      <p:pic>
        <p:nvPicPr>
          <p:cNvPr id="1033" name="图片 1032"/>
          <p:cNvPicPr/>
          <p:nvPr/>
        </p:nvPicPr>
        <p:blipFill>
          <a:blip r:embed="rId24"/>
          <a:stretch/>
        </p:blipFill>
        <p:spPr>
          <a:xfrm>
            <a:off x="5423400" y="2582280"/>
            <a:ext cx="542880" cy="16200"/>
          </a:xfrm>
          <a:prstGeom prst="rect">
            <a:avLst/>
          </a:prstGeom>
          <a:noFill/>
          <a:ln w="0">
            <a:noFill/>
          </a:ln>
        </p:spPr>
      </p:pic>
      <p:pic>
        <p:nvPicPr>
          <p:cNvPr id="1034" name="图片 1033"/>
          <p:cNvPicPr/>
          <p:nvPr/>
        </p:nvPicPr>
        <p:blipFill>
          <a:blip r:embed="rId25"/>
          <a:stretch/>
        </p:blipFill>
        <p:spPr>
          <a:xfrm>
            <a:off x="5423400" y="2582280"/>
            <a:ext cx="317160" cy="16200"/>
          </a:xfrm>
          <a:prstGeom prst="rect">
            <a:avLst/>
          </a:prstGeom>
          <a:noFill/>
          <a:ln w="0">
            <a:noFill/>
          </a:ln>
        </p:spPr>
      </p:pic>
      <p:pic>
        <p:nvPicPr>
          <p:cNvPr id="1035" name="图片 1034"/>
          <p:cNvPicPr/>
          <p:nvPr/>
        </p:nvPicPr>
        <p:blipFill>
          <a:blip r:embed="rId26"/>
          <a:stretch/>
        </p:blipFill>
        <p:spPr>
          <a:xfrm>
            <a:off x="5423400" y="2582280"/>
            <a:ext cx="133200" cy="16200"/>
          </a:xfrm>
          <a:prstGeom prst="rect">
            <a:avLst/>
          </a:prstGeom>
          <a:noFill/>
          <a:ln w="0">
            <a:noFill/>
          </a:ln>
        </p:spPr>
      </p:pic>
      <p:pic>
        <p:nvPicPr>
          <p:cNvPr id="1036" name="图片 1035"/>
          <p:cNvPicPr/>
          <p:nvPr/>
        </p:nvPicPr>
        <p:blipFill>
          <a:blip r:embed="rId27"/>
          <a:stretch/>
        </p:blipFill>
        <p:spPr>
          <a:xfrm>
            <a:off x="5423400" y="2582280"/>
            <a:ext cx="642960" cy="16200"/>
          </a:xfrm>
          <a:prstGeom prst="rect">
            <a:avLst/>
          </a:prstGeom>
          <a:noFill/>
          <a:ln w="0">
            <a:noFill/>
          </a:ln>
        </p:spPr>
      </p:pic>
      <p:pic>
        <p:nvPicPr>
          <p:cNvPr id="1037" name="图片 1036"/>
          <p:cNvPicPr/>
          <p:nvPr/>
        </p:nvPicPr>
        <p:blipFill>
          <a:blip r:embed="rId28"/>
          <a:stretch/>
        </p:blipFill>
        <p:spPr>
          <a:xfrm>
            <a:off x="6676920" y="1755000"/>
            <a:ext cx="534600" cy="16200"/>
          </a:xfrm>
          <a:prstGeom prst="rect">
            <a:avLst/>
          </a:prstGeom>
          <a:noFill/>
          <a:ln w="0">
            <a:noFill/>
          </a:ln>
        </p:spPr>
      </p:pic>
      <p:pic>
        <p:nvPicPr>
          <p:cNvPr id="1038" name="图片 1037"/>
          <p:cNvPicPr/>
          <p:nvPr/>
        </p:nvPicPr>
        <p:blipFill>
          <a:blip r:embed="rId29"/>
          <a:stretch/>
        </p:blipFill>
        <p:spPr>
          <a:xfrm>
            <a:off x="6676920" y="1755000"/>
            <a:ext cx="459360" cy="16200"/>
          </a:xfrm>
          <a:prstGeom prst="rect">
            <a:avLst/>
          </a:prstGeom>
          <a:noFill/>
          <a:ln w="0">
            <a:noFill/>
          </a:ln>
        </p:spPr>
      </p:pic>
      <p:pic>
        <p:nvPicPr>
          <p:cNvPr id="1039" name="图片 1038"/>
          <p:cNvPicPr/>
          <p:nvPr/>
        </p:nvPicPr>
        <p:blipFill>
          <a:blip r:embed="rId30"/>
          <a:stretch/>
        </p:blipFill>
        <p:spPr>
          <a:xfrm>
            <a:off x="6676920" y="1755000"/>
            <a:ext cx="325440" cy="16200"/>
          </a:xfrm>
          <a:prstGeom prst="rect">
            <a:avLst/>
          </a:prstGeom>
          <a:noFill/>
          <a:ln w="0">
            <a:noFill/>
          </a:ln>
        </p:spPr>
      </p:pic>
      <p:pic>
        <p:nvPicPr>
          <p:cNvPr id="1040" name="图片 1039"/>
          <p:cNvPicPr/>
          <p:nvPr/>
        </p:nvPicPr>
        <p:blipFill>
          <a:blip r:embed="rId31"/>
          <a:stretch/>
        </p:blipFill>
        <p:spPr>
          <a:xfrm>
            <a:off x="6676920" y="1755000"/>
            <a:ext cx="342360" cy="16200"/>
          </a:xfrm>
          <a:prstGeom prst="rect">
            <a:avLst/>
          </a:prstGeom>
          <a:noFill/>
          <a:ln w="0">
            <a:noFill/>
          </a:ln>
        </p:spPr>
      </p:pic>
      <p:pic>
        <p:nvPicPr>
          <p:cNvPr id="1041" name="图片 1040"/>
          <p:cNvPicPr/>
          <p:nvPr/>
        </p:nvPicPr>
        <p:blipFill>
          <a:blip r:embed="rId32"/>
          <a:stretch/>
        </p:blipFill>
        <p:spPr>
          <a:xfrm>
            <a:off x="7328880" y="2013840"/>
            <a:ext cx="275400" cy="16200"/>
          </a:xfrm>
          <a:prstGeom prst="rect">
            <a:avLst/>
          </a:prstGeom>
          <a:noFill/>
          <a:ln w="0">
            <a:noFill/>
          </a:ln>
        </p:spPr>
      </p:pic>
      <p:pic>
        <p:nvPicPr>
          <p:cNvPr id="1042" name="图片 1041"/>
          <p:cNvPicPr/>
          <p:nvPr/>
        </p:nvPicPr>
        <p:blipFill>
          <a:blip r:embed="rId33"/>
          <a:stretch/>
        </p:blipFill>
        <p:spPr>
          <a:xfrm>
            <a:off x="6676920" y="2298240"/>
            <a:ext cx="659880" cy="16200"/>
          </a:xfrm>
          <a:prstGeom prst="rect">
            <a:avLst/>
          </a:prstGeom>
          <a:noFill/>
          <a:ln w="0">
            <a:noFill/>
          </a:ln>
        </p:spPr>
      </p:pic>
      <p:pic>
        <p:nvPicPr>
          <p:cNvPr id="1043" name="图片 1042"/>
          <p:cNvPicPr/>
          <p:nvPr/>
        </p:nvPicPr>
        <p:blipFill>
          <a:blip r:embed="rId34"/>
          <a:stretch/>
        </p:blipFill>
        <p:spPr>
          <a:xfrm>
            <a:off x="6676920" y="2298240"/>
            <a:ext cx="291960" cy="16200"/>
          </a:xfrm>
          <a:prstGeom prst="rect">
            <a:avLst/>
          </a:prstGeom>
          <a:noFill/>
          <a:ln w="0">
            <a:noFill/>
          </a:ln>
        </p:spPr>
      </p:pic>
      <p:pic>
        <p:nvPicPr>
          <p:cNvPr id="1044" name="图片 1043"/>
          <p:cNvPicPr/>
          <p:nvPr/>
        </p:nvPicPr>
        <p:blipFill>
          <a:blip r:embed="rId35"/>
          <a:stretch/>
        </p:blipFill>
        <p:spPr>
          <a:xfrm>
            <a:off x="6676920" y="2298240"/>
            <a:ext cx="200160" cy="16200"/>
          </a:xfrm>
          <a:prstGeom prst="rect">
            <a:avLst/>
          </a:prstGeom>
          <a:noFill/>
          <a:ln w="0">
            <a:noFill/>
          </a:ln>
        </p:spPr>
      </p:pic>
      <p:pic>
        <p:nvPicPr>
          <p:cNvPr id="1045" name="图片 1044"/>
          <p:cNvPicPr/>
          <p:nvPr/>
        </p:nvPicPr>
        <p:blipFill>
          <a:blip r:embed="rId36"/>
          <a:stretch/>
        </p:blipFill>
        <p:spPr>
          <a:xfrm>
            <a:off x="5966640" y="2640600"/>
            <a:ext cx="451080" cy="16200"/>
          </a:xfrm>
          <a:prstGeom prst="rect">
            <a:avLst/>
          </a:prstGeom>
          <a:noFill/>
          <a:ln w="0">
            <a:noFill/>
          </a:ln>
        </p:spPr>
      </p:pic>
      <p:pic>
        <p:nvPicPr>
          <p:cNvPr id="1046" name="图片 1045"/>
          <p:cNvPicPr/>
          <p:nvPr/>
        </p:nvPicPr>
        <p:blipFill>
          <a:blip r:embed="rId37"/>
          <a:stretch/>
        </p:blipFill>
        <p:spPr>
          <a:xfrm>
            <a:off x="5966640" y="2640600"/>
            <a:ext cx="517680" cy="16200"/>
          </a:xfrm>
          <a:prstGeom prst="rect">
            <a:avLst/>
          </a:prstGeom>
          <a:noFill/>
          <a:ln w="0">
            <a:noFill/>
          </a:ln>
        </p:spPr>
      </p:pic>
      <p:pic>
        <p:nvPicPr>
          <p:cNvPr id="1047" name="图片 1046"/>
          <p:cNvPicPr/>
          <p:nvPr/>
        </p:nvPicPr>
        <p:blipFill>
          <a:blip r:embed="rId38"/>
          <a:stretch/>
        </p:blipFill>
        <p:spPr>
          <a:xfrm>
            <a:off x="4228560" y="2239560"/>
            <a:ext cx="651600" cy="16200"/>
          </a:xfrm>
          <a:prstGeom prst="rect">
            <a:avLst/>
          </a:prstGeom>
          <a:noFill/>
          <a:ln w="0">
            <a:noFill/>
          </a:ln>
        </p:spPr>
      </p:pic>
      <p:pic>
        <p:nvPicPr>
          <p:cNvPr id="1048" name="图片 1047"/>
          <p:cNvPicPr/>
          <p:nvPr/>
        </p:nvPicPr>
        <p:blipFill>
          <a:blip r:embed="rId39"/>
          <a:stretch/>
        </p:blipFill>
        <p:spPr>
          <a:xfrm>
            <a:off x="7128360" y="1821600"/>
            <a:ext cx="651600" cy="16200"/>
          </a:xfrm>
          <a:prstGeom prst="rect">
            <a:avLst/>
          </a:prstGeom>
          <a:noFill/>
          <a:ln w="0">
            <a:noFill/>
          </a:ln>
        </p:spPr>
      </p:pic>
      <p:pic>
        <p:nvPicPr>
          <p:cNvPr id="1049" name="图片 1048"/>
          <p:cNvPicPr/>
          <p:nvPr/>
        </p:nvPicPr>
        <p:blipFill>
          <a:blip r:embed="rId40"/>
          <a:stretch/>
        </p:blipFill>
        <p:spPr>
          <a:xfrm>
            <a:off x="7128360" y="1821600"/>
            <a:ext cx="567720" cy="16200"/>
          </a:xfrm>
          <a:prstGeom prst="rect">
            <a:avLst/>
          </a:prstGeom>
          <a:noFill/>
          <a:ln w="0">
            <a:noFill/>
          </a:ln>
        </p:spPr>
      </p:pic>
      <p:pic>
        <p:nvPicPr>
          <p:cNvPr id="1050" name="图片 1049"/>
          <p:cNvPicPr/>
          <p:nvPr/>
        </p:nvPicPr>
        <p:blipFill>
          <a:blip r:embed="rId41"/>
          <a:stretch/>
        </p:blipFill>
        <p:spPr>
          <a:xfrm>
            <a:off x="5565600" y="2866320"/>
            <a:ext cx="191880" cy="16200"/>
          </a:xfrm>
          <a:prstGeom prst="rect">
            <a:avLst/>
          </a:prstGeom>
          <a:noFill/>
          <a:ln w="0">
            <a:noFill/>
          </a:ln>
        </p:spPr>
      </p:pic>
      <p:pic>
        <p:nvPicPr>
          <p:cNvPr id="1051" name="图片 1050"/>
          <p:cNvPicPr/>
          <p:nvPr/>
        </p:nvPicPr>
        <p:blipFill>
          <a:blip r:embed="rId42"/>
          <a:stretch/>
        </p:blipFill>
        <p:spPr>
          <a:xfrm>
            <a:off x="5565600" y="2866320"/>
            <a:ext cx="601200" cy="16200"/>
          </a:xfrm>
          <a:prstGeom prst="rect">
            <a:avLst/>
          </a:prstGeom>
          <a:noFill/>
          <a:ln w="0">
            <a:noFill/>
          </a:ln>
        </p:spPr>
      </p:pic>
      <p:pic>
        <p:nvPicPr>
          <p:cNvPr id="1052" name="图片 1051"/>
          <p:cNvPicPr/>
          <p:nvPr/>
        </p:nvPicPr>
        <p:blipFill>
          <a:blip r:embed="rId43"/>
          <a:stretch/>
        </p:blipFill>
        <p:spPr>
          <a:xfrm>
            <a:off x="6526440" y="2047320"/>
            <a:ext cx="116640" cy="16200"/>
          </a:xfrm>
          <a:prstGeom prst="rect">
            <a:avLst/>
          </a:prstGeom>
          <a:noFill/>
          <a:ln w="0">
            <a:noFill/>
          </a:ln>
        </p:spPr>
      </p:pic>
      <p:pic>
        <p:nvPicPr>
          <p:cNvPr id="1053" name="图片 1052"/>
          <p:cNvPicPr/>
          <p:nvPr/>
        </p:nvPicPr>
        <p:blipFill>
          <a:blip r:embed="rId44"/>
          <a:stretch/>
        </p:blipFill>
        <p:spPr>
          <a:xfrm>
            <a:off x="5448600" y="2715840"/>
            <a:ext cx="567720" cy="16200"/>
          </a:xfrm>
          <a:prstGeom prst="rect">
            <a:avLst/>
          </a:prstGeom>
          <a:noFill/>
          <a:ln w="0">
            <a:noFill/>
          </a:ln>
        </p:spPr>
      </p:pic>
      <p:sp>
        <p:nvSpPr>
          <p:cNvPr id="1054" name="任意多边形 1053"/>
          <p:cNvSpPr/>
          <p:nvPr/>
        </p:nvSpPr>
        <p:spPr>
          <a:xfrm>
            <a:off x="4662720" y="1955160"/>
            <a:ext cx="109080" cy="109080"/>
          </a:xfrm>
          <a:custGeom>
            <a:avLst/>
            <a:gdLst/>
            <a:ahLst/>
            <a:cxnLst/>
            <a:rect l="0" t="0" r="r" b="b"/>
            <a:pathLst>
              <a:path w="303" h="303">
                <a:moveTo>
                  <a:pt x="303" y="152"/>
                </a:moveTo>
                <a:cubicBezTo>
                  <a:pt x="303" y="162"/>
                  <a:pt x="302" y="172"/>
                  <a:pt x="300" y="182"/>
                </a:cubicBezTo>
                <a:cubicBezTo>
                  <a:pt x="298" y="191"/>
                  <a:pt x="295" y="201"/>
                  <a:pt x="292" y="210"/>
                </a:cubicBezTo>
                <a:cubicBezTo>
                  <a:pt x="288" y="219"/>
                  <a:pt x="283" y="228"/>
                  <a:pt x="278" y="236"/>
                </a:cubicBezTo>
                <a:cubicBezTo>
                  <a:pt x="272" y="244"/>
                  <a:pt x="266" y="252"/>
                  <a:pt x="259" y="259"/>
                </a:cubicBezTo>
                <a:cubicBezTo>
                  <a:pt x="252" y="266"/>
                  <a:pt x="244" y="272"/>
                  <a:pt x="236" y="278"/>
                </a:cubicBezTo>
                <a:cubicBezTo>
                  <a:pt x="228" y="283"/>
                  <a:pt x="219" y="288"/>
                  <a:pt x="210" y="292"/>
                </a:cubicBezTo>
                <a:cubicBezTo>
                  <a:pt x="201" y="295"/>
                  <a:pt x="191" y="298"/>
                  <a:pt x="182" y="300"/>
                </a:cubicBezTo>
                <a:cubicBezTo>
                  <a:pt x="172" y="302"/>
                  <a:pt x="162" y="303"/>
                  <a:pt x="152" y="303"/>
                </a:cubicBezTo>
                <a:cubicBezTo>
                  <a:pt x="141" y="303"/>
                  <a:pt x="132" y="302"/>
                  <a:pt x="122" y="300"/>
                </a:cubicBezTo>
                <a:cubicBezTo>
                  <a:pt x="112" y="298"/>
                  <a:pt x="103" y="295"/>
                  <a:pt x="94" y="292"/>
                </a:cubicBezTo>
                <a:cubicBezTo>
                  <a:pt x="84" y="288"/>
                  <a:pt x="76" y="283"/>
                  <a:pt x="67" y="278"/>
                </a:cubicBezTo>
                <a:cubicBezTo>
                  <a:pt x="59" y="272"/>
                  <a:pt x="52" y="266"/>
                  <a:pt x="45" y="259"/>
                </a:cubicBezTo>
                <a:cubicBezTo>
                  <a:pt x="38" y="252"/>
                  <a:pt x="31" y="244"/>
                  <a:pt x="26" y="236"/>
                </a:cubicBezTo>
                <a:cubicBezTo>
                  <a:pt x="20" y="228"/>
                  <a:pt x="16" y="219"/>
                  <a:pt x="12" y="210"/>
                </a:cubicBezTo>
                <a:cubicBezTo>
                  <a:pt x="8" y="201"/>
                  <a:pt x="5" y="191"/>
                  <a:pt x="3" y="182"/>
                </a:cubicBezTo>
                <a:cubicBezTo>
                  <a:pt x="1" y="172"/>
                  <a:pt x="0" y="162"/>
                  <a:pt x="0" y="152"/>
                </a:cubicBezTo>
                <a:cubicBezTo>
                  <a:pt x="0" y="142"/>
                  <a:pt x="1" y="132"/>
                  <a:pt x="3" y="122"/>
                </a:cubicBezTo>
                <a:cubicBezTo>
                  <a:pt x="5" y="112"/>
                  <a:pt x="8" y="103"/>
                  <a:pt x="12" y="93"/>
                </a:cubicBezTo>
                <a:cubicBezTo>
                  <a:pt x="16" y="84"/>
                  <a:pt x="20" y="76"/>
                  <a:pt x="26" y="67"/>
                </a:cubicBezTo>
                <a:cubicBezTo>
                  <a:pt x="31" y="59"/>
                  <a:pt x="38" y="52"/>
                  <a:pt x="45" y="45"/>
                </a:cubicBezTo>
                <a:cubicBezTo>
                  <a:pt x="52" y="38"/>
                  <a:pt x="59" y="31"/>
                  <a:pt x="67" y="26"/>
                </a:cubicBezTo>
                <a:cubicBezTo>
                  <a:pt x="76" y="20"/>
                  <a:pt x="84" y="16"/>
                  <a:pt x="94" y="12"/>
                </a:cubicBezTo>
                <a:cubicBezTo>
                  <a:pt x="103" y="8"/>
                  <a:pt x="112" y="5"/>
                  <a:pt x="122" y="3"/>
                </a:cubicBezTo>
                <a:cubicBezTo>
                  <a:pt x="132" y="1"/>
                  <a:pt x="141" y="0"/>
                  <a:pt x="152" y="0"/>
                </a:cubicBezTo>
                <a:cubicBezTo>
                  <a:pt x="162" y="0"/>
                  <a:pt x="172" y="1"/>
                  <a:pt x="182" y="3"/>
                </a:cubicBezTo>
                <a:cubicBezTo>
                  <a:pt x="191" y="5"/>
                  <a:pt x="201" y="8"/>
                  <a:pt x="210" y="12"/>
                </a:cubicBezTo>
                <a:cubicBezTo>
                  <a:pt x="219" y="16"/>
                  <a:pt x="228" y="20"/>
                  <a:pt x="236" y="26"/>
                </a:cubicBezTo>
                <a:cubicBezTo>
                  <a:pt x="244" y="31"/>
                  <a:pt x="252" y="38"/>
                  <a:pt x="259" y="45"/>
                </a:cubicBezTo>
                <a:cubicBezTo>
                  <a:pt x="266" y="52"/>
                  <a:pt x="272" y="59"/>
                  <a:pt x="278" y="67"/>
                </a:cubicBezTo>
                <a:cubicBezTo>
                  <a:pt x="283" y="76"/>
                  <a:pt x="288" y="84"/>
                  <a:pt x="292" y="93"/>
                </a:cubicBezTo>
                <a:cubicBezTo>
                  <a:pt x="295" y="103"/>
                  <a:pt x="298" y="112"/>
                  <a:pt x="300" y="122"/>
                </a:cubicBezTo>
                <a:cubicBezTo>
                  <a:pt x="302" y="132"/>
                  <a:pt x="303" y="142"/>
                  <a:pt x="303" y="152"/>
                </a:cubicBezTo>
                <a:close/>
              </a:path>
            </a:pathLst>
          </a:custGeom>
          <a:solidFill>
            <a:srgbClr val="E36CF4">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55" name="任意多边形 1054"/>
          <p:cNvSpPr/>
          <p:nvPr/>
        </p:nvSpPr>
        <p:spPr>
          <a:xfrm>
            <a:off x="6183720" y="2523600"/>
            <a:ext cx="59040" cy="67320"/>
          </a:xfrm>
          <a:custGeom>
            <a:avLst/>
            <a:gdLst/>
            <a:ahLst/>
            <a:cxnLst/>
            <a:rect l="0" t="0" r="r" b="b"/>
            <a:pathLst>
              <a:path w="164" h="187">
                <a:moveTo>
                  <a:pt x="0" y="104"/>
                </a:moveTo>
                <a:lnTo>
                  <a:pt x="0" y="81"/>
                </a:lnTo>
                <a:cubicBezTo>
                  <a:pt x="0" y="70"/>
                  <a:pt x="2" y="60"/>
                  <a:pt x="6" y="50"/>
                </a:cubicBezTo>
                <a:cubicBezTo>
                  <a:pt x="10" y="40"/>
                  <a:pt x="16" y="31"/>
                  <a:pt x="24" y="24"/>
                </a:cubicBezTo>
                <a:cubicBezTo>
                  <a:pt x="32" y="16"/>
                  <a:pt x="40" y="10"/>
                  <a:pt x="50" y="6"/>
                </a:cubicBezTo>
                <a:cubicBezTo>
                  <a:pt x="60" y="2"/>
                  <a:pt x="71" y="0"/>
                  <a:pt x="82" y="0"/>
                </a:cubicBezTo>
                <a:cubicBezTo>
                  <a:pt x="93" y="0"/>
                  <a:pt x="104" y="2"/>
                  <a:pt x="113" y="6"/>
                </a:cubicBezTo>
                <a:cubicBezTo>
                  <a:pt x="123" y="10"/>
                  <a:pt x="132" y="16"/>
                  <a:pt x="140" y="24"/>
                </a:cubicBezTo>
                <a:cubicBezTo>
                  <a:pt x="147" y="31"/>
                  <a:pt x="153" y="40"/>
                  <a:pt x="157" y="50"/>
                </a:cubicBezTo>
                <a:cubicBezTo>
                  <a:pt x="162" y="60"/>
                  <a:pt x="164" y="70"/>
                  <a:pt x="164" y="81"/>
                </a:cubicBezTo>
                <a:lnTo>
                  <a:pt x="164" y="104"/>
                </a:lnTo>
                <a:cubicBezTo>
                  <a:pt x="164" y="116"/>
                  <a:pt x="162" y="126"/>
                  <a:pt x="157" y="136"/>
                </a:cubicBezTo>
                <a:cubicBezTo>
                  <a:pt x="153" y="146"/>
                  <a:pt x="147" y="155"/>
                  <a:pt x="140" y="163"/>
                </a:cubicBezTo>
                <a:cubicBezTo>
                  <a:pt x="132" y="170"/>
                  <a:pt x="123" y="176"/>
                  <a:pt x="113" y="180"/>
                </a:cubicBezTo>
                <a:cubicBezTo>
                  <a:pt x="104" y="184"/>
                  <a:pt x="93" y="187"/>
                  <a:pt x="82" y="187"/>
                </a:cubicBezTo>
                <a:cubicBezTo>
                  <a:pt x="71" y="187"/>
                  <a:pt x="60" y="184"/>
                  <a:pt x="50" y="180"/>
                </a:cubicBezTo>
                <a:cubicBezTo>
                  <a:pt x="40" y="176"/>
                  <a:pt x="32" y="170"/>
                  <a:pt x="24" y="163"/>
                </a:cubicBezTo>
                <a:cubicBezTo>
                  <a:pt x="16" y="155"/>
                  <a:pt x="10" y="146"/>
                  <a:pt x="6" y="136"/>
                </a:cubicBezTo>
                <a:cubicBezTo>
                  <a:pt x="2" y="126"/>
                  <a:pt x="0" y="116"/>
                  <a:pt x="0" y="104"/>
                </a:cubicBezTo>
                <a:close/>
              </a:path>
            </a:pathLst>
          </a:custGeom>
          <a:solidFill>
            <a:srgbClr val="A76A88">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56" name="任意多边形 1055"/>
          <p:cNvSpPr/>
          <p:nvPr/>
        </p:nvSpPr>
        <p:spPr>
          <a:xfrm>
            <a:off x="3684960" y="2389680"/>
            <a:ext cx="75600" cy="75600"/>
          </a:xfrm>
          <a:custGeom>
            <a:avLst/>
            <a:gdLst/>
            <a:ahLst/>
            <a:cxnLst/>
            <a:rect l="0" t="0" r="r" b="b"/>
            <a:pathLst>
              <a:path w="210" h="210">
                <a:moveTo>
                  <a:pt x="210" y="105"/>
                </a:moveTo>
                <a:cubicBezTo>
                  <a:pt x="210" y="119"/>
                  <a:pt x="208" y="133"/>
                  <a:pt x="202" y="146"/>
                </a:cubicBezTo>
                <a:cubicBezTo>
                  <a:pt x="197" y="159"/>
                  <a:pt x="190" y="170"/>
                  <a:pt x="180" y="180"/>
                </a:cubicBezTo>
                <a:cubicBezTo>
                  <a:pt x="170" y="190"/>
                  <a:pt x="159" y="197"/>
                  <a:pt x="146" y="202"/>
                </a:cubicBezTo>
                <a:cubicBezTo>
                  <a:pt x="133" y="208"/>
                  <a:pt x="120" y="210"/>
                  <a:pt x="106" y="210"/>
                </a:cubicBezTo>
                <a:cubicBezTo>
                  <a:pt x="92" y="210"/>
                  <a:pt x="79" y="208"/>
                  <a:pt x="66" y="202"/>
                </a:cubicBezTo>
                <a:cubicBezTo>
                  <a:pt x="52" y="197"/>
                  <a:pt x="41" y="190"/>
                  <a:pt x="31" y="180"/>
                </a:cubicBezTo>
                <a:cubicBezTo>
                  <a:pt x="21" y="170"/>
                  <a:pt x="14" y="159"/>
                  <a:pt x="8" y="146"/>
                </a:cubicBezTo>
                <a:cubicBezTo>
                  <a:pt x="3" y="133"/>
                  <a:pt x="0" y="119"/>
                  <a:pt x="0" y="105"/>
                </a:cubicBezTo>
                <a:cubicBezTo>
                  <a:pt x="0" y="91"/>
                  <a:pt x="3" y="78"/>
                  <a:pt x="8" y="65"/>
                </a:cubicBezTo>
                <a:cubicBezTo>
                  <a:pt x="14" y="52"/>
                  <a:pt x="21" y="41"/>
                  <a:pt x="31" y="31"/>
                </a:cubicBezTo>
                <a:cubicBezTo>
                  <a:pt x="41" y="21"/>
                  <a:pt x="52" y="14"/>
                  <a:pt x="66" y="8"/>
                </a:cubicBezTo>
                <a:cubicBezTo>
                  <a:pt x="79" y="3"/>
                  <a:pt x="92" y="0"/>
                  <a:pt x="106" y="0"/>
                </a:cubicBezTo>
                <a:cubicBezTo>
                  <a:pt x="120" y="0"/>
                  <a:pt x="133" y="3"/>
                  <a:pt x="146" y="8"/>
                </a:cubicBezTo>
                <a:cubicBezTo>
                  <a:pt x="159" y="14"/>
                  <a:pt x="170" y="21"/>
                  <a:pt x="180" y="31"/>
                </a:cubicBezTo>
                <a:cubicBezTo>
                  <a:pt x="190" y="41"/>
                  <a:pt x="197" y="52"/>
                  <a:pt x="202" y="65"/>
                </a:cubicBezTo>
                <a:cubicBezTo>
                  <a:pt x="208" y="78"/>
                  <a:pt x="210" y="91"/>
                  <a:pt x="210" y="105"/>
                </a:cubicBezTo>
                <a:close/>
              </a:path>
            </a:pathLst>
          </a:custGeom>
          <a:solidFill>
            <a:srgbClr val="E37ACB">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7" name="任意多边形 1056"/>
          <p:cNvSpPr/>
          <p:nvPr/>
        </p:nvSpPr>
        <p:spPr>
          <a:xfrm>
            <a:off x="5398200" y="2247840"/>
            <a:ext cx="67320" cy="67320"/>
          </a:xfrm>
          <a:custGeom>
            <a:avLst/>
            <a:gdLst/>
            <a:ahLst/>
            <a:cxnLst/>
            <a:rect l="0" t="0" r="r" b="b"/>
            <a:pathLst>
              <a:path w="187" h="187">
                <a:moveTo>
                  <a:pt x="187" y="93"/>
                </a:moveTo>
                <a:cubicBezTo>
                  <a:pt x="187" y="105"/>
                  <a:pt x="184" y="117"/>
                  <a:pt x="180" y="128"/>
                </a:cubicBezTo>
                <a:cubicBezTo>
                  <a:pt x="175" y="141"/>
                  <a:pt x="168" y="151"/>
                  <a:pt x="160" y="159"/>
                </a:cubicBezTo>
                <a:cubicBezTo>
                  <a:pt x="151" y="168"/>
                  <a:pt x="141" y="175"/>
                  <a:pt x="130" y="179"/>
                </a:cubicBezTo>
                <a:cubicBezTo>
                  <a:pt x="118" y="184"/>
                  <a:pt x="106" y="187"/>
                  <a:pt x="94" y="187"/>
                </a:cubicBezTo>
                <a:cubicBezTo>
                  <a:pt x="81" y="187"/>
                  <a:pt x="69" y="184"/>
                  <a:pt x="57" y="179"/>
                </a:cubicBezTo>
                <a:cubicBezTo>
                  <a:pt x="46" y="175"/>
                  <a:pt x="36" y="168"/>
                  <a:pt x="27" y="159"/>
                </a:cubicBezTo>
                <a:cubicBezTo>
                  <a:pt x="19" y="151"/>
                  <a:pt x="12" y="141"/>
                  <a:pt x="7" y="128"/>
                </a:cubicBezTo>
                <a:cubicBezTo>
                  <a:pt x="2" y="117"/>
                  <a:pt x="0" y="105"/>
                  <a:pt x="0" y="93"/>
                </a:cubicBezTo>
                <a:cubicBezTo>
                  <a:pt x="0" y="80"/>
                  <a:pt x="2" y="69"/>
                  <a:pt x="7" y="57"/>
                </a:cubicBezTo>
                <a:cubicBezTo>
                  <a:pt x="12" y="46"/>
                  <a:pt x="19" y="36"/>
                  <a:pt x="27" y="27"/>
                </a:cubicBezTo>
                <a:cubicBezTo>
                  <a:pt x="36" y="18"/>
                  <a:pt x="46" y="12"/>
                  <a:pt x="57" y="7"/>
                </a:cubicBezTo>
                <a:cubicBezTo>
                  <a:pt x="69" y="2"/>
                  <a:pt x="81" y="0"/>
                  <a:pt x="94" y="0"/>
                </a:cubicBezTo>
                <a:cubicBezTo>
                  <a:pt x="106" y="0"/>
                  <a:pt x="118" y="2"/>
                  <a:pt x="130" y="7"/>
                </a:cubicBezTo>
                <a:cubicBezTo>
                  <a:pt x="141" y="12"/>
                  <a:pt x="151" y="18"/>
                  <a:pt x="160" y="27"/>
                </a:cubicBezTo>
                <a:cubicBezTo>
                  <a:pt x="168" y="36"/>
                  <a:pt x="175" y="46"/>
                  <a:pt x="180" y="57"/>
                </a:cubicBezTo>
                <a:cubicBezTo>
                  <a:pt x="184" y="69"/>
                  <a:pt x="187" y="80"/>
                  <a:pt x="187" y="93"/>
                </a:cubicBezTo>
                <a:close/>
              </a:path>
            </a:pathLst>
          </a:custGeom>
          <a:solidFill>
            <a:srgbClr val="FA9CEA">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8" name="任意多边形 1057"/>
          <p:cNvSpPr/>
          <p:nvPr/>
        </p:nvSpPr>
        <p:spPr>
          <a:xfrm>
            <a:off x="6593400" y="1712880"/>
            <a:ext cx="66960" cy="67320"/>
          </a:xfrm>
          <a:custGeom>
            <a:avLst/>
            <a:gdLst/>
            <a:ahLst/>
            <a:cxnLst/>
            <a:rect l="0" t="0" r="r" b="b"/>
            <a:pathLst>
              <a:path w="186" h="187">
                <a:moveTo>
                  <a:pt x="0" y="96"/>
                </a:moveTo>
                <a:lnTo>
                  <a:pt x="0" y="90"/>
                </a:lnTo>
                <a:cubicBezTo>
                  <a:pt x="0" y="79"/>
                  <a:pt x="2" y="67"/>
                  <a:pt x="6" y="56"/>
                </a:cubicBezTo>
                <a:cubicBezTo>
                  <a:pt x="11" y="45"/>
                  <a:pt x="18" y="35"/>
                  <a:pt x="26" y="27"/>
                </a:cubicBezTo>
                <a:cubicBezTo>
                  <a:pt x="35" y="18"/>
                  <a:pt x="44" y="12"/>
                  <a:pt x="55" y="7"/>
                </a:cubicBezTo>
                <a:cubicBezTo>
                  <a:pt x="66" y="2"/>
                  <a:pt x="78" y="0"/>
                  <a:pt x="90" y="0"/>
                </a:cubicBezTo>
                <a:lnTo>
                  <a:pt x="96" y="0"/>
                </a:lnTo>
                <a:cubicBezTo>
                  <a:pt x="108" y="0"/>
                  <a:pt x="119" y="2"/>
                  <a:pt x="131" y="7"/>
                </a:cubicBezTo>
                <a:cubicBezTo>
                  <a:pt x="142" y="12"/>
                  <a:pt x="151" y="18"/>
                  <a:pt x="160" y="27"/>
                </a:cubicBezTo>
                <a:cubicBezTo>
                  <a:pt x="168" y="35"/>
                  <a:pt x="175" y="45"/>
                  <a:pt x="179" y="56"/>
                </a:cubicBezTo>
                <a:cubicBezTo>
                  <a:pt x="184" y="67"/>
                  <a:pt x="186" y="79"/>
                  <a:pt x="186" y="90"/>
                </a:cubicBezTo>
                <a:lnTo>
                  <a:pt x="186" y="96"/>
                </a:lnTo>
                <a:cubicBezTo>
                  <a:pt x="186" y="108"/>
                  <a:pt x="184" y="119"/>
                  <a:pt x="179" y="130"/>
                </a:cubicBezTo>
                <a:cubicBezTo>
                  <a:pt x="175" y="141"/>
                  <a:pt x="168" y="152"/>
                  <a:pt x="160" y="160"/>
                </a:cubicBezTo>
                <a:cubicBezTo>
                  <a:pt x="151" y="169"/>
                  <a:pt x="142" y="175"/>
                  <a:pt x="131" y="180"/>
                </a:cubicBezTo>
                <a:cubicBezTo>
                  <a:pt x="119" y="185"/>
                  <a:pt x="108" y="187"/>
                  <a:pt x="96" y="187"/>
                </a:cubicBezTo>
                <a:lnTo>
                  <a:pt x="90" y="187"/>
                </a:lnTo>
                <a:cubicBezTo>
                  <a:pt x="78" y="187"/>
                  <a:pt x="66" y="185"/>
                  <a:pt x="55" y="180"/>
                </a:cubicBezTo>
                <a:cubicBezTo>
                  <a:pt x="44" y="175"/>
                  <a:pt x="35" y="169"/>
                  <a:pt x="26" y="160"/>
                </a:cubicBezTo>
                <a:cubicBezTo>
                  <a:pt x="18" y="152"/>
                  <a:pt x="11" y="141"/>
                  <a:pt x="6" y="130"/>
                </a:cubicBezTo>
                <a:cubicBezTo>
                  <a:pt x="2" y="119"/>
                  <a:pt x="0" y="108"/>
                  <a:pt x="0" y="96"/>
                </a:cubicBezTo>
                <a:close/>
              </a:path>
            </a:pathLst>
          </a:custGeom>
          <a:solidFill>
            <a:srgbClr val="B0B3B0">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9" name="任意多边形 1058"/>
          <p:cNvSpPr/>
          <p:nvPr/>
        </p:nvSpPr>
        <p:spPr>
          <a:xfrm>
            <a:off x="3359160" y="2548440"/>
            <a:ext cx="75600" cy="84240"/>
          </a:xfrm>
          <a:custGeom>
            <a:avLst/>
            <a:gdLst/>
            <a:ahLst/>
            <a:cxnLst/>
            <a:rect l="0" t="0" r="r" b="b"/>
            <a:pathLst>
              <a:path w="210" h="234">
                <a:moveTo>
                  <a:pt x="0" y="128"/>
                </a:moveTo>
                <a:lnTo>
                  <a:pt x="0" y="105"/>
                </a:lnTo>
                <a:cubicBezTo>
                  <a:pt x="0" y="91"/>
                  <a:pt x="3" y="78"/>
                  <a:pt x="8" y="65"/>
                </a:cubicBezTo>
                <a:cubicBezTo>
                  <a:pt x="13" y="52"/>
                  <a:pt x="21" y="41"/>
                  <a:pt x="31" y="31"/>
                </a:cubicBezTo>
                <a:cubicBezTo>
                  <a:pt x="41" y="21"/>
                  <a:pt x="52" y="14"/>
                  <a:pt x="65" y="8"/>
                </a:cubicBezTo>
                <a:cubicBezTo>
                  <a:pt x="77" y="3"/>
                  <a:pt x="91" y="0"/>
                  <a:pt x="105" y="0"/>
                </a:cubicBezTo>
                <a:cubicBezTo>
                  <a:pt x="118" y="0"/>
                  <a:pt x="132" y="3"/>
                  <a:pt x="146" y="8"/>
                </a:cubicBezTo>
                <a:cubicBezTo>
                  <a:pt x="158" y="14"/>
                  <a:pt x="170" y="21"/>
                  <a:pt x="179" y="31"/>
                </a:cubicBezTo>
                <a:cubicBezTo>
                  <a:pt x="189" y="41"/>
                  <a:pt x="197" y="52"/>
                  <a:pt x="202" y="65"/>
                </a:cubicBezTo>
                <a:cubicBezTo>
                  <a:pt x="207" y="78"/>
                  <a:pt x="210" y="91"/>
                  <a:pt x="210" y="105"/>
                </a:cubicBezTo>
                <a:lnTo>
                  <a:pt x="210" y="128"/>
                </a:lnTo>
                <a:cubicBezTo>
                  <a:pt x="210" y="142"/>
                  <a:pt x="207" y="155"/>
                  <a:pt x="202" y="168"/>
                </a:cubicBezTo>
                <a:cubicBezTo>
                  <a:pt x="197" y="181"/>
                  <a:pt x="189" y="192"/>
                  <a:pt x="179" y="202"/>
                </a:cubicBezTo>
                <a:cubicBezTo>
                  <a:pt x="170" y="212"/>
                  <a:pt x="158" y="219"/>
                  <a:pt x="146" y="225"/>
                </a:cubicBezTo>
                <a:cubicBezTo>
                  <a:pt x="132" y="231"/>
                  <a:pt x="118" y="234"/>
                  <a:pt x="105" y="234"/>
                </a:cubicBezTo>
                <a:cubicBezTo>
                  <a:pt x="91" y="234"/>
                  <a:pt x="77" y="231"/>
                  <a:pt x="65" y="225"/>
                </a:cubicBezTo>
                <a:cubicBezTo>
                  <a:pt x="52" y="219"/>
                  <a:pt x="41" y="212"/>
                  <a:pt x="31" y="202"/>
                </a:cubicBezTo>
                <a:cubicBezTo>
                  <a:pt x="21" y="192"/>
                  <a:pt x="13" y="181"/>
                  <a:pt x="8" y="168"/>
                </a:cubicBezTo>
                <a:cubicBezTo>
                  <a:pt x="3" y="155"/>
                  <a:pt x="0" y="142"/>
                  <a:pt x="0" y="128"/>
                </a:cubicBezTo>
                <a:close/>
              </a:path>
            </a:pathLst>
          </a:custGeom>
          <a:solidFill>
            <a:srgbClr val="D983BE">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0" name="任意多边形 1059"/>
          <p:cNvSpPr/>
          <p:nvPr/>
        </p:nvSpPr>
        <p:spPr>
          <a:xfrm>
            <a:off x="5373000" y="2531880"/>
            <a:ext cx="100800" cy="100800"/>
          </a:xfrm>
          <a:custGeom>
            <a:avLst/>
            <a:gdLst/>
            <a:ahLst/>
            <a:cxnLst/>
            <a:rect l="0" t="0" r="r" b="b"/>
            <a:pathLst>
              <a:path w="280" h="280">
                <a:moveTo>
                  <a:pt x="0" y="143"/>
                </a:moveTo>
                <a:lnTo>
                  <a:pt x="0" y="138"/>
                </a:lnTo>
                <a:cubicBezTo>
                  <a:pt x="0" y="120"/>
                  <a:pt x="4" y="102"/>
                  <a:pt x="11" y="86"/>
                </a:cubicBezTo>
                <a:cubicBezTo>
                  <a:pt x="18" y="69"/>
                  <a:pt x="28" y="53"/>
                  <a:pt x="41" y="40"/>
                </a:cubicBezTo>
                <a:cubicBezTo>
                  <a:pt x="54" y="27"/>
                  <a:pt x="68" y="17"/>
                  <a:pt x="85" y="10"/>
                </a:cubicBezTo>
                <a:cubicBezTo>
                  <a:pt x="102" y="4"/>
                  <a:pt x="119" y="0"/>
                  <a:pt x="138" y="0"/>
                </a:cubicBezTo>
                <a:lnTo>
                  <a:pt x="142" y="0"/>
                </a:lnTo>
                <a:cubicBezTo>
                  <a:pt x="160" y="0"/>
                  <a:pt x="178" y="4"/>
                  <a:pt x="194" y="10"/>
                </a:cubicBezTo>
                <a:cubicBezTo>
                  <a:pt x="211" y="17"/>
                  <a:pt x="227" y="27"/>
                  <a:pt x="240" y="40"/>
                </a:cubicBezTo>
                <a:cubicBezTo>
                  <a:pt x="253" y="53"/>
                  <a:pt x="263" y="69"/>
                  <a:pt x="270" y="86"/>
                </a:cubicBezTo>
                <a:cubicBezTo>
                  <a:pt x="277" y="102"/>
                  <a:pt x="280" y="120"/>
                  <a:pt x="280" y="138"/>
                </a:cubicBezTo>
                <a:lnTo>
                  <a:pt x="280" y="143"/>
                </a:lnTo>
                <a:cubicBezTo>
                  <a:pt x="280" y="161"/>
                  <a:pt x="277" y="178"/>
                  <a:pt x="270" y="195"/>
                </a:cubicBezTo>
                <a:cubicBezTo>
                  <a:pt x="263" y="212"/>
                  <a:pt x="253" y="227"/>
                  <a:pt x="240" y="239"/>
                </a:cubicBezTo>
                <a:cubicBezTo>
                  <a:pt x="227" y="252"/>
                  <a:pt x="211" y="262"/>
                  <a:pt x="194" y="269"/>
                </a:cubicBezTo>
                <a:cubicBezTo>
                  <a:pt x="178" y="276"/>
                  <a:pt x="160" y="280"/>
                  <a:pt x="142" y="280"/>
                </a:cubicBezTo>
                <a:lnTo>
                  <a:pt x="138" y="280"/>
                </a:lnTo>
                <a:cubicBezTo>
                  <a:pt x="119" y="280"/>
                  <a:pt x="102" y="276"/>
                  <a:pt x="85" y="269"/>
                </a:cubicBezTo>
                <a:cubicBezTo>
                  <a:pt x="68" y="262"/>
                  <a:pt x="54" y="252"/>
                  <a:pt x="41" y="239"/>
                </a:cubicBezTo>
                <a:cubicBezTo>
                  <a:pt x="28" y="227"/>
                  <a:pt x="18" y="212"/>
                  <a:pt x="11" y="195"/>
                </a:cubicBezTo>
                <a:cubicBezTo>
                  <a:pt x="4" y="178"/>
                  <a:pt x="0" y="161"/>
                  <a:pt x="0" y="143"/>
                </a:cubicBezTo>
                <a:close/>
              </a:path>
            </a:pathLst>
          </a:custGeom>
          <a:solidFill>
            <a:srgbClr val="A79785">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1" name="任意多边形 1060"/>
          <p:cNvSpPr/>
          <p:nvPr/>
        </p:nvSpPr>
        <p:spPr>
          <a:xfrm>
            <a:off x="6643440" y="1721160"/>
            <a:ext cx="67320" cy="67320"/>
          </a:xfrm>
          <a:custGeom>
            <a:avLst/>
            <a:gdLst/>
            <a:ahLst/>
            <a:cxnLst/>
            <a:rect l="0" t="0" r="r" b="b"/>
            <a:pathLst>
              <a:path w="187" h="187">
                <a:moveTo>
                  <a:pt x="187" y="93"/>
                </a:moveTo>
                <a:cubicBezTo>
                  <a:pt x="187" y="106"/>
                  <a:pt x="184" y="117"/>
                  <a:pt x="180" y="130"/>
                </a:cubicBezTo>
                <a:cubicBezTo>
                  <a:pt x="175" y="141"/>
                  <a:pt x="168" y="151"/>
                  <a:pt x="159" y="160"/>
                </a:cubicBezTo>
                <a:cubicBezTo>
                  <a:pt x="151" y="169"/>
                  <a:pt x="141" y="175"/>
                  <a:pt x="128" y="180"/>
                </a:cubicBezTo>
                <a:cubicBezTo>
                  <a:pt x="117" y="185"/>
                  <a:pt x="105" y="187"/>
                  <a:pt x="93" y="187"/>
                </a:cubicBezTo>
                <a:cubicBezTo>
                  <a:pt x="80" y="187"/>
                  <a:pt x="69" y="185"/>
                  <a:pt x="57" y="180"/>
                </a:cubicBezTo>
                <a:cubicBezTo>
                  <a:pt x="46" y="175"/>
                  <a:pt x="36" y="169"/>
                  <a:pt x="27" y="160"/>
                </a:cubicBezTo>
                <a:cubicBezTo>
                  <a:pt x="18" y="151"/>
                  <a:pt x="12" y="141"/>
                  <a:pt x="7" y="130"/>
                </a:cubicBezTo>
                <a:cubicBezTo>
                  <a:pt x="2" y="117"/>
                  <a:pt x="0" y="106"/>
                  <a:pt x="0" y="93"/>
                </a:cubicBezTo>
                <a:cubicBezTo>
                  <a:pt x="0" y="81"/>
                  <a:pt x="2" y="69"/>
                  <a:pt x="7" y="58"/>
                </a:cubicBezTo>
                <a:cubicBezTo>
                  <a:pt x="12" y="46"/>
                  <a:pt x="18" y="36"/>
                  <a:pt x="27" y="28"/>
                </a:cubicBezTo>
                <a:cubicBezTo>
                  <a:pt x="36" y="19"/>
                  <a:pt x="46" y="12"/>
                  <a:pt x="57" y="7"/>
                </a:cubicBezTo>
                <a:cubicBezTo>
                  <a:pt x="69" y="3"/>
                  <a:pt x="80" y="0"/>
                  <a:pt x="93" y="0"/>
                </a:cubicBezTo>
                <a:cubicBezTo>
                  <a:pt x="105" y="0"/>
                  <a:pt x="117" y="3"/>
                  <a:pt x="128" y="7"/>
                </a:cubicBezTo>
                <a:cubicBezTo>
                  <a:pt x="141" y="12"/>
                  <a:pt x="151" y="19"/>
                  <a:pt x="159" y="28"/>
                </a:cubicBezTo>
                <a:cubicBezTo>
                  <a:pt x="168" y="36"/>
                  <a:pt x="175" y="46"/>
                  <a:pt x="180" y="58"/>
                </a:cubicBezTo>
                <a:cubicBezTo>
                  <a:pt x="184" y="69"/>
                  <a:pt x="187" y="81"/>
                  <a:pt x="187" y="93"/>
                </a:cubicBezTo>
                <a:close/>
              </a:path>
            </a:pathLst>
          </a:custGeom>
          <a:solidFill>
            <a:srgbClr val="9FC596">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2" name="任意多边形 1061"/>
          <p:cNvSpPr/>
          <p:nvPr/>
        </p:nvSpPr>
        <p:spPr>
          <a:xfrm>
            <a:off x="7278480" y="1963800"/>
            <a:ext cx="100800" cy="92160"/>
          </a:xfrm>
          <a:custGeom>
            <a:avLst/>
            <a:gdLst/>
            <a:ahLst/>
            <a:cxnLst/>
            <a:rect l="0" t="0" r="r" b="b"/>
            <a:pathLst>
              <a:path w="280" h="256">
                <a:moveTo>
                  <a:pt x="0" y="128"/>
                </a:moveTo>
                <a:cubicBezTo>
                  <a:pt x="0" y="111"/>
                  <a:pt x="3" y="95"/>
                  <a:pt x="10" y="79"/>
                </a:cubicBezTo>
                <a:cubicBezTo>
                  <a:pt x="16" y="64"/>
                  <a:pt x="25" y="50"/>
                  <a:pt x="37" y="38"/>
                </a:cubicBezTo>
                <a:cubicBezTo>
                  <a:pt x="49" y="25"/>
                  <a:pt x="63" y="16"/>
                  <a:pt x="79" y="9"/>
                </a:cubicBezTo>
                <a:cubicBezTo>
                  <a:pt x="95" y="3"/>
                  <a:pt x="111" y="0"/>
                  <a:pt x="128" y="0"/>
                </a:cubicBezTo>
                <a:lnTo>
                  <a:pt x="151" y="0"/>
                </a:lnTo>
                <a:cubicBezTo>
                  <a:pt x="168" y="0"/>
                  <a:pt x="184" y="3"/>
                  <a:pt x="200" y="9"/>
                </a:cubicBezTo>
                <a:cubicBezTo>
                  <a:pt x="216" y="16"/>
                  <a:pt x="230" y="25"/>
                  <a:pt x="242" y="38"/>
                </a:cubicBezTo>
                <a:cubicBezTo>
                  <a:pt x="254" y="50"/>
                  <a:pt x="263" y="64"/>
                  <a:pt x="270" y="79"/>
                </a:cubicBezTo>
                <a:cubicBezTo>
                  <a:pt x="276" y="95"/>
                  <a:pt x="280" y="111"/>
                  <a:pt x="280" y="128"/>
                </a:cubicBezTo>
                <a:cubicBezTo>
                  <a:pt x="280" y="145"/>
                  <a:pt x="276" y="161"/>
                  <a:pt x="270" y="177"/>
                </a:cubicBezTo>
                <a:cubicBezTo>
                  <a:pt x="263" y="193"/>
                  <a:pt x="254" y="207"/>
                  <a:pt x="242" y="219"/>
                </a:cubicBezTo>
                <a:cubicBezTo>
                  <a:pt x="230" y="230"/>
                  <a:pt x="216" y="240"/>
                  <a:pt x="200" y="246"/>
                </a:cubicBezTo>
                <a:cubicBezTo>
                  <a:pt x="184" y="253"/>
                  <a:pt x="168" y="256"/>
                  <a:pt x="151" y="256"/>
                </a:cubicBezTo>
                <a:lnTo>
                  <a:pt x="128" y="256"/>
                </a:lnTo>
                <a:cubicBezTo>
                  <a:pt x="111" y="256"/>
                  <a:pt x="95" y="253"/>
                  <a:pt x="79" y="246"/>
                </a:cubicBezTo>
                <a:cubicBezTo>
                  <a:pt x="63" y="240"/>
                  <a:pt x="49" y="230"/>
                  <a:pt x="37" y="219"/>
                </a:cubicBezTo>
                <a:cubicBezTo>
                  <a:pt x="25" y="207"/>
                  <a:pt x="16" y="193"/>
                  <a:pt x="10" y="177"/>
                </a:cubicBezTo>
                <a:cubicBezTo>
                  <a:pt x="3" y="161"/>
                  <a:pt x="0" y="145"/>
                  <a:pt x="0" y="128"/>
                </a:cubicBezTo>
                <a:close/>
              </a:path>
            </a:pathLst>
          </a:custGeom>
          <a:solidFill>
            <a:srgbClr val="BE89EA">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3" name="任意多边形 1062"/>
          <p:cNvSpPr/>
          <p:nvPr/>
        </p:nvSpPr>
        <p:spPr>
          <a:xfrm>
            <a:off x="6626520" y="2247840"/>
            <a:ext cx="109080" cy="100440"/>
          </a:xfrm>
          <a:custGeom>
            <a:avLst/>
            <a:gdLst/>
            <a:ahLst/>
            <a:cxnLst/>
            <a:rect l="0" t="0" r="r" b="b"/>
            <a:pathLst>
              <a:path w="303" h="279">
                <a:moveTo>
                  <a:pt x="0" y="140"/>
                </a:moveTo>
                <a:cubicBezTo>
                  <a:pt x="0" y="122"/>
                  <a:pt x="4" y="104"/>
                  <a:pt x="11" y="87"/>
                </a:cubicBezTo>
                <a:cubicBezTo>
                  <a:pt x="18" y="70"/>
                  <a:pt x="28" y="55"/>
                  <a:pt x="41" y="42"/>
                </a:cubicBezTo>
                <a:cubicBezTo>
                  <a:pt x="54" y="29"/>
                  <a:pt x="69" y="18"/>
                  <a:pt x="86" y="10"/>
                </a:cubicBezTo>
                <a:cubicBezTo>
                  <a:pt x="103" y="3"/>
                  <a:pt x="122" y="0"/>
                  <a:pt x="141" y="0"/>
                </a:cubicBezTo>
                <a:lnTo>
                  <a:pt x="164" y="0"/>
                </a:lnTo>
                <a:cubicBezTo>
                  <a:pt x="182" y="0"/>
                  <a:pt x="200" y="3"/>
                  <a:pt x="217" y="10"/>
                </a:cubicBezTo>
                <a:cubicBezTo>
                  <a:pt x="234" y="18"/>
                  <a:pt x="249" y="29"/>
                  <a:pt x="262" y="42"/>
                </a:cubicBezTo>
                <a:cubicBezTo>
                  <a:pt x="275" y="55"/>
                  <a:pt x="286" y="70"/>
                  <a:pt x="293" y="87"/>
                </a:cubicBezTo>
                <a:cubicBezTo>
                  <a:pt x="300" y="104"/>
                  <a:pt x="303" y="122"/>
                  <a:pt x="303" y="140"/>
                </a:cubicBezTo>
                <a:cubicBezTo>
                  <a:pt x="303" y="159"/>
                  <a:pt x="300" y="176"/>
                  <a:pt x="293" y="193"/>
                </a:cubicBezTo>
                <a:cubicBezTo>
                  <a:pt x="286" y="210"/>
                  <a:pt x="275" y="226"/>
                  <a:pt x="262" y="239"/>
                </a:cubicBezTo>
                <a:cubicBezTo>
                  <a:pt x="249" y="252"/>
                  <a:pt x="234" y="262"/>
                  <a:pt x="217" y="269"/>
                </a:cubicBezTo>
                <a:cubicBezTo>
                  <a:pt x="200" y="276"/>
                  <a:pt x="182" y="279"/>
                  <a:pt x="164" y="279"/>
                </a:cubicBezTo>
                <a:lnTo>
                  <a:pt x="141" y="279"/>
                </a:lnTo>
                <a:cubicBezTo>
                  <a:pt x="122" y="279"/>
                  <a:pt x="103" y="276"/>
                  <a:pt x="86" y="269"/>
                </a:cubicBezTo>
                <a:cubicBezTo>
                  <a:pt x="69" y="262"/>
                  <a:pt x="54" y="252"/>
                  <a:pt x="41" y="239"/>
                </a:cubicBezTo>
                <a:cubicBezTo>
                  <a:pt x="28" y="226"/>
                  <a:pt x="18" y="210"/>
                  <a:pt x="11" y="193"/>
                </a:cubicBezTo>
                <a:cubicBezTo>
                  <a:pt x="4" y="176"/>
                  <a:pt x="0" y="159"/>
                  <a:pt x="0" y="140"/>
                </a:cubicBezTo>
                <a:close/>
              </a:path>
            </a:pathLst>
          </a:custGeom>
          <a:solidFill>
            <a:srgbClr val="A97DCC">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4" name="任意多边形 1063"/>
          <p:cNvSpPr/>
          <p:nvPr/>
        </p:nvSpPr>
        <p:spPr>
          <a:xfrm>
            <a:off x="5916240" y="2590560"/>
            <a:ext cx="92520" cy="100440"/>
          </a:xfrm>
          <a:custGeom>
            <a:avLst/>
            <a:gdLst/>
            <a:ahLst/>
            <a:cxnLst/>
            <a:rect l="0" t="0" r="r" b="b"/>
            <a:pathLst>
              <a:path w="257" h="279">
                <a:moveTo>
                  <a:pt x="0" y="150"/>
                </a:moveTo>
                <a:lnTo>
                  <a:pt x="0" y="127"/>
                </a:lnTo>
                <a:cubicBezTo>
                  <a:pt x="0" y="110"/>
                  <a:pt x="4" y="94"/>
                  <a:pt x="10" y="78"/>
                </a:cubicBezTo>
                <a:cubicBezTo>
                  <a:pt x="18" y="63"/>
                  <a:pt x="27" y="49"/>
                  <a:pt x="39" y="37"/>
                </a:cubicBezTo>
                <a:cubicBezTo>
                  <a:pt x="51" y="25"/>
                  <a:pt x="65" y="16"/>
                  <a:pt x="80" y="9"/>
                </a:cubicBezTo>
                <a:cubicBezTo>
                  <a:pt x="96" y="3"/>
                  <a:pt x="112" y="0"/>
                  <a:pt x="129" y="0"/>
                </a:cubicBezTo>
                <a:cubicBezTo>
                  <a:pt x="146" y="0"/>
                  <a:pt x="162" y="3"/>
                  <a:pt x="178" y="9"/>
                </a:cubicBezTo>
                <a:cubicBezTo>
                  <a:pt x="194" y="16"/>
                  <a:pt x="207" y="25"/>
                  <a:pt x="219" y="37"/>
                </a:cubicBezTo>
                <a:cubicBezTo>
                  <a:pt x="231" y="49"/>
                  <a:pt x="240" y="63"/>
                  <a:pt x="247" y="78"/>
                </a:cubicBezTo>
                <a:cubicBezTo>
                  <a:pt x="253" y="94"/>
                  <a:pt x="257" y="110"/>
                  <a:pt x="257" y="127"/>
                </a:cubicBezTo>
                <a:lnTo>
                  <a:pt x="257" y="150"/>
                </a:lnTo>
                <a:cubicBezTo>
                  <a:pt x="257" y="167"/>
                  <a:pt x="253" y="185"/>
                  <a:pt x="247" y="200"/>
                </a:cubicBezTo>
                <a:cubicBezTo>
                  <a:pt x="240" y="216"/>
                  <a:pt x="231" y="230"/>
                  <a:pt x="219" y="242"/>
                </a:cubicBezTo>
                <a:cubicBezTo>
                  <a:pt x="207" y="254"/>
                  <a:pt x="194" y="263"/>
                  <a:pt x="178" y="269"/>
                </a:cubicBezTo>
                <a:cubicBezTo>
                  <a:pt x="162" y="276"/>
                  <a:pt x="146" y="279"/>
                  <a:pt x="129" y="279"/>
                </a:cubicBezTo>
                <a:cubicBezTo>
                  <a:pt x="112" y="279"/>
                  <a:pt x="96" y="276"/>
                  <a:pt x="80" y="269"/>
                </a:cubicBezTo>
                <a:cubicBezTo>
                  <a:pt x="65" y="263"/>
                  <a:pt x="51" y="254"/>
                  <a:pt x="39" y="242"/>
                </a:cubicBezTo>
                <a:cubicBezTo>
                  <a:pt x="27" y="230"/>
                  <a:pt x="18" y="216"/>
                  <a:pt x="10" y="200"/>
                </a:cubicBezTo>
                <a:cubicBezTo>
                  <a:pt x="4" y="185"/>
                  <a:pt x="0" y="167"/>
                  <a:pt x="0" y="150"/>
                </a:cubicBezTo>
                <a:close/>
              </a:path>
            </a:pathLst>
          </a:custGeom>
          <a:solidFill>
            <a:srgbClr val="EEB9C6">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65" name="任意多边形 1064"/>
          <p:cNvSpPr/>
          <p:nvPr/>
        </p:nvSpPr>
        <p:spPr>
          <a:xfrm>
            <a:off x="4194720" y="2206080"/>
            <a:ext cx="67320" cy="66960"/>
          </a:xfrm>
          <a:custGeom>
            <a:avLst/>
            <a:gdLst/>
            <a:ahLst/>
            <a:cxnLst/>
            <a:rect l="0" t="0" r="r" b="b"/>
            <a:pathLst>
              <a:path w="187" h="186">
                <a:moveTo>
                  <a:pt x="187" y="94"/>
                </a:moveTo>
                <a:cubicBezTo>
                  <a:pt x="187" y="106"/>
                  <a:pt x="185" y="118"/>
                  <a:pt x="180" y="129"/>
                </a:cubicBezTo>
                <a:cubicBezTo>
                  <a:pt x="175" y="141"/>
                  <a:pt x="169" y="151"/>
                  <a:pt x="160" y="159"/>
                </a:cubicBezTo>
                <a:cubicBezTo>
                  <a:pt x="151" y="168"/>
                  <a:pt x="141" y="175"/>
                  <a:pt x="130" y="179"/>
                </a:cubicBezTo>
                <a:cubicBezTo>
                  <a:pt x="118" y="184"/>
                  <a:pt x="107" y="186"/>
                  <a:pt x="93" y="186"/>
                </a:cubicBezTo>
                <a:cubicBezTo>
                  <a:pt x="81" y="186"/>
                  <a:pt x="69" y="184"/>
                  <a:pt x="58" y="179"/>
                </a:cubicBezTo>
                <a:cubicBezTo>
                  <a:pt x="46" y="175"/>
                  <a:pt x="36" y="168"/>
                  <a:pt x="28" y="159"/>
                </a:cubicBezTo>
                <a:cubicBezTo>
                  <a:pt x="19" y="151"/>
                  <a:pt x="12" y="141"/>
                  <a:pt x="8" y="129"/>
                </a:cubicBezTo>
                <a:cubicBezTo>
                  <a:pt x="3" y="118"/>
                  <a:pt x="0" y="106"/>
                  <a:pt x="0" y="94"/>
                </a:cubicBezTo>
                <a:cubicBezTo>
                  <a:pt x="0" y="81"/>
                  <a:pt x="3" y="68"/>
                  <a:pt x="8" y="57"/>
                </a:cubicBezTo>
                <a:cubicBezTo>
                  <a:pt x="12" y="46"/>
                  <a:pt x="19" y="36"/>
                  <a:pt x="28" y="27"/>
                </a:cubicBezTo>
                <a:cubicBezTo>
                  <a:pt x="36" y="18"/>
                  <a:pt x="46" y="12"/>
                  <a:pt x="58" y="7"/>
                </a:cubicBezTo>
                <a:cubicBezTo>
                  <a:pt x="69" y="2"/>
                  <a:pt x="81" y="0"/>
                  <a:pt x="93" y="0"/>
                </a:cubicBezTo>
                <a:cubicBezTo>
                  <a:pt x="107" y="0"/>
                  <a:pt x="118" y="2"/>
                  <a:pt x="130" y="7"/>
                </a:cubicBezTo>
                <a:cubicBezTo>
                  <a:pt x="141" y="12"/>
                  <a:pt x="151" y="18"/>
                  <a:pt x="160" y="27"/>
                </a:cubicBezTo>
                <a:cubicBezTo>
                  <a:pt x="169" y="36"/>
                  <a:pt x="175" y="46"/>
                  <a:pt x="180" y="57"/>
                </a:cubicBezTo>
                <a:cubicBezTo>
                  <a:pt x="185" y="68"/>
                  <a:pt x="187" y="81"/>
                  <a:pt x="187" y="94"/>
                </a:cubicBezTo>
                <a:close/>
              </a:path>
            </a:pathLst>
          </a:custGeom>
          <a:solidFill>
            <a:srgbClr val="EF7C79">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6" name="任意多边形 1065"/>
          <p:cNvSpPr/>
          <p:nvPr/>
        </p:nvSpPr>
        <p:spPr>
          <a:xfrm>
            <a:off x="7103160" y="1796400"/>
            <a:ext cx="58680" cy="50760"/>
          </a:xfrm>
          <a:custGeom>
            <a:avLst/>
            <a:gdLst/>
            <a:ahLst/>
            <a:cxnLst/>
            <a:rect l="0" t="0" r="r" b="b"/>
            <a:pathLst>
              <a:path w="163" h="141">
                <a:moveTo>
                  <a:pt x="0" y="70"/>
                </a:moveTo>
                <a:cubicBezTo>
                  <a:pt x="0" y="61"/>
                  <a:pt x="1" y="52"/>
                  <a:pt x="5" y="43"/>
                </a:cubicBezTo>
                <a:cubicBezTo>
                  <a:pt x="8" y="35"/>
                  <a:pt x="13" y="27"/>
                  <a:pt x="20" y="21"/>
                </a:cubicBezTo>
                <a:cubicBezTo>
                  <a:pt x="27" y="14"/>
                  <a:pt x="34" y="9"/>
                  <a:pt x="43" y="6"/>
                </a:cubicBezTo>
                <a:cubicBezTo>
                  <a:pt x="51" y="2"/>
                  <a:pt x="60" y="0"/>
                  <a:pt x="69" y="0"/>
                </a:cubicBezTo>
                <a:lnTo>
                  <a:pt x="92" y="0"/>
                </a:lnTo>
                <a:cubicBezTo>
                  <a:pt x="102" y="0"/>
                  <a:pt x="111" y="2"/>
                  <a:pt x="120" y="6"/>
                </a:cubicBezTo>
                <a:cubicBezTo>
                  <a:pt x="129" y="9"/>
                  <a:pt x="136" y="14"/>
                  <a:pt x="143" y="21"/>
                </a:cubicBezTo>
                <a:cubicBezTo>
                  <a:pt x="149" y="27"/>
                  <a:pt x="154" y="35"/>
                  <a:pt x="158" y="43"/>
                </a:cubicBezTo>
                <a:cubicBezTo>
                  <a:pt x="161" y="52"/>
                  <a:pt x="163" y="61"/>
                  <a:pt x="163" y="70"/>
                </a:cubicBezTo>
                <a:cubicBezTo>
                  <a:pt x="163" y="79"/>
                  <a:pt x="161" y="89"/>
                  <a:pt x="158" y="98"/>
                </a:cubicBezTo>
                <a:cubicBezTo>
                  <a:pt x="154" y="106"/>
                  <a:pt x="149" y="114"/>
                  <a:pt x="143" y="120"/>
                </a:cubicBezTo>
                <a:cubicBezTo>
                  <a:pt x="136" y="127"/>
                  <a:pt x="129" y="132"/>
                  <a:pt x="120" y="135"/>
                </a:cubicBezTo>
                <a:cubicBezTo>
                  <a:pt x="111" y="139"/>
                  <a:pt x="102" y="141"/>
                  <a:pt x="92" y="141"/>
                </a:cubicBezTo>
                <a:lnTo>
                  <a:pt x="69" y="141"/>
                </a:lnTo>
                <a:cubicBezTo>
                  <a:pt x="60" y="141"/>
                  <a:pt x="51" y="139"/>
                  <a:pt x="43" y="135"/>
                </a:cubicBezTo>
                <a:cubicBezTo>
                  <a:pt x="34" y="132"/>
                  <a:pt x="27" y="127"/>
                  <a:pt x="20" y="120"/>
                </a:cubicBezTo>
                <a:cubicBezTo>
                  <a:pt x="13" y="114"/>
                  <a:pt x="8" y="106"/>
                  <a:pt x="5" y="98"/>
                </a:cubicBezTo>
                <a:cubicBezTo>
                  <a:pt x="1" y="89"/>
                  <a:pt x="0" y="79"/>
                  <a:pt x="0" y="70"/>
                </a:cubicBezTo>
                <a:close/>
              </a:path>
            </a:pathLst>
          </a:custGeom>
          <a:solidFill>
            <a:srgbClr val="A989D0">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7" name="任意多边形 1066"/>
          <p:cNvSpPr/>
          <p:nvPr/>
        </p:nvSpPr>
        <p:spPr>
          <a:xfrm>
            <a:off x="5532120" y="2832840"/>
            <a:ext cx="66960" cy="66960"/>
          </a:xfrm>
          <a:custGeom>
            <a:avLst/>
            <a:gdLst/>
            <a:ahLst/>
            <a:cxnLst/>
            <a:rect l="0" t="0" r="r" b="b"/>
            <a:pathLst>
              <a:path w="186" h="186">
                <a:moveTo>
                  <a:pt x="186" y="93"/>
                </a:moveTo>
                <a:cubicBezTo>
                  <a:pt x="186" y="105"/>
                  <a:pt x="184" y="117"/>
                  <a:pt x="179" y="128"/>
                </a:cubicBezTo>
                <a:cubicBezTo>
                  <a:pt x="174" y="139"/>
                  <a:pt x="168" y="150"/>
                  <a:pt x="159" y="158"/>
                </a:cubicBezTo>
                <a:cubicBezTo>
                  <a:pt x="150" y="167"/>
                  <a:pt x="140" y="174"/>
                  <a:pt x="129" y="178"/>
                </a:cubicBezTo>
                <a:cubicBezTo>
                  <a:pt x="118" y="184"/>
                  <a:pt x="106" y="186"/>
                  <a:pt x="93" y="186"/>
                </a:cubicBezTo>
                <a:cubicBezTo>
                  <a:pt x="80" y="186"/>
                  <a:pt x="68" y="184"/>
                  <a:pt x="57" y="178"/>
                </a:cubicBezTo>
                <a:cubicBezTo>
                  <a:pt x="45" y="174"/>
                  <a:pt x="35" y="167"/>
                  <a:pt x="27" y="158"/>
                </a:cubicBezTo>
                <a:cubicBezTo>
                  <a:pt x="18" y="150"/>
                  <a:pt x="11" y="139"/>
                  <a:pt x="7" y="128"/>
                </a:cubicBezTo>
                <a:cubicBezTo>
                  <a:pt x="2" y="117"/>
                  <a:pt x="0" y="105"/>
                  <a:pt x="0" y="93"/>
                </a:cubicBezTo>
                <a:cubicBezTo>
                  <a:pt x="0" y="80"/>
                  <a:pt x="2" y="68"/>
                  <a:pt x="7" y="57"/>
                </a:cubicBezTo>
                <a:cubicBezTo>
                  <a:pt x="11" y="46"/>
                  <a:pt x="18" y="36"/>
                  <a:pt x="27" y="27"/>
                </a:cubicBezTo>
                <a:cubicBezTo>
                  <a:pt x="35" y="18"/>
                  <a:pt x="45" y="12"/>
                  <a:pt x="57" y="7"/>
                </a:cubicBezTo>
                <a:cubicBezTo>
                  <a:pt x="68" y="2"/>
                  <a:pt x="80" y="0"/>
                  <a:pt x="93" y="0"/>
                </a:cubicBezTo>
                <a:cubicBezTo>
                  <a:pt x="106" y="0"/>
                  <a:pt x="118" y="2"/>
                  <a:pt x="129" y="7"/>
                </a:cubicBezTo>
                <a:cubicBezTo>
                  <a:pt x="140" y="12"/>
                  <a:pt x="150" y="18"/>
                  <a:pt x="159" y="27"/>
                </a:cubicBezTo>
                <a:cubicBezTo>
                  <a:pt x="168" y="36"/>
                  <a:pt x="174" y="46"/>
                  <a:pt x="179" y="57"/>
                </a:cubicBezTo>
                <a:cubicBezTo>
                  <a:pt x="184" y="68"/>
                  <a:pt x="186" y="80"/>
                  <a:pt x="186" y="93"/>
                </a:cubicBezTo>
                <a:close/>
              </a:path>
            </a:pathLst>
          </a:custGeom>
          <a:solidFill>
            <a:srgbClr val="E67A89">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8" name="任意多边形 1067"/>
          <p:cNvSpPr/>
          <p:nvPr/>
        </p:nvSpPr>
        <p:spPr>
          <a:xfrm>
            <a:off x="6467760" y="1988640"/>
            <a:ext cx="109080" cy="117360"/>
          </a:xfrm>
          <a:custGeom>
            <a:avLst/>
            <a:gdLst/>
            <a:ahLst/>
            <a:cxnLst/>
            <a:rect l="0" t="0" r="r" b="b"/>
            <a:pathLst>
              <a:path w="303" h="326">
                <a:moveTo>
                  <a:pt x="0" y="175"/>
                </a:moveTo>
                <a:lnTo>
                  <a:pt x="0" y="152"/>
                </a:lnTo>
                <a:cubicBezTo>
                  <a:pt x="0" y="141"/>
                  <a:pt x="1" y="131"/>
                  <a:pt x="3" y="122"/>
                </a:cubicBezTo>
                <a:cubicBezTo>
                  <a:pt x="5" y="112"/>
                  <a:pt x="8" y="103"/>
                  <a:pt x="12" y="93"/>
                </a:cubicBezTo>
                <a:cubicBezTo>
                  <a:pt x="16" y="84"/>
                  <a:pt x="20" y="76"/>
                  <a:pt x="26" y="67"/>
                </a:cubicBezTo>
                <a:cubicBezTo>
                  <a:pt x="31" y="59"/>
                  <a:pt x="38" y="51"/>
                  <a:pt x="45" y="44"/>
                </a:cubicBezTo>
                <a:cubicBezTo>
                  <a:pt x="52" y="37"/>
                  <a:pt x="59" y="31"/>
                  <a:pt x="67" y="26"/>
                </a:cubicBezTo>
                <a:cubicBezTo>
                  <a:pt x="76" y="20"/>
                  <a:pt x="84" y="15"/>
                  <a:pt x="94" y="12"/>
                </a:cubicBezTo>
                <a:cubicBezTo>
                  <a:pt x="103" y="8"/>
                  <a:pt x="112" y="5"/>
                  <a:pt x="122" y="3"/>
                </a:cubicBezTo>
                <a:cubicBezTo>
                  <a:pt x="132" y="1"/>
                  <a:pt x="141" y="0"/>
                  <a:pt x="151" y="0"/>
                </a:cubicBezTo>
                <a:cubicBezTo>
                  <a:pt x="161" y="0"/>
                  <a:pt x="171" y="1"/>
                  <a:pt x="181" y="3"/>
                </a:cubicBezTo>
                <a:cubicBezTo>
                  <a:pt x="190" y="5"/>
                  <a:pt x="200" y="8"/>
                  <a:pt x="209" y="12"/>
                </a:cubicBezTo>
                <a:cubicBezTo>
                  <a:pt x="218" y="15"/>
                  <a:pt x="227" y="20"/>
                  <a:pt x="235" y="26"/>
                </a:cubicBezTo>
                <a:cubicBezTo>
                  <a:pt x="243" y="31"/>
                  <a:pt x="252" y="37"/>
                  <a:pt x="259" y="44"/>
                </a:cubicBezTo>
                <a:cubicBezTo>
                  <a:pt x="266" y="51"/>
                  <a:pt x="272" y="59"/>
                  <a:pt x="278" y="67"/>
                </a:cubicBezTo>
                <a:cubicBezTo>
                  <a:pt x="283" y="76"/>
                  <a:pt x="288" y="84"/>
                  <a:pt x="292" y="93"/>
                </a:cubicBezTo>
                <a:cubicBezTo>
                  <a:pt x="295" y="103"/>
                  <a:pt x="298" y="112"/>
                  <a:pt x="300" y="122"/>
                </a:cubicBezTo>
                <a:cubicBezTo>
                  <a:pt x="302" y="131"/>
                  <a:pt x="303" y="141"/>
                  <a:pt x="303" y="152"/>
                </a:cubicBezTo>
                <a:lnTo>
                  <a:pt x="303" y="175"/>
                </a:lnTo>
                <a:cubicBezTo>
                  <a:pt x="303" y="185"/>
                  <a:pt x="302" y="195"/>
                  <a:pt x="300" y="205"/>
                </a:cubicBezTo>
                <a:cubicBezTo>
                  <a:pt x="298" y="214"/>
                  <a:pt x="295" y="224"/>
                  <a:pt x="292" y="233"/>
                </a:cubicBezTo>
                <a:cubicBezTo>
                  <a:pt x="288" y="242"/>
                  <a:pt x="283" y="251"/>
                  <a:pt x="278" y="259"/>
                </a:cubicBezTo>
                <a:cubicBezTo>
                  <a:pt x="272" y="267"/>
                  <a:pt x="266" y="275"/>
                  <a:pt x="259" y="282"/>
                </a:cubicBezTo>
                <a:cubicBezTo>
                  <a:pt x="252" y="289"/>
                  <a:pt x="243" y="295"/>
                  <a:pt x="235" y="301"/>
                </a:cubicBezTo>
                <a:cubicBezTo>
                  <a:pt x="227" y="306"/>
                  <a:pt x="218" y="311"/>
                  <a:pt x="209" y="315"/>
                </a:cubicBezTo>
                <a:cubicBezTo>
                  <a:pt x="200" y="318"/>
                  <a:pt x="190" y="321"/>
                  <a:pt x="181" y="323"/>
                </a:cubicBezTo>
                <a:cubicBezTo>
                  <a:pt x="171" y="325"/>
                  <a:pt x="161" y="326"/>
                  <a:pt x="151" y="326"/>
                </a:cubicBezTo>
                <a:cubicBezTo>
                  <a:pt x="141" y="326"/>
                  <a:pt x="132" y="325"/>
                  <a:pt x="122" y="323"/>
                </a:cubicBezTo>
                <a:cubicBezTo>
                  <a:pt x="112" y="321"/>
                  <a:pt x="103" y="318"/>
                  <a:pt x="94" y="315"/>
                </a:cubicBezTo>
                <a:cubicBezTo>
                  <a:pt x="84" y="311"/>
                  <a:pt x="76" y="306"/>
                  <a:pt x="67" y="301"/>
                </a:cubicBezTo>
                <a:cubicBezTo>
                  <a:pt x="59" y="295"/>
                  <a:pt x="52" y="289"/>
                  <a:pt x="45" y="282"/>
                </a:cubicBezTo>
                <a:cubicBezTo>
                  <a:pt x="38" y="275"/>
                  <a:pt x="31" y="267"/>
                  <a:pt x="26" y="259"/>
                </a:cubicBezTo>
                <a:cubicBezTo>
                  <a:pt x="20" y="251"/>
                  <a:pt x="16" y="242"/>
                  <a:pt x="12" y="233"/>
                </a:cubicBezTo>
                <a:cubicBezTo>
                  <a:pt x="8" y="224"/>
                  <a:pt x="5" y="214"/>
                  <a:pt x="3" y="205"/>
                </a:cubicBezTo>
                <a:cubicBezTo>
                  <a:pt x="1" y="195"/>
                  <a:pt x="0" y="185"/>
                  <a:pt x="0" y="175"/>
                </a:cubicBezTo>
                <a:close/>
              </a:path>
            </a:pathLst>
          </a:custGeom>
          <a:solidFill>
            <a:srgbClr val="C884BA">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9" name="任意多边形 1068"/>
          <p:cNvSpPr/>
          <p:nvPr/>
        </p:nvSpPr>
        <p:spPr>
          <a:xfrm>
            <a:off x="4453920" y="1604160"/>
            <a:ext cx="50400" cy="50760"/>
          </a:xfrm>
          <a:custGeom>
            <a:avLst/>
            <a:gdLst/>
            <a:ahLst/>
            <a:cxnLst/>
            <a:rect l="0" t="0" r="r" b="b"/>
            <a:pathLst>
              <a:path w="140" h="141">
                <a:moveTo>
                  <a:pt x="140" y="71"/>
                </a:moveTo>
                <a:cubicBezTo>
                  <a:pt x="140" y="80"/>
                  <a:pt x="139" y="89"/>
                  <a:pt x="135" y="98"/>
                </a:cubicBezTo>
                <a:cubicBezTo>
                  <a:pt x="131" y="106"/>
                  <a:pt x="126" y="114"/>
                  <a:pt x="120" y="120"/>
                </a:cubicBezTo>
                <a:cubicBezTo>
                  <a:pt x="113" y="127"/>
                  <a:pt x="106" y="132"/>
                  <a:pt x="97" y="135"/>
                </a:cubicBezTo>
                <a:cubicBezTo>
                  <a:pt x="89" y="139"/>
                  <a:pt x="80" y="141"/>
                  <a:pt x="71" y="141"/>
                </a:cubicBezTo>
                <a:cubicBezTo>
                  <a:pt x="60" y="141"/>
                  <a:pt x="52" y="139"/>
                  <a:pt x="43" y="135"/>
                </a:cubicBezTo>
                <a:cubicBezTo>
                  <a:pt x="35" y="132"/>
                  <a:pt x="27" y="127"/>
                  <a:pt x="20" y="120"/>
                </a:cubicBezTo>
                <a:cubicBezTo>
                  <a:pt x="14" y="114"/>
                  <a:pt x="9" y="106"/>
                  <a:pt x="5" y="98"/>
                </a:cubicBezTo>
                <a:cubicBezTo>
                  <a:pt x="2" y="89"/>
                  <a:pt x="0" y="80"/>
                  <a:pt x="0" y="71"/>
                </a:cubicBezTo>
                <a:cubicBezTo>
                  <a:pt x="0" y="61"/>
                  <a:pt x="2" y="52"/>
                  <a:pt x="5" y="43"/>
                </a:cubicBezTo>
                <a:cubicBezTo>
                  <a:pt x="9" y="35"/>
                  <a:pt x="14" y="27"/>
                  <a:pt x="20" y="21"/>
                </a:cubicBezTo>
                <a:cubicBezTo>
                  <a:pt x="27" y="14"/>
                  <a:pt x="35" y="9"/>
                  <a:pt x="43" y="6"/>
                </a:cubicBezTo>
                <a:cubicBezTo>
                  <a:pt x="52" y="2"/>
                  <a:pt x="60" y="0"/>
                  <a:pt x="71" y="0"/>
                </a:cubicBezTo>
                <a:cubicBezTo>
                  <a:pt x="80" y="0"/>
                  <a:pt x="89" y="2"/>
                  <a:pt x="97" y="6"/>
                </a:cubicBezTo>
                <a:cubicBezTo>
                  <a:pt x="106" y="9"/>
                  <a:pt x="113" y="14"/>
                  <a:pt x="120" y="21"/>
                </a:cubicBezTo>
                <a:cubicBezTo>
                  <a:pt x="126" y="27"/>
                  <a:pt x="131" y="35"/>
                  <a:pt x="135" y="43"/>
                </a:cubicBezTo>
                <a:cubicBezTo>
                  <a:pt x="139" y="52"/>
                  <a:pt x="140" y="61"/>
                  <a:pt x="140" y="71"/>
                </a:cubicBezTo>
                <a:close/>
              </a:path>
            </a:pathLst>
          </a:custGeom>
          <a:solidFill>
            <a:srgbClr val="AFBDE8">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0" name="任意多边形 1069"/>
          <p:cNvSpPr/>
          <p:nvPr/>
        </p:nvSpPr>
        <p:spPr>
          <a:xfrm>
            <a:off x="7086240" y="2991600"/>
            <a:ext cx="75600" cy="75600"/>
          </a:xfrm>
          <a:custGeom>
            <a:avLst/>
            <a:gdLst/>
            <a:ahLst/>
            <a:cxnLst/>
            <a:rect l="0" t="0" r="r" b="b"/>
            <a:pathLst>
              <a:path w="210" h="210">
                <a:moveTo>
                  <a:pt x="210" y="104"/>
                </a:moveTo>
                <a:cubicBezTo>
                  <a:pt x="210" y="119"/>
                  <a:pt x="207" y="132"/>
                  <a:pt x="202" y="145"/>
                </a:cubicBezTo>
                <a:cubicBezTo>
                  <a:pt x="197" y="158"/>
                  <a:pt x="189" y="169"/>
                  <a:pt x="178" y="179"/>
                </a:cubicBezTo>
                <a:cubicBezTo>
                  <a:pt x="169" y="189"/>
                  <a:pt x="157" y="196"/>
                  <a:pt x="145" y="202"/>
                </a:cubicBezTo>
                <a:cubicBezTo>
                  <a:pt x="132" y="207"/>
                  <a:pt x="118" y="210"/>
                  <a:pt x="105" y="210"/>
                </a:cubicBezTo>
                <a:cubicBezTo>
                  <a:pt x="91" y="210"/>
                  <a:pt x="77" y="207"/>
                  <a:pt x="65" y="202"/>
                </a:cubicBezTo>
                <a:cubicBezTo>
                  <a:pt x="52" y="196"/>
                  <a:pt x="41" y="189"/>
                  <a:pt x="31" y="179"/>
                </a:cubicBezTo>
                <a:cubicBezTo>
                  <a:pt x="21" y="169"/>
                  <a:pt x="13" y="158"/>
                  <a:pt x="8" y="145"/>
                </a:cubicBezTo>
                <a:cubicBezTo>
                  <a:pt x="3" y="132"/>
                  <a:pt x="0" y="119"/>
                  <a:pt x="0" y="104"/>
                </a:cubicBezTo>
                <a:cubicBezTo>
                  <a:pt x="0" y="90"/>
                  <a:pt x="3" y="77"/>
                  <a:pt x="8" y="64"/>
                </a:cubicBezTo>
                <a:cubicBezTo>
                  <a:pt x="13" y="51"/>
                  <a:pt x="21" y="40"/>
                  <a:pt x="31" y="30"/>
                </a:cubicBezTo>
                <a:cubicBezTo>
                  <a:pt x="41" y="21"/>
                  <a:pt x="52" y="13"/>
                  <a:pt x="65" y="8"/>
                </a:cubicBezTo>
                <a:cubicBezTo>
                  <a:pt x="77" y="2"/>
                  <a:pt x="91" y="0"/>
                  <a:pt x="105" y="0"/>
                </a:cubicBezTo>
                <a:cubicBezTo>
                  <a:pt x="118" y="0"/>
                  <a:pt x="132" y="2"/>
                  <a:pt x="145" y="8"/>
                </a:cubicBezTo>
                <a:cubicBezTo>
                  <a:pt x="157" y="13"/>
                  <a:pt x="169" y="21"/>
                  <a:pt x="178" y="30"/>
                </a:cubicBezTo>
                <a:cubicBezTo>
                  <a:pt x="189" y="40"/>
                  <a:pt x="197" y="51"/>
                  <a:pt x="202" y="64"/>
                </a:cubicBezTo>
                <a:cubicBezTo>
                  <a:pt x="207" y="77"/>
                  <a:pt x="210" y="90"/>
                  <a:pt x="210" y="104"/>
                </a:cubicBezTo>
                <a:close/>
              </a:path>
            </a:pathLst>
          </a:custGeom>
          <a:solidFill>
            <a:srgbClr val="A29995">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1" name="任意多边形 1070"/>
          <p:cNvSpPr/>
          <p:nvPr/>
        </p:nvSpPr>
        <p:spPr>
          <a:xfrm>
            <a:off x="5406480" y="2682360"/>
            <a:ext cx="75600" cy="75600"/>
          </a:xfrm>
          <a:custGeom>
            <a:avLst/>
            <a:gdLst/>
            <a:ahLst/>
            <a:cxnLst/>
            <a:rect l="0" t="0" r="r" b="b"/>
            <a:pathLst>
              <a:path w="210" h="210">
                <a:moveTo>
                  <a:pt x="210" y="104"/>
                </a:moveTo>
                <a:cubicBezTo>
                  <a:pt x="210" y="118"/>
                  <a:pt x="208" y="132"/>
                  <a:pt x="202" y="145"/>
                </a:cubicBezTo>
                <a:cubicBezTo>
                  <a:pt x="197" y="158"/>
                  <a:pt x="189" y="169"/>
                  <a:pt x="180" y="179"/>
                </a:cubicBezTo>
                <a:cubicBezTo>
                  <a:pt x="170" y="189"/>
                  <a:pt x="159" y="197"/>
                  <a:pt x="146" y="202"/>
                </a:cubicBezTo>
                <a:cubicBezTo>
                  <a:pt x="133" y="207"/>
                  <a:pt x="120" y="210"/>
                  <a:pt x="106" y="210"/>
                </a:cubicBezTo>
                <a:cubicBezTo>
                  <a:pt x="92" y="210"/>
                  <a:pt x="79" y="207"/>
                  <a:pt x="66" y="202"/>
                </a:cubicBezTo>
                <a:cubicBezTo>
                  <a:pt x="52" y="197"/>
                  <a:pt x="41" y="189"/>
                  <a:pt x="31" y="179"/>
                </a:cubicBezTo>
                <a:cubicBezTo>
                  <a:pt x="21" y="169"/>
                  <a:pt x="14" y="158"/>
                  <a:pt x="8" y="145"/>
                </a:cubicBezTo>
                <a:cubicBezTo>
                  <a:pt x="3" y="132"/>
                  <a:pt x="0" y="118"/>
                  <a:pt x="0" y="104"/>
                </a:cubicBezTo>
                <a:cubicBezTo>
                  <a:pt x="0" y="90"/>
                  <a:pt x="3" y="77"/>
                  <a:pt x="8" y="64"/>
                </a:cubicBezTo>
                <a:cubicBezTo>
                  <a:pt x="14" y="52"/>
                  <a:pt x="21" y="40"/>
                  <a:pt x="31" y="30"/>
                </a:cubicBezTo>
                <a:cubicBezTo>
                  <a:pt x="41" y="21"/>
                  <a:pt x="52" y="13"/>
                  <a:pt x="66" y="8"/>
                </a:cubicBezTo>
                <a:cubicBezTo>
                  <a:pt x="79" y="3"/>
                  <a:pt x="92" y="0"/>
                  <a:pt x="106" y="0"/>
                </a:cubicBezTo>
                <a:cubicBezTo>
                  <a:pt x="120" y="0"/>
                  <a:pt x="133" y="3"/>
                  <a:pt x="146" y="8"/>
                </a:cubicBezTo>
                <a:cubicBezTo>
                  <a:pt x="159" y="13"/>
                  <a:pt x="170" y="21"/>
                  <a:pt x="180" y="30"/>
                </a:cubicBezTo>
                <a:cubicBezTo>
                  <a:pt x="189" y="40"/>
                  <a:pt x="197" y="52"/>
                  <a:pt x="202" y="64"/>
                </a:cubicBezTo>
                <a:cubicBezTo>
                  <a:pt x="208" y="77"/>
                  <a:pt x="210" y="90"/>
                  <a:pt x="210" y="104"/>
                </a:cubicBezTo>
                <a:close/>
              </a:path>
            </a:pathLst>
          </a:custGeom>
          <a:solidFill>
            <a:srgbClr val="EF69AB">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2" name="任意多边形 1071"/>
          <p:cNvSpPr/>
          <p:nvPr/>
        </p:nvSpPr>
        <p:spPr>
          <a:xfrm>
            <a:off x="6601680" y="2072160"/>
            <a:ext cx="58680" cy="59040"/>
          </a:xfrm>
          <a:custGeom>
            <a:avLst/>
            <a:gdLst/>
            <a:ahLst/>
            <a:cxnLst/>
            <a:rect l="0" t="0" r="r" b="b"/>
            <a:pathLst>
              <a:path w="163" h="164">
                <a:moveTo>
                  <a:pt x="163" y="82"/>
                </a:moveTo>
                <a:cubicBezTo>
                  <a:pt x="163" y="92"/>
                  <a:pt x="161" y="103"/>
                  <a:pt x="157" y="113"/>
                </a:cubicBezTo>
                <a:cubicBezTo>
                  <a:pt x="153" y="123"/>
                  <a:pt x="147" y="131"/>
                  <a:pt x="140" y="139"/>
                </a:cubicBezTo>
                <a:cubicBezTo>
                  <a:pt x="132" y="147"/>
                  <a:pt x="123" y="153"/>
                  <a:pt x="113" y="158"/>
                </a:cubicBezTo>
                <a:cubicBezTo>
                  <a:pt x="103" y="162"/>
                  <a:pt x="93" y="164"/>
                  <a:pt x="82" y="164"/>
                </a:cubicBezTo>
                <a:cubicBezTo>
                  <a:pt x="71" y="164"/>
                  <a:pt x="61" y="162"/>
                  <a:pt x="51" y="158"/>
                </a:cubicBezTo>
                <a:cubicBezTo>
                  <a:pt x="40" y="153"/>
                  <a:pt x="31" y="147"/>
                  <a:pt x="24" y="139"/>
                </a:cubicBezTo>
                <a:cubicBezTo>
                  <a:pt x="16" y="131"/>
                  <a:pt x="10" y="123"/>
                  <a:pt x="6" y="113"/>
                </a:cubicBezTo>
                <a:cubicBezTo>
                  <a:pt x="2" y="103"/>
                  <a:pt x="0" y="92"/>
                  <a:pt x="0" y="82"/>
                </a:cubicBezTo>
                <a:cubicBezTo>
                  <a:pt x="0" y="71"/>
                  <a:pt x="2" y="60"/>
                  <a:pt x="6" y="50"/>
                </a:cubicBezTo>
                <a:cubicBezTo>
                  <a:pt x="10" y="41"/>
                  <a:pt x="16" y="32"/>
                  <a:pt x="24" y="24"/>
                </a:cubicBezTo>
                <a:cubicBezTo>
                  <a:pt x="31" y="17"/>
                  <a:pt x="40" y="11"/>
                  <a:pt x="51" y="7"/>
                </a:cubicBezTo>
                <a:cubicBezTo>
                  <a:pt x="61" y="2"/>
                  <a:pt x="71" y="0"/>
                  <a:pt x="82" y="0"/>
                </a:cubicBezTo>
                <a:cubicBezTo>
                  <a:pt x="93" y="0"/>
                  <a:pt x="103" y="2"/>
                  <a:pt x="113" y="7"/>
                </a:cubicBezTo>
                <a:cubicBezTo>
                  <a:pt x="123" y="11"/>
                  <a:pt x="132" y="17"/>
                  <a:pt x="140" y="24"/>
                </a:cubicBezTo>
                <a:cubicBezTo>
                  <a:pt x="147" y="32"/>
                  <a:pt x="153" y="41"/>
                  <a:pt x="157" y="50"/>
                </a:cubicBezTo>
                <a:cubicBezTo>
                  <a:pt x="161" y="60"/>
                  <a:pt x="163" y="71"/>
                  <a:pt x="163" y="82"/>
                </a:cubicBezTo>
                <a:close/>
              </a:path>
            </a:pathLst>
          </a:custGeom>
          <a:solidFill>
            <a:srgbClr val="DB7377">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3" name="任意多边形 1072"/>
          <p:cNvSpPr/>
          <p:nvPr/>
        </p:nvSpPr>
        <p:spPr>
          <a:xfrm>
            <a:off x="4963680" y="3033360"/>
            <a:ext cx="67320" cy="75600"/>
          </a:xfrm>
          <a:custGeom>
            <a:avLst/>
            <a:gdLst/>
            <a:ahLst/>
            <a:cxnLst/>
            <a:rect l="0" t="0" r="r" b="b"/>
            <a:pathLst>
              <a:path w="187" h="210">
                <a:moveTo>
                  <a:pt x="0" y="116"/>
                </a:moveTo>
                <a:lnTo>
                  <a:pt x="0" y="93"/>
                </a:lnTo>
                <a:cubicBezTo>
                  <a:pt x="0" y="80"/>
                  <a:pt x="2" y="69"/>
                  <a:pt x="7" y="57"/>
                </a:cubicBezTo>
                <a:cubicBezTo>
                  <a:pt x="12" y="46"/>
                  <a:pt x="19" y="36"/>
                  <a:pt x="27" y="27"/>
                </a:cubicBezTo>
                <a:cubicBezTo>
                  <a:pt x="36" y="18"/>
                  <a:pt x="46" y="12"/>
                  <a:pt x="57" y="7"/>
                </a:cubicBezTo>
                <a:cubicBezTo>
                  <a:pt x="69" y="2"/>
                  <a:pt x="81" y="0"/>
                  <a:pt x="93" y="0"/>
                </a:cubicBezTo>
                <a:cubicBezTo>
                  <a:pt x="105" y="0"/>
                  <a:pt x="117" y="2"/>
                  <a:pt x="128" y="7"/>
                </a:cubicBezTo>
                <a:cubicBezTo>
                  <a:pt x="140" y="12"/>
                  <a:pt x="150" y="18"/>
                  <a:pt x="159" y="27"/>
                </a:cubicBezTo>
                <a:cubicBezTo>
                  <a:pt x="167" y="36"/>
                  <a:pt x="174" y="46"/>
                  <a:pt x="179" y="57"/>
                </a:cubicBezTo>
                <a:cubicBezTo>
                  <a:pt x="184" y="69"/>
                  <a:pt x="187" y="80"/>
                  <a:pt x="187" y="93"/>
                </a:cubicBezTo>
                <a:lnTo>
                  <a:pt x="187" y="116"/>
                </a:lnTo>
                <a:cubicBezTo>
                  <a:pt x="187" y="128"/>
                  <a:pt x="184" y="140"/>
                  <a:pt x="179" y="151"/>
                </a:cubicBezTo>
                <a:cubicBezTo>
                  <a:pt x="174" y="163"/>
                  <a:pt x="167" y="173"/>
                  <a:pt x="159" y="182"/>
                </a:cubicBezTo>
                <a:cubicBezTo>
                  <a:pt x="150" y="190"/>
                  <a:pt x="140" y="197"/>
                  <a:pt x="128" y="202"/>
                </a:cubicBezTo>
                <a:cubicBezTo>
                  <a:pt x="117" y="207"/>
                  <a:pt x="105" y="210"/>
                  <a:pt x="93" y="210"/>
                </a:cubicBezTo>
                <a:cubicBezTo>
                  <a:pt x="81" y="210"/>
                  <a:pt x="69" y="207"/>
                  <a:pt x="57" y="202"/>
                </a:cubicBezTo>
                <a:cubicBezTo>
                  <a:pt x="46" y="197"/>
                  <a:pt x="36" y="190"/>
                  <a:pt x="27" y="182"/>
                </a:cubicBezTo>
                <a:cubicBezTo>
                  <a:pt x="19" y="173"/>
                  <a:pt x="12" y="163"/>
                  <a:pt x="7" y="151"/>
                </a:cubicBezTo>
                <a:cubicBezTo>
                  <a:pt x="2" y="140"/>
                  <a:pt x="0" y="128"/>
                  <a:pt x="0" y="116"/>
                </a:cubicBezTo>
                <a:close/>
              </a:path>
            </a:pathLst>
          </a:custGeom>
          <a:solidFill>
            <a:srgbClr val="E3ACEB">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4" name="任意多边形 1073"/>
          <p:cNvSpPr/>
          <p:nvPr/>
        </p:nvSpPr>
        <p:spPr>
          <a:xfrm>
            <a:off x="4178160" y="1988640"/>
            <a:ext cx="117360" cy="117360"/>
          </a:xfrm>
          <a:custGeom>
            <a:avLst/>
            <a:gdLst/>
            <a:ahLst/>
            <a:cxnLst/>
            <a:rect l="0" t="0" r="r" b="b"/>
            <a:pathLst>
              <a:path w="326" h="326">
                <a:moveTo>
                  <a:pt x="326" y="164"/>
                </a:moveTo>
                <a:cubicBezTo>
                  <a:pt x="326" y="174"/>
                  <a:pt x="325" y="185"/>
                  <a:pt x="323" y="195"/>
                </a:cubicBezTo>
                <a:cubicBezTo>
                  <a:pt x="321" y="206"/>
                  <a:pt x="318" y="216"/>
                  <a:pt x="314" y="226"/>
                </a:cubicBezTo>
                <a:cubicBezTo>
                  <a:pt x="310" y="236"/>
                  <a:pt x="305" y="245"/>
                  <a:pt x="299" y="254"/>
                </a:cubicBezTo>
                <a:cubicBezTo>
                  <a:pt x="293" y="263"/>
                  <a:pt x="286" y="271"/>
                  <a:pt x="278" y="279"/>
                </a:cubicBezTo>
                <a:cubicBezTo>
                  <a:pt x="271" y="286"/>
                  <a:pt x="263" y="293"/>
                  <a:pt x="254" y="299"/>
                </a:cubicBezTo>
                <a:cubicBezTo>
                  <a:pt x="245" y="305"/>
                  <a:pt x="236" y="310"/>
                  <a:pt x="226" y="314"/>
                </a:cubicBezTo>
                <a:cubicBezTo>
                  <a:pt x="215" y="318"/>
                  <a:pt x="205" y="321"/>
                  <a:pt x="194" y="323"/>
                </a:cubicBezTo>
                <a:cubicBezTo>
                  <a:pt x="184" y="325"/>
                  <a:pt x="173" y="326"/>
                  <a:pt x="163" y="326"/>
                </a:cubicBezTo>
                <a:cubicBezTo>
                  <a:pt x="152" y="326"/>
                  <a:pt x="141" y="325"/>
                  <a:pt x="131" y="323"/>
                </a:cubicBezTo>
                <a:cubicBezTo>
                  <a:pt x="120" y="321"/>
                  <a:pt x="110" y="318"/>
                  <a:pt x="100" y="314"/>
                </a:cubicBezTo>
                <a:cubicBezTo>
                  <a:pt x="90" y="310"/>
                  <a:pt x="81" y="305"/>
                  <a:pt x="72" y="299"/>
                </a:cubicBezTo>
                <a:cubicBezTo>
                  <a:pt x="63" y="293"/>
                  <a:pt x="55" y="286"/>
                  <a:pt x="48" y="279"/>
                </a:cubicBezTo>
                <a:cubicBezTo>
                  <a:pt x="40" y="271"/>
                  <a:pt x="33" y="263"/>
                  <a:pt x="27" y="254"/>
                </a:cubicBezTo>
                <a:cubicBezTo>
                  <a:pt x="21" y="245"/>
                  <a:pt x="16" y="236"/>
                  <a:pt x="12" y="226"/>
                </a:cubicBezTo>
                <a:cubicBezTo>
                  <a:pt x="8" y="216"/>
                  <a:pt x="5" y="206"/>
                  <a:pt x="3" y="195"/>
                </a:cubicBezTo>
                <a:cubicBezTo>
                  <a:pt x="1" y="185"/>
                  <a:pt x="0" y="174"/>
                  <a:pt x="0" y="164"/>
                </a:cubicBezTo>
                <a:cubicBezTo>
                  <a:pt x="0" y="153"/>
                  <a:pt x="1" y="141"/>
                  <a:pt x="3" y="131"/>
                </a:cubicBezTo>
                <a:cubicBezTo>
                  <a:pt x="5" y="121"/>
                  <a:pt x="8" y="110"/>
                  <a:pt x="12" y="101"/>
                </a:cubicBezTo>
                <a:cubicBezTo>
                  <a:pt x="16" y="91"/>
                  <a:pt x="21" y="81"/>
                  <a:pt x="27" y="72"/>
                </a:cubicBezTo>
                <a:cubicBezTo>
                  <a:pt x="33" y="64"/>
                  <a:pt x="40" y="55"/>
                  <a:pt x="48" y="48"/>
                </a:cubicBezTo>
                <a:cubicBezTo>
                  <a:pt x="55" y="40"/>
                  <a:pt x="63" y="34"/>
                  <a:pt x="72" y="28"/>
                </a:cubicBezTo>
                <a:cubicBezTo>
                  <a:pt x="81" y="22"/>
                  <a:pt x="90" y="17"/>
                  <a:pt x="100" y="13"/>
                </a:cubicBezTo>
                <a:cubicBezTo>
                  <a:pt x="110" y="8"/>
                  <a:pt x="120" y="5"/>
                  <a:pt x="131" y="3"/>
                </a:cubicBezTo>
                <a:cubicBezTo>
                  <a:pt x="141" y="1"/>
                  <a:pt x="152" y="0"/>
                  <a:pt x="163" y="0"/>
                </a:cubicBezTo>
                <a:cubicBezTo>
                  <a:pt x="173" y="0"/>
                  <a:pt x="184" y="1"/>
                  <a:pt x="194" y="3"/>
                </a:cubicBezTo>
                <a:cubicBezTo>
                  <a:pt x="205" y="5"/>
                  <a:pt x="215" y="8"/>
                  <a:pt x="226" y="13"/>
                </a:cubicBezTo>
                <a:cubicBezTo>
                  <a:pt x="236" y="17"/>
                  <a:pt x="245" y="22"/>
                  <a:pt x="254" y="28"/>
                </a:cubicBezTo>
                <a:cubicBezTo>
                  <a:pt x="263" y="34"/>
                  <a:pt x="271" y="40"/>
                  <a:pt x="278" y="48"/>
                </a:cubicBezTo>
                <a:cubicBezTo>
                  <a:pt x="286" y="55"/>
                  <a:pt x="293" y="64"/>
                  <a:pt x="299" y="72"/>
                </a:cubicBezTo>
                <a:cubicBezTo>
                  <a:pt x="305" y="81"/>
                  <a:pt x="310" y="91"/>
                  <a:pt x="314" y="101"/>
                </a:cubicBezTo>
                <a:cubicBezTo>
                  <a:pt x="318" y="110"/>
                  <a:pt x="321" y="121"/>
                  <a:pt x="323" y="131"/>
                </a:cubicBezTo>
                <a:cubicBezTo>
                  <a:pt x="325" y="141"/>
                  <a:pt x="326" y="153"/>
                  <a:pt x="326" y="164"/>
                </a:cubicBezTo>
                <a:close/>
              </a:path>
            </a:pathLst>
          </a:custGeom>
          <a:solidFill>
            <a:srgbClr val="EC4899">
              <a:alpha val="9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5" name="任意多边形 1074"/>
          <p:cNvSpPr/>
          <p:nvPr/>
        </p:nvSpPr>
        <p:spPr>
          <a:xfrm>
            <a:off x="5866200" y="1896840"/>
            <a:ext cx="100800" cy="100440"/>
          </a:xfrm>
          <a:custGeom>
            <a:avLst/>
            <a:gdLst/>
            <a:ahLst/>
            <a:cxnLst/>
            <a:rect l="0" t="0" r="r" b="b"/>
            <a:pathLst>
              <a:path w="280" h="279">
                <a:moveTo>
                  <a:pt x="280" y="139"/>
                </a:moveTo>
                <a:cubicBezTo>
                  <a:pt x="280" y="159"/>
                  <a:pt x="276" y="176"/>
                  <a:pt x="269" y="193"/>
                </a:cubicBezTo>
                <a:cubicBezTo>
                  <a:pt x="262" y="211"/>
                  <a:pt x="252" y="226"/>
                  <a:pt x="238" y="239"/>
                </a:cubicBezTo>
                <a:cubicBezTo>
                  <a:pt x="225" y="252"/>
                  <a:pt x="210" y="262"/>
                  <a:pt x="193" y="269"/>
                </a:cubicBezTo>
                <a:cubicBezTo>
                  <a:pt x="176" y="276"/>
                  <a:pt x="158" y="279"/>
                  <a:pt x="139" y="279"/>
                </a:cubicBezTo>
                <a:cubicBezTo>
                  <a:pt x="121" y="279"/>
                  <a:pt x="103" y="276"/>
                  <a:pt x="86" y="269"/>
                </a:cubicBezTo>
                <a:cubicBezTo>
                  <a:pt x="69" y="262"/>
                  <a:pt x="54" y="252"/>
                  <a:pt x="41" y="239"/>
                </a:cubicBezTo>
                <a:cubicBezTo>
                  <a:pt x="28" y="226"/>
                  <a:pt x="18" y="211"/>
                  <a:pt x="11" y="193"/>
                </a:cubicBezTo>
                <a:cubicBezTo>
                  <a:pt x="4" y="176"/>
                  <a:pt x="0" y="159"/>
                  <a:pt x="0" y="139"/>
                </a:cubicBezTo>
                <a:cubicBezTo>
                  <a:pt x="0" y="121"/>
                  <a:pt x="4" y="103"/>
                  <a:pt x="11" y="86"/>
                </a:cubicBezTo>
                <a:cubicBezTo>
                  <a:pt x="18" y="69"/>
                  <a:pt x="28" y="54"/>
                  <a:pt x="41" y="41"/>
                </a:cubicBezTo>
                <a:cubicBezTo>
                  <a:pt x="54" y="28"/>
                  <a:pt x="69" y="18"/>
                  <a:pt x="86" y="10"/>
                </a:cubicBezTo>
                <a:cubicBezTo>
                  <a:pt x="103" y="3"/>
                  <a:pt x="121" y="0"/>
                  <a:pt x="139" y="0"/>
                </a:cubicBezTo>
                <a:cubicBezTo>
                  <a:pt x="158" y="0"/>
                  <a:pt x="176" y="3"/>
                  <a:pt x="193" y="10"/>
                </a:cubicBezTo>
                <a:cubicBezTo>
                  <a:pt x="210" y="18"/>
                  <a:pt x="225" y="28"/>
                  <a:pt x="238" y="41"/>
                </a:cubicBezTo>
                <a:cubicBezTo>
                  <a:pt x="252" y="54"/>
                  <a:pt x="262" y="69"/>
                  <a:pt x="269" y="86"/>
                </a:cubicBezTo>
                <a:cubicBezTo>
                  <a:pt x="276" y="103"/>
                  <a:pt x="280" y="121"/>
                  <a:pt x="280" y="139"/>
                </a:cubicBezTo>
                <a:close/>
              </a:path>
            </a:pathLst>
          </a:custGeom>
          <a:solidFill>
            <a:srgbClr val="3B82F6">
              <a:alpha val="9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6" name="任意多边形 1075"/>
          <p:cNvSpPr/>
          <p:nvPr/>
        </p:nvSpPr>
        <p:spPr>
          <a:xfrm>
            <a:off x="6426000" y="2431440"/>
            <a:ext cx="100800" cy="100800"/>
          </a:xfrm>
          <a:custGeom>
            <a:avLst/>
            <a:gdLst/>
            <a:ahLst/>
            <a:cxnLst/>
            <a:rect l="0" t="0" r="r" b="b"/>
            <a:pathLst>
              <a:path w="280" h="280">
                <a:moveTo>
                  <a:pt x="280" y="141"/>
                </a:moveTo>
                <a:cubicBezTo>
                  <a:pt x="280" y="159"/>
                  <a:pt x="276" y="177"/>
                  <a:pt x="269" y="194"/>
                </a:cubicBezTo>
                <a:cubicBezTo>
                  <a:pt x="262" y="211"/>
                  <a:pt x="252" y="226"/>
                  <a:pt x="239" y="239"/>
                </a:cubicBezTo>
                <a:cubicBezTo>
                  <a:pt x="226" y="252"/>
                  <a:pt x="211" y="262"/>
                  <a:pt x="194" y="269"/>
                </a:cubicBezTo>
                <a:cubicBezTo>
                  <a:pt x="177" y="277"/>
                  <a:pt x="159" y="280"/>
                  <a:pt x="141" y="280"/>
                </a:cubicBezTo>
                <a:cubicBezTo>
                  <a:pt x="122" y="280"/>
                  <a:pt x="104" y="277"/>
                  <a:pt x="87" y="269"/>
                </a:cubicBezTo>
                <a:cubicBezTo>
                  <a:pt x="69" y="262"/>
                  <a:pt x="54" y="252"/>
                  <a:pt x="41" y="239"/>
                </a:cubicBezTo>
                <a:cubicBezTo>
                  <a:pt x="28" y="226"/>
                  <a:pt x="18" y="211"/>
                  <a:pt x="11" y="194"/>
                </a:cubicBezTo>
                <a:cubicBezTo>
                  <a:pt x="4" y="177"/>
                  <a:pt x="0" y="159"/>
                  <a:pt x="0" y="141"/>
                </a:cubicBezTo>
                <a:cubicBezTo>
                  <a:pt x="0" y="122"/>
                  <a:pt x="4" y="105"/>
                  <a:pt x="11" y="87"/>
                </a:cubicBezTo>
                <a:cubicBezTo>
                  <a:pt x="18" y="70"/>
                  <a:pt x="28" y="54"/>
                  <a:pt x="41" y="41"/>
                </a:cubicBezTo>
                <a:cubicBezTo>
                  <a:pt x="54" y="28"/>
                  <a:pt x="69" y="18"/>
                  <a:pt x="87" y="11"/>
                </a:cubicBezTo>
                <a:cubicBezTo>
                  <a:pt x="104" y="4"/>
                  <a:pt x="122" y="0"/>
                  <a:pt x="141" y="0"/>
                </a:cubicBezTo>
                <a:cubicBezTo>
                  <a:pt x="159" y="0"/>
                  <a:pt x="177" y="4"/>
                  <a:pt x="194" y="11"/>
                </a:cubicBezTo>
                <a:cubicBezTo>
                  <a:pt x="211" y="18"/>
                  <a:pt x="226" y="28"/>
                  <a:pt x="239" y="41"/>
                </a:cubicBezTo>
                <a:cubicBezTo>
                  <a:pt x="252" y="54"/>
                  <a:pt x="262" y="70"/>
                  <a:pt x="269" y="87"/>
                </a:cubicBezTo>
                <a:cubicBezTo>
                  <a:pt x="276" y="105"/>
                  <a:pt x="280" y="122"/>
                  <a:pt x="280" y="141"/>
                </a:cubicBezTo>
                <a:close/>
              </a:path>
            </a:pathLst>
          </a:custGeom>
          <a:solidFill>
            <a:srgbClr val="3B82F6">
              <a:alpha val="9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77" name="图片 1076"/>
          <p:cNvPicPr/>
          <p:nvPr/>
        </p:nvPicPr>
        <p:blipFill>
          <a:blip r:embed="rId45"/>
          <a:stretch/>
        </p:blipFill>
        <p:spPr>
          <a:xfrm>
            <a:off x="4236840" y="2047320"/>
            <a:ext cx="1687680" cy="16200"/>
          </a:xfrm>
          <a:prstGeom prst="rect">
            <a:avLst/>
          </a:prstGeom>
          <a:noFill/>
          <a:ln w="0">
            <a:noFill/>
          </a:ln>
        </p:spPr>
      </p:pic>
      <p:pic>
        <p:nvPicPr>
          <p:cNvPr id="1078" name="图片 1077"/>
          <p:cNvPicPr/>
          <p:nvPr/>
        </p:nvPicPr>
        <p:blipFill>
          <a:blip r:embed="rId46"/>
          <a:stretch/>
        </p:blipFill>
        <p:spPr>
          <a:xfrm>
            <a:off x="4236840" y="2047320"/>
            <a:ext cx="2280960" cy="16200"/>
          </a:xfrm>
          <a:prstGeom prst="rect">
            <a:avLst/>
          </a:prstGeom>
          <a:noFill/>
          <a:ln w="0">
            <a:noFill/>
          </a:ln>
        </p:spPr>
      </p:pic>
      <p:sp>
        <p:nvSpPr>
          <p:cNvPr id="1079" name="任意多边形 1078"/>
          <p:cNvSpPr/>
          <p:nvPr/>
        </p:nvSpPr>
        <p:spPr>
          <a:xfrm>
            <a:off x="935640" y="1930320"/>
            <a:ext cx="1604880" cy="651960"/>
          </a:xfrm>
          <a:custGeom>
            <a:avLst/>
            <a:gdLst/>
            <a:ahLst/>
            <a:cxnLst/>
            <a:rect l="0" t="0" r="r" b="b"/>
            <a:pathLst>
              <a:path w="4458" h="1811">
                <a:moveTo>
                  <a:pt x="0" y="1626"/>
                </a:moveTo>
                <a:lnTo>
                  <a:pt x="0" y="185"/>
                </a:lnTo>
                <a:cubicBezTo>
                  <a:pt x="0" y="173"/>
                  <a:pt x="2"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4273" y="0"/>
                </a:lnTo>
                <a:cubicBezTo>
                  <a:pt x="4285" y="0"/>
                  <a:pt x="4297" y="1"/>
                  <a:pt x="4309" y="3"/>
                </a:cubicBezTo>
                <a:cubicBezTo>
                  <a:pt x="4321" y="6"/>
                  <a:pt x="4332" y="9"/>
                  <a:pt x="4344" y="14"/>
                </a:cubicBezTo>
                <a:cubicBezTo>
                  <a:pt x="4355" y="19"/>
                  <a:pt x="4366" y="24"/>
                  <a:pt x="4376" y="31"/>
                </a:cubicBezTo>
                <a:cubicBezTo>
                  <a:pt x="4386" y="38"/>
                  <a:pt x="4395" y="45"/>
                  <a:pt x="4404" y="54"/>
                </a:cubicBezTo>
                <a:cubicBezTo>
                  <a:pt x="4412" y="63"/>
                  <a:pt x="4420" y="72"/>
                  <a:pt x="4427" y="82"/>
                </a:cubicBezTo>
                <a:cubicBezTo>
                  <a:pt x="4434" y="92"/>
                  <a:pt x="4439" y="103"/>
                  <a:pt x="4444" y="114"/>
                </a:cubicBezTo>
                <a:cubicBezTo>
                  <a:pt x="4449" y="126"/>
                  <a:pt x="4452" y="137"/>
                  <a:pt x="4455" y="149"/>
                </a:cubicBezTo>
                <a:cubicBezTo>
                  <a:pt x="4457" y="161"/>
                  <a:pt x="4458" y="173"/>
                  <a:pt x="4458" y="185"/>
                </a:cubicBezTo>
                <a:lnTo>
                  <a:pt x="4458" y="1626"/>
                </a:lnTo>
                <a:cubicBezTo>
                  <a:pt x="4458" y="1638"/>
                  <a:pt x="4457" y="1650"/>
                  <a:pt x="4455" y="1662"/>
                </a:cubicBezTo>
                <a:cubicBezTo>
                  <a:pt x="4452" y="1674"/>
                  <a:pt x="4449" y="1685"/>
                  <a:pt x="4444" y="1697"/>
                </a:cubicBezTo>
                <a:cubicBezTo>
                  <a:pt x="4439" y="1708"/>
                  <a:pt x="4434" y="1719"/>
                  <a:pt x="4427" y="1729"/>
                </a:cubicBezTo>
                <a:cubicBezTo>
                  <a:pt x="4420" y="1739"/>
                  <a:pt x="4412" y="1748"/>
                  <a:pt x="4404" y="1757"/>
                </a:cubicBezTo>
                <a:cubicBezTo>
                  <a:pt x="4395" y="1766"/>
                  <a:pt x="4386" y="1773"/>
                  <a:pt x="4376" y="1780"/>
                </a:cubicBezTo>
                <a:cubicBezTo>
                  <a:pt x="4366" y="1787"/>
                  <a:pt x="4355" y="1793"/>
                  <a:pt x="4344" y="1797"/>
                </a:cubicBezTo>
                <a:cubicBezTo>
                  <a:pt x="4332" y="1802"/>
                  <a:pt x="4321" y="1805"/>
                  <a:pt x="4309" y="1808"/>
                </a:cubicBezTo>
                <a:cubicBezTo>
                  <a:pt x="4297" y="1810"/>
                  <a:pt x="4285" y="1811"/>
                  <a:pt x="4273" y="1811"/>
                </a:cubicBezTo>
                <a:lnTo>
                  <a:pt x="186" y="1811"/>
                </a:lnTo>
                <a:cubicBezTo>
                  <a:pt x="174" y="1811"/>
                  <a:pt x="162" y="1810"/>
                  <a:pt x="150" y="1808"/>
                </a:cubicBezTo>
                <a:cubicBezTo>
                  <a:pt x="138" y="1805"/>
                  <a:pt x="126" y="1802"/>
                  <a:pt x="115" y="1797"/>
                </a:cubicBezTo>
                <a:cubicBezTo>
                  <a:pt x="104" y="1793"/>
                  <a:pt x="93" y="1787"/>
                  <a:pt x="83" y="1780"/>
                </a:cubicBezTo>
                <a:cubicBezTo>
                  <a:pt x="73" y="1773"/>
                  <a:pt x="63" y="1766"/>
                  <a:pt x="55" y="1757"/>
                </a:cubicBezTo>
                <a:cubicBezTo>
                  <a:pt x="46" y="1748"/>
                  <a:pt x="38" y="1739"/>
                  <a:pt x="32" y="1729"/>
                </a:cubicBezTo>
                <a:cubicBezTo>
                  <a:pt x="25" y="1719"/>
                  <a:pt x="19" y="1708"/>
                  <a:pt x="14" y="1697"/>
                </a:cubicBezTo>
                <a:cubicBezTo>
                  <a:pt x="10" y="1685"/>
                  <a:pt x="6" y="1674"/>
                  <a:pt x="4" y="1662"/>
                </a:cubicBezTo>
                <a:cubicBezTo>
                  <a:pt x="2" y="1650"/>
                  <a:pt x="0" y="1638"/>
                  <a:pt x="0" y="1626"/>
                </a:cubicBezTo>
                <a:close/>
              </a:path>
            </a:pathLst>
          </a:custGeom>
          <a:solidFill>
            <a:srgbClr val="4338CA">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80" name="图片 1079"/>
          <p:cNvPicPr/>
          <p:nvPr/>
        </p:nvPicPr>
        <p:blipFill>
          <a:blip r:embed="rId47"/>
          <a:stretch/>
        </p:blipFill>
        <p:spPr>
          <a:xfrm>
            <a:off x="1654560" y="2047320"/>
            <a:ext cx="166680" cy="166680"/>
          </a:xfrm>
          <a:prstGeom prst="rect">
            <a:avLst/>
          </a:prstGeom>
          <a:noFill/>
          <a:ln w="0">
            <a:noFill/>
          </a:ln>
        </p:spPr>
      </p:pic>
      <p:sp>
        <p:nvSpPr>
          <p:cNvPr id="1081" name="文本框 1080"/>
          <p:cNvSpPr txBox="1"/>
          <p:nvPr/>
        </p:nvSpPr>
        <p:spPr>
          <a:xfrm>
            <a:off x="835560" y="7004160"/>
            <a:ext cx="65062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方式提供的上下文信息为生成模块（如</a:t>
            </a:r>
            <a:r>
              <a:rPr lang="en-US" sz="1050" b="0" u="none" strike="noStrike">
                <a:solidFill>
                  <a:srgbClr val="FFFFFF"/>
                </a:solidFill>
                <a:effectLst/>
                <a:uFillTx/>
                <a:latin typeface="NotoSansSC"/>
                <a:ea typeface="NotoSansSC"/>
              </a:rPr>
              <a:t>GPT</a:t>
            </a:r>
            <a:r>
              <a:rPr lang="zh-CN" sz="1050" b="0" u="none" strike="noStrike">
                <a:solidFill>
                  <a:srgbClr val="FFFFFF"/>
                </a:solidFill>
                <a:effectLst/>
                <a:uFillTx/>
                <a:latin typeface="NotoSansSC"/>
                <a:ea typeface="NotoSansSC"/>
              </a:rPr>
              <a:t>系列）生成更准确的回答奠定了基础，使系统始终响应实时需求。</a:t>
            </a:r>
            <a:endParaRPr lang="en-US" sz="1050" b="0" u="none" strike="noStrike">
              <a:solidFill>
                <a:srgbClr val="000000"/>
              </a:solidFill>
              <a:effectLst/>
              <a:uFillTx/>
              <a:latin typeface="Times New Roman"/>
            </a:endParaRPr>
          </a:p>
        </p:txBody>
      </p:sp>
      <p:sp>
        <p:nvSpPr>
          <p:cNvPr id="1082" name="任意多边形 1081"/>
          <p:cNvSpPr/>
          <p:nvPr/>
        </p:nvSpPr>
        <p:spPr>
          <a:xfrm>
            <a:off x="4545720" y="1930320"/>
            <a:ext cx="1604880" cy="651960"/>
          </a:xfrm>
          <a:custGeom>
            <a:avLst/>
            <a:gdLst/>
            <a:ahLst/>
            <a:cxnLst/>
            <a:rect l="0" t="0" r="r" b="b"/>
            <a:pathLst>
              <a:path w="4458" h="1811">
                <a:moveTo>
                  <a:pt x="0" y="1626"/>
                </a:moveTo>
                <a:lnTo>
                  <a:pt x="0" y="185"/>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4273" y="0"/>
                </a:lnTo>
                <a:cubicBezTo>
                  <a:pt x="4285" y="0"/>
                  <a:pt x="4297" y="1"/>
                  <a:pt x="4309" y="3"/>
                </a:cubicBezTo>
                <a:cubicBezTo>
                  <a:pt x="4321" y="6"/>
                  <a:pt x="4332" y="9"/>
                  <a:pt x="4344" y="14"/>
                </a:cubicBezTo>
                <a:cubicBezTo>
                  <a:pt x="4355" y="19"/>
                  <a:pt x="4366" y="24"/>
                  <a:pt x="4376" y="31"/>
                </a:cubicBezTo>
                <a:cubicBezTo>
                  <a:pt x="4386" y="38"/>
                  <a:pt x="4395" y="45"/>
                  <a:pt x="4404" y="54"/>
                </a:cubicBezTo>
                <a:cubicBezTo>
                  <a:pt x="4413" y="63"/>
                  <a:pt x="4420" y="72"/>
                  <a:pt x="4427" y="82"/>
                </a:cubicBezTo>
                <a:cubicBezTo>
                  <a:pt x="4434" y="92"/>
                  <a:pt x="4440" y="103"/>
                  <a:pt x="4444" y="114"/>
                </a:cubicBezTo>
                <a:cubicBezTo>
                  <a:pt x="4449" y="126"/>
                  <a:pt x="4452" y="137"/>
                  <a:pt x="4455" y="149"/>
                </a:cubicBezTo>
                <a:cubicBezTo>
                  <a:pt x="4457" y="161"/>
                  <a:pt x="4458" y="173"/>
                  <a:pt x="4458" y="185"/>
                </a:cubicBezTo>
                <a:lnTo>
                  <a:pt x="4458" y="1626"/>
                </a:lnTo>
                <a:cubicBezTo>
                  <a:pt x="4458" y="1638"/>
                  <a:pt x="4457" y="1650"/>
                  <a:pt x="4455" y="1662"/>
                </a:cubicBezTo>
                <a:cubicBezTo>
                  <a:pt x="4452" y="1674"/>
                  <a:pt x="4449" y="1685"/>
                  <a:pt x="4444" y="1697"/>
                </a:cubicBezTo>
                <a:cubicBezTo>
                  <a:pt x="4440" y="1708"/>
                  <a:pt x="4434" y="1719"/>
                  <a:pt x="4427" y="1729"/>
                </a:cubicBezTo>
                <a:cubicBezTo>
                  <a:pt x="4420" y="1739"/>
                  <a:pt x="4413" y="1748"/>
                  <a:pt x="4404" y="1757"/>
                </a:cubicBezTo>
                <a:cubicBezTo>
                  <a:pt x="4395" y="1766"/>
                  <a:pt x="4386" y="1773"/>
                  <a:pt x="4376" y="1780"/>
                </a:cubicBezTo>
                <a:cubicBezTo>
                  <a:pt x="4366" y="1787"/>
                  <a:pt x="4355" y="1793"/>
                  <a:pt x="4344" y="1797"/>
                </a:cubicBezTo>
                <a:cubicBezTo>
                  <a:pt x="4332" y="1802"/>
                  <a:pt x="4321" y="1805"/>
                  <a:pt x="4309" y="1808"/>
                </a:cubicBezTo>
                <a:cubicBezTo>
                  <a:pt x="4297" y="1810"/>
                  <a:pt x="4285" y="1811"/>
                  <a:pt x="4273" y="1811"/>
                </a:cubicBezTo>
                <a:lnTo>
                  <a:pt x="186" y="1811"/>
                </a:lnTo>
                <a:cubicBezTo>
                  <a:pt x="174" y="1811"/>
                  <a:pt x="162" y="1810"/>
                  <a:pt x="150" y="1808"/>
                </a:cubicBezTo>
                <a:cubicBezTo>
                  <a:pt x="138" y="1805"/>
                  <a:pt x="126" y="1802"/>
                  <a:pt x="115" y="1797"/>
                </a:cubicBezTo>
                <a:cubicBezTo>
                  <a:pt x="104" y="1793"/>
                  <a:pt x="93" y="1787"/>
                  <a:pt x="83" y="1780"/>
                </a:cubicBezTo>
                <a:cubicBezTo>
                  <a:pt x="73" y="1773"/>
                  <a:pt x="63" y="1766"/>
                  <a:pt x="55" y="1757"/>
                </a:cubicBezTo>
                <a:cubicBezTo>
                  <a:pt x="46" y="1748"/>
                  <a:pt x="38" y="1739"/>
                  <a:pt x="32" y="1729"/>
                </a:cubicBezTo>
                <a:cubicBezTo>
                  <a:pt x="25" y="1719"/>
                  <a:pt x="19" y="1708"/>
                  <a:pt x="15" y="1697"/>
                </a:cubicBezTo>
                <a:cubicBezTo>
                  <a:pt x="10" y="1685"/>
                  <a:pt x="6" y="1674"/>
                  <a:pt x="4" y="1662"/>
                </a:cubicBezTo>
                <a:cubicBezTo>
                  <a:pt x="2" y="1650"/>
                  <a:pt x="0" y="1638"/>
                  <a:pt x="0" y="1626"/>
                </a:cubicBezTo>
                <a:close/>
              </a:path>
            </a:pathLst>
          </a:custGeom>
          <a:solidFill>
            <a:srgbClr val="6D28D9">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83" name="图片 1082"/>
          <p:cNvPicPr/>
          <p:nvPr/>
        </p:nvPicPr>
        <p:blipFill>
          <a:blip r:embed="rId48"/>
          <a:stretch/>
        </p:blipFill>
        <p:spPr>
          <a:xfrm>
            <a:off x="5272920" y="2047320"/>
            <a:ext cx="150120" cy="166680"/>
          </a:xfrm>
          <a:prstGeom prst="rect">
            <a:avLst/>
          </a:prstGeom>
          <a:noFill/>
          <a:ln w="0">
            <a:noFill/>
          </a:ln>
        </p:spPr>
      </p:pic>
      <p:sp>
        <p:nvSpPr>
          <p:cNvPr id="1084" name="文本框 1083"/>
          <p:cNvSpPr txBox="1"/>
          <p:nvPr/>
        </p:nvSpPr>
        <p:spPr>
          <a:xfrm>
            <a:off x="1470600" y="2316240"/>
            <a:ext cx="5371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用户查询</a:t>
            </a:r>
            <a:endParaRPr lang="en-US" sz="1050" b="0" u="none" strike="noStrike">
              <a:solidFill>
                <a:srgbClr val="000000"/>
              </a:solidFill>
              <a:effectLst/>
              <a:uFillTx/>
              <a:latin typeface="Times New Roman"/>
            </a:endParaRPr>
          </a:p>
        </p:txBody>
      </p:sp>
      <p:sp>
        <p:nvSpPr>
          <p:cNvPr id="1085" name="任意多边形 1084"/>
          <p:cNvSpPr/>
          <p:nvPr/>
        </p:nvSpPr>
        <p:spPr>
          <a:xfrm>
            <a:off x="8155800" y="1930320"/>
            <a:ext cx="1604880" cy="651960"/>
          </a:xfrm>
          <a:custGeom>
            <a:avLst/>
            <a:gdLst/>
            <a:ahLst/>
            <a:cxnLst/>
            <a:rect l="0" t="0" r="r" b="b"/>
            <a:pathLst>
              <a:path w="4458" h="1811">
                <a:moveTo>
                  <a:pt x="0" y="1626"/>
                </a:moveTo>
                <a:lnTo>
                  <a:pt x="0" y="185"/>
                </a:lnTo>
                <a:cubicBezTo>
                  <a:pt x="0" y="173"/>
                  <a:pt x="2" y="161"/>
                  <a:pt x="4" y="149"/>
                </a:cubicBezTo>
                <a:cubicBezTo>
                  <a:pt x="6" y="137"/>
                  <a:pt x="10" y="126"/>
                  <a:pt x="15" y="114"/>
                </a:cubicBezTo>
                <a:cubicBezTo>
                  <a:pt x="19" y="103"/>
                  <a:pt x="25" y="92"/>
                  <a:pt x="32" y="82"/>
                </a:cubicBezTo>
                <a:cubicBezTo>
                  <a:pt x="39"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4273" y="0"/>
                </a:lnTo>
                <a:cubicBezTo>
                  <a:pt x="4285" y="0"/>
                  <a:pt x="4297" y="1"/>
                  <a:pt x="4309" y="3"/>
                </a:cubicBezTo>
                <a:cubicBezTo>
                  <a:pt x="4321" y="6"/>
                  <a:pt x="4332" y="9"/>
                  <a:pt x="4344" y="14"/>
                </a:cubicBezTo>
                <a:cubicBezTo>
                  <a:pt x="4355" y="19"/>
                  <a:pt x="4366" y="24"/>
                  <a:pt x="4376" y="31"/>
                </a:cubicBezTo>
                <a:cubicBezTo>
                  <a:pt x="4386" y="38"/>
                  <a:pt x="4395" y="45"/>
                  <a:pt x="4404" y="54"/>
                </a:cubicBezTo>
                <a:cubicBezTo>
                  <a:pt x="4413" y="63"/>
                  <a:pt x="4420" y="72"/>
                  <a:pt x="4427" y="82"/>
                </a:cubicBezTo>
                <a:cubicBezTo>
                  <a:pt x="4434" y="92"/>
                  <a:pt x="4440" y="103"/>
                  <a:pt x="4444" y="114"/>
                </a:cubicBezTo>
                <a:cubicBezTo>
                  <a:pt x="4449" y="126"/>
                  <a:pt x="4452" y="137"/>
                  <a:pt x="4455" y="149"/>
                </a:cubicBezTo>
                <a:cubicBezTo>
                  <a:pt x="4457" y="161"/>
                  <a:pt x="4458" y="173"/>
                  <a:pt x="4458" y="185"/>
                </a:cubicBezTo>
                <a:lnTo>
                  <a:pt x="4458" y="1626"/>
                </a:lnTo>
                <a:cubicBezTo>
                  <a:pt x="4458" y="1638"/>
                  <a:pt x="4457" y="1650"/>
                  <a:pt x="4455" y="1662"/>
                </a:cubicBezTo>
                <a:cubicBezTo>
                  <a:pt x="4452" y="1674"/>
                  <a:pt x="4449" y="1685"/>
                  <a:pt x="4444" y="1697"/>
                </a:cubicBezTo>
                <a:cubicBezTo>
                  <a:pt x="4440" y="1708"/>
                  <a:pt x="4434" y="1719"/>
                  <a:pt x="4427" y="1729"/>
                </a:cubicBezTo>
                <a:cubicBezTo>
                  <a:pt x="4420" y="1739"/>
                  <a:pt x="4413" y="1748"/>
                  <a:pt x="4404" y="1757"/>
                </a:cubicBezTo>
                <a:cubicBezTo>
                  <a:pt x="4395" y="1766"/>
                  <a:pt x="4386" y="1773"/>
                  <a:pt x="4376" y="1780"/>
                </a:cubicBezTo>
                <a:cubicBezTo>
                  <a:pt x="4366" y="1787"/>
                  <a:pt x="4355" y="1793"/>
                  <a:pt x="4344" y="1797"/>
                </a:cubicBezTo>
                <a:cubicBezTo>
                  <a:pt x="4332" y="1802"/>
                  <a:pt x="4321" y="1805"/>
                  <a:pt x="4309" y="1808"/>
                </a:cubicBezTo>
                <a:cubicBezTo>
                  <a:pt x="4297" y="1810"/>
                  <a:pt x="4285" y="1811"/>
                  <a:pt x="4273" y="1811"/>
                </a:cubicBezTo>
                <a:lnTo>
                  <a:pt x="186" y="1811"/>
                </a:lnTo>
                <a:cubicBezTo>
                  <a:pt x="174" y="1811"/>
                  <a:pt x="162" y="1810"/>
                  <a:pt x="150" y="1808"/>
                </a:cubicBezTo>
                <a:cubicBezTo>
                  <a:pt x="138" y="1805"/>
                  <a:pt x="126" y="1802"/>
                  <a:pt x="115" y="1797"/>
                </a:cubicBezTo>
                <a:cubicBezTo>
                  <a:pt x="104" y="1793"/>
                  <a:pt x="93" y="1787"/>
                  <a:pt x="83" y="1780"/>
                </a:cubicBezTo>
                <a:cubicBezTo>
                  <a:pt x="73" y="1773"/>
                  <a:pt x="63" y="1766"/>
                  <a:pt x="55" y="1757"/>
                </a:cubicBezTo>
                <a:cubicBezTo>
                  <a:pt x="46" y="1748"/>
                  <a:pt x="39" y="1739"/>
                  <a:pt x="32" y="1729"/>
                </a:cubicBezTo>
                <a:cubicBezTo>
                  <a:pt x="25" y="1719"/>
                  <a:pt x="19" y="1708"/>
                  <a:pt x="15" y="1697"/>
                </a:cubicBezTo>
                <a:cubicBezTo>
                  <a:pt x="10" y="1685"/>
                  <a:pt x="6" y="1674"/>
                  <a:pt x="4" y="1662"/>
                </a:cubicBezTo>
                <a:cubicBezTo>
                  <a:pt x="2" y="1650"/>
                  <a:pt x="0" y="1638"/>
                  <a:pt x="0" y="1626"/>
                </a:cubicBezTo>
                <a:close/>
              </a:path>
            </a:pathLst>
          </a:custGeom>
          <a:solidFill>
            <a:srgbClr val="4338CA">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86" name="图片 1085"/>
          <p:cNvPicPr/>
          <p:nvPr/>
        </p:nvPicPr>
        <p:blipFill>
          <a:blip r:embed="rId49"/>
          <a:stretch/>
        </p:blipFill>
        <p:spPr>
          <a:xfrm>
            <a:off x="8874720" y="2047320"/>
            <a:ext cx="166680" cy="166680"/>
          </a:xfrm>
          <a:prstGeom prst="rect">
            <a:avLst/>
          </a:prstGeom>
          <a:noFill/>
          <a:ln w="0">
            <a:noFill/>
          </a:ln>
        </p:spPr>
      </p:pic>
      <p:sp>
        <p:nvSpPr>
          <p:cNvPr id="1087" name="文本框 1086"/>
          <p:cNvSpPr txBox="1"/>
          <p:nvPr/>
        </p:nvSpPr>
        <p:spPr>
          <a:xfrm>
            <a:off x="5081040" y="2316240"/>
            <a:ext cx="5371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向量检索</a:t>
            </a:r>
            <a:endParaRPr lang="en-US" sz="1050" b="0" u="none" strike="noStrike">
              <a:solidFill>
                <a:srgbClr val="000000"/>
              </a:solidFill>
              <a:effectLst/>
              <a:uFillTx/>
              <a:latin typeface="Times New Roman"/>
            </a:endParaRPr>
          </a:p>
        </p:txBody>
      </p:sp>
      <p:pic>
        <p:nvPicPr>
          <p:cNvPr id="1088" name="图片 1087"/>
          <p:cNvPicPr/>
          <p:nvPr/>
        </p:nvPicPr>
        <p:blipFill>
          <a:blip r:embed="rId50"/>
          <a:stretch/>
        </p:blipFill>
        <p:spPr>
          <a:xfrm>
            <a:off x="2540520" y="2206080"/>
            <a:ext cx="1069200" cy="100080"/>
          </a:xfrm>
          <a:prstGeom prst="rect">
            <a:avLst/>
          </a:prstGeom>
          <a:noFill/>
          <a:ln w="0">
            <a:noFill/>
          </a:ln>
        </p:spPr>
      </p:pic>
      <p:pic>
        <p:nvPicPr>
          <p:cNvPr id="1089" name="图片 1088"/>
          <p:cNvPicPr/>
          <p:nvPr/>
        </p:nvPicPr>
        <p:blipFill>
          <a:blip r:embed="rId51"/>
          <a:stretch/>
        </p:blipFill>
        <p:spPr>
          <a:xfrm>
            <a:off x="7086600" y="2206080"/>
            <a:ext cx="1069200" cy="100080"/>
          </a:xfrm>
          <a:prstGeom prst="rect">
            <a:avLst/>
          </a:prstGeom>
          <a:noFill/>
          <a:ln w="0">
            <a:noFill/>
          </a:ln>
        </p:spPr>
      </p:pic>
      <p:sp>
        <p:nvSpPr>
          <p:cNvPr id="1090" name="任意多边形 1089"/>
          <p:cNvSpPr/>
          <p:nvPr/>
        </p:nvSpPr>
        <p:spPr>
          <a:xfrm>
            <a:off x="668520" y="4094640"/>
            <a:ext cx="4546080" cy="885960"/>
          </a:xfrm>
          <a:custGeom>
            <a:avLst/>
            <a:gdLst/>
            <a:ahLst/>
            <a:cxnLst/>
            <a:rect l="0" t="0" r="r" b="b"/>
            <a:pathLst>
              <a:path w="12628" h="2461">
                <a:moveTo>
                  <a:pt x="21" y="172"/>
                </a:moveTo>
                <a:cubicBezTo>
                  <a:pt x="35" y="138"/>
                  <a:pt x="55" y="108"/>
                  <a:pt x="81" y="81"/>
                </a:cubicBezTo>
                <a:cubicBezTo>
                  <a:pt x="107" y="55"/>
                  <a:pt x="137" y="35"/>
                  <a:pt x="172" y="21"/>
                </a:cubicBezTo>
                <a:cubicBezTo>
                  <a:pt x="206" y="7"/>
                  <a:pt x="241" y="0"/>
                  <a:pt x="278" y="0"/>
                </a:cubicBezTo>
                <a:lnTo>
                  <a:pt x="12350" y="0"/>
                </a:lnTo>
                <a:cubicBezTo>
                  <a:pt x="12387" y="0"/>
                  <a:pt x="12422" y="7"/>
                  <a:pt x="12456" y="21"/>
                </a:cubicBezTo>
                <a:cubicBezTo>
                  <a:pt x="12491" y="35"/>
                  <a:pt x="12521" y="55"/>
                  <a:pt x="12547" y="81"/>
                </a:cubicBezTo>
                <a:cubicBezTo>
                  <a:pt x="12573" y="108"/>
                  <a:pt x="12593" y="138"/>
                  <a:pt x="12607" y="172"/>
                </a:cubicBezTo>
                <a:cubicBezTo>
                  <a:pt x="12621" y="206"/>
                  <a:pt x="12628" y="242"/>
                  <a:pt x="12628" y="278"/>
                </a:cubicBezTo>
                <a:lnTo>
                  <a:pt x="12628" y="2183"/>
                </a:lnTo>
                <a:cubicBezTo>
                  <a:pt x="12628" y="2220"/>
                  <a:pt x="12621" y="2255"/>
                  <a:pt x="12607" y="2290"/>
                </a:cubicBezTo>
                <a:cubicBezTo>
                  <a:pt x="12593" y="2324"/>
                  <a:pt x="12573" y="2354"/>
                  <a:pt x="12547" y="2380"/>
                </a:cubicBezTo>
                <a:cubicBezTo>
                  <a:pt x="12521" y="2406"/>
                  <a:pt x="12491" y="2426"/>
                  <a:pt x="12456" y="2440"/>
                </a:cubicBezTo>
                <a:cubicBezTo>
                  <a:pt x="12422" y="2454"/>
                  <a:pt x="12387" y="2461"/>
                  <a:pt x="12350" y="2461"/>
                </a:cubicBezTo>
                <a:lnTo>
                  <a:pt x="278" y="2461"/>
                </a:lnTo>
                <a:cubicBezTo>
                  <a:pt x="241" y="2461"/>
                  <a:pt x="206" y="2454"/>
                  <a:pt x="172" y="2440"/>
                </a:cubicBezTo>
                <a:cubicBezTo>
                  <a:pt x="137" y="2426"/>
                  <a:pt x="107" y="2406"/>
                  <a:pt x="81" y="2380"/>
                </a:cubicBezTo>
                <a:cubicBezTo>
                  <a:pt x="55" y="2354"/>
                  <a:pt x="35" y="2324"/>
                  <a:pt x="21" y="2290"/>
                </a:cubicBezTo>
                <a:cubicBezTo>
                  <a:pt x="7" y="2255"/>
                  <a:pt x="0" y="2220"/>
                  <a:pt x="0" y="2183"/>
                </a:cubicBezTo>
                <a:lnTo>
                  <a:pt x="0" y="278"/>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1" name="任意多边形 1090"/>
          <p:cNvSpPr/>
          <p:nvPr/>
        </p:nvSpPr>
        <p:spPr>
          <a:xfrm>
            <a:off x="668520" y="4094640"/>
            <a:ext cx="4546080" cy="885960"/>
          </a:xfrm>
          <a:custGeom>
            <a:avLst/>
            <a:gdLst/>
            <a:ahLst/>
            <a:cxnLst/>
            <a:rect l="0" t="0" r="r" b="b"/>
            <a:pathLst>
              <a:path w="12628" h="2461">
                <a:moveTo>
                  <a:pt x="0" y="2183"/>
                </a:moveTo>
                <a:lnTo>
                  <a:pt x="0" y="278"/>
                </a:lnTo>
                <a:cubicBezTo>
                  <a:pt x="0" y="242"/>
                  <a:pt x="7" y="206"/>
                  <a:pt x="21" y="172"/>
                </a:cubicBezTo>
                <a:cubicBezTo>
                  <a:pt x="35" y="138"/>
                  <a:pt x="55" y="108"/>
                  <a:pt x="81" y="81"/>
                </a:cubicBezTo>
                <a:cubicBezTo>
                  <a:pt x="107" y="55"/>
                  <a:pt x="137" y="35"/>
                  <a:pt x="172" y="21"/>
                </a:cubicBezTo>
                <a:cubicBezTo>
                  <a:pt x="206" y="7"/>
                  <a:pt x="241" y="0"/>
                  <a:pt x="278" y="0"/>
                </a:cubicBezTo>
                <a:lnTo>
                  <a:pt x="12350" y="0"/>
                </a:lnTo>
                <a:cubicBezTo>
                  <a:pt x="12387" y="0"/>
                  <a:pt x="12422" y="7"/>
                  <a:pt x="12456" y="21"/>
                </a:cubicBezTo>
                <a:cubicBezTo>
                  <a:pt x="12491" y="35"/>
                  <a:pt x="12521" y="55"/>
                  <a:pt x="12547" y="81"/>
                </a:cubicBezTo>
                <a:cubicBezTo>
                  <a:pt x="12573" y="108"/>
                  <a:pt x="12593" y="138"/>
                  <a:pt x="12607" y="172"/>
                </a:cubicBezTo>
                <a:cubicBezTo>
                  <a:pt x="12621" y="206"/>
                  <a:pt x="12628" y="242"/>
                  <a:pt x="12628" y="278"/>
                </a:cubicBezTo>
                <a:lnTo>
                  <a:pt x="12628" y="2183"/>
                </a:lnTo>
                <a:cubicBezTo>
                  <a:pt x="12628" y="2220"/>
                  <a:pt x="12621" y="2255"/>
                  <a:pt x="12607" y="2290"/>
                </a:cubicBezTo>
                <a:cubicBezTo>
                  <a:pt x="12593" y="2324"/>
                  <a:pt x="12573" y="2354"/>
                  <a:pt x="12547" y="2380"/>
                </a:cubicBezTo>
                <a:cubicBezTo>
                  <a:pt x="12521" y="2406"/>
                  <a:pt x="12491" y="2426"/>
                  <a:pt x="12456" y="2440"/>
                </a:cubicBezTo>
                <a:cubicBezTo>
                  <a:pt x="12422" y="2454"/>
                  <a:pt x="12387" y="2461"/>
                  <a:pt x="12350" y="2461"/>
                </a:cubicBezTo>
                <a:lnTo>
                  <a:pt x="278" y="2461"/>
                </a:lnTo>
                <a:cubicBezTo>
                  <a:pt x="241" y="2461"/>
                  <a:pt x="206" y="2454"/>
                  <a:pt x="172" y="2440"/>
                </a:cubicBezTo>
                <a:cubicBezTo>
                  <a:pt x="137" y="2426"/>
                  <a:pt x="107" y="2406"/>
                  <a:pt x="81" y="2380"/>
                </a:cubicBezTo>
                <a:cubicBezTo>
                  <a:pt x="55" y="2354"/>
                  <a:pt x="35" y="2324"/>
                  <a:pt x="21" y="2290"/>
                </a:cubicBezTo>
                <a:cubicBezTo>
                  <a:pt x="7" y="2255"/>
                  <a:pt x="0" y="2220"/>
                  <a:pt x="0" y="2183"/>
                </a:cubicBezTo>
                <a:moveTo>
                  <a:pt x="23" y="278"/>
                </a:moveTo>
                <a:lnTo>
                  <a:pt x="23" y="2183"/>
                </a:lnTo>
                <a:cubicBezTo>
                  <a:pt x="23" y="2200"/>
                  <a:pt x="24" y="2216"/>
                  <a:pt x="28" y="2233"/>
                </a:cubicBezTo>
                <a:cubicBezTo>
                  <a:pt x="31" y="2249"/>
                  <a:pt x="36" y="2265"/>
                  <a:pt x="42" y="2281"/>
                </a:cubicBezTo>
                <a:cubicBezTo>
                  <a:pt x="49" y="2296"/>
                  <a:pt x="56" y="2311"/>
                  <a:pt x="66" y="2325"/>
                </a:cubicBezTo>
                <a:cubicBezTo>
                  <a:pt x="75" y="2339"/>
                  <a:pt x="86" y="2352"/>
                  <a:pt x="98" y="2363"/>
                </a:cubicBezTo>
                <a:cubicBezTo>
                  <a:pt x="109" y="2375"/>
                  <a:pt x="122" y="2386"/>
                  <a:pt x="136" y="2395"/>
                </a:cubicBezTo>
                <a:cubicBezTo>
                  <a:pt x="150" y="2405"/>
                  <a:pt x="165" y="2412"/>
                  <a:pt x="180" y="2419"/>
                </a:cubicBezTo>
                <a:cubicBezTo>
                  <a:pt x="196" y="2425"/>
                  <a:pt x="212" y="2430"/>
                  <a:pt x="228" y="2433"/>
                </a:cubicBezTo>
                <a:cubicBezTo>
                  <a:pt x="245" y="2437"/>
                  <a:pt x="261" y="2438"/>
                  <a:pt x="278" y="2438"/>
                </a:cubicBezTo>
                <a:lnTo>
                  <a:pt x="12350" y="2438"/>
                </a:lnTo>
                <a:cubicBezTo>
                  <a:pt x="12367" y="2438"/>
                  <a:pt x="12383" y="2437"/>
                  <a:pt x="12400" y="2433"/>
                </a:cubicBezTo>
                <a:cubicBezTo>
                  <a:pt x="12416" y="2430"/>
                  <a:pt x="12432" y="2425"/>
                  <a:pt x="12448" y="2419"/>
                </a:cubicBezTo>
                <a:cubicBezTo>
                  <a:pt x="12463" y="2412"/>
                  <a:pt x="12478" y="2405"/>
                  <a:pt x="12492" y="2395"/>
                </a:cubicBezTo>
                <a:cubicBezTo>
                  <a:pt x="12506" y="2386"/>
                  <a:pt x="12519" y="2375"/>
                  <a:pt x="12530" y="2363"/>
                </a:cubicBezTo>
                <a:cubicBezTo>
                  <a:pt x="12542" y="2352"/>
                  <a:pt x="12553" y="2339"/>
                  <a:pt x="12562" y="2325"/>
                </a:cubicBezTo>
                <a:cubicBezTo>
                  <a:pt x="12572" y="2311"/>
                  <a:pt x="12579" y="2296"/>
                  <a:pt x="12586" y="2281"/>
                </a:cubicBezTo>
                <a:cubicBezTo>
                  <a:pt x="12592" y="2265"/>
                  <a:pt x="12597" y="2249"/>
                  <a:pt x="12600" y="2233"/>
                </a:cubicBezTo>
                <a:cubicBezTo>
                  <a:pt x="12604" y="2216"/>
                  <a:pt x="12605" y="2200"/>
                  <a:pt x="12605" y="2183"/>
                </a:cubicBezTo>
                <a:lnTo>
                  <a:pt x="12605" y="278"/>
                </a:lnTo>
                <a:cubicBezTo>
                  <a:pt x="12605" y="262"/>
                  <a:pt x="12604" y="245"/>
                  <a:pt x="12600" y="229"/>
                </a:cubicBezTo>
                <a:cubicBezTo>
                  <a:pt x="12597" y="212"/>
                  <a:pt x="12592" y="196"/>
                  <a:pt x="12586" y="181"/>
                </a:cubicBezTo>
                <a:cubicBezTo>
                  <a:pt x="12579" y="165"/>
                  <a:pt x="12572" y="151"/>
                  <a:pt x="12562" y="137"/>
                </a:cubicBezTo>
                <a:cubicBezTo>
                  <a:pt x="12553" y="123"/>
                  <a:pt x="12542" y="110"/>
                  <a:pt x="12530" y="98"/>
                </a:cubicBezTo>
                <a:cubicBezTo>
                  <a:pt x="12519" y="86"/>
                  <a:pt x="12506" y="75"/>
                  <a:pt x="12492" y="66"/>
                </a:cubicBezTo>
                <a:cubicBezTo>
                  <a:pt x="12478" y="57"/>
                  <a:pt x="12463" y="49"/>
                  <a:pt x="12448" y="43"/>
                </a:cubicBezTo>
                <a:cubicBezTo>
                  <a:pt x="12432" y="36"/>
                  <a:pt x="12416" y="31"/>
                  <a:pt x="12400" y="28"/>
                </a:cubicBezTo>
                <a:cubicBezTo>
                  <a:pt x="12383" y="25"/>
                  <a:pt x="12367" y="23"/>
                  <a:pt x="12350" y="23"/>
                </a:cubicBezTo>
                <a:lnTo>
                  <a:pt x="278" y="23"/>
                </a:lnTo>
                <a:cubicBezTo>
                  <a:pt x="261" y="23"/>
                  <a:pt x="245" y="25"/>
                  <a:pt x="228" y="28"/>
                </a:cubicBezTo>
                <a:cubicBezTo>
                  <a:pt x="212" y="31"/>
                  <a:pt x="196" y="36"/>
                  <a:pt x="180" y="43"/>
                </a:cubicBezTo>
                <a:cubicBezTo>
                  <a:pt x="165" y="49"/>
                  <a:pt x="150" y="57"/>
                  <a:pt x="136" y="66"/>
                </a:cubicBezTo>
                <a:cubicBezTo>
                  <a:pt x="122" y="75"/>
                  <a:pt x="109" y="86"/>
                  <a:pt x="98" y="98"/>
                </a:cubicBezTo>
                <a:cubicBezTo>
                  <a:pt x="86" y="110"/>
                  <a:pt x="75" y="123"/>
                  <a:pt x="66" y="137"/>
                </a:cubicBezTo>
                <a:cubicBezTo>
                  <a:pt x="56" y="151"/>
                  <a:pt x="49" y="165"/>
                  <a:pt x="42" y="181"/>
                </a:cubicBezTo>
                <a:cubicBezTo>
                  <a:pt x="36" y="196"/>
                  <a:pt x="31" y="212"/>
                  <a:pt x="28" y="229"/>
                </a:cubicBezTo>
                <a:cubicBezTo>
                  <a:pt x="24" y="245"/>
                  <a:pt x="23" y="262"/>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2" name="任意多边形 1091"/>
          <p:cNvSpPr/>
          <p:nvPr/>
        </p:nvSpPr>
        <p:spPr>
          <a:xfrm>
            <a:off x="810360" y="4236840"/>
            <a:ext cx="401400" cy="401400"/>
          </a:xfrm>
          <a:custGeom>
            <a:avLst/>
            <a:gdLst/>
            <a:ahLst/>
            <a:cxnLst/>
            <a:rect l="0" t="0" r="r" b="b"/>
            <a:pathLst>
              <a:path w="1115" h="1115">
                <a:moveTo>
                  <a:pt x="1115" y="557"/>
                </a:moveTo>
                <a:cubicBezTo>
                  <a:pt x="1115" y="593"/>
                  <a:pt x="1112" y="629"/>
                  <a:pt x="1105" y="665"/>
                </a:cubicBezTo>
                <a:cubicBezTo>
                  <a:pt x="1098" y="701"/>
                  <a:pt x="1087" y="736"/>
                  <a:pt x="1073" y="770"/>
                </a:cubicBezTo>
                <a:cubicBezTo>
                  <a:pt x="1059" y="804"/>
                  <a:pt x="1042" y="836"/>
                  <a:pt x="1022" y="866"/>
                </a:cubicBezTo>
                <a:cubicBezTo>
                  <a:pt x="1001" y="897"/>
                  <a:pt x="978" y="925"/>
                  <a:pt x="952" y="951"/>
                </a:cubicBezTo>
                <a:cubicBezTo>
                  <a:pt x="926" y="976"/>
                  <a:pt x="898" y="1000"/>
                  <a:pt x="868" y="1020"/>
                </a:cubicBezTo>
                <a:cubicBezTo>
                  <a:pt x="837" y="1040"/>
                  <a:pt x="805" y="1058"/>
                  <a:pt x="771" y="1072"/>
                </a:cubicBezTo>
                <a:cubicBezTo>
                  <a:pt x="738" y="1086"/>
                  <a:pt x="703" y="1097"/>
                  <a:pt x="667" y="1104"/>
                </a:cubicBezTo>
                <a:cubicBezTo>
                  <a:pt x="631" y="1111"/>
                  <a:pt x="595" y="1115"/>
                  <a:pt x="558" y="1115"/>
                </a:cubicBezTo>
                <a:cubicBezTo>
                  <a:pt x="521" y="1115"/>
                  <a:pt x="484" y="1111"/>
                  <a:pt x="449" y="1104"/>
                </a:cubicBezTo>
                <a:cubicBezTo>
                  <a:pt x="413" y="1097"/>
                  <a:pt x="378" y="1086"/>
                  <a:pt x="344" y="1072"/>
                </a:cubicBezTo>
                <a:cubicBezTo>
                  <a:pt x="310" y="1058"/>
                  <a:pt x="278" y="1040"/>
                  <a:pt x="248" y="1020"/>
                </a:cubicBezTo>
                <a:cubicBezTo>
                  <a:pt x="217" y="1000"/>
                  <a:pt x="189" y="976"/>
                  <a:pt x="163" y="951"/>
                </a:cubicBezTo>
                <a:cubicBezTo>
                  <a:pt x="137" y="925"/>
                  <a:pt x="114" y="897"/>
                  <a:pt x="94" y="866"/>
                </a:cubicBezTo>
                <a:cubicBezTo>
                  <a:pt x="74" y="836"/>
                  <a:pt x="57" y="804"/>
                  <a:pt x="43" y="770"/>
                </a:cubicBezTo>
                <a:cubicBezTo>
                  <a:pt x="29" y="736"/>
                  <a:pt x="18" y="701"/>
                  <a:pt x="11" y="665"/>
                </a:cubicBezTo>
                <a:cubicBezTo>
                  <a:pt x="4" y="629"/>
                  <a:pt x="0" y="593"/>
                  <a:pt x="0" y="557"/>
                </a:cubicBezTo>
                <a:cubicBezTo>
                  <a:pt x="0" y="520"/>
                  <a:pt x="4" y="484"/>
                  <a:pt x="11" y="448"/>
                </a:cubicBezTo>
                <a:cubicBezTo>
                  <a:pt x="18" y="412"/>
                  <a:pt x="29" y="377"/>
                  <a:pt x="43" y="343"/>
                </a:cubicBezTo>
                <a:cubicBezTo>
                  <a:pt x="57" y="310"/>
                  <a:pt x="74" y="278"/>
                  <a:pt x="94" y="247"/>
                </a:cubicBezTo>
                <a:cubicBezTo>
                  <a:pt x="114" y="217"/>
                  <a:pt x="137" y="189"/>
                  <a:pt x="163" y="163"/>
                </a:cubicBezTo>
                <a:cubicBezTo>
                  <a:pt x="189" y="137"/>
                  <a:pt x="217" y="114"/>
                  <a:pt x="248" y="93"/>
                </a:cubicBezTo>
                <a:cubicBezTo>
                  <a:pt x="278" y="73"/>
                  <a:pt x="310" y="56"/>
                  <a:pt x="344" y="42"/>
                </a:cubicBezTo>
                <a:cubicBezTo>
                  <a:pt x="378" y="28"/>
                  <a:pt x="413" y="17"/>
                  <a:pt x="449" y="10"/>
                </a:cubicBezTo>
                <a:cubicBezTo>
                  <a:pt x="484" y="3"/>
                  <a:pt x="521" y="0"/>
                  <a:pt x="558" y="0"/>
                </a:cubicBezTo>
                <a:cubicBezTo>
                  <a:pt x="595" y="0"/>
                  <a:pt x="631" y="3"/>
                  <a:pt x="667" y="10"/>
                </a:cubicBezTo>
                <a:cubicBezTo>
                  <a:pt x="703" y="17"/>
                  <a:pt x="738" y="28"/>
                  <a:pt x="771" y="42"/>
                </a:cubicBezTo>
                <a:cubicBezTo>
                  <a:pt x="805" y="56"/>
                  <a:pt x="837" y="73"/>
                  <a:pt x="868" y="93"/>
                </a:cubicBezTo>
                <a:cubicBezTo>
                  <a:pt x="898" y="114"/>
                  <a:pt x="926" y="137"/>
                  <a:pt x="952" y="163"/>
                </a:cubicBezTo>
                <a:cubicBezTo>
                  <a:pt x="978" y="189"/>
                  <a:pt x="1001" y="217"/>
                  <a:pt x="1022" y="247"/>
                </a:cubicBezTo>
                <a:cubicBezTo>
                  <a:pt x="1042" y="278"/>
                  <a:pt x="1059" y="310"/>
                  <a:pt x="1073" y="343"/>
                </a:cubicBezTo>
                <a:cubicBezTo>
                  <a:pt x="1087" y="377"/>
                  <a:pt x="1098" y="412"/>
                  <a:pt x="1105" y="448"/>
                </a:cubicBezTo>
                <a:cubicBezTo>
                  <a:pt x="1112" y="484"/>
                  <a:pt x="1115" y="520"/>
                  <a:pt x="1115" y="557"/>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93" name="图片 1092"/>
          <p:cNvPicPr/>
          <p:nvPr/>
        </p:nvPicPr>
        <p:blipFill>
          <a:blip r:embed="rId52"/>
          <a:stretch/>
        </p:blipFill>
        <p:spPr>
          <a:xfrm>
            <a:off x="952560" y="4353840"/>
            <a:ext cx="124920" cy="166680"/>
          </a:xfrm>
          <a:prstGeom prst="rect">
            <a:avLst/>
          </a:prstGeom>
          <a:noFill/>
          <a:ln w="0">
            <a:noFill/>
          </a:ln>
        </p:spPr>
      </p:pic>
      <p:sp>
        <p:nvSpPr>
          <p:cNvPr id="1094" name="文本框 1093"/>
          <p:cNvSpPr txBox="1"/>
          <p:nvPr/>
        </p:nvSpPr>
        <p:spPr>
          <a:xfrm>
            <a:off x="8691120" y="2316240"/>
            <a:ext cx="5371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生成回答</a:t>
            </a:r>
            <a:endParaRPr lang="en-US" sz="1050" b="0" u="none" strike="noStrike">
              <a:solidFill>
                <a:srgbClr val="000000"/>
              </a:solidFill>
              <a:effectLst/>
              <a:uFillTx/>
              <a:latin typeface="Times New Roman"/>
            </a:endParaRPr>
          </a:p>
        </p:txBody>
      </p:sp>
      <p:sp>
        <p:nvSpPr>
          <p:cNvPr id="1095" name="文本框 1094"/>
          <p:cNvSpPr txBox="1"/>
          <p:nvPr/>
        </p:nvSpPr>
        <p:spPr>
          <a:xfrm>
            <a:off x="1345320" y="4281120"/>
            <a:ext cx="604080" cy="219960"/>
          </a:xfrm>
          <a:prstGeom prst="rect">
            <a:avLst/>
          </a:prstGeom>
          <a:noFill/>
          <a:ln w="0">
            <a:noFill/>
          </a:ln>
        </p:spPr>
        <p:txBody>
          <a:bodyPr wrap="none" lIns="0" tIns="0" rIns="0" bIns="0" anchor="t">
            <a:spAutoFit/>
          </a:bodyPr>
          <a:lstStyle/>
          <a:p>
            <a:r>
              <a:rPr lang="zh-CN" sz="1180" b="0" u="none" strike="noStrike">
                <a:solidFill>
                  <a:srgbClr val="C7D2FE"/>
                </a:solidFill>
                <a:effectLst/>
                <a:uFillTx/>
                <a:latin typeface="NotoSansSC"/>
                <a:ea typeface="NotoSansSC"/>
              </a:rPr>
              <a:t>实时响应</a:t>
            </a:r>
            <a:endParaRPr lang="en-US" sz="1180" b="0" u="none" strike="noStrike">
              <a:solidFill>
                <a:srgbClr val="000000"/>
              </a:solidFill>
              <a:effectLst/>
              <a:uFillTx/>
              <a:latin typeface="Times New Roman"/>
            </a:endParaRPr>
          </a:p>
        </p:txBody>
      </p:sp>
      <p:sp>
        <p:nvSpPr>
          <p:cNvPr id="1096" name="文本框 1095"/>
          <p:cNvSpPr txBox="1"/>
          <p:nvPr/>
        </p:nvSpPr>
        <p:spPr>
          <a:xfrm>
            <a:off x="1345320" y="4529520"/>
            <a:ext cx="3638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通过高效的向量化技术和检索索引，系统可以快速找到与查询相关的上</a:t>
            </a:r>
            <a:endParaRPr lang="en-US" sz="920" b="0" u="none" strike="noStrike">
              <a:solidFill>
                <a:srgbClr val="000000"/>
              </a:solidFill>
              <a:effectLst/>
              <a:uFillTx/>
              <a:latin typeface="Times New Roman"/>
            </a:endParaRPr>
          </a:p>
        </p:txBody>
      </p:sp>
      <p:sp>
        <p:nvSpPr>
          <p:cNvPr id="1097" name="任意多边形 1096"/>
          <p:cNvSpPr/>
          <p:nvPr/>
        </p:nvSpPr>
        <p:spPr>
          <a:xfrm>
            <a:off x="5481720" y="4094640"/>
            <a:ext cx="4546440" cy="885960"/>
          </a:xfrm>
          <a:custGeom>
            <a:avLst/>
            <a:gdLst/>
            <a:ahLst/>
            <a:cxnLst/>
            <a:rect l="0" t="0" r="r" b="b"/>
            <a:pathLst>
              <a:path w="12629" h="2461">
                <a:moveTo>
                  <a:pt x="21" y="172"/>
                </a:moveTo>
                <a:cubicBezTo>
                  <a:pt x="36" y="138"/>
                  <a:pt x="56" y="108"/>
                  <a:pt x="82" y="81"/>
                </a:cubicBezTo>
                <a:cubicBezTo>
                  <a:pt x="108" y="55"/>
                  <a:pt x="138" y="35"/>
                  <a:pt x="172" y="21"/>
                </a:cubicBezTo>
                <a:cubicBezTo>
                  <a:pt x="206" y="7"/>
                  <a:pt x="242" y="0"/>
                  <a:pt x="279" y="0"/>
                </a:cubicBezTo>
                <a:lnTo>
                  <a:pt x="12351" y="0"/>
                </a:lnTo>
                <a:cubicBezTo>
                  <a:pt x="12388" y="0"/>
                  <a:pt x="12423" y="7"/>
                  <a:pt x="12457" y="21"/>
                </a:cubicBezTo>
                <a:cubicBezTo>
                  <a:pt x="12491" y="35"/>
                  <a:pt x="12521" y="55"/>
                  <a:pt x="12548" y="81"/>
                </a:cubicBezTo>
                <a:cubicBezTo>
                  <a:pt x="12574" y="108"/>
                  <a:pt x="12594" y="138"/>
                  <a:pt x="12608" y="172"/>
                </a:cubicBezTo>
                <a:cubicBezTo>
                  <a:pt x="12622" y="206"/>
                  <a:pt x="12629" y="242"/>
                  <a:pt x="12629" y="278"/>
                </a:cubicBezTo>
                <a:lnTo>
                  <a:pt x="12629" y="2183"/>
                </a:lnTo>
                <a:cubicBezTo>
                  <a:pt x="12629" y="2220"/>
                  <a:pt x="12622" y="2255"/>
                  <a:pt x="12608" y="2290"/>
                </a:cubicBezTo>
                <a:cubicBezTo>
                  <a:pt x="12594" y="2324"/>
                  <a:pt x="12574" y="2354"/>
                  <a:pt x="12548" y="2380"/>
                </a:cubicBezTo>
                <a:cubicBezTo>
                  <a:pt x="12521" y="2406"/>
                  <a:pt x="12491" y="2426"/>
                  <a:pt x="12457" y="2440"/>
                </a:cubicBezTo>
                <a:cubicBezTo>
                  <a:pt x="12423" y="2454"/>
                  <a:pt x="12388" y="2461"/>
                  <a:pt x="12351" y="2461"/>
                </a:cubicBezTo>
                <a:lnTo>
                  <a:pt x="279" y="2461"/>
                </a:lnTo>
                <a:cubicBezTo>
                  <a:pt x="242" y="2461"/>
                  <a:pt x="206" y="2454"/>
                  <a:pt x="172" y="2440"/>
                </a:cubicBezTo>
                <a:cubicBezTo>
                  <a:pt x="138" y="2426"/>
                  <a:pt x="108" y="2406"/>
                  <a:pt x="82" y="2380"/>
                </a:cubicBezTo>
                <a:cubicBezTo>
                  <a:pt x="56" y="2354"/>
                  <a:pt x="36" y="2324"/>
                  <a:pt x="21" y="2290"/>
                </a:cubicBezTo>
                <a:cubicBezTo>
                  <a:pt x="7" y="2255"/>
                  <a:pt x="0" y="2220"/>
                  <a:pt x="0" y="2183"/>
                </a:cubicBezTo>
                <a:lnTo>
                  <a:pt x="0" y="278"/>
                </a:lnTo>
                <a:cubicBezTo>
                  <a:pt x="0" y="241"/>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8" name="任意多边形 1097"/>
          <p:cNvSpPr/>
          <p:nvPr/>
        </p:nvSpPr>
        <p:spPr>
          <a:xfrm>
            <a:off x="5481720" y="4094640"/>
            <a:ext cx="4546440" cy="885960"/>
          </a:xfrm>
          <a:custGeom>
            <a:avLst/>
            <a:gdLst/>
            <a:ahLst/>
            <a:cxnLst/>
            <a:rect l="0" t="0" r="r" b="b"/>
            <a:pathLst>
              <a:path w="12629" h="2461">
                <a:moveTo>
                  <a:pt x="0" y="2183"/>
                </a:moveTo>
                <a:lnTo>
                  <a:pt x="0" y="278"/>
                </a:lnTo>
                <a:cubicBezTo>
                  <a:pt x="0" y="242"/>
                  <a:pt x="7" y="206"/>
                  <a:pt x="21" y="172"/>
                </a:cubicBezTo>
                <a:cubicBezTo>
                  <a:pt x="36" y="138"/>
                  <a:pt x="56" y="108"/>
                  <a:pt x="82" y="81"/>
                </a:cubicBezTo>
                <a:cubicBezTo>
                  <a:pt x="108" y="55"/>
                  <a:pt x="138" y="35"/>
                  <a:pt x="172" y="21"/>
                </a:cubicBezTo>
                <a:cubicBezTo>
                  <a:pt x="206" y="7"/>
                  <a:pt x="242" y="0"/>
                  <a:pt x="279" y="0"/>
                </a:cubicBezTo>
                <a:lnTo>
                  <a:pt x="12351" y="0"/>
                </a:lnTo>
                <a:cubicBezTo>
                  <a:pt x="12388" y="0"/>
                  <a:pt x="12423" y="7"/>
                  <a:pt x="12457" y="21"/>
                </a:cubicBezTo>
                <a:cubicBezTo>
                  <a:pt x="12491" y="35"/>
                  <a:pt x="12521" y="55"/>
                  <a:pt x="12548" y="81"/>
                </a:cubicBezTo>
                <a:cubicBezTo>
                  <a:pt x="12574" y="108"/>
                  <a:pt x="12594" y="138"/>
                  <a:pt x="12608" y="172"/>
                </a:cubicBezTo>
                <a:cubicBezTo>
                  <a:pt x="12622" y="206"/>
                  <a:pt x="12629" y="242"/>
                  <a:pt x="12629" y="278"/>
                </a:cubicBezTo>
                <a:lnTo>
                  <a:pt x="12629" y="2183"/>
                </a:lnTo>
                <a:cubicBezTo>
                  <a:pt x="12629" y="2220"/>
                  <a:pt x="12622" y="2255"/>
                  <a:pt x="12608" y="2290"/>
                </a:cubicBezTo>
                <a:cubicBezTo>
                  <a:pt x="12594" y="2324"/>
                  <a:pt x="12574" y="2354"/>
                  <a:pt x="12548" y="2380"/>
                </a:cubicBezTo>
                <a:cubicBezTo>
                  <a:pt x="12521" y="2406"/>
                  <a:pt x="12491" y="2426"/>
                  <a:pt x="12457" y="2440"/>
                </a:cubicBezTo>
                <a:cubicBezTo>
                  <a:pt x="12423" y="2454"/>
                  <a:pt x="12388" y="2461"/>
                  <a:pt x="12351" y="2461"/>
                </a:cubicBezTo>
                <a:lnTo>
                  <a:pt x="279" y="2461"/>
                </a:lnTo>
                <a:cubicBezTo>
                  <a:pt x="242" y="2461"/>
                  <a:pt x="206" y="2454"/>
                  <a:pt x="172" y="2440"/>
                </a:cubicBezTo>
                <a:cubicBezTo>
                  <a:pt x="138" y="2426"/>
                  <a:pt x="108" y="2406"/>
                  <a:pt x="82" y="2380"/>
                </a:cubicBezTo>
                <a:cubicBezTo>
                  <a:pt x="56" y="2354"/>
                  <a:pt x="36" y="2324"/>
                  <a:pt x="21" y="2290"/>
                </a:cubicBezTo>
                <a:cubicBezTo>
                  <a:pt x="7" y="2255"/>
                  <a:pt x="0" y="2220"/>
                  <a:pt x="0" y="2183"/>
                </a:cubicBezTo>
                <a:moveTo>
                  <a:pt x="23" y="278"/>
                </a:moveTo>
                <a:lnTo>
                  <a:pt x="23" y="2183"/>
                </a:lnTo>
                <a:cubicBezTo>
                  <a:pt x="23" y="2200"/>
                  <a:pt x="25" y="2216"/>
                  <a:pt x="28" y="2233"/>
                </a:cubicBezTo>
                <a:cubicBezTo>
                  <a:pt x="32" y="2249"/>
                  <a:pt x="36" y="2265"/>
                  <a:pt x="43" y="2281"/>
                </a:cubicBezTo>
                <a:cubicBezTo>
                  <a:pt x="49" y="2296"/>
                  <a:pt x="57" y="2311"/>
                  <a:pt x="67" y="2325"/>
                </a:cubicBezTo>
                <a:cubicBezTo>
                  <a:pt x="76" y="2339"/>
                  <a:pt x="86" y="2352"/>
                  <a:pt x="98" y="2363"/>
                </a:cubicBezTo>
                <a:cubicBezTo>
                  <a:pt x="110" y="2375"/>
                  <a:pt x="123" y="2386"/>
                  <a:pt x="137" y="2395"/>
                </a:cubicBezTo>
                <a:cubicBezTo>
                  <a:pt x="151" y="2405"/>
                  <a:pt x="166" y="2412"/>
                  <a:pt x="181" y="2419"/>
                </a:cubicBezTo>
                <a:cubicBezTo>
                  <a:pt x="197" y="2425"/>
                  <a:pt x="213" y="2430"/>
                  <a:pt x="229" y="2433"/>
                </a:cubicBezTo>
                <a:cubicBezTo>
                  <a:pt x="245" y="2437"/>
                  <a:pt x="262" y="2438"/>
                  <a:pt x="279" y="2438"/>
                </a:cubicBezTo>
                <a:lnTo>
                  <a:pt x="12351" y="2438"/>
                </a:lnTo>
                <a:cubicBezTo>
                  <a:pt x="12367" y="2438"/>
                  <a:pt x="12384" y="2437"/>
                  <a:pt x="12400" y="2433"/>
                </a:cubicBezTo>
                <a:cubicBezTo>
                  <a:pt x="12417" y="2430"/>
                  <a:pt x="12433" y="2425"/>
                  <a:pt x="12448" y="2419"/>
                </a:cubicBezTo>
                <a:cubicBezTo>
                  <a:pt x="12464" y="2412"/>
                  <a:pt x="12479" y="2405"/>
                  <a:pt x="12492" y="2395"/>
                </a:cubicBezTo>
                <a:cubicBezTo>
                  <a:pt x="12506" y="2386"/>
                  <a:pt x="12519" y="2375"/>
                  <a:pt x="12531" y="2363"/>
                </a:cubicBezTo>
                <a:cubicBezTo>
                  <a:pt x="12543" y="2352"/>
                  <a:pt x="12554" y="2339"/>
                  <a:pt x="12563" y="2325"/>
                </a:cubicBezTo>
                <a:cubicBezTo>
                  <a:pt x="12572" y="2311"/>
                  <a:pt x="12580" y="2296"/>
                  <a:pt x="12587" y="2281"/>
                </a:cubicBezTo>
                <a:cubicBezTo>
                  <a:pt x="12593" y="2265"/>
                  <a:pt x="12598" y="2249"/>
                  <a:pt x="12601" y="2233"/>
                </a:cubicBezTo>
                <a:cubicBezTo>
                  <a:pt x="12604" y="2216"/>
                  <a:pt x="12606" y="2200"/>
                  <a:pt x="12606" y="2183"/>
                </a:cubicBezTo>
                <a:lnTo>
                  <a:pt x="12606" y="278"/>
                </a:lnTo>
                <a:cubicBezTo>
                  <a:pt x="12606" y="262"/>
                  <a:pt x="12604" y="245"/>
                  <a:pt x="12601" y="229"/>
                </a:cubicBezTo>
                <a:cubicBezTo>
                  <a:pt x="12598" y="212"/>
                  <a:pt x="12593" y="196"/>
                  <a:pt x="12587" y="181"/>
                </a:cubicBezTo>
                <a:cubicBezTo>
                  <a:pt x="12580" y="165"/>
                  <a:pt x="12572" y="151"/>
                  <a:pt x="12563" y="137"/>
                </a:cubicBezTo>
                <a:cubicBezTo>
                  <a:pt x="12554" y="123"/>
                  <a:pt x="12543" y="110"/>
                  <a:pt x="12531" y="98"/>
                </a:cubicBezTo>
                <a:cubicBezTo>
                  <a:pt x="12519" y="86"/>
                  <a:pt x="12506" y="75"/>
                  <a:pt x="12492" y="66"/>
                </a:cubicBezTo>
                <a:cubicBezTo>
                  <a:pt x="12479" y="57"/>
                  <a:pt x="12464" y="49"/>
                  <a:pt x="12448" y="43"/>
                </a:cubicBezTo>
                <a:cubicBezTo>
                  <a:pt x="12433" y="36"/>
                  <a:pt x="12417" y="31"/>
                  <a:pt x="12400" y="28"/>
                </a:cubicBezTo>
                <a:cubicBezTo>
                  <a:pt x="12384" y="25"/>
                  <a:pt x="12367" y="23"/>
                  <a:pt x="12351" y="23"/>
                </a:cubicBezTo>
                <a:lnTo>
                  <a:pt x="279" y="23"/>
                </a:lnTo>
                <a:cubicBezTo>
                  <a:pt x="262" y="23"/>
                  <a:pt x="245" y="25"/>
                  <a:pt x="229" y="28"/>
                </a:cubicBezTo>
                <a:cubicBezTo>
                  <a:pt x="213" y="31"/>
                  <a:pt x="197" y="36"/>
                  <a:pt x="181" y="43"/>
                </a:cubicBezTo>
                <a:cubicBezTo>
                  <a:pt x="166" y="49"/>
                  <a:pt x="151" y="57"/>
                  <a:pt x="137" y="66"/>
                </a:cubicBezTo>
                <a:cubicBezTo>
                  <a:pt x="123" y="75"/>
                  <a:pt x="110" y="86"/>
                  <a:pt x="98" y="98"/>
                </a:cubicBezTo>
                <a:cubicBezTo>
                  <a:pt x="86" y="110"/>
                  <a:pt x="76" y="123"/>
                  <a:pt x="67" y="137"/>
                </a:cubicBezTo>
                <a:cubicBezTo>
                  <a:pt x="57" y="151"/>
                  <a:pt x="49" y="165"/>
                  <a:pt x="43" y="181"/>
                </a:cubicBezTo>
                <a:cubicBezTo>
                  <a:pt x="36" y="196"/>
                  <a:pt x="32" y="212"/>
                  <a:pt x="28" y="229"/>
                </a:cubicBezTo>
                <a:cubicBezTo>
                  <a:pt x="25" y="245"/>
                  <a:pt x="23" y="262"/>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9" name="任意多边形 1098"/>
          <p:cNvSpPr/>
          <p:nvPr/>
        </p:nvSpPr>
        <p:spPr>
          <a:xfrm>
            <a:off x="5623920" y="4236840"/>
            <a:ext cx="401400" cy="401400"/>
          </a:xfrm>
          <a:custGeom>
            <a:avLst/>
            <a:gdLst/>
            <a:ahLst/>
            <a:cxnLst/>
            <a:rect l="0" t="0" r="r" b="b"/>
            <a:pathLst>
              <a:path w="1115" h="1115">
                <a:moveTo>
                  <a:pt x="1115" y="557"/>
                </a:moveTo>
                <a:cubicBezTo>
                  <a:pt x="1115" y="593"/>
                  <a:pt x="1112" y="629"/>
                  <a:pt x="1104" y="665"/>
                </a:cubicBezTo>
                <a:cubicBezTo>
                  <a:pt x="1097" y="701"/>
                  <a:pt x="1087" y="736"/>
                  <a:pt x="1073" y="770"/>
                </a:cubicBezTo>
                <a:cubicBezTo>
                  <a:pt x="1059" y="804"/>
                  <a:pt x="1042" y="836"/>
                  <a:pt x="1021" y="866"/>
                </a:cubicBezTo>
                <a:cubicBezTo>
                  <a:pt x="1001" y="897"/>
                  <a:pt x="978" y="925"/>
                  <a:pt x="952" y="951"/>
                </a:cubicBezTo>
                <a:cubicBezTo>
                  <a:pt x="926" y="976"/>
                  <a:pt x="898" y="1000"/>
                  <a:pt x="868" y="1020"/>
                </a:cubicBezTo>
                <a:cubicBezTo>
                  <a:pt x="837" y="1040"/>
                  <a:pt x="805" y="1058"/>
                  <a:pt x="771" y="1072"/>
                </a:cubicBezTo>
                <a:cubicBezTo>
                  <a:pt x="737" y="1086"/>
                  <a:pt x="703" y="1097"/>
                  <a:pt x="667" y="1104"/>
                </a:cubicBezTo>
                <a:cubicBezTo>
                  <a:pt x="631" y="1111"/>
                  <a:pt x="595" y="1115"/>
                  <a:pt x="558" y="1115"/>
                </a:cubicBezTo>
                <a:cubicBezTo>
                  <a:pt x="520" y="1115"/>
                  <a:pt x="484" y="1111"/>
                  <a:pt x="448" y="1104"/>
                </a:cubicBezTo>
                <a:cubicBezTo>
                  <a:pt x="412" y="1097"/>
                  <a:pt x="378" y="1086"/>
                  <a:pt x="344" y="1072"/>
                </a:cubicBezTo>
                <a:cubicBezTo>
                  <a:pt x="310" y="1058"/>
                  <a:pt x="278" y="1040"/>
                  <a:pt x="247" y="1020"/>
                </a:cubicBezTo>
                <a:cubicBezTo>
                  <a:pt x="217" y="1000"/>
                  <a:pt x="189" y="976"/>
                  <a:pt x="163" y="951"/>
                </a:cubicBezTo>
                <a:cubicBezTo>
                  <a:pt x="137" y="925"/>
                  <a:pt x="114" y="897"/>
                  <a:pt x="94" y="866"/>
                </a:cubicBezTo>
                <a:cubicBezTo>
                  <a:pt x="73" y="836"/>
                  <a:pt x="56" y="804"/>
                  <a:pt x="42" y="770"/>
                </a:cubicBezTo>
                <a:cubicBezTo>
                  <a:pt x="28" y="736"/>
                  <a:pt x="18" y="701"/>
                  <a:pt x="11" y="665"/>
                </a:cubicBezTo>
                <a:cubicBezTo>
                  <a:pt x="3" y="629"/>
                  <a:pt x="0" y="593"/>
                  <a:pt x="0" y="557"/>
                </a:cubicBezTo>
                <a:cubicBezTo>
                  <a:pt x="0" y="520"/>
                  <a:pt x="3" y="484"/>
                  <a:pt x="11" y="448"/>
                </a:cubicBezTo>
                <a:cubicBezTo>
                  <a:pt x="18" y="412"/>
                  <a:pt x="28" y="377"/>
                  <a:pt x="42" y="343"/>
                </a:cubicBezTo>
                <a:cubicBezTo>
                  <a:pt x="56" y="310"/>
                  <a:pt x="73" y="278"/>
                  <a:pt x="94" y="247"/>
                </a:cubicBezTo>
                <a:cubicBezTo>
                  <a:pt x="114" y="217"/>
                  <a:pt x="137" y="189"/>
                  <a:pt x="163" y="163"/>
                </a:cubicBezTo>
                <a:cubicBezTo>
                  <a:pt x="189" y="137"/>
                  <a:pt x="217" y="114"/>
                  <a:pt x="247" y="93"/>
                </a:cubicBezTo>
                <a:cubicBezTo>
                  <a:pt x="278" y="73"/>
                  <a:pt x="310" y="56"/>
                  <a:pt x="344" y="42"/>
                </a:cubicBezTo>
                <a:cubicBezTo>
                  <a:pt x="378" y="28"/>
                  <a:pt x="412" y="17"/>
                  <a:pt x="448" y="10"/>
                </a:cubicBezTo>
                <a:cubicBezTo>
                  <a:pt x="484" y="3"/>
                  <a:pt x="520" y="0"/>
                  <a:pt x="558" y="0"/>
                </a:cubicBezTo>
                <a:cubicBezTo>
                  <a:pt x="595" y="0"/>
                  <a:pt x="631" y="3"/>
                  <a:pt x="667" y="10"/>
                </a:cubicBezTo>
                <a:cubicBezTo>
                  <a:pt x="703" y="17"/>
                  <a:pt x="737" y="28"/>
                  <a:pt x="771" y="42"/>
                </a:cubicBezTo>
                <a:cubicBezTo>
                  <a:pt x="805" y="56"/>
                  <a:pt x="837" y="73"/>
                  <a:pt x="868" y="93"/>
                </a:cubicBezTo>
                <a:cubicBezTo>
                  <a:pt x="898" y="114"/>
                  <a:pt x="926" y="137"/>
                  <a:pt x="952" y="163"/>
                </a:cubicBezTo>
                <a:cubicBezTo>
                  <a:pt x="978" y="189"/>
                  <a:pt x="1001" y="217"/>
                  <a:pt x="1021" y="247"/>
                </a:cubicBezTo>
                <a:cubicBezTo>
                  <a:pt x="1042" y="278"/>
                  <a:pt x="1059" y="310"/>
                  <a:pt x="1073" y="343"/>
                </a:cubicBezTo>
                <a:cubicBezTo>
                  <a:pt x="1087" y="377"/>
                  <a:pt x="1097" y="412"/>
                  <a:pt x="1104" y="448"/>
                </a:cubicBezTo>
                <a:cubicBezTo>
                  <a:pt x="1112" y="484"/>
                  <a:pt x="1115" y="520"/>
                  <a:pt x="1115" y="557"/>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00" name="图片 1099"/>
          <p:cNvPicPr/>
          <p:nvPr/>
        </p:nvPicPr>
        <p:blipFill>
          <a:blip r:embed="rId53"/>
          <a:stretch/>
        </p:blipFill>
        <p:spPr>
          <a:xfrm>
            <a:off x="5740920" y="4353840"/>
            <a:ext cx="166680" cy="166680"/>
          </a:xfrm>
          <a:prstGeom prst="rect">
            <a:avLst/>
          </a:prstGeom>
          <a:noFill/>
          <a:ln w="0">
            <a:noFill/>
          </a:ln>
        </p:spPr>
      </p:pic>
      <p:sp>
        <p:nvSpPr>
          <p:cNvPr id="1101" name="文本框 1100"/>
          <p:cNvSpPr txBox="1"/>
          <p:nvPr/>
        </p:nvSpPr>
        <p:spPr>
          <a:xfrm>
            <a:off x="1345320" y="469656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下文内容，确保生成内容的时效性</a:t>
            </a:r>
            <a:endParaRPr lang="en-US" sz="920" b="0" u="none" strike="noStrike">
              <a:solidFill>
                <a:srgbClr val="000000"/>
              </a:solidFill>
              <a:effectLst/>
              <a:uFillTx/>
              <a:latin typeface="Times New Roman"/>
            </a:endParaRPr>
          </a:p>
        </p:txBody>
      </p:sp>
      <p:sp>
        <p:nvSpPr>
          <p:cNvPr id="1102" name="文本框 1101"/>
          <p:cNvSpPr txBox="1"/>
          <p:nvPr/>
        </p:nvSpPr>
        <p:spPr>
          <a:xfrm>
            <a:off x="6158880" y="4281120"/>
            <a:ext cx="6040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语义匹配</a:t>
            </a:r>
            <a:endParaRPr lang="en-US" sz="1180" b="0" u="none" strike="noStrike">
              <a:solidFill>
                <a:srgbClr val="000000"/>
              </a:solidFill>
              <a:effectLst/>
              <a:uFillTx/>
              <a:latin typeface="Times New Roman"/>
            </a:endParaRPr>
          </a:p>
        </p:txBody>
      </p:sp>
      <p:sp>
        <p:nvSpPr>
          <p:cNvPr id="1103" name="文本框 1102"/>
          <p:cNvSpPr txBox="1"/>
          <p:nvPr/>
        </p:nvSpPr>
        <p:spPr>
          <a:xfrm>
            <a:off x="6158880" y="4529520"/>
            <a:ext cx="37173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向量化技术将语言的语义信息转换为数值表示，使</a:t>
            </a:r>
            <a:r>
              <a:rPr lang="en-US" sz="920" b="0" u="none" strike="noStrike">
                <a:solidFill>
                  <a:srgbClr val="FFFFFF"/>
                </a:solidFill>
                <a:effectLst/>
                <a:uFillTx/>
                <a:latin typeface="NotoSansSC"/>
                <a:ea typeface="NotoSansSC"/>
              </a:rPr>
              <a:t>RAG</a:t>
            </a:r>
            <a:r>
              <a:rPr lang="zh-CN" sz="920" b="0" u="none" strike="noStrike">
                <a:solidFill>
                  <a:srgbClr val="FFFFFF"/>
                </a:solidFill>
                <a:effectLst/>
                <a:uFillTx/>
                <a:latin typeface="NotoSansSC"/>
                <a:ea typeface="NotoSansSC"/>
              </a:rPr>
              <a:t>系统能够匹配到</a:t>
            </a:r>
            <a:endParaRPr lang="en-US" sz="920" b="0" u="none" strike="noStrike">
              <a:solidFill>
                <a:srgbClr val="000000"/>
              </a:solidFill>
              <a:effectLst/>
              <a:uFillTx/>
              <a:latin typeface="Times New Roman"/>
            </a:endParaRPr>
          </a:p>
        </p:txBody>
      </p:sp>
      <p:sp>
        <p:nvSpPr>
          <p:cNvPr id="1104" name="任意多边形 1103"/>
          <p:cNvSpPr/>
          <p:nvPr/>
        </p:nvSpPr>
        <p:spPr>
          <a:xfrm>
            <a:off x="668520" y="5247720"/>
            <a:ext cx="4546080" cy="886320"/>
          </a:xfrm>
          <a:custGeom>
            <a:avLst/>
            <a:gdLst/>
            <a:ahLst/>
            <a:cxnLst/>
            <a:rect l="0" t="0" r="r" b="b"/>
            <a:pathLst>
              <a:path w="12628" h="2462">
                <a:moveTo>
                  <a:pt x="21" y="172"/>
                </a:moveTo>
                <a:cubicBezTo>
                  <a:pt x="35" y="138"/>
                  <a:pt x="55" y="108"/>
                  <a:pt x="81" y="82"/>
                </a:cubicBezTo>
                <a:cubicBezTo>
                  <a:pt x="107" y="56"/>
                  <a:pt x="137" y="36"/>
                  <a:pt x="172" y="22"/>
                </a:cubicBezTo>
                <a:cubicBezTo>
                  <a:pt x="206" y="7"/>
                  <a:pt x="241" y="0"/>
                  <a:pt x="278" y="0"/>
                </a:cubicBezTo>
                <a:lnTo>
                  <a:pt x="12350" y="0"/>
                </a:lnTo>
                <a:cubicBezTo>
                  <a:pt x="12387" y="0"/>
                  <a:pt x="12422" y="7"/>
                  <a:pt x="12456" y="22"/>
                </a:cubicBezTo>
                <a:cubicBezTo>
                  <a:pt x="12491" y="36"/>
                  <a:pt x="12521" y="56"/>
                  <a:pt x="12547" y="82"/>
                </a:cubicBezTo>
                <a:cubicBezTo>
                  <a:pt x="12573" y="108"/>
                  <a:pt x="12593" y="138"/>
                  <a:pt x="12607" y="172"/>
                </a:cubicBezTo>
                <a:cubicBezTo>
                  <a:pt x="12621" y="206"/>
                  <a:pt x="12628" y="242"/>
                  <a:pt x="12628" y="279"/>
                </a:cubicBezTo>
                <a:lnTo>
                  <a:pt x="12628" y="2183"/>
                </a:lnTo>
                <a:cubicBezTo>
                  <a:pt x="12628" y="2220"/>
                  <a:pt x="12621" y="2256"/>
                  <a:pt x="12607" y="2290"/>
                </a:cubicBezTo>
                <a:cubicBezTo>
                  <a:pt x="12593" y="2324"/>
                  <a:pt x="12573" y="2354"/>
                  <a:pt x="12547" y="2380"/>
                </a:cubicBezTo>
                <a:cubicBezTo>
                  <a:pt x="12521" y="2406"/>
                  <a:pt x="12491" y="2427"/>
                  <a:pt x="12456" y="2441"/>
                </a:cubicBezTo>
                <a:cubicBezTo>
                  <a:pt x="12422" y="2455"/>
                  <a:pt x="12387" y="2462"/>
                  <a:pt x="12350" y="2462"/>
                </a:cubicBezTo>
                <a:lnTo>
                  <a:pt x="278" y="2462"/>
                </a:lnTo>
                <a:cubicBezTo>
                  <a:pt x="241" y="2462"/>
                  <a:pt x="206" y="2455"/>
                  <a:pt x="172" y="2441"/>
                </a:cubicBezTo>
                <a:cubicBezTo>
                  <a:pt x="137" y="2427"/>
                  <a:pt x="107" y="2406"/>
                  <a:pt x="81" y="2380"/>
                </a:cubicBezTo>
                <a:cubicBezTo>
                  <a:pt x="55" y="2354"/>
                  <a:pt x="35" y="2324"/>
                  <a:pt x="21" y="2290"/>
                </a:cubicBezTo>
                <a:cubicBezTo>
                  <a:pt x="7" y="2256"/>
                  <a:pt x="0" y="2220"/>
                  <a:pt x="0" y="2183"/>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05" name="任意多边形 1104"/>
          <p:cNvSpPr/>
          <p:nvPr/>
        </p:nvSpPr>
        <p:spPr>
          <a:xfrm>
            <a:off x="668520" y="5247720"/>
            <a:ext cx="4546080" cy="886320"/>
          </a:xfrm>
          <a:custGeom>
            <a:avLst/>
            <a:gdLst/>
            <a:ahLst/>
            <a:cxnLst/>
            <a:rect l="0" t="0" r="r" b="b"/>
            <a:pathLst>
              <a:path w="12628" h="2462">
                <a:moveTo>
                  <a:pt x="0" y="2183"/>
                </a:moveTo>
                <a:lnTo>
                  <a:pt x="0" y="279"/>
                </a:lnTo>
                <a:cubicBezTo>
                  <a:pt x="0" y="242"/>
                  <a:pt x="7" y="206"/>
                  <a:pt x="21" y="172"/>
                </a:cubicBezTo>
                <a:cubicBezTo>
                  <a:pt x="35" y="138"/>
                  <a:pt x="55" y="108"/>
                  <a:pt x="81" y="82"/>
                </a:cubicBezTo>
                <a:cubicBezTo>
                  <a:pt x="107" y="56"/>
                  <a:pt x="137" y="36"/>
                  <a:pt x="172" y="22"/>
                </a:cubicBezTo>
                <a:cubicBezTo>
                  <a:pt x="206" y="7"/>
                  <a:pt x="241" y="0"/>
                  <a:pt x="278" y="0"/>
                </a:cubicBezTo>
                <a:lnTo>
                  <a:pt x="12350" y="0"/>
                </a:lnTo>
                <a:cubicBezTo>
                  <a:pt x="12387" y="0"/>
                  <a:pt x="12422" y="7"/>
                  <a:pt x="12456" y="22"/>
                </a:cubicBezTo>
                <a:cubicBezTo>
                  <a:pt x="12491" y="36"/>
                  <a:pt x="12521" y="56"/>
                  <a:pt x="12547" y="82"/>
                </a:cubicBezTo>
                <a:cubicBezTo>
                  <a:pt x="12573" y="108"/>
                  <a:pt x="12593" y="138"/>
                  <a:pt x="12607" y="172"/>
                </a:cubicBezTo>
                <a:cubicBezTo>
                  <a:pt x="12621" y="206"/>
                  <a:pt x="12628" y="242"/>
                  <a:pt x="12628" y="279"/>
                </a:cubicBezTo>
                <a:lnTo>
                  <a:pt x="12628" y="2183"/>
                </a:lnTo>
                <a:cubicBezTo>
                  <a:pt x="12628" y="2220"/>
                  <a:pt x="12621" y="2256"/>
                  <a:pt x="12607" y="2290"/>
                </a:cubicBezTo>
                <a:cubicBezTo>
                  <a:pt x="12593" y="2324"/>
                  <a:pt x="12573" y="2354"/>
                  <a:pt x="12547" y="2380"/>
                </a:cubicBezTo>
                <a:cubicBezTo>
                  <a:pt x="12521" y="2406"/>
                  <a:pt x="12491" y="2427"/>
                  <a:pt x="12456" y="2441"/>
                </a:cubicBezTo>
                <a:cubicBezTo>
                  <a:pt x="12422" y="2455"/>
                  <a:pt x="12387" y="2462"/>
                  <a:pt x="12350" y="2462"/>
                </a:cubicBezTo>
                <a:lnTo>
                  <a:pt x="278" y="2462"/>
                </a:lnTo>
                <a:cubicBezTo>
                  <a:pt x="241" y="2462"/>
                  <a:pt x="206" y="2455"/>
                  <a:pt x="172" y="2441"/>
                </a:cubicBezTo>
                <a:cubicBezTo>
                  <a:pt x="137" y="2427"/>
                  <a:pt x="107" y="2406"/>
                  <a:pt x="81" y="2380"/>
                </a:cubicBezTo>
                <a:cubicBezTo>
                  <a:pt x="55" y="2354"/>
                  <a:pt x="35" y="2324"/>
                  <a:pt x="21" y="2290"/>
                </a:cubicBezTo>
                <a:cubicBezTo>
                  <a:pt x="7" y="2256"/>
                  <a:pt x="0" y="2220"/>
                  <a:pt x="0" y="2183"/>
                </a:cubicBezTo>
                <a:moveTo>
                  <a:pt x="23" y="279"/>
                </a:moveTo>
                <a:lnTo>
                  <a:pt x="23" y="2183"/>
                </a:lnTo>
                <a:cubicBezTo>
                  <a:pt x="23" y="2200"/>
                  <a:pt x="24" y="2217"/>
                  <a:pt x="28" y="2233"/>
                </a:cubicBezTo>
                <a:cubicBezTo>
                  <a:pt x="31" y="2250"/>
                  <a:pt x="36" y="2266"/>
                  <a:pt x="42" y="2281"/>
                </a:cubicBezTo>
                <a:cubicBezTo>
                  <a:pt x="49" y="2297"/>
                  <a:pt x="56" y="2311"/>
                  <a:pt x="66" y="2325"/>
                </a:cubicBezTo>
                <a:cubicBezTo>
                  <a:pt x="75" y="2339"/>
                  <a:pt x="86" y="2352"/>
                  <a:pt x="98" y="2364"/>
                </a:cubicBezTo>
                <a:cubicBezTo>
                  <a:pt x="109" y="2376"/>
                  <a:pt x="122" y="2386"/>
                  <a:pt x="136" y="2396"/>
                </a:cubicBezTo>
                <a:cubicBezTo>
                  <a:pt x="150" y="2405"/>
                  <a:pt x="165" y="2413"/>
                  <a:pt x="180" y="2419"/>
                </a:cubicBezTo>
                <a:cubicBezTo>
                  <a:pt x="196" y="2426"/>
                  <a:pt x="212" y="2430"/>
                  <a:pt x="228" y="2434"/>
                </a:cubicBezTo>
                <a:cubicBezTo>
                  <a:pt x="245" y="2437"/>
                  <a:pt x="261" y="2439"/>
                  <a:pt x="278" y="2439"/>
                </a:cubicBezTo>
                <a:lnTo>
                  <a:pt x="12350" y="2439"/>
                </a:lnTo>
                <a:cubicBezTo>
                  <a:pt x="12367" y="2439"/>
                  <a:pt x="12383" y="2437"/>
                  <a:pt x="12400" y="2434"/>
                </a:cubicBezTo>
                <a:cubicBezTo>
                  <a:pt x="12416" y="2430"/>
                  <a:pt x="12432" y="2426"/>
                  <a:pt x="12448" y="2419"/>
                </a:cubicBezTo>
                <a:cubicBezTo>
                  <a:pt x="12463" y="2413"/>
                  <a:pt x="12478" y="2405"/>
                  <a:pt x="12492" y="2396"/>
                </a:cubicBezTo>
                <a:cubicBezTo>
                  <a:pt x="12506" y="2386"/>
                  <a:pt x="12519" y="2376"/>
                  <a:pt x="12530" y="2364"/>
                </a:cubicBezTo>
                <a:cubicBezTo>
                  <a:pt x="12542" y="2352"/>
                  <a:pt x="12553" y="2339"/>
                  <a:pt x="12562" y="2325"/>
                </a:cubicBezTo>
                <a:cubicBezTo>
                  <a:pt x="12572" y="2311"/>
                  <a:pt x="12579" y="2297"/>
                  <a:pt x="12586" y="2281"/>
                </a:cubicBezTo>
                <a:cubicBezTo>
                  <a:pt x="12592" y="2266"/>
                  <a:pt x="12597" y="2250"/>
                  <a:pt x="12600" y="2233"/>
                </a:cubicBezTo>
                <a:cubicBezTo>
                  <a:pt x="12604" y="2217"/>
                  <a:pt x="12605" y="2200"/>
                  <a:pt x="12605" y="2183"/>
                </a:cubicBezTo>
                <a:lnTo>
                  <a:pt x="12605" y="279"/>
                </a:lnTo>
                <a:cubicBezTo>
                  <a:pt x="12605" y="262"/>
                  <a:pt x="12604" y="245"/>
                  <a:pt x="12600" y="229"/>
                </a:cubicBezTo>
                <a:cubicBezTo>
                  <a:pt x="12597" y="213"/>
                  <a:pt x="12592" y="197"/>
                  <a:pt x="12586" y="181"/>
                </a:cubicBezTo>
                <a:cubicBezTo>
                  <a:pt x="12579" y="166"/>
                  <a:pt x="12572" y="151"/>
                  <a:pt x="12562" y="137"/>
                </a:cubicBezTo>
                <a:cubicBezTo>
                  <a:pt x="12553" y="123"/>
                  <a:pt x="12542" y="110"/>
                  <a:pt x="12530" y="98"/>
                </a:cubicBezTo>
                <a:cubicBezTo>
                  <a:pt x="12519" y="86"/>
                  <a:pt x="12506" y="76"/>
                  <a:pt x="12492" y="67"/>
                </a:cubicBezTo>
                <a:cubicBezTo>
                  <a:pt x="12478" y="57"/>
                  <a:pt x="12463" y="49"/>
                  <a:pt x="12448" y="43"/>
                </a:cubicBezTo>
                <a:cubicBezTo>
                  <a:pt x="12432" y="37"/>
                  <a:pt x="12416" y="32"/>
                  <a:pt x="12400" y="28"/>
                </a:cubicBezTo>
                <a:cubicBezTo>
                  <a:pt x="12383" y="25"/>
                  <a:pt x="12367" y="24"/>
                  <a:pt x="12350" y="24"/>
                </a:cubicBezTo>
                <a:lnTo>
                  <a:pt x="278" y="24"/>
                </a:lnTo>
                <a:cubicBezTo>
                  <a:pt x="261" y="24"/>
                  <a:pt x="245" y="25"/>
                  <a:pt x="228" y="28"/>
                </a:cubicBezTo>
                <a:cubicBezTo>
                  <a:pt x="212" y="32"/>
                  <a:pt x="196" y="37"/>
                  <a:pt x="180" y="43"/>
                </a:cubicBezTo>
                <a:cubicBezTo>
                  <a:pt x="165" y="49"/>
                  <a:pt x="150" y="57"/>
                  <a:pt x="136" y="67"/>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06" name="任意多边形 1105"/>
          <p:cNvSpPr/>
          <p:nvPr/>
        </p:nvSpPr>
        <p:spPr>
          <a:xfrm>
            <a:off x="810360" y="5389920"/>
            <a:ext cx="401400" cy="401400"/>
          </a:xfrm>
          <a:custGeom>
            <a:avLst/>
            <a:gdLst/>
            <a:ahLst/>
            <a:cxnLst/>
            <a:rect l="0" t="0" r="r" b="b"/>
            <a:pathLst>
              <a:path w="1115" h="1115">
                <a:moveTo>
                  <a:pt x="1115" y="558"/>
                </a:moveTo>
                <a:cubicBezTo>
                  <a:pt x="1115" y="595"/>
                  <a:pt x="1112" y="631"/>
                  <a:pt x="1105" y="667"/>
                </a:cubicBezTo>
                <a:cubicBezTo>
                  <a:pt x="1098" y="703"/>
                  <a:pt x="1087" y="737"/>
                  <a:pt x="1073" y="771"/>
                </a:cubicBezTo>
                <a:cubicBezTo>
                  <a:pt x="1059" y="805"/>
                  <a:pt x="1042" y="837"/>
                  <a:pt x="1022" y="868"/>
                </a:cubicBezTo>
                <a:cubicBezTo>
                  <a:pt x="1001" y="898"/>
                  <a:pt x="978" y="926"/>
                  <a:pt x="952" y="952"/>
                </a:cubicBezTo>
                <a:cubicBezTo>
                  <a:pt x="926" y="978"/>
                  <a:pt x="898" y="1001"/>
                  <a:pt x="868" y="1021"/>
                </a:cubicBezTo>
                <a:cubicBezTo>
                  <a:pt x="837" y="1042"/>
                  <a:pt x="805" y="1059"/>
                  <a:pt x="771" y="1073"/>
                </a:cubicBezTo>
                <a:cubicBezTo>
                  <a:pt x="738" y="1087"/>
                  <a:pt x="703" y="1097"/>
                  <a:pt x="667" y="1104"/>
                </a:cubicBezTo>
                <a:cubicBezTo>
                  <a:pt x="631" y="1112"/>
                  <a:pt x="595" y="1115"/>
                  <a:pt x="558" y="1115"/>
                </a:cubicBezTo>
                <a:cubicBezTo>
                  <a:pt x="521" y="1115"/>
                  <a:pt x="484" y="1112"/>
                  <a:pt x="449" y="1104"/>
                </a:cubicBezTo>
                <a:cubicBezTo>
                  <a:pt x="413" y="1097"/>
                  <a:pt x="378" y="1087"/>
                  <a:pt x="344" y="1073"/>
                </a:cubicBezTo>
                <a:cubicBezTo>
                  <a:pt x="310" y="1059"/>
                  <a:pt x="278" y="1042"/>
                  <a:pt x="248" y="1021"/>
                </a:cubicBezTo>
                <a:cubicBezTo>
                  <a:pt x="217" y="1001"/>
                  <a:pt x="189" y="978"/>
                  <a:pt x="163" y="952"/>
                </a:cubicBezTo>
                <a:cubicBezTo>
                  <a:pt x="137" y="926"/>
                  <a:pt x="114" y="898"/>
                  <a:pt x="94" y="868"/>
                </a:cubicBezTo>
                <a:cubicBezTo>
                  <a:pt x="74" y="837"/>
                  <a:pt x="57" y="805"/>
                  <a:pt x="43" y="771"/>
                </a:cubicBezTo>
                <a:cubicBezTo>
                  <a:pt x="29" y="737"/>
                  <a:pt x="18" y="703"/>
                  <a:pt x="11" y="667"/>
                </a:cubicBezTo>
                <a:cubicBezTo>
                  <a:pt x="4" y="631"/>
                  <a:pt x="0" y="595"/>
                  <a:pt x="0" y="558"/>
                </a:cubicBezTo>
                <a:cubicBezTo>
                  <a:pt x="0" y="521"/>
                  <a:pt x="4" y="485"/>
                  <a:pt x="11" y="449"/>
                </a:cubicBezTo>
                <a:cubicBezTo>
                  <a:pt x="18" y="413"/>
                  <a:pt x="29" y="379"/>
                  <a:pt x="43" y="345"/>
                </a:cubicBezTo>
                <a:cubicBezTo>
                  <a:pt x="57" y="311"/>
                  <a:pt x="74" y="279"/>
                  <a:pt x="94" y="249"/>
                </a:cubicBezTo>
                <a:cubicBezTo>
                  <a:pt x="114" y="218"/>
                  <a:pt x="137" y="190"/>
                  <a:pt x="163" y="164"/>
                </a:cubicBezTo>
                <a:cubicBezTo>
                  <a:pt x="189" y="138"/>
                  <a:pt x="217" y="115"/>
                  <a:pt x="248" y="95"/>
                </a:cubicBezTo>
                <a:cubicBezTo>
                  <a:pt x="278" y="74"/>
                  <a:pt x="310" y="56"/>
                  <a:pt x="344" y="42"/>
                </a:cubicBezTo>
                <a:cubicBezTo>
                  <a:pt x="378" y="28"/>
                  <a:pt x="413" y="18"/>
                  <a:pt x="449" y="11"/>
                </a:cubicBezTo>
                <a:cubicBezTo>
                  <a:pt x="484" y="3"/>
                  <a:pt x="521" y="0"/>
                  <a:pt x="558" y="0"/>
                </a:cubicBezTo>
                <a:cubicBezTo>
                  <a:pt x="595" y="0"/>
                  <a:pt x="631" y="3"/>
                  <a:pt x="667" y="11"/>
                </a:cubicBezTo>
                <a:cubicBezTo>
                  <a:pt x="703" y="18"/>
                  <a:pt x="738" y="28"/>
                  <a:pt x="771" y="42"/>
                </a:cubicBezTo>
                <a:cubicBezTo>
                  <a:pt x="805" y="56"/>
                  <a:pt x="837" y="74"/>
                  <a:pt x="868" y="95"/>
                </a:cubicBezTo>
                <a:cubicBezTo>
                  <a:pt x="898" y="115"/>
                  <a:pt x="926" y="138"/>
                  <a:pt x="952" y="164"/>
                </a:cubicBezTo>
                <a:cubicBezTo>
                  <a:pt x="978" y="190"/>
                  <a:pt x="1001" y="218"/>
                  <a:pt x="1022" y="249"/>
                </a:cubicBezTo>
                <a:cubicBezTo>
                  <a:pt x="1042" y="279"/>
                  <a:pt x="1059" y="311"/>
                  <a:pt x="1073" y="345"/>
                </a:cubicBezTo>
                <a:cubicBezTo>
                  <a:pt x="1087" y="379"/>
                  <a:pt x="1098" y="413"/>
                  <a:pt x="1105" y="449"/>
                </a:cubicBezTo>
                <a:cubicBezTo>
                  <a:pt x="1112" y="485"/>
                  <a:pt x="1115" y="521"/>
                  <a:pt x="1115" y="55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07" name="图片 1106"/>
          <p:cNvPicPr/>
          <p:nvPr/>
        </p:nvPicPr>
        <p:blipFill>
          <a:blip r:embed="rId54"/>
          <a:stretch/>
        </p:blipFill>
        <p:spPr>
          <a:xfrm>
            <a:off x="919080" y="5506920"/>
            <a:ext cx="191880" cy="166680"/>
          </a:xfrm>
          <a:prstGeom prst="rect">
            <a:avLst/>
          </a:prstGeom>
          <a:noFill/>
          <a:ln w="0">
            <a:noFill/>
          </a:ln>
        </p:spPr>
      </p:pic>
      <p:sp>
        <p:nvSpPr>
          <p:cNvPr id="1108" name="文本框 1107"/>
          <p:cNvSpPr txBox="1"/>
          <p:nvPr/>
        </p:nvSpPr>
        <p:spPr>
          <a:xfrm>
            <a:off x="6158880" y="469656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语义相似但字面不同的内容</a:t>
            </a:r>
            <a:endParaRPr lang="en-US" sz="920" b="0" u="none" strike="noStrike">
              <a:solidFill>
                <a:srgbClr val="000000"/>
              </a:solidFill>
              <a:effectLst/>
              <a:uFillTx/>
              <a:latin typeface="Times New Roman"/>
            </a:endParaRPr>
          </a:p>
        </p:txBody>
      </p:sp>
      <p:sp>
        <p:nvSpPr>
          <p:cNvPr id="1109" name="文本框 1108"/>
          <p:cNvSpPr txBox="1"/>
          <p:nvPr/>
        </p:nvSpPr>
        <p:spPr>
          <a:xfrm>
            <a:off x="1345320" y="5434200"/>
            <a:ext cx="453240" cy="219960"/>
          </a:xfrm>
          <a:prstGeom prst="rect">
            <a:avLst/>
          </a:prstGeom>
          <a:noFill/>
          <a:ln w="0">
            <a:noFill/>
          </a:ln>
        </p:spPr>
        <p:txBody>
          <a:bodyPr wrap="none" lIns="0" tIns="0" rIns="0" bIns="0" anchor="t">
            <a:spAutoFit/>
          </a:bodyPr>
          <a:lstStyle/>
          <a:p>
            <a:r>
              <a:rPr lang="zh-CN" sz="1180" b="0" u="none" strike="noStrike">
                <a:solidFill>
                  <a:srgbClr val="C7D2FE"/>
                </a:solidFill>
                <a:effectLst/>
                <a:uFillTx/>
                <a:latin typeface="NotoSansSC"/>
                <a:ea typeface="NotoSansSC"/>
              </a:rPr>
              <a:t>高效性</a:t>
            </a:r>
            <a:endParaRPr lang="en-US" sz="1180" b="0" u="none" strike="noStrike">
              <a:solidFill>
                <a:srgbClr val="000000"/>
              </a:solidFill>
              <a:effectLst/>
              <a:uFillTx/>
              <a:latin typeface="Times New Roman"/>
            </a:endParaRPr>
          </a:p>
        </p:txBody>
      </p:sp>
      <p:sp>
        <p:nvSpPr>
          <p:cNvPr id="1110" name="文本框 1109"/>
          <p:cNvSpPr txBox="1"/>
          <p:nvPr/>
        </p:nvSpPr>
        <p:spPr>
          <a:xfrm>
            <a:off x="1345320" y="5682600"/>
            <a:ext cx="3638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向量检索结合索引优化技术（如聚类、量化），使系统可以在大规模知</a:t>
            </a:r>
            <a:endParaRPr lang="en-US" sz="920" b="0" u="none" strike="noStrike">
              <a:solidFill>
                <a:srgbClr val="000000"/>
              </a:solidFill>
              <a:effectLst/>
              <a:uFillTx/>
              <a:latin typeface="Times New Roman"/>
            </a:endParaRPr>
          </a:p>
        </p:txBody>
      </p:sp>
      <p:sp>
        <p:nvSpPr>
          <p:cNvPr id="1111" name="任意多边形 1110"/>
          <p:cNvSpPr/>
          <p:nvPr/>
        </p:nvSpPr>
        <p:spPr>
          <a:xfrm>
            <a:off x="5481720" y="5247720"/>
            <a:ext cx="4546440" cy="886320"/>
          </a:xfrm>
          <a:custGeom>
            <a:avLst/>
            <a:gdLst/>
            <a:ahLst/>
            <a:cxnLst/>
            <a:rect l="0" t="0" r="r" b="b"/>
            <a:pathLst>
              <a:path w="12629" h="2462">
                <a:moveTo>
                  <a:pt x="21" y="172"/>
                </a:moveTo>
                <a:cubicBezTo>
                  <a:pt x="36" y="138"/>
                  <a:pt x="56" y="108"/>
                  <a:pt x="82" y="82"/>
                </a:cubicBezTo>
                <a:cubicBezTo>
                  <a:pt x="108" y="56"/>
                  <a:pt x="138" y="36"/>
                  <a:pt x="172" y="22"/>
                </a:cubicBezTo>
                <a:cubicBezTo>
                  <a:pt x="206" y="7"/>
                  <a:pt x="242" y="0"/>
                  <a:pt x="279" y="0"/>
                </a:cubicBezTo>
                <a:lnTo>
                  <a:pt x="12351" y="0"/>
                </a:lnTo>
                <a:cubicBezTo>
                  <a:pt x="12388" y="0"/>
                  <a:pt x="12423" y="7"/>
                  <a:pt x="12457" y="22"/>
                </a:cubicBezTo>
                <a:cubicBezTo>
                  <a:pt x="12491" y="36"/>
                  <a:pt x="12521" y="56"/>
                  <a:pt x="12548" y="82"/>
                </a:cubicBezTo>
                <a:cubicBezTo>
                  <a:pt x="12574" y="108"/>
                  <a:pt x="12594" y="138"/>
                  <a:pt x="12608" y="172"/>
                </a:cubicBezTo>
                <a:cubicBezTo>
                  <a:pt x="12622" y="206"/>
                  <a:pt x="12629" y="242"/>
                  <a:pt x="12629" y="279"/>
                </a:cubicBezTo>
                <a:lnTo>
                  <a:pt x="12629" y="2183"/>
                </a:lnTo>
                <a:cubicBezTo>
                  <a:pt x="12629" y="2220"/>
                  <a:pt x="12622" y="2256"/>
                  <a:pt x="12608" y="2290"/>
                </a:cubicBezTo>
                <a:cubicBezTo>
                  <a:pt x="12594" y="2324"/>
                  <a:pt x="12574" y="2354"/>
                  <a:pt x="12548" y="2380"/>
                </a:cubicBezTo>
                <a:cubicBezTo>
                  <a:pt x="12521" y="2406"/>
                  <a:pt x="12491" y="2427"/>
                  <a:pt x="12457" y="2441"/>
                </a:cubicBezTo>
                <a:cubicBezTo>
                  <a:pt x="12423" y="2455"/>
                  <a:pt x="12388" y="2462"/>
                  <a:pt x="12351" y="2462"/>
                </a:cubicBezTo>
                <a:lnTo>
                  <a:pt x="279" y="2462"/>
                </a:lnTo>
                <a:cubicBezTo>
                  <a:pt x="242" y="2462"/>
                  <a:pt x="206" y="2455"/>
                  <a:pt x="172" y="2441"/>
                </a:cubicBezTo>
                <a:cubicBezTo>
                  <a:pt x="138" y="2427"/>
                  <a:pt x="108" y="2406"/>
                  <a:pt x="82" y="2380"/>
                </a:cubicBezTo>
                <a:cubicBezTo>
                  <a:pt x="56" y="2354"/>
                  <a:pt x="36" y="2324"/>
                  <a:pt x="21" y="2290"/>
                </a:cubicBezTo>
                <a:cubicBezTo>
                  <a:pt x="7" y="2256"/>
                  <a:pt x="0" y="2220"/>
                  <a:pt x="0" y="2183"/>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12" name="任意多边形 1111"/>
          <p:cNvSpPr/>
          <p:nvPr/>
        </p:nvSpPr>
        <p:spPr>
          <a:xfrm>
            <a:off x="5481720" y="5247720"/>
            <a:ext cx="4546440" cy="886320"/>
          </a:xfrm>
          <a:custGeom>
            <a:avLst/>
            <a:gdLst/>
            <a:ahLst/>
            <a:cxnLst/>
            <a:rect l="0" t="0" r="r" b="b"/>
            <a:pathLst>
              <a:path w="12629" h="2462">
                <a:moveTo>
                  <a:pt x="0" y="2183"/>
                </a:moveTo>
                <a:lnTo>
                  <a:pt x="0" y="279"/>
                </a:lnTo>
                <a:cubicBezTo>
                  <a:pt x="0" y="242"/>
                  <a:pt x="7" y="206"/>
                  <a:pt x="21" y="172"/>
                </a:cubicBezTo>
                <a:cubicBezTo>
                  <a:pt x="36" y="138"/>
                  <a:pt x="56" y="108"/>
                  <a:pt x="82" y="82"/>
                </a:cubicBezTo>
                <a:cubicBezTo>
                  <a:pt x="108" y="56"/>
                  <a:pt x="138" y="36"/>
                  <a:pt x="172" y="22"/>
                </a:cubicBezTo>
                <a:cubicBezTo>
                  <a:pt x="206" y="7"/>
                  <a:pt x="242" y="0"/>
                  <a:pt x="279" y="0"/>
                </a:cubicBezTo>
                <a:lnTo>
                  <a:pt x="12351" y="0"/>
                </a:lnTo>
                <a:cubicBezTo>
                  <a:pt x="12388" y="0"/>
                  <a:pt x="12423" y="7"/>
                  <a:pt x="12457" y="22"/>
                </a:cubicBezTo>
                <a:cubicBezTo>
                  <a:pt x="12491" y="36"/>
                  <a:pt x="12521" y="56"/>
                  <a:pt x="12548" y="82"/>
                </a:cubicBezTo>
                <a:cubicBezTo>
                  <a:pt x="12574" y="108"/>
                  <a:pt x="12594" y="138"/>
                  <a:pt x="12608" y="172"/>
                </a:cubicBezTo>
                <a:cubicBezTo>
                  <a:pt x="12622" y="206"/>
                  <a:pt x="12629" y="242"/>
                  <a:pt x="12629" y="279"/>
                </a:cubicBezTo>
                <a:lnTo>
                  <a:pt x="12629" y="2183"/>
                </a:lnTo>
                <a:cubicBezTo>
                  <a:pt x="12629" y="2220"/>
                  <a:pt x="12622" y="2256"/>
                  <a:pt x="12608" y="2290"/>
                </a:cubicBezTo>
                <a:cubicBezTo>
                  <a:pt x="12594" y="2324"/>
                  <a:pt x="12574" y="2354"/>
                  <a:pt x="12548" y="2380"/>
                </a:cubicBezTo>
                <a:cubicBezTo>
                  <a:pt x="12521" y="2406"/>
                  <a:pt x="12491" y="2427"/>
                  <a:pt x="12457" y="2441"/>
                </a:cubicBezTo>
                <a:cubicBezTo>
                  <a:pt x="12423" y="2455"/>
                  <a:pt x="12388" y="2462"/>
                  <a:pt x="12351" y="2462"/>
                </a:cubicBezTo>
                <a:lnTo>
                  <a:pt x="279" y="2462"/>
                </a:lnTo>
                <a:cubicBezTo>
                  <a:pt x="242" y="2462"/>
                  <a:pt x="206" y="2455"/>
                  <a:pt x="172" y="2441"/>
                </a:cubicBezTo>
                <a:cubicBezTo>
                  <a:pt x="138" y="2427"/>
                  <a:pt x="108" y="2406"/>
                  <a:pt x="82" y="2380"/>
                </a:cubicBezTo>
                <a:cubicBezTo>
                  <a:pt x="56" y="2354"/>
                  <a:pt x="36" y="2324"/>
                  <a:pt x="21" y="2290"/>
                </a:cubicBezTo>
                <a:cubicBezTo>
                  <a:pt x="7" y="2256"/>
                  <a:pt x="0" y="2220"/>
                  <a:pt x="0" y="2183"/>
                </a:cubicBezTo>
                <a:moveTo>
                  <a:pt x="23" y="279"/>
                </a:moveTo>
                <a:lnTo>
                  <a:pt x="23" y="2183"/>
                </a:lnTo>
                <a:cubicBezTo>
                  <a:pt x="23" y="2200"/>
                  <a:pt x="25" y="2217"/>
                  <a:pt x="28" y="2233"/>
                </a:cubicBezTo>
                <a:cubicBezTo>
                  <a:pt x="32" y="2250"/>
                  <a:pt x="36" y="2266"/>
                  <a:pt x="43" y="2281"/>
                </a:cubicBezTo>
                <a:cubicBezTo>
                  <a:pt x="49" y="2297"/>
                  <a:pt x="57" y="2311"/>
                  <a:pt x="67" y="2325"/>
                </a:cubicBezTo>
                <a:cubicBezTo>
                  <a:pt x="76" y="2339"/>
                  <a:pt x="86" y="2352"/>
                  <a:pt x="98" y="2364"/>
                </a:cubicBezTo>
                <a:cubicBezTo>
                  <a:pt x="110" y="2376"/>
                  <a:pt x="123" y="2386"/>
                  <a:pt x="137" y="2396"/>
                </a:cubicBezTo>
                <a:cubicBezTo>
                  <a:pt x="151" y="2405"/>
                  <a:pt x="166" y="2413"/>
                  <a:pt x="181" y="2419"/>
                </a:cubicBezTo>
                <a:cubicBezTo>
                  <a:pt x="197" y="2426"/>
                  <a:pt x="213" y="2430"/>
                  <a:pt x="229" y="2434"/>
                </a:cubicBezTo>
                <a:cubicBezTo>
                  <a:pt x="245" y="2437"/>
                  <a:pt x="262" y="2439"/>
                  <a:pt x="279" y="2439"/>
                </a:cubicBezTo>
                <a:lnTo>
                  <a:pt x="12351" y="2439"/>
                </a:lnTo>
                <a:cubicBezTo>
                  <a:pt x="12367" y="2439"/>
                  <a:pt x="12384" y="2437"/>
                  <a:pt x="12400" y="2434"/>
                </a:cubicBezTo>
                <a:cubicBezTo>
                  <a:pt x="12417" y="2430"/>
                  <a:pt x="12433" y="2426"/>
                  <a:pt x="12448" y="2419"/>
                </a:cubicBezTo>
                <a:cubicBezTo>
                  <a:pt x="12464" y="2413"/>
                  <a:pt x="12479" y="2405"/>
                  <a:pt x="12492" y="2396"/>
                </a:cubicBezTo>
                <a:cubicBezTo>
                  <a:pt x="12506" y="2386"/>
                  <a:pt x="12519" y="2376"/>
                  <a:pt x="12531" y="2364"/>
                </a:cubicBezTo>
                <a:cubicBezTo>
                  <a:pt x="12543" y="2352"/>
                  <a:pt x="12554" y="2339"/>
                  <a:pt x="12563" y="2325"/>
                </a:cubicBezTo>
                <a:cubicBezTo>
                  <a:pt x="12572" y="2311"/>
                  <a:pt x="12580" y="2297"/>
                  <a:pt x="12587" y="2281"/>
                </a:cubicBezTo>
                <a:cubicBezTo>
                  <a:pt x="12593" y="2266"/>
                  <a:pt x="12598" y="2250"/>
                  <a:pt x="12601" y="2233"/>
                </a:cubicBezTo>
                <a:cubicBezTo>
                  <a:pt x="12604" y="2217"/>
                  <a:pt x="12606" y="2200"/>
                  <a:pt x="12606" y="2183"/>
                </a:cubicBezTo>
                <a:lnTo>
                  <a:pt x="12606" y="279"/>
                </a:lnTo>
                <a:cubicBezTo>
                  <a:pt x="12606" y="262"/>
                  <a:pt x="12604" y="245"/>
                  <a:pt x="12601" y="229"/>
                </a:cubicBezTo>
                <a:cubicBezTo>
                  <a:pt x="12598" y="213"/>
                  <a:pt x="12593" y="197"/>
                  <a:pt x="12587" y="181"/>
                </a:cubicBezTo>
                <a:cubicBezTo>
                  <a:pt x="12580" y="166"/>
                  <a:pt x="12572" y="151"/>
                  <a:pt x="12563" y="137"/>
                </a:cubicBezTo>
                <a:cubicBezTo>
                  <a:pt x="12554" y="123"/>
                  <a:pt x="12543" y="110"/>
                  <a:pt x="12531" y="98"/>
                </a:cubicBezTo>
                <a:cubicBezTo>
                  <a:pt x="12519" y="86"/>
                  <a:pt x="12506" y="76"/>
                  <a:pt x="12492" y="67"/>
                </a:cubicBezTo>
                <a:cubicBezTo>
                  <a:pt x="12479" y="57"/>
                  <a:pt x="12464" y="49"/>
                  <a:pt x="12448" y="43"/>
                </a:cubicBezTo>
                <a:cubicBezTo>
                  <a:pt x="12433" y="37"/>
                  <a:pt x="12417" y="32"/>
                  <a:pt x="12400" y="28"/>
                </a:cubicBezTo>
                <a:cubicBezTo>
                  <a:pt x="12384" y="25"/>
                  <a:pt x="12367" y="24"/>
                  <a:pt x="12351" y="24"/>
                </a:cubicBezTo>
                <a:lnTo>
                  <a:pt x="279" y="24"/>
                </a:lnTo>
                <a:cubicBezTo>
                  <a:pt x="262" y="24"/>
                  <a:pt x="245" y="25"/>
                  <a:pt x="229" y="28"/>
                </a:cubicBezTo>
                <a:cubicBezTo>
                  <a:pt x="213" y="32"/>
                  <a:pt x="197" y="37"/>
                  <a:pt x="181" y="43"/>
                </a:cubicBezTo>
                <a:cubicBezTo>
                  <a:pt x="166" y="49"/>
                  <a:pt x="151" y="57"/>
                  <a:pt x="137" y="67"/>
                </a:cubicBezTo>
                <a:cubicBezTo>
                  <a:pt x="123" y="76"/>
                  <a:pt x="110" y="86"/>
                  <a:pt x="98" y="98"/>
                </a:cubicBezTo>
                <a:cubicBezTo>
                  <a:pt x="86" y="110"/>
                  <a:pt x="76" y="123"/>
                  <a:pt x="67" y="137"/>
                </a:cubicBezTo>
                <a:cubicBezTo>
                  <a:pt x="57" y="151"/>
                  <a:pt x="49" y="166"/>
                  <a:pt x="43" y="181"/>
                </a:cubicBezTo>
                <a:cubicBezTo>
                  <a:pt x="36" y="197"/>
                  <a:pt x="32" y="213"/>
                  <a:pt x="28" y="229"/>
                </a:cubicBezTo>
                <a:cubicBezTo>
                  <a:pt x="25"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13" name="任意多边形 1112"/>
          <p:cNvSpPr/>
          <p:nvPr/>
        </p:nvSpPr>
        <p:spPr>
          <a:xfrm>
            <a:off x="5623920" y="5389920"/>
            <a:ext cx="401400" cy="401400"/>
          </a:xfrm>
          <a:custGeom>
            <a:avLst/>
            <a:gdLst/>
            <a:ahLst/>
            <a:cxnLst/>
            <a:rect l="0" t="0" r="r" b="b"/>
            <a:pathLst>
              <a:path w="1115" h="1115">
                <a:moveTo>
                  <a:pt x="1115" y="558"/>
                </a:moveTo>
                <a:cubicBezTo>
                  <a:pt x="1115" y="595"/>
                  <a:pt x="1112" y="631"/>
                  <a:pt x="1104" y="667"/>
                </a:cubicBezTo>
                <a:cubicBezTo>
                  <a:pt x="1097" y="703"/>
                  <a:pt x="1087" y="737"/>
                  <a:pt x="1073" y="771"/>
                </a:cubicBezTo>
                <a:cubicBezTo>
                  <a:pt x="1059" y="805"/>
                  <a:pt x="1042" y="837"/>
                  <a:pt x="1021" y="868"/>
                </a:cubicBezTo>
                <a:cubicBezTo>
                  <a:pt x="1001" y="898"/>
                  <a:pt x="978" y="926"/>
                  <a:pt x="952" y="952"/>
                </a:cubicBezTo>
                <a:cubicBezTo>
                  <a:pt x="926" y="978"/>
                  <a:pt x="898" y="1001"/>
                  <a:pt x="868" y="1021"/>
                </a:cubicBezTo>
                <a:cubicBezTo>
                  <a:pt x="837" y="1042"/>
                  <a:pt x="805" y="1059"/>
                  <a:pt x="771" y="1073"/>
                </a:cubicBezTo>
                <a:cubicBezTo>
                  <a:pt x="737" y="1087"/>
                  <a:pt x="703" y="1097"/>
                  <a:pt x="667" y="1104"/>
                </a:cubicBezTo>
                <a:cubicBezTo>
                  <a:pt x="631" y="1112"/>
                  <a:pt x="595" y="1115"/>
                  <a:pt x="558" y="1115"/>
                </a:cubicBezTo>
                <a:cubicBezTo>
                  <a:pt x="520" y="1115"/>
                  <a:pt x="484" y="1112"/>
                  <a:pt x="448" y="1104"/>
                </a:cubicBezTo>
                <a:cubicBezTo>
                  <a:pt x="412" y="1097"/>
                  <a:pt x="378" y="1087"/>
                  <a:pt x="344" y="1073"/>
                </a:cubicBezTo>
                <a:cubicBezTo>
                  <a:pt x="310" y="1059"/>
                  <a:pt x="278" y="1042"/>
                  <a:pt x="247" y="1021"/>
                </a:cubicBezTo>
                <a:cubicBezTo>
                  <a:pt x="217" y="1001"/>
                  <a:pt x="189" y="978"/>
                  <a:pt x="163" y="952"/>
                </a:cubicBezTo>
                <a:cubicBezTo>
                  <a:pt x="137" y="926"/>
                  <a:pt x="114" y="898"/>
                  <a:pt x="94" y="868"/>
                </a:cubicBezTo>
                <a:cubicBezTo>
                  <a:pt x="73" y="837"/>
                  <a:pt x="56" y="805"/>
                  <a:pt x="42" y="771"/>
                </a:cubicBezTo>
                <a:cubicBezTo>
                  <a:pt x="28" y="737"/>
                  <a:pt x="18" y="703"/>
                  <a:pt x="11" y="667"/>
                </a:cubicBezTo>
                <a:cubicBezTo>
                  <a:pt x="3" y="631"/>
                  <a:pt x="0" y="595"/>
                  <a:pt x="0" y="558"/>
                </a:cubicBezTo>
                <a:cubicBezTo>
                  <a:pt x="0" y="521"/>
                  <a:pt x="3" y="485"/>
                  <a:pt x="11" y="449"/>
                </a:cubicBezTo>
                <a:cubicBezTo>
                  <a:pt x="18" y="413"/>
                  <a:pt x="28" y="379"/>
                  <a:pt x="42" y="345"/>
                </a:cubicBezTo>
                <a:cubicBezTo>
                  <a:pt x="56" y="311"/>
                  <a:pt x="73" y="279"/>
                  <a:pt x="94" y="249"/>
                </a:cubicBezTo>
                <a:cubicBezTo>
                  <a:pt x="114" y="218"/>
                  <a:pt x="137" y="190"/>
                  <a:pt x="163" y="164"/>
                </a:cubicBezTo>
                <a:cubicBezTo>
                  <a:pt x="189" y="138"/>
                  <a:pt x="217" y="115"/>
                  <a:pt x="247" y="95"/>
                </a:cubicBezTo>
                <a:cubicBezTo>
                  <a:pt x="278" y="74"/>
                  <a:pt x="310" y="56"/>
                  <a:pt x="344" y="42"/>
                </a:cubicBezTo>
                <a:cubicBezTo>
                  <a:pt x="378" y="28"/>
                  <a:pt x="412" y="18"/>
                  <a:pt x="448" y="11"/>
                </a:cubicBezTo>
                <a:cubicBezTo>
                  <a:pt x="484" y="3"/>
                  <a:pt x="520" y="0"/>
                  <a:pt x="558" y="0"/>
                </a:cubicBezTo>
                <a:cubicBezTo>
                  <a:pt x="595" y="0"/>
                  <a:pt x="631" y="3"/>
                  <a:pt x="667" y="11"/>
                </a:cubicBezTo>
                <a:cubicBezTo>
                  <a:pt x="703" y="18"/>
                  <a:pt x="737" y="28"/>
                  <a:pt x="771" y="42"/>
                </a:cubicBezTo>
                <a:cubicBezTo>
                  <a:pt x="805" y="56"/>
                  <a:pt x="837" y="74"/>
                  <a:pt x="868" y="95"/>
                </a:cubicBezTo>
                <a:cubicBezTo>
                  <a:pt x="898" y="115"/>
                  <a:pt x="926" y="138"/>
                  <a:pt x="952" y="164"/>
                </a:cubicBezTo>
                <a:cubicBezTo>
                  <a:pt x="978" y="190"/>
                  <a:pt x="1001" y="218"/>
                  <a:pt x="1021" y="249"/>
                </a:cubicBezTo>
                <a:cubicBezTo>
                  <a:pt x="1042" y="279"/>
                  <a:pt x="1059" y="311"/>
                  <a:pt x="1073" y="345"/>
                </a:cubicBezTo>
                <a:cubicBezTo>
                  <a:pt x="1087" y="379"/>
                  <a:pt x="1097" y="413"/>
                  <a:pt x="1104" y="449"/>
                </a:cubicBezTo>
                <a:cubicBezTo>
                  <a:pt x="1112" y="485"/>
                  <a:pt x="1115" y="521"/>
                  <a:pt x="1115" y="558"/>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14" name="图片 1113"/>
          <p:cNvPicPr/>
          <p:nvPr/>
        </p:nvPicPr>
        <p:blipFill>
          <a:blip r:embed="rId55"/>
          <a:stretch/>
        </p:blipFill>
        <p:spPr>
          <a:xfrm>
            <a:off x="5740920" y="5506920"/>
            <a:ext cx="166680" cy="166680"/>
          </a:xfrm>
          <a:prstGeom prst="rect">
            <a:avLst/>
          </a:prstGeom>
          <a:noFill/>
          <a:ln w="0">
            <a:noFill/>
          </a:ln>
        </p:spPr>
      </p:pic>
      <p:sp>
        <p:nvSpPr>
          <p:cNvPr id="1115" name="文本框 1114"/>
          <p:cNvSpPr txBox="1"/>
          <p:nvPr/>
        </p:nvSpPr>
        <p:spPr>
          <a:xfrm>
            <a:off x="1345320" y="584964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识库上实现实时检索</a:t>
            </a:r>
            <a:endParaRPr lang="en-US" sz="920" b="0" u="none" strike="noStrike">
              <a:solidFill>
                <a:srgbClr val="000000"/>
              </a:solidFill>
              <a:effectLst/>
              <a:uFillTx/>
              <a:latin typeface="Times New Roman"/>
            </a:endParaRPr>
          </a:p>
        </p:txBody>
      </p:sp>
      <p:sp>
        <p:nvSpPr>
          <p:cNvPr id="1116" name="文本框 1115"/>
          <p:cNvSpPr txBox="1"/>
          <p:nvPr/>
        </p:nvSpPr>
        <p:spPr>
          <a:xfrm>
            <a:off x="6158880" y="5434200"/>
            <a:ext cx="7552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上下文扩展</a:t>
            </a:r>
            <a:endParaRPr lang="en-US" sz="1180" b="0" u="none" strike="noStrike">
              <a:solidFill>
                <a:srgbClr val="000000"/>
              </a:solidFill>
              <a:effectLst/>
              <a:uFillTx/>
              <a:latin typeface="Times New Roman"/>
            </a:endParaRPr>
          </a:p>
        </p:txBody>
      </p:sp>
      <p:sp>
        <p:nvSpPr>
          <p:cNvPr id="1117" name="文本框 1116"/>
          <p:cNvSpPr txBox="1"/>
          <p:nvPr/>
        </p:nvSpPr>
        <p:spPr>
          <a:xfrm>
            <a:off x="6158880" y="5682600"/>
            <a:ext cx="36385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向量检索可以找到与查询相关的多个上下文信息，生成模块能够基于这</a:t>
            </a:r>
            <a:endParaRPr lang="en-US" sz="920" b="0" u="none" strike="noStrike">
              <a:solidFill>
                <a:srgbClr val="000000"/>
              </a:solidFill>
              <a:effectLst/>
              <a:uFillTx/>
              <a:latin typeface="Times New Roman"/>
            </a:endParaRPr>
          </a:p>
        </p:txBody>
      </p:sp>
      <p:pic>
        <p:nvPicPr>
          <p:cNvPr id="1118" name="图片 1117"/>
          <p:cNvPicPr/>
          <p:nvPr/>
        </p:nvPicPr>
        <p:blipFill>
          <a:blip r:embed="rId56"/>
          <a:stretch/>
        </p:blipFill>
        <p:spPr>
          <a:xfrm>
            <a:off x="10011240" y="7387200"/>
            <a:ext cx="417600" cy="200160"/>
          </a:xfrm>
          <a:prstGeom prst="rect">
            <a:avLst/>
          </a:prstGeom>
          <a:noFill/>
          <a:ln w="0">
            <a:noFill/>
          </a:ln>
        </p:spPr>
      </p:pic>
      <p:sp>
        <p:nvSpPr>
          <p:cNvPr id="1119" name="文本框 1118"/>
          <p:cNvSpPr txBox="1"/>
          <p:nvPr/>
        </p:nvSpPr>
        <p:spPr>
          <a:xfrm>
            <a:off x="6158880" y="584964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些信息生成综合的回答</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0" name="图片 1119"/>
          <p:cNvPicPr/>
          <p:nvPr/>
        </p:nvPicPr>
        <p:blipFill>
          <a:blip r:embed="rId2"/>
          <a:stretch/>
        </p:blipFill>
        <p:spPr>
          <a:xfrm>
            <a:off x="0" y="0"/>
            <a:ext cx="10696320" cy="6651720"/>
          </a:xfrm>
          <a:prstGeom prst="rect">
            <a:avLst/>
          </a:prstGeom>
          <a:noFill/>
          <a:ln w="0">
            <a:noFill/>
          </a:ln>
        </p:spPr>
      </p:pic>
      <p:pic>
        <p:nvPicPr>
          <p:cNvPr id="1121" name="图片 1120"/>
          <p:cNvPicPr/>
          <p:nvPr/>
        </p:nvPicPr>
        <p:blipFill>
          <a:blip r:embed="rId3"/>
          <a:stretch/>
        </p:blipFill>
        <p:spPr>
          <a:xfrm>
            <a:off x="0" y="0"/>
            <a:ext cx="10696320" cy="6651720"/>
          </a:xfrm>
          <a:prstGeom prst="rect">
            <a:avLst/>
          </a:prstGeom>
          <a:noFill/>
          <a:ln w="0">
            <a:noFill/>
          </a:ln>
        </p:spPr>
      </p:pic>
      <p:sp>
        <p:nvSpPr>
          <p:cNvPr id="1122" name="任意多边形 1121"/>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23" name="任意多边形 1122"/>
          <p:cNvSpPr/>
          <p:nvPr/>
        </p:nvSpPr>
        <p:spPr>
          <a:xfrm>
            <a:off x="935640" y="1052640"/>
            <a:ext cx="1604880" cy="1120320"/>
          </a:xfrm>
          <a:custGeom>
            <a:avLst/>
            <a:gdLst/>
            <a:ahLst/>
            <a:cxnLst/>
            <a:rect l="0" t="0" r="r" b="b"/>
            <a:pathLst>
              <a:path w="4458" h="3112">
                <a:moveTo>
                  <a:pt x="18" y="144"/>
                </a:moveTo>
                <a:cubicBezTo>
                  <a:pt x="30" y="115"/>
                  <a:pt x="47" y="90"/>
                  <a:pt x="68" y="68"/>
                </a:cubicBezTo>
                <a:cubicBezTo>
                  <a:pt x="90" y="47"/>
                  <a:pt x="115" y="30"/>
                  <a:pt x="144" y="18"/>
                </a:cubicBezTo>
                <a:cubicBezTo>
                  <a:pt x="172" y="6"/>
                  <a:pt x="202" y="0"/>
                  <a:pt x="232" y="0"/>
                </a:cubicBezTo>
                <a:lnTo>
                  <a:pt x="4226" y="0"/>
                </a:lnTo>
                <a:cubicBezTo>
                  <a:pt x="4257" y="0"/>
                  <a:pt x="4287" y="6"/>
                  <a:pt x="4315" y="18"/>
                </a:cubicBezTo>
                <a:cubicBezTo>
                  <a:pt x="4343" y="30"/>
                  <a:pt x="4369" y="47"/>
                  <a:pt x="4390" y="68"/>
                </a:cubicBezTo>
                <a:cubicBezTo>
                  <a:pt x="4412" y="90"/>
                  <a:pt x="4429" y="115"/>
                  <a:pt x="4441" y="144"/>
                </a:cubicBezTo>
                <a:cubicBezTo>
                  <a:pt x="4452" y="172"/>
                  <a:pt x="4458" y="202"/>
                  <a:pt x="4458" y="232"/>
                </a:cubicBezTo>
                <a:lnTo>
                  <a:pt x="4458" y="2880"/>
                </a:lnTo>
                <a:cubicBezTo>
                  <a:pt x="4458" y="2911"/>
                  <a:pt x="4452" y="2940"/>
                  <a:pt x="4441" y="2969"/>
                </a:cubicBezTo>
                <a:cubicBezTo>
                  <a:pt x="4429" y="2997"/>
                  <a:pt x="4412" y="3022"/>
                  <a:pt x="4390" y="3044"/>
                </a:cubicBezTo>
                <a:cubicBezTo>
                  <a:pt x="4369" y="3066"/>
                  <a:pt x="4343" y="3082"/>
                  <a:pt x="4315" y="3094"/>
                </a:cubicBezTo>
                <a:cubicBezTo>
                  <a:pt x="4287" y="3106"/>
                  <a:pt x="4257" y="3112"/>
                  <a:pt x="4226" y="3112"/>
                </a:cubicBezTo>
                <a:lnTo>
                  <a:pt x="232" y="3112"/>
                </a:lnTo>
                <a:cubicBezTo>
                  <a:pt x="202" y="3112"/>
                  <a:pt x="172" y="3106"/>
                  <a:pt x="144" y="3094"/>
                </a:cubicBezTo>
                <a:cubicBezTo>
                  <a:pt x="115" y="3082"/>
                  <a:pt x="90" y="3066"/>
                  <a:pt x="68" y="3044"/>
                </a:cubicBezTo>
                <a:cubicBezTo>
                  <a:pt x="47" y="3022"/>
                  <a:pt x="30" y="2997"/>
                  <a:pt x="18" y="2969"/>
                </a:cubicBezTo>
                <a:cubicBezTo>
                  <a:pt x="6" y="2940"/>
                  <a:pt x="0" y="2911"/>
                  <a:pt x="0" y="2880"/>
                </a:cubicBezTo>
                <a:lnTo>
                  <a:pt x="0" y="232"/>
                </a:lnTo>
                <a:cubicBezTo>
                  <a:pt x="0" y="202"/>
                  <a:pt x="6" y="172"/>
                  <a:pt x="18" y="14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4" name="任意多边形 1123"/>
          <p:cNvSpPr/>
          <p:nvPr/>
        </p:nvSpPr>
        <p:spPr>
          <a:xfrm>
            <a:off x="935640" y="1052640"/>
            <a:ext cx="1604880" cy="1120320"/>
          </a:xfrm>
          <a:custGeom>
            <a:avLst/>
            <a:gdLst/>
            <a:ahLst/>
            <a:cxnLst/>
            <a:rect l="0" t="0" r="r" b="b"/>
            <a:pathLst>
              <a:path w="4458" h="3112">
                <a:moveTo>
                  <a:pt x="0" y="2880"/>
                </a:moveTo>
                <a:lnTo>
                  <a:pt x="0" y="232"/>
                </a:lnTo>
                <a:cubicBezTo>
                  <a:pt x="0" y="202"/>
                  <a:pt x="6" y="172"/>
                  <a:pt x="18" y="144"/>
                </a:cubicBezTo>
                <a:cubicBezTo>
                  <a:pt x="30" y="115"/>
                  <a:pt x="47" y="90"/>
                  <a:pt x="68" y="68"/>
                </a:cubicBezTo>
                <a:cubicBezTo>
                  <a:pt x="90" y="47"/>
                  <a:pt x="115" y="30"/>
                  <a:pt x="144" y="18"/>
                </a:cubicBezTo>
                <a:cubicBezTo>
                  <a:pt x="172" y="6"/>
                  <a:pt x="202" y="0"/>
                  <a:pt x="232" y="0"/>
                </a:cubicBezTo>
                <a:lnTo>
                  <a:pt x="4226" y="0"/>
                </a:lnTo>
                <a:cubicBezTo>
                  <a:pt x="4257" y="0"/>
                  <a:pt x="4287" y="6"/>
                  <a:pt x="4315" y="18"/>
                </a:cubicBezTo>
                <a:cubicBezTo>
                  <a:pt x="4343" y="30"/>
                  <a:pt x="4369" y="47"/>
                  <a:pt x="4390" y="68"/>
                </a:cubicBezTo>
                <a:cubicBezTo>
                  <a:pt x="4412" y="90"/>
                  <a:pt x="4429" y="115"/>
                  <a:pt x="4441" y="144"/>
                </a:cubicBezTo>
                <a:cubicBezTo>
                  <a:pt x="4452" y="172"/>
                  <a:pt x="4458" y="202"/>
                  <a:pt x="4458" y="232"/>
                </a:cubicBezTo>
                <a:lnTo>
                  <a:pt x="4458" y="2880"/>
                </a:lnTo>
                <a:cubicBezTo>
                  <a:pt x="4458" y="2911"/>
                  <a:pt x="4452" y="2940"/>
                  <a:pt x="4441" y="2969"/>
                </a:cubicBezTo>
                <a:cubicBezTo>
                  <a:pt x="4429" y="2997"/>
                  <a:pt x="4412" y="3022"/>
                  <a:pt x="4390" y="3044"/>
                </a:cubicBezTo>
                <a:cubicBezTo>
                  <a:pt x="4369" y="3066"/>
                  <a:pt x="4343" y="3082"/>
                  <a:pt x="4315" y="3094"/>
                </a:cubicBezTo>
                <a:cubicBezTo>
                  <a:pt x="4287" y="3106"/>
                  <a:pt x="4257" y="3112"/>
                  <a:pt x="4226" y="3112"/>
                </a:cubicBezTo>
                <a:lnTo>
                  <a:pt x="232" y="3112"/>
                </a:lnTo>
                <a:cubicBezTo>
                  <a:pt x="202" y="3112"/>
                  <a:pt x="172" y="3106"/>
                  <a:pt x="144" y="3094"/>
                </a:cubicBezTo>
                <a:cubicBezTo>
                  <a:pt x="115" y="3082"/>
                  <a:pt x="90" y="3066"/>
                  <a:pt x="68" y="3044"/>
                </a:cubicBezTo>
                <a:cubicBezTo>
                  <a:pt x="47" y="3022"/>
                  <a:pt x="30" y="2997"/>
                  <a:pt x="18" y="2969"/>
                </a:cubicBezTo>
                <a:cubicBezTo>
                  <a:pt x="6" y="2940"/>
                  <a:pt x="0" y="2911"/>
                  <a:pt x="0" y="2880"/>
                </a:cubicBezTo>
                <a:moveTo>
                  <a:pt x="24" y="232"/>
                </a:moveTo>
                <a:lnTo>
                  <a:pt x="24" y="2880"/>
                </a:lnTo>
                <a:cubicBezTo>
                  <a:pt x="24" y="2893"/>
                  <a:pt x="25" y="2907"/>
                  <a:pt x="28" y="2921"/>
                </a:cubicBezTo>
                <a:cubicBezTo>
                  <a:pt x="30" y="2934"/>
                  <a:pt x="34" y="2947"/>
                  <a:pt x="39" y="2960"/>
                </a:cubicBezTo>
                <a:cubicBezTo>
                  <a:pt x="45" y="2972"/>
                  <a:pt x="51" y="2984"/>
                  <a:pt x="59" y="2996"/>
                </a:cubicBezTo>
                <a:cubicBezTo>
                  <a:pt x="66" y="3007"/>
                  <a:pt x="75" y="3018"/>
                  <a:pt x="85" y="3027"/>
                </a:cubicBezTo>
                <a:cubicBezTo>
                  <a:pt x="94" y="3037"/>
                  <a:pt x="105" y="3046"/>
                  <a:pt x="116" y="3053"/>
                </a:cubicBezTo>
                <a:cubicBezTo>
                  <a:pt x="128" y="3061"/>
                  <a:pt x="140" y="3068"/>
                  <a:pt x="153" y="3073"/>
                </a:cubicBezTo>
                <a:cubicBezTo>
                  <a:pt x="165" y="3078"/>
                  <a:pt x="178" y="3082"/>
                  <a:pt x="192" y="3085"/>
                </a:cubicBezTo>
                <a:cubicBezTo>
                  <a:pt x="205" y="3087"/>
                  <a:pt x="219" y="3089"/>
                  <a:pt x="232" y="3089"/>
                </a:cubicBezTo>
                <a:lnTo>
                  <a:pt x="4226" y="3089"/>
                </a:lnTo>
                <a:cubicBezTo>
                  <a:pt x="4240" y="3089"/>
                  <a:pt x="4253" y="3087"/>
                  <a:pt x="4267" y="3085"/>
                </a:cubicBezTo>
                <a:cubicBezTo>
                  <a:pt x="4280" y="3082"/>
                  <a:pt x="4293" y="3078"/>
                  <a:pt x="4306" y="3073"/>
                </a:cubicBezTo>
                <a:cubicBezTo>
                  <a:pt x="4319" y="3068"/>
                  <a:pt x="4331" y="3061"/>
                  <a:pt x="4342" y="3053"/>
                </a:cubicBezTo>
                <a:cubicBezTo>
                  <a:pt x="4354" y="3046"/>
                  <a:pt x="4364" y="3037"/>
                  <a:pt x="4374" y="3027"/>
                </a:cubicBezTo>
                <a:cubicBezTo>
                  <a:pt x="4384" y="3018"/>
                  <a:pt x="4392" y="3007"/>
                  <a:pt x="4400" y="2996"/>
                </a:cubicBezTo>
                <a:cubicBezTo>
                  <a:pt x="4407" y="2984"/>
                  <a:pt x="4414" y="2972"/>
                  <a:pt x="4419" y="2960"/>
                </a:cubicBezTo>
                <a:cubicBezTo>
                  <a:pt x="4424" y="2947"/>
                  <a:pt x="4428" y="2934"/>
                  <a:pt x="4431" y="2921"/>
                </a:cubicBezTo>
                <a:cubicBezTo>
                  <a:pt x="4434" y="2907"/>
                  <a:pt x="4435" y="2893"/>
                  <a:pt x="4435" y="2880"/>
                </a:cubicBezTo>
                <a:lnTo>
                  <a:pt x="4435" y="232"/>
                </a:lnTo>
                <a:cubicBezTo>
                  <a:pt x="4435" y="219"/>
                  <a:pt x="4434" y="205"/>
                  <a:pt x="4431" y="192"/>
                </a:cubicBezTo>
                <a:cubicBezTo>
                  <a:pt x="4428" y="178"/>
                  <a:pt x="4424" y="165"/>
                  <a:pt x="4419" y="153"/>
                </a:cubicBezTo>
                <a:cubicBezTo>
                  <a:pt x="4414" y="140"/>
                  <a:pt x="4407" y="128"/>
                  <a:pt x="4400" y="116"/>
                </a:cubicBezTo>
                <a:cubicBezTo>
                  <a:pt x="4392" y="105"/>
                  <a:pt x="4384" y="94"/>
                  <a:pt x="4374" y="85"/>
                </a:cubicBezTo>
                <a:cubicBezTo>
                  <a:pt x="4364" y="75"/>
                  <a:pt x="4354" y="66"/>
                  <a:pt x="4342" y="59"/>
                </a:cubicBezTo>
                <a:cubicBezTo>
                  <a:pt x="4331" y="51"/>
                  <a:pt x="4319" y="45"/>
                  <a:pt x="4306" y="39"/>
                </a:cubicBezTo>
                <a:cubicBezTo>
                  <a:pt x="4293" y="34"/>
                  <a:pt x="4280" y="30"/>
                  <a:pt x="4267" y="28"/>
                </a:cubicBezTo>
                <a:cubicBezTo>
                  <a:pt x="4253" y="25"/>
                  <a:pt x="4240" y="24"/>
                  <a:pt x="4226" y="24"/>
                </a:cubicBezTo>
                <a:lnTo>
                  <a:pt x="232" y="24"/>
                </a:lnTo>
                <a:cubicBezTo>
                  <a:pt x="219" y="24"/>
                  <a:pt x="205" y="25"/>
                  <a:pt x="192" y="28"/>
                </a:cubicBezTo>
                <a:cubicBezTo>
                  <a:pt x="178" y="30"/>
                  <a:pt x="165" y="34"/>
                  <a:pt x="153" y="39"/>
                </a:cubicBezTo>
                <a:cubicBezTo>
                  <a:pt x="140" y="45"/>
                  <a:pt x="128" y="51"/>
                  <a:pt x="116" y="59"/>
                </a:cubicBezTo>
                <a:cubicBezTo>
                  <a:pt x="105" y="66"/>
                  <a:pt x="94" y="75"/>
                  <a:pt x="85" y="85"/>
                </a:cubicBezTo>
                <a:cubicBezTo>
                  <a:pt x="75" y="94"/>
                  <a:pt x="66" y="105"/>
                  <a:pt x="59" y="116"/>
                </a:cubicBezTo>
                <a:cubicBezTo>
                  <a:pt x="51" y="128"/>
                  <a:pt x="45" y="140"/>
                  <a:pt x="39" y="153"/>
                </a:cubicBezTo>
                <a:cubicBezTo>
                  <a:pt x="34" y="165"/>
                  <a:pt x="30" y="178"/>
                  <a:pt x="28" y="192"/>
                </a:cubicBezTo>
                <a:cubicBezTo>
                  <a:pt x="25" y="205"/>
                  <a:pt x="24" y="219"/>
                  <a:pt x="24" y="232"/>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5" name="任意多边形 1124"/>
          <p:cNvSpPr/>
          <p:nvPr/>
        </p:nvSpPr>
        <p:spPr>
          <a:xfrm>
            <a:off x="1537560" y="1194840"/>
            <a:ext cx="401400" cy="401400"/>
          </a:xfrm>
          <a:custGeom>
            <a:avLst/>
            <a:gdLst/>
            <a:ahLst/>
            <a:cxnLst/>
            <a:rect l="0" t="0" r="r" b="b"/>
            <a:pathLst>
              <a:path w="1115" h="1115">
                <a:moveTo>
                  <a:pt x="1115" y="557"/>
                </a:moveTo>
                <a:cubicBezTo>
                  <a:pt x="1115" y="595"/>
                  <a:pt x="1111" y="631"/>
                  <a:pt x="1104" y="667"/>
                </a:cubicBezTo>
                <a:cubicBezTo>
                  <a:pt x="1097" y="703"/>
                  <a:pt x="1087" y="737"/>
                  <a:pt x="1073" y="771"/>
                </a:cubicBezTo>
                <a:cubicBezTo>
                  <a:pt x="1059" y="805"/>
                  <a:pt x="1041" y="837"/>
                  <a:pt x="1021" y="868"/>
                </a:cubicBezTo>
                <a:cubicBezTo>
                  <a:pt x="1001" y="898"/>
                  <a:pt x="978" y="926"/>
                  <a:pt x="952" y="952"/>
                </a:cubicBezTo>
                <a:cubicBezTo>
                  <a:pt x="926" y="978"/>
                  <a:pt x="898" y="1001"/>
                  <a:pt x="867" y="1021"/>
                </a:cubicBezTo>
                <a:cubicBezTo>
                  <a:pt x="837" y="1042"/>
                  <a:pt x="805" y="1059"/>
                  <a:pt x="771" y="1073"/>
                </a:cubicBezTo>
                <a:cubicBezTo>
                  <a:pt x="736" y="1087"/>
                  <a:pt x="701" y="1097"/>
                  <a:pt x="666" y="1104"/>
                </a:cubicBezTo>
                <a:cubicBezTo>
                  <a:pt x="630" y="1112"/>
                  <a:pt x="593" y="1115"/>
                  <a:pt x="557" y="1115"/>
                </a:cubicBezTo>
                <a:cubicBezTo>
                  <a:pt x="520" y="1115"/>
                  <a:pt x="484" y="1112"/>
                  <a:pt x="448" y="1104"/>
                </a:cubicBezTo>
                <a:cubicBezTo>
                  <a:pt x="412" y="1097"/>
                  <a:pt x="377" y="1087"/>
                  <a:pt x="344" y="1073"/>
                </a:cubicBezTo>
                <a:cubicBezTo>
                  <a:pt x="310" y="1059"/>
                  <a:pt x="278" y="1042"/>
                  <a:pt x="247" y="1021"/>
                </a:cubicBezTo>
                <a:cubicBezTo>
                  <a:pt x="217" y="1001"/>
                  <a:pt x="189" y="978"/>
                  <a:pt x="163" y="952"/>
                </a:cubicBezTo>
                <a:cubicBezTo>
                  <a:pt x="137" y="926"/>
                  <a:pt x="114" y="898"/>
                  <a:pt x="94" y="868"/>
                </a:cubicBezTo>
                <a:cubicBezTo>
                  <a:pt x="73" y="837"/>
                  <a:pt x="56" y="805"/>
                  <a:pt x="42" y="771"/>
                </a:cubicBezTo>
                <a:cubicBezTo>
                  <a:pt x="28" y="737"/>
                  <a:pt x="18" y="703"/>
                  <a:pt x="10" y="667"/>
                </a:cubicBezTo>
                <a:cubicBezTo>
                  <a:pt x="3" y="631"/>
                  <a:pt x="0" y="595"/>
                  <a:pt x="0" y="557"/>
                </a:cubicBezTo>
                <a:cubicBezTo>
                  <a:pt x="0" y="520"/>
                  <a:pt x="3" y="484"/>
                  <a:pt x="10" y="448"/>
                </a:cubicBezTo>
                <a:cubicBezTo>
                  <a:pt x="18" y="413"/>
                  <a:pt x="28" y="378"/>
                  <a:pt x="42" y="344"/>
                </a:cubicBezTo>
                <a:cubicBezTo>
                  <a:pt x="56" y="310"/>
                  <a:pt x="73" y="278"/>
                  <a:pt x="94" y="248"/>
                </a:cubicBezTo>
                <a:cubicBezTo>
                  <a:pt x="114" y="217"/>
                  <a:pt x="137" y="189"/>
                  <a:pt x="163" y="163"/>
                </a:cubicBezTo>
                <a:cubicBezTo>
                  <a:pt x="189" y="137"/>
                  <a:pt x="217" y="114"/>
                  <a:pt x="247" y="94"/>
                </a:cubicBezTo>
                <a:cubicBezTo>
                  <a:pt x="278" y="74"/>
                  <a:pt x="310" y="56"/>
                  <a:pt x="344" y="42"/>
                </a:cubicBezTo>
                <a:cubicBezTo>
                  <a:pt x="377" y="28"/>
                  <a:pt x="412" y="18"/>
                  <a:pt x="448" y="11"/>
                </a:cubicBezTo>
                <a:cubicBezTo>
                  <a:pt x="484" y="4"/>
                  <a:pt x="520" y="0"/>
                  <a:pt x="557" y="0"/>
                </a:cubicBezTo>
                <a:cubicBezTo>
                  <a:pt x="593" y="0"/>
                  <a:pt x="630" y="4"/>
                  <a:pt x="666" y="11"/>
                </a:cubicBezTo>
                <a:cubicBezTo>
                  <a:pt x="701" y="18"/>
                  <a:pt x="736" y="28"/>
                  <a:pt x="771" y="42"/>
                </a:cubicBezTo>
                <a:cubicBezTo>
                  <a:pt x="805" y="56"/>
                  <a:pt x="837" y="74"/>
                  <a:pt x="867" y="94"/>
                </a:cubicBezTo>
                <a:cubicBezTo>
                  <a:pt x="898" y="114"/>
                  <a:pt x="926" y="137"/>
                  <a:pt x="952" y="163"/>
                </a:cubicBezTo>
                <a:cubicBezTo>
                  <a:pt x="978" y="189"/>
                  <a:pt x="1001" y="217"/>
                  <a:pt x="1021" y="248"/>
                </a:cubicBezTo>
                <a:cubicBezTo>
                  <a:pt x="1041" y="278"/>
                  <a:pt x="1059" y="310"/>
                  <a:pt x="1073" y="344"/>
                </a:cubicBezTo>
                <a:cubicBezTo>
                  <a:pt x="1087" y="378"/>
                  <a:pt x="1097" y="413"/>
                  <a:pt x="1104" y="448"/>
                </a:cubicBezTo>
                <a:cubicBezTo>
                  <a:pt x="1111" y="484"/>
                  <a:pt x="1115" y="520"/>
                  <a:pt x="1115" y="557"/>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26" name="图片 1125"/>
          <p:cNvPicPr/>
          <p:nvPr/>
        </p:nvPicPr>
        <p:blipFill>
          <a:blip r:embed="rId4"/>
          <a:stretch/>
        </p:blipFill>
        <p:spPr>
          <a:xfrm>
            <a:off x="1638000" y="1295280"/>
            <a:ext cx="200160" cy="200160"/>
          </a:xfrm>
          <a:prstGeom prst="rect">
            <a:avLst/>
          </a:prstGeom>
          <a:noFill/>
          <a:ln w="0">
            <a:noFill/>
          </a:ln>
        </p:spPr>
      </p:pic>
      <p:sp>
        <p:nvSpPr>
          <p:cNvPr id="1127" name="文本框 1126"/>
          <p:cNvSpPr txBox="1"/>
          <p:nvPr/>
        </p:nvSpPr>
        <p:spPr>
          <a:xfrm>
            <a:off x="668520" y="439560"/>
            <a:ext cx="3118680" cy="436320"/>
          </a:xfrm>
          <a:prstGeom prst="rect">
            <a:avLst/>
          </a:prstGeom>
          <a:noFill/>
          <a:ln w="0">
            <a:noFill/>
          </a:ln>
        </p:spPr>
        <p:txBody>
          <a:bodyPr wrap="none" lIns="0" tIns="0" rIns="0" bIns="0" anchor="t">
            <a:spAutoFit/>
          </a:bodyPr>
          <a:lstStyle/>
          <a:p>
            <a:r>
              <a:rPr lang="en-US" sz="2370" b="0" u="none" strike="noStrike">
                <a:solidFill>
                  <a:srgbClr val="FFFFFF"/>
                </a:solidFill>
                <a:effectLst/>
                <a:uFillTx/>
                <a:latin typeface="NotoSansSC"/>
                <a:ea typeface="NotoSansSC"/>
              </a:rPr>
              <a:t>RAG</a:t>
            </a:r>
            <a:r>
              <a:rPr lang="zh-CN" sz="2370" b="0" u="none" strike="noStrike">
                <a:solidFill>
                  <a:srgbClr val="FFFFFF"/>
                </a:solidFill>
                <a:effectLst/>
                <a:uFillTx/>
                <a:latin typeface="NotoSansSC"/>
                <a:ea typeface="NotoSansSC"/>
              </a:rPr>
              <a:t>问答系统实现案例</a:t>
            </a:r>
            <a:endParaRPr lang="en-US" sz="2370" b="0" u="none" strike="noStrike">
              <a:solidFill>
                <a:srgbClr val="000000"/>
              </a:solidFill>
              <a:effectLst/>
              <a:uFillTx/>
              <a:latin typeface="Times New Roman"/>
            </a:endParaRPr>
          </a:p>
        </p:txBody>
      </p:sp>
      <p:sp>
        <p:nvSpPr>
          <p:cNvPr id="1128" name="文本框 1127"/>
          <p:cNvSpPr txBox="1"/>
          <p:nvPr/>
        </p:nvSpPr>
        <p:spPr>
          <a:xfrm>
            <a:off x="1437480" y="1707120"/>
            <a:ext cx="604080" cy="219960"/>
          </a:xfrm>
          <a:prstGeom prst="rect">
            <a:avLst/>
          </a:prstGeom>
          <a:noFill/>
          <a:ln w="0">
            <a:noFill/>
          </a:ln>
        </p:spPr>
        <p:txBody>
          <a:bodyPr wrap="none" lIns="0" tIns="0" rIns="0" bIns="0" anchor="t">
            <a:spAutoFit/>
          </a:bodyPr>
          <a:lstStyle/>
          <a:p>
            <a:r>
              <a:rPr lang="zh-CN" sz="1180" b="0" u="none" strike="noStrike">
                <a:solidFill>
                  <a:srgbClr val="A5B4FC"/>
                </a:solidFill>
                <a:effectLst/>
                <a:uFillTx/>
                <a:latin typeface="NotoSansSC"/>
                <a:ea typeface="NotoSansSC"/>
              </a:rPr>
              <a:t>用户查询</a:t>
            </a:r>
            <a:endParaRPr lang="en-US" sz="1180" b="0" u="none" strike="noStrike">
              <a:solidFill>
                <a:srgbClr val="000000"/>
              </a:solidFill>
              <a:effectLst/>
              <a:uFillTx/>
              <a:latin typeface="Times New Roman"/>
            </a:endParaRPr>
          </a:p>
        </p:txBody>
      </p:sp>
      <p:sp>
        <p:nvSpPr>
          <p:cNvPr id="1129" name="任意多边形 1128"/>
          <p:cNvSpPr/>
          <p:nvPr/>
        </p:nvSpPr>
        <p:spPr>
          <a:xfrm>
            <a:off x="3342600" y="1052640"/>
            <a:ext cx="1604880" cy="1120320"/>
          </a:xfrm>
          <a:custGeom>
            <a:avLst/>
            <a:gdLst/>
            <a:ahLst/>
            <a:cxnLst/>
            <a:rect l="0" t="0" r="r" b="b"/>
            <a:pathLst>
              <a:path w="4458" h="3112">
                <a:moveTo>
                  <a:pt x="0" y="2880"/>
                </a:moveTo>
                <a:lnTo>
                  <a:pt x="0" y="232"/>
                </a:lnTo>
                <a:cubicBezTo>
                  <a:pt x="0" y="202"/>
                  <a:pt x="6" y="172"/>
                  <a:pt x="17" y="144"/>
                </a:cubicBezTo>
                <a:cubicBezTo>
                  <a:pt x="29" y="115"/>
                  <a:pt x="46" y="90"/>
                  <a:pt x="68" y="68"/>
                </a:cubicBezTo>
                <a:cubicBezTo>
                  <a:pt x="89" y="47"/>
                  <a:pt x="115" y="30"/>
                  <a:pt x="143" y="18"/>
                </a:cubicBezTo>
                <a:cubicBezTo>
                  <a:pt x="171" y="6"/>
                  <a:pt x="201" y="0"/>
                  <a:pt x="232" y="0"/>
                </a:cubicBezTo>
                <a:lnTo>
                  <a:pt x="4226" y="0"/>
                </a:lnTo>
                <a:cubicBezTo>
                  <a:pt x="4256" y="0"/>
                  <a:pt x="4286" y="6"/>
                  <a:pt x="4314" y="18"/>
                </a:cubicBezTo>
                <a:cubicBezTo>
                  <a:pt x="4343" y="30"/>
                  <a:pt x="4368" y="47"/>
                  <a:pt x="4390" y="68"/>
                </a:cubicBezTo>
                <a:cubicBezTo>
                  <a:pt x="4411" y="90"/>
                  <a:pt x="4428" y="115"/>
                  <a:pt x="4440" y="144"/>
                </a:cubicBezTo>
                <a:cubicBezTo>
                  <a:pt x="4452" y="172"/>
                  <a:pt x="4458" y="202"/>
                  <a:pt x="4458" y="232"/>
                </a:cubicBezTo>
                <a:lnTo>
                  <a:pt x="4458" y="2880"/>
                </a:lnTo>
                <a:cubicBezTo>
                  <a:pt x="4458" y="2911"/>
                  <a:pt x="4452" y="2940"/>
                  <a:pt x="4440" y="2969"/>
                </a:cubicBezTo>
                <a:cubicBezTo>
                  <a:pt x="4428" y="2997"/>
                  <a:pt x="4411" y="3022"/>
                  <a:pt x="4390" y="3044"/>
                </a:cubicBezTo>
                <a:cubicBezTo>
                  <a:pt x="4368" y="3066"/>
                  <a:pt x="4343" y="3082"/>
                  <a:pt x="4314" y="3094"/>
                </a:cubicBezTo>
                <a:cubicBezTo>
                  <a:pt x="4286" y="3106"/>
                  <a:pt x="4256" y="3112"/>
                  <a:pt x="4225" y="3112"/>
                </a:cubicBezTo>
                <a:lnTo>
                  <a:pt x="232" y="3112"/>
                </a:lnTo>
                <a:cubicBezTo>
                  <a:pt x="201" y="3112"/>
                  <a:pt x="171" y="3106"/>
                  <a:pt x="143" y="3094"/>
                </a:cubicBezTo>
                <a:cubicBezTo>
                  <a:pt x="115" y="3082"/>
                  <a:pt x="89" y="3066"/>
                  <a:pt x="68" y="3044"/>
                </a:cubicBezTo>
                <a:cubicBezTo>
                  <a:pt x="46" y="3022"/>
                  <a:pt x="29" y="2997"/>
                  <a:pt x="17" y="2969"/>
                </a:cubicBezTo>
                <a:cubicBezTo>
                  <a:pt x="6" y="2940"/>
                  <a:pt x="0" y="2911"/>
                  <a:pt x="0" y="288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30" name="任意多边形 1129"/>
          <p:cNvSpPr/>
          <p:nvPr/>
        </p:nvSpPr>
        <p:spPr>
          <a:xfrm>
            <a:off x="3342600" y="1052640"/>
            <a:ext cx="1604880" cy="1120320"/>
          </a:xfrm>
          <a:custGeom>
            <a:avLst/>
            <a:gdLst/>
            <a:ahLst/>
            <a:cxnLst/>
            <a:rect l="0" t="0" r="r" b="b"/>
            <a:pathLst>
              <a:path w="4458" h="3112">
                <a:moveTo>
                  <a:pt x="0" y="2880"/>
                </a:moveTo>
                <a:lnTo>
                  <a:pt x="0" y="232"/>
                </a:lnTo>
                <a:cubicBezTo>
                  <a:pt x="0" y="202"/>
                  <a:pt x="6" y="172"/>
                  <a:pt x="17" y="144"/>
                </a:cubicBezTo>
                <a:cubicBezTo>
                  <a:pt x="29" y="115"/>
                  <a:pt x="46" y="90"/>
                  <a:pt x="68" y="68"/>
                </a:cubicBezTo>
                <a:cubicBezTo>
                  <a:pt x="89" y="47"/>
                  <a:pt x="115" y="30"/>
                  <a:pt x="143" y="18"/>
                </a:cubicBezTo>
                <a:cubicBezTo>
                  <a:pt x="171" y="6"/>
                  <a:pt x="201" y="0"/>
                  <a:pt x="232" y="0"/>
                </a:cubicBezTo>
                <a:lnTo>
                  <a:pt x="4225" y="0"/>
                </a:lnTo>
                <a:cubicBezTo>
                  <a:pt x="4256" y="0"/>
                  <a:pt x="4286" y="6"/>
                  <a:pt x="4314" y="18"/>
                </a:cubicBezTo>
                <a:cubicBezTo>
                  <a:pt x="4343" y="30"/>
                  <a:pt x="4368" y="47"/>
                  <a:pt x="4390" y="68"/>
                </a:cubicBezTo>
                <a:cubicBezTo>
                  <a:pt x="4411" y="90"/>
                  <a:pt x="4428" y="115"/>
                  <a:pt x="4440" y="144"/>
                </a:cubicBezTo>
                <a:cubicBezTo>
                  <a:pt x="4452" y="172"/>
                  <a:pt x="4458" y="202"/>
                  <a:pt x="4458" y="232"/>
                </a:cubicBezTo>
                <a:lnTo>
                  <a:pt x="4458" y="2880"/>
                </a:lnTo>
                <a:cubicBezTo>
                  <a:pt x="4458" y="2911"/>
                  <a:pt x="4452" y="2940"/>
                  <a:pt x="4440" y="2969"/>
                </a:cubicBezTo>
                <a:cubicBezTo>
                  <a:pt x="4428" y="2997"/>
                  <a:pt x="4411" y="3022"/>
                  <a:pt x="4390" y="3044"/>
                </a:cubicBezTo>
                <a:cubicBezTo>
                  <a:pt x="4368" y="3066"/>
                  <a:pt x="4343" y="3082"/>
                  <a:pt x="4314" y="3094"/>
                </a:cubicBezTo>
                <a:cubicBezTo>
                  <a:pt x="4286" y="3106"/>
                  <a:pt x="4256" y="3112"/>
                  <a:pt x="4225" y="3112"/>
                </a:cubicBezTo>
                <a:lnTo>
                  <a:pt x="232" y="3112"/>
                </a:lnTo>
                <a:cubicBezTo>
                  <a:pt x="201" y="3112"/>
                  <a:pt x="171" y="3106"/>
                  <a:pt x="143" y="3094"/>
                </a:cubicBezTo>
                <a:cubicBezTo>
                  <a:pt x="115" y="3082"/>
                  <a:pt x="89" y="3066"/>
                  <a:pt x="68" y="3044"/>
                </a:cubicBezTo>
                <a:cubicBezTo>
                  <a:pt x="46" y="3022"/>
                  <a:pt x="29" y="2997"/>
                  <a:pt x="17" y="2969"/>
                </a:cubicBezTo>
                <a:cubicBezTo>
                  <a:pt x="6" y="2940"/>
                  <a:pt x="0" y="2911"/>
                  <a:pt x="0" y="2880"/>
                </a:cubicBezTo>
                <a:moveTo>
                  <a:pt x="23" y="232"/>
                </a:moveTo>
                <a:lnTo>
                  <a:pt x="23" y="2880"/>
                </a:lnTo>
                <a:cubicBezTo>
                  <a:pt x="23" y="2893"/>
                  <a:pt x="24" y="2907"/>
                  <a:pt x="27" y="2921"/>
                </a:cubicBezTo>
                <a:cubicBezTo>
                  <a:pt x="30" y="2934"/>
                  <a:pt x="34" y="2947"/>
                  <a:pt x="39" y="2960"/>
                </a:cubicBezTo>
                <a:cubicBezTo>
                  <a:pt x="44" y="2972"/>
                  <a:pt x="51" y="2984"/>
                  <a:pt x="58" y="2996"/>
                </a:cubicBezTo>
                <a:cubicBezTo>
                  <a:pt x="66" y="3007"/>
                  <a:pt x="74" y="3018"/>
                  <a:pt x="84" y="3027"/>
                </a:cubicBezTo>
                <a:cubicBezTo>
                  <a:pt x="94" y="3037"/>
                  <a:pt x="104" y="3046"/>
                  <a:pt x="116" y="3053"/>
                </a:cubicBezTo>
                <a:cubicBezTo>
                  <a:pt x="127" y="3061"/>
                  <a:pt x="139" y="3068"/>
                  <a:pt x="152" y="3073"/>
                </a:cubicBezTo>
                <a:cubicBezTo>
                  <a:pt x="165" y="3078"/>
                  <a:pt x="178" y="3082"/>
                  <a:pt x="191" y="3085"/>
                </a:cubicBezTo>
                <a:cubicBezTo>
                  <a:pt x="205" y="3087"/>
                  <a:pt x="218" y="3089"/>
                  <a:pt x="232" y="3089"/>
                </a:cubicBezTo>
                <a:lnTo>
                  <a:pt x="4225" y="3089"/>
                </a:lnTo>
                <a:cubicBezTo>
                  <a:pt x="4239" y="3089"/>
                  <a:pt x="4253" y="3087"/>
                  <a:pt x="4266" y="3085"/>
                </a:cubicBezTo>
                <a:cubicBezTo>
                  <a:pt x="4280" y="3082"/>
                  <a:pt x="4293" y="3078"/>
                  <a:pt x="4305" y="3073"/>
                </a:cubicBezTo>
                <a:cubicBezTo>
                  <a:pt x="4318" y="3068"/>
                  <a:pt x="4330" y="3061"/>
                  <a:pt x="4342" y="3053"/>
                </a:cubicBezTo>
                <a:cubicBezTo>
                  <a:pt x="4353" y="3046"/>
                  <a:pt x="4364" y="3037"/>
                  <a:pt x="4373" y="3027"/>
                </a:cubicBezTo>
                <a:cubicBezTo>
                  <a:pt x="4383" y="3018"/>
                  <a:pt x="4392" y="3007"/>
                  <a:pt x="4399" y="2996"/>
                </a:cubicBezTo>
                <a:cubicBezTo>
                  <a:pt x="4407" y="2984"/>
                  <a:pt x="4413" y="2972"/>
                  <a:pt x="4419" y="2960"/>
                </a:cubicBezTo>
                <a:cubicBezTo>
                  <a:pt x="4424" y="2947"/>
                  <a:pt x="4428" y="2934"/>
                  <a:pt x="4430" y="2921"/>
                </a:cubicBezTo>
                <a:cubicBezTo>
                  <a:pt x="4433" y="2907"/>
                  <a:pt x="4434" y="2893"/>
                  <a:pt x="4434" y="2880"/>
                </a:cubicBezTo>
                <a:lnTo>
                  <a:pt x="4434" y="232"/>
                </a:lnTo>
                <a:cubicBezTo>
                  <a:pt x="4434" y="219"/>
                  <a:pt x="4433" y="205"/>
                  <a:pt x="4430" y="192"/>
                </a:cubicBezTo>
                <a:cubicBezTo>
                  <a:pt x="4428" y="178"/>
                  <a:pt x="4424" y="165"/>
                  <a:pt x="4419" y="153"/>
                </a:cubicBezTo>
                <a:cubicBezTo>
                  <a:pt x="4413" y="140"/>
                  <a:pt x="4407" y="128"/>
                  <a:pt x="4399" y="116"/>
                </a:cubicBezTo>
                <a:cubicBezTo>
                  <a:pt x="4392" y="105"/>
                  <a:pt x="4383" y="94"/>
                  <a:pt x="4373" y="85"/>
                </a:cubicBezTo>
                <a:cubicBezTo>
                  <a:pt x="4364" y="75"/>
                  <a:pt x="4353" y="66"/>
                  <a:pt x="4342" y="59"/>
                </a:cubicBezTo>
                <a:cubicBezTo>
                  <a:pt x="4330" y="51"/>
                  <a:pt x="4318" y="45"/>
                  <a:pt x="4305" y="39"/>
                </a:cubicBezTo>
                <a:cubicBezTo>
                  <a:pt x="4293" y="34"/>
                  <a:pt x="4280" y="30"/>
                  <a:pt x="4266" y="28"/>
                </a:cubicBezTo>
                <a:cubicBezTo>
                  <a:pt x="4253" y="25"/>
                  <a:pt x="4239" y="24"/>
                  <a:pt x="4225" y="24"/>
                </a:cubicBezTo>
                <a:lnTo>
                  <a:pt x="232" y="24"/>
                </a:lnTo>
                <a:cubicBezTo>
                  <a:pt x="218" y="24"/>
                  <a:pt x="205" y="25"/>
                  <a:pt x="191" y="28"/>
                </a:cubicBezTo>
                <a:cubicBezTo>
                  <a:pt x="178" y="30"/>
                  <a:pt x="165" y="34"/>
                  <a:pt x="152" y="39"/>
                </a:cubicBezTo>
                <a:cubicBezTo>
                  <a:pt x="139" y="45"/>
                  <a:pt x="127" y="51"/>
                  <a:pt x="116" y="59"/>
                </a:cubicBezTo>
                <a:cubicBezTo>
                  <a:pt x="104" y="66"/>
                  <a:pt x="94" y="75"/>
                  <a:pt x="84" y="85"/>
                </a:cubicBezTo>
                <a:cubicBezTo>
                  <a:pt x="74" y="94"/>
                  <a:pt x="66" y="105"/>
                  <a:pt x="58" y="116"/>
                </a:cubicBezTo>
                <a:cubicBezTo>
                  <a:pt x="51" y="128"/>
                  <a:pt x="44" y="140"/>
                  <a:pt x="39" y="153"/>
                </a:cubicBezTo>
                <a:cubicBezTo>
                  <a:pt x="34" y="165"/>
                  <a:pt x="30" y="178"/>
                  <a:pt x="27" y="192"/>
                </a:cubicBezTo>
                <a:cubicBezTo>
                  <a:pt x="24" y="205"/>
                  <a:pt x="23" y="219"/>
                  <a:pt x="23" y="232"/>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31" name="任意多边形 1130"/>
          <p:cNvSpPr/>
          <p:nvPr/>
        </p:nvSpPr>
        <p:spPr>
          <a:xfrm>
            <a:off x="3944160" y="1194840"/>
            <a:ext cx="401400" cy="401400"/>
          </a:xfrm>
          <a:custGeom>
            <a:avLst/>
            <a:gdLst/>
            <a:ahLst/>
            <a:cxnLst/>
            <a:rect l="0" t="0" r="r" b="b"/>
            <a:pathLst>
              <a:path w="1115" h="1115">
                <a:moveTo>
                  <a:pt x="1115" y="557"/>
                </a:moveTo>
                <a:cubicBezTo>
                  <a:pt x="1115" y="595"/>
                  <a:pt x="1112" y="631"/>
                  <a:pt x="1105" y="667"/>
                </a:cubicBezTo>
                <a:cubicBezTo>
                  <a:pt x="1097" y="703"/>
                  <a:pt x="1087" y="737"/>
                  <a:pt x="1073" y="771"/>
                </a:cubicBezTo>
                <a:cubicBezTo>
                  <a:pt x="1059" y="805"/>
                  <a:pt x="1042" y="837"/>
                  <a:pt x="1021" y="868"/>
                </a:cubicBezTo>
                <a:cubicBezTo>
                  <a:pt x="1001" y="898"/>
                  <a:pt x="978" y="926"/>
                  <a:pt x="952" y="952"/>
                </a:cubicBezTo>
                <a:cubicBezTo>
                  <a:pt x="926" y="978"/>
                  <a:pt x="898" y="1001"/>
                  <a:pt x="868" y="1021"/>
                </a:cubicBezTo>
                <a:cubicBezTo>
                  <a:pt x="837" y="1042"/>
                  <a:pt x="805" y="1059"/>
                  <a:pt x="771" y="1073"/>
                </a:cubicBezTo>
                <a:cubicBezTo>
                  <a:pt x="737" y="1087"/>
                  <a:pt x="702" y="1097"/>
                  <a:pt x="666" y="1104"/>
                </a:cubicBezTo>
                <a:cubicBezTo>
                  <a:pt x="630" y="1112"/>
                  <a:pt x="594" y="1115"/>
                  <a:pt x="557" y="1115"/>
                </a:cubicBezTo>
                <a:cubicBezTo>
                  <a:pt x="521" y="1115"/>
                  <a:pt x="484" y="1112"/>
                  <a:pt x="448" y="1104"/>
                </a:cubicBezTo>
                <a:cubicBezTo>
                  <a:pt x="413" y="1097"/>
                  <a:pt x="378" y="1087"/>
                  <a:pt x="344" y="1073"/>
                </a:cubicBezTo>
                <a:cubicBezTo>
                  <a:pt x="310" y="1059"/>
                  <a:pt x="278" y="1042"/>
                  <a:pt x="248" y="1021"/>
                </a:cubicBezTo>
                <a:cubicBezTo>
                  <a:pt x="217" y="1001"/>
                  <a:pt x="189" y="978"/>
                  <a:pt x="163" y="952"/>
                </a:cubicBezTo>
                <a:cubicBezTo>
                  <a:pt x="137" y="926"/>
                  <a:pt x="114" y="898"/>
                  <a:pt x="94" y="868"/>
                </a:cubicBezTo>
                <a:cubicBezTo>
                  <a:pt x="74" y="837"/>
                  <a:pt x="56" y="805"/>
                  <a:pt x="42" y="771"/>
                </a:cubicBezTo>
                <a:cubicBezTo>
                  <a:pt x="28" y="737"/>
                  <a:pt x="18" y="703"/>
                  <a:pt x="11" y="667"/>
                </a:cubicBezTo>
                <a:cubicBezTo>
                  <a:pt x="4" y="631"/>
                  <a:pt x="0" y="595"/>
                  <a:pt x="0" y="557"/>
                </a:cubicBezTo>
                <a:cubicBezTo>
                  <a:pt x="0" y="520"/>
                  <a:pt x="4" y="484"/>
                  <a:pt x="11" y="448"/>
                </a:cubicBezTo>
                <a:cubicBezTo>
                  <a:pt x="18" y="413"/>
                  <a:pt x="28" y="378"/>
                  <a:pt x="42" y="344"/>
                </a:cubicBezTo>
                <a:cubicBezTo>
                  <a:pt x="56" y="310"/>
                  <a:pt x="74" y="278"/>
                  <a:pt x="94" y="248"/>
                </a:cubicBezTo>
                <a:cubicBezTo>
                  <a:pt x="114" y="217"/>
                  <a:pt x="137" y="189"/>
                  <a:pt x="163" y="163"/>
                </a:cubicBezTo>
                <a:cubicBezTo>
                  <a:pt x="189" y="137"/>
                  <a:pt x="217" y="114"/>
                  <a:pt x="248" y="94"/>
                </a:cubicBezTo>
                <a:cubicBezTo>
                  <a:pt x="278" y="74"/>
                  <a:pt x="310" y="56"/>
                  <a:pt x="344" y="42"/>
                </a:cubicBezTo>
                <a:cubicBezTo>
                  <a:pt x="378" y="28"/>
                  <a:pt x="413" y="18"/>
                  <a:pt x="448" y="11"/>
                </a:cubicBezTo>
                <a:cubicBezTo>
                  <a:pt x="484" y="4"/>
                  <a:pt x="521" y="0"/>
                  <a:pt x="557" y="0"/>
                </a:cubicBezTo>
                <a:cubicBezTo>
                  <a:pt x="594" y="0"/>
                  <a:pt x="630" y="4"/>
                  <a:pt x="666" y="11"/>
                </a:cubicBezTo>
                <a:cubicBezTo>
                  <a:pt x="702" y="18"/>
                  <a:pt x="737" y="28"/>
                  <a:pt x="771" y="42"/>
                </a:cubicBezTo>
                <a:cubicBezTo>
                  <a:pt x="805" y="56"/>
                  <a:pt x="837" y="74"/>
                  <a:pt x="868" y="94"/>
                </a:cubicBezTo>
                <a:cubicBezTo>
                  <a:pt x="898" y="114"/>
                  <a:pt x="926" y="137"/>
                  <a:pt x="952" y="163"/>
                </a:cubicBezTo>
                <a:cubicBezTo>
                  <a:pt x="978" y="189"/>
                  <a:pt x="1001" y="217"/>
                  <a:pt x="1021" y="248"/>
                </a:cubicBezTo>
                <a:cubicBezTo>
                  <a:pt x="1042" y="278"/>
                  <a:pt x="1059" y="310"/>
                  <a:pt x="1073" y="344"/>
                </a:cubicBezTo>
                <a:cubicBezTo>
                  <a:pt x="1087" y="378"/>
                  <a:pt x="1097" y="413"/>
                  <a:pt x="1105" y="448"/>
                </a:cubicBezTo>
                <a:cubicBezTo>
                  <a:pt x="1112" y="484"/>
                  <a:pt x="1115" y="520"/>
                  <a:pt x="1115" y="557"/>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32" name="图片 1131"/>
          <p:cNvPicPr/>
          <p:nvPr/>
        </p:nvPicPr>
        <p:blipFill>
          <a:blip r:embed="rId5"/>
          <a:stretch/>
        </p:blipFill>
        <p:spPr>
          <a:xfrm>
            <a:off x="4044600" y="1295280"/>
            <a:ext cx="200160" cy="200160"/>
          </a:xfrm>
          <a:prstGeom prst="rect">
            <a:avLst/>
          </a:prstGeom>
          <a:noFill/>
          <a:ln w="0">
            <a:noFill/>
          </a:ln>
        </p:spPr>
      </p:pic>
      <p:sp>
        <p:nvSpPr>
          <p:cNvPr id="1133" name="文本框 1132"/>
          <p:cNvSpPr txBox="1"/>
          <p:nvPr/>
        </p:nvSpPr>
        <p:spPr>
          <a:xfrm>
            <a:off x="1287000" y="1912680"/>
            <a:ext cx="906120" cy="146520"/>
          </a:xfrm>
          <a:prstGeom prst="rect">
            <a:avLst/>
          </a:prstGeom>
          <a:noFill/>
          <a:ln w="0">
            <a:noFill/>
          </a:ln>
        </p:spPr>
        <p:txBody>
          <a:bodyPr wrap="none" lIns="0" tIns="0" rIns="0" bIns="0" anchor="t">
            <a:spAutoFit/>
          </a:bodyPr>
          <a:lstStyle/>
          <a:p>
            <a:r>
              <a:rPr lang="zh-CN" sz="790" b="0" u="none" strike="noStrike">
                <a:solidFill>
                  <a:srgbClr val="E0E7FF"/>
                </a:solidFill>
                <a:effectLst/>
                <a:uFillTx/>
                <a:latin typeface="NotoSansSC"/>
                <a:ea typeface="NotoSansSC"/>
              </a:rPr>
              <a:t>接收用户输入的问题</a:t>
            </a:r>
            <a:endParaRPr lang="en-US" sz="790" b="0" u="none" strike="noStrike">
              <a:solidFill>
                <a:srgbClr val="000000"/>
              </a:solidFill>
              <a:effectLst/>
              <a:uFillTx/>
              <a:latin typeface="Times New Roman"/>
            </a:endParaRPr>
          </a:p>
        </p:txBody>
      </p:sp>
      <p:sp>
        <p:nvSpPr>
          <p:cNvPr id="1134" name="文本框 1133"/>
          <p:cNvSpPr txBox="1"/>
          <p:nvPr/>
        </p:nvSpPr>
        <p:spPr>
          <a:xfrm>
            <a:off x="3844080" y="1707120"/>
            <a:ext cx="604080" cy="219960"/>
          </a:xfrm>
          <a:prstGeom prst="rect">
            <a:avLst/>
          </a:prstGeom>
          <a:noFill/>
          <a:ln w="0">
            <a:noFill/>
          </a:ln>
        </p:spPr>
        <p:txBody>
          <a:bodyPr wrap="none" lIns="0" tIns="0" rIns="0" bIns="0" anchor="t">
            <a:spAutoFit/>
          </a:bodyPr>
          <a:lstStyle/>
          <a:p>
            <a:r>
              <a:rPr lang="zh-CN" sz="1180" b="0" u="none" strike="noStrike">
                <a:solidFill>
                  <a:srgbClr val="93C5FD"/>
                </a:solidFill>
                <a:effectLst/>
                <a:uFillTx/>
                <a:latin typeface="NotoSansSC"/>
                <a:ea typeface="NotoSansSC"/>
              </a:rPr>
              <a:t>检索模块</a:t>
            </a:r>
            <a:endParaRPr lang="en-US" sz="1180" b="0" u="none" strike="noStrike">
              <a:solidFill>
                <a:srgbClr val="000000"/>
              </a:solidFill>
              <a:effectLst/>
              <a:uFillTx/>
              <a:latin typeface="Times New Roman"/>
            </a:endParaRPr>
          </a:p>
        </p:txBody>
      </p:sp>
      <p:sp>
        <p:nvSpPr>
          <p:cNvPr id="1135" name="任意多边形 1134"/>
          <p:cNvSpPr/>
          <p:nvPr/>
        </p:nvSpPr>
        <p:spPr>
          <a:xfrm>
            <a:off x="5749200" y="1052640"/>
            <a:ext cx="1604880" cy="1120320"/>
          </a:xfrm>
          <a:custGeom>
            <a:avLst/>
            <a:gdLst/>
            <a:ahLst/>
            <a:cxnLst/>
            <a:rect l="0" t="0" r="r" b="b"/>
            <a:pathLst>
              <a:path w="4458" h="3112">
                <a:moveTo>
                  <a:pt x="18" y="144"/>
                </a:moveTo>
                <a:cubicBezTo>
                  <a:pt x="30" y="115"/>
                  <a:pt x="46" y="90"/>
                  <a:pt x="68" y="68"/>
                </a:cubicBezTo>
                <a:cubicBezTo>
                  <a:pt x="90" y="47"/>
                  <a:pt x="115" y="30"/>
                  <a:pt x="143" y="18"/>
                </a:cubicBezTo>
                <a:cubicBezTo>
                  <a:pt x="172" y="6"/>
                  <a:pt x="201" y="0"/>
                  <a:pt x="232" y="0"/>
                </a:cubicBezTo>
                <a:lnTo>
                  <a:pt x="4226" y="0"/>
                </a:lnTo>
                <a:cubicBezTo>
                  <a:pt x="4257" y="0"/>
                  <a:pt x="4286" y="6"/>
                  <a:pt x="4315" y="18"/>
                </a:cubicBezTo>
                <a:cubicBezTo>
                  <a:pt x="4343" y="30"/>
                  <a:pt x="4368" y="47"/>
                  <a:pt x="4390" y="68"/>
                </a:cubicBezTo>
                <a:cubicBezTo>
                  <a:pt x="4412" y="90"/>
                  <a:pt x="4429" y="115"/>
                  <a:pt x="4440" y="144"/>
                </a:cubicBezTo>
                <a:cubicBezTo>
                  <a:pt x="4452" y="172"/>
                  <a:pt x="4458" y="202"/>
                  <a:pt x="4458" y="232"/>
                </a:cubicBezTo>
                <a:lnTo>
                  <a:pt x="4458" y="2880"/>
                </a:lnTo>
                <a:cubicBezTo>
                  <a:pt x="4458" y="2911"/>
                  <a:pt x="4452" y="2940"/>
                  <a:pt x="4440" y="2969"/>
                </a:cubicBezTo>
                <a:cubicBezTo>
                  <a:pt x="4429" y="2997"/>
                  <a:pt x="4412" y="3022"/>
                  <a:pt x="4390" y="3044"/>
                </a:cubicBezTo>
                <a:cubicBezTo>
                  <a:pt x="4368" y="3066"/>
                  <a:pt x="4343" y="3082"/>
                  <a:pt x="4315" y="3094"/>
                </a:cubicBezTo>
                <a:cubicBezTo>
                  <a:pt x="4286" y="3106"/>
                  <a:pt x="4257" y="3112"/>
                  <a:pt x="4226" y="3112"/>
                </a:cubicBezTo>
                <a:lnTo>
                  <a:pt x="232" y="3112"/>
                </a:lnTo>
                <a:cubicBezTo>
                  <a:pt x="201" y="3112"/>
                  <a:pt x="172" y="3106"/>
                  <a:pt x="143" y="3094"/>
                </a:cubicBezTo>
                <a:cubicBezTo>
                  <a:pt x="115" y="3082"/>
                  <a:pt x="90" y="3066"/>
                  <a:pt x="68" y="3044"/>
                </a:cubicBezTo>
                <a:cubicBezTo>
                  <a:pt x="46" y="3022"/>
                  <a:pt x="30" y="2997"/>
                  <a:pt x="18" y="2969"/>
                </a:cubicBezTo>
                <a:cubicBezTo>
                  <a:pt x="6" y="2940"/>
                  <a:pt x="0" y="2911"/>
                  <a:pt x="0" y="2880"/>
                </a:cubicBezTo>
                <a:lnTo>
                  <a:pt x="0" y="232"/>
                </a:lnTo>
                <a:cubicBezTo>
                  <a:pt x="0" y="202"/>
                  <a:pt x="6" y="172"/>
                  <a:pt x="18" y="14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36" name="任意多边形 1135"/>
          <p:cNvSpPr/>
          <p:nvPr/>
        </p:nvSpPr>
        <p:spPr>
          <a:xfrm>
            <a:off x="5749200" y="1052640"/>
            <a:ext cx="1604880" cy="1120320"/>
          </a:xfrm>
          <a:custGeom>
            <a:avLst/>
            <a:gdLst/>
            <a:ahLst/>
            <a:cxnLst/>
            <a:rect l="0" t="0" r="r" b="b"/>
            <a:pathLst>
              <a:path w="4458" h="3112">
                <a:moveTo>
                  <a:pt x="0" y="2880"/>
                </a:moveTo>
                <a:lnTo>
                  <a:pt x="0" y="232"/>
                </a:lnTo>
                <a:cubicBezTo>
                  <a:pt x="0" y="202"/>
                  <a:pt x="6" y="172"/>
                  <a:pt x="18" y="144"/>
                </a:cubicBezTo>
                <a:cubicBezTo>
                  <a:pt x="30" y="115"/>
                  <a:pt x="46" y="90"/>
                  <a:pt x="68" y="68"/>
                </a:cubicBezTo>
                <a:cubicBezTo>
                  <a:pt x="90" y="47"/>
                  <a:pt x="115" y="30"/>
                  <a:pt x="143" y="18"/>
                </a:cubicBezTo>
                <a:cubicBezTo>
                  <a:pt x="172" y="6"/>
                  <a:pt x="201" y="0"/>
                  <a:pt x="232" y="0"/>
                </a:cubicBezTo>
                <a:lnTo>
                  <a:pt x="4226" y="0"/>
                </a:lnTo>
                <a:cubicBezTo>
                  <a:pt x="4257" y="0"/>
                  <a:pt x="4286" y="6"/>
                  <a:pt x="4315" y="18"/>
                </a:cubicBezTo>
                <a:cubicBezTo>
                  <a:pt x="4343" y="30"/>
                  <a:pt x="4368" y="47"/>
                  <a:pt x="4390" y="68"/>
                </a:cubicBezTo>
                <a:cubicBezTo>
                  <a:pt x="4412" y="90"/>
                  <a:pt x="4429" y="115"/>
                  <a:pt x="4440" y="144"/>
                </a:cubicBezTo>
                <a:cubicBezTo>
                  <a:pt x="4452" y="172"/>
                  <a:pt x="4458" y="202"/>
                  <a:pt x="4458" y="232"/>
                </a:cubicBezTo>
                <a:lnTo>
                  <a:pt x="4458" y="2880"/>
                </a:lnTo>
                <a:cubicBezTo>
                  <a:pt x="4458" y="2911"/>
                  <a:pt x="4452" y="2940"/>
                  <a:pt x="4440" y="2969"/>
                </a:cubicBezTo>
                <a:cubicBezTo>
                  <a:pt x="4429" y="2997"/>
                  <a:pt x="4412" y="3022"/>
                  <a:pt x="4390" y="3044"/>
                </a:cubicBezTo>
                <a:cubicBezTo>
                  <a:pt x="4368" y="3066"/>
                  <a:pt x="4343" y="3082"/>
                  <a:pt x="4315" y="3094"/>
                </a:cubicBezTo>
                <a:cubicBezTo>
                  <a:pt x="4286" y="3106"/>
                  <a:pt x="4257" y="3112"/>
                  <a:pt x="4226" y="3112"/>
                </a:cubicBezTo>
                <a:lnTo>
                  <a:pt x="232" y="3112"/>
                </a:lnTo>
                <a:cubicBezTo>
                  <a:pt x="201" y="3112"/>
                  <a:pt x="172" y="3106"/>
                  <a:pt x="143" y="3094"/>
                </a:cubicBezTo>
                <a:cubicBezTo>
                  <a:pt x="115" y="3082"/>
                  <a:pt x="90" y="3066"/>
                  <a:pt x="68" y="3044"/>
                </a:cubicBezTo>
                <a:cubicBezTo>
                  <a:pt x="46" y="3022"/>
                  <a:pt x="30" y="2997"/>
                  <a:pt x="18" y="2969"/>
                </a:cubicBezTo>
                <a:cubicBezTo>
                  <a:pt x="6" y="2940"/>
                  <a:pt x="0" y="2911"/>
                  <a:pt x="0" y="2880"/>
                </a:cubicBezTo>
                <a:moveTo>
                  <a:pt x="23" y="232"/>
                </a:moveTo>
                <a:lnTo>
                  <a:pt x="23" y="2880"/>
                </a:lnTo>
                <a:cubicBezTo>
                  <a:pt x="23" y="2893"/>
                  <a:pt x="25" y="2907"/>
                  <a:pt x="27" y="2921"/>
                </a:cubicBezTo>
                <a:cubicBezTo>
                  <a:pt x="30" y="2934"/>
                  <a:pt x="34" y="2947"/>
                  <a:pt x="39" y="2960"/>
                </a:cubicBezTo>
                <a:cubicBezTo>
                  <a:pt x="44" y="2972"/>
                  <a:pt x="51" y="2984"/>
                  <a:pt x="59" y="2996"/>
                </a:cubicBezTo>
                <a:cubicBezTo>
                  <a:pt x="66" y="3007"/>
                  <a:pt x="75" y="3018"/>
                  <a:pt x="84" y="3027"/>
                </a:cubicBezTo>
                <a:cubicBezTo>
                  <a:pt x="94" y="3037"/>
                  <a:pt x="105" y="3046"/>
                  <a:pt x="116" y="3053"/>
                </a:cubicBezTo>
                <a:cubicBezTo>
                  <a:pt x="128" y="3061"/>
                  <a:pt x="140" y="3068"/>
                  <a:pt x="152" y="3073"/>
                </a:cubicBezTo>
                <a:cubicBezTo>
                  <a:pt x="165" y="3078"/>
                  <a:pt x="178" y="3082"/>
                  <a:pt x="191" y="3085"/>
                </a:cubicBezTo>
                <a:cubicBezTo>
                  <a:pt x="205" y="3087"/>
                  <a:pt x="218" y="3089"/>
                  <a:pt x="232" y="3089"/>
                </a:cubicBezTo>
                <a:lnTo>
                  <a:pt x="4226" y="3089"/>
                </a:lnTo>
                <a:cubicBezTo>
                  <a:pt x="4240" y="3089"/>
                  <a:pt x="4253" y="3087"/>
                  <a:pt x="4267" y="3085"/>
                </a:cubicBezTo>
                <a:cubicBezTo>
                  <a:pt x="4280" y="3082"/>
                  <a:pt x="4293" y="3078"/>
                  <a:pt x="4306" y="3073"/>
                </a:cubicBezTo>
                <a:cubicBezTo>
                  <a:pt x="4318" y="3068"/>
                  <a:pt x="4331" y="3061"/>
                  <a:pt x="4342" y="3053"/>
                </a:cubicBezTo>
                <a:cubicBezTo>
                  <a:pt x="4353" y="3046"/>
                  <a:pt x="4364" y="3037"/>
                  <a:pt x="4374" y="3027"/>
                </a:cubicBezTo>
                <a:cubicBezTo>
                  <a:pt x="4383" y="3018"/>
                  <a:pt x="4392" y="3007"/>
                  <a:pt x="4400" y="2996"/>
                </a:cubicBezTo>
                <a:cubicBezTo>
                  <a:pt x="4407" y="2984"/>
                  <a:pt x="4414" y="2972"/>
                  <a:pt x="4419" y="2960"/>
                </a:cubicBezTo>
                <a:cubicBezTo>
                  <a:pt x="4424" y="2947"/>
                  <a:pt x="4428" y="2934"/>
                  <a:pt x="4431" y="2921"/>
                </a:cubicBezTo>
                <a:cubicBezTo>
                  <a:pt x="4433" y="2907"/>
                  <a:pt x="4435" y="2893"/>
                  <a:pt x="4435" y="2880"/>
                </a:cubicBezTo>
                <a:lnTo>
                  <a:pt x="4435" y="232"/>
                </a:lnTo>
                <a:cubicBezTo>
                  <a:pt x="4435" y="219"/>
                  <a:pt x="4433" y="205"/>
                  <a:pt x="4431" y="192"/>
                </a:cubicBezTo>
                <a:cubicBezTo>
                  <a:pt x="4428" y="178"/>
                  <a:pt x="4424" y="165"/>
                  <a:pt x="4419" y="153"/>
                </a:cubicBezTo>
                <a:cubicBezTo>
                  <a:pt x="4414" y="140"/>
                  <a:pt x="4407" y="128"/>
                  <a:pt x="4400" y="116"/>
                </a:cubicBezTo>
                <a:cubicBezTo>
                  <a:pt x="4392" y="105"/>
                  <a:pt x="4383" y="94"/>
                  <a:pt x="4374" y="85"/>
                </a:cubicBezTo>
                <a:cubicBezTo>
                  <a:pt x="4364" y="75"/>
                  <a:pt x="4353" y="66"/>
                  <a:pt x="4342" y="59"/>
                </a:cubicBezTo>
                <a:cubicBezTo>
                  <a:pt x="4331" y="51"/>
                  <a:pt x="4318" y="45"/>
                  <a:pt x="4306" y="39"/>
                </a:cubicBezTo>
                <a:cubicBezTo>
                  <a:pt x="4293" y="34"/>
                  <a:pt x="4280" y="30"/>
                  <a:pt x="4267" y="28"/>
                </a:cubicBezTo>
                <a:cubicBezTo>
                  <a:pt x="4253" y="25"/>
                  <a:pt x="4240" y="24"/>
                  <a:pt x="4226" y="24"/>
                </a:cubicBezTo>
                <a:lnTo>
                  <a:pt x="232" y="24"/>
                </a:lnTo>
                <a:cubicBezTo>
                  <a:pt x="218" y="24"/>
                  <a:pt x="205" y="25"/>
                  <a:pt x="191" y="28"/>
                </a:cubicBezTo>
                <a:cubicBezTo>
                  <a:pt x="178" y="30"/>
                  <a:pt x="165" y="34"/>
                  <a:pt x="152" y="39"/>
                </a:cubicBezTo>
                <a:cubicBezTo>
                  <a:pt x="140" y="45"/>
                  <a:pt x="128" y="51"/>
                  <a:pt x="116" y="59"/>
                </a:cubicBezTo>
                <a:cubicBezTo>
                  <a:pt x="105" y="66"/>
                  <a:pt x="94" y="75"/>
                  <a:pt x="84" y="85"/>
                </a:cubicBezTo>
                <a:cubicBezTo>
                  <a:pt x="75" y="94"/>
                  <a:pt x="66" y="105"/>
                  <a:pt x="59" y="116"/>
                </a:cubicBezTo>
                <a:cubicBezTo>
                  <a:pt x="51" y="128"/>
                  <a:pt x="44" y="140"/>
                  <a:pt x="39" y="153"/>
                </a:cubicBezTo>
                <a:cubicBezTo>
                  <a:pt x="34" y="165"/>
                  <a:pt x="30" y="178"/>
                  <a:pt x="27" y="192"/>
                </a:cubicBezTo>
                <a:cubicBezTo>
                  <a:pt x="25" y="205"/>
                  <a:pt x="23" y="219"/>
                  <a:pt x="23" y="232"/>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37" name="任意多边形 1136"/>
          <p:cNvSpPr/>
          <p:nvPr/>
        </p:nvSpPr>
        <p:spPr>
          <a:xfrm>
            <a:off x="6350760" y="1194840"/>
            <a:ext cx="401760" cy="401400"/>
          </a:xfrm>
          <a:custGeom>
            <a:avLst/>
            <a:gdLst/>
            <a:ahLst/>
            <a:cxnLst/>
            <a:rect l="0" t="0" r="r" b="b"/>
            <a:pathLst>
              <a:path w="1116" h="1115">
                <a:moveTo>
                  <a:pt x="1116" y="557"/>
                </a:moveTo>
                <a:cubicBezTo>
                  <a:pt x="1116" y="595"/>
                  <a:pt x="1112" y="631"/>
                  <a:pt x="1105" y="667"/>
                </a:cubicBezTo>
                <a:cubicBezTo>
                  <a:pt x="1098" y="703"/>
                  <a:pt x="1087" y="737"/>
                  <a:pt x="1073" y="771"/>
                </a:cubicBezTo>
                <a:cubicBezTo>
                  <a:pt x="1059" y="805"/>
                  <a:pt x="1042" y="837"/>
                  <a:pt x="1022" y="868"/>
                </a:cubicBezTo>
                <a:cubicBezTo>
                  <a:pt x="1001" y="898"/>
                  <a:pt x="978" y="926"/>
                  <a:pt x="952" y="952"/>
                </a:cubicBezTo>
                <a:cubicBezTo>
                  <a:pt x="927" y="978"/>
                  <a:pt x="898" y="1001"/>
                  <a:pt x="868" y="1021"/>
                </a:cubicBezTo>
                <a:cubicBezTo>
                  <a:pt x="838" y="1042"/>
                  <a:pt x="806" y="1059"/>
                  <a:pt x="772" y="1073"/>
                </a:cubicBezTo>
                <a:cubicBezTo>
                  <a:pt x="737" y="1087"/>
                  <a:pt x="702" y="1097"/>
                  <a:pt x="666" y="1104"/>
                </a:cubicBezTo>
                <a:cubicBezTo>
                  <a:pt x="630" y="1112"/>
                  <a:pt x="594" y="1115"/>
                  <a:pt x="558" y="1115"/>
                </a:cubicBezTo>
                <a:cubicBezTo>
                  <a:pt x="521" y="1115"/>
                  <a:pt x="485" y="1112"/>
                  <a:pt x="449" y="1104"/>
                </a:cubicBezTo>
                <a:cubicBezTo>
                  <a:pt x="413" y="1097"/>
                  <a:pt x="378" y="1087"/>
                  <a:pt x="344" y="1073"/>
                </a:cubicBezTo>
                <a:cubicBezTo>
                  <a:pt x="311" y="1059"/>
                  <a:pt x="278" y="1042"/>
                  <a:pt x="248" y="1021"/>
                </a:cubicBezTo>
                <a:cubicBezTo>
                  <a:pt x="218" y="1001"/>
                  <a:pt x="189" y="978"/>
                  <a:pt x="164" y="952"/>
                </a:cubicBezTo>
                <a:cubicBezTo>
                  <a:pt x="138" y="926"/>
                  <a:pt x="115" y="898"/>
                  <a:pt x="94" y="868"/>
                </a:cubicBezTo>
                <a:cubicBezTo>
                  <a:pt x="74" y="837"/>
                  <a:pt x="57" y="805"/>
                  <a:pt x="43" y="771"/>
                </a:cubicBezTo>
                <a:cubicBezTo>
                  <a:pt x="29" y="737"/>
                  <a:pt x="18" y="703"/>
                  <a:pt x="11" y="667"/>
                </a:cubicBezTo>
                <a:cubicBezTo>
                  <a:pt x="4" y="631"/>
                  <a:pt x="0" y="595"/>
                  <a:pt x="0" y="557"/>
                </a:cubicBezTo>
                <a:cubicBezTo>
                  <a:pt x="0" y="520"/>
                  <a:pt x="4" y="484"/>
                  <a:pt x="11" y="448"/>
                </a:cubicBezTo>
                <a:cubicBezTo>
                  <a:pt x="18" y="413"/>
                  <a:pt x="29" y="378"/>
                  <a:pt x="43" y="344"/>
                </a:cubicBezTo>
                <a:cubicBezTo>
                  <a:pt x="57" y="310"/>
                  <a:pt x="74" y="278"/>
                  <a:pt x="94" y="248"/>
                </a:cubicBezTo>
                <a:cubicBezTo>
                  <a:pt x="115" y="217"/>
                  <a:pt x="138" y="189"/>
                  <a:pt x="164" y="163"/>
                </a:cubicBezTo>
                <a:cubicBezTo>
                  <a:pt x="189" y="137"/>
                  <a:pt x="218" y="114"/>
                  <a:pt x="248" y="94"/>
                </a:cubicBezTo>
                <a:cubicBezTo>
                  <a:pt x="278" y="74"/>
                  <a:pt x="311" y="56"/>
                  <a:pt x="344" y="42"/>
                </a:cubicBezTo>
                <a:cubicBezTo>
                  <a:pt x="378" y="28"/>
                  <a:pt x="413" y="18"/>
                  <a:pt x="449" y="11"/>
                </a:cubicBezTo>
                <a:cubicBezTo>
                  <a:pt x="485" y="4"/>
                  <a:pt x="521" y="0"/>
                  <a:pt x="558" y="0"/>
                </a:cubicBezTo>
                <a:cubicBezTo>
                  <a:pt x="594" y="0"/>
                  <a:pt x="630" y="4"/>
                  <a:pt x="666" y="11"/>
                </a:cubicBezTo>
                <a:cubicBezTo>
                  <a:pt x="702" y="18"/>
                  <a:pt x="737" y="28"/>
                  <a:pt x="772" y="42"/>
                </a:cubicBezTo>
                <a:cubicBezTo>
                  <a:pt x="806" y="56"/>
                  <a:pt x="838" y="74"/>
                  <a:pt x="868" y="94"/>
                </a:cubicBezTo>
                <a:cubicBezTo>
                  <a:pt x="898" y="114"/>
                  <a:pt x="927" y="137"/>
                  <a:pt x="952" y="163"/>
                </a:cubicBezTo>
                <a:cubicBezTo>
                  <a:pt x="978" y="189"/>
                  <a:pt x="1001" y="217"/>
                  <a:pt x="1022" y="248"/>
                </a:cubicBezTo>
                <a:cubicBezTo>
                  <a:pt x="1042" y="278"/>
                  <a:pt x="1059" y="310"/>
                  <a:pt x="1073" y="344"/>
                </a:cubicBezTo>
                <a:cubicBezTo>
                  <a:pt x="1087" y="378"/>
                  <a:pt x="1098" y="413"/>
                  <a:pt x="1105" y="448"/>
                </a:cubicBezTo>
                <a:cubicBezTo>
                  <a:pt x="1112" y="484"/>
                  <a:pt x="1116" y="520"/>
                  <a:pt x="1116" y="557"/>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38" name="图片 1137"/>
          <p:cNvPicPr/>
          <p:nvPr/>
        </p:nvPicPr>
        <p:blipFill>
          <a:blip r:embed="rId6"/>
          <a:stretch/>
        </p:blipFill>
        <p:spPr>
          <a:xfrm>
            <a:off x="6468120" y="1295280"/>
            <a:ext cx="174960" cy="200160"/>
          </a:xfrm>
          <a:prstGeom prst="rect">
            <a:avLst/>
          </a:prstGeom>
          <a:noFill/>
          <a:ln w="0">
            <a:noFill/>
          </a:ln>
        </p:spPr>
      </p:pic>
      <p:sp>
        <p:nvSpPr>
          <p:cNvPr id="1139" name="文本框 1138"/>
          <p:cNvSpPr txBox="1"/>
          <p:nvPr/>
        </p:nvSpPr>
        <p:spPr>
          <a:xfrm>
            <a:off x="3643560" y="1912680"/>
            <a:ext cx="1006560" cy="146520"/>
          </a:xfrm>
          <a:prstGeom prst="rect">
            <a:avLst/>
          </a:prstGeom>
          <a:noFill/>
          <a:ln w="0">
            <a:noFill/>
          </a:ln>
        </p:spPr>
        <p:txBody>
          <a:bodyPr wrap="none" lIns="0" tIns="0" rIns="0" bIns="0" anchor="t">
            <a:spAutoFit/>
          </a:bodyPr>
          <a:lstStyle/>
          <a:p>
            <a:r>
              <a:rPr lang="zh-CN" sz="790" b="0" u="none" strike="noStrike">
                <a:solidFill>
                  <a:srgbClr val="DBEAFE"/>
                </a:solidFill>
                <a:effectLst/>
                <a:uFillTx/>
                <a:latin typeface="NotoSansSC"/>
                <a:ea typeface="NotoSansSC"/>
              </a:rPr>
              <a:t>查找相关的上下文信息</a:t>
            </a:r>
            <a:endParaRPr lang="en-US" sz="790" b="0" u="none" strike="noStrike">
              <a:solidFill>
                <a:srgbClr val="000000"/>
              </a:solidFill>
              <a:effectLst/>
              <a:uFillTx/>
              <a:latin typeface="Times New Roman"/>
            </a:endParaRPr>
          </a:p>
        </p:txBody>
      </p:sp>
      <p:sp>
        <p:nvSpPr>
          <p:cNvPr id="1140" name="文本框 1139"/>
          <p:cNvSpPr txBox="1"/>
          <p:nvPr/>
        </p:nvSpPr>
        <p:spPr>
          <a:xfrm>
            <a:off x="6250680" y="1707120"/>
            <a:ext cx="604080" cy="219960"/>
          </a:xfrm>
          <a:prstGeom prst="rect">
            <a:avLst/>
          </a:prstGeom>
          <a:noFill/>
          <a:ln w="0">
            <a:noFill/>
          </a:ln>
        </p:spPr>
        <p:txBody>
          <a:bodyPr wrap="none" lIns="0" tIns="0" rIns="0" bIns="0" anchor="t">
            <a:spAutoFit/>
          </a:bodyPr>
          <a:lstStyle/>
          <a:p>
            <a:r>
              <a:rPr lang="zh-CN" sz="1180" b="0" u="none" strike="noStrike">
                <a:solidFill>
                  <a:srgbClr val="C4B5FD"/>
                </a:solidFill>
                <a:effectLst/>
                <a:uFillTx/>
                <a:latin typeface="NotoSansSC"/>
                <a:ea typeface="NotoSansSC"/>
              </a:rPr>
              <a:t>生成模块</a:t>
            </a:r>
            <a:endParaRPr lang="en-US" sz="1180" b="0" u="none" strike="noStrike">
              <a:solidFill>
                <a:srgbClr val="000000"/>
              </a:solidFill>
              <a:effectLst/>
              <a:uFillTx/>
              <a:latin typeface="Times New Roman"/>
            </a:endParaRPr>
          </a:p>
        </p:txBody>
      </p:sp>
      <p:sp>
        <p:nvSpPr>
          <p:cNvPr id="1141" name="任意多边形 1140"/>
          <p:cNvSpPr/>
          <p:nvPr/>
        </p:nvSpPr>
        <p:spPr>
          <a:xfrm>
            <a:off x="8155800" y="1052640"/>
            <a:ext cx="1604880" cy="1120320"/>
          </a:xfrm>
          <a:custGeom>
            <a:avLst/>
            <a:gdLst/>
            <a:ahLst/>
            <a:cxnLst/>
            <a:rect l="0" t="0" r="r" b="b"/>
            <a:pathLst>
              <a:path w="4458" h="3112">
                <a:moveTo>
                  <a:pt x="18" y="144"/>
                </a:moveTo>
                <a:cubicBezTo>
                  <a:pt x="30" y="115"/>
                  <a:pt x="47" y="90"/>
                  <a:pt x="68" y="68"/>
                </a:cubicBezTo>
                <a:cubicBezTo>
                  <a:pt x="90" y="47"/>
                  <a:pt x="115" y="30"/>
                  <a:pt x="144" y="18"/>
                </a:cubicBezTo>
                <a:cubicBezTo>
                  <a:pt x="172" y="6"/>
                  <a:pt x="202" y="0"/>
                  <a:pt x="233" y="0"/>
                </a:cubicBezTo>
                <a:lnTo>
                  <a:pt x="4226" y="0"/>
                </a:lnTo>
                <a:cubicBezTo>
                  <a:pt x="4257" y="0"/>
                  <a:pt x="4287" y="6"/>
                  <a:pt x="4315" y="18"/>
                </a:cubicBezTo>
                <a:cubicBezTo>
                  <a:pt x="4343" y="30"/>
                  <a:pt x="4369" y="47"/>
                  <a:pt x="4390" y="68"/>
                </a:cubicBezTo>
                <a:cubicBezTo>
                  <a:pt x="4412" y="90"/>
                  <a:pt x="4429" y="115"/>
                  <a:pt x="4441" y="144"/>
                </a:cubicBezTo>
                <a:cubicBezTo>
                  <a:pt x="4452" y="172"/>
                  <a:pt x="4458" y="202"/>
                  <a:pt x="4458" y="232"/>
                </a:cubicBezTo>
                <a:lnTo>
                  <a:pt x="4458" y="2880"/>
                </a:lnTo>
                <a:cubicBezTo>
                  <a:pt x="4458" y="2911"/>
                  <a:pt x="4452" y="2940"/>
                  <a:pt x="4441" y="2969"/>
                </a:cubicBezTo>
                <a:cubicBezTo>
                  <a:pt x="4429" y="2997"/>
                  <a:pt x="4412" y="3022"/>
                  <a:pt x="4390" y="3044"/>
                </a:cubicBezTo>
                <a:cubicBezTo>
                  <a:pt x="4369" y="3066"/>
                  <a:pt x="4343" y="3082"/>
                  <a:pt x="4315" y="3094"/>
                </a:cubicBezTo>
                <a:cubicBezTo>
                  <a:pt x="4287" y="3106"/>
                  <a:pt x="4257" y="3112"/>
                  <a:pt x="4226" y="3112"/>
                </a:cubicBezTo>
                <a:lnTo>
                  <a:pt x="233" y="3112"/>
                </a:lnTo>
                <a:cubicBezTo>
                  <a:pt x="202" y="3112"/>
                  <a:pt x="172" y="3106"/>
                  <a:pt x="144" y="3094"/>
                </a:cubicBezTo>
                <a:cubicBezTo>
                  <a:pt x="115" y="3082"/>
                  <a:pt x="90" y="3066"/>
                  <a:pt x="68" y="3044"/>
                </a:cubicBezTo>
                <a:cubicBezTo>
                  <a:pt x="47" y="3022"/>
                  <a:pt x="30" y="2997"/>
                  <a:pt x="18" y="2969"/>
                </a:cubicBezTo>
                <a:cubicBezTo>
                  <a:pt x="6" y="2940"/>
                  <a:pt x="0" y="2911"/>
                  <a:pt x="0" y="2880"/>
                </a:cubicBezTo>
                <a:lnTo>
                  <a:pt x="0" y="232"/>
                </a:lnTo>
                <a:cubicBezTo>
                  <a:pt x="0" y="202"/>
                  <a:pt x="6" y="172"/>
                  <a:pt x="18" y="14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42" name="任意多边形 1141"/>
          <p:cNvSpPr/>
          <p:nvPr/>
        </p:nvSpPr>
        <p:spPr>
          <a:xfrm>
            <a:off x="8155800" y="1052640"/>
            <a:ext cx="1604880" cy="1120320"/>
          </a:xfrm>
          <a:custGeom>
            <a:avLst/>
            <a:gdLst/>
            <a:ahLst/>
            <a:cxnLst/>
            <a:rect l="0" t="0" r="r" b="b"/>
            <a:pathLst>
              <a:path w="4458" h="3112">
                <a:moveTo>
                  <a:pt x="0" y="2880"/>
                </a:moveTo>
                <a:lnTo>
                  <a:pt x="0" y="232"/>
                </a:lnTo>
                <a:cubicBezTo>
                  <a:pt x="0" y="202"/>
                  <a:pt x="6" y="172"/>
                  <a:pt x="18" y="144"/>
                </a:cubicBezTo>
                <a:cubicBezTo>
                  <a:pt x="30" y="115"/>
                  <a:pt x="47" y="90"/>
                  <a:pt x="68" y="68"/>
                </a:cubicBezTo>
                <a:cubicBezTo>
                  <a:pt x="90" y="47"/>
                  <a:pt x="115" y="30"/>
                  <a:pt x="144" y="18"/>
                </a:cubicBezTo>
                <a:cubicBezTo>
                  <a:pt x="172" y="6"/>
                  <a:pt x="202" y="0"/>
                  <a:pt x="233" y="0"/>
                </a:cubicBezTo>
                <a:lnTo>
                  <a:pt x="4226" y="0"/>
                </a:lnTo>
                <a:cubicBezTo>
                  <a:pt x="4257" y="0"/>
                  <a:pt x="4287" y="6"/>
                  <a:pt x="4315" y="18"/>
                </a:cubicBezTo>
                <a:cubicBezTo>
                  <a:pt x="4343" y="30"/>
                  <a:pt x="4369" y="47"/>
                  <a:pt x="4390" y="68"/>
                </a:cubicBezTo>
                <a:cubicBezTo>
                  <a:pt x="4412" y="90"/>
                  <a:pt x="4429" y="115"/>
                  <a:pt x="4441" y="144"/>
                </a:cubicBezTo>
                <a:cubicBezTo>
                  <a:pt x="4452" y="172"/>
                  <a:pt x="4458" y="202"/>
                  <a:pt x="4458" y="232"/>
                </a:cubicBezTo>
                <a:lnTo>
                  <a:pt x="4458" y="2880"/>
                </a:lnTo>
                <a:cubicBezTo>
                  <a:pt x="4458" y="2911"/>
                  <a:pt x="4452" y="2940"/>
                  <a:pt x="4441" y="2969"/>
                </a:cubicBezTo>
                <a:cubicBezTo>
                  <a:pt x="4429" y="2997"/>
                  <a:pt x="4412" y="3022"/>
                  <a:pt x="4390" y="3044"/>
                </a:cubicBezTo>
                <a:cubicBezTo>
                  <a:pt x="4369" y="3066"/>
                  <a:pt x="4343" y="3082"/>
                  <a:pt x="4315" y="3094"/>
                </a:cubicBezTo>
                <a:cubicBezTo>
                  <a:pt x="4287" y="3106"/>
                  <a:pt x="4257" y="3112"/>
                  <a:pt x="4226" y="3112"/>
                </a:cubicBezTo>
                <a:lnTo>
                  <a:pt x="233" y="3112"/>
                </a:lnTo>
                <a:cubicBezTo>
                  <a:pt x="202" y="3112"/>
                  <a:pt x="172" y="3106"/>
                  <a:pt x="144" y="3094"/>
                </a:cubicBezTo>
                <a:cubicBezTo>
                  <a:pt x="115" y="3082"/>
                  <a:pt x="90" y="3066"/>
                  <a:pt x="68" y="3044"/>
                </a:cubicBezTo>
                <a:cubicBezTo>
                  <a:pt x="47" y="3022"/>
                  <a:pt x="30" y="2997"/>
                  <a:pt x="18" y="2969"/>
                </a:cubicBezTo>
                <a:cubicBezTo>
                  <a:pt x="6" y="2940"/>
                  <a:pt x="0" y="2911"/>
                  <a:pt x="0" y="2880"/>
                </a:cubicBezTo>
                <a:moveTo>
                  <a:pt x="24" y="232"/>
                </a:moveTo>
                <a:lnTo>
                  <a:pt x="24" y="2880"/>
                </a:lnTo>
                <a:cubicBezTo>
                  <a:pt x="24" y="2893"/>
                  <a:pt x="25" y="2907"/>
                  <a:pt x="28" y="2921"/>
                </a:cubicBezTo>
                <a:cubicBezTo>
                  <a:pt x="30" y="2934"/>
                  <a:pt x="34" y="2947"/>
                  <a:pt x="40" y="2960"/>
                </a:cubicBezTo>
                <a:cubicBezTo>
                  <a:pt x="45" y="2972"/>
                  <a:pt x="51" y="2984"/>
                  <a:pt x="59" y="2996"/>
                </a:cubicBezTo>
                <a:cubicBezTo>
                  <a:pt x="66" y="3007"/>
                  <a:pt x="75" y="3018"/>
                  <a:pt x="85" y="3027"/>
                </a:cubicBezTo>
                <a:cubicBezTo>
                  <a:pt x="95" y="3037"/>
                  <a:pt x="105" y="3046"/>
                  <a:pt x="116" y="3053"/>
                </a:cubicBezTo>
                <a:cubicBezTo>
                  <a:pt x="128" y="3061"/>
                  <a:pt x="140" y="3068"/>
                  <a:pt x="153" y="3073"/>
                </a:cubicBezTo>
                <a:cubicBezTo>
                  <a:pt x="165" y="3078"/>
                  <a:pt x="178" y="3082"/>
                  <a:pt x="192" y="3085"/>
                </a:cubicBezTo>
                <a:cubicBezTo>
                  <a:pt x="205" y="3087"/>
                  <a:pt x="219" y="3089"/>
                  <a:pt x="233" y="3089"/>
                </a:cubicBezTo>
                <a:lnTo>
                  <a:pt x="4226" y="3089"/>
                </a:lnTo>
                <a:cubicBezTo>
                  <a:pt x="4240" y="3089"/>
                  <a:pt x="4254" y="3087"/>
                  <a:pt x="4267" y="3085"/>
                </a:cubicBezTo>
                <a:cubicBezTo>
                  <a:pt x="4280" y="3082"/>
                  <a:pt x="4293" y="3078"/>
                  <a:pt x="4306" y="3073"/>
                </a:cubicBezTo>
                <a:cubicBezTo>
                  <a:pt x="4319" y="3068"/>
                  <a:pt x="4331" y="3061"/>
                  <a:pt x="4342" y="3053"/>
                </a:cubicBezTo>
                <a:cubicBezTo>
                  <a:pt x="4354" y="3046"/>
                  <a:pt x="4364" y="3037"/>
                  <a:pt x="4374" y="3027"/>
                </a:cubicBezTo>
                <a:cubicBezTo>
                  <a:pt x="4384" y="3018"/>
                  <a:pt x="4392" y="3007"/>
                  <a:pt x="4400" y="2996"/>
                </a:cubicBezTo>
                <a:cubicBezTo>
                  <a:pt x="4408" y="2984"/>
                  <a:pt x="4414" y="2972"/>
                  <a:pt x="4419" y="2960"/>
                </a:cubicBezTo>
                <a:cubicBezTo>
                  <a:pt x="4424" y="2947"/>
                  <a:pt x="4428" y="2934"/>
                  <a:pt x="4431" y="2921"/>
                </a:cubicBezTo>
                <a:cubicBezTo>
                  <a:pt x="4434" y="2907"/>
                  <a:pt x="4435" y="2893"/>
                  <a:pt x="4435" y="2880"/>
                </a:cubicBezTo>
                <a:lnTo>
                  <a:pt x="4435" y="232"/>
                </a:lnTo>
                <a:cubicBezTo>
                  <a:pt x="4435" y="219"/>
                  <a:pt x="4434" y="205"/>
                  <a:pt x="4431" y="192"/>
                </a:cubicBezTo>
                <a:cubicBezTo>
                  <a:pt x="4428" y="178"/>
                  <a:pt x="4424" y="165"/>
                  <a:pt x="4419" y="153"/>
                </a:cubicBezTo>
                <a:cubicBezTo>
                  <a:pt x="4414" y="140"/>
                  <a:pt x="4408" y="128"/>
                  <a:pt x="4400" y="116"/>
                </a:cubicBezTo>
                <a:cubicBezTo>
                  <a:pt x="4392" y="105"/>
                  <a:pt x="4384" y="94"/>
                  <a:pt x="4374" y="85"/>
                </a:cubicBezTo>
                <a:cubicBezTo>
                  <a:pt x="4364" y="75"/>
                  <a:pt x="4354" y="66"/>
                  <a:pt x="4342" y="59"/>
                </a:cubicBezTo>
                <a:cubicBezTo>
                  <a:pt x="4331" y="51"/>
                  <a:pt x="4319" y="45"/>
                  <a:pt x="4306" y="39"/>
                </a:cubicBezTo>
                <a:cubicBezTo>
                  <a:pt x="4293" y="34"/>
                  <a:pt x="4280" y="30"/>
                  <a:pt x="4267" y="28"/>
                </a:cubicBezTo>
                <a:cubicBezTo>
                  <a:pt x="4254" y="25"/>
                  <a:pt x="4240" y="24"/>
                  <a:pt x="4226" y="24"/>
                </a:cubicBezTo>
                <a:lnTo>
                  <a:pt x="233" y="24"/>
                </a:lnTo>
                <a:cubicBezTo>
                  <a:pt x="219" y="24"/>
                  <a:pt x="205" y="25"/>
                  <a:pt x="192" y="28"/>
                </a:cubicBezTo>
                <a:cubicBezTo>
                  <a:pt x="178" y="30"/>
                  <a:pt x="165" y="34"/>
                  <a:pt x="153" y="39"/>
                </a:cubicBezTo>
                <a:cubicBezTo>
                  <a:pt x="140" y="45"/>
                  <a:pt x="128" y="51"/>
                  <a:pt x="117" y="59"/>
                </a:cubicBezTo>
                <a:cubicBezTo>
                  <a:pt x="105" y="66"/>
                  <a:pt x="95" y="75"/>
                  <a:pt x="85" y="85"/>
                </a:cubicBezTo>
                <a:cubicBezTo>
                  <a:pt x="75" y="94"/>
                  <a:pt x="66" y="105"/>
                  <a:pt x="59" y="116"/>
                </a:cubicBezTo>
                <a:cubicBezTo>
                  <a:pt x="51" y="128"/>
                  <a:pt x="45" y="140"/>
                  <a:pt x="40" y="153"/>
                </a:cubicBezTo>
                <a:cubicBezTo>
                  <a:pt x="34" y="165"/>
                  <a:pt x="30" y="178"/>
                  <a:pt x="28" y="192"/>
                </a:cubicBezTo>
                <a:cubicBezTo>
                  <a:pt x="25" y="205"/>
                  <a:pt x="24" y="219"/>
                  <a:pt x="24" y="232"/>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43" name="任意多边形 1142"/>
          <p:cNvSpPr/>
          <p:nvPr/>
        </p:nvSpPr>
        <p:spPr>
          <a:xfrm>
            <a:off x="8757720" y="1194840"/>
            <a:ext cx="401400" cy="401400"/>
          </a:xfrm>
          <a:custGeom>
            <a:avLst/>
            <a:gdLst/>
            <a:ahLst/>
            <a:cxnLst/>
            <a:rect l="0" t="0" r="r" b="b"/>
            <a:pathLst>
              <a:path w="1115" h="1115">
                <a:moveTo>
                  <a:pt x="1115" y="557"/>
                </a:moveTo>
                <a:cubicBezTo>
                  <a:pt x="1115" y="595"/>
                  <a:pt x="1111" y="631"/>
                  <a:pt x="1104" y="667"/>
                </a:cubicBezTo>
                <a:cubicBezTo>
                  <a:pt x="1097" y="703"/>
                  <a:pt x="1087" y="737"/>
                  <a:pt x="1073" y="771"/>
                </a:cubicBezTo>
                <a:cubicBezTo>
                  <a:pt x="1059" y="805"/>
                  <a:pt x="1041" y="837"/>
                  <a:pt x="1021" y="868"/>
                </a:cubicBezTo>
                <a:cubicBezTo>
                  <a:pt x="1001" y="898"/>
                  <a:pt x="978" y="926"/>
                  <a:pt x="952" y="952"/>
                </a:cubicBezTo>
                <a:cubicBezTo>
                  <a:pt x="926" y="978"/>
                  <a:pt x="898" y="1001"/>
                  <a:pt x="867" y="1021"/>
                </a:cubicBezTo>
                <a:cubicBezTo>
                  <a:pt x="837" y="1042"/>
                  <a:pt x="805" y="1059"/>
                  <a:pt x="771" y="1073"/>
                </a:cubicBezTo>
                <a:cubicBezTo>
                  <a:pt x="736" y="1087"/>
                  <a:pt x="701" y="1097"/>
                  <a:pt x="666" y="1104"/>
                </a:cubicBezTo>
                <a:cubicBezTo>
                  <a:pt x="630" y="1112"/>
                  <a:pt x="593" y="1115"/>
                  <a:pt x="557" y="1115"/>
                </a:cubicBezTo>
                <a:cubicBezTo>
                  <a:pt x="520" y="1115"/>
                  <a:pt x="484" y="1112"/>
                  <a:pt x="448" y="1104"/>
                </a:cubicBezTo>
                <a:cubicBezTo>
                  <a:pt x="412" y="1097"/>
                  <a:pt x="377" y="1087"/>
                  <a:pt x="344" y="1073"/>
                </a:cubicBezTo>
                <a:cubicBezTo>
                  <a:pt x="310" y="1059"/>
                  <a:pt x="278" y="1042"/>
                  <a:pt x="247" y="1021"/>
                </a:cubicBezTo>
                <a:cubicBezTo>
                  <a:pt x="217" y="1001"/>
                  <a:pt x="189" y="978"/>
                  <a:pt x="163" y="952"/>
                </a:cubicBezTo>
                <a:cubicBezTo>
                  <a:pt x="137" y="926"/>
                  <a:pt x="114" y="898"/>
                  <a:pt x="94" y="868"/>
                </a:cubicBezTo>
                <a:cubicBezTo>
                  <a:pt x="73" y="837"/>
                  <a:pt x="56" y="805"/>
                  <a:pt x="42" y="771"/>
                </a:cubicBezTo>
                <a:cubicBezTo>
                  <a:pt x="28" y="737"/>
                  <a:pt x="18" y="703"/>
                  <a:pt x="10" y="667"/>
                </a:cubicBezTo>
                <a:cubicBezTo>
                  <a:pt x="3" y="631"/>
                  <a:pt x="0" y="595"/>
                  <a:pt x="0" y="557"/>
                </a:cubicBezTo>
                <a:cubicBezTo>
                  <a:pt x="0" y="520"/>
                  <a:pt x="3" y="484"/>
                  <a:pt x="10" y="448"/>
                </a:cubicBezTo>
                <a:cubicBezTo>
                  <a:pt x="18" y="413"/>
                  <a:pt x="28" y="378"/>
                  <a:pt x="42" y="344"/>
                </a:cubicBezTo>
                <a:cubicBezTo>
                  <a:pt x="56" y="310"/>
                  <a:pt x="73" y="278"/>
                  <a:pt x="94" y="248"/>
                </a:cubicBezTo>
                <a:cubicBezTo>
                  <a:pt x="114" y="217"/>
                  <a:pt x="137" y="189"/>
                  <a:pt x="163" y="163"/>
                </a:cubicBezTo>
                <a:cubicBezTo>
                  <a:pt x="189" y="137"/>
                  <a:pt x="217" y="114"/>
                  <a:pt x="247" y="94"/>
                </a:cubicBezTo>
                <a:cubicBezTo>
                  <a:pt x="278" y="74"/>
                  <a:pt x="310" y="56"/>
                  <a:pt x="344" y="42"/>
                </a:cubicBezTo>
                <a:cubicBezTo>
                  <a:pt x="377" y="28"/>
                  <a:pt x="412" y="18"/>
                  <a:pt x="448" y="11"/>
                </a:cubicBezTo>
                <a:cubicBezTo>
                  <a:pt x="484" y="4"/>
                  <a:pt x="520" y="0"/>
                  <a:pt x="557" y="0"/>
                </a:cubicBezTo>
                <a:cubicBezTo>
                  <a:pt x="593" y="0"/>
                  <a:pt x="630" y="4"/>
                  <a:pt x="666" y="11"/>
                </a:cubicBezTo>
                <a:cubicBezTo>
                  <a:pt x="701" y="18"/>
                  <a:pt x="736" y="28"/>
                  <a:pt x="771" y="42"/>
                </a:cubicBezTo>
                <a:cubicBezTo>
                  <a:pt x="805" y="56"/>
                  <a:pt x="837" y="74"/>
                  <a:pt x="867" y="94"/>
                </a:cubicBezTo>
                <a:cubicBezTo>
                  <a:pt x="898" y="114"/>
                  <a:pt x="926" y="137"/>
                  <a:pt x="952" y="163"/>
                </a:cubicBezTo>
                <a:cubicBezTo>
                  <a:pt x="978" y="189"/>
                  <a:pt x="1001" y="217"/>
                  <a:pt x="1021" y="248"/>
                </a:cubicBezTo>
                <a:cubicBezTo>
                  <a:pt x="1041" y="278"/>
                  <a:pt x="1059" y="310"/>
                  <a:pt x="1073" y="344"/>
                </a:cubicBezTo>
                <a:cubicBezTo>
                  <a:pt x="1087" y="378"/>
                  <a:pt x="1097" y="413"/>
                  <a:pt x="1104" y="448"/>
                </a:cubicBezTo>
                <a:cubicBezTo>
                  <a:pt x="1111" y="484"/>
                  <a:pt x="1115" y="520"/>
                  <a:pt x="1115" y="557"/>
                </a:cubicBezTo>
                <a:close/>
              </a:path>
            </a:pathLst>
          </a:custGeom>
          <a:solidFill>
            <a:srgbClr val="10B981">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144" name="图片 1143"/>
          <p:cNvPicPr/>
          <p:nvPr/>
        </p:nvPicPr>
        <p:blipFill>
          <a:blip r:embed="rId7"/>
          <a:stretch/>
        </p:blipFill>
        <p:spPr>
          <a:xfrm>
            <a:off x="8858160" y="1295280"/>
            <a:ext cx="200160" cy="200160"/>
          </a:xfrm>
          <a:prstGeom prst="rect">
            <a:avLst/>
          </a:prstGeom>
          <a:noFill/>
          <a:ln w="0">
            <a:noFill/>
          </a:ln>
        </p:spPr>
      </p:pic>
      <p:sp>
        <p:nvSpPr>
          <p:cNvPr id="1145" name="文本框 1144"/>
          <p:cNvSpPr txBox="1"/>
          <p:nvPr/>
        </p:nvSpPr>
        <p:spPr>
          <a:xfrm>
            <a:off x="6100560" y="1912680"/>
            <a:ext cx="906120" cy="146520"/>
          </a:xfrm>
          <a:prstGeom prst="rect">
            <a:avLst/>
          </a:prstGeom>
          <a:noFill/>
          <a:ln w="0">
            <a:noFill/>
          </a:ln>
        </p:spPr>
        <p:txBody>
          <a:bodyPr wrap="none" lIns="0" tIns="0" rIns="0" bIns="0" anchor="t">
            <a:spAutoFit/>
          </a:bodyPr>
          <a:lstStyle/>
          <a:p>
            <a:r>
              <a:rPr lang="zh-CN" sz="790" b="0" u="none" strike="noStrike">
                <a:solidFill>
                  <a:srgbClr val="EDE9FE"/>
                </a:solidFill>
                <a:effectLst/>
                <a:uFillTx/>
                <a:latin typeface="NotoSansSC"/>
                <a:ea typeface="NotoSansSC"/>
              </a:rPr>
              <a:t>基于上下文生成回答</a:t>
            </a:r>
            <a:endParaRPr lang="en-US" sz="790" b="0" u="none" strike="noStrike">
              <a:solidFill>
                <a:srgbClr val="000000"/>
              </a:solidFill>
              <a:effectLst/>
              <a:uFillTx/>
              <a:latin typeface="Times New Roman"/>
            </a:endParaRPr>
          </a:p>
        </p:txBody>
      </p:sp>
      <p:sp>
        <p:nvSpPr>
          <p:cNvPr id="1146" name="文本框 1145"/>
          <p:cNvSpPr txBox="1"/>
          <p:nvPr/>
        </p:nvSpPr>
        <p:spPr>
          <a:xfrm>
            <a:off x="8657640" y="1707120"/>
            <a:ext cx="604080" cy="219960"/>
          </a:xfrm>
          <a:prstGeom prst="rect">
            <a:avLst/>
          </a:prstGeom>
          <a:noFill/>
          <a:ln w="0">
            <a:noFill/>
          </a:ln>
        </p:spPr>
        <p:txBody>
          <a:bodyPr wrap="none" lIns="0" tIns="0" rIns="0" bIns="0" anchor="t">
            <a:spAutoFit/>
          </a:bodyPr>
          <a:lstStyle/>
          <a:p>
            <a:r>
              <a:rPr lang="zh-CN" sz="1180" b="0" u="none" strike="noStrike">
                <a:solidFill>
                  <a:srgbClr val="6EE7B7"/>
                </a:solidFill>
                <a:effectLst/>
                <a:uFillTx/>
                <a:latin typeface="NotoSansSC"/>
                <a:ea typeface="NotoSansSC"/>
              </a:rPr>
              <a:t>最终回答</a:t>
            </a:r>
            <a:endParaRPr lang="en-US" sz="1180" b="0" u="none" strike="noStrike">
              <a:solidFill>
                <a:srgbClr val="000000"/>
              </a:solidFill>
              <a:effectLst/>
              <a:uFillTx/>
              <a:latin typeface="Times New Roman"/>
            </a:endParaRPr>
          </a:p>
        </p:txBody>
      </p:sp>
      <p:sp>
        <p:nvSpPr>
          <p:cNvPr id="1147" name="任意多边形 1146"/>
          <p:cNvSpPr/>
          <p:nvPr/>
        </p:nvSpPr>
        <p:spPr>
          <a:xfrm>
            <a:off x="668520" y="2707560"/>
            <a:ext cx="4579560" cy="1872000"/>
          </a:xfrm>
          <a:custGeom>
            <a:avLst/>
            <a:gdLst/>
            <a:ahLst/>
            <a:cxnLst/>
            <a:rect l="0" t="0" r="r" b="b"/>
            <a:pathLst>
              <a:path w="12721" h="5200">
                <a:moveTo>
                  <a:pt x="0" y="5061"/>
                </a:moveTo>
                <a:lnTo>
                  <a:pt x="0" y="139"/>
                </a:lnTo>
                <a:cubicBezTo>
                  <a:pt x="0" y="120"/>
                  <a:pt x="3" y="103"/>
                  <a:pt x="10" y="86"/>
                </a:cubicBezTo>
                <a:cubicBezTo>
                  <a:pt x="17" y="68"/>
                  <a:pt x="27" y="53"/>
                  <a:pt x="40" y="40"/>
                </a:cubicBezTo>
                <a:cubicBezTo>
                  <a:pt x="53" y="27"/>
                  <a:pt x="68" y="17"/>
                  <a:pt x="86" y="10"/>
                </a:cubicBezTo>
                <a:cubicBezTo>
                  <a:pt x="103" y="3"/>
                  <a:pt x="120" y="0"/>
                  <a:pt x="139" y="0"/>
                </a:cubicBezTo>
                <a:lnTo>
                  <a:pt x="12582" y="0"/>
                </a:lnTo>
                <a:cubicBezTo>
                  <a:pt x="12600" y="0"/>
                  <a:pt x="12618" y="3"/>
                  <a:pt x="12635" y="10"/>
                </a:cubicBezTo>
                <a:cubicBezTo>
                  <a:pt x="12652" y="17"/>
                  <a:pt x="12667" y="27"/>
                  <a:pt x="12681" y="40"/>
                </a:cubicBezTo>
                <a:cubicBezTo>
                  <a:pt x="12694" y="53"/>
                  <a:pt x="12704" y="68"/>
                  <a:pt x="12711" y="86"/>
                </a:cubicBezTo>
                <a:cubicBezTo>
                  <a:pt x="12718" y="103"/>
                  <a:pt x="12721" y="120"/>
                  <a:pt x="12721" y="139"/>
                </a:cubicBezTo>
                <a:lnTo>
                  <a:pt x="12721" y="5061"/>
                </a:lnTo>
                <a:cubicBezTo>
                  <a:pt x="12721" y="5079"/>
                  <a:pt x="12718" y="5097"/>
                  <a:pt x="12711" y="5114"/>
                </a:cubicBezTo>
                <a:cubicBezTo>
                  <a:pt x="12704" y="5131"/>
                  <a:pt x="12694" y="5146"/>
                  <a:pt x="12681" y="5159"/>
                </a:cubicBezTo>
                <a:cubicBezTo>
                  <a:pt x="12667" y="5173"/>
                  <a:pt x="12652" y="5183"/>
                  <a:pt x="12635" y="5190"/>
                </a:cubicBezTo>
                <a:cubicBezTo>
                  <a:pt x="12618" y="5197"/>
                  <a:pt x="12600" y="5200"/>
                  <a:pt x="12582" y="5200"/>
                </a:cubicBezTo>
                <a:lnTo>
                  <a:pt x="139" y="5200"/>
                </a:lnTo>
                <a:cubicBezTo>
                  <a:pt x="120" y="5200"/>
                  <a:pt x="103" y="5197"/>
                  <a:pt x="86" y="5190"/>
                </a:cubicBezTo>
                <a:cubicBezTo>
                  <a:pt x="68" y="5183"/>
                  <a:pt x="53" y="5173"/>
                  <a:pt x="40" y="5159"/>
                </a:cubicBezTo>
                <a:cubicBezTo>
                  <a:pt x="27" y="5146"/>
                  <a:pt x="17" y="5131"/>
                  <a:pt x="10" y="5114"/>
                </a:cubicBezTo>
                <a:cubicBezTo>
                  <a:pt x="3" y="5097"/>
                  <a:pt x="0" y="5079"/>
                  <a:pt x="0" y="5061"/>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48" name="任意多边形 1147"/>
          <p:cNvSpPr/>
          <p:nvPr/>
        </p:nvSpPr>
        <p:spPr>
          <a:xfrm>
            <a:off x="668520" y="5013720"/>
            <a:ext cx="4579560" cy="936360"/>
          </a:xfrm>
          <a:custGeom>
            <a:avLst/>
            <a:gdLst/>
            <a:ahLst/>
            <a:cxnLst/>
            <a:rect l="0" t="0" r="r" b="b"/>
            <a:pathLst>
              <a:path w="12721" h="2601">
                <a:moveTo>
                  <a:pt x="0" y="2462"/>
                </a:moveTo>
                <a:lnTo>
                  <a:pt x="0" y="140"/>
                </a:lnTo>
                <a:cubicBezTo>
                  <a:pt x="0" y="121"/>
                  <a:pt x="3" y="103"/>
                  <a:pt x="10" y="86"/>
                </a:cubicBezTo>
                <a:cubicBezTo>
                  <a:pt x="17" y="69"/>
                  <a:pt x="27" y="54"/>
                  <a:pt x="40" y="41"/>
                </a:cubicBezTo>
                <a:cubicBezTo>
                  <a:pt x="53" y="28"/>
                  <a:pt x="68" y="18"/>
                  <a:pt x="86" y="11"/>
                </a:cubicBezTo>
                <a:cubicBezTo>
                  <a:pt x="103" y="4"/>
                  <a:pt x="120" y="0"/>
                  <a:pt x="139" y="0"/>
                </a:cubicBezTo>
                <a:lnTo>
                  <a:pt x="12582" y="0"/>
                </a:lnTo>
                <a:cubicBezTo>
                  <a:pt x="12600" y="0"/>
                  <a:pt x="12618" y="4"/>
                  <a:pt x="12635" y="11"/>
                </a:cubicBezTo>
                <a:cubicBezTo>
                  <a:pt x="12652" y="18"/>
                  <a:pt x="12667" y="28"/>
                  <a:pt x="12681" y="41"/>
                </a:cubicBezTo>
                <a:cubicBezTo>
                  <a:pt x="12694" y="54"/>
                  <a:pt x="12704" y="69"/>
                  <a:pt x="12711" y="86"/>
                </a:cubicBezTo>
                <a:cubicBezTo>
                  <a:pt x="12718" y="103"/>
                  <a:pt x="12721" y="121"/>
                  <a:pt x="12721" y="140"/>
                </a:cubicBezTo>
                <a:lnTo>
                  <a:pt x="12721" y="2462"/>
                </a:lnTo>
                <a:cubicBezTo>
                  <a:pt x="12721" y="2480"/>
                  <a:pt x="12718" y="2498"/>
                  <a:pt x="12711" y="2515"/>
                </a:cubicBezTo>
                <a:cubicBezTo>
                  <a:pt x="12704" y="2532"/>
                  <a:pt x="12694" y="2547"/>
                  <a:pt x="12681" y="2560"/>
                </a:cubicBezTo>
                <a:cubicBezTo>
                  <a:pt x="12667" y="2573"/>
                  <a:pt x="12652" y="2584"/>
                  <a:pt x="12635" y="2591"/>
                </a:cubicBezTo>
                <a:cubicBezTo>
                  <a:pt x="12618" y="2598"/>
                  <a:pt x="12600" y="2601"/>
                  <a:pt x="12582" y="2601"/>
                </a:cubicBezTo>
                <a:lnTo>
                  <a:pt x="139" y="2601"/>
                </a:lnTo>
                <a:cubicBezTo>
                  <a:pt x="120" y="2601"/>
                  <a:pt x="103" y="2598"/>
                  <a:pt x="86" y="2591"/>
                </a:cubicBezTo>
                <a:cubicBezTo>
                  <a:pt x="68" y="2584"/>
                  <a:pt x="53" y="2573"/>
                  <a:pt x="40" y="2560"/>
                </a:cubicBezTo>
                <a:cubicBezTo>
                  <a:pt x="27" y="2547"/>
                  <a:pt x="17" y="2532"/>
                  <a:pt x="10" y="2515"/>
                </a:cubicBezTo>
                <a:cubicBezTo>
                  <a:pt x="3" y="2498"/>
                  <a:pt x="0" y="2480"/>
                  <a:pt x="0" y="2462"/>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49" name="图片 1148"/>
          <p:cNvPicPr/>
          <p:nvPr/>
        </p:nvPicPr>
        <p:blipFill>
          <a:blip r:embed="rId8"/>
          <a:stretch/>
        </p:blipFill>
        <p:spPr>
          <a:xfrm>
            <a:off x="668520" y="2415240"/>
            <a:ext cx="208440" cy="166680"/>
          </a:xfrm>
          <a:prstGeom prst="rect">
            <a:avLst/>
          </a:prstGeom>
          <a:noFill/>
          <a:ln w="0">
            <a:noFill/>
          </a:ln>
        </p:spPr>
      </p:pic>
      <p:sp>
        <p:nvSpPr>
          <p:cNvPr id="1150" name="文本框 1149"/>
          <p:cNvSpPr txBox="1"/>
          <p:nvPr/>
        </p:nvSpPr>
        <p:spPr>
          <a:xfrm>
            <a:off x="8507160" y="1912680"/>
            <a:ext cx="906120" cy="146520"/>
          </a:xfrm>
          <a:prstGeom prst="rect">
            <a:avLst/>
          </a:prstGeom>
          <a:noFill/>
          <a:ln w="0">
            <a:noFill/>
          </a:ln>
        </p:spPr>
        <p:txBody>
          <a:bodyPr wrap="none" lIns="0" tIns="0" rIns="0" bIns="0" anchor="t">
            <a:spAutoFit/>
          </a:bodyPr>
          <a:lstStyle/>
          <a:p>
            <a:r>
              <a:rPr lang="zh-CN" sz="790" b="0" u="none" strike="noStrike">
                <a:solidFill>
                  <a:srgbClr val="D1FAE5"/>
                </a:solidFill>
                <a:effectLst/>
                <a:uFillTx/>
                <a:latin typeface="NotoSansSC"/>
                <a:ea typeface="NotoSansSC"/>
              </a:rPr>
              <a:t>输出生成的回答内容</a:t>
            </a:r>
            <a:endParaRPr lang="en-US" sz="790" b="0" u="none" strike="noStrike">
              <a:solidFill>
                <a:srgbClr val="000000"/>
              </a:solidFill>
              <a:effectLst/>
              <a:uFillTx/>
              <a:latin typeface="Times New Roman"/>
            </a:endParaRPr>
          </a:p>
        </p:txBody>
      </p:sp>
      <p:sp>
        <p:nvSpPr>
          <p:cNvPr id="1151" name="文本框 1150"/>
          <p:cNvSpPr txBox="1"/>
          <p:nvPr/>
        </p:nvSpPr>
        <p:spPr>
          <a:xfrm>
            <a:off x="944280" y="2401920"/>
            <a:ext cx="1006560" cy="244080"/>
          </a:xfrm>
          <a:prstGeom prst="rect">
            <a:avLst/>
          </a:prstGeom>
          <a:noFill/>
          <a:ln w="0">
            <a:noFill/>
          </a:ln>
        </p:spPr>
        <p:txBody>
          <a:bodyPr wrap="none" lIns="0" tIns="0" rIns="0" bIns="0" anchor="t">
            <a:spAutoFit/>
          </a:bodyPr>
          <a:lstStyle/>
          <a:p>
            <a:r>
              <a:rPr lang="zh-CN" sz="1320" b="0" u="none" strike="noStrike">
                <a:solidFill>
                  <a:srgbClr val="C7D2FE"/>
                </a:solidFill>
                <a:effectLst/>
                <a:uFillTx/>
                <a:latin typeface="NotoSansSC"/>
                <a:ea typeface="NotoSansSC"/>
              </a:rPr>
              <a:t>系统关键组件</a:t>
            </a:r>
            <a:endParaRPr lang="en-US" sz="1320" b="0" u="none" strike="noStrike">
              <a:solidFill>
                <a:srgbClr val="000000"/>
              </a:solidFill>
              <a:effectLst/>
              <a:uFillTx/>
              <a:latin typeface="Times New Roman"/>
            </a:endParaRPr>
          </a:p>
        </p:txBody>
      </p:sp>
      <p:sp>
        <p:nvSpPr>
          <p:cNvPr id="1152" name="文本框 1151"/>
          <p:cNvSpPr txBox="1"/>
          <p:nvPr/>
        </p:nvSpPr>
        <p:spPr>
          <a:xfrm>
            <a:off x="768960" y="2821680"/>
            <a:ext cx="137880" cy="12996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153" name="文本框 1152"/>
          <p:cNvSpPr txBox="1"/>
          <p:nvPr/>
        </p:nvSpPr>
        <p:spPr>
          <a:xfrm>
            <a:off x="905040" y="2806920"/>
            <a:ext cx="13723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初始化嵌入模型和生成模型</a:t>
            </a:r>
            <a:endParaRPr lang="en-US" sz="900" b="0" u="none" strike="noStrike">
              <a:solidFill>
                <a:srgbClr val="000000"/>
              </a:solidFill>
              <a:effectLst/>
              <a:uFillTx/>
              <a:latin typeface="Times New Roman"/>
            </a:endParaRPr>
          </a:p>
        </p:txBody>
      </p:sp>
      <p:sp>
        <p:nvSpPr>
          <p:cNvPr id="1154" name="文本框 1153"/>
          <p:cNvSpPr txBox="1"/>
          <p:nvPr/>
        </p:nvSpPr>
        <p:spPr>
          <a:xfrm>
            <a:off x="768960" y="2989080"/>
            <a:ext cx="4185000" cy="129960"/>
          </a:xfrm>
          <a:prstGeom prst="rect">
            <a:avLst/>
          </a:prstGeom>
          <a:noFill/>
          <a:ln w="0">
            <a:noFill/>
          </a:ln>
        </p:spPr>
        <p:txBody>
          <a:bodyPr wrap="none" lIns="0" tIns="0" rIns="0" bIns="0" anchor="t">
            <a:spAutoFit/>
          </a:bodyPr>
          <a:lstStyle/>
          <a:p>
            <a:r>
              <a:rPr lang="en-US" sz="900" b="0" u="none" strike="noStrike">
                <a:solidFill>
                  <a:srgbClr val="BD93F9"/>
                </a:solidFill>
                <a:effectLst/>
                <a:uFillTx/>
                <a:latin typeface="Courier New"/>
                <a:ea typeface="Courier New"/>
              </a:rPr>
              <a:t>embedding_model_name</a:t>
            </a:r>
            <a:r>
              <a:rPr lang="en-US" sz="900" b="0" u="none" strike="noStrike">
                <a:solidFill>
                  <a:srgbClr val="FFFFFF"/>
                </a:solidFill>
                <a:effectLst/>
                <a:uFillTx/>
                <a:latin typeface="Courier New"/>
                <a:ea typeface="Courier New"/>
              </a:rPr>
              <a:t>=</a:t>
            </a:r>
            <a:r>
              <a:rPr lang="en-US" sz="900" b="0" u="none" strike="noStrike">
                <a:solidFill>
                  <a:srgbClr val="F1FA8C"/>
                </a:solidFill>
                <a:effectLst/>
                <a:uFillTx/>
                <a:latin typeface="Courier New"/>
                <a:ea typeface="Courier New"/>
              </a:rPr>
              <a:t>"sentence-transformers/all-MiniLM-L4-v2"</a:t>
            </a:r>
            <a:endParaRPr lang="en-US" sz="900" b="0" u="none" strike="noStrike">
              <a:solidFill>
                <a:srgbClr val="000000"/>
              </a:solidFill>
              <a:effectLst/>
              <a:uFillTx/>
              <a:latin typeface="Times New Roman"/>
            </a:endParaRPr>
          </a:p>
        </p:txBody>
      </p:sp>
      <p:sp>
        <p:nvSpPr>
          <p:cNvPr id="1155" name="文本框 1154"/>
          <p:cNvSpPr txBox="1"/>
          <p:nvPr/>
        </p:nvSpPr>
        <p:spPr>
          <a:xfrm>
            <a:off x="768960" y="3164400"/>
            <a:ext cx="3910680" cy="129960"/>
          </a:xfrm>
          <a:prstGeom prst="rect">
            <a:avLst/>
          </a:prstGeom>
          <a:noFill/>
          <a:ln w="0">
            <a:noFill/>
          </a:ln>
        </p:spPr>
        <p:txBody>
          <a:bodyPr wrap="none" lIns="0" tIns="0" rIns="0" bIns="0" anchor="t">
            <a:spAutoFit/>
          </a:bodyPr>
          <a:lstStyle/>
          <a:p>
            <a:r>
              <a:rPr lang="en-US" sz="900" b="0" u="none" strike="noStrike">
                <a:solidFill>
                  <a:srgbClr val="BD93F9"/>
                </a:solidFill>
                <a:effectLst/>
                <a:uFillTx/>
                <a:latin typeface="Courier New"/>
                <a:ea typeface="Courier New"/>
              </a:rPr>
              <a:t>embedding_model</a:t>
            </a:r>
            <a:r>
              <a:rPr lang="en-US" sz="900" b="0" u="none" strike="noStrike">
                <a:solidFill>
                  <a:srgbClr val="FFFFFF"/>
                </a:solidFill>
                <a:effectLst/>
                <a:uFillTx/>
                <a:latin typeface="Courier New"/>
                <a:ea typeface="Courier New"/>
              </a:rPr>
              <a:t>=</a:t>
            </a:r>
            <a:r>
              <a:rPr lang="en-US" sz="900" b="0" u="none" strike="noStrike">
                <a:solidFill>
                  <a:srgbClr val="50FA7B"/>
                </a:solidFill>
                <a:effectLst/>
                <a:uFillTx/>
                <a:latin typeface="Courier New"/>
                <a:ea typeface="Courier New"/>
              </a:rPr>
              <a:t>SentenceTransformer</a:t>
            </a:r>
            <a:r>
              <a:rPr lang="en-US" sz="900" b="0" u="none" strike="noStrike">
                <a:solidFill>
                  <a:srgbClr val="FFFFFF"/>
                </a:solidFill>
                <a:effectLst/>
                <a:uFillTx/>
                <a:latin typeface="Courier New"/>
                <a:ea typeface="Courier New"/>
              </a:rPr>
              <a:t>(embedding_model_name)</a:t>
            </a:r>
            <a:endParaRPr lang="en-US" sz="900" b="0" u="none" strike="noStrike">
              <a:solidFill>
                <a:srgbClr val="000000"/>
              </a:solidFill>
              <a:effectLst/>
              <a:uFillTx/>
              <a:latin typeface="Times New Roman"/>
            </a:endParaRPr>
          </a:p>
        </p:txBody>
      </p:sp>
      <p:sp>
        <p:nvSpPr>
          <p:cNvPr id="1156" name="文本框 1155"/>
          <p:cNvSpPr txBox="1"/>
          <p:nvPr/>
        </p:nvSpPr>
        <p:spPr>
          <a:xfrm>
            <a:off x="768960" y="3507120"/>
            <a:ext cx="137880" cy="12996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157" name="文本框 1156"/>
          <p:cNvSpPr txBox="1"/>
          <p:nvPr/>
        </p:nvSpPr>
        <p:spPr>
          <a:xfrm>
            <a:off x="905040" y="3492360"/>
            <a:ext cx="20581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检索模块：基于查询文本返回相关上下文</a:t>
            </a:r>
            <a:endParaRPr lang="en-US" sz="900" b="0" u="none" strike="noStrike">
              <a:solidFill>
                <a:srgbClr val="000000"/>
              </a:solidFill>
              <a:effectLst/>
              <a:uFillTx/>
              <a:latin typeface="Times New Roman"/>
            </a:endParaRPr>
          </a:p>
        </p:txBody>
      </p:sp>
      <p:sp>
        <p:nvSpPr>
          <p:cNvPr id="1158" name="文本框 1157"/>
          <p:cNvSpPr txBox="1"/>
          <p:nvPr/>
        </p:nvSpPr>
        <p:spPr>
          <a:xfrm>
            <a:off x="768960" y="3674160"/>
            <a:ext cx="2881800" cy="129960"/>
          </a:xfrm>
          <a:prstGeom prst="rect">
            <a:avLst/>
          </a:prstGeom>
          <a:noFill/>
          <a:ln w="0">
            <a:noFill/>
          </a:ln>
        </p:spPr>
        <p:txBody>
          <a:bodyPr wrap="none" lIns="0" tIns="0" rIns="0" bIns="0" anchor="t">
            <a:spAutoFit/>
          </a:bodyPr>
          <a:lstStyle/>
          <a:p>
            <a:r>
              <a:rPr lang="en-US" sz="900" b="0" u="none" strike="noStrike">
                <a:solidFill>
                  <a:srgbClr val="BD93F9"/>
                </a:solidFill>
                <a:effectLst/>
                <a:uFillTx/>
                <a:latin typeface="Courier New"/>
                <a:ea typeface="Courier New"/>
              </a:rPr>
              <a:t>def</a:t>
            </a:r>
            <a:r>
              <a:rPr lang="en-US" sz="900" b="0" u="none" strike="noStrike">
                <a:solidFill>
                  <a:srgbClr val="FFFFFF"/>
                </a:solidFill>
                <a:effectLst/>
                <a:uFillTx/>
                <a:latin typeface="Courier New"/>
                <a:ea typeface="Courier New"/>
              </a:rPr>
              <a:t> </a:t>
            </a:r>
            <a:r>
              <a:rPr lang="en-US" sz="900" b="0" u="none" strike="noStrike">
                <a:solidFill>
                  <a:srgbClr val="50FA7B"/>
                </a:solidFill>
                <a:effectLst/>
                <a:uFillTx/>
                <a:latin typeface="Courier New"/>
                <a:ea typeface="Courier New"/>
              </a:rPr>
              <a:t>retrieve_context</a:t>
            </a:r>
            <a:r>
              <a:rPr lang="en-US" sz="900" b="0" u="none" strike="noStrike">
                <a:solidFill>
                  <a:srgbClr val="FFFFFF"/>
                </a:solidFill>
                <a:effectLst/>
                <a:uFillTx/>
                <a:latin typeface="Courier New"/>
                <a:ea typeface="Courier New"/>
              </a:rPr>
              <a:t>(query_text, top_k=2):</a:t>
            </a:r>
            <a:endParaRPr lang="en-US" sz="900" b="0" u="none" strike="noStrike">
              <a:solidFill>
                <a:srgbClr val="000000"/>
              </a:solidFill>
              <a:effectLst/>
              <a:uFillTx/>
              <a:latin typeface="Times New Roman"/>
            </a:endParaRPr>
          </a:p>
        </p:txBody>
      </p:sp>
      <p:sp>
        <p:nvSpPr>
          <p:cNvPr id="1159" name="文本框 1158"/>
          <p:cNvSpPr txBox="1"/>
          <p:nvPr/>
        </p:nvSpPr>
        <p:spPr>
          <a:xfrm>
            <a:off x="768960" y="3841200"/>
            <a:ext cx="37044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query_embedding=embedding_model.</a:t>
            </a:r>
            <a:r>
              <a:rPr lang="en-US" sz="900" b="0" u="none" strike="noStrike">
                <a:solidFill>
                  <a:srgbClr val="50FA7B"/>
                </a:solidFill>
                <a:effectLst/>
                <a:uFillTx/>
                <a:latin typeface="Courier New"/>
                <a:ea typeface="Courier New"/>
              </a:rPr>
              <a:t>encode</a:t>
            </a:r>
            <a:r>
              <a:rPr lang="en-US" sz="900" b="0" u="none" strike="noStrike">
                <a:solidFill>
                  <a:srgbClr val="FFFFFF"/>
                </a:solidFill>
                <a:effectLst/>
                <a:uFillTx/>
                <a:latin typeface="Courier New"/>
                <a:ea typeface="Courier New"/>
              </a:rPr>
              <a:t>([query_text])</a:t>
            </a:r>
            <a:endParaRPr lang="en-US" sz="900" b="0" u="none" strike="noStrike">
              <a:solidFill>
                <a:srgbClr val="000000"/>
              </a:solidFill>
              <a:effectLst/>
              <a:uFillTx/>
              <a:latin typeface="Times New Roman"/>
            </a:endParaRPr>
          </a:p>
        </p:txBody>
      </p:sp>
      <p:sp>
        <p:nvSpPr>
          <p:cNvPr id="1160" name="文本框 1159"/>
          <p:cNvSpPr txBox="1"/>
          <p:nvPr/>
        </p:nvSpPr>
        <p:spPr>
          <a:xfrm>
            <a:off x="768960" y="4016880"/>
            <a:ext cx="391032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distances, indices=index.</a:t>
            </a:r>
            <a:r>
              <a:rPr lang="en-US" sz="900" b="0" u="none" strike="noStrike">
                <a:solidFill>
                  <a:srgbClr val="50FA7B"/>
                </a:solidFill>
                <a:effectLst/>
                <a:uFillTx/>
                <a:latin typeface="Courier New"/>
                <a:ea typeface="Courier New"/>
              </a:rPr>
              <a:t>search</a:t>
            </a:r>
            <a:r>
              <a:rPr lang="en-US" sz="900" b="0" u="none" strike="noStrike">
                <a:solidFill>
                  <a:srgbClr val="FFFFFF"/>
                </a:solidFill>
                <a:effectLst/>
                <a:uFillTx/>
                <a:latin typeface="Courier New"/>
                <a:ea typeface="Courier New"/>
              </a:rPr>
              <a:t>(query_embedding, top_k)</a:t>
            </a:r>
            <a:endParaRPr lang="en-US" sz="900" b="0" u="none" strike="noStrike">
              <a:solidFill>
                <a:srgbClr val="000000"/>
              </a:solidFill>
              <a:effectLst/>
              <a:uFillTx/>
              <a:latin typeface="Times New Roman"/>
            </a:endParaRPr>
          </a:p>
        </p:txBody>
      </p:sp>
      <p:sp>
        <p:nvSpPr>
          <p:cNvPr id="1161" name="文本框 1160"/>
          <p:cNvSpPr txBox="1"/>
          <p:nvPr/>
        </p:nvSpPr>
        <p:spPr>
          <a:xfrm>
            <a:off x="768960" y="4183920"/>
            <a:ext cx="29502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BD93F9"/>
                </a:solidFill>
                <a:effectLst/>
                <a:uFillTx/>
                <a:latin typeface="Courier New"/>
                <a:ea typeface="Courier New"/>
              </a:rPr>
              <a:t>return</a:t>
            </a:r>
            <a:r>
              <a:rPr lang="en-US" sz="900" b="0" u="none" strike="noStrike">
                <a:solidFill>
                  <a:srgbClr val="FFFFFF"/>
                </a:solidFill>
                <a:effectLst/>
                <a:uFillTx/>
                <a:latin typeface="Courier New"/>
                <a:ea typeface="Courier New"/>
              </a:rPr>
              <a:t> [documents[i] </a:t>
            </a:r>
            <a:r>
              <a:rPr lang="en-US" sz="900" b="0" u="none" strike="noStrike">
                <a:solidFill>
                  <a:srgbClr val="BD93F9"/>
                </a:solidFill>
                <a:effectLst/>
                <a:uFillTx/>
                <a:latin typeface="Courier New"/>
                <a:ea typeface="Courier New"/>
              </a:rPr>
              <a:t>for</a:t>
            </a:r>
            <a:r>
              <a:rPr lang="en-US" sz="900" b="0" u="none" strike="noStrike">
                <a:solidFill>
                  <a:srgbClr val="FFFFFF"/>
                </a:solidFill>
                <a:effectLst/>
                <a:uFillTx/>
                <a:latin typeface="Courier New"/>
                <a:ea typeface="Courier New"/>
              </a:rPr>
              <a:t> i </a:t>
            </a:r>
            <a:r>
              <a:rPr lang="en-US" sz="900" b="0" u="none" strike="noStrike">
                <a:solidFill>
                  <a:srgbClr val="BD93F9"/>
                </a:solidFill>
                <a:effectLst/>
                <a:uFillTx/>
                <a:latin typeface="Courier New"/>
                <a:ea typeface="Courier New"/>
              </a:rPr>
              <a:t>in</a:t>
            </a:r>
            <a:r>
              <a:rPr lang="en-US" sz="900" b="0" u="none" strike="noStrike">
                <a:solidFill>
                  <a:srgbClr val="FFFFFF"/>
                </a:solidFill>
                <a:effectLst/>
                <a:uFillTx/>
                <a:latin typeface="Courier New"/>
                <a:ea typeface="Courier New"/>
              </a:rPr>
              <a:t> indices[0]]</a:t>
            </a:r>
            <a:endParaRPr lang="en-US" sz="900" b="0" u="none" strike="noStrike">
              <a:solidFill>
                <a:srgbClr val="000000"/>
              </a:solidFill>
              <a:effectLst/>
              <a:uFillTx/>
              <a:latin typeface="Times New Roman"/>
            </a:endParaRPr>
          </a:p>
        </p:txBody>
      </p:sp>
      <p:sp>
        <p:nvSpPr>
          <p:cNvPr id="1162" name="文本框 1161"/>
          <p:cNvSpPr txBox="1"/>
          <p:nvPr/>
        </p:nvSpPr>
        <p:spPr>
          <a:xfrm>
            <a:off x="768960" y="4526640"/>
            <a:ext cx="137880" cy="12996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163" name="文本框 1162"/>
          <p:cNvSpPr txBox="1"/>
          <p:nvPr/>
        </p:nvSpPr>
        <p:spPr>
          <a:xfrm>
            <a:off x="905040" y="4511880"/>
            <a:ext cx="18295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生成模块：基于检索上下文生成回答</a:t>
            </a:r>
            <a:endParaRPr lang="en-US" sz="900" b="0" u="none" strike="noStrike">
              <a:solidFill>
                <a:srgbClr val="000000"/>
              </a:solidFill>
              <a:effectLst/>
              <a:uFillTx/>
              <a:latin typeface="Times New Roman"/>
            </a:endParaRPr>
          </a:p>
        </p:txBody>
      </p:sp>
      <p:sp>
        <p:nvSpPr>
          <p:cNvPr id="1164" name="文本框 1163"/>
          <p:cNvSpPr txBox="1"/>
          <p:nvPr/>
        </p:nvSpPr>
        <p:spPr>
          <a:xfrm>
            <a:off x="768960" y="4693680"/>
            <a:ext cx="2539080" cy="129960"/>
          </a:xfrm>
          <a:prstGeom prst="rect">
            <a:avLst/>
          </a:prstGeom>
          <a:noFill/>
          <a:ln w="0">
            <a:noFill/>
          </a:ln>
        </p:spPr>
        <p:txBody>
          <a:bodyPr wrap="none" lIns="0" tIns="0" rIns="0" bIns="0" anchor="t">
            <a:spAutoFit/>
          </a:bodyPr>
          <a:lstStyle/>
          <a:p>
            <a:r>
              <a:rPr lang="en-US" sz="900" b="0" u="none" strike="noStrike">
                <a:solidFill>
                  <a:srgbClr val="BD93F9"/>
                </a:solidFill>
                <a:effectLst/>
                <a:uFillTx/>
                <a:latin typeface="Courier New"/>
                <a:ea typeface="Courier New"/>
              </a:rPr>
              <a:t>def</a:t>
            </a:r>
            <a:r>
              <a:rPr lang="en-US" sz="900" b="0" u="none" strike="noStrike">
                <a:solidFill>
                  <a:srgbClr val="FFFFFF"/>
                </a:solidFill>
                <a:effectLst/>
                <a:uFillTx/>
                <a:latin typeface="Courier New"/>
                <a:ea typeface="Courier New"/>
              </a:rPr>
              <a:t> </a:t>
            </a:r>
            <a:r>
              <a:rPr lang="en-US" sz="900" b="0" u="none" strike="noStrike">
                <a:solidFill>
                  <a:srgbClr val="50FA7B"/>
                </a:solidFill>
                <a:effectLst/>
                <a:uFillTx/>
                <a:latin typeface="Courier New"/>
                <a:ea typeface="Courier New"/>
              </a:rPr>
              <a:t>generate_answer</a:t>
            </a:r>
            <a:r>
              <a:rPr lang="en-US" sz="900" b="0" u="none" strike="noStrike">
                <a:solidFill>
                  <a:srgbClr val="FFFFFF"/>
                </a:solidFill>
                <a:effectLst/>
                <a:uFillTx/>
                <a:latin typeface="Courier New"/>
                <a:ea typeface="Courier New"/>
              </a:rPr>
              <a:t>(contexts, query):</a:t>
            </a:r>
            <a:endParaRPr lang="en-US" sz="900" b="0" u="none" strike="noStrike">
              <a:solidFill>
                <a:srgbClr val="000000"/>
              </a:solidFill>
              <a:effectLst/>
              <a:uFillTx/>
              <a:latin typeface="Times New Roman"/>
            </a:endParaRPr>
          </a:p>
        </p:txBody>
      </p:sp>
      <p:sp>
        <p:nvSpPr>
          <p:cNvPr id="1165" name="文本框 1164"/>
          <p:cNvSpPr txBox="1"/>
          <p:nvPr/>
        </p:nvSpPr>
        <p:spPr>
          <a:xfrm>
            <a:off x="768960" y="4869360"/>
            <a:ext cx="22644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context_text=</a:t>
            </a:r>
            <a:r>
              <a:rPr lang="en-US" sz="900" b="0" u="none" strike="noStrike">
                <a:solidFill>
                  <a:srgbClr val="F1FA8C"/>
                </a:solidFill>
                <a:effectLst/>
                <a:uFillTx/>
                <a:latin typeface="Courier New"/>
                <a:ea typeface="Courier New"/>
              </a:rPr>
              <a:t>" "</a:t>
            </a:r>
            <a:r>
              <a:rPr lang="en-US" sz="900" b="0" u="none" strike="noStrike">
                <a:solidFill>
                  <a:srgbClr val="FFFFFF"/>
                </a:solidFill>
                <a:effectLst/>
                <a:uFillTx/>
                <a:latin typeface="Courier New"/>
                <a:ea typeface="Courier New"/>
              </a:rPr>
              <a:t>.join(contexts)</a:t>
            </a:r>
            <a:endParaRPr lang="en-US" sz="900" b="0" u="none" strike="noStrike">
              <a:solidFill>
                <a:srgbClr val="000000"/>
              </a:solidFill>
              <a:effectLst/>
              <a:uFillTx/>
              <a:latin typeface="Times New Roman"/>
            </a:endParaRPr>
          </a:p>
        </p:txBody>
      </p:sp>
      <p:sp>
        <p:nvSpPr>
          <p:cNvPr id="1166" name="文本框 1165"/>
          <p:cNvSpPr txBox="1"/>
          <p:nvPr/>
        </p:nvSpPr>
        <p:spPr>
          <a:xfrm>
            <a:off x="768960" y="5036400"/>
            <a:ext cx="10296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input_text=</a:t>
            </a:r>
            <a:r>
              <a:rPr lang="en-US" sz="900" b="0" u="none" strike="noStrike">
                <a:solidFill>
                  <a:srgbClr val="F1FA8C"/>
                </a:solidFill>
                <a:effectLst/>
                <a:uFillTx/>
                <a:latin typeface="Courier New"/>
                <a:ea typeface="Courier New"/>
              </a:rPr>
              <a:t>f"</a:t>
            </a:r>
            <a:endParaRPr lang="en-US" sz="900" b="0" u="none" strike="noStrike">
              <a:solidFill>
                <a:srgbClr val="000000"/>
              </a:solidFill>
              <a:effectLst/>
              <a:uFillTx/>
              <a:latin typeface="Times New Roman"/>
            </a:endParaRPr>
          </a:p>
        </p:txBody>
      </p:sp>
      <p:sp>
        <p:nvSpPr>
          <p:cNvPr id="1167" name="文本框 1166"/>
          <p:cNvSpPr txBox="1"/>
          <p:nvPr/>
        </p:nvSpPr>
        <p:spPr>
          <a:xfrm>
            <a:off x="1791360" y="5021640"/>
            <a:ext cx="457920" cy="143640"/>
          </a:xfrm>
          <a:prstGeom prst="rect">
            <a:avLst/>
          </a:prstGeom>
          <a:noFill/>
          <a:ln w="0">
            <a:noFill/>
          </a:ln>
        </p:spPr>
        <p:txBody>
          <a:bodyPr wrap="none" lIns="0" tIns="0" rIns="0" bIns="0" anchor="t">
            <a:spAutoFit/>
          </a:bodyPr>
          <a:lstStyle/>
          <a:p>
            <a:r>
              <a:rPr lang="zh-CN" sz="900" b="0" u="none" strike="noStrike">
                <a:solidFill>
                  <a:srgbClr val="F1FA8C"/>
                </a:solidFill>
                <a:effectLst/>
                <a:uFillTx/>
                <a:latin typeface="WenQuanYiZenHei"/>
                <a:ea typeface="WenQuanYiZenHei"/>
              </a:rPr>
              <a:t>背景信息</a:t>
            </a:r>
            <a:endParaRPr lang="en-US" sz="900" b="0" u="none" strike="noStrike">
              <a:solidFill>
                <a:srgbClr val="000000"/>
              </a:solidFill>
              <a:effectLst/>
              <a:uFillTx/>
              <a:latin typeface="Times New Roman"/>
            </a:endParaRPr>
          </a:p>
        </p:txBody>
      </p:sp>
      <p:sp>
        <p:nvSpPr>
          <p:cNvPr id="1168" name="文本框 1167"/>
          <p:cNvSpPr txBox="1"/>
          <p:nvPr/>
        </p:nvSpPr>
        <p:spPr>
          <a:xfrm>
            <a:off x="2259360" y="5036400"/>
            <a:ext cx="1303920" cy="129960"/>
          </a:xfrm>
          <a:prstGeom prst="rect">
            <a:avLst/>
          </a:prstGeom>
          <a:noFill/>
          <a:ln w="0">
            <a:noFill/>
          </a:ln>
        </p:spPr>
        <p:txBody>
          <a:bodyPr wrap="none" lIns="0" tIns="0" rIns="0" bIns="0" anchor="t">
            <a:spAutoFit/>
          </a:bodyPr>
          <a:lstStyle/>
          <a:p>
            <a:r>
              <a:rPr lang="en-US" sz="900" b="0" u="none" strike="noStrike">
                <a:solidFill>
                  <a:srgbClr val="F1FA8C"/>
                </a:solidFill>
                <a:effectLst/>
                <a:uFillTx/>
                <a:latin typeface="Courier New"/>
                <a:ea typeface="Courier New"/>
              </a:rPr>
              <a:t>: {context_text}\n </a:t>
            </a:r>
            <a:endParaRPr lang="en-US" sz="900" b="0" u="none" strike="noStrike">
              <a:solidFill>
                <a:srgbClr val="000000"/>
              </a:solidFill>
              <a:effectLst/>
              <a:uFillTx/>
              <a:latin typeface="Times New Roman"/>
            </a:endParaRPr>
          </a:p>
        </p:txBody>
      </p:sp>
      <p:sp>
        <p:nvSpPr>
          <p:cNvPr id="1169" name="文本框 1168"/>
          <p:cNvSpPr txBox="1"/>
          <p:nvPr/>
        </p:nvSpPr>
        <p:spPr>
          <a:xfrm>
            <a:off x="3554640" y="5021640"/>
            <a:ext cx="229320" cy="143640"/>
          </a:xfrm>
          <a:prstGeom prst="rect">
            <a:avLst/>
          </a:prstGeom>
          <a:noFill/>
          <a:ln w="0">
            <a:noFill/>
          </a:ln>
        </p:spPr>
        <p:txBody>
          <a:bodyPr wrap="none" lIns="0" tIns="0" rIns="0" bIns="0" anchor="t">
            <a:spAutoFit/>
          </a:bodyPr>
          <a:lstStyle/>
          <a:p>
            <a:r>
              <a:rPr lang="zh-CN" sz="900" b="0" u="none" strike="noStrike">
                <a:solidFill>
                  <a:srgbClr val="F1FA8C"/>
                </a:solidFill>
                <a:effectLst/>
                <a:uFillTx/>
                <a:latin typeface="WenQuanYiZenHei"/>
                <a:ea typeface="WenQuanYiZenHei"/>
              </a:rPr>
              <a:t>问题</a:t>
            </a:r>
            <a:endParaRPr lang="en-US" sz="900" b="0" u="none" strike="noStrike">
              <a:solidFill>
                <a:srgbClr val="000000"/>
              </a:solidFill>
              <a:effectLst/>
              <a:uFillTx/>
              <a:latin typeface="Times New Roman"/>
            </a:endParaRPr>
          </a:p>
        </p:txBody>
      </p:sp>
      <p:sp>
        <p:nvSpPr>
          <p:cNvPr id="1170" name="文本框 1169"/>
          <p:cNvSpPr txBox="1"/>
          <p:nvPr/>
        </p:nvSpPr>
        <p:spPr>
          <a:xfrm>
            <a:off x="3788640" y="5036400"/>
            <a:ext cx="823680" cy="129960"/>
          </a:xfrm>
          <a:prstGeom prst="rect">
            <a:avLst/>
          </a:prstGeom>
          <a:noFill/>
          <a:ln w="0">
            <a:noFill/>
          </a:ln>
        </p:spPr>
        <p:txBody>
          <a:bodyPr wrap="none" lIns="0" tIns="0" rIns="0" bIns="0" anchor="t">
            <a:spAutoFit/>
          </a:bodyPr>
          <a:lstStyle/>
          <a:p>
            <a:r>
              <a:rPr lang="en-US" sz="900" b="0" u="none" strike="noStrike">
                <a:solidFill>
                  <a:srgbClr val="F1FA8C"/>
                </a:solidFill>
                <a:effectLst/>
                <a:uFillTx/>
                <a:latin typeface="Courier New"/>
                <a:ea typeface="Courier New"/>
              </a:rPr>
              <a:t>: {query}\n </a:t>
            </a:r>
            <a:endParaRPr lang="en-US" sz="900" b="0" u="none" strike="noStrike">
              <a:solidFill>
                <a:srgbClr val="000000"/>
              </a:solidFill>
              <a:effectLst/>
              <a:uFillTx/>
              <a:latin typeface="Times New Roman"/>
            </a:endParaRPr>
          </a:p>
        </p:txBody>
      </p:sp>
      <p:sp>
        <p:nvSpPr>
          <p:cNvPr id="1171" name="文本框 1170"/>
          <p:cNvSpPr txBox="1"/>
          <p:nvPr/>
        </p:nvSpPr>
        <p:spPr>
          <a:xfrm>
            <a:off x="4606560" y="5021640"/>
            <a:ext cx="229320" cy="143640"/>
          </a:xfrm>
          <a:prstGeom prst="rect">
            <a:avLst/>
          </a:prstGeom>
          <a:noFill/>
          <a:ln w="0">
            <a:noFill/>
          </a:ln>
        </p:spPr>
        <p:txBody>
          <a:bodyPr wrap="none" lIns="0" tIns="0" rIns="0" bIns="0" anchor="t">
            <a:spAutoFit/>
          </a:bodyPr>
          <a:lstStyle/>
          <a:p>
            <a:r>
              <a:rPr lang="zh-CN" sz="900" b="0" u="none" strike="noStrike">
                <a:solidFill>
                  <a:srgbClr val="F1FA8C"/>
                </a:solidFill>
                <a:effectLst/>
                <a:uFillTx/>
                <a:latin typeface="WenQuanYiZenHei"/>
                <a:ea typeface="WenQuanYiZenHei"/>
              </a:rPr>
              <a:t>回答</a:t>
            </a:r>
            <a:endParaRPr lang="en-US" sz="900" b="0" u="none" strike="noStrike">
              <a:solidFill>
                <a:srgbClr val="000000"/>
              </a:solidFill>
              <a:effectLst/>
              <a:uFillTx/>
              <a:latin typeface="Times New Roman"/>
            </a:endParaRPr>
          </a:p>
        </p:txBody>
      </p:sp>
      <p:sp>
        <p:nvSpPr>
          <p:cNvPr id="1172" name="文本框 1171"/>
          <p:cNvSpPr txBox="1"/>
          <p:nvPr/>
        </p:nvSpPr>
        <p:spPr>
          <a:xfrm>
            <a:off x="4840560" y="5036400"/>
            <a:ext cx="137880" cy="129960"/>
          </a:xfrm>
          <a:prstGeom prst="rect">
            <a:avLst/>
          </a:prstGeom>
          <a:noFill/>
          <a:ln w="0">
            <a:noFill/>
          </a:ln>
        </p:spPr>
        <p:txBody>
          <a:bodyPr wrap="none" lIns="0" tIns="0" rIns="0" bIns="0" anchor="t">
            <a:spAutoFit/>
          </a:bodyPr>
          <a:lstStyle/>
          <a:p>
            <a:r>
              <a:rPr lang="en-US" sz="900" b="0" u="none" strike="noStrike">
                <a:solidFill>
                  <a:srgbClr val="F1FA8C"/>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173" name="文本框 1172"/>
          <p:cNvSpPr txBox="1"/>
          <p:nvPr/>
        </p:nvSpPr>
        <p:spPr>
          <a:xfrm>
            <a:off x="768960" y="5203440"/>
            <a:ext cx="27504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6272A4"/>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174" name="文本框 1173"/>
          <p:cNvSpPr txBox="1"/>
          <p:nvPr/>
        </p:nvSpPr>
        <p:spPr>
          <a:xfrm>
            <a:off x="1041480" y="5188680"/>
            <a:ext cx="2293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使用</a:t>
            </a:r>
            <a:endParaRPr lang="en-US" sz="900" b="0" u="none" strike="noStrike">
              <a:solidFill>
                <a:srgbClr val="000000"/>
              </a:solidFill>
              <a:effectLst/>
              <a:uFillTx/>
              <a:latin typeface="Times New Roman"/>
            </a:endParaRPr>
          </a:p>
        </p:txBody>
      </p:sp>
      <p:sp>
        <p:nvSpPr>
          <p:cNvPr id="1175" name="文本框 1174"/>
          <p:cNvSpPr txBox="1"/>
          <p:nvPr/>
        </p:nvSpPr>
        <p:spPr>
          <a:xfrm>
            <a:off x="1275480" y="5203440"/>
            <a:ext cx="343800" cy="129960"/>
          </a:xfrm>
          <a:prstGeom prst="rect">
            <a:avLst/>
          </a:prstGeom>
          <a:noFill/>
          <a:ln w="0">
            <a:noFill/>
          </a:ln>
        </p:spPr>
        <p:txBody>
          <a:bodyPr wrap="none" lIns="0" tIns="0" rIns="0" bIns="0" anchor="t">
            <a:spAutoFit/>
          </a:bodyPr>
          <a:lstStyle/>
          <a:p>
            <a:r>
              <a:rPr lang="en-US" sz="900" b="0" u="none" strike="noStrike">
                <a:solidFill>
                  <a:srgbClr val="6272A4"/>
                </a:solidFill>
                <a:effectLst/>
                <a:uFillTx/>
                <a:latin typeface="Courier New"/>
                <a:ea typeface="Courier New"/>
              </a:rPr>
              <a:t>GPT-2</a:t>
            </a:r>
            <a:endParaRPr lang="en-US" sz="900" b="0" u="none" strike="noStrike">
              <a:solidFill>
                <a:srgbClr val="000000"/>
              </a:solidFill>
              <a:effectLst/>
              <a:uFillTx/>
              <a:latin typeface="Times New Roman"/>
            </a:endParaRPr>
          </a:p>
        </p:txBody>
      </p:sp>
      <p:sp>
        <p:nvSpPr>
          <p:cNvPr id="1176" name="文本框 1175"/>
          <p:cNvSpPr txBox="1"/>
          <p:nvPr/>
        </p:nvSpPr>
        <p:spPr>
          <a:xfrm>
            <a:off x="1616400" y="5188680"/>
            <a:ext cx="4579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生成回答</a:t>
            </a:r>
            <a:endParaRPr lang="en-US" sz="900" b="0" u="none" strike="noStrike">
              <a:solidFill>
                <a:srgbClr val="000000"/>
              </a:solidFill>
              <a:effectLst/>
              <a:uFillTx/>
              <a:latin typeface="Times New Roman"/>
            </a:endParaRPr>
          </a:p>
        </p:txBody>
      </p:sp>
      <p:pic>
        <p:nvPicPr>
          <p:cNvPr id="1177" name="图片 1176"/>
          <p:cNvPicPr/>
          <p:nvPr/>
        </p:nvPicPr>
        <p:blipFill>
          <a:blip r:embed="rId9"/>
          <a:stretch/>
        </p:blipFill>
        <p:spPr>
          <a:xfrm>
            <a:off x="668520" y="4763160"/>
            <a:ext cx="191880" cy="150120"/>
          </a:xfrm>
          <a:prstGeom prst="rect">
            <a:avLst/>
          </a:prstGeom>
          <a:noFill/>
          <a:ln w="0">
            <a:noFill/>
          </a:ln>
        </p:spPr>
      </p:pic>
      <p:sp>
        <p:nvSpPr>
          <p:cNvPr id="1178" name="文本框 1177"/>
          <p:cNvSpPr txBox="1"/>
          <p:nvPr/>
        </p:nvSpPr>
        <p:spPr>
          <a:xfrm>
            <a:off x="768960" y="5379120"/>
            <a:ext cx="17154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BD93F9"/>
                </a:solidFill>
                <a:effectLst/>
                <a:uFillTx/>
                <a:latin typeface="Courier New"/>
                <a:ea typeface="Courier New"/>
              </a:rPr>
              <a:t>return</a:t>
            </a:r>
            <a:r>
              <a:rPr lang="en-US" sz="900" b="0" u="none" strike="noStrike">
                <a:solidFill>
                  <a:srgbClr val="FFFFFF"/>
                </a:solidFill>
                <a:effectLst/>
                <a:uFillTx/>
                <a:latin typeface="Courier New"/>
                <a:ea typeface="Courier New"/>
              </a:rPr>
              <a:t> generated_answer</a:t>
            </a:r>
            <a:endParaRPr lang="en-US" sz="900" b="0" u="none" strike="noStrike">
              <a:solidFill>
                <a:srgbClr val="000000"/>
              </a:solidFill>
              <a:effectLst/>
              <a:uFillTx/>
              <a:latin typeface="Times New Roman"/>
            </a:endParaRPr>
          </a:p>
        </p:txBody>
      </p:sp>
      <p:sp>
        <p:nvSpPr>
          <p:cNvPr id="1179" name="文本框 1178"/>
          <p:cNvSpPr txBox="1"/>
          <p:nvPr/>
        </p:nvSpPr>
        <p:spPr>
          <a:xfrm>
            <a:off x="927720" y="4757400"/>
            <a:ext cx="906120" cy="219960"/>
          </a:xfrm>
          <a:prstGeom prst="rect">
            <a:avLst/>
          </a:prstGeom>
          <a:noFill/>
          <a:ln w="0">
            <a:noFill/>
          </a:ln>
        </p:spPr>
        <p:txBody>
          <a:bodyPr wrap="none" lIns="0" tIns="0" rIns="0" bIns="0" anchor="t">
            <a:spAutoFit/>
          </a:bodyPr>
          <a:lstStyle/>
          <a:p>
            <a:r>
              <a:rPr lang="zh-CN" sz="1180" b="0" u="none" strike="noStrike">
                <a:solidFill>
                  <a:srgbClr val="C7D2FE"/>
                </a:solidFill>
                <a:effectLst/>
                <a:uFillTx/>
                <a:latin typeface="NotoSansSC"/>
                <a:ea typeface="NotoSansSC"/>
              </a:rPr>
              <a:t>完整系统流程</a:t>
            </a:r>
            <a:endParaRPr lang="en-US" sz="1180" b="0" u="none" strike="noStrike">
              <a:solidFill>
                <a:srgbClr val="000000"/>
              </a:solidFill>
              <a:effectLst/>
              <a:uFillTx/>
              <a:latin typeface="Times New Roman"/>
            </a:endParaRPr>
          </a:p>
        </p:txBody>
      </p:sp>
      <p:sp>
        <p:nvSpPr>
          <p:cNvPr id="1180" name="文本框 1179"/>
          <p:cNvSpPr txBox="1"/>
          <p:nvPr/>
        </p:nvSpPr>
        <p:spPr>
          <a:xfrm>
            <a:off x="768960" y="5128200"/>
            <a:ext cx="1509840" cy="129960"/>
          </a:xfrm>
          <a:prstGeom prst="rect">
            <a:avLst/>
          </a:prstGeom>
          <a:noFill/>
          <a:ln w="0">
            <a:noFill/>
          </a:ln>
        </p:spPr>
        <p:txBody>
          <a:bodyPr wrap="none" lIns="0" tIns="0" rIns="0" bIns="0" anchor="t">
            <a:spAutoFit/>
          </a:bodyPr>
          <a:lstStyle/>
          <a:p>
            <a:r>
              <a:rPr lang="en-US" sz="900" b="0" u="none" strike="noStrike">
                <a:solidFill>
                  <a:srgbClr val="BD93F9"/>
                </a:solidFill>
                <a:effectLst/>
                <a:uFillTx/>
                <a:latin typeface="Courier New"/>
                <a:ea typeface="Courier New"/>
              </a:rPr>
              <a:t>def</a:t>
            </a:r>
            <a:r>
              <a:rPr lang="en-US" sz="900" b="0" u="none" strike="noStrike">
                <a:solidFill>
                  <a:srgbClr val="FFFFFF"/>
                </a:solidFill>
                <a:effectLst/>
                <a:uFillTx/>
                <a:latin typeface="Courier New"/>
                <a:ea typeface="Courier New"/>
              </a:rPr>
              <a:t> </a:t>
            </a:r>
            <a:r>
              <a:rPr lang="en-US" sz="900" b="0" u="none" strike="noStrike">
                <a:solidFill>
                  <a:srgbClr val="50FA7B"/>
                </a:solidFill>
                <a:effectLst/>
                <a:uFillTx/>
                <a:latin typeface="Courier New"/>
                <a:ea typeface="Courier New"/>
              </a:rPr>
              <a:t>RAG_system</a:t>
            </a:r>
            <a:r>
              <a:rPr lang="en-US" sz="900" b="0" u="none" strike="noStrike">
                <a:solidFill>
                  <a:srgbClr val="FFFFFF"/>
                </a:solidFill>
                <a:effectLst/>
                <a:uFillTx/>
                <a:latin typeface="Courier New"/>
                <a:ea typeface="Courier New"/>
              </a:rPr>
              <a:t>(query):</a:t>
            </a:r>
            <a:endParaRPr lang="en-US" sz="900" b="0" u="none" strike="noStrike">
              <a:solidFill>
                <a:srgbClr val="000000"/>
              </a:solidFill>
              <a:effectLst/>
              <a:uFillTx/>
              <a:latin typeface="Times New Roman"/>
            </a:endParaRPr>
          </a:p>
        </p:txBody>
      </p:sp>
      <p:sp>
        <p:nvSpPr>
          <p:cNvPr id="1181" name="文本框 1180"/>
          <p:cNvSpPr txBox="1"/>
          <p:nvPr/>
        </p:nvSpPr>
        <p:spPr>
          <a:xfrm>
            <a:off x="768960" y="5295240"/>
            <a:ext cx="82368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6272A4"/>
                </a:solidFill>
                <a:effectLst/>
                <a:uFillTx/>
                <a:latin typeface="Courier New"/>
                <a:ea typeface="Courier New"/>
              </a:rPr>
              <a:t># Step 1: </a:t>
            </a:r>
            <a:endParaRPr lang="en-US" sz="900" b="0" u="none" strike="noStrike">
              <a:solidFill>
                <a:srgbClr val="000000"/>
              </a:solidFill>
              <a:effectLst/>
              <a:uFillTx/>
              <a:latin typeface="Times New Roman"/>
            </a:endParaRPr>
          </a:p>
        </p:txBody>
      </p:sp>
      <p:sp>
        <p:nvSpPr>
          <p:cNvPr id="1182" name="文本框 1181"/>
          <p:cNvSpPr txBox="1"/>
          <p:nvPr/>
        </p:nvSpPr>
        <p:spPr>
          <a:xfrm>
            <a:off x="1586880" y="5280480"/>
            <a:ext cx="11437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检索模块获取相关内容</a:t>
            </a:r>
            <a:endParaRPr lang="en-US" sz="900" b="0" u="none" strike="noStrike">
              <a:solidFill>
                <a:srgbClr val="000000"/>
              </a:solidFill>
              <a:effectLst/>
              <a:uFillTx/>
              <a:latin typeface="Times New Roman"/>
            </a:endParaRPr>
          </a:p>
        </p:txBody>
      </p:sp>
      <p:sp>
        <p:nvSpPr>
          <p:cNvPr id="1183" name="文本框 1182"/>
          <p:cNvSpPr txBox="1"/>
          <p:nvPr/>
        </p:nvSpPr>
        <p:spPr>
          <a:xfrm>
            <a:off x="768960" y="5470920"/>
            <a:ext cx="23328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contexts=</a:t>
            </a:r>
            <a:r>
              <a:rPr lang="en-US" sz="900" b="0" u="none" strike="noStrike">
                <a:solidFill>
                  <a:srgbClr val="50FA7B"/>
                </a:solidFill>
                <a:effectLst/>
                <a:uFillTx/>
                <a:latin typeface="Courier New"/>
                <a:ea typeface="Courier New"/>
              </a:rPr>
              <a:t>retrieve_context</a:t>
            </a:r>
            <a:r>
              <a:rPr lang="en-US" sz="900" b="0" u="none" strike="noStrike">
                <a:solidFill>
                  <a:srgbClr val="FFFFFF"/>
                </a:solidFill>
                <a:effectLst/>
                <a:uFillTx/>
                <a:latin typeface="Courier New"/>
                <a:ea typeface="Courier New"/>
              </a:rPr>
              <a:t>(query)</a:t>
            </a:r>
            <a:endParaRPr lang="en-US" sz="900" b="0" u="none" strike="noStrike">
              <a:solidFill>
                <a:srgbClr val="000000"/>
              </a:solidFill>
              <a:effectLst/>
              <a:uFillTx/>
              <a:latin typeface="Times New Roman"/>
            </a:endParaRPr>
          </a:p>
        </p:txBody>
      </p:sp>
      <p:sp>
        <p:nvSpPr>
          <p:cNvPr id="1184" name="文本框 1183"/>
          <p:cNvSpPr txBox="1"/>
          <p:nvPr/>
        </p:nvSpPr>
        <p:spPr>
          <a:xfrm>
            <a:off x="768960" y="5637960"/>
            <a:ext cx="61848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BD93F9"/>
                </a:solidFill>
                <a:effectLst/>
                <a:uFillTx/>
                <a:latin typeface="Courier New"/>
                <a:ea typeface="Courier New"/>
              </a:rPr>
              <a:t>print</a:t>
            </a:r>
            <a:r>
              <a:rPr lang="en-US" sz="900" b="0" u="none" strike="noStrike">
                <a:solidFill>
                  <a:srgbClr val="FFFFFF"/>
                </a:solidFill>
                <a:effectLst/>
                <a:uFillTx/>
                <a:latin typeface="Courier New"/>
                <a:ea typeface="Courier New"/>
              </a:rPr>
              <a:t>(</a:t>
            </a:r>
            <a:r>
              <a:rPr lang="en-US" sz="900" b="0" u="none" strike="noStrike">
                <a:solidFill>
                  <a:srgbClr val="F1FA8C"/>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185" name="文本框 1184"/>
          <p:cNvSpPr txBox="1"/>
          <p:nvPr/>
        </p:nvSpPr>
        <p:spPr>
          <a:xfrm>
            <a:off x="1382760" y="5623200"/>
            <a:ext cx="1029600" cy="143640"/>
          </a:xfrm>
          <a:prstGeom prst="rect">
            <a:avLst/>
          </a:prstGeom>
          <a:noFill/>
          <a:ln w="0">
            <a:noFill/>
          </a:ln>
        </p:spPr>
        <p:txBody>
          <a:bodyPr wrap="none" lIns="0" tIns="0" rIns="0" bIns="0" anchor="t">
            <a:spAutoFit/>
          </a:bodyPr>
          <a:lstStyle/>
          <a:p>
            <a:r>
              <a:rPr lang="zh-CN" sz="900" b="0" u="none" strike="noStrike">
                <a:solidFill>
                  <a:srgbClr val="F1FA8C"/>
                </a:solidFill>
                <a:effectLst/>
                <a:uFillTx/>
                <a:latin typeface="WenQuanYiZenHei"/>
                <a:ea typeface="WenQuanYiZenHei"/>
              </a:rPr>
              <a:t>检索到的上下文信息</a:t>
            </a:r>
            <a:endParaRPr lang="en-US" sz="900" b="0" u="none" strike="noStrike">
              <a:solidFill>
                <a:srgbClr val="000000"/>
              </a:solidFill>
              <a:effectLst/>
              <a:uFillTx/>
              <a:latin typeface="Times New Roman"/>
            </a:endParaRPr>
          </a:p>
        </p:txBody>
      </p:sp>
      <p:sp>
        <p:nvSpPr>
          <p:cNvPr id="1186" name="文本框 1185"/>
          <p:cNvSpPr txBox="1"/>
          <p:nvPr/>
        </p:nvSpPr>
        <p:spPr>
          <a:xfrm>
            <a:off x="2435760" y="5637960"/>
            <a:ext cx="206640" cy="129960"/>
          </a:xfrm>
          <a:prstGeom prst="rect">
            <a:avLst/>
          </a:prstGeom>
          <a:noFill/>
          <a:ln w="0">
            <a:noFill/>
          </a:ln>
        </p:spPr>
        <p:txBody>
          <a:bodyPr wrap="none" lIns="0" tIns="0" rIns="0" bIns="0" anchor="t">
            <a:spAutoFit/>
          </a:bodyPr>
          <a:lstStyle/>
          <a:p>
            <a:r>
              <a:rPr lang="en-US" sz="900" b="0" u="none" strike="noStrike">
                <a:solidFill>
                  <a:srgbClr val="F1FA8C"/>
                </a:solidFill>
                <a:effectLst/>
                <a:uFillTx/>
                <a:latin typeface="Courier New"/>
                <a:ea typeface="Courier New"/>
              </a:rPr>
              <a:t>:"</a:t>
            </a:r>
            <a:r>
              <a:rPr lang="en-US" sz="900" b="0" u="none" strike="noStrike">
                <a:solidFill>
                  <a:srgbClr val="FFFFFF"/>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187" name="文本框 1186"/>
          <p:cNvSpPr txBox="1"/>
          <p:nvPr/>
        </p:nvSpPr>
        <p:spPr>
          <a:xfrm>
            <a:off x="768960" y="5813640"/>
            <a:ext cx="29502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BD93F9"/>
                </a:solidFill>
                <a:effectLst/>
                <a:uFillTx/>
                <a:latin typeface="Courier New"/>
                <a:ea typeface="Courier New"/>
              </a:rPr>
              <a:t>for</a:t>
            </a:r>
            <a:r>
              <a:rPr lang="en-US" sz="900" b="0" u="none" strike="noStrike">
                <a:solidFill>
                  <a:srgbClr val="FFFFFF"/>
                </a:solidFill>
                <a:effectLst/>
                <a:uFillTx/>
                <a:latin typeface="Courier New"/>
                <a:ea typeface="Courier New"/>
              </a:rPr>
              <a:t> i, context </a:t>
            </a:r>
            <a:r>
              <a:rPr lang="en-US" sz="900" b="0" u="none" strike="noStrike">
                <a:solidFill>
                  <a:srgbClr val="BD93F9"/>
                </a:solidFill>
                <a:effectLst/>
                <a:uFillTx/>
                <a:latin typeface="Courier New"/>
                <a:ea typeface="Courier New"/>
              </a:rPr>
              <a:t>in</a:t>
            </a:r>
            <a:r>
              <a:rPr lang="en-US" sz="900" b="0" u="none" strike="noStrike">
                <a:solidFill>
                  <a:srgbClr val="FFFFFF"/>
                </a:solidFill>
                <a:effectLst/>
                <a:uFillTx/>
                <a:latin typeface="Courier New"/>
                <a:ea typeface="Courier New"/>
              </a:rPr>
              <a:t> </a:t>
            </a:r>
            <a:r>
              <a:rPr lang="en-US" sz="900" b="0" u="none" strike="noStrike">
                <a:solidFill>
                  <a:srgbClr val="50FA7B"/>
                </a:solidFill>
                <a:effectLst/>
                <a:uFillTx/>
                <a:latin typeface="Courier New"/>
                <a:ea typeface="Courier New"/>
              </a:rPr>
              <a:t>enumerate</a:t>
            </a:r>
            <a:r>
              <a:rPr lang="en-US" sz="900" b="0" u="none" strike="noStrike">
                <a:solidFill>
                  <a:srgbClr val="FFFFFF"/>
                </a:solidFill>
                <a:effectLst/>
                <a:uFillTx/>
                <a:latin typeface="Courier New"/>
                <a:ea typeface="Courier New"/>
              </a:rPr>
              <a:t>(contexts, 1):</a:t>
            </a:r>
            <a:endParaRPr lang="en-US" sz="900" b="0" u="none" strike="noStrike">
              <a:solidFill>
                <a:srgbClr val="000000"/>
              </a:solidFill>
              <a:effectLst/>
              <a:uFillTx/>
              <a:latin typeface="Times New Roman"/>
            </a:endParaRPr>
          </a:p>
        </p:txBody>
      </p:sp>
      <p:sp>
        <p:nvSpPr>
          <p:cNvPr id="1188" name="文本框 1187"/>
          <p:cNvSpPr txBox="1"/>
          <p:nvPr/>
        </p:nvSpPr>
        <p:spPr>
          <a:xfrm>
            <a:off x="768960" y="5980680"/>
            <a:ext cx="192168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BD93F9"/>
                </a:solidFill>
                <a:effectLst/>
                <a:uFillTx/>
                <a:latin typeface="Courier New"/>
                <a:ea typeface="Courier New"/>
              </a:rPr>
              <a:t>print</a:t>
            </a:r>
            <a:r>
              <a:rPr lang="en-US" sz="900" b="0" u="none" strike="noStrike">
                <a:solidFill>
                  <a:srgbClr val="FFFFFF"/>
                </a:solidFill>
                <a:effectLst/>
                <a:uFillTx/>
                <a:latin typeface="Courier New"/>
                <a:ea typeface="Courier New"/>
              </a:rPr>
              <a:t>(</a:t>
            </a:r>
            <a:r>
              <a:rPr lang="en-US" sz="900" b="0" u="none" strike="noStrike">
                <a:solidFill>
                  <a:srgbClr val="F1FA8C"/>
                </a:solidFill>
                <a:effectLst/>
                <a:uFillTx/>
                <a:latin typeface="Courier New"/>
                <a:ea typeface="Courier New"/>
              </a:rPr>
              <a:t>f"{i}. {context}"</a:t>
            </a:r>
            <a:r>
              <a:rPr lang="en-US" sz="900" b="0" u="none" strike="noStrike">
                <a:solidFill>
                  <a:srgbClr val="FFFFFF"/>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189" name="文本框 1188"/>
          <p:cNvSpPr txBox="1"/>
          <p:nvPr/>
        </p:nvSpPr>
        <p:spPr>
          <a:xfrm>
            <a:off x="768960" y="6147720"/>
            <a:ext cx="82368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6272A4"/>
                </a:solidFill>
                <a:effectLst/>
                <a:uFillTx/>
                <a:latin typeface="Courier New"/>
                <a:ea typeface="Courier New"/>
              </a:rPr>
              <a:t># Step 2: </a:t>
            </a:r>
            <a:endParaRPr lang="en-US" sz="900" b="0" u="none" strike="noStrike">
              <a:solidFill>
                <a:srgbClr val="000000"/>
              </a:solidFill>
              <a:effectLst/>
              <a:uFillTx/>
              <a:latin typeface="Times New Roman"/>
            </a:endParaRPr>
          </a:p>
        </p:txBody>
      </p:sp>
      <p:sp>
        <p:nvSpPr>
          <p:cNvPr id="1190" name="文本框 1189"/>
          <p:cNvSpPr txBox="1"/>
          <p:nvPr/>
        </p:nvSpPr>
        <p:spPr>
          <a:xfrm>
            <a:off x="1586880" y="6132960"/>
            <a:ext cx="915120" cy="143640"/>
          </a:xfrm>
          <a:prstGeom prst="rect">
            <a:avLst/>
          </a:prstGeom>
          <a:noFill/>
          <a:ln w="0">
            <a:noFill/>
          </a:ln>
        </p:spPr>
        <p:txBody>
          <a:bodyPr wrap="none" lIns="0" tIns="0" rIns="0" bIns="0" anchor="t">
            <a:spAutoFit/>
          </a:bodyPr>
          <a:lstStyle/>
          <a:p>
            <a:r>
              <a:rPr lang="zh-CN" sz="900" b="0" u="none" strike="noStrike">
                <a:solidFill>
                  <a:srgbClr val="6272A4"/>
                </a:solidFill>
                <a:effectLst/>
                <a:uFillTx/>
                <a:latin typeface="WenQuanYiZenHei"/>
                <a:ea typeface="WenQuanYiZenHei"/>
              </a:rPr>
              <a:t>生成模块生成答案</a:t>
            </a:r>
            <a:endParaRPr lang="en-US" sz="900" b="0" u="none" strike="noStrike">
              <a:solidFill>
                <a:srgbClr val="000000"/>
              </a:solidFill>
              <a:effectLst/>
              <a:uFillTx/>
              <a:latin typeface="Times New Roman"/>
            </a:endParaRPr>
          </a:p>
        </p:txBody>
      </p:sp>
      <p:sp>
        <p:nvSpPr>
          <p:cNvPr id="1191" name="文本框 1190"/>
          <p:cNvSpPr txBox="1"/>
          <p:nvPr/>
        </p:nvSpPr>
        <p:spPr>
          <a:xfrm>
            <a:off x="768960" y="6323400"/>
            <a:ext cx="281304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answer=</a:t>
            </a:r>
            <a:r>
              <a:rPr lang="en-US" sz="900" b="0" u="none" strike="noStrike">
                <a:solidFill>
                  <a:srgbClr val="50FA7B"/>
                </a:solidFill>
                <a:effectLst/>
                <a:uFillTx/>
                <a:latin typeface="Courier New"/>
                <a:ea typeface="Courier New"/>
              </a:rPr>
              <a:t>generate_answer</a:t>
            </a:r>
            <a:r>
              <a:rPr lang="en-US" sz="900" b="0" u="none" strike="noStrike">
                <a:solidFill>
                  <a:srgbClr val="FFFFFF"/>
                </a:solidFill>
                <a:effectLst/>
                <a:uFillTx/>
                <a:latin typeface="Courier New"/>
                <a:ea typeface="Courier New"/>
              </a:rPr>
              <a:t>(contexts, query)</a:t>
            </a:r>
            <a:endParaRPr lang="en-US" sz="900" b="0" u="none" strike="noStrike">
              <a:solidFill>
                <a:srgbClr val="000000"/>
              </a:solidFill>
              <a:effectLst/>
              <a:uFillTx/>
              <a:latin typeface="Times New Roman"/>
            </a:endParaRPr>
          </a:p>
        </p:txBody>
      </p:sp>
      <p:sp>
        <p:nvSpPr>
          <p:cNvPr id="1192" name="任意多边形 1191"/>
          <p:cNvSpPr/>
          <p:nvPr/>
        </p:nvSpPr>
        <p:spPr>
          <a:xfrm>
            <a:off x="5448240" y="2707560"/>
            <a:ext cx="4579920" cy="1989000"/>
          </a:xfrm>
          <a:custGeom>
            <a:avLst/>
            <a:gdLst/>
            <a:ahLst/>
            <a:cxnLst/>
            <a:rect l="0" t="0" r="r" b="b"/>
            <a:pathLst>
              <a:path w="12722" h="5525">
                <a:moveTo>
                  <a:pt x="15" y="114"/>
                </a:moveTo>
                <a:cubicBezTo>
                  <a:pt x="24" y="91"/>
                  <a:pt x="37" y="71"/>
                  <a:pt x="55" y="54"/>
                </a:cubicBezTo>
                <a:cubicBezTo>
                  <a:pt x="72" y="37"/>
                  <a:pt x="92" y="23"/>
                  <a:pt x="115" y="14"/>
                </a:cubicBezTo>
                <a:cubicBezTo>
                  <a:pt x="138" y="4"/>
                  <a:pt x="161" y="0"/>
                  <a:pt x="186" y="0"/>
                </a:cubicBezTo>
                <a:lnTo>
                  <a:pt x="12537" y="0"/>
                </a:lnTo>
                <a:cubicBezTo>
                  <a:pt x="12561" y="0"/>
                  <a:pt x="12585" y="4"/>
                  <a:pt x="12608" y="14"/>
                </a:cubicBezTo>
                <a:cubicBezTo>
                  <a:pt x="12630" y="23"/>
                  <a:pt x="12650" y="37"/>
                  <a:pt x="12668" y="54"/>
                </a:cubicBezTo>
                <a:cubicBezTo>
                  <a:pt x="12685" y="71"/>
                  <a:pt x="12699" y="91"/>
                  <a:pt x="12708" y="114"/>
                </a:cubicBezTo>
                <a:cubicBezTo>
                  <a:pt x="12717" y="137"/>
                  <a:pt x="12722" y="161"/>
                  <a:pt x="12722" y="185"/>
                </a:cubicBezTo>
                <a:lnTo>
                  <a:pt x="12722" y="5340"/>
                </a:lnTo>
                <a:cubicBezTo>
                  <a:pt x="12722" y="5364"/>
                  <a:pt x="12717" y="5388"/>
                  <a:pt x="12708" y="5411"/>
                </a:cubicBezTo>
                <a:cubicBezTo>
                  <a:pt x="12699" y="5433"/>
                  <a:pt x="12685" y="5453"/>
                  <a:pt x="12668" y="5471"/>
                </a:cubicBezTo>
                <a:cubicBezTo>
                  <a:pt x="12650" y="5488"/>
                  <a:pt x="12630" y="5502"/>
                  <a:pt x="12608" y="5511"/>
                </a:cubicBezTo>
                <a:cubicBezTo>
                  <a:pt x="12585" y="5521"/>
                  <a:pt x="12561" y="5525"/>
                  <a:pt x="12536" y="5525"/>
                </a:cubicBezTo>
                <a:lnTo>
                  <a:pt x="186" y="5525"/>
                </a:lnTo>
                <a:cubicBezTo>
                  <a:pt x="161" y="5525"/>
                  <a:pt x="138" y="5521"/>
                  <a:pt x="115" y="5511"/>
                </a:cubicBezTo>
                <a:cubicBezTo>
                  <a:pt x="92" y="5502"/>
                  <a:pt x="72" y="5488"/>
                  <a:pt x="55" y="5471"/>
                </a:cubicBezTo>
                <a:cubicBezTo>
                  <a:pt x="37" y="5453"/>
                  <a:pt x="24" y="5433"/>
                  <a:pt x="15" y="5411"/>
                </a:cubicBezTo>
                <a:cubicBezTo>
                  <a:pt x="5" y="5388"/>
                  <a:pt x="0" y="5364"/>
                  <a:pt x="0" y="5340"/>
                </a:cubicBezTo>
                <a:lnTo>
                  <a:pt x="0" y="185"/>
                </a:lnTo>
                <a:cubicBezTo>
                  <a:pt x="0" y="161"/>
                  <a:pt x="5" y="137"/>
                  <a:pt x="15" y="114"/>
                </a:cubicBezTo>
                <a:close/>
              </a:path>
            </a:pathLst>
          </a:custGeom>
          <a:solidFill>
            <a:srgbClr val="282A3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93" name="任意多边形 1192"/>
          <p:cNvSpPr/>
          <p:nvPr/>
        </p:nvSpPr>
        <p:spPr>
          <a:xfrm>
            <a:off x="5448240" y="2707560"/>
            <a:ext cx="4579920" cy="1989000"/>
          </a:xfrm>
          <a:custGeom>
            <a:avLst/>
            <a:gdLst/>
            <a:ahLst/>
            <a:cxnLst/>
            <a:rect l="0" t="0" r="r" b="b"/>
            <a:pathLst>
              <a:path w="12722" h="5525">
                <a:moveTo>
                  <a:pt x="0" y="5340"/>
                </a:moveTo>
                <a:lnTo>
                  <a:pt x="0" y="185"/>
                </a:lnTo>
                <a:cubicBezTo>
                  <a:pt x="0" y="161"/>
                  <a:pt x="5" y="137"/>
                  <a:pt x="15" y="114"/>
                </a:cubicBezTo>
                <a:cubicBezTo>
                  <a:pt x="24" y="91"/>
                  <a:pt x="37" y="71"/>
                  <a:pt x="55" y="54"/>
                </a:cubicBezTo>
                <a:cubicBezTo>
                  <a:pt x="72" y="37"/>
                  <a:pt x="92" y="23"/>
                  <a:pt x="115" y="14"/>
                </a:cubicBezTo>
                <a:cubicBezTo>
                  <a:pt x="138" y="4"/>
                  <a:pt x="161" y="0"/>
                  <a:pt x="186" y="0"/>
                </a:cubicBezTo>
                <a:lnTo>
                  <a:pt x="12536" y="0"/>
                </a:lnTo>
                <a:cubicBezTo>
                  <a:pt x="12561" y="0"/>
                  <a:pt x="12585" y="4"/>
                  <a:pt x="12608" y="14"/>
                </a:cubicBezTo>
                <a:cubicBezTo>
                  <a:pt x="12630" y="23"/>
                  <a:pt x="12650" y="37"/>
                  <a:pt x="12668" y="54"/>
                </a:cubicBezTo>
                <a:cubicBezTo>
                  <a:pt x="12685" y="71"/>
                  <a:pt x="12699" y="91"/>
                  <a:pt x="12708" y="114"/>
                </a:cubicBezTo>
                <a:cubicBezTo>
                  <a:pt x="12717" y="137"/>
                  <a:pt x="12722" y="161"/>
                  <a:pt x="12722" y="185"/>
                </a:cubicBezTo>
                <a:lnTo>
                  <a:pt x="12722" y="5340"/>
                </a:lnTo>
                <a:cubicBezTo>
                  <a:pt x="12722" y="5364"/>
                  <a:pt x="12717" y="5388"/>
                  <a:pt x="12708" y="5411"/>
                </a:cubicBezTo>
                <a:cubicBezTo>
                  <a:pt x="12699" y="5433"/>
                  <a:pt x="12685" y="5453"/>
                  <a:pt x="12668" y="5471"/>
                </a:cubicBezTo>
                <a:cubicBezTo>
                  <a:pt x="12650" y="5488"/>
                  <a:pt x="12630" y="5502"/>
                  <a:pt x="12608" y="5511"/>
                </a:cubicBezTo>
                <a:cubicBezTo>
                  <a:pt x="12585" y="5521"/>
                  <a:pt x="12561" y="5525"/>
                  <a:pt x="12536" y="5525"/>
                </a:cubicBezTo>
                <a:lnTo>
                  <a:pt x="186" y="5525"/>
                </a:lnTo>
                <a:cubicBezTo>
                  <a:pt x="161" y="5525"/>
                  <a:pt x="138" y="5521"/>
                  <a:pt x="115" y="5511"/>
                </a:cubicBezTo>
                <a:cubicBezTo>
                  <a:pt x="92" y="5502"/>
                  <a:pt x="72" y="5488"/>
                  <a:pt x="55" y="5471"/>
                </a:cubicBezTo>
                <a:cubicBezTo>
                  <a:pt x="37" y="5453"/>
                  <a:pt x="24" y="5433"/>
                  <a:pt x="15" y="5411"/>
                </a:cubicBezTo>
                <a:cubicBezTo>
                  <a:pt x="5" y="5388"/>
                  <a:pt x="0" y="5364"/>
                  <a:pt x="0" y="5340"/>
                </a:cubicBezTo>
                <a:moveTo>
                  <a:pt x="24" y="185"/>
                </a:moveTo>
                <a:lnTo>
                  <a:pt x="24" y="5340"/>
                </a:lnTo>
                <a:cubicBezTo>
                  <a:pt x="24" y="5350"/>
                  <a:pt x="25" y="5361"/>
                  <a:pt x="27" y="5371"/>
                </a:cubicBezTo>
                <a:cubicBezTo>
                  <a:pt x="29" y="5382"/>
                  <a:pt x="32" y="5392"/>
                  <a:pt x="36" y="5402"/>
                </a:cubicBezTo>
                <a:cubicBezTo>
                  <a:pt x="40" y="5412"/>
                  <a:pt x="45" y="5421"/>
                  <a:pt x="51" y="5430"/>
                </a:cubicBezTo>
                <a:cubicBezTo>
                  <a:pt x="57" y="5439"/>
                  <a:pt x="64" y="5447"/>
                  <a:pt x="71" y="5454"/>
                </a:cubicBezTo>
                <a:cubicBezTo>
                  <a:pt x="79" y="5462"/>
                  <a:pt x="87" y="5469"/>
                  <a:pt x="96" y="5475"/>
                </a:cubicBezTo>
                <a:cubicBezTo>
                  <a:pt x="105" y="5481"/>
                  <a:pt x="114" y="5486"/>
                  <a:pt x="124" y="5490"/>
                </a:cubicBezTo>
                <a:cubicBezTo>
                  <a:pt x="134" y="5494"/>
                  <a:pt x="144" y="5497"/>
                  <a:pt x="154" y="5499"/>
                </a:cubicBezTo>
                <a:cubicBezTo>
                  <a:pt x="165" y="5501"/>
                  <a:pt x="175" y="5502"/>
                  <a:pt x="186" y="5502"/>
                </a:cubicBezTo>
                <a:lnTo>
                  <a:pt x="12536" y="5502"/>
                </a:lnTo>
                <a:cubicBezTo>
                  <a:pt x="12547" y="5502"/>
                  <a:pt x="12558" y="5501"/>
                  <a:pt x="12568" y="5499"/>
                </a:cubicBezTo>
                <a:cubicBezTo>
                  <a:pt x="12579" y="5497"/>
                  <a:pt x="12589" y="5494"/>
                  <a:pt x="12599" y="5490"/>
                </a:cubicBezTo>
                <a:cubicBezTo>
                  <a:pt x="12608" y="5486"/>
                  <a:pt x="12618" y="5481"/>
                  <a:pt x="12627" y="5475"/>
                </a:cubicBezTo>
                <a:cubicBezTo>
                  <a:pt x="12636" y="5469"/>
                  <a:pt x="12644" y="5462"/>
                  <a:pt x="12651" y="5454"/>
                </a:cubicBezTo>
                <a:cubicBezTo>
                  <a:pt x="12659" y="5447"/>
                  <a:pt x="12666" y="5439"/>
                  <a:pt x="12672" y="5430"/>
                </a:cubicBezTo>
                <a:cubicBezTo>
                  <a:pt x="12677" y="5421"/>
                  <a:pt x="12682" y="5412"/>
                  <a:pt x="12687" y="5402"/>
                </a:cubicBezTo>
                <a:cubicBezTo>
                  <a:pt x="12691" y="5392"/>
                  <a:pt x="12694" y="5382"/>
                  <a:pt x="12696" y="5371"/>
                </a:cubicBezTo>
                <a:cubicBezTo>
                  <a:pt x="12698" y="5361"/>
                  <a:pt x="12699" y="5350"/>
                  <a:pt x="12699" y="5340"/>
                </a:cubicBezTo>
                <a:lnTo>
                  <a:pt x="12699" y="185"/>
                </a:lnTo>
                <a:cubicBezTo>
                  <a:pt x="12699" y="175"/>
                  <a:pt x="12698" y="164"/>
                  <a:pt x="12696" y="154"/>
                </a:cubicBezTo>
                <a:cubicBezTo>
                  <a:pt x="12694" y="143"/>
                  <a:pt x="12691" y="133"/>
                  <a:pt x="12687" y="123"/>
                </a:cubicBezTo>
                <a:cubicBezTo>
                  <a:pt x="12682" y="113"/>
                  <a:pt x="12677" y="104"/>
                  <a:pt x="12672" y="95"/>
                </a:cubicBezTo>
                <a:cubicBezTo>
                  <a:pt x="12666" y="86"/>
                  <a:pt x="12659" y="78"/>
                  <a:pt x="12651" y="70"/>
                </a:cubicBezTo>
                <a:cubicBezTo>
                  <a:pt x="12644" y="63"/>
                  <a:pt x="12636" y="56"/>
                  <a:pt x="12627" y="50"/>
                </a:cubicBezTo>
                <a:cubicBezTo>
                  <a:pt x="12618" y="44"/>
                  <a:pt x="12608" y="39"/>
                  <a:pt x="12599" y="35"/>
                </a:cubicBezTo>
                <a:cubicBezTo>
                  <a:pt x="12589" y="31"/>
                  <a:pt x="12579" y="28"/>
                  <a:pt x="12568" y="26"/>
                </a:cubicBezTo>
                <a:cubicBezTo>
                  <a:pt x="12558" y="24"/>
                  <a:pt x="12547" y="23"/>
                  <a:pt x="12536" y="23"/>
                </a:cubicBezTo>
                <a:lnTo>
                  <a:pt x="186" y="23"/>
                </a:lnTo>
                <a:cubicBezTo>
                  <a:pt x="175" y="23"/>
                  <a:pt x="165" y="24"/>
                  <a:pt x="154" y="26"/>
                </a:cubicBezTo>
                <a:cubicBezTo>
                  <a:pt x="144" y="28"/>
                  <a:pt x="134" y="31"/>
                  <a:pt x="124" y="35"/>
                </a:cubicBezTo>
                <a:cubicBezTo>
                  <a:pt x="114" y="39"/>
                  <a:pt x="105" y="44"/>
                  <a:pt x="96" y="50"/>
                </a:cubicBezTo>
                <a:cubicBezTo>
                  <a:pt x="87" y="56"/>
                  <a:pt x="79" y="63"/>
                  <a:pt x="71" y="70"/>
                </a:cubicBezTo>
                <a:cubicBezTo>
                  <a:pt x="64" y="78"/>
                  <a:pt x="57" y="86"/>
                  <a:pt x="51" y="95"/>
                </a:cubicBezTo>
                <a:cubicBezTo>
                  <a:pt x="45" y="104"/>
                  <a:pt x="40" y="113"/>
                  <a:pt x="36" y="123"/>
                </a:cubicBezTo>
                <a:cubicBezTo>
                  <a:pt x="32" y="133"/>
                  <a:pt x="29" y="143"/>
                  <a:pt x="27" y="154"/>
                </a:cubicBezTo>
                <a:cubicBezTo>
                  <a:pt x="25" y="164"/>
                  <a:pt x="24" y="175"/>
                  <a:pt x="24" y="18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4" name="任意多边形 1193"/>
          <p:cNvSpPr/>
          <p:nvPr/>
        </p:nvSpPr>
        <p:spPr>
          <a:xfrm>
            <a:off x="5456880" y="2715840"/>
            <a:ext cx="4563000" cy="234360"/>
          </a:xfrm>
          <a:custGeom>
            <a:avLst/>
            <a:gdLst/>
            <a:ahLst/>
            <a:cxnLst/>
            <a:rect l="0" t="0" r="r" b="b"/>
            <a:pathLst>
              <a:path w="12675" h="651">
                <a:moveTo>
                  <a:pt x="0" y="0"/>
                </a:moveTo>
                <a:lnTo>
                  <a:pt x="12675" y="0"/>
                </a:lnTo>
                <a:lnTo>
                  <a:pt x="12675" y="651"/>
                </a:lnTo>
                <a:lnTo>
                  <a:pt x="0" y="651"/>
                </a:lnTo>
                <a:lnTo>
                  <a:pt x="0" y="0"/>
                </a:ln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5" name="任意多边形 1194"/>
          <p:cNvSpPr/>
          <p:nvPr/>
        </p:nvSpPr>
        <p:spPr>
          <a:xfrm>
            <a:off x="5448240" y="4830120"/>
            <a:ext cx="4579920" cy="1220400"/>
          </a:xfrm>
          <a:custGeom>
            <a:avLst/>
            <a:gdLst/>
            <a:ahLst/>
            <a:cxnLst/>
            <a:rect l="0" t="0" r="r" b="b"/>
            <a:pathLst>
              <a:path w="12722" h="3390">
                <a:moveTo>
                  <a:pt x="18" y="143"/>
                </a:moveTo>
                <a:cubicBezTo>
                  <a:pt x="30" y="115"/>
                  <a:pt x="47" y="89"/>
                  <a:pt x="68" y="68"/>
                </a:cubicBezTo>
                <a:cubicBezTo>
                  <a:pt x="90" y="46"/>
                  <a:pt x="115" y="29"/>
                  <a:pt x="144" y="17"/>
                </a:cubicBezTo>
                <a:cubicBezTo>
                  <a:pt x="172" y="6"/>
                  <a:pt x="202" y="0"/>
                  <a:pt x="232" y="0"/>
                </a:cubicBezTo>
                <a:lnTo>
                  <a:pt x="12490" y="0"/>
                </a:lnTo>
                <a:cubicBezTo>
                  <a:pt x="12521" y="0"/>
                  <a:pt x="12550" y="6"/>
                  <a:pt x="12579" y="17"/>
                </a:cubicBezTo>
                <a:cubicBezTo>
                  <a:pt x="12607" y="29"/>
                  <a:pt x="12632" y="46"/>
                  <a:pt x="12654" y="68"/>
                </a:cubicBezTo>
                <a:cubicBezTo>
                  <a:pt x="12676" y="89"/>
                  <a:pt x="12693" y="115"/>
                  <a:pt x="12704" y="143"/>
                </a:cubicBezTo>
                <a:cubicBezTo>
                  <a:pt x="12716" y="171"/>
                  <a:pt x="12722" y="201"/>
                  <a:pt x="12722" y="232"/>
                </a:cubicBezTo>
                <a:lnTo>
                  <a:pt x="12722" y="3158"/>
                </a:lnTo>
                <a:cubicBezTo>
                  <a:pt x="12722" y="3188"/>
                  <a:pt x="12716" y="3218"/>
                  <a:pt x="12704" y="3246"/>
                </a:cubicBezTo>
                <a:cubicBezTo>
                  <a:pt x="12693" y="3275"/>
                  <a:pt x="12676" y="3300"/>
                  <a:pt x="12654" y="3322"/>
                </a:cubicBezTo>
                <a:cubicBezTo>
                  <a:pt x="12632" y="3344"/>
                  <a:pt x="12607" y="3360"/>
                  <a:pt x="12579" y="3372"/>
                </a:cubicBezTo>
                <a:cubicBezTo>
                  <a:pt x="12550" y="3384"/>
                  <a:pt x="12521" y="3390"/>
                  <a:pt x="12490" y="3390"/>
                </a:cubicBezTo>
                <a:lnTo>
                  <a:pt x="233" y="3390"/>
                </a:lnTo>
                <a:cubicBezTo>
                  <a:pt x="202" y="3390"/>
                  <a:pt x="172" y="3384"/>
                  <a:pt x="144" y="3372"/>
                </a:cubicBezTo>
                <a:cubicBezTo>
                  <a:pt x="115" y="3360"/>
                  <a:pt x="90" y="3344"/>
                  <a:pt x="68" y="3322"/>
                </a:cubicBezTo>
                <a:cubicBezTo>
                  <a:pt x="47" y="3300"/>
                  <a:pt x="30" y="3275"/>
                  <a:pt x="18" y="3246"/>
                </a:cubicBezTo>
                <a:cubicBezTo>
                  <a:pt x="6" y="3218"/>
                  <a:pt x="0" y="3188"/>
                  <a:pt x="0" y="3158"/>
                </a:cubicBezTo>
                <a:lnTo>
                  <a:pt x="0" y="232"/>
                </a:lnTo>
                <a:cubicBezTo>
                  <a:pt x="0" y="201"/>
                  <a:pt x="6" y="171"/>
                  <a:pt x="18" y="14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6" name="任意多边形 1195"/>
          <p:cNvSpPr/>
          <p:nvPr/>
        </p:nvSpPr>
        <p:spPr>
          <a:xfrm>
            <a:off x="5448240" y="4830120"/>
            <a:ext cx="4579920" cy="1220400"/>
          </a:xfrm>
          <a:custGeom>
            <a:avLst/>
            <a:gdLst/>
            <a:ahLst/>
            <a:cxnLst/>
            <a:rect l="0" t="0" r="r" b="b"/>
            <a:pathLst>
              <a:path w="12722" h="3390">
                <a:moveTo>
                  <a:pt x="0" y="3158"/>
                </a:moveTo>
                <a:lnTo>
                  <a:pt x="0" y="232"/>
                </a:lnTo>
                <a:cubicBezTo>
                  <a:pt x="0" y="201"/>
                  <a:pt x="6" y="171"/>
                  <a:pt x="18" y="143"/>
                </a:cubicBezTo>
                <a:cubicBezTo>
                  <a:pt x="30" y="115"/>
                  <a:pt x="47" y="89"/>
                  <a:pt x="68" y="68"/>
                </a:cubicBezTo>
                <a:cubicBezTo>
                  <a:pt x="90" y="46"/>
                  <a:pt x="115" y="29"/>
                  <a:pt x="144" y="17"/>
                </a:cubicBezTo>
                <a:cubicBezTo>
                  <a:pt x="172" y="6"/>
                  <a:pt x="202" y="0"/>
                  <a:pt x="233" y="0"/>
                </a:cubicBezTo>
                <a:lnTo>
                  <a:pt x="12490" y="0"/>
                </a:lnTo>
                <a:cubicBezTo>
                  <a:pt x="12521" y="0"/>
                  <a:pt x="12550" y="6"/>
                  <a:pt x="12579" y="17"/>
                </a:cubicBezTo>
                <a:cubicBezTo>
                  <a:pt x="12607" y="29"/>
                  <a:pt x="12632" y="46"/>
                  <a:pt x="12654" y="68"/>
                </a:cubicBezTo>
                <a:cubicBezTo>
                  <a:pt x="12676" y="89"/>
                  <a:pt x="12693" y="115"/>
                  <a:pt x="12704" y="143"/>
                </a:cubicBezTo>
                <a:cubicBezTo>
                  <a:pt x="12716" y="171"/>
                  <a:pt x="12722" y="201"/>
                  <a:pt x="12722" y="232"/>
                </a:cubicBezTo>
                <a:lnTo>
                  <a:pt x="12722" y="3158"/>
                </a:lnTo>
                <a:cubicBezTo>
                  <a:pt x="12722" y="3188"/>
                  <a:pt x="12716" y="3218"/>
                  <a:pt x="12704" y="3246"/>
                </a:cubicBezTo>
                <a:cubicBezTo>
                  <a:pt x="12693" y="3275"/>
                  <a:pt x="12676" y="3300"/>
                  <a:pt x="12654" y="3322"/>
                </a:cubicBezTo>
                <a:cubicBezTo>
                  <a:pt x="12632" y="3344"/>
                  <a:pt x="12607" y="3360"/>
                  <a:pt x="12579" y="3372"/>
                </a:cubicBezTo>
                <a:cubicBezTo>
                  <a:pt x="12550" y="3384"/>
                  <a:pt x="12521" y="3390"/>
                  <a:pt x="12490" y="3390"/>
                </a:cubicBezTo>
                <a:lnTo>
                  <a:pt x="233" y="3390"/>
                </a:lnTo>
                <a:cubicBezTo>
                  <a:pt x="202" y="3390"/>
                  <a:pt x="172" y="3384"/>
                  <a:pt x="144" y="3372"/>
                </a:cubicBezTo>
                <a:cubicBezTo>
                  <a:pt x="115" y="3360"/>
                  <a:pt x="90" y="3344"/>
                  <a:pt x="68" y="3322"/>
                </a:cubicBezTo>
                <a:cubicBezTo>
                  <a:pt x="47" y="3300"/>
                  <a:pt x="30" y="3275"/>
                  <a:pt x="18" y="3246"/>
                </a:cubicBezTo>
                <a:cubicBezTo>
                  <a:pt x="6" y="3218"/>
                  <a:pt x="0" y="3188"/>
                  <a:pt x="0" y="3158"/>
                </a:cubicBezTo>
                <a:moveTo>
                  <a:pt x="24" y="232"/>
                </a:moveTo>
                <a:lnTo>
                  <a:pt x="24" y="3158"/>
                </a:lnTo>
                <a:cubicBezTo>
                  <a:pt x="24" y="3171"/>
                  <a:pt x="25" y="3185"/>
                  <a:pt x="28" y="3198"/>
                </a:cubicBezTo>
                <a:cubicBezTo>
                  <a:pt x="30" y="3212"/>
                  <a:pt x="34" y="3225"/>
                  <a:pt x="40" y="3238"/>
                </a:cubicBezTo>
                <a:cubicBezTo>
                  <a:pt x="45" y="3250"/>
                  <a:pt x="51" y="3262"/>
                  <a:pt x="59" y="3274"/>
                </a:cubicBezTo>
                <a:cubicBezTo>
                  <a:pt x="66" y="3285"/>
                  <a:pt x="75" y="3296"/>
                  <a:pt x="85" y="3305"/>
                </a:cubicBezTo>
                <a:cubicBezTo>
                  <a:pt x="95" y="3315"/>
                  <a:pt x="105" y="3324"/>
                  <a:pt x="116" y="3331"/>
                </a:cubicBezTo>
                <a:cubicBezTo>
                  <a:pt x="128" y="3339"/>
                  <a:pt x="140" y="3345"/>
                  <a:pt x="153" y="3351"/>
                </a:cubicBezTo>
                <a:cubicBezTo>
                  <a:pt x="165" y="3356"/>
                  <a:pt x="178" y="3360"/>
                  <a:pt x="192" y="3363"/>
                </a:cubicBezTo>
                <a:cubicBezTo>
                  <a:pt x="205" y="3365"/>
                  <a:pt x="219" y="3367"/>
                  <a:pt x="233" y="3367"/>
                </a:cubicBezTo>
                <a:lnTo>
                  <a:pt x="12490" y="3367"/>
                </a:lnTo>
                <a:cubicBezTo>
                  <a:pt x="12504" y="3367"/>
                  <a:pt x="12517" y="3365"/>
                  <a:pt x="12531" y="3363"/>
                </a:cubicBezTo>
                <a:cubicBezTo>
                  <a:pt x="12544" y="3360"/>
                  <a:pt x="12557" y="3356"/>
                  <a:pt x="12570" y="3351"/>
                </a:cubicBezTo>
                <a:cubicBezTo>
                  <a:pt x="12583" y="3345"/>
                  <a:pt x="12595" y="3339"/>
                  <a:pt x="12606" y="3331"/>
                </a:cubicBezTo>
                <a:cubicBezTo>
                  <a:pt x="12618" y="3324"/>
                  <a:pt x="12628" y="3315"/>
                  <a:pt x="12638" y="3305"/>
                </a:cubicBezTo>
                <a:cubicBezTo>
                  <a:pt x="12647" y="3296"/>
                  <a:pt x="12656" y="3285"/>
                  <a:pt x="12664" y="3274"/>
                </a:cubicBezTo>
                <a:cubicBezTo>
                  <a:pt x="12671" y="3262"/>
                  <a:pt x="12678" y="3250"/>
                  <a:pt x="12683" y="3238"/>
                </a:cubicBezTo>
                <a:cubicBezTo>
                  <a:pt x="12688" y="3225"/>
                  <a:pt x="12692" y="3212"/>
                  <a:pt x="12695" y="3198"/>
                </a:cubicBezTo>
                <a:cubicBezTo>
                  <a:pt x="12698" y="3185"/>
                  <a:pt x="12699" y="3171"/>
                  <a:pt x="12699" y="3158"/>
                </a:cubicBezTo>
                <a:lnTo>
                  <a:pt x="12699" y="232"/>
                </a:lnTo>
                <a:cubicBezTo>
                  <a:pt x="12699" y="218"/>
                  <a:pt x="12698" y="204"/>
                  <a:pt x="12695" y="191"/>
                </a:cubicBezTo>
                <a:cubicBezTo>
                  <a:pt x="12692" y="178"/>
                  <a:pt x="12688" y="164"/>
                  <a:pt x="12683" y="152"/>
                </a:cubicBezTo>
                <a:cubicBezTo>
                  <a:pt x="12678" y="139"/>
                  <a:pt x="12671" y="127"/>
                  <a:pt x="12664" y="116"/>
                </a:cubicBezTo>
                <a:cubicBezTo>
                  <a:pt x="12656" y="104"/>
                  <a:pt x="12647" y="94"/>
                  <a:pt x="12638" y="84"/>
                </a:cubicBezTo>
                <a:cubicBezTo>
                  <a:pt x="12628" y="74"/>
                  <a:pt x="12618" y="66"/>
                  <a:pt x="12606" y="58"/>
                </a:cubicBezTo>
                <a:cubicBezTo>
                  <a:pt x="12595" y="50"/>
                  <a:pt x="12583" y="44"/>
                  <a:pt x="12570" y="39"/>
                </a:cubicBezTo>
                <a:cubicBezTo>
                  <a:pt x="12557" y="34"/>
                  <a:pt x="12544" y="30"/>
                  <a:pt x="12531" y="27"/>
                </a:cubicBezTo>
                <a:cubicBezTo>
                  <a:pt x="12517" y="24"/>
                  <a:pt x="12504" y="23"/>
                  <a:pt x="12490" y="23"/>
                </a:cubicBezTo>
                <a:lnTo>
                  <a:pt x="233" y="23"/>
                </a:lnTo>
                <a:cubicBezTo>
                  <a:pt x="219" y="23"/>
                  <a:pt x="205" y="24"/>
                  <a:pt x="192" y="27"/>
                </a:cubicBezTo>
                <a:cubicBezTo>
                  <a:pt x="178" y="30"/>
                  <a:pt x="165" y="34"/>
                  <a:pt x="153" y="39"/>
                </a:cubicBezTo>
                <a:cubicBezTo>
                  <a:pt x="140" y="44"/>
                  <a:pt x="128" y="50"/>
                  <a:pt x="116" y="58"/>
                </a:cubicBezTo>
                <a:cubicBezTo>
                  <a:pt x="105" y="66"/>
                  <a:pt x="95" y="74"/>
                  <a:pt x="85" y="84"/>
                </a:cubicBezTo>
                <a:cubicBezTo>
                  <a:pt x="75" y="94"/>
                  <a:pt x="66" y="104"/>
                  <a:pt x="59" y="116"/>
                </a:cubicBezTo>
                <a:cubicBezTo>
                  <a:pt x="51" y="127"/>
                  <a:pt x="45" y="139"/>
                  <a:pt x="40" y="152"/>
                </a:cubicBezTo>
                <a:cubicBezTo>
                  <a:pt x="34" y="164"/>
                  <a:pt x="30" y="178"/>
                  <a:pt x="28" y="191"/>
                </a:cubicBezTo>
                <a:cubicBezTo>
                  <a:pt x="25" y="204"/>
                  <a:pt x="24" y="218"/>
                  <a:pt x="24" y="232"/>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197" name="图片 1196"/>
          <p:cNvPicPr/>
          <p:nvPr/>
        </p:nvPicPr>
        <p:blipFill>
          <a:blip r:embed="rId10"/>
          <a:stretch/>
        </p:blipFill>
        <p:spPr>
          <a:xfrm>
            <a:off x="5448600" y="2415240"/>
            <a:ext cx="191880" cy="166680"/>
          </a:xfrm>
          <a:prstGeom prst="rect">
            <a:avLst/>
          </a:prstGeom>
          <a:noFill/>
          <a:ln w="0">
            <a:noFill/>
          </a:ln>
        </p:spPr>
      </p:pic>
      <p:sp>
        <p:nvSpPr>
          <p:cNvPr id="1198" name="文本框 1197"/>
          <p:cNvSpPr txBox="1"/>
          <p:nvPr/>
        </p:nvSpPr>
        <p:spPr>
          <a:xfrm>
            <a:off x="768960" y="6490440"/>
            <a:ext cx="1029600" cy="12996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Courier New"/>
                <a:ea typeface="Courier New"/>
              </a:rPr>
              <a:t>  </a:t>
            </a:r>
            <a:r>
              <a:rPr lang="en-US" sz="900" b="0" u="none" strike="noStrike">
                <a:solidFill>
                  <a:srgbClr val="BD93F9"/>
                </a:solidFill>
                <a:effectLst/>
                <a:uFillTx/>
                <a:latin typeface="Courier New"/>
                <a:ea typeface="Courier New"/>
              </a:rPr>
              <a:t>return</a:t>
            </a:r>
            <a:r>
              <a:rPr lang="en-US" sz="900" b="0" u="none" strike="noStrike">
                <a:solidFill>
                  <a:srgbClr val="FFFFFF"/>
                </a:solidFill>
                <a:effectLst/>
                <a:uFillTx/>
                <a:latin typeface="Courier New"/>
                <a:ea typeface="Courier New"/>
              </a:rPr>
              <a:t> answer</a:t>
            </a:r>
            <a:endParaRPr lang="en-US" sz="900" b="0" u="none" strike="noStrike">
              <a:solidFill>
                <a:srgbClr val="000000"/>
              </a:solidFill>
              <a:effectLst/>
              <a:uFillTx/>
              <a:latin typeface="Times New Roman"/>
            </a:endParaRPr>
          </a:p>
        </p:txBody>
      </p:sp>
      <p:sp>
        <p:nvSpPr>
          <p:cNvPr id="1199" name="任意多边形 1198"/>
          <p:cNvSpPr/>
          <p:nvPr/>
        </p:nvSpPr>
        <p:spPr>
          <a:xfrm>
            <a:off x="5540400" y="2782440"/>
            <a:ext cx="100440" cy="100800"/>
          </a:xfrm>
          <a:custGeom>
            <a:avLst/>
            <a:gdLst/>
            <a:ahLst/>
            <a:cxnLst/>
            <a:rect l="0" t="0" r="r" b="b"/>
            <a:pathLst>
              <a:path w="279" h="280">
                <a:moveTo>
                  <a:pt x="279" y="140"/>
                </a:moveTo>
                <a:cubicBezTo>
                  <a:pt x="279" y="158"/>
                  <a:pt x="276" y="176"/>
                  <a:pt x="269" y="193"/>
                </a:cubicBezTo>
                <a:cubicBezTo>
                  <a:pt x="262" y="211"/>
                  <a:pt x="252" y="226"/>
                  <a:pt x="239" y="239"/>
                </a:cubicBezTo>
                <a:cubicBezTo>
                  <a:pt x="225" y="252"/>
                  <a:pt x="210" y="262"/>
                  <a:pt x="193" y="269"/>
                </a:cubicBezTo>
                <a:cubicBezTo>
                  <a:pt x="176" y="276"/>
                  <a:pt x="159" y="280"/>
                  <a:pt x="140" y="280"/>
                </a:cubicBezTo>
                <a:cubicBezTo>
                  <a:pt x="122" y="280"/>
                  <a:pt x="104" y="276"/>
                  <a:pt x="87" y="269"/>
                </a:cubicBezTo>
                <a:cubicBezTo>
                  <a:pt x="70" y="262"/>
                  <a:pt x="55" y="252"/>
                  <a:pt x="42" y="239"/>
                </a:cubicBezTo>
                <a:cubicBezTo>
                  <a:pt x="27" y="226"/>
                  <a:pt x="17" y="211"/>
                  <a:pt x="10" y="193"/>
                </a:cubicBezTo>
                <a:cubicBezTo>
                  <a:pt x="3" y="176"/>
                  <a:pt x="0" y="158"/>
                  <a:pt x="0" y="140"/>
                </a:cubicBezTo>
                <a:cubicBezTo>
                  <a:pt x="0" y="121"/>
                  <a:pt x="3" y="103"/>
                  <a:pt x="10" y="86"/>
                </a:cubicBezTo>
                <a:cubicBezTo>
                  <a:pt x="17" y="69"/>
                  <a:pt x="27" y="54"/>
                  <a:pt x="42" y="41"/>
                </a:cubicBezTo>
                <a:cubicBezTo>
                  <a:pt x="55" y="28"/>
                  <a:pt x="70" y="18"/>
                  <a:pt x="87" y="11"/>
                </a:cubicBezTo>
                <a:cubicBezTo>
                  <a:pt x="104" y="4"/>
                  <a:pt x="122" y="0"/>
                  <a:pt x="140" y="0"/>
                </a:cubicBezTo>
                <a:cubicBezTo>
                  <a:pt x="159" y="0"/>
                  <a:pt x="176" y="4"/>
                  <a:pt x="193" y="11"/>
                </a:cubicBezTo>
                <a:cubicBezTo>
                  <a:pt x="210" y="18"/>
                  <a:pt x="225" y="28"/>
                  <a:pt x="239" y="41"/>
                </a:cubicBezTo>
                <a:cubicBezTo>
                  <a:pt x="252" y="54"/>
                  <a:pt x="262" y="69"/>
                  <a:pt x="269" y="86"/>
                </a:cubicBezTo>
                <a:cubicBezTo>
                  <a:pt x="276" y="103"/>
                  <a:pt x="279" y="121"/>
                  <a:pt x="279" y="140"/>
                </a:cubicBezTo>
                <a:close/>
              </a:path>
            </a:pathLst>
          </a:custGeom>
          <a:solidFill>
            <a:srgbClr val="F8717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00" name="任意多边形 1199"/>
          <p:cNvSpPr/>
          <p:nvPr/>
        </p:nvSpPr>
        <p:spPr>
          <a:xfrm>
            <a:off x="5690880" y="2782440"/>
            <a:ext cx="100440" cy="100800"/>
          </a:xfrm>
          <a:custGeom>
            <a:avLst/>
            <a:gdLst/>
            <a:ahLst/>
            <a:cxnLst/>
            <a:rect l="0" t="0" r="r" b="b"/>
            <a:pathLst>
              <a:path w="279" h="280">
                <a:moveTo>
                  <a:pt x="279" y="140"/>
                </a:moveTo>
                <a:cubicBezTo>
                  <a:pt x="279" y="158"/>
                  <a:pt x="276" y="176"/>
                  <a:pt x="269" y="193"/>
                </a:cubicBezTo>
                <a:cubicBezTo>
                  <a:pt x="261" y="211"/>
                  <a:pt x="251" y="226"/>
                  <a:pt x="238" y="239"/>
                </a:cubicBezTo>
                <a:cubicBezTo>
                  <a:pt x="225" y="252"/>
                  <a:pt x="210" y="262"/>
                  <a:pt x="193" y="269"/>
                </a:cubicBezTo>
                <a:cubicBezTo>
                  <a:pt x="175" y="276"/>
                  <a:pt x="157" y="280"/>
                  <a:pt x="139" y="280"/>
                </a:cubicBezTo>
                <a:cubicBezTo>
                  <a:pt x="120" y="280"/>
                  <a:pt x="103" y="276"/>
                  <a:pt x="86" y="269"/>
                </a:cubicBezTo>
                <a:cubicBezTo>
                  <a:pt x="69" y="262"/>
                  <a:pt x="53" y="252"/>
                  <a:pt x="40" y="239"/>
                </a:cubicBezTo>
                <a:cubicBezTo>
                  <a:pt x="27" y="226"/>
                  <a:pt x="17" y="211"/>
                  <a:pt x="10" y="193"/>
                </a:cubicBezTo>
                <a:cubicBezTo>
                  <a:pt x="3" y="176"/>
                  <a:pt x="0" y="158"/>
                  <a:pt x="0" y="140"/>
                </a:cubicBezTo>
                <a:cubicBezTo>
                  <a:pt x="0" y="121"/>
                  <a:pt x="3" y="103"/>
                  <a:pt x="10" y="86"/>
                </a:cubicBezTo>
                <a:cubicBezTo>
                  <a:pt x="17" y="69"/>
                  <a:pt x="27" y="54"/>
                  <a:pt x="40" y="41"/>
                </a:cubicBezTo>
                <a:cubicBezTo>
                  <a:pt x="53" y="28"/>
                  <a:pt x="69" y="18"/>
                  <a:pt x="86" y="11"/>
                </a:cubicBezTo>
                <a:cubicBezTo>
                  <a:pt x="103" y="4"/>
                  <a:pt x="120" y="0"/>
                  <a:pt x="139" y="0"/>
                </a:cubicBezTo>
                <a:cubicBezTo>
                  <a:pt x="157" y="0"/>
                  <a:pt x="175" y="4"/>
                  <a:pt x="193" y="11"/>
                </a:cubicBezTo>
                <a:cubicBezTo>
                  <a:pt x="210" y="18"/>
                  <a:pt x="225" y="28"/>
                  <a:pt x="238" y="41"/>
                </a:cubicBezTo>
                <a:cubicBezTo>
                  <a:pt x="251" y="54"/>
                  <a:pt x="261" y="69"/>
                  <a:pt x="269" y="86"/>
                </a:cubicBezTo>
                <a:cubicBezTo>
                  <a:pt x="276" y="103"/>
                  <a:pt x="279" y="121"/>
                  <a:pt x="279" y="140"/>
                </a:cubicBezTo>
                <a:close/>
              </a:path>
            </a:pathLst>
          </a:custGeom>
          <a:solidFill>
            <a:srgbClr val="FBBF24"/>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01" name="任意多边形 1200"/>
          <p:cNvSpPr/>
          <p:nvPr/>
        </p:nvSpPr>
        <p:spPr>
          <a:xfrm>
            <a:off x="5841000" y="2782440"/>
            <a:ext cx="100800" cy="100800"/>
          </a:xfrm>
          <a:custGeom>
            <a:avLst/>
            <a:gdLst/>
            <a:ahLst/>
            <a:cxnLst/>
            <a:rect l="0" t="0" r="r" b="b"/>
            <a:pathLst>
              <a:path w="280" h="280">
                <a:moveTo>
                  <a:pt x="280" y="140"/>
                </a:moveTo>
                <a:cubicBezTo>
                  <a:pt x="280" y="158"/>
                  <a:pt x="276" y="176"/>
                  <a:pt x="269" y="193"/>
                </a:cubicBezTo>
                <a:cubicBezTo>
                  <a:pt x="262" y="211"/>
                  <a:pt x="252" y="226"/>
                  <a:pt x="239" y="239"/>
                </a:cubicBezTo>
                <a:cubicBezTo>
                  <a:pt x="226" y="252"/>
                  <a:pt x="211" y="262"/>
                  <a:pt x="194" y="269"/>
                </a:cubicBezTo>
                <a:cubicBezTo>
                  <a:pt x="177" y="276"/>
                  <a:pt x="159" y="280"/>
                  <a:pt x="141" y="280"/>
                </a:cubicBezTo>
                <a:cubicBezTo>
                  <a:pt x="122" y="280"/>
                  <a:pt x="104" y="276"/>
                  <a:pt x="87" y="269"/>
                </a:cubicBezTo>
                <a:cubicBezTo>
                  <a:pt x="70" y="262"/>
                  <a:pt x="55" y="252"/>
                  <a:pt x="42" y="239"/>
                </a:cubicBezTo>
                <a:cubicBezTo>
                  <a:pt x="28" y="226"/>
                  <a:pt x="18" y="211"/>
                  <a:pt x="11" y="193"/>
                </a:cubicBezTo>
                <a:cubicBezTo>
                  <a:pt x="4" y="176"/>
                  <a:pt x="0" y="158"/>
                  <a:pt x="0" y="140"/>
                </a:cubicBezTo>
                <a:cubicBezTo>
                  <a:pt x="0" y="121"/>
                  <a:pt x="4" y="103"/>
                  <a:pt x="11" y="86"/>
                </a:cubicBezTo>
                <a:cubicBezTo>
                  <a:pt x="18" y="69"/>
                  <a:pt x="28" y="54"/>
                  <a:pt x="42" y="41"/>
                </a:cubicBezTo>
                <a:cubicBezTo>
                  <a:pt x="55" y="28"/>
                  <a:pt x="70" y="18"/>
                  <a:pt x="87" y="11"/>
                </a:cubicBezTo>
                <a:cubicBezTo>
                  <a:pt x="104" y="4"/>
                  <a:pt x="122" y="0"/>
                  <a:pt x="141" y="0"/>
                </a:cubicBezTo>
                <a:cubicBezTo>
                  <a:pt x="159" y="0"/>
                  <a:pt x="177" y="4"/>
                  <a:pt x="194" y="11"/>
                </a:cubicBezTo>
                <a:cubicBezTo>
                  <a:pt x="211" y="18"/>
                  <a:pt x="226" y="28"/>
                  <a:pt x="239" y="41"/>
                </a:cubicBezTo>
                <a:cubicBezTo>
                  <a:pt x="252" y="54"/>
                  <a:pt x="262" y="69"/>
                  <a:pt x="269" y="86"/>
                </a:cubicBezTo>
                <a:cubicBezTo>
                  <a:pt x="276" y="103"/>
                  <a:pt x="280" y="121"/>
                  <a:pt x="280" y="140"/>
                </a:cubicBezTo>
                <a:close/>
              </a:path>
            </a:pathLst>
          </a:custGeom>
          <a:solidFill>
            <a:srgbClr val="34D399"/>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02" name="文本框 1201"/>
          <p:cNvSpPr txBox="1"/>
          <p:nvPr/>
        </p:nvSpPr>
        <p:spPr>
          <a:xfrm>
            <a:off x="5707800" y="2401920"/>
            <a:ext cx="100656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实际运行示例</a:t>
            </a:r>
            <a:endParaRPr lang="en-US" sz="1320" b="0" u="none" strike="noStrike">
              <a:solidFill>
                <a:srgbClr val="000000"/>
              </a:solidFill>
              <a:effectLst/>
              <a:uFillTx/>
              <a:latin typeface="Times New Roman"/>
            </a:endParaRPr>
          </a:p>
        </p:txBody>
      </p:sp>
      <p:sp>
        <p:nvSpPr>
          <p:cNvPr id="1203" name="文本框 1202"/>
          <p:cNvSpPr txBox="1"/>
          <p:nvPr/>
        </p:nvSpPr>
        <p:spPr>
          <a:xfrm>
            <a:off x="6058440" y="2781720"/>
            <a:ext cx="158436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NotoSansSC"/>
                <a:ea typeface="NotoSansSC"/>
              </a:rPr>
              <a:t>RAG Question Answering Demo</a:t>
            </a:r>
            <a:endParaRPr lang="en-US" sz="790" b="0" u="none" strike="noStrike">
              <a:solidFill>
                <a:srgbClr val="000000"/>
              </a:solidFill>
              <a:effectLst/>
              <a:uFillTx/>
              <a:latin typeface="Times New Roman"/>
            </a:endParaRPr>
          </a:p>
        </p:txBody>
      </p:sp>
      <p:sp>
        <p:nvSpPr>
          <p:cNvPr id="1204" name="文本框 1203"/>
          <p:cNvSpPr txBox="1"/>
          <p:nvPr/>
        </p:nvSpPr>
        <p:spPr>
          <a:xfrm>
            <a:off x="5557320" y="3064320"/>
            <a:ext cx="206640" cy="129960"/>
          </a:xfrm>
          <a:prstGeom prst="rect">
            <a:avLst/>
          </a:prstGeom>
          <a:noFill/>
          <a:ln w="0">
            <a:noFill/>
          </a:ln>
        </p:spPr>
        <p:txBody>
          <a:bodyPr wrap="none" lIns="0" tIns="0" rIns="0" bIns="0" anchor="t">
            <a:spAutoFit/>
          </a:bodyPr>
          <a:lstStyle/>
          <a:p>
            <a:r>
              <a:rPr lang="en-US" sz="900" b="0" u="none" strike="noStrike">
                <a:solidFill>
                  <a:srgbClr val="34D399"/>
                </a:solidFill>
                <a:effectLst/>
                <a:uFillTx/>
                <a:latin typeface="Courier New"/>
                <a:ea typeface="Courier New"/>
              </a:rPr>
              <a:t>&gt;&gt; </a:t>
            </a:r>
            <a:endParaRPr lang="en-US" sz="900" b="0" u="none" strike="noStrike">
              <a:solidFill>
                <a:srgbClr val="000000"/>
              </a:solidFill>
              <a:effectLst/>
              <a:uFillTx/>
              <a:latin typeface="Times New Roman"/>
            </a:endParaRPr>
          </a:p>
        </p:txBody>
      </p:sp>
      <p:sp>
        <p:nvSpPr>
          <p:cNvPr id="1205" name="文本框 1204"/>
          <p:cNvSpPr txBox="1"/>
          <p:nvPr/>
        </p:nvSpPr>
        <p:spPr>
          <a:xfrm>
            <a:off x="5761800" y="3049560"/>
            <a:ext cx="457920" cy="143640"/>
          </a:xfrm>
          <a:prstGeom prst="rect">
            <a:avLst/>
          </a:prstGeom>
          <a:noFill/>
          <a:ln w="0">
            <a:noFill/>
          </a:ln>
        </p:spPr>
        <p:txBody>
          <a:bodyPr wrap="none" lIns="0" tIns="0" rIns="0" bIns="0" anchor="t">
            <a:spAutoFit/>
          </a:bodyPr>
          <a:lstStyle/>
          <a:p>
            <a:r>
              <a:rPr lang="zh-CN" sz="900" b="0" u="none" strike="noStrike">
                <a:solidFill>
                  <a:srgbClr val="34D399"/>
                </a:solidFill>
                <a:effectLst/>
                <a:uFillTx/>
                <a:latin typeface="WenQuanYiZenHei"/>
                <a:ea typeface="WenQuanYiZenHei"/>
              </a:rPr>
              <a:t>查询文本</a:t>
            </a:r>
            <a:endParaRPr lang="en-US" sz="900" b="0" u="none" strike="noStrike">
              <a:solidFill>
                <a:srgbClr val="000000"/>
              </a:solidFill>
              <a:effectLst/>
              <a:uFillTx/>
              <a:latin typeface="Times New Roman"/>
            </a:endParaRPr>
          </a:p>
        </p:txBody>
      </p:sp>
      <p:sp>
        <p:nvSpPr>
          <p:cNvPr id="1206" name="文本框 1205"/>
          <p:cNvSpPr txBox="1"/>
          <p:nvPr/>
        </p:nvSpPr>
        <p:spPr>
          <a:xfrm>
            <a:off x="6229800" y="3064320"/>
            <a:ext cx="138240" cy="129960"/>
          </a:xfrm>
          <a:prstGeom prst="rect">
            <a:avLst/>
          </a:prstGeom>
          <a:noFill/>
          <a:ln w="0">
            <a:noFill/>
          </a:ln>
        </p:spPr>
        <p:txBody>
          <a:bodyPr wrap="none" lIns="0" tIns="0" rIns="0" bIns="0" anchor="t">
            <a:spAutoFit/>
          </a:bodyPr>
          <a:lstStyle/>
          <a:p>
            <a:r>
              <a:rPr lang="en-US" sz="900" b="0" u="none" strike="noStrike">
                <a:solidFill>
                  <a:srgbClr val="34D399"/>
                </a:solidFill>
                <a:effectLst/>
                <a:uFillTx/>
                <a:latin typeface="Courier New"/>
                <a:ea typeface="Courier New"/>
              </a:rPr>
              <a:t>:</a:t>
            </a:r>
            <a:r>
              <a:rPr lang="en-US" sz="900" b="0" u="none" strike="noStrike">
                <a:solidFill>
                  <a:srgbClr val="F8F8F2"/>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207" name="文本框 1206"/>
          <p:cNvSpPr txBox="1"/>
          <p:nvPr/>
        </p:nvSpPr>
        <p:spPr>
          <a:xfrm>
            <a:off x="6366240" y="3049560"/>
            <a:ext cx="1258200" cy="143640"/>
          </a:xfrm>
          <a:prstGeom prst="rect">
            <a:avLst/>
          </a:prstGeom>
          <a:noFill/>
          <a:ln w="0">
            <a:noFill/>
          </a:ln>
        </p:spPr>
        <p:txBody>
          <a:bodyPr wrap="none" lIns="0" tIns="0" rIns="0" bIns="0" anchor="t">
            <a:spAutoFit/>
          </a:bodyPr>
          <a:lstStyle/>
          <a:p>
            <a:r>
              <a:rPr lang="zh-CN" sz="900" b="0" u="none" strike="noStrike">
                <a:solidFill>
                  <a:srgbClr val="F8F8F2"/>
                </a:solidFill>
                <a:effectLst/>
                <a:uFillTx/>
                <a:latin typeface="WenQuanYiZenHei"/>
                <a:ea typeface="WenQuanYiZenHei"/>
              </a:rPr>
              <a:t>人工智能的应用有哪些？</a:t>
            </a:r>
            <a:endParaRPr lang="en-US" sz="900" b="0" u="none" strike="noStrike">
              <a:solidFill>
                <a:srgbClr val="000000"/>
              </a:solidFill>
              <a:effectLst/>
              <a:uFillTx/>
              <a:latin typeface="Times New Roman"/>
            </a:endParaRPr>
          </a:p>
        </p:txBody>
      </p:sp>
      <p:sp>
        <p:nvSpPr>
          <p:cNvPr id="1208" name="文本框 1207"/>
          <p:cNvSpPr txBox="1"/>
          <p:nvPr/>
        </p:nvSpPr>
        <p:spPr>
          <a:xfrm>
            <a:off x="5557320" y="3406680"/>
            <a:ext cx="206640" cy="129960"/>
          </a:xfrm>
          <a:prstGeom prst="rect">
            <a:avLst/>
          </a:prstGeom>
          <a:noFill/>
          <a:ln w="0">
            <a:noFill/>
          </a:ln>
        </p:spPr>
        <p:txBody>
          <a:bodyPr wrap="none" lIns="0" tIns="0" rIns="0" bIns="0" anchor="t">
            <a:spAutoFit/>
          </a:bodyPr>
          <a:lstStyle/>
          <a:p>
            <a:r>
              <a:rPr lang="en-US" sz="900" b="0" u="none" strike="noStrike">
                <a:solidFill>
                  <a:srgbClr val="34D399"/>
                </a:solidFill>
                <a:effectLst/>
                <a:uFillTx/>
                <a:latin typeface="Courier New"/>
                <a:ea typeface="Courier New"/>
              </a:rPr>
              <a:t>&gt;&gt; </a:t>
            </a:r>
            <a:endParaRPr lang="en-US" sz="900" b="0" u="none" strike="noStrike">
              <a:solidFill>
                <a:srgbClr val="000000"/>
              </a:solidFill>
              <a:effectLst/>
              <a:uFillTx/>
              <a:latin typeface="Times New Roman"/>
            </a:endParaRPr>
          </a:p>
        </p:txBody>
      </p:sp>
      <p:sp>
        <p:nvSpPr>
          <p:cNvPr id="1209" name="文本框 1208"/>
          <p:cNvSpPr txBox="1"/>
          <p:nvPr/>
        </p:nvSpPr>
        <p:spPr>
          <a:xfrm>
            <a:off x="5761800" y="3391920"/>
            <a:ext cx="1029600" cy="143640"/>
          </a:xfrm>
          <a:prstGeom prst="rect">
            <a:avLst/>
          </a:prstGeom>
          <a:noFill/>
          <a:ln w="0">
            <a:noFill/>
          </a:ln>
        </p:spPr>
        <p:txBody>
          <a:bodyPr wrap="none" lIns="0" tIns="0" rIns="0" bIns="0" anchor="t">
            <a:spAutoFit/>
          </a:bodyPr>
          <a:lstStyle/>
          <a:p>
            <a:r>
              <a:rPr lang="zh-CN" sz="900" b="0" u="none" strike="noStrike">
                <a:solidFill>
                  <a:srgbClr val="34D399"/>
                </a:solidFill>
                <a:effectLst/>
                <a:uFillTx/>
                <a:latin typeface="WenQuanYiZenHei"/>
                <a:ea typeface="WenQuanYiZenHei"/>
              </a:rPr>
              <a:t>检索到的上下文信息</a:t>
            </a:r>
            <a:endParaRPr lang="en-US" sz="900" b="0" u="none" strike="noStrike">
              <a:solidFill>
                <a:srgbClr val="000000"/>
              </a:solidFill>
              <a:effectLst/>
              <a:uFillTx/>
              <a:latin typeface="Times New Roman"/>
            </a:endParaRPr>
          </a:p>
        </p:txBody>
      </p:sp>
      <p:sp>
        <p:nvSpPr>
          <p:cNvPr id="1210" name="文本框 1209"/>
          <p:cNvSpPr txBox="1"/>
          <p:nvPr/>
        </p:nvSpPr>
        <p:spPr>
          <a:xfrm>
            <a:off x="6814800" y="3406680"/>
            <a:ext cx="113400" cy="129960"/>
          </a:xfrm>
          <a:prstGeom prst="rect">
            <a:avLst/>
          </a:prstGeom>
          <a:noFill/>
          <a:ln w="0">
            <a:noFill/>
          </a:ln>
        </p:spPr>
        <p:txBody>
          <a:bodyPr wrap="none" lIns="0" tIns="0" rIns="0" bIns="0" anchor="t">
            <a:spAutoFit/>
          </a:bodyPr>
          <a:lstStyle/>
          <a:p>
            <a:r>
              <a:rPr lang="en-US" sz="900" b="0" u="none" strike="noStrike">
                <a:solidFill>
                  <a:srgbClr val="34D399"/>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211" name="文本框 1210"/>
          <p:cNvSpPr txBox="1"/>
          <p:nvPr/>
        </p:nvSpPr>
        <p:spPr>
          <a:xfrm>
            <a:off x="5557320" y="3574080"/>
            <a:ext cx="20664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1.</a:t>
            </a:r>
            <a:r>
              <a:rPr lang="en-US" sz="900" b="0" u="none" strike="noStrike">
                <a:solidFill>
                  <a:srgbClr val="F8F8F2"/>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212" name="文本框 1211"/>
          <p:cNvSpPr txBox="1"/>
          <p:nvPr/>
        </p:nvSpPr>
        <p:spPr>
          <a:xfrm>
            <a:off x="5761800" y="3559320"/>
            <a:ext cx="2629800" cy="143640"/>
          </a:xfrm>
          <a:prstGeom prst="rect">
            <a:avLst/>
          </a:prstGeom>
          <a:noFill/>
          <a:ln w="0">
            <a:noFill/>
          </a:ln>
        </p:spPr>
        <p:txBody>
          <a:bodyPr wrap="none" lIns="0" tIns="0" rIns="0" bIns="0" anchor="t">
            <a:spAutoFit/>
          </a:bodyPr>
          <a:lstStyle/>
          <a:p>
            <a:r>
              <a:rPr lang="zh-CN" sz="900" b="0" u="none" strike="noStrike">
                <a:solidFill>
                  <a:srgbClr val="F8F8F2"/>
                </a:solidFill>
                <a:effectLst/>
                <a:uFillTx/>
                <a:latin typeface="WenQuanYiZenHei"/>
                <a:ea typeface="WenQuanYiZenHei"/>
              </a:rPr>
              <a:t>人工智能是模仿人类智能的技术，可用于复杂任务。</a:t>
            </a:r>
            <a:endParaRPr lang="en-US" sz="900" b="0" u="none" strike="noStrike">
              <a:solidFill>
                <a:srgbClr val="000000"/>
              </a:solidFill>
              <a:effectLst/>
              <a:uFillTx/>
              <a:latin typeface="Times New Roman"/>
            </a:endParaRPr>
          </a:p>
        </p:txBody>
      </p:sp>
      <p:sp>
        <p:nvSpPr>
          <p:cNvPr id="1213" name="文本框 1212"/>
          <p:cNvSpPr txBox="1"/>
          <p:nvPr/>
        </p:nvSpPr>
        <p:spPr>
          <a:xfrm>
            <a:off x="5557320" y="3749400"/>
            <a:ext cx="206640" cy="129960"/>
          </a:xfrm>
          <a:prstGeom prst="rect">
            <a:avLst/>
          </a:prstGeom>
          <a:noFill/>
          <a:ln w="0">
            <a:noFill/>
          </a:ln>
        </p:spPr>
        <p:txBody>
          <a:bodyPr wrap="none" lIns="0" tIns="0" rIns="0" bIns="0" anchor="t">
            <a:spAutoFit/>
          </a:bodyPr>
          <a:lstStyle/>
          <a:p>
            <a:r>
              <a:rPr lang="en-US" sz="900" b="0" u="none" strike="noStrike">
                <a:solidFill>
                  <a:srgbClr val="93C5FD"/>
                </a:solidFill>
                <a:effectLst/>
                <a:uFillTx/>
                <a:latin typeface="Courier New"/>
                <a:ea typeface="Courier New"/>
              </a:rPr>
              <a:t>2.</a:t>
            </a:r>
            <a:r>
              <a:rPr lang="en-US" sz="900" b="0" u="none" strike="noStrike">
                <a:solidFill>
                  <a:srgbClr val="F8F8F2"/>
                </a:solidFill>
                <a:effectLst/>
                <a:uFillTx/>
                <a:latin typeface="Courier New"/>
                <a:ea typeface="Courier New"/>
              </a:rPr>
              <a:t> </a:t>
            </a:r>
            <a:endParaRPr lang="en-US" sz="900" b="0" u="none" strike="noStrike">
              <a:solidFill>
                <a:srgbClr val="000000"/>
              </a:solidFill>
              <a:effectLst/>
              <a:uFillTx/>
              <a:latin typeface="Times New Roman"/>
            </a:endParaRPr>
          </a:p>
        </p:txBody>
      </p:sp>
      <p:sp>
        <p:nvSpPr>
          <p:cNvPr id="1214" name="文本框 1213"/>
          <p:cNvSpPr txBox="1"/>
          <p:nvPr/>
        </p:nvSpPr>
        <p:spPr>
          <a:xfrm>
            <a:off x="5761800" y="3734640"/>
            <a:ext cx="2401200" cy="143640"/>
          </a:xfrm>
          <a:prstGeom prst="rect">
            <a:avLst/>
          </a:prstGeom>
          <a:noFill/>
          <a:ln w="0">
            <a:noFill/>
          </a:ln>
        </p:spPr>
        <p:txBody>
          <a:bodyPr wrap="none" lIns="0" tIns="0" rIns="0" bIns="0" anchor="t">
            <a:spAutoFit/>
          </a:bodyPr>
          <a:lstStyle/>
          <a:p>
            <a:r>
              <a:rPr lang="zh-CN" sz="900" b="0" u="none" strike="noStrike">
                <a:solidFill>
                  <a:srgbClr val="F8F8F2"/>
                </a:solidFill>
                <a:effectLst/>
                <a:uFillTx/>
                <a:latin typeface="WenQuanYiZenHei"/>
                <a:ea typeface="WenQuanYiZenHei"/>
              </a:rPr>
              <a:t>自然语言处理使得计算机能够理解和生成文本。</a:t>
            </a:r>
            <a:endParaRPr lang="en-US" sz="900" b="0" u="none" strike="noStrike">
              <a:solidFill>
                <a:srgbClr val="000000"/>
              </a:solidFill>
              <a:effectLst/>
              <a:uFillTx/>
              <a:latin typeface="Times New Roman"/>
            </a:endParaRPr>
          </a:p>
        </p:txBody>
      </p:sp>
      <p:sp>
        <p:nvSpPr>
          <p:cNvPr id="1215" name="文本框 1214"/>
          <p:cNvSpPr txBox="1"/>
          <p:nvPr/>
        </p:nvSpPr>
        <p:spPr>
          <a:xfrm>
            <a:off x="5557320" y="4083840"/>
            <a:ext cx="206640" cy="129960"/>
          </a:xfrm>
          <a:prstGeom prst="rect">
            <a:avLst/>
          </a:prstGeom>
          <a:noFill/>
          <a:ln w="0">
            <a:noFill/>
          </a:ln>
        </p:spPr>
        <p:txBody>
          <a:bodyPr wrap="none" lIns="0" tIns="0" rIns="0" bIns="0" anchor="t">
            <a:spAutoFit/>
          </a:bodyPr>
          <a:lstStyle/>
          <a:p>
            <a:r>
              <a:rPr lang="en-US" sz="900" b="0" u="none" strike="noStrike">
                <a:solidFill>
                  <a:srgbClr val="34D399"/>
                </a:solidFill>
                <a:effectLst/>
                <a:uFillTx/>
                <a:latin typeface="Courier New"/>
                <a:ea typeface="Courier New"/>
              </a:rPr>
              <a:t>&gt;&gt; </a:t>
            </a:r>
            <a:endParaRPr lang="en-US" sz="900" b="0" u="none" strike="noStrike">
              <a:solidFill>
                <a:srgbClr val="000000"/>
              </a:solidFill>
              <a:effectLst/>
              <a:uFillTx/>
              <a:latin typeface="Times New Roman"/>
            </a:endParaRPr>
          </a:p>
        </p:txBody>
      </p:sp>
      <p:sp>
        <p:nvSpPr>
          <p:cNvPr id="1216" name="文本框 1215"/>
          <p:cNvSpPr txBox="1"/>
          <p:nvPr/>
        </p:nvSpPr>
        <p:spPr>
          <a:xfrm>
            <a:off x="5761800" y="4069080"/>
            <a:ext cx="801000" cy="143640"/>
          </a:xfrm>
          <a:prstGeom prst="rect">
            <a:avLst/>
          </a:prstGeom>
          <a:noFill/>
          <a:ln w="0">
            <a:noFill/>
          </a:ln>
        </p:spPr>
        <p:txBody>
          <a:bodyPr wrap="none" lIns="0" tIns="0" rIns="0" bIns="0" anchor="t">
            <a:spAutoFit/>
          </a:bodyPr>
          <a:lstStyle/>
          <a:p>
            <a:r>
              <a:rPr lang="zh-CN" sz="900" b="0" u="none" strike="noStrike">
                <a:solidFill>
                  <a:srgbClr val="34D399"/>
                </a:solidFill>
                <a:effectLst/>
                <a:uFillTx/>
                <a:latin typeface="WenQuanYiZenHei"/>
                <a:ea typeface="WenQuanYiZenHei"/>
              </a:rPr>
              <a:t>最终生成的回答</a:t>
            </a:r>
            <a:endParaRPr lang="en-US" sz="900" b="0" u="none" strike="noStrike">
              <a:solidFill>
                <a:srgbClr val="000000"/>
              </a:solidFill>
              <a:effectLst/>
              <a:uFillTx/>
              <a:latin typeface="Times New Roman"/>
            </a:endParaRPr>
          </a:p>
        </p:txBody>
      </p:sp>
      <p:sp>
        <p:nvSpPr>
          <p:cNvPr id="1217" name="文本框 1216"/>
          <p:cNvSpPr txBox="1"/>
          <p:nvPr/>
        </p:nvSpPr>
        <p:spPr>
          <a:xfrm>
            <a:off x="6580800" y="4083840"/>
            <a:ext cx="113400" cy="129960"/>
          </a:xfrm>
          <a:prstGeom prst="rect">
            <a:avLst/>
          </a:prstGeom>
          <a:noFill/>
          <a:ln w="0">
            <a:noFill/>
          </a:ln>
        </p:spPr>
        <p:txBody>
          <a:bodyPr wrap="none" lIns="0" tIns="0" rIns="0" bIns="0" anchor="t">
            <a:spAutoFit/>
          </a:bodyPr>
          <a:lstStyle/>
          <a:p>
            <a:r>
              <a:rPr lang="en-US" sz="900" b="0" u="none" strike="noStrike">
                <a:solidFill>
                  <a:srgbClr val="34D399"/>
                </a:solidFill>
                <a:effectLst/>
                <a:uFillTx/>
                <a:latin typeface="Courier New"/>
                <a:ea typeface="Courier New"/>
              </a:rPr>
              <a:t>:</a:t>
            </a:r>
            <a:endParaRPr lang="en-US" sz="900" b="0" u="none" strike="noStrike">
              <a:solidFill>
                <a:srgbClr val="000000"/>
              </a:solidFill>
              <a:effectLst/>
              <a:uFillTx/>
              <a:latin typeface="Times New Roman"/>
            </a:endParaRPr>
          </a:p>
        </p:txBody>
      </p:sp>
      <p:sp>
        <p:nvSpPr>
          <p:cNvPr id="1218" name="文本框 1217"/>
          <p:cNvSpPr txBox="1"/>
          <p:nvPr/>
        </p:nvSpPr>
        <p:spPr>
          <a:xfrm>
            <a:off x="5557320" y="4244400"/>
            <a:ext cx="4115520" cy="143640"/>
          </a:xfrm>
          <a:prstGeom prst="rect">
            <a:avLst/>
          </a:prstGeom>
          <a:noFill/>
          <a:ln w="0">
            <a:noFill/>
          </a:ln>
        </p:spPr>
        <p:txBody>
          <a:bodyPr wrap="none" lIns="0" tIns="0" rIns="0" bIns="0" anchor="t">
            <a:spAutoFit/>
          </a:bodyPr>
          <a:lstStyle/>
          <a:p>
            <a:r>
              <a:rPr lang="zh-CN" sz="900" b="0" u="none" strike="noStrike">
                <a:solidFill>
                  <a:srgbClr val="FDE68A"/>
                </a:solidFill>
                <a:effectLst/>
                <a:uFillTx/>
                <a:latin typeface="WenQuanYiZenHei"/>
                <a:ea typeface="WenQuanYiZenHei"/>
              </a:rPr>
              <a:t>人工智能在多个领域中得到了应用，例如在医疗、教育、金融等领域，帮助医生诊</a:t>
            </a:r>
            <a:endParaRPr lang="en-US" sz="900" b="0" u="none" strike="noStrike">
              <a:solidFill>
                <a:srgbClr val="000000"/>
              </a:solidFill>
              <a:effectLst/>
              <a:uFillTx/>
              <a:latin typeface="Times New Roman"/>
            </a:endParaRPr>
          </a:p>
        </p:txBody>
      </p:sp>
      <p:pic>
        <p:nvPicPr>
          <p:cNvPr id="1219" name="图片 1218"/>
          <p:cNvPicPr/>
          <p:nvPr/>
        </p:nvPicPr>
        <p:blipFill>
          <a:blip r:embed="rId11"/>
          <a:stretch/>
        </p:blipFill>
        <p:spPr>
          <a:xfrm>
            <a:off x="5590800" y="5022360"/>
            <a:ext cx="116640" cy="150120"/>
          </a:xfrm>
          <a:prstGeom prst="rect">
            <a:avLst/>
          </a:prstGeom>
          <a:noFill/>
          <a:ln w="0">
            <a:noFill/>
          </a:ln>
        </p:spPr>
      </p:pic>
      <p:sp>
        <p:nvSpPr>
          <p:cNvPr id="1220" name="文本框 1219"/>
          <p:cNvSpPr txBox="1"/>
          <p:nvPr/>
        </p:nvSpPr>
        <p:spPr>
          <a:xfrm>
            <a:off x="5557320" y="4411440"/>
            <a:ext cx="2286720" cy="143640"/>
          </a:xfrm>
          <a:prstGeom prst="rect">
            <a:avLst/>
          </a:prstGeom>
          <a:noFill/>
          <a:ln w="0">
            <a:noFill/>
          </a:ln>
        </p:spPr>
        <p:txBody>
          <a:bodyPr wrap="none" lIns="0" tIns="0" rIns="0" bIns="0" anchor="t">
            <a:spAutoFit/>
          </a:bodyPr>
          <a:lstStyle/>
          <a:p>
            <a:r>
              <a:rPr lang="zh-CN" sz="900" b="0" u="none" strike="noStrike">
                <a:solidFill>
                  <a:srgbClr val="FDE68A"/>
                </a:solidFill>
                <a:effectLst/>
                <a:uFillTx/>
                <a:latin typeface="WenQuanYiZenHei"/>
                <a:ea typeface="WenQuanYiZenHei"/>
              </a:rPr>
              <a:t>断，优化教育资源分配，以及支持金融分析。</a:t>
            </a:r>
            <a:endParaRPr lang="en-US" sz="900" b="0" u="none" strike="noStrike">
              <a:solidFill>
                <a:srgbClr val="000000"/>
              </a:solidFill>
              <a:effectLst/>
              <a:uFillTx/>
              <a:latin typeface="Times New Roman"/>
            </a:endParaRPr>
          </a:p>
        </p:txBody>
      </p:sp>
      <p:pic>
        <p:nvPicPr>
          <p:cNvPr id="1221" name="图片 1220"/>
          <p:cNvPicPr/>
          <p:nvPr/>
        </p:nvPicPr>
        <p:blipFill>
          <a:blip r:embed="rId12"/>
          <a:stretch/>
        </p:blipFill>
        <p:spPr>
          <a:xfrm>
            <a:off x="5590800" y="5306400"/>
            <a:ext cx="116640" cy="116640"/>
          </a:xfrm>
          <a:prstGeom prst="rect">
            <a:avLst/>
          </a:prstGeom>
          <a:noFill/>
          <a:ln w="0">
            <a:noFill/>
          </a:ln>
        </p:spPr>
      </p:pic>
      <p:sp>
        <p:nvSpPr>
          <p:cNvPr id="1222" name="文本框 1221"/>
          <p:cNvSpPr txBox="1"/>
          <p:nvPr/>
        </p:nvSpPr>
        <p:spPr>
          <a:xfrm>
            <a:off x="5774400" y="5016600"/>
            <a:ext cx="6040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系统优势</a:t>
            </a:r>
            <a:endParaRPr lang="en-US" sz="1180" b="0" u="none" strike="noStrike">
              <a:solidFill>
                <a:srgbClr val="000000"/>
              </a:solidFill>
              <a:effectLst/>
              <a:uFillTx/>
              <a:latin typeface="Times New Roman"/>
            </a:endParaRPr>
          </a:p>
        </p:txBody>
      </p:sp>
      <p:pic>
        <p:nvPicPr>
          <p:cNvPr id="1223" name="图片 1222"/>
          <p:cNvPicPr/>
          <p:nvPr/>
        </p:nvPicPr>
        <p:blipFill>
          <a:blip r:embed="rId12"/>
          <a:stretch/>
        </p:blipFill>
        <p:spPr>
          <a:xfrm>
            <a:off x="5590800" y="5540400"/>
            <a:ext cx="116640" cy="116640"/>
          </a:xfrm>
          <a:prstGeom prst="rect">
            <a:avLst/>
          </a:prstGeom>
          <a:noFill/>
          <a:ln w="0">
            <a:noFill/>
          </a:ln>
        </p:spPr>
      </p:pic>
      <p:sp>
        <p:nvSpPr>
          <p:cNvPr id="1224" name="文本框 1223"/>
          <p:cNvSpPr txBox="1"/>
          <p:nvPr/>
        </p:nvSpPr>
        <p:spPr>
          <a:xfrm>
            <a:off x="5774400" y="5298120"/>
            <a:ext cx="2582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向量检索帮助生成模块找到最贴近用户查询的内容</a:t>
            </a:r>
            <a:endParaRPr lang="en-US" sz="920" b="0" u="none" strike="noStrike">
              <a:solidFill>
                <a:srgbClr val="000000"/>
              </a:solidFill>
              <a:effectLst/>
              <a:uFillTx/>
              <a:latin typeface="Times New Roman"/>
            </a:endParaRPr>
          </a:p>
        </p:txBody>
      </p:sp>
      <p:pic>
        <p:nvPicPr>
          <p:cNvPr id="1225" name="图片 1224"/>
          <p:cNvPicPr/>
          <p:nvPr/>
        </p:nvPicPr>
        <p:blipFill>
          <a:blip r:embed="rId12"/>
          <a:stretch/>
        </p:blipFill>
        <p:spPr>
          <a:xfrm>
            <a:off x="5590800" y="5774400"/>
            <a:ext cx="116640" cy="116640"/>
          </a:xfrm>
          <a:prstGeom prst="rect">
            <a:avLst/>
          </a:prstGeom>
          <a:noFill/>
          <a:ln w="0">
            <a:noFill/>
          </a:ln>
        </p:spPr>
      </p:pic>
      <p:sp>
        <p:nvSpPr>
          <p:cNvPr id="1226" name="文本框 1225"/>
          <p:cNvSpPr txBox="1"/>
          <p:nvPr/>
        </p:nvSpPr>
        <p:spPr>
          <a:xfrm>
            <a:off x="5774400" y="5532120"/>
            <a:ext cx="3521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检索结果为生成过程提供了具体背景，提升了回答的相关性和准确性</a:t>
            </a:r>
            <a:endParaRPr lang="en-US" sz="920" b="0" u="none" strike="noStrike">
              <a:solidFill>
                <a:srgbClr val="000000"/>
              </a:solidFill>
              <a:effectLst/>
              <a:uFillTx/>
              <a:latin typeface="Times New Roman"/>
            </a:endParaRPr>
          </a:p>
        </p:txBody>
      </p:sp>
      <p:pic>
        <p:nvPicPr>
          <p:cNvPr id="1227" name="图片 1226"/>
          <p:cNvPicPr/>
          <p:nvPr/>
        </p:nvPicPr>
        <p:blipFill>
          <a:blip r:embed="rId13"/>
          <a:stretch/>
        </p:blipFill>
        <p:spPr>
          <a:xfrm>
            <a:off x="2674080" y="1604520"/>
            <a:ext cx="534600" cy="24840"/>
          </a:xfrm>
          <a:prstGeom prst="rect">
            <a:avLst/>
          </a:prstGeom>
          <a:noFill/>
          <a:ln w="0">
            <a:noFill/>
          </a:ln>
        </p:spPr>
      </p:pic>
      <p:sp>
        <p:nvSpPr>
          <p:cNvPr id="1228" name="任意多边形 1227"/>
          <p:cNvSpPr/>
          <p:nvPr/>
        </p:nvSpPr>
        <p:spPr>
          <a:xfrm>
            <a:off x="3192120" y="1537560"/>
            <a:ext cx="100440" cy="167400"/>
          </a:xfrm>
          <a:custGeom>
            <a:avLst/>
            <a:gdLst/>
            <a:ahLst/>
            <a:cxnLst/>
            <a:rect l="0" t="0" r="r" b="b"/>
            <a:pathLst>
              <a:path w="279" h="465">
                <a:moveTo>
                  <a:pt x="0" y="0"/>
                </a:moveTo>
                <a:lnTo>
                  <a:pt x="0" y="465"/>
                </a:lnTo>
                <a:lnTo>
                  <a:pt x="279"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29" name="图片 1228"/>
          <p:cNvPicPr/>
          <p:nvPr/>
        </p:nvPicPr>
        <p:blipFill>
          <a:blip r:embed="rId14"/>
          <a:stretch/>
        </p:blipFill>
        <p:spPr>
          <a:xfrm>
            <a:off x="5081040" y="1604520"/>
            <a:ext cx="534600" cy="24840"/>
          </a:xfrm>
          <a:prstGeom prst="rect">
            <a:avLst/>
          </a:prstGeom>
          <a:noFill/>
          <a:ln w="0">
            <a:noFill/>
          </a:ln>
        </p:spPr>
      </p:pic>
      <p:sp>
        <p:nvSpPr>
          <p:cNvPr id="1230" name="任意多边形 1229"/>
          <p:cNvSpPr/>
          <p:nvPr/>
        </p:nvSpPr>
        <p:spPr>
          <a:xfrm>
            <a:off x="5598720" y="1537560"/>
            <a:ext cx="100800" cy="167400"/>
          </a:xfrm>
          <a:custGeom>
            <a:avLst/>
            <a:gdLst/>
            <a:ahLst/>
            <a:cxnLst/>
            <a:rect l="0" t="0" r="r" b="b"/>
            <a:pathLst>
              <a:path w="280" h="465">
                <a:moveTo>
                  <a:pt x="0" y="0"/>
                </a:moveTo>
                <a:lnTo>
                  <a:pt x="0" y="465"/>
                </a:lnTo>
                <a:lnTo>
                  <a:pt x="280"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31" name="图片 1230"/>
          <p:cNvPicPr/>
          <p:nvPr/>
        </p:nvPicPr>
        <p:blipFill>
          <a:blip r:embed="rId15"/>
          <a:stretch/>
        </p:blipFill>
        <p:spPr>
          <a:xfrm>
            <a:off x="7487640" y="1604520"/>
            <a:ext cx="534600" cy="24840"/>
          </a:xfrm>
          <a:prstGeom prst="rect">
            <a:avLst/>
          </a:prstGeom>
          <a:noFill/>
          <a:ln w="0">
            <a:noFill/>
          </a:ln>
        </p:spPr>
      </p:pic>
      <p:sp>
        <p:nvSpPr>
          <p:cNvPr id="1232" name="任意多边形 1231"/>
          <p:cNvSpPr/>
          <p:nvPr/>
        </p:nvSpPr>
        <p:spPr>
          <a:xfrm>
            <a:off x="8005680" y="1537560"/>
            <a:ext cx="100440" cy="167400"/>
          </a:xfrm>
          <a:custGeom>
            <a:avLst/>
            <a:gdLst/>
            <a:ahLst/>
            <a:cxnLst/>
            <a:rect l="0" t="0" r="r" b="b"/>
            <a:pathLst>
              <a:path w="279" h="465">
                <a:moveTo>
                  <a:pt x="0" y="0"/>
                </a:moveTo>
                <a:lnTo>
                  <a:pt x="0" y="465"/>
                </a:lnTo>
                <a:lnTo>
                  <a:pt x="279"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33" name="图片 1232"/>
          <p:cNvPicPr/>
          <p:nvPr/>
        </p:nvPicPr>
        <p:blipFill>
          <a:blip r:embed="rId16"/>
          <a:stretch/>
        </p:blipFill>
        <p:spPr>
          <a:xfrm>
            <a:off x="10011240" y="6125400"/>
            <a:ext cx="417600" cy="208440"/>
          </a:xfrm>
          <a:prstGeom prst="rect">
            <a:avLst/>
          </a:prstGeom>
          <a:noFill/>
          <a:ln w="0">
            <a:noFill/>
          </a:ln>
        </p:spPr>
      </p:pic>
      <p:sp>
        <p:nvSpPr>
          <p:cNvPr id="1234" name="文本框 1233"/>
          <p:cNvSpPr txBox="1"/>
          <p:nvPr/>
        </p:nvSpPr>
        <p:spPr>
          <a:xfrm>
            <a:off x="5774400" y="5766120"/>
            <a:ext cx="2699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系统实现了实时响应，兼具知识覆盖面和信息时效性</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5" name="图片 1234"/>
          <p:cNvPicPr/>
          <p:nvPr/>
        </p:nvPicPr>
        <p:blipFill>
          <a:blip r:embed="rId2"/>
          <a:stretch/>
        </p:blipFill>
        <p:spPr>
          <a:xfrm>
            <a:off x="0" y="0"/>
            <a:ext cx="10696320" cy="6100200"/>
          </a:xfrm>
          <a:prstGeom prst="rect">
            <a:avLst/>
          </a:prstGeom>
          <a:noFill/>
          <a:ln w="0">
            <a:noFill/>
          </a:ln>
        </p:spPr>
      </p:pic>
      <p:pic>
        <p:nvPicPr>
          <p:cNvPr id="1236" name="图片 1235"/>
          <p:cNvPicPr/>
          <p:nvPr/>
        </p:nvPicPr>
        <p:blipFill>
          <a:blip r:embed="rId3"/>
          <a:stretch/>
        </p:blipFill>
        <p:spPr>
          <a:xfrm>
            <a:off x="0" y="0"/>
            <a:ext cx="10696320" cy="6100200"/>
          </a:xfrm>
          <a:prstGeom prst="rect">
            <a:avLst/>
          </a:prstGeom>
          <a:noFill/>
          <a:ln w="0">
            <a:noFill/>
          </a:ln>
        </p:spPr>
      </p:pic>
      <p:sp>
        <p:nvSpPr>
          <p:cNvPr id="1237" name="任意多边形 1236"/>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38" name="任意多边形 1237"/>
          <p:cNvSpPr/>
          <p:nvPr/>
        </p:nvSpPr>
        <p:spPr>
          <a:xfrm>
            <a:off x="668520" y="4696200"/>
            <a:ext cx="9359640" cy="986400"/>
          </a:xfrm>
          <a:custGeom>
            <a:avLst/>
            <a:gdLst/>
            <a:ahLst/>
            <a:cxnLst/>
            <a:rect l="0" t="0" r="r" b="b"/>
            <a:pathLst>
              <a:path w="25999" h="2740">
                <a:moveTo>
                  <a:pt x="14" y="115"/>
                </a:moveTo>
                <a:cubicBezTo>
                  <a:pt x="23" y="92"/>
                  <a:pt x="37" y="72"/>
                  <a:pt x="54" y="55"/>
                </a:cubicBezTo>
                <a:cubicBezTo>
                  <a:pt x="71" y="37"/>
                  <a:pt x="91" y="24"/>
                  <a:pt x="114" y="14"/>
                </a:cubicBezTo>
                <a:cubicBezTo>
                  <a:pt x="137" y="5"/>
                  <a:pt x="161" y="0"/>
                  <a:pt x="185" y="0"/>
                </a:cubicBezTo>
                <a:lnTo>
                  <a:pt x="25814" y="0"/>
                </a:lnTo>
                <a:cubicBezTo>
                  <a:pt x="25838" y="0"/>
                  <a:pt x="25862" y="5"/>
                  <a:pt x="25885" y="14"/>
                </a:cubicBezTo>
                <a:cubicBezTo>
                  <a:pt x="25907" y="24"/>
                  <a:pt x="25927" y="37"/>
                  <a:pt x="25945" y="55"/>
                </a:cubicBezTo>
                <a:cubicBezTo>
                  <a:pt x="25962" y="72"/>
                  <a:pt x="25976" y="92"/>
                  <a:pt x="25985" y="115"/>
                </a:cubicBezTo>
                <a:cubicBezTo>
                  <a:pt x="25994" y="138"/>
                  <a:pt x="25999" y="161"/>
                  <a:pt x="25999" y="186"/>
                </a:cubicBezTo>
                <a:lnTo>
                  <a:pt x="25999" y="2555"/>
                </a:lnTo>
                <a:cubicBezTo>
                  <a:pt x="25999" y="2579"/>
                  <a:pt x="25994" y="2603"/>
                  <a:pt x="25985" y="2626"/>
                </a:cubicBezTo>
                <a:cubicBezTo>
                  <a:pt x="25976" y="2648"/>
                  <a:pt x="25962" y="2669"/>
                  <a:pt x="25945" y="2686"/>
                </a:cubicBezTo>
                <a:cubicBezTo>
                  <a:pt x="25927" y="2703"/>
                  <a:pt x="25907" y="2717"/>
                  <a:pt x="25885" y="2726"/>
                </a:cubicBezTo>
                <a:cubicBezTo>
                  <a:pt x="25862" y="2736"/>
                  <a:pt x="25838" y="2740"/>
                  <a:pt x="25813" y="2740"/>
                </a:cubicBezTo>
                <a:lnTo>
                  <a:pt x="185" y="2740"/>
                </a:lnTo>
                <a:cubicBezTo>
                  <a:pt x="161" y="2740"/>
                  <a:pt x="137" y="2736"/>
                  <a:pt x="114" y="2726"/>
                </a:cubicBezTo>
                <a:cubicBezTo>
                  <a:pt x="91" y="2717"/>
                  <a:pt x="71" y="2703"/>
                  <a:pt x="54" y="2686"/>
                </a:cubicBezTo>
                <a:cubicBezTo>
                  <a:pt x="37" y="2669"/>
                  <a:pt x="23" y="2648"/>
                  <a:pt x="14" y="2626"/>
                </a:cubicBezTo>
                <a:cubicBezTo>
                  <a:pt x="4" y="2603"/>
                  <a:pt x="0" y="2579"/>
                  <a:pt x="0" y="2555"/>
                </a:cubicBezTo>
                <a:lnTo>
                  <a:pt x="0" y="186"/>
                </a:lnTo>
                <a:cubicBezTo>
                  <a:pt x="0" y="161"/>
                  <a:pt x="4"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39" name="任意多边形 1238"/>
          <p:cNvSpPr/>
          <p:nvPr/>
        </p:nvSpPr>
        <p:spPr>
          <a:xfrm>
            <a:off x="668520" y="4696200"/>
            <a:ext cx="9359640" cy="986400"/>
          </a:xfrm>
          <a:custGeom>
            <a:avLst/>
            <a:gdLst/>
            <a:ahLst/>
            <a:cxnLst/>
            <a:rect l="0" t="0" r="r" b="b"/>
            <a:pathLst>
              <a:path w="25999" h="2740">
                <a:moveTo>
                  <a:pt x="0" y="2555"/>
                </a:moveTo>
                <a:lnTo>
                  <a:pt x="0" y="186"/>
                </a:lnTo>
                <a:cubicBezTo>
                  <a:pt x="0" y="161"/>
                  <a:pt x="4" y="138"/>
                  <a:pt x="14" y="115"/>
                </a:cubicBezTo>
                <a:cubicBezTo>
                  <a:pt x="23" y="92"/>
                  <a:pt x="37" y="72"/>
                  <a:pt x="54" y="55"/>
                </a:cubicBezTo>
                <a:cubicBezTo>
                  <a:pt x="71" y="37"/>
                  <a:pt x="91" y="24"/>
                  <a:pt x="114" y="14"/>
                </a:cubicBezTo>
                <a:cubicBezTo>
                  <a:pt x="137" y="5"/>
                  <a:pt x="161" y="0"/>
                  <a:pt x="185" y="0"/>
                </a:cubicBezTo>
                <a:lnTo>
                  <a:pt x="25813" y="0"/>
                </a:lnTo>
                <a:cubicBezTo>
                  <a:pt x="25838" y="0"/>
                  <a:pt x="25862" y="5"/>
                  <a:pt x="25885" y="14"/>
                </a:cubicBezTo>
                <a:cubicBezTo>
                  <a:pt x="25907" y="24"/>
                  <a:pt x="25927" y="37"/>
                  <a:pt x="25945" y="55"/>
                </a:cubicBezTo>
                <a:cubicBezTo>
                  <a:pt x="25962" y="72"/>
                  <a:pt x="25976" y="92"/>
                  <a:pt x="25985" y="115"/>
                </a:cubicBezTo>
                <a:cubicBezTo>
                  <a:pt x="25994" y="138"/>
                  <a:pt x="25999" y="161"/>
                  <a:pt x="25999" y="186"/>
                </a:cubicBezTo>
                <a:lnTo>
                  <a:pt x="25999" y="2555"/>
                </a:lnTo>
                <a:cubicBezTo>
                  <a:pt x="25999" y="2579"/>
                  <a:pt x="25994" y="2603"/>
                  <a:pt x="25985" y="2626"/>
                </a:cubicBezTo>
                <a:cubicBezTo>
                  <a:pt x="25976" y="2648"/>
                  <a:pt x="25962" y="2669"/>
                  <a:pt x="25945" y="2686"/>
                </a:cubicBezTo>
                <a:cubicBezTo>
                  <a:pt x="25927" y="2703"/>
                  <a:pt x="25907" y="2717"/>
                  <a:pt x="25885" y="2726"/>
                </a:cubicBezTo>
                <a:cubicBezTo>
                  <a:pt x="25862" y="2736"/>
                  <a:pt x="25838" y="2740"/>
                  <a:pt x="25813" y="2740"/>
                </a:cubicBezTo>
                <a:lnTo>
                  <a:pt x="185" y="2740"/>
                </a:lnTo>
                <a:cubicBezTo>
                  <a:pt x="161" y="2740"/>
                  <a:pt x="137" y="2736"/>
                  <a:pt x="114" y="2726"/>
                </a:cubicBezTo>
                <a:cubicBezTo>
                  <a:pt x="91" y="2717"/>
                  <a:pt x="71" y="2703"/>
                  <a:pt x="54" y="2686"/>
                </a:cubicBezTo>
                <a:cubicBezTo>
                  <a:pt x="37" y="2669"/>
                  <a:pt x="23" y="2648"/>
                  <a:pt x="14" y="2626"/>
                </a:cubicBezTo>
                <a:cubicBezTo>
                  <a:pt x="4" y="2603"/>
                  <a:pt x="0" y="2579"/>
                  <a:pt x="0" y="2555"/>
                </a:cubicBezTo>
                <a:moveTo>
                  <a:pt x="23" y="186"/>
                </a:moveTo>
                <a:lnTo>
                  <a:pt x="23" y="2555"/>
                </a:lnTo>
                <a:cubicBezTo>
                  <a:pt x="23" y="2565"/>
                  <a:pt x="24" y="2576"/>
                  <a:pt x="26" y="2586"/>
                </a:cubicBezTo>
                <a:cubicBezTo>
                  <a:pt x="28" y="2597"/>
                  <a:pt x="31" y="2607"/>
                  <a:pt x="35" y="2617"/>
                </a:cubicBezTo>
                <a:cubicBezTo>
                  <a:pt x="39" y="2627"/>
                  <a:pt x="44" y="2636"/>
                  <a:pt x="50" y="2645"/>
                </a:cubicBezTo>
                <a:cubicBezTo>
                  <a:pt x="56" y="2654"/>
                  <a:pt x="63" y="2662"/>
                  <a:pt x="70" y="2670"/>
                </a:cubicBezTo>
                <a:cubicBezTo>
                  <a:pt x="78" y="2677"/>
                  <a:pt x="86" y="2684"/>
                  <a:pt x="95" y="2690"/>
                </a:cubicBezTo>
                <a:cubicBezTo>
                  <a:pt x="104" y="2696"/>
                  <a:pt x="113" y="2701"/>
                  <a:pt x="123" y="2705"/>
                </a:cubicBezTo>
                <a:cubicBezTo>
                  <a:pt x="133" y="2709"/>
                  <a:pt x="143" y="2712"/>
                  <a:pt x="154" y="2714"/>
                </a:cubicBezTo>
                <a:cubicBezTo>
                  <a:pt x="164" y="2716"/>
                  <a:pt x="175" y="2717"/>
                  <a:pt x="185" y="2717"/>
                </a:cubicBezTo>
                <a:lnTo>
                  <a:pt x="25813" y="2717"/>
                </a:lnTo>
                <a:cubicBezTo>
                  <a:pt x="25824" y="2717"/>
                  <a:pt x="25835" y="2716"/>
                  <a:pt x="25845" y="2714"/>
                </a:cubicBezTo>
                <a:cubicBezTo>
                  <a:pt x="25856" y="2712"/>
                  <a:pt x="25866" y="2709"/>
                  <a:pt x="25876" y="2705"/>
                </a:cubicBezTo>
                <a:cubicBezTo>
                  <a:pt x="25885" y="2701"/>
                  <a:pt x="25895" y="2696"/>
                  <a:pt x="25904" y="2690"/>
                </a:cubicBezTo>
                <a:cubicBezTo>
                  <a:pt x="25913" y="2684"/>
                  <a:pt x="25921" y="2677"/>
                  <a:pt x="25928" y="2670"/>
                </a:cubicBezTo>
                <a:cubicBezTo>
                  <a:pt x="25936" y="2662"/>
                  <a:pt x="25943" y="2654"/>
                  <a:pt x="25949" y="2645"/>
                </a:cubicBezTo>
                <a:cubicBezTo>
                  <a:pt x="25954" y="2636"/>
                  <a:pt x="25959" y="2627"/>
                  <a:pt x="25964" y="2617"/>
                </a:cubicBezTo>
                <a:cubicBezTo>
                  <a:pt x="25968" y="2607"/>
                  <a:pt x="25971" y="2597"/>
                  <a:pt x="25973" y="2586"/>
                </a:cubicBezTo>
                <a:cubicBezTo>
                  <a:pt x="25975" y="2576"/>
                  <a:pt x="25976" y="2565"/>
                  <a:pt x="25976" y="2555"/>
                </a:cubicBezTo>
                <a:lnTo>
                  <a:pt x="25976" y="186"/>
                </a:lnTo>
                <a:cubicBezTo>
                  <a:pt x="25976" y="175"/>
                  <a:pt x="25975" y="165"/>
                  <a:pt x="25973" y="154"/>
                </a:cubicBezTo>
                <a:cubicBezTo>
                  <a:pt x="25971" y="144"/>
                  <a:pt x="25968" y="134"/>
                  <a:pt x="25964" y="124"/>
                </a:cubicBezTo>
                <a:cubicBezTo>
                  <a:pt x="25959" y="114"/>
                  <a:pt x="25954" y="105"/>
                  <a:pt x="25949" y="96"/>
                </a:cubicBezTo>
                <a:cubicBezTo>
                  <a:pt x="25943" y="87"/>
                  <a:pt x="25936" y="79"/>
                  <a:pt x="25928" y="71"/>
                </a:cubicBezTo>
                <a:cubicBezTo>
                  <a:pt x="25921" y="63"/>
                  <a:pt x="25913" y="57"/>
                  <a:pt x="25904" y="51"/>
                </a:cubicBezTo>
                <a:cubicBezTo>
                  <a:pt x="25895" y="45"/>
                  <a:pt x="25885" y="40"/>
                  <a:pt x="25876" y="36"/>
                </a:cubicBezTo>
                <a:cubicBezTo>
                  <a:pt x="25866" y="32"/>
                  <a:pt x="25856" y="29"/>
                  <a:pt x="25845" y="27"/>
                </a:cubicBezTo>
                <a:cubicBezTo>
                  <a:pt x="25835" y="24"/>
                  <a:pt x="25824" y="23"/>
                  <a:pt x="25813" y="23"/>
                </a:cubicBezTo>
                <a:lnTo>
                  <a:pt x="185" y="23"/>
                </a:lnTo>
                <a:cubicBezTo>
                  <a:pt x="175" y="23"/>
                  <a:pt x="164" y="24"/>
                  <a:pt x="154" y="27"/>
                </a:cubicBezTo>
                <a:cubicBezTo>
                  <a:pt x="143" y="29"/>
                  <a:pt x="133" y="32"/>
                  <a:pt x="123" y="36"/>
                </a:cubicBezTo>
                <a:cubicBezTo>
                  <a:pt x="113" y="40"/>
                  <a:pt x="104" y="45"/>
                  <a:pt x="95" y="51"/>
                </a:cubicBezTo>
                <a:cubicBezTo>
                  <a:pt x="86" y="57"/>
                  <a:pt x="78" y="63"/>
                  <a:pt x="70"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40" name="图片 1239"/>
          <p:cNvPicPr/>
          <p:nvPr/>
        </p:nvPicPr>
        <p:blipFill>
          <a:blip r:embed="rId4"/>
          <a:stretch/>
        </p:blipFill>
        <p:spPr>
          <a:xfrm>
            <a:off x="810720" y="4888800"/>
            <a:ext cx="116640" cy="150120"/>
          </a:xfrm>
          <a:prstGeom prst="rect">
            <a:avLst/>
          </a:prstGeom>
          <a:noFill/>
          <a:ln w="0">
            <a:noFill/>
          </a:ln>
        </p:spPr>
      </p:pic>
      <p:sp>
        <p:nvSpPr>
          <p:cNvPr id="1241" name="文本框 1240"/>
          <p:cNvSpPr txBox="1"/>
          <p:nvPr/>
        </p:nvSpPr>
        <p:spPr>
          <a:xfrm>
            <a:off x="668520" y="439560"/>
            <a:ext cx="240264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常用生成模型介绍</a:t>
            </a:r>
            <a:endParaRPr lang="en-US" sz="2370" b="0" u="none" strike="noStrike">
              <a:solidFill>
                <a:srgbClr val="000000"/>
              </a:solidFill>
              <a:effectLst/>
              <a:uFillTx/>
              <a:latin typeface="Times New Roman"/>
            </a:endParaRPr>
          </a:p>
        </p:txBody>
      </p:sp>
      <p:sp>
        <p:nvSpPr>
          <p:cNvPr id="1242" name="文本框 1241"/>
          <p:cNvSpPr txBox="1"/>
          <p:nvPr/>
        </p:nvSpPr>
        <p:spPr>
          <a:xfrm>
            <a:off x="994320" y="4882680"/>
            <a:ext cx="14608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在</a:t>
            </a:r>
            <a:r>
              <a:rPr lang="en-US" sz="1180" b="0" u="none" strike="noStrike">
                <a:solidFill>
                  <a:srgbClr val="DDD6FE"/>
                </a:solidFill>
                <a:effectLst/>
                <a:uFillTx/>
                <a:latin typeface="NotoSansSC"/>
                <a:ea typeface="NotoSansSC"/>
              </a:rPr>
              <a:t>RAG</a:t>
            </a:r>
            <a:r>
              <a:rPr lang="zh-CN" sz="1180" b="0" u="none" strike="noStrike">
                <a:solidFill>
                  <a:srgbClr val="DDD6FE"/>
                </a:solidFill>
                <a:effectLst/>
                <a:uFillTx/>
                <a:latin typeface="NotoSansSC"/>
                <a:ea typeface="NotoSansSC"/>
              </a:rPr>
              <a:t>系统中的应用</a:t>
            </a:r>
            <a:endParaRPr lang="en-US" sz="1180" b="0" u="none" strike="noStrike">
              <a:solidFill>
                <a:srgbClr val="000000"/>
              </a:solidFill>
              <a:effectLst/>
              <a:uFillTx/>
              <a:latin typeface="Times New Roman"/>
            </a:endParaRPr>
          </a:p>
        </p:txBody>
      </p:sp>
      <p:sp>
        <p:nvSpPr>
          <p:cNvPr id="1243" name="文本框 1242"/>
          <p:cNvSpPr txBox="1"/>
          <p:nvPr/>
        </p:nvSpPr>
        <p:spPr>
          <a:xfrm>
            <a:off x="810720" y="5173920"/>
            <a:ext cx="939744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在</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系统中，不同生成模型各有优势：</a:t>
            </a:r>
            <a:r>
              <a:rPr lang="en-US" sz="1050" b="0" u="none" strike="noStrike">
                <a:solidFill>
                  <a:srgbClr val="FFFFFF"/>
                </a:solidFill>
                <a:effectLst/>
                <a:uFillTx/>
                <a:latin typeface="NotoSansSC"/>
                <a:ea typeface="NotoSansSC"/>
              </a:rPr>
              <a:t>GPT</a:t>
            </a:r>
            <a:r>
              <a:rPr lang="zh-CN" sz="1050" b="0" u="none" strike="noStrike">
                <a:solidFill>
                  <a:srgbClr val="FFFFFF"/>
                </a:solidFill>
                <a:effectLst/>
                <a:uFillTx/>
                <a:latin typeface="NotoSansSC"/>
                <a:ea typeface="NotoSansSC"/>
              </a:rPr>
              <a:t>擅长流畅的语言生成，</a:t>
            </a:r>
            <a:r>
              <a:rPr lang="en-US" sz="1050" b="0" u="none" strike="noStrike">
                <a:solidFill>
                  <a:srgbClr val="FFFFFF"/>
                </a:solidFill>
                <a:effectLst/>
                <a:uFillTx/>
                <a:latin typeface="NotoSansSC"/>
                <a:ea typeface="NotoSansSC"/>
              </a:rPr>
              <a:t>BERT</a:t>
            </a:r>
            <a:r>
              <a:rPr lang="zh-CN" sz="1050" b="0" u="none" strike="noStrike">
                <a:solidFill>
                  <a:srgbClr val="FFFFFF"/>
                </a:solidFill>
                <a:effectLst/>
                <a:uFillTx/>
                <a:latin typeface="NotoSansSC"/>
                <a:ea typeface="NotoSansSC"/>
              </a:rPr>
              <a:t>在理解和回答问题上表现优异，而</a:t>
            </a:r>
            <a:r>
              <a:rPr lang="en-US" sz="1050" b="0" u="none" strike="noStrike">
                <a:solidFill>
                  <a:srgbClr val="FFFFFF"/>
                </a:solidFill>
                <a:effectLst/>
                <a:uFillTx/>
                <a:latin typeface="NotoSansSC"/>
                <a:ea typeface="NotoSansSC"/>
              </a:rPr>
              <a:t>T5</a:t>
            </a:r>
            <a:r>
              <a:rPr lang="zh-CN" sz="1050" b="0" u="none" strike="noStrike">
                <a:solidFill>
                  <a:srgbClr val="FFFFFF"/>
                </a:solidFill>
                <a:effectLst/>
                <a:uFillTx/>
                <a:latin typeface="NotoSansSC"/>
                <a:ea typeface="NotoSansSC"/>
              </a:rPr>
              <a:t>则在多任务处理上展现出优越的迁移能力。</a:t>
            </a:r>
            <a:endParaRPr lang="en-US" sz="1050" b="0" u="none" strike="noStrike">
              <a:solidFill>
                <a:srgbClr val="000000"/>
              </a:solidFill>
              <a:effectLst/>
              <a:uFillTx/>
              <a:latin typeface="Times New Roman"/>
            </a:endParaRPr>
          </a:p>
        </p:txBody>
      </p:sp>
      <p:sp>
        <p:nvSpPr>
          <p:cNvPr id="1244" name="任意多边形 1243"/>
          <p:cNvSpPr/>
          <p:nvPr/>
        </p:nvSpPr>
        <p:spPr>
          <a:xfrm>
            <a:off x="668520" y="1119600"/>
            <a:ext cx="2983680" cy="3376440"/>
          </a:xfrm>
          <a:custGeom>
            <a:avLst/>
            <a:gdLst/>
            <a:ahLst/>
            <a:cxnLst/>
            <a:rect l="0" t="0" r="r" b="b"/>
            <a:pathLst>
              <a:path w="8288" h="9379">
                <a:moveTo>
                  <a:pt x="21" y="172"/>
                </a:moveTo>
                <a:cubicBezTo>
                  <a:pt x="35" y="138"/>
                  <a:pt x="55" y="108"/>
                  <a:pt x="81" y="82"/>
                </a:cubicBezTo>
                <a:cubicBezTo>
                  <a:pt x="107" y="56"/>
                  <a:pt x="137" y="35"/>
                  <a:pt x="172" y="21"/>
                </a:cubicBezTo>
                <a:cubicBezTo>
                  <a:pt x="206" y="7"/>
                  <a:pt x="241" y="0"/>
                  <a:pt x="278" y="0"/>
                </a:cubicBezTo>
                <a:lnTo>
                  <a:pt x="8009" y="0"/>
                </a:lnTo>
                <a:cubicBezTo>
                  <a:pt x="8046" y="0"/>
                  <a:pt x="8082" y="7"/>
                  <a:pt x="8116" y="21"/>
                </a:cubicBezTo>
                <a:cubicBezTo>
                  <a:pt x="8150" y="35"/>
                  <a:pt x="8180" y="56"/>
                  <a:pt x="8206" y="82"/>
                </a:cubicBezTo>
                <a:cubicBezTo>
                  <a:pt x="8232" y="108"/>
                  <a:pt x="8252" y="138"/>
                  <a:pt x="8266" y="172"/>
                </a:cubicBezTo>
                <a:cubicBezTo>
                  <a:pt x="8281" y="206"/>
                  <a:pt x="8288" y="242"/>
                  <a:pt x="8288" y="279"/>
                </a:cubicBezTo>
                <a:lnTo>
                  <a:pt x="8288" y="9101"/>
                </a:lnTo>
                <a:cubicBezTo>
                  <a:pt x="8288" y="9138"/>
                  <a:pt x="8281" y="9173"/>
                  <a:pt x="8266" y="9207"/>
                </a:cubicBezTo>
                <a:cubicBezTo>
                  <a:pt x="8252" y="9241"/>
                  <a:pt x="8232" y="9271"/>
                  <a:pt x="8206" y="9298"/>
                </a:cubicBezTo>
                <a:cubicBezTo>
                  <a:pt x="8180" y="9324"/>
                  <a:pt x="8150" y="9344"/>
                  <a:pt x="8116" y="9358"/>
                </a:cubicBezTo>
                <a:cubicBezTo>
                  <a:pt x="8082" y="9372"/>
                  <a:pt x="8046" y="9379"/>
                  <a:pt x="8009" y="9379"/>
                </a:cubicBezTo>
                <a:lnTo>
                  <a:pt x="278" y="9379"/>
                </a:lnTo>
                <a:cubicBezTo>
                  <a:pt x="241" y="9379"/>
                  <a:pt x="206" y="9372"/>
                  <a:pt x="172" y="9358"/>
                </a:cubicBezTo>
                <a:cubicBezTo>
                  <a:pt x="137" y="9344"/>
                  <a:pt x="107" y="9324"/>
                  <a:pt x="81" y="9298"/>
                </a:cubicBezTo>
                <a:cubicBezTo>
                  <a:pt x="55" y="9271"/>
                  <a:pt x="35" y="9241"/>
                  <a:pt x="21" y="9207"/>
                </a:cubicBezTo>
                <a:cubicBezTo>
                  <a:pt x="7" y="9173"/>
                  <a:pt x="0" y="9138"/>
                  <a:pt x="0" y="9101"/>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45" name="任意多边形 1244"/>
          <p:cNvSpPr/>
          <p:nvPr/>
        </p:nvSpPr>
        <p:spPr>
          <a:xfrm>
            <a:off x="668520" y="1119600"/>
            <a:ext cx="2983680" cy="3376440"/>
          </a:xfrm>
          <a:custGeom>
            <a:avLst/>
            <a:gdLst/>
            <a:ahLst/>
            <a:cxnLst/>
            <a:rect l="0" t="0" r="r" b="b"/>
            <a:pathLst>
              <a:path w="8288" h="9379">
                <a:moveTo>
                  <a:pt x="0" y="9101"/>
                </a:moveTo>
                <a:lnTo>
                  <a:pt x="0" y="279"/>
                </a:lnTo>
                <a:cubicBezTo>
                  <a:pt x="0" y="242"/>
                  <a:pt x="7" y="206"/>
                  <a:pt x="21" y="172"/>
                </a:cubicBezTo>
                <a:cubicBezTo>
                  <a:pt x="35" y="138"/>
                  <a:pt x="55" y="108"/>
                  <a:pt x="81" y="82"/>
                </a:cubicBezTo>
                <a:cubicBezTo>
                  <a:pt x="107" y="56"/>
                  <a:pt x="137" y="35"/>
                  <a:pt x="172" y="21"/>
                </a:cubicBezTo>
                <a:cubicBezTo>
                  <a:pt x="206" y="7"/>
                  <a:pt x="241" y="0"/>
                  <a:pt x="278" y="0"/>
                </a:cubicBezTo>
                <a:lnTo>
                  <a:pt x="8009" y="0"/>
                </a:lnTo>
                <a:cubicBezTo>
                  <a:pt x="8046" y="0"/>
                  <a:pt x="8082" y="7"/>
                  <a:pt x="8116" y="21"/>
                </a:cubicBezTo>
                <a:cubicBezTo>
                  <a:pt x="8150" y="35"/>
                  <a:pt x="8180" y="56"/>
                  <a:pt x="8206" y="82"/>
                </a:cubicBezTo>
                <a:cubicBezTo>
                  <a:pt x="8232" y="108"/>
                  <a:pt x="8252" y="138"/>
                  <a:pt x="8266" y="172"/>
                </a:cubicBezTo>
                <a:cubicBezTo>
                  <a:pt x="8281" y="206"/>
                  <a:pt x="8288" y="242"/>
                  <a:pt x="8288" y="279"/>
                </a:cubicBezTo>
                <a:lnTo>
                  <a:pt x="8288" y="9101"/>
                </a:lnTo>
                <a:cubicBezTo>
                  <a:pt x="8288" y="9138"/>
                  <a:pt x="8281" y="9173"/>
                  <a:pt x="8266" y="9207"/>
                </a:cubicBezTo>
                <a:cubicBezTo>
                  <a:pt x="8252" y="9241"/>
                  <a:pt x="8232" y="9271"/>
                  <a:pt x="8206" y="9298"/>
                </a:cubicBezTo>
                <a:cubicBezTo>
                  <a:pt x="8180" y="9324"/>
                  <a:pt x="8150" y="9344"/>
                  <a:pt x="8116" y="9358"/>
                </a:cubicBezTo>
                <a:cubicBezTo>
                  <a:pt x="8082" y="9372"/>
                  <a:pt x="8046" y="9379"/>
                  <a:pt x="8009" y="9379"/>
                </a:cubicBezTo>
                <a:lnTo>
                  <a:pt x="278" y="9379"/>
                </a:lnTo>
                <a:cubicBezTo>
                  <a:pt x="241" y="9379"/>
                  <a:pt x="206" y="9372"/>
                  <a:pt x="172" y="9358"/>
                </a:cubicBezTo>
                <a:cubicBezTo>
                  <a:pt x="137" y="9344"/>
                  <a:pt x="107" y="9324"/>
                  <a:pt x="81" y="9298"/>
                </a:cubicBezTo>
                <a:cubicBezTo>
                  <a:pt x="55" y="9271"/>
                  <a:pt x="35" y="9241"/>
                  <a:pt x="21" y="9207"/>
                </a:cubicBezTo>
                <a:cubicBezTo>
                  <a:pt x="7" y="9173"/>
                  <a:pt x="0" y="9138"/>
                  <a:pt x="0" y="9101"/>
                </a:cubicBezTo>
                <a:moveTo>
                  <a:pt x="23" y="279"/>
                </a:moveTo>
                <a:lnTo>
                  <a:pt x="23" y="9101"/>
                </a:lnTo>
                <a:cubicBezTo>
                  <a:pt x="23" y="9117"/>
                  <a:pt x="24" y="9134"/>
                  <a:pt x="28" y="9150"/>
                </a:cubicBezTo>
                <a:cubicBezTo>
                  <a:pt x="31" y="9167"/>
                  <a:pt x="36" y="9183"/>
                  <a:pt x="42" y="9198"/>
                </a:cubicBezTo>
                <a:cubicBezTo>
                  <a:pt x="49" y="9214"/>
                  <a:pt x="56" y="9228"/>
                  <a:pt x="66" y="9242"/>
                </a:cubicBezTo>
                <a:cubicBezTo>
                  <a:pt x="75" y="9256"/>
                  <a:pt x="86" y="9269"/>
                  <a:pt x="98" y="9281"/>
                </a:cubicBezTo>
                <a:cubicBezTo>
                  <a:pt x="109" y="9293"/>
                  <a:pt x="122" y="9304"/>
                  <a:pt x="136" y="9313"/>
                </a:cubicBezTo>
                <a:cubicBezTo>
                  <a:pt x="150" y="9322"/>
                  <a:pt x="165" y="9330"/>
                  <a:pt x="180" y="9336"/>
                </a:cubicBezTo>
                <a:cubicBezTo>
                  <a:pt x="196" y="9343"/>
                  <a:pt x="212" y="9348"/>
                  <a:pt x="228" y="9351"/>
                </a:cubicBezTo>
                <a:cubicBezTo>
                  <a:pt x="245" y="9354"/>
                  <a:pt x="261" y="9356"/>
                  <a:pt x="278" y="9356"/>
                </a:cubicBezTo>
                <a:lnTo>
                  <a:pt x="8009" y="9356"/>
                </a:lnTo>
                <a:cubicBezTo>
                  <a:pt x="8026" y="9356"/>
                  <a:pt x="8042" y="9354"/>
                  <a:pt x="8059" y="9351"/>
                </a:cubicBezTo>
                <a:cubicBezTo>
                  <a:pt x="8075" y="9348"/>
                  <a:pt x="8091" y="9343"/>
                  <a:pt x="8107" y="9336"/>
                </a:cubicBezTo>
                <a:cubicBezTo>
                  <a:pt x="8122" y="9330"/>
                  <a:pt x="8137" y="9322"/>
                  <a:pt x="8151" y="9313"/>
                </a:cubicBezTo>
                <a:cubicBezTo>
                  <a:pt x="8165" y="9304"/>
                  <a:pt x="8178" y="9293"/>
                  <a:pt x="8190" y="9281"/>
                </a:cubicBezTo>
                <a:cubicBezTo>
                  <a:pt x="8201" y="9269"/>
                  <a:pt x="8212" y="9256"/>
                  <a:pt x="8221" y="9242"/>
                </a:cubicBezTo>
                <a:cubicBezTo>
                  <a:pt x="8231" y="9228"/>
                  <a:pt x="8239" y="9214"/>
                  <a:pt x="8245" y="9198"/>
                </a:cubicBezTo>
                <a:cubicBezTo>
                  <a:pt x="8251" y="9183"/>
                  <a:pt x="8256" y="9167"/>
                  <a:pt x="8259" y="9150"/>
                </a:cubicBezTo>
                <a:cubicBezTo>
                  <a:pt x="8263" y="9134"/>
                  <a:pt x="8264" y="9117"/>
                  <a:pt x="8264" y="9101"/>
                </a:cubicBezTo>
                <a:lnTo>
                  <a:pt x="8264" y="279"/>
                </a:lnTo>
                <a:cubicBezTo>
                  <a:pt x="8264" y="262"/>
                  <a:pt x="8263" y="245"/>
                  <a:pt x="8259" y="229"/>
                </a:cubicBezTo>
                <a:cubicBezTo>
                  <a:pt x="8256" y="212"/>
                  <a:pt x="8251" y="196"/>
                  <a:pt x="8245" y="181"/>
                </a:cubicBezTo>
                <a:cubicBezTo>
                  <a:pt x="8239" y="165"/>
                  <a:pt x="8231" y="151"/>
                  <a:pt x="8221" y="137"/>
                </a:cubicBezTo>
                <a:cubicBezTo>
                  <a:pt x="8212" y="123"/>
                  <a:pt x="8201" y="110"/>
                  <a:pt x="8190" y="98"/>
                </a:cubicBezTo>
                <a:cubicBezTo>
                  <a:pt x="8178" y="86"/>
                  <a:pt x="8165" y="76"/>
                  <a:pt x="8151" y="66"/>
                </a:cubicBezTo>
                <a:cubicBezTo>
                  <a:pt x="8137" y="57"/>
                  <a:pt x="8122" y="49"/>
                  <a:pt x="8107" y="43"/>
                </a:cubicBezTo>
                <a:cubicBezTo>
                  <a:pt x="8091" y="36"/>
                  <a:pt x="8075" y="31"/>
                  <a:pt x="8059" y="28"/>
                </a:cubicBezTo>
                <a:cubicBezTo>
                  <a:pt x="8042" y="25"/>
                  <a:pt x="8026" y="23"/>
                  <a:pt x="8009" y="23"/>
                </a:cubicBezTo>
                <a:lnTo>
                  <a:pt x="278" y="23"/>
                </a:lnTo>
                <a:cubicBezTo>
                  <a:pt x="261" y="23"/>
                  <a:pt x="245" y="25"/>
                  <a:pt x="228" y="28"/>
                </a:cubicBezTo>
                <a:cubicBezTo>
                  <a:pt x="212" y="31"/>
                  <a:pt x="196" y="36"/>
                  <a:pt x="180" y="43"/>
                </a:cubicBezTo>
                <a:cubicBezTo>
                  <a:pt x="165" y="49"/>
                  <a:pt x="150" y="57"/>
                  <a:pt x="136" y="66"/>
                </a:cubicBezTo>
                <a:cubicBezTo>
                  <a:pt x="122" y="76"/>
                  <a:pt x="109" y="86"/>
                  <a:pt x="98" y="98"/>
                </a:cubicBezTo>
                <a:cubicBezTo>
                  <a:pt x="86" y="110"/>
                  <a:pt x="75" y="123"/>
                  <a:pt x="66" y="137"/>
                </a:cubicBezTo>
                <a:cubicBezTo>
                  <a:pt x="56" y="151"/>
                  <a:pt x="49" y="165"/>
                  <a:pt x="42" y="181"/>
                </a:cubicBezTo>
                <a:cubicBezTo>
                  <a:pt x="36" y="196"/>
                  <a:pt x="31" y="212"/>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46" name="图片 1245"/>
          <p:cNvPicPr/>
          <p:nvPr/>
        </p:nvPicPr>
        <p:blipFill>
          <a:blip r:embed="rId5"/>
          <a:stretch/>
        </p:blipFill>
        <p:spPr>
          <a:xfrm>
            <a:off x="844200" y="1295280"/>
            <a:ext cx="400680" cy="400680"/>
          </a:xfrm>
          <a:prstGeom prst="rect">
            <a:avLst/>
          </a:prstGeom>
          <a:noFill/>
          <a:ln w="0">
            <a:noFill/>
          </a:ln>
        </p:spPr>
      </p:pic>
      <p:pic>
        <p:nvPicPr>
          <p:cNvPr id="1247" name="图片 1246"/>
          <p:cNvPicPr/>
          <p:nvPr/>
        </p:nvPicPr>
        <p:blipFill>
          <a:blip r:embed="rId6"/>
          <a:stretch/>
        </p:blipFill>
        <p:spPr>
          <a:xfrm>
            <a:off x="919080" y="1395720"/>
            <a:ext cx="250200" cy="200160"/>
          </a:xfrm>
          <a:prstGeom prst="rect">
            <a:avLst/>
          </a:prstGeom>
          <a:noFill/>
          <a:ln w="0">
            <a:noFill/>
          </a:ln>
        </p:spPr>
      </p:pic>
      <p:sp>
        <p:nvSpPr>
          <p:cNvPr id="1248" name="文本框 1247"/>
          <p:cNvSpPr txBox="1"/>
          <p:nvPr/>
        </p:nvSpPr>
        <p:spPr>
          <a:xfrm>
            <a:off x="810720" y="5374800"/>
            <a:ext cx="572364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根据任务需求、响应速度和资源限制选择合适的生成模型，能够显著提升</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系统的整体性能。</a:t>
            </a:r>
            <a:endParaRPr lang="en-US" sz="1050" b="0" u="none" strike="noStrike">
              <a:solidFill>
                <a:srgbClr val="000000"/>
              </a:solidFill>
              <a:effectLst/>
              <a:uFillTx/>
              <a:latin typeface="Times New Roman"/>
            </a:endParaRPr>
          </a:p>
        </p:txBody>
      </p:sp>
      <p:sp>
        <p:nvSpPr>
          <p:cNvPr id="1249" name="文本框 1248"/>
          <p:cNvSpPr txBox="1"/>
          <p:nvPr/>
        </p:nvSpPr>
        <p:spPr>
          <a:xfrm>
            <a:off x="1378800" y="1393200"/>
            <a:ext cx="914040" cy="291600"/>
          </a:xfrm>
          <a:prstGeom prst="rect">
            <a:avLst/>
          </a:prstGeom>
          <a:noFill/>
          <a:ln w="0">
            <a:noFill/>
          </a:ln>
        </p:spPr>
        <p:txBody>
          <a:bodyPr wrap="none" lIns="0" tIns="0" rIns="0" bIns="0" anchor="t">
            <a:spAutoFit/>
          </a:bodyPr>
          <a:lstStyle/>
          <a:p>
            <a:r>
              <a:rPr lang="en-US" sz="1580" b="0" u="none" strike="noStrike">
                <a:solidFill>
                  <a:srgbClr val="FFFFFF"/>
                </a:solidFill>
                <a:effectLst/>
                <a:uFillTx/>
                <a:latin typeface="NotoSansSC"/>
                <a:ea typeface="NotoSansSC"/>
              </a:rPr>
              <a:t>GPT </a:t>
            </a:r>
            <a:r>
              <a:rPr lang="zh-CN" sz="1580" b="0" u="none" strike="noStrike">
                <a:solidFill>
                  <a:srgbClr val="FFFFFF"/>
                </a:solidFill>
                <a:effectLst/>
                <a:uFillTx/>
                <a:latin typeface="NotoSansSC"/>
                <a:ea typeface="NotoSansSC"/>
              </a:rPr>
              <a:t>家族</a:t>
            </a:r>
            <a:endParaRPr lang="en-US" sz="1580" b="0" u="none" strike="noStrike">
              <a:solidFill>
                <a:srgbClr val="000000"/>
              </a:solidFill>
              <a:effectLst/>
              <a:uFillTx/>
              <a:latin typeface="Times New Roman"/>
            </a:endParaRPr>
          </a:p>
        </p:txBody>
      </p:sp>
      <p:sp>
        <p:nvSpPr>
          <p:cNvPr id="1250" name="文本框 1249"/>
          <p:cNvSpPr txBox="1"/>
          <p:nvPr/>
        </p:nvSpPr>
        <p:spPr>
          <a:xfrm>
            <a:off x="844200" y="1864800"/>
            <a:ext cx="2640960" cy="194040"/>
          </a:xfrm>
          <a:prstGeom prst="rect">
            <a:avLst/>
          </a:prstGeom>
          <a:noFill/>
          <a:ln w="0">
            <a:noFill/>
          </a:ln>
        </p:spPr>
        <p:txBody>
          <a:bodyPr wrap="none" lIns="0" tIns="0" rIns="0" bIns="0" anchor="t">
            <a:spAutoFit/>
          </a:bodyPr>
          <a:lstStyle/>
          <a:p>
            <a:r>
              <a:rPr lang="zh-CN" sz="1050" b="0" u="none" strike="noStrike">
                <a:solidFill>
                  <a:srgbClr val="EDE9FE"/>
                </a:solidFill>
                <a:effectLst/>
                <a:uFillTx/>
                <a:latin typeface="NotoSansSC"/>
                <a:ea typeface="NotoSansSC"/>
              </a:rPr>
              <a:t>基于</a:t>
            </a:r>
            <a:r>
              <a:rPr lang="en-US" sz="1050" b="0" u="none" strike="noStrike">
                <a:solidFill>
                  <a:srgbClr val="EDE9FE"/>
                </a:solidFill>
                <a:effectLst/>
                <a:uFillTx/>
                <a:latin typeface="NotoSansSC"/>
                <a:ea typeface="NotoSansSC"/>
              </a:rPr>
              <a:t>Transformer</a:t>
            </a:r>
            <a:r>
              <a:rPr lang="zh-CN" sz="1050" b="0" u="none" strike="noStrike">
                <a:solidFill>
                  <a:srgbClr val="EDE9FE"/>
                </a:solidFill>
                <a:effectLst/>
                <a:uFillTx/>
                <a:latin typeface="NotoSansSC"/>
                <a:ea typeface="NotoSansSC"/>
              </a:rPr>
              <a:t>解码器的大型语言模型，</a:t>
            </a:r>
            <a:endParaRPr lang="en-US" sz="1050" b="0" u="none" strike="noStrike">
              <a:solidFill>
                <a:srgbClr val="000000"/>
              </a:solidFill>
              <a:effectLst/>
              <a:uFillTx/>
              <a:latin typeface="Times New Roman"/>
            </a:endParaRPr>
          </a:p>
        </p:txBody>
      </p:sp>
      <p:sp>
        <p:nvSpPr>
          <p:cNvPr id="1251" name="任意多边形 1250"/>
          <p:cNvSpPr/>
          <p:nvPr/>
        </p:nvSpPr>
        <p:spPr>
          <a:xfrm>
            <a:off x="843840" y="2414880"/>
            <a:ext cx="234360" cy="234360"/>
          </a:xfrm>
          <a:custGeom>
            <a:avLst/>
            <a:gdLst/>
            <a:ahLst/>
            <a:cxnLst/>
            <a:rect l="0" t="0" r="r" b="b"/>
            <a:pathLst>
              <a:path w="651" h="651">
                <a:moveTo>
                  <a:pt x="651" y="326"/>
                </a:moveTo>
                <a:cubicBezTo>
                  <a:pt x="651" y="347"/>
                  <a:pt x="649" y="369"/>
                  <a:pt x="645" y="389"/>
                </a:cubicBezTo>
                <a:cubicBezTo>
                  <a:pt x="641" y="410"/>
                  <a:pt x="634" y="431"/>
                  <a:pt x="626" y="450"/>
                </a:cubicBezTo>
                <a:cubicBezTo>
                  <a:pt x="618" y="470"/>
                  <a:pt x="608" y="489"/>
                  <a:pt x="596" y="507"/>
                </a:cubicBezTo>
                <a:cubicBezTo>
                  <a:pt x="584" y="524"/>
                  <a:pt x="570" y="541"/>
                  <a:pt x="555" y="556"/>
                </a:cubicBezTo>
                <a:cubicBezTo>
                  <a:pt x="540" y="571"/>
                  <a:pt x="523" y="584"/>
                  <a:pt x="506" y="596"/>
                </a:cubicBezTo>
                <a:cubicBezTo>
                  <a:pt x="488" y="608"/>
                  <a:pt x="469" y="618"/>
                  <a:pt x="449" y="626"/>
                </a:cubicBezTo>
                <a:cubicBezTo>
                  <a:pt x="430" y="634"/>
                  <a:pt x="409" y="641"/>
                  <a:pt x="388" y="645"/>
                </a:cubicBezTo>
                <a:cubicBezTo>
                  <a:pt x="367" y="649"/>
                  <a:pt x="346" y="651"/>
                  <a:pt x="325" y="651"/>
                </a:cubicBezTo>
                <a:cubicBezTo>
                  <a:pt x="304" y="651"/>
                  <a:pt x="283" y="649"/>
                  <a:pt x="262" y="645"/>
                </a:cubicBezTo>
                <a:cubicBezTo>
                  <a:pt x="241" y="641"/>
                  <a:pt x="220" y="634"/>
                  <a:pt x="201" y="626"/>
                </a:cubicBezTo>
                <a:cubicBezTo>
                  <a:pt x="181" y="618"/>
                  <a:pt x="162" y="608"/>
                  <a:pt x="144" y="596"/>
                </a:cubicBezTo>
                <a:cubicBezTo>
                  <a:pt x="127" y="584"/>
                  <a:pt x="110" y="571"/>
                  <a:pt x="95" y="556"/>
                </a:cubicBezTo>
                <a:cubicBezTo>
                  <a:pt x="80" y="541"/>
                  <a:pt x="67" y="524"/>
                  <a:pt x="55" y="507"/>
                </a:cubicBezTo>
                <a:cubicBezTo>
                  <a:pt x="43" y="489"/>
                  <a:pt x="33" y="470"/>
                  <a:pt x="25" y="450"/>
                </a:cubicBezTo>
                <a:cubicBezTo>
                  <a:pt x="17" y="431"/>
                  <a:pt x="10" y="410"/>
                  <a:pt x="6" y="389"/>
                </a:cubicBezTo>
                <a:cubicBezTo>
                  <a:pt x="2" y="369"/>
                  <a:pt x="0" y="347"/>
                  <a:pt x="0" y="326"/>
                </a:cubicBezTo>
                <a:cubicBezTo>
                  <a:pt x="0" y="305"/>
                  <a:pt x="2" y="284"/>
                  <a:pt x="6" y="263"/>
                </a:cubicBezTo>
                <a:cubicBezTo>
                  <a:pt x="10" y="242"/>
                  <a:pt x="17" y="221"/>
                  <a:pt x="25" y="202"/>
                </a:cubicBezTo>
                <a:cubicBezTo>
                  <a:pt x="33" y="182"/>
                  <a:pt x="43" y="163"/>
                  <a:pt x="55" y="146"/>
                </a:cubicBezTo>
                <a:cubicBezTo>
                  <a:pt x="67" y="128"/>
                  <a:pt x="80" y="111"/>
                  <a:pt x="95" y="95"/>
                </a:cubicBezTo>
                <a:cubicBezTo>
                  <a:pt x="110" y="80"/>
                  <a:pt x="127" y="67"/>
                  <a:pt x="144" y="55"/>
                </a:cubicBezTo>
                <a:cubicBezTo>
                  <a:pt x="162" y="43"/>
                  <a:pt x="181" y="33"/>
                  <a:pt x="201" y="25"/>
                </a:cubicBezTo>
                <a:cubicBezTo>
                  <a:pt x="220" y="17"/>
                  <a:pt x="241" y="10"/>
                  <a:pt x="262" y="6"/>
                </a:cubicBezTo>
                <a:cubicBezTo>
                  <a:pt x="283" y="2"/>
                  <a:pt x="304" y="0"/>
                  <a:pt x="325" y="0"/>
                </a:cubicBezTo>
                <a:cubicBezTo>
                  <a:pt x="346" y="0"/>
                  <a:pt x="367" y="2"/>
                  <a:pt x="388" y="6"/>
                </a:cubicBezTo>
                <a:cubicBezTo>
                  <a:pt x="409" y="10"/>
                  <a:pt x="430" y="17"/>
                  <a:pt x="449" y="25"/>
                </a:cubicBezTo>
                <a:cubicBezTo>
                  <a:pt x="469" y="33"/>
                  <a:pt x="488" y="43"/>
                  <a:pt x="506" y="55"/>
                </a:cubicBezTo>
                <a:cubicBezTo>
                  <a:pt x="523" y="67"/>
                  <a:pt x="540" y="80"/>
                  <a:pt x="555" y="95"/>
                </a:cubicBezTo>
                <a:cubicBezTo>
                  <a:pt x="570" y="111"/>
                  <a:pt x="584" y="128"/>
                  <a:pt x="596" y="146"/>
                </a:cubicBezTo>
                <a:cubicBezTo>
                  <a:pt x="608" y="163"/>
                  <a:pt x="618" y="182"/>
                  <a:pt x="626" y="202"/>
                </a:cubicBezTo>
                <a:cubicBezTo>
                  <a:pt x="634" y="221"/>
                  <a:pt x="641" y="242"/>
                  <a:pt x="645" y="263"/>
                </a:cubicBezTo>
                <a:cubicBezTo>
                  <a:pt x="649" y="284"/>
                  <a:pt x="651" y="305"/>
                  <a:pt x="651" y="326"/>
                </a:cubicBezTo>
                <a:close/>
              </a:path>
            </a:pathLst>
          </a:custGeom>
          <a:solidFill>
            <a:srgbClr val="10B981">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52" name="图片 1251"/>
          <p:cNvPicPr/>
          <p:nvPr/>
        </p:nvPicPr>
        <p:blipFill>
          <a:blip r:embed="rId7"/>
          <a:stretch/>
        </p:blipFill>
        <p:spPr>
          <a:xfrm>
            <a:off x="894240" y="2465280"/>
            <a:ext cx="133200" cy="133200"/>
          </a:xfrm>
          <a:prstGeom prst="rect">
            <a:avLst/>
          </a:prstGeom>
          <a:noFill/>
          <a:ln w="0">
            <a:noFill/>
          </a:ln>
        </p:spPr>
      </p:pic>
      <p:sp>
        <p:nvSpPr>
          <p:cNvPr id="1253" name="文本框 1252"/>
          <p:cNvSpPr txBox="1"/>
          <p:nvPr/>
        </p:nvSpPr>
        <p:spPr>
          <a:xfrm>
            <a:off x="844200" y="2065320"/>
            <a:ext cx="1476000" cy="194040"/>
          </a:xfrm>
          <a:prstGeom prst="rect">
            <a:avLst/>
          </a:prstGeom>
          <a:noFill/>
          <a:ln w="0">
            <a:noFill/>
          </a:ln>
        </p:spPr>
        <p:txBody>
          <a:bodyPr wrap="none" lIns="0" tIns="0" rIns="0" bIns="0" anchor="t">
            <a:spAutoFit/>
          </a:bodyPr>
          <a:lstStyle/>
          <a:p>
            <a:r>
              <a:rPr lang="zh-CN" sz="1050" b="0" u="none" strike="noStrike">
                <a:solidFill>
                  <a:srgbClr val="EDE9FE"/>
                </a:solidFill>
                <a:effectLst/>
                <a:uFillTx/>
                <a:latin typeface="NotoSansSC"/>
                <a:ea typeface="NotoSansSC"/>
              </a:rPr>
              <a:t>以自然语言生成能力见长</a:t>
            </a:r>
            <a:endParaRPr lang="en-US" sz="1050" b="0" u="none" strike="noStrike">
              <a:solidFill>
                <a:srgbClr val="000000"/>
              </a:solidFill>
              <a:effectLst/>
              <a:uFillTx/>
              <a:latin typeface="Times New Roman"/>
            </a:endParaRPr>
          </a:p>
        </p:txBody>
      </p:sp>
      <p:sp>
        <p:nvSpPr>
          <p:cNvPr id="1254" name="文本框 1253"/>
          <p:cNvSpPr txBox="1"/>
          <p:nvPr/>
        </p:nvSpPr>
        <p:spPr>
          <a:xfrm>
            <a:off x="1178280" y="2390040"/>
            <a:ext cx="2284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参数规模从</a:t>
            </a:r>
            <a:r>
              <a:rPr lang="en-US" sz="920" b="0" u="none" strike="noStrike">
                <a:solidFill>
                  <a:srgbClr val="FFFFFF"/>
                </a:solidFill>
                <a:effectLst/>
                <a:uFillTx/>
                <a:latin typeface="NotoSansSC"/>
                <a:ea typeface="NotoSansSC"/>
              </a:rPr>
              <a:t>1.5</a:t>
            </a:r>
            <a:r>
              <a:rPr lang="zh-CN" sz="920" b="0" u="none" strike="noStrike">
                <a:solidFill>
                  <a:srgbClr val="FFFFFF"/>
                </a:solidFill>
                <a:effectLst/>
                <a:uFillTx/>
                <a:latin typeface="NotoSansSC"/>
                <a:ea typeface="NotoSansSC"/>
              </a:rPr>
              <a:t>亿</a:t>
            </a:r>
            <a:r>
              <a:rPr lang="en-US" sz="920" b="0" u="none" strike="noStrike">
                <a:solidFill>
                  <a:srgbClr val="FFFFFF"/>
                </a:solidFill>
                <a:effectLst/>
                <a:uFillTx/>
                <a:latin typeface="NotoSansSC"/>
                <a:ea typeface="NotoSansSC"/>
              </a:rPr>
              <a:t>(GPT-2)</a:t>
            </a:r>
            <a:r>
              <a:rPr lang="zh-CN" sz="920" b="0" u="none" strike="noStrike">
                <a:solidFill>
                  <a:srgbClr val="FFFFFF"/>
                </a:solidFill>
                <a:effectLst/>
                <a:uFillTx/>
                <a:latin typeface="NotoSansSC"/>
                <a:ea typeface="NotoSansSC"/>
              </a:rPr>
              <a:t>增长到</a:t>
            </a:r>
            <a:r>
              <a:rPr lang="en-US" sz="920" b="0" u="none" strike="noStrike">
                <a:solidFill>
                  <a:srgbClr val="FFFFFF"/>
                </a:solidFill>
                <a:effectLst/>
                <a:uFillTx/>
                <a:latin typeface="NotoSansSC"/>
                <a:ea typeface="NotoSansSC"/>
              </a:rPr>
              <a:t>1750</a:t>
            </a:r>
            <a:r>
              <a:rPr lang="zh-CN" sz="920" b="0" u="none" strike="noStrike">
                <a:solidFill>
                  <a:srgbClr val="FFFFFF"/>
                </a:solidFill>
                <a:effectLst/>
                <a:uFillTx/>
                <a:latin typeface="NotoSansSC"/>
                <a:ea typeface="NotoSansSC"/>
              </a:rPr>
              <a:t>亿</a:t>
            </a:r>
            <a:endParaRPr lang="en-US" sz="920" b="0" u="none" strike="noStrike">
              <a:solidFill>
                <a:srgbClr val="000000"/>
              </a:solidFill>
              <a:effectLst/>
              <a:uFillTx/>
              <a:latin typeface="Times New Roman"/>
            </a:endParaRPr>
          </a:p>
        </p:txBody>
      </p:sp>
      <p:sp>
        <p:nvSpPr>
          <p:cNvPr id="1255" name="任意多边形 1254"/>
          <p:cNvSpPr/>
          <p:nvPr/>
        </p:nvSpPr>
        <p:spPr>
          <a:xfrm>
            <a:off x="843840" y="2782440"/>
            <a:ext cx="234360" cy="234360"/>
          </a:xfrm>
          <a:custGeom>
            <a:avLst/>
            <a:gdLst/>
            <a:ahLst/>
            <a:cxnLst/>
            <a:rect l="0" t="0" r="r" b="b"/>
            <a:pathLst>
              <a:path w="651" h="651">
                <a:moveTo>
                  <a:pt x="651" y="325"/>
                </a:moveTo>
                <a:cubicBezTo>
                  <a:pt x="651" y="347"/>
                  <a:pt x="649" y="368"/>
                  <a:pt x="645" y="390"/>
                </a:cubicBezTo>
                <a:cubicBezTo>
                  <a:pt x="641" y="411"/>
                  <a:pt x="634" y="431"/>
                  <a:pt x="626" y="451"/>
                </a:cubicBezTo>
                <a:cubicBezTo>
                  <a:pt x="618" y="471"/>
                  <a:pt x="608" y="489"/>
                  <a:pt x="596" y="507"/>
                </a:cubicBezTo>
                <a:cubicBezTo>
                  <a:pt x="584" y="525"/>
                  <a:pt x="570" y="541"/>
                  <a:pt x="555" y="556"/>
                </a:cubicBezTo>
                <a:cubicBezTo>
                  <a:pt x="540" y="571"/>
                  <a:pt x="523" y="585"/>
                  <a:pt x="506" y="597"/>
                </a:cubicBezTo>
                <a:cubicBezTo>
                  <a:pt x="488" y="608"/>
                  <a:pt x="469" y="619"/>
                  <a:pt x="449" y="627"/>
                </a:cubicBezTo>
                <a:cubicBezTo>
                  <a:pt x="430" y="635"/>
                  <a:pt x="409" y="641"/>
                  <a:pt x="388" y="645"/>
                </a:cubicBezTo>
                <a:cubicBezTo>
                  <a:pt x="367" y="649"/>
                  <a:pt x="346" y="651"/>
                  <a:pt x="325" y="651"/>
                </a:cubicBezTo>
                <a:cubicBezTo>
                  <a:pt x="304" y="651"/>
                  <a:pt x="283" y="649"/>
                  <a:pt x="262" y="645"/>
                </a:cubicBezTo>
                <a:cubicBezTo>
                  <a:pt x="241" y="641"/>
                  <a:pt x="220" y="635"/>
                  <a:pt x="201" y="627"/>
                </a:cubicBezTo>
                <a:cubicBezTo>
                  <a:pt x="181" y="619"/>
                  <a:pt x="162" y="608"/>
                  <a:pt x="144" y="597"/>
                </a:cubicBezTo>
                <a:cubicBezTo>
                  <a:pt x="127" y="585"/>
                  <a:pt x="110" y="571"/>
                  <a:pt x="95" y="556"/>
                </a:cubicBezTo>
                <a:cubicBezTo>
                  <a:pt x="80" y="541"/>
                  <a:pt x="67" y="525"/>
                  <a:pt x="55" y="507"/>
                </a:cubicBezTo>
                <a:cubicBezTo>
                  <a:pt x="43" y="489"/>
                  <a:pt x="33" y="471"/>
                  <a:pt x="25" y="451"/>
                </a:cubicBezTo>
                <a:cubicBezTo>
                  <a:pt x="17" y="431"/>
                  <a:pt x="10" y="411"/>
                  <a:pt x="6" y="390"/>
                </a:cubicBezTo>
                <a:cubicBezTo>
                  <a:pt x="2" y="368"/>
                  <a:pt x="0" y="347"/>
                  <a:pt x="0" y="325"/>
                </a:cubicBezTo>
                <a:cubicBezTo>
                  <a:pt x="0" y="304"/>
                  <a:pt x="2" y="283"/>
                  <a:pt x="6" y="262"/>
                </a:cubicBezTo>
                <a:cubicBezTo>
                  <a:pt x="10" y="241"/>
                  <a:pt x="17" y="221"/>
                  <a:pt x="25" y="201"/>
                </a:cubicBezTo>
                <a:cubicBezTo>
                  <a:pt x="33" y="181"/>
                  <a:pt x="43" y="163"/>
                  <a:pt x="55" y="145"/>
                </a:cubicBezTo>
                <a:cubicBezTo>
                  <a:pt x="67" y="127"/>
                  <a:pt x="80" y="111"/>
                  <a:pt x="95" y="96"/>
                </a:cubicBezTo>
                <a:cubicBezTo>
                  <a:pt x="110" y="81"/>
                  <a:pt x="127" y="67"/>
                  <a:pt x="144" y="55"/>
                </a:cubicBezTo>
                <a:cubicBezTo>
                  <a:pt x="162" y="43"/>
                  <a:pt x="181" y="33"/>
                  <a:pt x="201" y="25"/>
                </a:cubicBezTo>
                <a:cubicBezTo>
                  <a:pt x="220" y="17"/>
                  <a:pt x="241" y="11"/>
                  <a:pt x="262" y="7"/>
                </a:cubicBezTo>
                <a:cubicBezTo>
                  <a:pt x="283" y="3"/>
                  <a:pt x="304" y="0"/>
                  <a:pt x="325" y="0"/>
                </a:cubicBezTo>
                <a:cubicBezTo>
                  <a:pt x="346" y="0"/>
                  <a:pt x="367" y="3"/>
                  <a:pt x="388" y="7"/>
                </a:cubicBezTo>
                <a:cubicBezTo>
                  <a:pt x="409" y="11"/>
                  <a:pt x="430" y="17"/>
                  <a:pt x="449" y="25"/>
                </a:cubicBezTo>
                <a:cubicBezTo>
                  <a:pt x="469" y="33"/>
                  <a:pt x="488" y="43"/>
                  <a:pt x="506" y="55"/>
                </a:cubicBezTo>
                <a:cubicBezTo>
                  <a:pt x="523" y="67"/>
                  <a:pt x="540" y="81"/>
                  <a:pt x="555" y="96"/>
                </a:cubicBezTo>
                <a:cubicBezTo>
                  <a:pt x="570" y="111"/>
                  <a:pt x="584" y="127"/>
                  <a:pt x="596" y="145"/>
                </a:cubicBezTo>
                <a:cubicBezTo>
                  <a:pt x="608" y="163"/>
                  <a:pt x="618" y="181"/>
                  <a:pt x="626" y="201"/>
                </a:cubicBezTo>
                <a:cubicBezTo>
                  <a:pt x="634" y="221"/>
                  <a:pt x="641" y="241"/>
                  <a:pt x="645" y="262"/>
                </a:cubicBezTo>
                <a:cubicBezTo>
                  <a:pt x="649" y="283"/>
                  <a:pt x="651" y="304"/>
                  <a:pt x="651" y="325"/>
                </a:cubicBezTo>
                <a:close/>
              </a:path>
            </a:pathLst>
          </a:custGeom>
          <a:solidFill>
            <a:srgbClr val="10B981">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56" name="图片 1255"/>
          <p:cNvPicPr/>
          <p:nvPr/>
        </p:nvPicPr>
        <p:blipFill>
          <a:blip r:embed="rId8"/>
          <a:stretch/>
        </p:blipFill>
        <p:spPr>
          <a:xfrm>
            <a:off x="894240" y="2832840"/>
            <a:ext cx="133200" cy="133200"/>
          </a:xfrm>
          <a:prstGeom prst="rect">
            <a:avLst/>
          </a:prstGeom>
          <a:noFill/>
          <a:ln w="0">
            <a:noFill/>
          </a:ln>
        </p:spPr>
      </p:pic>
      <p:sp>
        <p:nvSpPr>
          <p:cNvPr id="1257" name="文本框 1256"/>
          <p:cNvSpPr txBox="1"/>
          <p:nvPr/>
        </p:nvSpPr>
        <p:spPr>
          <a:xfrm>
            <a:off x="1178280" y="2557080"/>
            <a:ext cx="44280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(GPT-3)</a:t>
            </a:r>
            <a:endParaRPr lang="en-US" sz="920" b="0" u="none" strike="noStrike">
              <a:solidFill>
                <a:srgbClr val="000000"/>
              </a:solidFill>
              <a:effectLst/>
              <a:uFillTx/>
              <a:latin typeface="Times New Roman"/>
            </a:endParaRPr>
          </a:p>
        </p:txBody>
      </p:sp>
      <p:sp>
        <p:nvSpPr>
          <p:cNvPr id="1258" name="任意多边形 1257"/>
          <p:cNvSpPr/>
          <p:nvPr/>
        </p:nvSpPr>
        <p:spPr>
          <a:xfrm>
            <a:off x="843840" y="3083400"/>
            <a:ext cx="234360" cy="234360"/>
          </a:xfrm>
          <a:custGeom>
            <a:avLst/>
            <a:gdLst/>
            <a:ahLst/>
            <a:cxnLst/>
            <a:rect l="0" t="0" r="r" b="b"/>
            <a:pathLst>
              <a:path w="651" h="651">
                <a:moveTo>
                  <a:pt x="651" y="326"/>
                </a:moveTo>
                <a:cubicBezTo>
                  <a:pt x="651" y="347"/>
                  <a:pt x="649" y="369"/>
                  <a:pt x="645" y="389"/>
                </a:cubicBezTo>
                <a:cubicBezTo>
                  <a:pt x="641" y="410"/>
                  <a:pt x="634" y="431"/>
                  <a:pt x="626" y="450"/>
                </a:cubicBezTo>
                <a:cubicBezTo>
                  <a:pt x="618" y="470"/>
                  <a:pt x="608" y="489"/>
                  <a:pt x="596" y="507"/>
                </a:cubicBezTo>
                <a:cubicBezTo>
                  <a:pt x="584" y="524"/>
                  <a:pt x="570" y="541"/>
                  <a:pt x="555" y="556"/>
                </a:cubicBezTo>
                <a:cubicBezTo>
                  <a:pt x="540" y="571"/>
                  <a:pt x="523" y="584"/>
                  <a:pt x="506" y="596"/>
                </a:cubicBezTo>
                <a:cubicBezTo>
                  <a:pt x="488" y="608"/>
                  <a:pt x="469" y="618"/>
                  <a:pt x="449" y="626"/>
                </a:cubicBezTo>
                <a:cubicBezTo>
                  <a:pt x="430" y="635"/>
                  <a:pt x="409" y="641"/>
                  <a:pt x="388" y="645"/>
                </a:cubicBezTo>
                <a:cubicBezTo>
                  <a:pt x="367" y="649"/>
                  <a:pt x="346" y="651"/>
                  <a:pt x="325" y="651"/>
                </a:cubicBezTo>
                <a:cubicBezTo>
                  <a:pt x="304" y="651"/>
                  <a:pt x="283" y="649"/>
                  <a:pt x="262" y="645"/>
                </a:cubicBezTo>
                <a:cubicBezTo>
                  <a:pt x="241" y="641"/>
                  <a:pt x="220" y="635"/>
                  <a:pt x="201" y="626"/>
                </a:cubicBezTo>
                <a:cubicBezTo>
                  <a:pt x="181" y="618"/>
                  <a:pt x="162" y="608"/>
                  <a:pt x="144" y="596"/>
                </a:cubicBezTo>
                <a:cubicBezTo>
                  <a:pt x="127" y="584"/>
                  <a:pt x="110" y="571"/>
                  <a:pt x="95" y="556"/>
                </a:cubicBezTo>
                <a:cubicBezTo>
                  <a:pt x="80" y="541"/>
                  <a:pt x="67" y="524"/>
                  <a:pt x="55" y="507"/>
                </a:cubicBezTo>
                <a:cubicBezTo>
                  <a:pt x="43" y="489"/>
                  <a:pt x="33" y="470"/>
                  <a:pt x="25" y="450"/>
                </a:cubicBezTo>
                <a:cubicBezTo>
                  <a:pt x="17" y="431"/>
                  <a:pt x="10" y="410"/>
                  <a:pt x="6" y="389"/>
                </a:cubicBezTo>
                <a:cubicBezTo>
                  <a:pt x="2" y="369"/>
                  <a:pt x="0" y="347"/>
                  <a:pt x="0" y="326"/>
                </a:cubicBezTo>
                <a:cubicBezTo>
                  <a:pt x="0" y="305"/>
                  <a:pt x="2" y="284"/>
                  <a:pt x="6" y="263"/>
                </a:cubicBezTo>
                <a:cubicBezTo>
                  <a:pt x="10" y="242"/>
                  <a:pt x="17" y="221"/>
                  <a:pt x="25" y="202"/>
                </a:cubicBezTo>
                <a:cubicBezTo>
                  <a:pt x="33" y="181"/>
                  <a:pt x="43" y="162"/>
                  <a:pt x="55" y="145"/>
                </a:cubicBezTo>
                <a:cubicBezTo>
                  <a:pt x="67" y="127"/>
                  <a:pt x="80" y="110"/>
                  <a:pt x="95" y="95"/>
                </a:cubicBezTo>
                <a:cubicBezTo>
                  <a:pt x="110" y="80"/>
                  <a:pt x="127" y="67"/>
                  <a:pt x="144" y="55"/>
                </a:cubicBezTo>
                <a:cubicBezTo>
                  <a:pt x="162" y="43"/>
                  <a:pt x="181" y="33"/>
                  <a:pt x="201" y="25"/>
                </a:cubicBezTo>
                <a:cubicBezTo>
                  <a:pt x="220" y="17"/>
                  <a:pt x="241" y="11"/>
                  <a:pt x="262" y="6"/>
                </a:cubicBezTo>
                <a:cubicBezTo>
                  <a:pt x="283" y="2"/>
                  <a:pt x="304" y="0"/>
                  <a:pt x="325" y="0"/>
                </a:cubicBezTo>
                <a:cubicBezTo>
                  <a:pt x="346" y="0"/>
                  <a:pt x="367" y="2"/>
                  <a:pt x="388" y="6"/>
                </a:cubicBezTo>
                <a:cubicBezTo>
                  <a:pt x="409" y="11"/>
                  <a:pt x="430" y="17"/>
                  <a:pt x="449" y="25"/>
                </a:cubicBezTo>
                <a:cubicBezTo>
                  <a:pt x="469" y="33"/>
                  <a:pt x="488" y="43"/>
                  <a:pt x="506" y="55"/>
                </a:cubicBezTo>
                <a:cubicBezTo>
                  <a:pt x="523" y="67"/>
                  <a:pt x="540" y="80"/>
                  <a:pt x="555" y="95"/>
                </a:cubicBezTo>
                <a:cubicBezTo>
                  <a:pt x="570" y="110"/>
                  <a:pt x="584" y="127"/>
                  <a:pt x="596" y="145"/>
                </a:cubicBezTo>
                <a:cubicBezTo>
                  <a:pt x="608" y="162"/>
                  <a:pt x="618" y="181"/>
                  <a:pt x="626" y="202"/>
                </a:cubicBezTo>
                <a:cubicBezTo>
                  <a:pt x="634" y="221"/>
                  <a:pt x="641" y="242"/>
                  <a:pt x="645" y="263"/>
                </a:cubicBezTo>
                <a:cubicBezTo>
                  <a:pt x="649" y="284"/>
                  <a:pt x="651" y="305"/>
                  <a:pt x="651" y="326"/>
                </a:cubicBezTo>
                <a:close/>
              </a:path>
            </a:pathLst>
          </a:custGeom>
          <a:solidFill>
            <a:srgbClr val="10B981">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59" name="图片 1258"/>
          <p:cNvPicPr/>
          <p:nvPr/>
        </p:nvPicPr>
        <p:blipFill>
          <a:blip r:embed="rId9"/>
          <a:stretch/>
        </p:blipFill>
        <p:spPr>
          <a:xfrm>
            <a:off x="894240" y="3133800"/>
            <a:ext cx="133200" cy="133200"/>
          </a:xfrm>
          <a:prstGeom prst="rect">
            <a:avLst/>
          </a:prstGeom>
          <a:noFill/>
          <a:ln w="0">
            <a:noFill/>
          </a:ln>
        </p:spPr>
      </p:pic>
      <p:sp>
        <p:nvSpPr>
          <p:cNvPr id="1260" name="文本框 1259"/>
          <p:cNvSpPr txBox="1"/>
          <p:nvPr/>
        </p:nvSpPr>
        <p:spPr>
          <a:xfrm>
            <a:off x="1178280" y="2841480"/>
            <a:ext cx="17863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GPT-4</a:t>
            </a:r>
            <a:r>
              <a:rPr lang="zh-CN" sz="920" b="0" u="none" strike="noStrike">
                <a:solidFill>
                  <a:srgbClr val="FFFFFF"/>
                </a:solidFill>
                <a:effectLst/>
                <a:uFillTx/>
                <a:latin typeface="NotoSansSC"/>
                <a:ea typeface="NotoSansSC"/>
              </a:rPr>
              <a:t>增强推理能力与回答准确性</a:t>
            </a:r>
            <a:endParaRPr lang="en-US" sz="920" b="0" u="none" strike="noStrike">
              <a:solidFill>
                <a:srgbClr val="000000"/>
              </a:solidFill>
              <a:effectLst/>
              <a:uFillTx/>
              <a:latin typeface="Times New Roman"/>
            </a:endParaRPr>
          </a:p>
        </p:txBody>
      </p:sp>
      <p:sp>
        <p:nvSpPr>
          <p:cNvPr id="1261" name="文本框 1260"/>
          <p:cNvSpPr txBox="1"/>
          <p:nvPr/>
        </p:nvSpPr>
        <p:spPr>
          <a:xfrm>
            <a:off x="1178280" y="314208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少样本学习与强大的任务泛化能力</a:t>
            </a:r>
            <a:endParaRPr lang="en-US" sz="920" b="0" u="none" strike="noStrike">
              <a:solidFill>
                <a:srgbClr val="000000"/>
              </a:solidFill>
              <a:effectLst/>
              <a:uFillTx/>
              <a:latin typeface="Times New Roman"/>
            </a:endParaRPr>
          </a:p>
        </p:txBody>
      </p:sp>
      <p:pic>
        <p:nvPicPr>
          <p:cNvPr id="1262" name="图片 1261"/>
          <p:cNvPicPr/>
          <p:nvPr/>
        </p:nvPicPr>
        <p:blipFill>
          <a:blip r:embed="rId10"/>
          <a:stretch/>
        </p:blipFill>
        <p:spPr>
          <a:xfrm>
            <a:off x="844200" y="3785760"/>
            <a:ext cx="116640" cy="116640"/>
          </a:xfrm>
          <a:prstGeom prst="rect">
            <a:avLst/>
          </a:prstGeom>
          <a:noFill/>
          <a:ln w="0">
            <a:noFill/>
          </a:ln>
        </p:spPr>
      </p:pic>
      <p:sp>
        <p:nvSpPr>
          <p:cNvPr id="1263" name="文本框 1262"/>
          <p:cNvSpPr txBox="1"/>
          <p:nvPr/>
        </p:nvSpPr>
        <p:spPr>
          <a:xfrm>
            <a:off x="844200" y="3495600"/>
            <a:ext cx="604080" cy="219960"/>
          </a:xfrm>
          <a:prstGeom prst="rect">
            <a:avLst/>
          </a:prstGeom>
          <a:noFill/>
          <a:ln w="0">
            <a:noFill/>
          </a:ln>
        </p:spPr>
        <p:txBody>
          <a:bodyPr wrap="none" lIns="0" tIns="0" rIns="0" bIns="0" anchor="t">
            <a:spAutoFit/>
          </a:bodyPr>
          <a:lstStyle/>
          <a:p>
            <a:r>
              <a:rPr lang="zh-CN" sz="1180" b="0" u="none" strike="noStrike">
                <a:solidFill>
                  <a:srgbClr val="46EDD5"/>
                </a:solidFill>
                <a:effectLst/>
                <a:uFillTx/>
                <a:latin typeface="NotoSansSC"/>
                <a:ea typeface="NotoSansSC"/>
              </a:rPr>
              <a:t>适用场景</a:t>
            </a:r>
            <a:endParaRPr lang="en-US" sz="1180" b="0" u="none" strike="noStrike">
              <a:solidFill>
                <a:srgbClr val="000000"/>
              </a:solidFill>
              <a:effectLst/>
              <a:uFillTx/>
              <a:latin typeface="Times New Roman"/>
            </a:endParaRPr>
          </a:p>
        </p:txBody>
      </p:sp>
      <p:pic>
        <p:nvPicPr>
          <p:cNvPr id="1264" name="图片 1263"/>
          <p:cNvPicPr/>
          <p:nvPr/>
        </p:nvPicPr>
        <p:blipFill>
          <a:blip r:embed="rId10"/>
          <a:stretch/>
        </p:blipFill>
        <p:spPr>
          <a:xfrm>
            <a:off x="844200" y="3986280"/>
            <a:ext cx="116640" cy="116640"/>
          </a:xfrm>
          <a:prstGeom prst="rect">
            <a:avLst/>
          </a:prstGeom>
          <a:noFill/>
          <a:ln w="0">
            <a:noFill/>
          </a:ln>
        </p:spPr>
      </p:pic>
      <p:sp>
        <p:nvSpPr>
          <p:cNvPr id="1265" name="文本框 1264"/>
          <p:cNvSpPr txBox="1"/>
          <p:nvPr/>
        </p:nvSpPr>
        <p:spPr>
          <a:xfrm>
            <a:off x="1027800" y="377712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文本生成与对话系统</a:t>
            </a:r>
            <a:endParaRPr lang="en-US" sz="920" b="0" u="none" strike="noStrike">
              <a:solidFill>
                <a:srgbClr val="000000"/>
              </a:solidFill>
              <a:effectLst/>
              <a:uFillTx/>
              <a:latin typeface="Times New Roman"/>
            </a:endParaRPr>
          </a:p>
        </p:txBody>
      </p:sp>
      <p:pic>
        <p:nvPicPr>
          <p:cNvPr id="1266" name="图片 1265"/>
          <p:cNvPicPr/>
          <p:nvPr/>
        </p:nvPicPr>
        <p:blipFill>
          <a:blip r:embed="rId10"/>
          <a:stretch/>
        </p:blipFill>
        <p:spPr>
          <a:xfrm>
            <a:off x="844200" y="4186800"/>
            <a:ext cx="116640" cy="116640"/>
          </a:xfrm>
          <a:prstGeom prst="rect">
            <a:avLst/>
          </a:prstGeom>
          <a:noFill/>
          <a:ln w="0">
            <a:noFill/>
          </a:ln>
        </p:spPr>
      </p:pic>
      <p:sp>
        <p:nvSpPr>
          <p:cNvPr id="1267" name="文本框 1266"/>
          <p:cNvSpPr txBox="1"/>
          <p:nvPr/>
        </p:nvSpPr>
        <p:spPr>
          <a:xfrm>
            <a:off x="1027800" y="397800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需要流畅自然语言的应用</a:t>
            </a:r>
            <a:endParaRPr lang="en-US" sz="920" b="0" u="none" strike="noStrike">
              <a:solidFill>
                <a:srgbClr val="000000"/>
              </a:solidFill>
              <a:effectLst/>
              <a:uFillTx/>
              <a:latin typeface="Times New Roman"/>
            </a:endParaRPr>
          </a:p>
        </p:txBody>
      </p:sp>
      <p:sp>
        <p:nvSpPr>
          <p:cNvPr id="1268" name="任意多边形 1267"/>
          <p:cNvSpPr/>
          <p:nvPr/>
        </p:nvSpPr>
        <p:spPr>
          <a:xfrm>
            <a:off x="3852360" y="1119600"/>
            <a:ext cx="2991960" cy="3376440"/>
          </a:xfrm>
          <a:custGeom>
            <a:avLst/>
            <a:gdLst/>
            <a:ahLst/>
            <a:cxnLst/>
            <a:rect l="0" t="0" r="r" b="b"/>
            <a:pathLst>
              <a:path w="8311" h="9379">
                <a:moveTo>
                  <a:pt x="21" y="172"/>
                </a:moveTo>
                <a:cubicBezTo>
                  <a:pt x="35" y="138"/>
                  <a:pt x="55" y="108"/>
                  <a:pt x="81" y="82"/>
                </a:cubicBezTo>
                <a:cubicBezTo>
                  <a:pt x="107" y="56"/>
                  <a:pt x="138" y="35"/>
                  <a:pt x="172" y="21"/>
                </a:cubicBezTo>
                <a:cubicBezTo>
                  <a:pt x="206" y="7"/>
                  <a:pt x="241" y="0"/>
                  <a:pt x="278" y="0"/>
                </a:cubicBezTo>
                <a:lnTo>
                  <a:pt x="8032" y="0"/>
                </a:lnTo>
                <a:cubicBezTo>
                  <a:pt x="8069" y="0"/>
                  <a:pt x="8105" y="7"/>
                  <a:pt x="8139" y="21"/>
                </a:cubicBezTo>
                <a:cubicBezTo>
                  <a:pt x="8173" y="35"/>
                  <a:pt x="8203" y="56"/>
                  <a:pt x="8229" y="82"/>
                </a:cubicBezTo>
                <a:cubicBezTo>
                  <a:pt x="8256" y="108"/>
                  <a:pt x="8276" y="138"/>
                  <a:pt x="8290" y="172"/>
                </a:cubicBezTo>
                <a:cubicBezTo>
                  <a:pt x="8304" y="206"/>
                  <a:pt x="8311" y="242"/>
                  <a:pt x="8311" y="279"/>
                </a:cubicBezTo>
                <a:lnTo>
                  <a:pt x="8311" y="9101"/>
                </a:lnTo>
                <a:cubicBezTo>
                  <a:pt x="8311" y="9138"/>
                  <a:pt x="8304" y="9173"/>
                  <a:pt x="8290" y="9207"/>
                </a:cubicBezTo>
                <a:cubicBezTo>
                  <a:pt x="8276" y="9241"/>
                  <a:pt x="8256" y="9271"/>
                  <a:pt x="8229" y="9298"/>
                </a:cubicBezTo>
                <a:cubicBezTo>
                  <a:pt x="8203" y="9324"/>
                  <a:pt x="8173" y="9344"/>
                  <a:pt x="8139" y="9358"/>
                </a:cubicBezTo>
                <a:cubicBezTo>
                  <a:pt x="8105" y="9372"/>
                  <a:pt x="8069" y="9379"/>
                  <a:pt x="8032" y="9379"/>
                </a:cubicBezTo>
                <a:lnTo>
                  <a:pt x="278" y="9379"/>
                </a:lnTo>
                <a:cubicBezTo>
                  <a:pt x="241" y="9379"/>
                  <a:pt x="206" y="9372"/>
                  <a:pt x="172" y="9358"/>
                </a:cubicBezTo>
                <a:cubicBezTo>
                  <a:pt x="138" y="9344"/>
                  <a:pt x="107" y="9324"/>
                  <a:pt x="81" y="9298"/>
                </a:cubicBezTo>
                <a:cubicBezTo>
                  <a:pt x="55" y="9271"/>
                  <a:pt x="35" y="9241"/>
                  <a:pt x="21" y="9207"/>
                </a:cubicBezTo>
                <a:cubicBezTo>
                  <a:pt x="7" y="9173"/>
                  <a:pt x="0" y="9138"/>
                  <a:pt x="0" y="9101"/>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69" name="任意多边形 1268"/>
          <p:cNvSpPr/>
          <p:nvPr/>
        </p:nvSpPr>
        <p:spPr>
          <a:xfrm>
            <a:off x="3852360" y="1119600"/>
            <a:ext cx="2991960" cy="3376440"/>
          </a:xfrm>
          <a:custGeom>
            <a:avLst/>
            <a:gdLst/>
            <a:ahLst/>
            <a:cxnLst/>
            <a:rect l="0" t="0" r="r" b="b"/>
            <a:pathLst>
              <a:path w="8311" h="9379">
                <a:moveTo>
                  <a:pt x="0" y="9101"/>
                </a:moveTo>
                <a:lnTo>
                  <a:pt x="0" y="279"/>
                </a:lnTo>
                <a:cubicBezTo>
                  <a:pt x="0" y="242"/>
                  <a:pt x="7" y="206"/>
                  <a:pt x="21" y="172"/>
                </a:cubicBezTo>
                <a:cubicBezTo>
                  <a:pt x="35" y="138"/>
                  <a:pt x="55" y="108"/>
                  <a:pt x="81" y="82"/>
                </a:cubicBezTo>
                <a:cubicBezTo>
                  <a:pt x="107" y="56"/>
                  <a:pt x="138" y="35"/>
                  <a:pt x="172" y="21"/>
                </a:cubicBezTo>
                <a:cubicBezTo>
                  <a:pt x="206" y="7"/>
                  <a:pt x="241" y="0"/>
                  <a:pt x="278" y="0"/>
                </a:cubicBezTo>
                <a:lnTo>
                  <a:pt x="8032" y="0"/>
                </a:lnTo>
                <a:cubicBezTo>
                  <a:pt x="8069" y="0"/>
                  <a:pt x="8105" y="7"/>
                  <a:pt x="8139" y="21"/>
                </a:cubicBezTo>
                <a:cubicBezTo>
                  <a:pt x="8173" y="35"/>
                  <a:pt x="8203" y="56"/>
                  <a:pt x="8229" y="82"/>
                </a:cubicBezTo>
                <a:cubicBezTo>
                  <a:pt x="8256" y="108"/>
                  <a:pt x="8276" y="138"/>
                  <a:pt x="8290" y="172"/>
                </a:cubicBezTo>
                <a:cubicBezTo>
                  <a:pt x="8304" y="206"/>
                  <a:pt x="8311" y="242"/>
                  <a:pt x="8311" y="279"/>
                </a:cubicBezTo>
                <a:lnTo>
                  <a:pt x="8311" y="9101"/>
                </a:lnTo>
                <a:cubicBezTo>
                  <a:pt x="8311" y="9138"/>
                  <a:pt x="8304" y="9173"/>
                  <a:pt x="8290" y="9207"/>
                </a:cubicBezTo>
                <a:cubicBezTo>
                  <a:pt x="8276" y="9241"/>
                  <a:pt x="8256" y="9271"/>
                  <a:pt x="8229" y="9298"/>
                </a:cubicBezTo>
                <a:cubicBezTo>
                  <a:pt x="8203" y="9324"/>
                  <a:pt x="8173" y="9344"/>
                  <a:pt x="8139" y="9358"/>
                </a:cubicBezTo>
                <a:cubicBezTo>
                  <a:pt x="8105" y="9372"/>
                  <a:pt x="8069" y="9379"/>
                  <a:pt x="8032" y="9379"/>
                </a:cubicBezTo>
                <a:lnTo>
                  <a:pt x="278" y="9379"/>
                </a:lnTo>
                <a:cubicBezTo>
                  <a:pt x="241" y="9379"/>
                  <a:pt x="206" y="9372"/>
                  <a:pt x="172" y="9358"/>
                </a:cubicBezTo>
                <a:cubicBezTo>
                  <a:pt x="138" y="9344"/>
                  <a:pt x="107" y="9324"/>
                  <a:pt x="81" y="9298"/>
                </a:cubicBezTo>
                <a:cubicBezTo>
                  <a:pt x="55" y="9271"/>
                  <a:pt x="35" y="9241"/>
                  <a:pt x="21" y="9207"/>
                </a:cubicBezTo>
                <a:cubicBezTo>
                  <a:pt x="7" y="9173"/>
                  <a:pt x="0" y="9138"/>
                  <a:pt x="0" y="9101"/>
                </a:cubicBezTo>
                <a:moveTo>
                  <a:pt x="23" y="279"/>
                </a:moveTo>
                <a:lnTo>
                  <a:pt x="23" y="9101"/>
                </a:lnTo>
                <a:cubicBezTo>
                  <a:pt x="23" y="9117"/>
                  <a:pt x="25" y="9134"/>
                  <a:pt x="28" y="9150"/>
                </a:cubicBezTo>
                <a:cubicBezTo>
                  <a:pt x="31" y="9167"/>
                  <a:pt x="36" y="9183"/>
                  <a:pt x="42" y="9198"/>
                </a:cubicBezTo>
                <a:cubicBezTo>
                  <a:pt x="49" y="9214"/>
                  <a:pt x="57" y="9228"/>
                  <a:pt x="66" y="9242"/>
                </a:cubicBezTo>
                <a:cubicBezTo>
                  <a:pt x="75" y="9256"/>
                  <a:pt x="86" y="9269"/>
                  <a:pt x="98" y="9281"/>
                </a:cubicBezTo>
                <a:cubicBezTo>
                  <a:pt x="110" y="9293"/>
                  <a:pt x="122" y="9304"/>
                  <a:pt x="136" y="9313"/>
                </a:cubicBezTo>
                <a:cubicBezTo>
                  <a:pt x="150" y="9322"/>
                  <a:pt x="165" y="9330"/>
                  <a:pt x="181" y="9336"/>
                </a:cubicBezTo>
                <a:cubicBezTo>
                  <a:pt x="196" y="9343"/>
                  <a:pt x="212" y="9348"/>
                  <a:pt x="228" y="9351"/>
                </a:cubicBezTo>
                <a:cubicBezTo>
                  <a:pt x="245" y="9354"/>
                  <a:pt x="262" y="9356"/>
                  <a:pt x="278" y="9356"/>
                </a:cubicBezTo>
                <a:lnTo>
                  <a:pt x="8032" y="9356"/>
                </a:lnTo>
                <a:cubicBezTo>
                  <a:pt x="8049" y="9356"/>
                  <a:pt x="8066" y="9354"/>
                  <a:pt x="8082" y="9351"/>
                </a:cubicBezTo>
                <a:cubicBezTo>
                  <a:pt x="8099" y="9348"/>
                  <a:pt x="8115" y="9343"/>
                  <a:pt x="8130" y="9336"/>
                </a:cubicBezTo>
                <a:cubicBezTo>
                  <a:pt x="8146" y="9330"/>
                  <a:pt x="8160" y="9322"/>
                  <a:pt x="8174" y="9313"/>
                </a:cubicBezTo>
                <a:cubicBezTo>
                  <a:pt x="8188" y="9304"/>
                  <a:pt x="8201" y="9293"/>
                  <a:pt x="8213" y="9281"/>
                </a:cubicBezTo>
                <a:cubicBezTo>
                  <a:pt x="8225" y="9269"/>
                  <a:pt x="8235" y="9256"/>
                  <a:pt x="8245" y="9242"/>
                </a:cubicBezTo>
                <a:cubicBezTo>
                  <a:pt x="8254" y="9228"/>
                  <a:pt x="8262" y="9214"/>
                  <a:pt x="8268" y="9198"/>
                </a:cubicBezTo>
                <a:cubicBezTo>
                  <a:pt x="8275" y="9183"/>
                  <a:pt x="8280" y="9167"/>
                  <a:pt x="8283" y="9150"/>
                </a:cubicBezTo>
                <a:cubicBezTo>
                  <a:pt x="8286" y="9134"/>
                  <a:pt x="8288" y="9117"/>
                  <a:pt x="8288" y="9101"/>
                </a:cubicBezTo>
                <a:lnTo>
                  <a:pt x="8288" y="279"/>
                </a:lnTo>
                <a:cubicBezTo>
                  <a:pt x="8288" y="262"/>
                  <a:pt x="8286" y="245"/>
                  <a:pt x="8283" y="229"/>
                </a:cubicBezTo>
                <a:cubicBezTo>
                  <a:pt x="8280" y="212"/>
                  <a:pt x="8275" y="196"/>
                  <a:pt x="8268" y="181"/>
                </a:cubicBezTo>
                <a:cubicBezTo>
                  <a:pt x="8262" y="165"/>
                  <a:pt x="8254" y="151"/>
                  <a:pt x="8245" y="137"/>
                </a:cubicBezTo>
                <a:cubicBezTo>
                  <a:pt x="8235" y="123"/>
                  <a:pt x="8225" y="110"/>
                  <a:pt x="8213" y="98"/>
                </a:cubicBezTo>
                <a:cubicBezTo>
                  <a:pt x="8201" y="86"/>
                  <a:pt x="8188" y="76"/>
                  <a:pt x="8174" y="66"/>
                </a:cubicBezTo>
                <a:cubicBezTo>
                  <a:pt x="8160" y="57"/>
                  <a:pt x="8146" y="49"/>
                  <a:pt x="8130" y="43"/>
                </a:cubicBezTo>
                <a:cubicBezTo>
                  <a:pt x="8115" y="36"/>
                  <a:pt x="8099" y="31"/>
                  <a:pt x="8082" y="28"/>
                </a:cubicBezTo>
                <a:cubicBezTo>
                  <a:pt x="8066" y="25"/>
                  <a:pt x="8049" y="23"/>
                  <a:pt x="8032" y="23"/>
                </a:cubicBezTo>
                <a:lnTo>
                  <a:pt x="278" y="23"/>
                </a:lnTo>
                <a:cubicBezTo>
                  <a:pt x="262" y="23"/>
                  <a:pt x="245" y="25"/>
                  <a:pt x="228" y="28"/>
                </a:cubicBezTo>
                <a:cubicBezTo>
                  <a:pt x="212" y="31"/>
                  <a:pt x="196" y="36"/>
                  <a:pt x="181" y="43"/>
                </a:cubicBezTo>
                <a:cubicBezTo>
                  <a:pt x="165" y="49"/>
                  <a:pt x="150" y="57"/>
                  <a:pt x="136" y="66"/>
                </a:cubicBezTo>
                <a:cubicBezTo>
                  <a:pt x="122" y="76"/>
                  <a:pt x="110" y="86"/>
                  <a:pt x="98" y="98"/>
                </a:cubicBezTo>
                <a:cubicBezTo>
                  <a:pt x="86" y="110"/>
                  <a:pt x="75" y="123"/>
                  <a:pt x="66" y="137"/>
                </a:cubicBezTo>
                <a:cubicBezTo>
                  <a:pt x="57" y="151"/>
                  <a:pt x="49" y="165"/>
                  <a:pt x="42" y="181"/>
                </a:cubicBezTo>
                <a:cubicBezTo>
                  <a:pt x="36" y="196"/>
                  <a:pt x="31" y="212"/>
                  <a:pt x="28" y="229"/>
                </a:cubicBezTo>
                <a:cubicBezTo>
                  <a:pt x="25"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70" name="图片 1269"/>
          <p:cNvPicPr/>
          <p:nvPr/>
        </p:nvPicPr>
        <p:blipFill>
          <a:blip r:embed="rId11"/>
          <a:stretch/>
        </p:blipFill>
        <p:spPr>
          <a:xfrm>
            <a:off x="4028040" y="1295280"/>
            <a:ext cx="400680" cy="400680"/>
          </a:xfrm>
          <a:prstGeom prst="rect">
            <a:avLst/>
          </a:prstGeom>
          <a:noFill/>
          <a:ln w="0">
            <a:noFill/>
          </a:ln>
        </p:spPr>
      </p:pic>
      <p:pic>
        <p:nvPicPr>
          <p:cNvPr id="1271" name="图片 1270"/>
          <p:cNvPicPr/>
          <p:nvPr/>
        </p:nvPicPr>
        <p:blipFill>
          <a:blip r:embed="rId12"/>
          <a:stretch/>
        </p:blipFill>
        <p:spPr>
          <a:xfrm>
            <a:off x="4145040" y="1395720"/>
            <a:ext cx="174960" cy="200160"/>
          </a:xfrm>
          <a:prstGeom prst="rect">
            <a:avLst/>
          </a:prstGeom>
          <a:noFill/>
          <a:ln w="0">
            <a:noFill/>
          </a:ln>
        </p:spPr>
      </p:pic>
      <p:sp>
        <p:nvSpPr>
          <p:cNvPr id="1272" name="文本框 1271"/>
          <p:cNvSpPr txBox="1"/>
          <p:nvPr/>
        </p:nvSpPr>
        <p:spPr>
          <a:xfrm>
            <a:off x="1027800" y="417852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复杂内容创建与摘要</a:t>
            </a:r>
            <a:endParaRPr lang="en-US" sz="920" b="0" u="none" strike="noStrike">
              <a:solidFill>
                <a:srgbClr val="000000"/>
              </a:solidFill>
              <a:effectLst/>
              <a:uFillTx/>
              <a:latin typeface="Times New Roman"/>
            </a:endParaRPr>
          </a:p>
        </p:txBody>
      </p:sp>
      <p:sp>
        <p:nvSpPr>
          <p:cNvPr id="1273" name="文本框 1272"/>
          <p:cNvSpPr txBox="1"/>
          <p:nvPr/>
        </p:nvSpPr>
        <p:spPr>
          <a:xfrm>
            <a:off x="4565520" y="1393200"/>
            <a:ext cx="522360" cy="235080"/>
          </a:xfrm>
          <a:prstGeom prst="rect">
            <a:avLst/>
          </a:prstGeom>
          <a:noFill/>
          <a:ln w="0">
            <a:noFill/>
          </a:ln>
        </p:spPr>
        <p:txBody>
          <a:bodyPr wrap="none" lIns="0" tIns="0" rIns="0" bIns="0" anchor="t">
            <a:spAutoFit/>
          </a:bodyPr>
          <a:lstStyle/>
          <a:p>
            <a:r>
              <a:rPr lang="en-US" sz="1580" b="0" u="none" strike="noStrike">
                <a:solidFill>
                  <a:srgbClr val="FFFFFF"/>
                </a:solidFill>
                <a:effectLst/>
                <a:uFillTx/>
                <a:latin typeface="NotoSansSC"/>
                <a:ea typeface="NotoSansSC"/>
              </a:rPr>
              <a:t>BERT</a:t>
            </a:r>
            <a:endParaRPr lang="en-US" sz="1580" b="0" u="none" strike="noStrike">
              <a:solidFill>
                <a:srgbClr val="000000"/>
              </a:solidFill>
              <a:effectLst/>
              <a:uFillTx/>
              <a:latin typeface="Times New Roman"/>
            </a:endParaRPr>
          </a:p>
        </p:txBody>
      </p:sp>
      <p:sp>
        <p:nvSpPr>
          <p:cNvPr id="1274" name="任意多边形 1273"/>
          <p:cNvSpPr/>
          <p:nvPr/>
        </p:nvSpPr>
        <p:spPr>
          <a:xfrm>
            <a:off x="4027680" y="2164320"/>
            <a:ext cx="234360" cy="234360"/>
          </a:xfrm>
          <a:custGeom>
            <a:avLst/>
            <a:gdLst/>
            <a:ahLst/>
            <a:cxnLst/>
            <a:rect l="0" t="0" r="r" b="b"/>
            <a:pathLst>
              <a:path w="651" h="651">
                <a:moveTo>
                  <a:pt x="651" y="326"/>
                </a:moveTo>
                <a:cubicBezTo>
                  <a:pt x="651" y="347"/>
                  <a:pt x="649" y="368"/>
                  <a:pt x="645" y="389"/>
                </a:cubicBezTo>
                <a:cubicBezTo>
                  <a:pt x="641" y="410"/>
                  <a:pt x="635" y="430"/>
                  <a:pt x="626" y="450"/>
                </a:cubicBezTo>
                <a:cubicBezTo>
                  <a:pt x="618" y="470"/>
                  <a:pt x="608" y="488"/>
                  <a:pt x="596" y="506"/>
                </a:cubicBezTo>
                <a:cubicBezTo>
                  <a:pt x="585" y="524"/>
                  <a:pt x="571" y="540"/>
                  <a:pt x="556" y="555"/>
                </a:cubicBezTo>
                <a:cubicBezTo>
                  <a:pt x="541" y="571"/>
                  <a:pt x="524" y="584"/>
                  <a:pt x="507" y="596"/>
                </a:cubicBezTo>
                <a:cubicBezTo>
                  <a:pt x="489" y="608"/>
                  <a:pt x="470" y="618"/>
                  <a:pt x="451" y="626"/>
                </a:cubicBezTo>
                <a:cubicBezTo>
                  <a:pt x="431" y="634"/>
                  <a:pt x="411" y="640"/>
                  <a:pt x="390" y="644"/>
                </a:cubicBezTo>
                <a:cubicBezTo>
                  <a:pt x="369" y="649"/>
                  <a:pt x="348" y="651"/>
                  <a:pt x="326" y="651"/>
                </a:cubicBezTo>
                <a:cubicBezTo>
                  <a:pt x="305" y="651"/>
                  <a:pt x="284" y="649"/>
                  <a:pt x="263" y="644"/>
                </a:cubicBezTo>
                <a:cubicBezTo>
                  <a:pt x="242" y="640"/>
                  <a:pt x="222" y="634"/>
                  <a:pt x="202" y="626"/>
                </a:cubicBezTo>
                <a:cubicBezTo>
                  <a:pt x="182" y="618"/>
                  <a:pt x="162" y="608"/>
                  <a:pt x="145" y="596"/>
                </a:cubicBezTo>
                <a:cubicBezTo>
                  <a:pt x="127" y="584"/>
                  <a:pt x="110" y="571"/>
                  <a:pt x="95" y="555"/>
                </a:cubicBezTo>
                <a:cubicBezTo>
                  <a:pt x="80" y="540"/>
                  <a:pt x="67" y="524"/>
                  <a:pt x="55" y="506"/>
                </a:cubicBezTo>
                <a:cubicBezTo>
                  <a:pt x="43" y="488"/>
                  <a:pt x="33" y="470"/>
                  <a:pt x="25" y="450"/>
                </a:cubicBezTo>
                <a:cubicBezTo>
                  <a:pt x="17" y="430"/>
                  <a:pt x="11" y="410"/>
                  <a:pt x="6" y="389"/>
                </a:cubicBezTo>
                <a:cubicBezTo>
                  <a:pt x="2" y="368"/>
                  <a:pt x="0" y="347"/>
                  <a:pt x="0" y="326"/>
                </a:cubicBezTo>
                <a:cubicBezTo>
                  <a:pt x="0" y="304"/>
                  <a:pt x="2" y="283"/>
                  <a:pt x="6" y="262"/>
                </a:cubicBezTo>
                <a:cubicBezTo>
                  <a:pt x="11" y="241"/>
                  <a:pt x="17" y="221"/>
                  <a:pt x="25" y="201"/>
                </a:cubicBezTo>
                <a:cubicBezTo>
                  <a:pt x="33" y="182"/>
                  <a:pt x="43" y="163"/>
                  <a:pt x="55" y="144"/>
                </a:cubicBezTo>
                <a:cubicBezTo>
                  <a:pt x="67" y="126"/>
                  <a:pt x="80" y="110"/>
                  <a:pt x="95" y="95"/>
                </a:cubicBezTo>
                <a:cubicBezTo>
                  <a:pt x="110" y="80"/>
                  <a:pt x="127" y="66"/>
                  <a:pt x="145" y="54"/>
                </a:cubicBezTo>
                <a:cubicBezTo>
                  <a:pt x="162" y="43"/>
                  <a:pt x="182" y="33"/>
                  <a:pt x="202" y="24"/>
                </a:cubicBezTo>
                <a:cubicBezTo>
                  <a:pt x="222" y="16"/>
                  <a:pt x="242" y="10"/>
                  <a:pt x="263" y="6"/>
                </a:cubicBezTo>
                <a:cubicBezTo>
                  <a:pt x="284" y="2"/>
                  <a:pt x="305" y="0"/>
                  <a:pt x="326" y="0"/>
                </a:cubicBezTo>
                <a:cubicBezTo>
                  <a:pt x="348" y="0"/>
                  <a:pt x="369" y="2"/>
                  <a:pt x="390" y="6"/>
                </a:cubicBezTo>
                <a:cubicBezTo>
                  <a:pt x="411" y="10"/>
                  <a:pt x="431" y="16"/>
                  <a:pt x="451" y="24"/>
                </a:cubicBezTo>
                <a:cubicBezTo>
                  <a:pt x="470" y="33"/>
                  <a:pt x="489" y="43"/>
                  <a:pt x="507" y="54"/>
                </a:cubicBezTo>
                <a:cubicBezTo>
                  <a:pt x="524" y="66"/>
                  <a:pt x="541" y="80"/>
                  <a:pt x="556" y="95"/>
                </a:cubicBezTo>
                <a:cubicBezTo>
                  <a:pt x="571" y="110"/>
                  <a:pt x="585" y="126"/>
                  <a:pt x="596" y="144"/>
                </a:cubicBezTo>
                <a:cubicBezTo>
                  <a:pt x="608" y="163"/>
                  <a:pt x="618" y="182"/>
                  <a:pt x="626" y="201"/>
                </a:cubicBezTo>
                <a:cubicBezTo>
                  <a:pt x="635" y="221"/>
                  <a:pt x="641" y="241"/>
                  <a:pt x="645" y="262"/>
                </a:cubicBezTo>
                <a:cubicBezTo>
                  <a:pt x="649" y="283"/>
                  <a:pt x="651" y="304"/>
                  <a:pt x="651" y="326"/>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75" name="图片 1274"/>
          <p:cNvPicPr/>
          <p:nvPr/>
        </p:nvPicPr>
        <p:blipFill>
          <a:blip r:embed="rId13"/>
          <a:stretch/>
        </p:blipFill>
        <p:spPr>
          <a:xfrm>
            <a:off x="4078080" y="2214360"/>
            <a:ext cx="133200" cy="133200"/>
          </a:xfrm>
          <a:prstGeom prst="rect">
            <a:avLst/>
          </a:prstGeom>
          <a:noFill/>
          <a:ln w="0">
            <a:noFill/>
          </a:ln>
        </p:spPr>
      </p:pic>
      <p:sp>
        <p:nvSpPr>
          <p:cNvPr id="1276" name="文本框 1275"/>
          <p:cNvSpPr txBox="1"/>
          <p:nvPr/>
        </p:nvSpPr>
        <p:spPr>
          <a:xfrm>
            <a:off x="4030560" y="1864800"/>
            <a:ext cx="2414880" cy="194040"/>
          </a:xfrm>
          <a:prstGeom prst="rect">
            <a:avLst/>
          </a:prstGeom>
          <a:noFill/>
          <a:ln w="0">
            <a:noFill/>
          </a:ln>
        </p:spPr>
        <p:txBody>
          <a:bodyPr wrap="none" lIns="0" tIns="0" rIns="0" bIns="0" anchor="t">
            <a:spAutoFit/>
          </a:bodyPr>
          <a:lstStyle/>
          <a:p>
            <a:r>
              <a:rPr lang="zh-CN" sz="1050" b="0" u="none" strike="noStrike">
                <a:solidFill>
                  <a:srgbClr val="EDE9FE"/>
                </a:solidFill>
                <a:effectLst/>
                <a:uFillTx/>
                <a:latin typeface="NotoSansSC"/>
                <a:ea typeface="NotoSansSC"/>
              </a:rPr>
              <a:t>双向编码器表示模型，擅长语言理解任务</a:t>
            </a:r>
            <a:endParaRPr lang="en-US" sz="1050" b="0" u="none" strike="noStrike">
              <a:solidFill>
                <a:srgbClr val="000000"/>
              </a:solidFill>
              <a:effectLst/>
              <a:uFillTx/>
              <a:latin typeface="Times New Roman"/>
            </a:endParaRPr>
          </a:p>
        </p:txBody>
      </p:sp>
      <p:sp>
        <p:nvSpPr>
          <p:cNvPr id="1277" name="任意多边形 1276"/>
          <p:cNvSpPr/>
          <p:nvPr/>
        </p:nvSpPr>
        <p:spPr>
          <a:xfrm>
            <a:off x="4027680" y="2481840"/>
            <a:ext cx="234360" cy="234360"/>
          </a:xfrm>
          <a:custGeom>
            <a:avLst/>
            <a:gdLst/>
            <a:ahLst/>
            <a:cxnLst/>
            <a:rect l="0" t="0" r="r" b="b"/>
            <a:pathLst>
              <a:path w="651" h="651">
                <a:moveTo>
                  <a:pt x="651" y="325"/>
                </a:moveTo>
                <a:cubicBezTo>
                  <a:pt x="651" y="346"/>
                  <a:pt x="649" y="367"/>
                  <a:pt x="645" y="388"/>
                </a:cubicBezTo>
                <a:cubicBezTo>
                  <a:pt x="641" y="409"/>
                  <a:pt x="635" y="429"/>
                  <a:pt x="626" y="449"/>
                </a:cubicBezTo>
                <a:cubicBezTo>
                  <a:pt x="618" y="469"/>
                  <a:pt x="608" y="488"/>
                  <a:pt x="596" y="505"/>
                </a:cubicBezTo>
                <a:cubicBezTo>
                  <a:pt x="585" y="523"/>
                  <a:pt x="571" y="539"/>
                  <a:pt x="556" y="555"/>
                </a:cubicBezTo>
                <a:cubicBezTo>
                  <a:pt x="541" y="571"/>
                  <a:pt x="524" y="584"/>
                  <a:pt x="507" y="596"/>
                </a:cubicBezTo>
                <a:cubicBezTo>
                  <a:pt x="489" y="608"/>
                  <a:pt x="470" y="618"/>
                  <a:pt x="451" y="626"/>
                </a:cubicBezTo>
                <a:cubicBezTo>
                  <a:pt x="431" y="634"/>
                  <a:pt x="411" y="640"/>
                  <a:pt x="390" y="644"/>
                </a:cubicBezTo>
                <a:cubicBezTo>
                  <a:pt x="369" y="649"/>
                  <a:pt x="348" y="651"/>
                  <a:pt x="326" y="651"/>
                </a:cubicBezTo>
                <a:cubicBezTo>
                  <a:pt x="305" y="651"/>
                  <a:pt x="284" y="649"/>
                  <a:pt x="263" y="644"/>
                </a:cubicBezTo>
                <a:cubicBezTo>
                  <a:pt x="242" y="640"/>
                  <a:pt x="222" y="634"/>
                  <a:pt x="202" y="626"/>
                </a:cubicBezTo>
                <a:cubicBezTo>
                  <a:pt x="182" y="618"/>
                  <a:pt x="162" y="608"/>
                  <a:pt x="145" y="596"/>
                </a:cubicBezTo>
                <a:cubicBezTo>
                  <a:pt x="127" y="584"/>
                  <a:pt x="110" y="571"/>
                  <a:pt x="95" y="555"/>
                </a:cubicBezTo>
                <a:cubicBezTo>
                  <a:pt x="80" y="539"/>
                  <a:pt x="67" y="523"/>
                  <a:pt x="55" y="505"/>
                </a:cubicBezTo>
                <a:cubicBezTo>
                  <a:pt x="43" y="488"/>
                  <a:pt x="33" y="469"/>
                  <a:pt x="25" y="449"/>
                </a:cubicBezTo>
                <a:cubicBezTo>
                  <a:pt x="17" y="429"/>
                  <a:pt x="11" y="409"/>
                  <a:pt x="6" y="388"/>
                </a:cubicBezTo>
                <a:cubicBezTo>
                  <a:pt x="2" y="367"/>
                  <a:pt x="0" y="346"/>
                  <a:pt x="0" y="325"/>
                </a:cubicBezTo>
                <a:cubicBezTo>
                  <a:pt x="0" y="303"/>
                  <a:pt x="2" y="282"/>
                  <a:pt x="6" y="261"/>
                </a:cubicBezTo>
                <a:cubicBezTo>
                  <a:pt x="11" y="240"/>
                  <a:pt x="17" y="220"/>
                  <a:pt x="25" y="200"/>
                </a:cubicBezTo>
                <a:cubicBezTo>
                  <a:pt x="33" y="181"/>
                  <a:pt x="43" y="162"/>
                  <a:pt x="55" y="144"/>
                </a:cubicBezTo>
                <a:cubicBezTo>
                  <a:pt x="67" y="126"/>
                  <a:pt x="80" y="110"/>
                  <a:pt x="95" y="95"/>
                </a:cubicBezTo>
                <a:cubicBezTo>
                  <a:pt x="110" y="80"/>
                  <a:pt x="127" y="66"/>
                  <a:pt x="145" y="55"/>
                </a:cubicBezTo>
                <a:cubicBezTo>
                  <a:pt x="162" y="43"/>
                  <a:pt x="182" y="33"/>
                  <a:pt x="202" y="25"/>
                </a:cubicBezTo>
                <a:cubicBezTo>
                  <a:pt x="222" y="16"/>
                  <a:pt x="242" y="10"/>
                  <a:pt x="263" y="6"/>
                </a:cubicBezTo>
                <a:cubicBezTo>
                  <a:pt x="284" y="2"/>
                  <a:pt x="305" y="0"/>
                  <a:pt x="326" y="0"/>
                </a:cubicBezTo>
                <a:cubicBezTo>
                  <a:pt x="348" y="0"/>
                  <a:pt x="369" y="2"/>
                  <a:pt x="390" y="6"/>
                </a:cubicBezTo>
                <a:cubicBezTo>
                  <a:pt x="411" y="10"/>
                  <a:pt x="431" y="16"/>
                  <a:pt x="451" y="25"/>
                </a:cubicBezTo>
                <a:cubicBezTo>
                  <a:pt x="470" y="33"/>
                  <a:pt x="489" y="43"/>
                  <a:pt x="507" y="55"/>
                </a:cubicBezTo>
                <a:cubicBezTo>
                  <a:pt x="524" y="66"/>
                  <a:pt x="541" y="80"/>
                  <a:pt x="556" y="95"/>
                </a:cubicBezTo>
                <a:cubicBezTo>
                  <a:pt x="571" y="110"/>
                  <a:pt x="585" y="126"/>
                  <a:pt x="596" y="144"/>
                </a:cubicBezTo>
                <a:cubicBezTo>
                  <a:pt x="608" y="162"/>
                  <a:pt x="618" y="181"/>
                  <a:pt x="626" y="200"/>
                </a:cubicBezTo>
                <a:cubicBezTo>
                  <a:pt x="635" y="220"/>
                  <a:pt x="641" y="240"/>
                  <a:pt x="645" y="261"/>
                </a:cubicBezTo>
                <a:cubicBezTo>
                  <a:pt x="649" y="282"/>
                  <a:pt x="651" y="303"/>
                  <a:pt x="651" y="325"/>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78" name="图片 1277"/>
          <p:cNvPicPr/>
          <p:nvPr/>
        </p:nvPicPr>
        <p:blipFill>
          <a:blip r:embed="rId14"/>
          <a:stretch/>
        </p:blipFill>
        <p:spPr>
          <a:xfrm>
            <a:off x="4069800" y="2532240"/>
            <a:ext cx="150120" cy="133200"/>
          </a:xfrm>
          <a:prstGeom prst="rect">
            <a:avLst/>
          </a:prstGeom>
          <a:noFill/>
          <a:ln w="0">
            <a:noFill/>
          </a:ln>
        </p:spPr>
      </p:pic>
      <p:sp>
        <p:nvSpPr>
          <p:cNvPr id="1279" name="文本框 1278"/>
          <p:cNvSpPr txBox="1"/>
          <p:nvPr/>
        </p:nvSpPr>
        <p:spPr>
          <a:xfrm>
            <a:off x="4365000" y="222300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双向编码器捕获上下文信息</a:t>
            </a:r>
            <a:endParaRPr lang="en-US" sz="920" b="0" u="none" strike="noStrike">
              <a:solidFill>
                <a:srgbClr val="000000"/>
              </a:solidFill>
              <a:effectLst/>
              <a:uFillTx/>
              <a:latin typeface="Times New Roman"/>
            </a:endParaRPr>
          </a:p>
        </p:txBody>
      </p:sp>
      <p:sp>
        <p:nvSpPr>
          <p:cNvPr id="1280" name="任意多边形 1279"/>
          <p:cNvSpPr/>
          <p:nvPr/>
        </p:nvSpPr>
        <p:spPr>
          <a:xfrm>
            <a:off x="4027680" y="2782440"/>
            <a:ext cx="234360" cy="234360"/>
          </a:xfrm>
          <a:custGeom>
            <a:avLst/>
            <a:gdLst/>
            <a:ahLst/>
            <a:cxnLst/>
            <a:rect l="0" t="0" r="r" b="b"/>
            <a:pathLst>
              <a:path w="651" h="651">
                <a:moveTo>
                  <a:pt x="651" y="325"/>
                </a:moveTo>
                <a:cubicBezTo>
                  <a:pt x="651" y="347"/>
                  <a:pt x="649" y="368"/>
                  <a:pt x="645" y="390"/>
                </a:cubicBezTo>
                <a:cubicBezTo>
                  <a:pt x="641" y="411"/>
                  <a:pt x="635" y="431"/>
                  <a:pt x="626" y="451"/>
                </a:cubicBezTo>
                <a:cubicBezTo>
                  <a:pt x="618" y="471"/>
                  <a:pt x="608" y="489"/>
                  <a:pt x="596" y="507"/>
                </a:cubicBezTo>
                <a:cubicBezTo>
                  <a:pt x="585" y="525"/>
                  <a:pt x="571" y="541"/>
                  <a:pt x="556" y="556"/>
                </a:cubicBezTo>
                <a:cubicBezTo>
                  <a:pt x="541" y="571"/>
                  <a:pt x="524" y="585"/>
                  <a:pt x="507" y="597"/>
                </a:cubicBezTo>
                <a:cubicBezTo>
                  <a:pt x="489" y="608"/>
                  <a:pt x="470" y="619"/>
                  <a:pt x="451" y="627"/>
                </a:cubicBezTo>
                <a:cubicBezTo>
                  <a:pt x="431" y="635"/>
                  <a:pt x="411" y="641"/>
                  <a:pt x="390" y="645"/>
                </a:cubicBezTo>
                <a:cubicBezTo>
                  <a:pt x="369" y="649"/>
                  <a:pt x="348" y="651"/>
                  <a:pt x="326" y="651"/>
                </a:cubicBezTo>
                <a:cubicBezTo>
                  <a:pt x="305" y="651"/>
                  <a:pt x="284" y="649"/>
                  <a:pt x="263" y="645"/>
                </a:cubicBezTo>
                <a:cubicBezTo>
                  <a:pt x="242" y="641"/>
                  <a:pt x="222" y="635"/>
                  <a:pt x="202" y="627"/>
                </a:cubicBezTo>
                <a:cubicBezTo>
                  <a:pt x="182" y="619"/>
                  <a:pt x="162" y="608"/>
                  <a:pt x="145" y="597"/>
                </a:cubicBezTo>
                <a:cubicBezTo>
                  <a:pt x="127" y="585"/>
                  <a:pt x="110" y="571"/>
                  <a:pt x="95" y="556"/>
                </a:cubicBezTo>
                <a:cubicBezTo>
                  <a:pt x="80" y="541"/>
                  <a:pt x="67" y="525"/>
                  <a:pt x="55" y="507"/>
                </a:cubicBezTo>
                <a:cubicBezTo>
                  <a:pt x="43" y="489"/>
                  <a:pt x="33" y="471"/>
                  <a:pt x="25" y="451"/>
                </a:cubicBezTo>
                <a:cubicBezTo>
                  <a:pt x="17" y="431"/>
                  <a:pt x="11" y="411"/>
                  <a:pt x="6" y="390"/>
                </a:cubicBezTo>
                <a:cubicBezTo>
                  <a:pt x="2" y="368"/>
                  <a:pt x="0" y="347"/>
                  <a:pt x="0" y="325"/>
                </a:cubicBezTo>
                <a:cubicBezTo>
                  <a:pt x="0" y="304"/>
                  <a:pt x="2" y="283"/>
                  <a:pt x="6" y="262"/>
                </a:cubicBezTo>
                <a:cubicBezTo>
                  <a:pt x="11" y="241"/>
                  <a:pt x="17" y="221"/>
                  <a:pt x="25" y="201"/>
                </a:cubicBezTo>
                <a:cubicBezTo>
                  <a:pt x="33" y="181"/>
                  <a:pt x="43" y="163"/>
                  <a:pt x="55" y="145"/>
                </a:cubicBezTo>
                <a:cubicBezTo>
                  <a:pt x="67" y="127"/>
                  <a:pt x="80" y="111"/>
                  <a:pt x="95" y="96"/>
                </a:cubicBezTo>
                <a:cubicBezTo>
                  <a:pt x="110" y="81"/>
                  <a:pt x="127" y="67"/>
                  <a:pt x="145" y="55"/>
                </a:cubicBezTo>
                <a:cubicBezTo>
                  <a:pt x="162" y="43"/>
                  <a:pt x="182" y="33"/>
                  <a:pt x="202" y="25"/>
                </a:cubicBezTo>
                <a:cubicBezTo>
                  <a:pt x="222" y="17"/>
                  <a:pt x="242" y="11"/>
                  <a:pt x="263" y="7"/>
                </a:cubicBezTo>
                <a:cubicBezTo>
                  <a:pt x="284" y="3"/>
                  <a:pt x="305" y="0"/>
                  <a:pt x="326" y="0"/>
                </a:cubicBezTo>
                <a:cubicBezTo>
                  <a:pt x="348" y="0"/>
                  <a:pt x="369" y="3"/>
                  <a:pt x="390" y="7"/>
                </a:cubicBezTo>
                <a:cubicBezTo>
                  <a:pt x="411" y="11"/>
                  <a:pt x="431" y="17"/>
                  <a:pt x="451" y="25"/>
                </a:cubicBezTo>
                <a:cubicBezTo>
                  <a:pt x="470" y="33"/>
                  <a:pt x="489" y="43"/>
                  <a:pt x="507" y="55"/>
                </a:cubicBezTo>
                <a:cubicBezTo>
                  <a:pt x="524" y="67"/>
                  <a:pt x="541" y="81"/>
                  <a:pt x="556" y="96"/>
                </a:cubicBezTo>
                <a:cubicBezTo>
                  <a:pt x="571" y="111"/>
                  <a:pt x="585" y="127"/>
                  <a:pt x="596" y="145"/>
                </a:cubicBezTo>
                <a:cubicBezTo>
                  <a:pt x="608" y="163"/>
                  <a:pt x="618" y="181"/>
                  <a:pt x="626" y="201"/>
                </a:cubicBezTo>
                <a:cubicBezTo>
                  <a:pt x="635" y="221"/>
                  <a:pt x="641" y="241"/>
                  <a:pt x="645" y="262"/>
                </a:cubicBezTo>
                <a:cubicBezTo>
                  <a:pt x="649" y="283"/>
                  <a:pt x="651" y="304"/>
                  <a:pt x="651" y="325"/>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81" name="图片 1280"/>
          <p:cNvPicPr/>
          <p:nvPr/>
        </p:nvPicPr>
        <p:blipFill>
          <a:blip r:embed="rId15"/>
          <a:stretch/>
        </p:blipFill>
        <p:spPr>
          <a:xfrm>
            <a:off x="4078080" y="2832840"/>
            <a:ext cx="133200" cy="133200"/>
          </a:xfrm>
          <a:prstGeom prst="rect">
            <a:avLst/>
          </a:prstGeom>
          <a:noFill/>
          <a:ln w="0">
            <a:noFill/>
          </a:ln>
        </p:spPr>
      </p:pic>
      <p:sp>
        <p:nvSpPr>
          <p:cNvPr id="1282" name="文本框 1281"/>
          <p:cNvSpPr txBox="1"/>
          <p:nvPr/>
        </p:nvSpPr>
        <p:spPr>
          <a:xfrm>
            <a:off x="4365000" y="254052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掩盖语言模型和下句预测任务训练</a:t>
            </a:r>
            <a:endParaRPr lang="en-US" sz="920" b="0" u="none" strike="noStrike">
              <a:solidFill>
                <a:srgbClr val="000000"/>
              </a:solidFill>
              <a:effectLst/>
              <a:uFillTx/>
              <a:latin typeface="Times New Roman"/>
            </a:endParaRPr>
          </a:p>
        </p:txBody>
      </p:sp>
      <p:sp>
        <p:nvSpPr>
          <p:cNvPr id="1283" name="文本框 1282"/>
          <p:cNvSpPr txBox="1"/>
          <p:nvPr/>
        </p:nvSpPr>
        <p:spPr>
          <a:xfrm>
            <a:off x="4365000" y="284148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强大的语言理解和上下文分析能力</a:t>
            </a:r>
            <a:endParaRPr lang="en-US" sz="920" b="0" u="none" strike="noStrike">
              <a:solidFill>
                <a:srgbClr val="000000"/>
              </a:solidFill>
              <a:effectLst/>
              <a:uFillTx/>
              <a:latin typeface="Times New Roman"/>
            </a:endParaRPr>
          </a:p>
        </p:txBody>
      </p:sp>
      <p:pic>
        <p:nvPicPr>
          <p:cNvPr id="1284" name="图片 1283"/>
          <p:cNvPicPr/>
          <p:nvPr/>
        </p:nvPicPr>
        <p:blipFill>
          <a:blip r:embed="rId16"/>
          <a:stretch/>
        </p:blipFill>
        <p:spPr>
          <a:xfrm>
            <a:off x="4028040" y="3785760"/>
            <a:ext cx="116640" cy="116640"/>
          </a:xfrm>
          <a:prstGeom prst="rect">
            <a:avLst/>
          </a:prstGeom>
          <a:noFill/>
          <a:ln w="0">
            <a:noFill/>
          </a:ln>
        </p:spPr>
      </p:pic>
      <p:sp>
        <p:nvSpPr>
          <p:cNvPr id="1285" name="文本框 1284"/>
          <p:cNvSpPr txBox="1"/>
          <p:nvPr/>
        </p:nvSpPr>
        <p:spPr>
          <a:xfrm>
            <a:off x="4030560" y="3194640"/>
            <a:ext cx="604080" cy="219960"/>
          </a:xfrm>
          <a:prstGeom prst="rect">
            <a:avLst/>
          </a:prstGeom>
          <a:noFill/>
          <a:ln w="0">
            <a:noFill/>
          </a:ln>
        </p:spPr>
        <p:txBody>
          <a:bodyPr wrap="none" lIns="0" tIns="0" rIns="0" bIns="0" anchor="t">
            <a:spAutoFit/>
          </a:bodyPr>
          <a:lstStyle/>
          <a:p>
            <a:r>
              <a:rPr lang="zh-CN" sz="1180" b="0" u="none" strike="noStrike">
                <a:solidFill>
                  <a:srgbClr val="A5B4FC"/>
                </a:solidFill>
                <a:effectLst/>
                <a:uFillTx/>
                <a:latin typeface="NotoSansSC"/>
                <a:ea typeface="NotoSansSC"/>
              </a:rPr>
              <a:t>适用场景</a:t>
            </a:r>
            <a:endParaRPr lang="en-US" sz="1180" b="0" u="none" strike="noStrike">
              <a:solidFill>
                <a:srgbClr val="000000"/>
              </a:solidFill>
              <a:effectLst/>
              <a:uFillTx/>
              <a:latin typeface="Times New Roman"/>
            </a:endParaRPr>
          </a:p>
        </p:txBody>
      </p:sp>
      <p:pic>
        <p:nvPicPr>
          <p:cNvPr id="1286" name="图片 1285"/>
          <p:cNvPicPr/>
          <p:nvPr/>
        </p:nvPicPr>
        <p:blipFill>
          <a:blip r:embed="rId16"/>
          <a:stretch/>
        </p:blipFill>
        <p:spPr>
          <a:xfrm>
            <a:off x="4028040" y="3986280"/>
            <a:ext cx="116640" cy="116640"/>
          </a:xfrm>
          <a:prstGeom prst="rect">
            <a:avLst/>
          </a:prstGeom>
          <a:noFill/>
          <a:ln w="0">
            <a:noFill/>
          </a:ln>
        </p:spPr>
      </p:pic>
      <p:sp>
        <p:nvSpPr>
          <p:cNvPr id="1287" name="文本框 1286"/>
          <p:cNvSpPr txBox="1"/>
          <p:nvPr/>
        </p:nvSpPr>
        <p:spPr>
          <a:xfrm>
            <a:off x="4214520" y="377712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文本分类与情感分析</a:t>
            </a:r>
            <a:endParaRPr lang="en-US" sz="920" b="0" u="none" strike="noStrike">
              <a:solidFill>
                <a:srgbClr val="000000"/>
              </a:solidFill>
              <a:effectLst/>
              <a:uFillTx/>
              <a:latin typeface="Times New Roman"/>
            </a:endParaRPr>
          </a:p>
        </p:txBody>
      </p:sp>
      <p:pic>
        <p:nvPicPr>
          <p:cNvPr id="1288" name="图片 1287"/>
          <p:cNvPicPr/>
          <p:nvPr/>
        </p:nvPicPr>
        <p:blipFill>
          <a:blip r:embed="rId16"/>
          <a:stretch/>
        </p:blipFill>
        <p:spPr>
          <a:xfrm>
            <a:off x="4028040" y="4186800"/>
            <a:ext cx="116640" cy="116640"/>
          </a:xfrm>
          <a:prstGeom prst="rect">
            <a:avLst/>
          </a:prstGeom>
          <a:noFill/>
          <a:ln w="0">
            <a:noFill/>
          </a:ln>
        </p:spPr>
      </p:pic>
      <p:sp>
        <p:nvSpPr>
          <p:cNvPr id="1289" name="文本框 1288"/>
          <p:cNvSpPr txBox="1"/>
          <p:nvPr/>
        </p:nvSpPr>
        <p:spPr>
          <a:xfrm>
            <a:off x="4214520" y="3978000"/>
            <a:ext cx="10569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问答系统的意图理解</a:t>
            </a:r>
            <a:endParaRPr lang="en-US" sz="920" b="0" u="none" strike="noStrike">
              <a:solidFill>
                <a:srgbClr val="000000"/>
              </a:solidFill>
              <a:effectLst/>
              <a:uFillTx/>
              <a:latin typeface="Times New Roman"/>
            </a:endParaRPr>
          </a:p>
        </p:txBody>
      </p:sp>
      <p:sp>
        <p:nvSpPr>
          <p:cNvPr id="1290" name="任意多边形 1289"/>
          <p:cNvSpPr/>
          <p:nvPr/>
        </p:nvSpPr>
        <p:spPr>
          <a:xfrm>
            <a:off x="7044480" y="1119600"/>
            <a:ext cx="2983680" cy="3376440"/>
          </a:xfrm>
          <a:custGeom>
            <a:avLst/>
            <a:gdLst/>
            <a:ahLst/>
            <a:cxnLst/>
            <a:rect l="0" t="0" r="r" b="b"/>
            <a:pathLst>
              <a:path w="8288" h="9379">
                <a:moveTo>
                  <a:pt x="0" y="9101"/>
                </a:moveTo>
                <a:lnTo>
                  <a:pt x="0" y="279"/>
                </a:lnTo>
                <a:cubicBezTo>
                  <a:pt x="0" y="242"/>
                  <a:pt x="7" y="206"/>
                  <a:pt x="21" y="172"/>
                </a:cubicBezTo>
                <a:cubicBezTo>
                  <a:pt x="35" y="138"/>
                  <a:pt x="56" y="108"/>
                  <a:pt x="82" y="82"/>
                </a:cubicBezTo>
                <a:cubicBezTo>
                  <a:pt x="108" y="56"/>
                  <a:pt x="138" y="35"/>
                  <a:pt x="172" y="21"/>
                </a:cubicBezTo>
                <a:cubicBezTo>
                  <a:pt x="206" y="7"/>
                  <a:pt x="242" y="0"/>
                  <a:pt x="279" y="0"/>
                </a:cubicBezTo>
                <a:lnTo>
                  <a:pt x="8010" y="0"/>
                </a:lnTo>
                <a:cubicBezTo>
                  <a:pt x="8047" y="0"/>
                  <a:pt x="8082" y="7"/>
                  <a:pt x="8116" y="21"/>
                </a:cubicBezTo>
                <a:cubicBezTo>
                  <a:pt x="8150" y="35"/>
                  <a:pt x="8180" y="56"/>
                  <a:pt x="8207" y="82"/>
                </a:cubicBezTo>
                <a:cubicBezTo>
                  <a:pt x="8233" y="108"/>
                  <a:pt x="8253" y="138"/>
                  <a:pt x="8267" y="172"/>
                </a:cubicBezTo>
                <a:cubicBezTo>
                  <a:pt x="8281" y="206"/>
                  <a:pt x="8288" y="242"/>
                  <a:pt x="8288" y="279"/>
                </a:cubicBezTo>
                <a:lnTo>
                  <a:pt x="8288" y="9101"/>
                </a:lnTo>
                <a:cubicBezTo>
                  <a:pt x="8288" y="9138"/>
                  <a:pt x="8281" y="9173"/>
                  <a:pt x="8267" y="9207"/>
                </a:cubicBezTo>
                <a:cubicBezTo>
                  <a:pt x="8253" y="9241"/>
                  <a:pt x="8233" y="9271"/>
                  <a:pt x="8207" y="9298"/>
                </a:cubicBezTo>
                <a:cubicBezTo>
                  <a:pt x="8180" y="9324"/>
                  <a:pt x="8150" y="9344"/>
                  <a:pt x="8116" y="9358"/>
                </a:cubicBezTo>
                <a:cubicBezTo>
                  <a:pt x="8082" y="9372"/>
                  <a:pt x="8047" y="9379"/>
                  <a:pt x="8010" y="9379"/>
                </a:cubicBezTo>
                <a:lnTo>
                  <a:pt x="279" y="9379"/>
                </a:lnTo>
                <a:cubicBezTo>
                  <a:pt x="242" y="9379"/>
                  <a:pt x="206" y="9372"/>
                  <a:pt x="172" y="9358"/>
                </a:cubicBezTo>
                <a:cubicBezTo>
                  <a:pt x="138" y="9344"/>
                  <a:pt x="108" y="9324"/>
                  <a:pt x="82" y="9298"/>
                </a:cubicBezTo>
                <a:cubicBezTo>
                  <a:pt x="56" y="9271"/>
                  <a:pt x="35" y="9241"/>
                  <a:pt x="21" y="9207"/>
                </a:cubicBezTo>
                <a:cubicBezTo>
                  <a:pt x="7" y="9173"/>
                  <a:pt x="0" y="9138"/>
                  <a:pt x="0" y="910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91" name="任意多边形 1290"/>
          <p:cNvSpPr/>
          <p:nvPr/>
        </p:nvSpPr>
        <p:spPr>
          <a:xfrm>
            <a:off x="7044480" y="1119600"/>
            <a:ext cx="2983680" cy="3376440"/>
          </a:xfrm>
          <a:custGeom>
            <a:avLst/>
            <a:gdLst/>
            <a:ahLst/>
            <a:cxnLst/>
            <a:rect l="0" t="0" r="r" b="b"/>
            <a:pathLst>
              <a:path w="8288" h="9379">
                <a:moveTo>
                  <a:pt x="0" y="9101"/>
                </a:moveTo>
                <a:lnTo>
                  <a:pt x="0" y="279"/>
                </a:lnTo>
                <a:cubicBezTo>
                  <a:pt x="0" y="242"/>
                  <a:pt x="7" y="206"/>
                  <a:pt x="21" y="172"/>
                </a:cubicBezTo>
                <a:cubicBezTo>
                  <a:pt x="35" y="138"/>
                  <a:pt x="56" y="108"/>
                  <a:pt x="82" y="82"/>
                </a:cubicBezTo>
                <a:cubicBezTo>
                  <a:pt x="108" y="56"/>
                  <a:pt x="138" y="35"/>
                  <a:pt x="172" y="21"/>
                </a:cubicBezTo>
                <a:cubicBezTo>
                  <a:pt x="206" y="7"/>
                  <a:pt x="242" y="0"/>
                  <a:pt x="279" y="0"/>
                </a:cubicBezTo>
                <a:lnTo>
                  <a:pt x="8010" y="0"/>
                </a:lnTo>
                <a:cubicBezTo>
                  <a:pt x="8047" y="0"/>
                  <a:pt x="8082" y="7"/>
                  <a:pt x="8116" y="21"/>
                </a:cubicBezTo>
                <a:cubicBezTo>
                  <a:pt x="8150" y="35"/>
                  <a:pt x="8180" y="56"/>
                  <a:pt x="8207" y="82"/>
                </a:cubicBezTo>
                <a:cubicBezTo>
                  <a:pt x="8233" y="108"/>
                  <a:pt x="8253" y="138"/>
                  <a:pt x="8267" y="172"/>
                </a:cubicBezTo>
                <a:cubicBezTo>
                  <a:pt x="8281" y="206"/>
                  <a:pt x="8288" y="242"/>
                  <a:pt x="8288" y="279"/>
                </a:cubicBezTo>
                <a:lnTo>
                  <a:pt x="8288" y="9101"/>
                </a:lnTo>
                <a:cubicBezTo>
                  <a:pt x="8288" y="9138"/>
                  <a:pt x="8281" y="9173"/>
                  <a:pt x="8267" y="9207"/>
                </a:cubicBezTo>
                <a:cubicBezTo>
                  <a:pt x="8253" y="9241"/>
                  <a:pt x="8233" y="9271"/>
                  <a:pt x="8207" y="9298"/>
                </a:cubicBezTo>
                <a:cubicBezTo>
                  <a:pt x="8180" y="9324"/>
                  <a:pt x="8150" y="9344"/>
                  <a:pt x="8116" y="9358"/>
                </a:cubicBezTo>
                <a:cubicBezTo>
                  <a:pt x="8082" y="9372"/>
                  <a:pt x="8047" y="9379"/>
                  <a:pt x="8010" y="9379"/>
                </a:cubicBezTo>
                <a:lnTo>
                  <a:pt x="279" y="9379"/>
                </a:lnTo>
                <a:cubicBezTo>
                  <a:pt x="242" y="9379"/>
                  <a:pt x="206" y="9372"/>
                  <a:pt x="172" y="9358"/>
                </a:cubicBezTo>
                <a:cubicBezTo>
                  <a:pt x="138" y="9344"/>
                  <a:pt x="108" y="9324"/>
                  <a:pt x="82" y="9298"/>
                </a:cubicBezTo>
                <a:cubicBezTo>
                  <a:pt x="56" y="9271"/>
                  <a:pt x="35" y="9241"/>
                  <a:pt x="21" y="9207"/>
                </a:cubicBezTo>
                <a:cubicBezTo>
                  <a:pt x="7" y="9173"/>
                  <a:pt x="0" y="9138"/>
                  <a:pt x="0" y="9101"/>
                </a:cubicBezTo>
                <a:moveTo>
                  <a:pt x="23" y="279"/>
                </a:moveTo>
                <a:lnTo>
                  <a:pt x="23" y="9101"/>
                </a:lnTo>
                <a:cubicBezTo>
                  <a:pt x="23" y="9117"/>
                  <a:pt x="25" y="9134"/>
                  <a:pt x="28" y="9150"/>
                </a:cubicBezTo>
                <a:cubicBezTo>
                  <a:pt x="31" y="9167"/>
                  <a:pt x="36" y="9183"/>
                  <a:pt x="43" y="9198"/>
                </a:cubicBezTo>
                <a:cubicBezTo>
                  <a:pt x="49" y="9214"/>
                  <a:pt x="57" y="9228"/>
                  <a:pt x="66" y="9242"/>
                </a:cubicBezTo>
                <a:cubicBezTo>
                  <a:pt x="76" y="9256"/>
                  <a:pt x="86" y="9269"/>
                  <a:pt x="98" y="9281"/>
                </a:cubicBezTo>
                <a:cubicBezTo>
                  <a:pt x="110" y="9293"/>
                  <a:pt x="123" y="9304"/>
                  <a:pt x="137" y="9313"/>
                </a:cubicBezTo>
                <a:cubicBezTo>
                  <a:pt x="151" y="9322"/>
                  <a:pt x="165" y="9330"/>
                  <a:pt x="181" y="9336"/>
                </a:cubicBezTo>
                <a:cubicBezTo>
                  <a:pt x="196" y="9343"/>
                  <a:pt x="212" y="9348"/>
                  <a:pt x="229" y="9351"/>
                </a:cubicBezTo>
                <a:cubicBezTo>
                  <a:pt x="245" y="9354"/>
                  <a:pt x="262" y="9356"/>
                  <a:pt x="279" y="9356"/>
                </a:cubicBezTo>
                <a:lnTo>
                  <a:pt x="8010" y="9356"/>
                </a:lnTo>
                <a:cubicBezTo>
                  <a:pt x="8026" y="9356"/>
                  <a:pt x="8043" y="9354"/>
                  <a:pt x="8059" y="9351"/>
                </a:cubicBezTo>
                <a:cubicBezTo>
                  <a:pt x="8076" y="9348"/>
                  <a:pt x="8092" y="9343"/>
                  <a:pt x="8107" y="9336"/>
                </a:cubicBezTo>
                <a:cubicBezTo>
                  <a:pt x="8123" y="9330"/>
                  <a:pt x="8138" y="9322"/>
                  <a:pt x="8151" y="9313"/>
                </a:cubicBezTo>
                <a:cubicBezTo>
                  <a:pt x="8165" y="9304"/>
                  <a:pt x="8178" y="9293"/>
                  <a:pt x="8190" y="9281"/>
                </a:cubicBezTo>
                <a:cubicBezTo>
                  <a:pt x="8202" y="9269"/>
                  <a:pt x="8213" y="9256"/>
                  <a:pt x="8222" y="9242"/>
                </a:cubicBezTo>
                <a:cubicBezTo>
                  <a:pt x="8231" y="9228"/>
                  <a:pt x="8239" y="9214"/>
                  <a:pt x="8246" y="9198"/>
                </a:cubicBezTo>
                <a:cubicBezTo>
                  <a:pt x="8252" y="9183"/>
                  <a:pt x="8257" y="9167"/>
                  <a:pt x="8260" y="9150"/>
                </a:cubicBezTo>
                <a:cubicBezTo>
                  <a:pt x="8263" y="9134"/>
                  <a:pt x="8265" y="9117"/>
                  <a:pt x="8265" y="9101"/>
                </a:cubicBezTo>
                <a:lnTo>
                  <a:pt x="8265" y="279"/>
                </a:lnTo>
                <a:cubicBezTo>
                  <a:pt x="8265" y="262"/>
                  <a:pt x="8263" y="245"/>
                  <a:pt x="8260" y="229"/>
                </a:cubicBezTo>
                <a:cubicBezTo>
                  <a:pt x="8257" y="212"/>
                  <a:pt x="8252" y="196"/>
                  <a:pt x="8246" y="181"/>
                </a:cubicBezTo>
                <a:cubicBezTo>
                  <a:pt x="8239" y="165"/>
                  <a:pt x="8231" y="151"/>
                  <a:pt x="8222" y="137"/>
                </a:cubicBezTo>
                <a:cubicBezTo>
                  <a:pt x="8213" y="123"/>
                  <a:pt x="8202" y="110"/>
                  <a:pt x="8190" y="98"/>
                </a:cubicBezTo>
                <a:cubicBezTo>
                  <a:pt x="8178" y="86"/>
                  <a:pt x="8165" y="76"/>
                  <a:pt x="8151" y="66"/>
                </a:cubicBezTo>
                <a:cubicBezTo>
                  <a:pt x="8138" y="57"/>
                  <a:pt x="8123" y="49"/>
                  <a:pt x="8107" y="43"/>
                </a:cubicBezTo>
                <a:cubicBezTo>
                  <a:pt x="8092" y="36"/>
                  <a:pt x="8076" y="31"/>
                  <a:pt x="8059" y="28"/>
                </a:cubicBezTo>
                <a:cubicBezTo>
                  <a:pt x="8043" y="25"/>
                  <a:pt x="8026" y="23"/>
                  <a:pt x="8010" y="23"/>
                </a:cubicBezTo>
                <a:lnTo>
                  <a:pt x="279" y="23"/>
                </a:lnTo>
                <a:cubicBezTo>
                  <a:pt x="262" y="23"/>
                  <a:pt x="245" y="25"/>
                  <a:pt x="229" y="28"/>
                </a:cubicBezTo>
                <a:cubicBezTo>
                  <a:pt x="212" y="31"/>
                  <a:pt x="196" y="36"/>
                  <a:pt x="181" y="43"/>
                </a:cubicBezTo>
                <a:cubicBezTo>
                  <a:pt x="165" y="49"/>
                  <a:pt x="151" y="57"/>
                  <a:pt x="137" y="66"/>
                </a:cubicBezTo>
                <a:cubicBezTo>
                  <a:pt x="123" y="76"/>
                  <a:pt x="110" y="86"/>
                  <a:pt x="98" y="98"/>
                </a:cubicBezTo>
                <a:cubicBezTo>
                  <a:pt x="86" y="110"/>
                  <a:pt x="76" y="123"/>
                  <a:pt x="66" y="137"/>
                </a:cubicBezTo>
                <a:cubicBezTo>
                  <a:pt x="57" y="151"/>
                  <a:pt x="49" y="165"/>
                  <a:pt x="43" y="181"/>
                </a:cubicBezTo>
                <a:cubicBezTo>
                  <a:pt x="36" y="196"/>
                  <a:pt x="31" y="212"/>
                  <a:pt x="28" y="229"/>
                </a:cubicBezTo>
                <a:cubicBezTo>
                  <a:pt x="25"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92" name="图片 1291"/>
          <p:cNvPicPr/>
          <p:nvPr/>
        </p:nvPicPr>
        <p:blipFill>
          <a:blip r:embed="rId17"/>
          <a:stretch/>
        </p:blipFill>
        <p:spPr>
          <a:xfrm>
            <a:off x="7220160" y="1295280"/>
            <a:ext cx="400680" cy="400680"/>
          </a:xfrm>
          <a:prstGeom prst="rect">
            <a:avLst/>
          </a:prstGeom>
          <a:noFill/>
          <a:ln w="0">
            <a:noFill/>
          </a:ln>
        </p:spPr>
      </p:pic>
      <p:pic>
        <p:nvPicPr>
          <p:cNvPr id="1293" name="图片 1292"/>
          <p:cNvPicPr/>
          <p:nvPr/>
        </p:nvPicPr>
        <p:blipFill>
          <a:blip r:embed="rId18"/>
          <a:stretch/>
        </p:blipFill>
        <p:spPr>
          <a:xfrm>
            <a:off x="7320600" y="1395720"/>
            <a:ext cx="200160" cy="200160"/>
          </a:xfrm>
          <a:prstGeom prst="rect">
            <a:avLst/>
          </a:prstGeom>
          <a:noFill/>
          <a:ln w="0">
            <a:noFill/>
          </a:ln>
        </p:spPr>
      </p:pic>
      <p:sp>
        <p:nvSpPr>
          <p:cNvPr id="1294" name="文本框 1293"/>
          <p:cNvSpPr txBox="1"/>
          <p:nvPr/>
        </p:nvSpPr>
        <p:spPr>
          <a:xfrm>
            <a:off x="4214520" y="41785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需要深度语义理解的任务</a:t>
            </a:r>
            <a:endParaRPr lang="en-US" sz="920" b="0" u="none" strike="noStrike">
              <a:solidFill>
                <a:srgbClr val="000000"/>
              </a:solidFill>
              <a:effectLst/>
              <a:uFillTx/>
              <a:latin typeface="Times New Roman"/>
            </a:endParaRPr>
          </a:p>
        </p:txBody>
      </p:sp>
      <p:sp>
        <p:nvSpPr>
          <p:cNvPr id="1295" name="文本框 1294"/>
          <p:cNvSpPr txBox="1"/>
          <p:nvPr/>
        </p:nvSpPr>
        <p:spPr>
          <a:xfrm>
            <a:off x="7752240" y="1393200"/>
            <a:ext cx="251640" cy="235080"/>
          </a:xfrm>
          <a:prstGeom prst="rect">
            <a:avLst/>
          </a:prstGeom>
          <a:noFill/>
          <a:ln w="0">
            <a:noFill/>
          </a:ln>
        </p:spPr>
        <p:txBody>
          <a:bodyPr wrap="none" lIns="0" tIns="0" rIns="0" bIns="0" anchor="t">
            <a:spAutoFit/>
          </a:bodyPr>
          <a:lstStyle/>
          <a:p>
            <a:r>
              <a:rPr lang="en-US" sz="1580" b="0" u="none" strike="noStrike">
                <a:solidFill>
                  <a:srgbClr val="FFFFFF"/>
                </a:solidFill>
                <a:effectLst/>
                <a:uFillTx/>
                <a:latin typeface="NotoSansSC"/>
                <a:ea typeface="NotoSansSC"/>
              </a:rPr>
              <a:t>T5</a:t>
            </a:r>
            <a:endParaRPr lang="en-US" sz="1580" b="0" u="none" strike="noStrike">
              <a:solidFill>
                <a:srgbClr val="000000"/>
              </a:solidFill>
              <a:effectLst/>
              <a:uFillTx/>
              <a:latin typeface="Times New Roman"/>
            </a:endParaRPr>
          </a:p>
        </p:txBody>
      </p:sp>
      <p:sp>
        <p:nvSpPr>
          <p:cNvPr id="1296" name="文本框 1295"/>
          <p:cNvSpPr txBox="1"/>
          <p:nvPr/>
        </p:nvSpPr>
        <p:spPr>
          <a:xfrm>
            <a:off x="7217280" y="1864800"/>
            <a:ext cx="2606760" cy="194040"/>
          </a:xfrm>
          <a:prstGeom prst="rect">
            <a:avLst/>
          </a:prstGeom>
          <a:noFill/>
          <a:ln w="0">
            <a:noFill/>
          </a:ln>
        </p:spPr>
        <p:txBody>
          <a:bodyPr wrap="none" lIns="0" tIns="0" rIns="0" bIns="0" anchor="t">
            <a:spAutoFit/>
          </a:bodyPr>
          <a:lstStyle/>
          <a:p>
            <a:r>
              <a:rPr lang="zh-CN" sz="1050" b="0" u="none" strike="noStrike">
                <a:solidFill>
                  <a:srgbClr val="EDE9FE"/>
                </a:solidFill>
                <a:effectLst/>
                <a:uFillTx/>
                <a:latin typeface="NotoSansSC"/>
                <a:ea typeface="NotoSansSC"/>
              </a:rPr>
              <a:t>文本到文本的转换模型，统一了多种</a:t>
            </a:r>
            <a:r>
              <a:rPr lang="en-US" sz="1050" b="0" u="none" strike="noStrike">
                <a:solidFill>
                  <a:srgbClr val="EDE9FE"/>
                </a:solidFill>
                <a:effectLst/>
                <a:uFillTx/>
                <a:latin typeface="NotoSansSC"/>
                <a:ea typeface="NotoSansSC"/>
              </a:rPr>
              <a:t>NLP</a:t>
            </a:r>
            <a:r>
              <a:rPr lang="zh-CN" sz="1050" b="0" u="none" strike="noStrike">
                <a:solidFill>
                  <a:srgbClr val="EDE9FE"/>
                </a:solidFill>
                <a:effectLst/>
                <a:uFillTx/>
                <a:latin typeface="NotoSansSC"/>
                <a:ea typeface="NotoSansSC"/>
              </a:rPr>
              <a:t>任</a:t>
            </a:r>
            <a:endParaRPr lang="en-US" sz="1050" b="0" u="none" strike="noStrike">
              <a:solidFill>
                <a:srgbClr val="000000"/>
              </a:solidFill>
              <a:effectLst/>
              <a:uFillTx/>
              <a:latin typeface="Times New Roman"/>
            </a:endParaRPr>
          </a:p>
        </p:txBody>
      </p:sp>
      <p:sp>
        <p:nvSpPr>
          <p:cNvPr id="1297" name="任意多边形 1296"/>
          <p:cNvSpPr/>
          <p:nvPr/>
        </p:nvSpPr>
        <p:spPr>
          <a:xfrm>
            <a:off x="7220160" y="2364840"/>
            <a:ext cx="234360" cy="234360"/>
          </a:xfrm>
          <a:custGeom>
            <a:avLst/>
            <a:gdLst/>
            <a:ahLst/>
            <a:cxnLst/>
            <a:rect l="0" t="0" r="r" b="b"/>
            <a:pathLst>
              <a:path w="651" h="651">
                <a:moveTo>
                  <a:pt x="651" y="326"/>
                </a:moveTo>
                <a:cubicBezTo>
                  <a:pt x="651" y="347"/>
                  <a:pt x="648" y="368"/>
                  <a:pt x="644" y="389"/>
                </a:cubicBezTo>
                <a:cubicBezTo>
                  <a:pt x="640" y="410"/>
                  <a:pt x="634" y="430"/>
                  <a:pt x="626" y="450"/>
                </a:cubicBezTo>
                <a:cubicBezTo>
                  <a:pt x="618" y="470"/>
                  <a:pt x="608" y="489"/>
                  <a:pt x="596" y="506"/>
                </a:cubicBezTo>
                <a:cubicBezTo>
                  <a:pt x="584" y="524"/>
                  <a:pt x="570" y="540"/>
                  <a:pt x="555" y="556"/>
                </a:cubicBezTo>
                <a:cubicBezTo>
                  <a:pt x="540" y="571"/>
                  <a:pt x="524" y="584"/>
                  <a:pt x="506" y="596"/>
                </a:cubicBezTo>
                <a:cubicBezTo>
                  <a:pt x="488" y="608"/>
                  <a:pt x="470" y="618"/>
                  <a:pt x="450" y="626"/>
                </a:cubicBezTo>
                <a:cubicBezTo>
                  <a:pt x="430" y="634"/>
                  <a:pt x="410" y="640"/>
                  <a:pt x="389" y="645"/>
                </a:cubicBezTo>
                <a:cubicBezTo>
                  <a:pt x="367" y="649"/>
                  <a:pt x="346" y="651"/>
                  <a:pt x="325" y="651"/>
                </a:cubicBezTo>
                <a:cubicBezTo>
                  <a:pt x="303" y="651"/>
                  <a:pt x="282" y="649"/>
                  <a:pt x="261" y="645"/>
                </a:cubicBezTo>
                <a:cubicBezTo>
                  <a:pt x="240" y="640"/>
                  <a:pt x="220" y="634"/>
                  <a:pt x="200" y="626"/>
                </a:cubicBezTo>
                <a:cubicBezTo>
                  <a:pt x="180" y="618"/>
                  <a:pt x="162" y="608"/>
                  <a:pt x="144" y="596"/>
                </a:cubicBezTo>
                <a:cubicBezTo>
                  <a:pt x="126" y="584"/>
                  <a:pt x="110" y="571"/>
                  <a:pt x="95" y="556"/>
                </a:cubicBezTo>
                <a:cubicBezTo>
                  <a:pt x="80" y="540"/>
                  <a:pt x="66" y="524"/>
                  <a:pt x="54" y="506"/>
                </a:cubicBezTo>
                <a:cubicBezTo>
                  <a:pt x="42" y="489"/>
                  <a:pt x="32" y="470"/>
                  <a:pt x="24" y="450"/>
                </a:cubicBezTo>
                <a:cubicBezTo>
                  <a:pt x="16" y="430"/>
                  <a:pt x="10" y="410"/>
                  <a:pt x="6" y="389"/>
                </a:cubicBezTo>
                <a:cubicBezTo>
                  <a:pt x="2" y="368"/>
                  <a:pt x="0" y="347"/>
                  <a:pt x="0" y="326"/>
                </a:cubicBezTo>
                <a:cubicBezTo>
                  <a:pt x="0" y="304"/>
                  <a:pt x="2" y="283"/>
                  <a:pt x="6" y="262"/>
                </a:cubicBezTo>
                <a:cubicBezTo>
                  <a:pt x="10" y="240"/>
                  <a:pt x="16" y="220"/>
                  <a:pt x="24" y="200"/>
                </a:cubicBezTo>
                <a:cubicBezTo>
                  <a:pt x="32" y="181"/>
                  <a:pt x="42" y="162"/>
                  <a:pt x="54" y="144"/>
                </a:cubicBezTo>
                <a:cubicBezTo>
                  <a:pt x="66" y="126"/>
                  <a:pt x="80" y="110"/>
                  <a:pt x="95" y="95"/>
                </a:cubicBezTo>
                <a:cubicBezTo>
                  <a:pt x="110" y="80"/>
                  <a:pt x="126" y="66"/>
                  <a:pt x="144" y="55"/>
                </a:cubicBezTo>
                <a:cubicBezTo>
                  <a:pt x="162" y="43"/>
                  <a:pt x="180" y="33"/>
                  <a:pt x="200" y="25"/>
                </a:cubicBezTo>
                <a:cubicBezTo>
                  <a:pt x="220" y="16"/>
                  <a:pt x="240" y="10"/>
                  <a:pt x="261" y="6"/>
                </a:cubicBezTo>
                <a:cubicBezTo>
                  <a:pt x="282" y="2"/>
                  <a:pt x="303" y="0"/>
                  <a:pt x="325" y="0"/>
                </a:cubicBezTo>
                <a:cubicBezTo>
                  <a:pt x="346" y="0"/>
                  <a:pt x="367" y="2"/>
                  <a:pt x="389" y="6"/>
                </a:cubicBezTo>
                <a:cubicBezTo>
                  <a:pt x="410" y="10"/>
                  <a:pt x="430" y="16"/>
                  <a:pt x="450" y="25"/>
                </a:cubicBezTo>
                <a:cubicBezTo>
                  <a:pt x="470" y="33"/>
                  <a:pt x="488" y="43"/>
                  <a:pt x="506" y="55"/>
                </a:cubicBezTo>
                <a:cubicBezTo>
                  <a:pt x="524" y="66"/>
                  <a:pt x="540" y="80"/>
                  <a:pt x="555" y="95"/>
                </a:cubicBezTo>
                <a:cubicBezTo>
                  <a:pt x="570" y="110"/>
                  <a:pt x="584" y="126"/>
                  <a:pt x="596" y="144"/>
                </a:cubicBezTo>
                <a:cubicBezTo>
                  <a:pt x="608" y="162"/>
                  <a:pt x="618" y="181"/>
                  <a:pt x="626" y="200"/>
                </a:cubicBezTo>
                <a:cubicBezTo>
                  <a:pt x="634" y="220"/>
                  <a:pt x="640" y="240"/>
                  <a:pt x="644" y="262"/>
                </a:cubicBezTo>
                <a:cubicBezTo>
                  <a:pt x="648" y="283"/>
                  <a:pt x="651" y="304"/>
                  <a:pt x="651" y="32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98" name="图片 1297"/>
          <p:cNvPicPr/>
          <p:nvPr/>
        </p:nvPicPr>
        <p:blipFill>
          <a:blip r:embed="rId19"/>
          <a:stretch/>
        </p:blipFill>
        <p:spPr>
          <a:xfrm>
            <a:off x="7270200" y="2415240"/>
            <a:ext cx="133200" cy="133200"/>
          </a:xfrm>
          <a:prstGeom prst="rect">
            <a:avLst/>
          </a:prstGeom>
          <a:noFill/>
          <a:ln w="0">
            <a:noFill/>
          </a:ln>
        </p:spPr>
      </p:pic>
      <p:sp>
        <p:nvSpPr>
          <p:cNvPr id="1299" name="文本框 1298"/>
          <p:cNvSpPr txBox="1"/>
          <p:nvPr/>
        </p:nvSpPr>
        <p:spPr>
          <a:xfrm>
            <a:off x="7217280" y="2065320"/>
            <a:ext cx="135000" cy="194040"/>
          </a:xfrm>
          <a:prstGeom prst="rect">
            <a:avLst/>
          </a:prstGeom>
          <a:noFill/>
          <a:ln w="0">
            <a:noFill/>
          </a:ln>
        </p:spPr>
        <p:txBody>
          <a:bodyPr wrap="none" lIns="0" tIns="0" rIns="0" bIns="0" anchor="t">
            <a:spAutoFit/>
          </a:bodyPr>
          <a:lstStyle/>
          <a:p>
            <a:r>
              <a:rPr lang="zh-CN" sz="1050" b="0" u="none" strike="noStrike">
                <a:solidFill>
                  <a:srgbClr val="EDE9FE"/>
                </a:solidFill>
                <a:effectLst/>
                <a:uFillTx/>
                <a:latin typeface="NotoSansSC"/>
                <a:ea typeface="NotoSansSC"/>
              </a:rPr>
              <a:t>务</a:t>
            </a:r>
            <a:endParaRPr lang="en-US" sz="1050" b="0" u="none" strike="noStrike">
              <a:solidFill>
                <a:srgbClr val="000000"/>
              </a:solidFill>
              <a:effectLst/>
              <a:uFillTx/>
              <a:latin typeface="Times New Roman"/>
            </a:endParaRPr>
          </a:p>
        </p:txBody>
      </p:sp>
      <p:sp>
        <p:nvSpPr>
          <p:cNvPr id="1300" name="任意多边形 1299"/>
          <p:cNvSpPr/>
          <p:nvPr/>
        </p:nvSpPr>
        <p:spPr>
          <a:xfrm>
            <a:off x="7220160" y="2682360"/>
            <a:ext cx="234360" cy="234360"/>
          </a:xfrm>
          <a:custGeom>
            <a:avLst/>
            <a:gdLst/>
            <a:ahLst/>
            <a:cxnLst/>
            <a:rect l="0" t="0" r="r" b="b"/>
            <a:pathLst>
              <a:path w="651" h="651">
                <a:moveTo>
                  <a:pt x="651" y="326"/>
                </a:moveTo>
                <a:cubicBezTo>
                  <a:pt x="651" y="347"/>
                  <a:pt x="648" y="368"/>
                  <a:pt x="644" y="389"/>
                </a:cubicBezTo>
                <a:cubicBezTo>
                  <a:pt x="640" y="410"/>
                  <a:pt x="634" y="431"/>
                  <a:pt x="626" y="450"/>
                </a:cubicBezTo>
                <a:cubicBezTo>
                  <a:pt x="618" y="470"/>
                  <a:pt x="608" y="489"/>
                  <a:pt x="596" y="506"/>
                </a:cubicBezTo>
                <a:cubicBezTo>
                  <a:pt x="584" y="524"/>
                  <a:pt x="570" y="541"/>
                  <a:pt x="555" y="556"/>
                </a:cubicBezTo>
                <a:cubicBezTo>
                  <a:pt x="540" y="571"/>
                  <a:pt x="524" y="584"/>
                  <a:pt x="506" y="596"/>
                </a:cubicBezTo>
                <a:cubicBezTo>
                  <a:pt x="488" y="608"/>
                  <a:pt x="470" y="618"/>
                  <a:pt x="450" y="626"/>
                </a:cubicBezTo>
                <a:cubicBezTo>
                  <a:pt x="430" y="634"/>
                  <a:pt x="410" y="640"/>
                  <a:pt x="389" y="645"/>
                </a:cubicBezTo>
                <a:cubicBezTo>
                  <a:pt x="367" y="649"/>
                  <a:pt x="346" y="651"/>
                  <a:pt x="325" y="651"/>
                </a:cubicBezTo>
                <a:cubicBezTo>
                  <a:pt x="303" y="651"/>
                  <a:pt x="282" y="649"/>
                  <a:pt x="261" y="645"/>
                </a:cubicBezTo>
                <a:cubicBezTo>
                  <a:pt x="240" y="640"/>
                  <a:pt x="220" y="634"/>
                  <a:pt x="200" y="626"/>
                </a:cubicBezTo>
                <a:cubicBezTo>
                  <a:pt x="180" y="618"/>
                  <a:pt x="162" y="608"/>
                  <a:pt x="144" y="596"/>
                </a:cubicBezTo>
                <a:cubicBezTo>
                  <a:pt x="126" y="584"/>
                  <a:pt x="110" y="571"/>
                  <a:pt x="95" y="556"/>
                </a:cubicBezTo>
                <a:cubicBezTo>
                  <a:pt x="80" y="541"/>
                  <a:pt x="66" y="524"/>
                  <a:pt x="54" y="506"/>
                </a:cubicBezTo>
                <a:cubicBezTo>
                  <a:pt x="42" y="489"/>
                  <a:pt x="32" y="470"/>
                  <a:pt x="24" y="450"/>
                </a:cubicBezTo>
                <a:cubicBezTo>
                  <a:pt x="16" y="431"/>
                  <a:pt x="10" y="410"/>
                  <a:pt x="6" y="389"/>
                </a:cubicBezTo>
                <a:cubicBezTo>
                  <a:pt x="2" y="368"/>
                  <a:pt x="0" y="347"/>
                  <a:pt x="0" y="326"/>
                </a:cubicBezTo>
                <a:cubicBezTo>
                  <a:pt x="0" y="305"/>
                  <a:pt x="2" y="283"/>
                  <a:pt x="6" y="262"/>
                </a:cubicBezTo>
                <a:cubicBezTo>
                  <a:pt x="10" y="242"/>
                  <a:pt x="16" y="221"/>
                  <a:pt x="24" y="202"/>
                </a:cubicBezTo>
                <a:cubicBezTo>
                  <a:pt x="32" y="182"/>
                  <a:pt x="42" y="163"/>
                  <a:pt x="54" y="145"/>
                </a:cubicBezTo>
                <a:cubicBezTo>
                  <a:pt x="66" y="128"/>
                  <a:pt x="80" y="111"/>
                  <a:pt x="95" y="96"/>
                </a:cubicBezTo>
                <a:cubicBezTo>
                  <a:pt x="110" y="81"/>
                  <a:pt x="126" y="68"/>
                  <a:pt x="144" y="56"/>
                </a:cubicBezTo>
                <a:cubicBezTo>
                  <a:pt x="162" y="44"/>
                  <a:pt x="180" y="34"/>
                  <a:pt x="200" y="26"/>
                </a:cubicBezTo>
                <a:cubicBezTo>
                  <a:pt x="220" y="17"/>
                  <a:pt x="240" y="10"/>
                  <a:pt x="261" y="6"/>
                </a:cubicBezTo>
                <a:cubicBezTo>
                  <a:pt x="282" y="2"/>
                  <a:pt x="303" y="0"/>
                  <a:pt x="325" y="0"/>
                </a:cubicBezTo>
                <a:cubicBezTo>
                  <a:pt x="346" y="0"/>
                  <a:pt x="367" y="2"/>
                  <a:pt x="389" y="6"/>
                </a:cubicBezTo>
                <a:cubicBezTo>
                  <a:pt x="410" y="10"/>
                  <a:pt x="430" y="17"/>
                  <a:pt x="450" y="26"/>
                </a:cubicBezTo>
                <a:cubicBezTo>
                  <a:pt x="470" y="34"/>
                  <a:pt x="488" y="44"/>
                  <a:pt x="506" y="56"/>
                </a:cubicBezTo>
                <a:cubicBezTo>
                  <a:pt x="524" y="68"/>
                  <a:pt x="540" y="81"/>
                  <a:pt x="555" y="96"/>
                </a:cubicBezTo>
                <a:cubicBezTo>
                  <a:pt x="570" y="111"/>
                  <a:pt x="584" y="128"/>
                  <a:pt x="596" y="145"/>
                </a:cubicBezTo>
                <a:cubicBezTo>
                  <a:pt x="608" y="163"/>
                  <a:pt x="618" y="182"/>
                  <a:pt x="626" y="202"/>
                </a:cubicBezTo>
                <a:cubicBezTo>
                  <a:pt x="634" y="221"/>
                  <a:pt x="640" y="242"/>
                  <a:pt x="644" y="262"/>
                </a:cubicBezTo>
                <a:cubicBezTo>
                  <a:pt x="648" y="283"/>
                  <a:pt x="651" y="305"/>
                  <a:pt x="651" y="32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01" name="图片 1300"/>
          <p:cNvPicPr/>
          <p:nvPr/>
        </p:nvPicPr>
        <p:blipFill>
          <a:blip r:embed="rId20"/>
          <a:stretch/>
        </p:blipFill>
        <p:spPr>
          <a:xfrm>
            <a:off x="7270200" y="2732760"/>
            <a:ext cx="133200" cy="133200"/>
          </a:xfrm>
          <a:prstGeom prst="rect">
            <a:avLst/>
          </a:prstGeom>
          <a:noFill/>
          <a:ln w="0">
            <a:noFill/>
          </a:ln>
        </p:spPr>
      </p:pic>
      <p:sp>
        <p:nvSpPr>
          <p:cNvPr id="1302" name="文本框 1301"/>
          <p:cNvSpPr txBox="1"/>
          <p:nvPr/>
        </p:nvSpPr>
        <p:spPr>
          <a:xfrm>
            <a:off x="7551720" y="2423520"/>
            <a:ext cx="1277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编码器</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解码器架构设计</a:t>
            </a:r>
            <a:endParaRPr lang="en-US" sz="920" b="0" u="none" strike="noStrike">
              <a:solidFill>
                <a:srgbClr val="000000"/>
              </a:solidFill>
              <a:effectLst/>
              <a:uFillTx/>
              <a:latin typeface="Times New Roman"/>
            </a:endParaRPr>
          </a:p>
        </p:txBody>
      </p:sp>
      <p:sp>
        <p:nvSpPr>
          <p:cNvPr id="1303" name="任意多边形 1302"/>
          <p:cNvSpPr/>
          <p:nvPr/>
        </p:nvSpPr>
        <p:spPr>
          <a:xfrm>
            <a:off x="7220160" y="2983320"/>
            <a:ext cx="234360" cy="234360"/>
          </a:xfrm>
          <a:custGeom>
            <a:avLst/>
            <a:gdLst/>
            <a:ahLst/>
            <a:cxnLst/>
            <a:rect l="0" t="0" r="r" b="b"/>
            <a:pathLst>
              <a:path w="651" h="651">
                <a:moveTo>
                  <a:pt x="651" y="325"/>
                </a:moveTo>
                <a:cubicBezTo>
                  <a:pt x="651" y="346"/>
                  <a:pt x="648" y="367"/>
                  <a:pt x="644" y="388"/>
                </a:cubicBezTo>
                <a:cubicBezTo>
                  <a:pt x="640" y="409"/>
                  <a:pt x="634" y="429"/>
                  <a:pt x="626" y="449"/>
                </a:cubicBezTo>
                <a:cubicBezTo>
                  <a:pt x="618" y="469"/>
                  <a:pt x="608" y="488"/>
                  <a:pt x="596" y="506"/>
                </a:cubicBezTo>
                <a:cubicBezTo>
                  <a:pt x="584" y="524"/>
                  <a:pt x="570" y="540"/>
                  <a:pt x="555" y="555"/>
                </a:cubicBezTo>
                <a:cubicBezTo>
                  <a:pt x="540" y="570"/>
                  <a:pt x="524" y="584"/>
                  <a:pt x="506" y="596"/>
                </a:cubicBezTo>
                <a:cubicBezTo>
                  <a:pt x="488" y="608"/>
                  <a:pt x="470" y="618"/>
                  <a:pt x="450" y="626"/>
                </a:cubicBezTo>
                <a:cubicBezTo>
                  <a:pt x="430" y="634"/>
                  <a:pt x="410" y="640"/>
                  <a:pt x="389" y="644"/>
                </a:cubicBezTo>
                <a:cubicBezTo>
                  <a:pt x="367" y="648"/>
                  <a:pt x="346" y="651"/>
                  <a:pt x="325" y="651"/>
                </a:cubicBezTo>
                <a:cubicBezTo>
                  <a:pt x="303" y="651"/>
                  <a:pt x="282" y="648"/>
                  <a:pt x="261" y="644"/>
                </a:cubicBezTo>
                <a:cubicBezTo>
                  <a:pt x="240" y="640"/>
                  <a:pt x="220" y="634"/>
                  <a:pt x="200" y="626"/>
                </a:cubicBezTo>
                <a:cubicBezTo>
                  <a:pt x="180" y="618"/>
                  <a:pt x="162" y="608"/>
                  <a:pt x="144" y="596"/>
                </a:cubicBezTo>
                <a:cubicBezTo>
                  <a:pt x="126" y="584"/>
                  <a:pt x="110" y="570"/>
                  <a:pt x="95" y="555"/>
                </a:cubicBezTo>
                <a:cubicBezTo>
                  <a:pt x="80" y="540"/>
                  <a:pt x="66" y="524"/>
                  <a:pt x="54" y="506"/>
                </a:cubicBezTo>
                <a:cubicBezTo>
                  <a:pt x="42" y="488"/>
                  <a:pt x="32" y="469"/>
                  <a:pt x="24" y="449"/>
                </a:cubicBezTo>
                <a:cubicBezTo>
                  <a:pt x="16" y="429"/>
                  <a:pt x="10" y="409"/>
                  <a:pt x="6" y="388"/>
                </a:cubicBezTo>
                <a:cubicBezTo>
                  <a:pt x="2" y="367"/>
                  <a:pt x="0" y="346"/>
                  <a:pt x="0" y="325"/>
                </a:cubicBezTo>
                <a:cubicBezTo>
                  <a:pt x="0" y="303"/>
                  <a:pt x="2" y="282"/>
                  <a:pt x="6" y="261"/>
                </a:cubicBezTo>
                <a:cubicBezTo>
                  <a:pt x="10" y="240"/>
                  <a:pt x="16" y="220"/>
                  <a:pt x="24" y="200"/>
                </a:cubicBezTo>
                <a:cubicBezTo>
                  <a:pt x="32" y="180"/>
                  <a:pt x="42" y="162"/>
                  <a:pt x="54" y="144"/>
                </a:cubicBezTo>
                <a:cubicBezTo>
                  <a:pt x="66" y="126"/>
                  <a:pt x="80" y="110"/>
                  <a:pt x="95" y="95"/>
                </a:cubicBezTo>
                <a:cubicBezTo>
                  <a:pt x="110" y="80"/>
                  <a:pt x="126" y="66"/>
                  <a:pt x="144" y="54"/>
                </a:cubicBezTo>
                <a:cubicBezTo>
                  <a:pt x="162" y="42"/>
                  <a:pt x="180" y="32"/>
                  <a:pt x="200" y="24"/>
                </a:cubicBezTo>
                <a:cubicBezTo>
                  <a:pt x="220" y="16"/>
                  <a:pt x="240" y="10"/>
                  <a:pt x="261" y="6"/>
                </a:cubicBezTo>
                <a:cubicBezTo>
                  <a:pt x="282" y="2"/>
                  <a:pt x="303" y="0"/>
                  <a:pt x="325" y="0"/>
                </a:cubicBezTo>
                <a:cubicBezTo>
                  <a:pt x="346" y="0"/>
                  <a:pt x="367" y="2"/>
                  <a:pt x="389" y="6"/>
                </a:cubicBezTo>
                <a:cubicBezTo>
                  <a:pt x="410" y="10"/>
                  <a:pt x="430" y="16"/>
                  <a:pt x="450" y="24"/>
                </a:cubicBezTo>
                <a:cubicBezTo>
                  <a:pt x="470" y="32"/>
                  <a:pt x="488" y="42"/>
                  <a:pt x="506" y="54"/>
                </a:cubicBezTo>
                <a:cubicBezTo>
                  <a:pt x="524" y="66"/>
                  <a:pt x="540" y="80"/>
                  <a:pt x="555" y="95"/>
                </a:cubicBezTo>
                <a:cubicBezTo>
                  <a:pt x="570" y="110"/>
                  <a:pt x="584" y="126"/>
                  <a:pt x="596" y="144"/>
                </a:cubicBezTo>
                <a:cubicBezTo>
                  <a:pt x="608" y="162"/>
                  <a:pt x="618" y="180"/>
                  <a:pt x="626" y="200"/>
                </a:cubicBezTo>
                <a:cubicBezTo>
                  <a:pt x="634" y="220"/>
                  <a:pt x="640" y="240"/>
                  <a:pt x="644" y="261"/>
                </a:cubicBezTo>
                <a:cubicBezTo>
                  <a:pt x="648" y="282"/>
                  <a:pt x="651" y="303"/>
                  <a:pt x="651" y="32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04" name="图片 1303"/>
          <p:cNvPicPr/>
          <p:nvPr/>
        </p:nvPicPr>
        <p:blipFill>
          <a:blip r:embed="rId21"/>
          <a:stretch/>
        </p:blipFill>
        <p:spPr>
          <a:xfrm>
            <a:off x="7270200" y="3033360"/>
            <a:ext cx="133200" cy="133200"/>
          </a:xfrm>
          <a:prstGeom prst="rect">
            <a:avLst/>
          </a:prstGeom>
          <a:noFill/>
          <a:ln w="0">
            <a:noFill/>
          </a:ln>
        </p:spPr>
      </p:pic>
      <p:sp>
        <p:nvSpPr>
          <p:cNvPr id="1305" name="文本框 1304"/>
          <p:cNvSpPr txBox="1"/>
          <p:nvPr/>
        </p:nvSpPr>
        <p:spPr>
          <a:xfrm>
            <a:off x="7551720" y="2741040"/>
            <a:ext cx="15264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文本到文本的多任务学习框架</a:t>
            </a:r>
            <a:endParaRPr lang="en-US" sz="920" b="0" u="none" strike="noStrike">
              <a:solidFill>
                <a:srgbClr val="000000"/>
              </a:solidFill>
              <a:effectLst/>
              <a:uFillTx/>
              <a:latin typeface="Times New Roman"/>
            </a:endParaRPr>
          </a:p>
        </p:txBody>
      </p:sp>
      <p:sp>
        <p:nvSpPr>
          <p:cNvPr id="1306" name="文本框 1305"/>
          <p:cNvSpPr txBox="1"/>
          <p:nvPr/>
        </p:nvSpPr>
        <p:spPr>
          <a:xfrm>
            <a:off x="7551720" y="3042000"/>
            <a:ext cx="1693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将所有</a:t>
            </a:r>
            <a:r>
              <a:rPr lang="en-US" sz="920" b="0" u="none" strike="noStrike">
                <a:solidFill>
                  <a:srgbClr val="FFFFFF"/>
                </a:solidFill>
                <a:effectLst/>
                <a:uFillTx/>
                <a:latin typeface="NotoSansSC"/>
                <a:ea typeface="NotoSansSC"/>
              </a:rPr>
              <a:t>NLP</a:t>
            </a:r>
            <a:r>
              <a:rPr lang="zh-CN" sz="920" b="0" u="none" strike="noStrike">
                <a:solidFill>
                  <a:srgbClr val="FFFFFF"/>
                </a:solidFill>
                <a:effectLst/>
                <a:uFillTx/>
                <a:latin typeface="NotoSansSC"/>
                <a:ea typeface="NotoSansSC"/>
              </a:rPr>
              <a:t>任务转换为生成问题</a:t>
            </a:r>
            <a:endParaRPr lang="en-US" sz="920" b="0" u="none" strike="noStrike">
              <a:solidFill>
                <a:srgbClr val="000000"/>
              </a:solidFill>
              <a:effectLst/>
              <a:uFillTx/>
              <a:latin typeface="Times New Roman"/>
            </a:endParaRPr>
          </a:p>
        </p:txBody>
      </p:sp>
      <p:pic>
        <p:nvPicPr>
          <p:cNvPr id="1307" name="图片 1306"/>
          <p:cNvPicPr/>
          <p:nvPr/>
        </p:nvPicPr>
        <p:blipFill>
          <a:blip r:embed="rId22"/>
          <a:stretch/>
        </p:blipFill>
        <p:spPr>
          <a:xfrm>
            <a:off x="7220160" y="3785760"/>
            <a:ext cx="116640" cy="116640"/>
          </a:xfrm>
          <a:prstGeom prst="rect">
            <a:avLst/>
          </a:prstGeom>
          <a:noFill/>
          <a:ln w="0">
            <a:noFill/>
          </a:ln>
        </p:spPr>
      </p:pic>
      <p:sp>
        <p:nvSpPr>
          <p:cNvPr id="1308" name="文本框 1307"/>
          <p:cNvSpPr txBox="1"/>
          <p:nvPr/>
        </p:nvSpPr>
        <p:spPr>
          <a:xfrm>
            <a:off x="7217280" y="3395160"/>
            <a:ext cx="604080" cy="219960"/>
          </a:xfrm>
          <a:prstGeom prst="rect">
            <a:avLst/>
          </a:prstGeom>
          <a:noFill/>
          <a:ln w="0">
            <a:noFill/>
          </a:ln>
        </p:spPr>
        <p:txBody>
          <a:bodyPr wrap="none" lIns="0" tIns="0" rIns="0" bIns="0" anchor="t">
            <a:spAutoFit/>
          </a:bodyPr>
          <a:lstStyle/>
          <a:p>
            <a:r>
              <a:rPr lang="zh-CN" sz="1180" b="0" u="none" strike="noStrike">
                <a:solidFill>
                  <a:srgbClr val="F9A8D4"/>
                </a:solidFill>
                <a:effectLst/>
                <a:uFillTx/>
                <a:latin typeface="NotoSansSC"/>
                <a:ea typeface="NotoSansSC"/>
              </a:rPr>
              <a:t>适用场景</a:t>
            </a:r>
            <a:endParaRPr lang="en-US" sz="1180" b="0" u="none" strike="noStrike">
              <a:solidFill>
                <a:srgbClr val="000000"/>
              </a:solidFill>
              <a:effectLst/>
              <a:uFillTx/>
              <a:latin typeface="Times New Roman"/>
            </a:endParaRPr>
          </a:p>
        </p:txBody>
      </p:sp>
      <p:pic>
        <p:nvPicPr>
          <p:cNvPr id="1309" name="图片 1308"/>
          <p:cNvPicPr/>
          <p:nvPr/>
        </p:nvPicPr>
        <p:blipFill>
          <a:blip r:embed="rId22"/>
          <a:stretch/>
        </p:blipFill>
        <p:spPr>
          <a:xfrm>
            <a:off x="7220160" y="3986280"/>
            <a:ext cx="116640" cy="116640"/>
          </a:xfrm>
          <a:prstGeom prst="rect">
            <a:avLst/>
          </a:prstGeom>
          <a:noFill/>
          <a:ln w="0">
            <a:noFill/>
          </a:ln>
        </p:spPr>
      </p:pic>
      <p:sp>
        <p:nvSpPr>
          <p:cNvPr id="1310" name="文本框 1309"/>
          <p:cNvSpPr txBox="1"/>
          <p:nvPr/>
        </p:nvSpPr>
        <p:spPr>
          <a:xfrm>
            <a:off x="7401240" y="377712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翻译与摘要生成</a:t>
            </a:r>
            <a:endParaRPr lang="en-US" sz="920" b="0" u="none" strike="noStrike">
              <a:solidFill>
                <a:srgbClr val="000000"/>
              </a:solidFill>
              <a:effectLst/>
              <a:uFillTx/>
              <a:latin typeface="Times New Roman"/>
            </a:endParaRPr>
          </a:p>
        </p:txBody>
      </p:sp>
      <p:pic>
        <p:nvPicPr>
          <p:cNvPr id="1311" name="图片 1310"/>
          <p:cNvPicPr/>
          <p:nvPr/>
        </p:nvPicPr>
        <p:blipFill>
          <a:blip r:embed="rId22"/>
          <a:stretch/>
        </p:blipFill>
        <p:spPr>
          <a:xfrm>
            <a:off x="7220160" y="4186800"/>
            <a:ext cx="116640" cy="116640"/>
          </a:xfrm>
          <a:prstGeom prst="rect">
            <a:avLst/>
          </a:prstGeom>
          <a:noFill/>
          <a:ln w="0">
            <a:noFill/>
          </a:ln>
        </p:spPr>
      </p:pic>
      <p:sp>
        <p:nvSpPr>
          <p:cNvPr id="1312" name="文本框 1311"/>
          <p:cNvSpPr txBox="1"/>
          <p:nvPr/>
        </p:nvSpPr>
        <p:spPr>
          <a:xfrm>
            <a:off x="7401240" y="3978000"/>
            <a:ext cx="11743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多样化的文本生成任务</a:t>
            </a:r>
            <a:endParaRPr lang="en-US" sz="920" b="0" u="none" strike="noStrike">
              <a:solidFill>
                <a:srgbClr val="000000"/>
              </a:solidFill>
              <a:effectLst/>
              <a:uFillTx/>
              <a:latin typeface="Times New Roman"/>
            </a:endParaRPr>
          </a:p>
        </p:txBody>
      </p:sp>
      <p:pic>
        <p:nvPicPr>
          <p:cNvPr id="1313" name="图片 1312"/>
          <p:cNvPicPr/>
          <p:nvPr/>
        </p:nvPicPr>
        <p:blipFill>
          <a:blip r:embed="rId23"/>
          <a:stretch/>
        </p:blipFill>
        <p:spPr>
          <a:xfrm>
            <a:off x="10011240" y="5766120"/>
            <a:ext cx="417600" cy="200160"/>
          </a:xfrm>
          <a:prstGeom prst="rect">
            <a:avLst/>
          </a:prstGeom>
          <a:noFill/>
          <a:ln w="0">
            <a:noFill/>
          </a:ln>
        </p:spPr>
      </p:pic>
      <p:sp>
        <p:nvSpPr>
          <p:cNvPr id="1314" name="文本框 1313"/>
          <p:cNvSpPr txBox="1"/>
          <p:nvPr/>
        </p:nvSpPr>
        <p:spPr>
          <a:xfrm>
            <a:off x="7401240" y="417852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需要统一框架处理多种任务</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5" name="图片 1314"/>
          <p:cNvPicPr/>
          <p:nvPr/>
        </p:nvPicPr>
        <p:blipFill>
          <a:blip r:embed="rId2"/>
          <a:stretch/>
        </p:blipFill>
        <p:spPr>
          <a:xfrm>
            <a:off x="0" y="0"/>
            <a:ext cx="10696320" cy="6016320"/>
          </a:xfrm>
          <a:prstGeom prst="rect">
            <a:avLst/>
          </a:prstGeom>
          <a:noFill/>
          <a:ln w="0">
            <a:noFill/>
          </a:ln>
        </p:spPr>
      </p:pic>
      <p:pic>
        <p:nvPicPr>
          <p:cNvPr id="1316" name="图片 1315"/>
          <p:cNvPicPr/>
          <p:nvPr/>
        </p:nvPicPr>
        <p:blipFill>
          <a:blip r:embed="rId3"/>
          <a:stretch/>
        </p:blipFill>
        <p:spPr>
          <a:xfrm>
            <a:off x="0" y="0"/>
            <a:ext cx="10696320" cy="6016320"/>
          </a:xfrm>
          <a:prstGeom prst="rect">
            <a:avLst/>
          </a:prstGeom>
          <a:noFill/>
          <a:ln w="0">
            <a:noFill/>
          </a:ln>
        </p:spPr>
      </p:pic>
      <p:sp>
        <p:nvSpPr>
          <p:cNvPr id="1317" name="任意多边形 1316"/>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18" name="任意多边形 1317"/>
          <p:cNvSpPr/>
          <p:nvPr/>
        </p:nvSpPr>
        <p:spPr>
          <a:xfrm>
            <a:off x="668520" y="4144680"/>
            <a:ext cx="9359640" cy="1253880"/>
          </a:xfrm>
          <a:custGeom>
            <a:avLst/>
            <a:gdLst/>
            <a:ahLst/>
            <a:cxnLst/>
            <a:rect l="0" t="0" r="r" b="b"/>
            <a:pathLst>
              <a:path w="25999" h="3483">
                <a:moveTo>
                  <a:pt x="14" y="115"/>
                </a:moveTo>
                <a:cubicBezTo>
                  <a:pt x="23" y="92"/>
                  <a:pt x="37" y="72"/>
                  <a:pt x="54" y="55"/>
                </a:cubicBezTo>
                <a:cubicBezTo>
                  <a:pt x="71" y="37"/>
                  <a:pt x="91" y="24"/>
                  <a:pt x="114" y="14"/>
                </a:cubicBezTo>
                <a:cubicBezTo>
                  <a:pt x="137" y="5"/>
                  <a:pt x="161" y="0"/>
                  <a:pt x="185" y="0"/>
                </a:cubicBezTo>
                <a:lnTo>
                  <a:pt x="25813" y="0"/>
                </a:lnTo>
                <a:cubicBezTo>
                  <a:pt x="25838" y="0"/>
                  <a:pt x="25862" y="5"/>
                  <a:pt x="25885" y="14"/>
                </a:cubicBezTo>
                <a:cubicBezTo>
                  <a:pt x="25907" y="24"/>
                  <a:pt x="25927" y="37"/>
                  <a:pt x="25945" y="55"/>
                </a:cubicBezTo>
                <a:cubicBezTo>
                  <a:pt x="25962" y="72"/>
                  <a:pt x="25976" y="92"/>
                  <a:pt x="25985" y="115"/>
                </a:cubicBezTo>
                <a:cubicBezTo>
                  <a:pt x="25994" y="138"/>
                  <a:pt x="25999" y="161"/>
                  <a:pt x="25999" y="186"/>
                </a:cubicBezTo>
                <a:lnTo>
                  <a:pt x="25999" y="3297"/>
                </a:lnTo>
                <a:cubicBezTo>
                  <a:pt x="25999" y="3322"/>
                  <a:pt x="25994" y="3346"/>
                  <a:pt x="25985" y="3368"/>
                </a:cubicBezTo>
                <a:cubicBezTo>
                  <a:pt x="25976" y="3391"/>
                  <a:pt x="25962" y="3411"/>
                  <a:pt x="25945" y="3429"/>
                </a:cubicBezTo>
                <a:cubicBezTo>
                  <a:pt x="25927" y="3446"/>
                  <a:pt x="25907" y="3460"/>
                  <a:pt x="25885" y="3469"/>
                </a:cubicBezTo>
                <a:cubicBezTo>
                  <a:pt x="25862" y="3478"/>
                  <a:pt x="25838" y="3483"/>
                  <a:pt x="25813" y="3483"/>
                </a:cubicBezTo>
                <a:lnTo>
                  <a:pt x="185" y="3483"/>
                </a:lnTo>
                <a:cubicBezTo>
                  <a:pt x="161" y="3483"/>
                  <a:pt x="137" y="3478"/>
                  <a:pt x="114" y="3469"/>
                </a:cubicBezTo>
                <a:cubicBezTo>
                  <a:pt x="91" y="3460"/>
                  <a:pt x="71" y="3446"/>
                  <a:pt x="54" y="3429"/>
                </a:cubicBezTo>
                <a:cubicBezTo>
                  <a:pt x="37" y="3411"/>
                  <a:pt x="23" y="3391"/>
                  <a:pt x="14" y="3368"/>
                </a:cubicBezTo>
                <a:cubicBezTo>
                  <a:pt x="4" y="3346"/>
                  <a:pt x="0" y="3322"/>
                  <a:pt x="0" y="3297"/>
                </a:cubicBezTo>
                <a:lnTo>
                  <a:pt x="0" y="186"/>
                </a:lnTo>
                <a:cubicBezTo>
                  <a:pt x="0" y="161"/>
                  <a:pt x="4" y="138"/>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19" name="任意多边形 1318"/>
          <p:cNvSpPr/>
          <p:nvPr/>
        </p:nvSpPr>
        <p:spPr>
          <a:xfrm>
            <a:off x="668520" y="4144680"/>
            <a:ext cx="9359640" cy="1253880"/>
          </a:xfrm>
          <a:custGeom>
            <a:avLst/>
            <a:gdLst/>
            <a:ahLst/>
            <a:cxnLst/>
            <a:rect l="0" t="0" r="r" b="b"/>
            <a:pathLst>
              <a:path w="25999" h="3483">
                <a:moveTo>
                  <a:pt x="0" y="3297"/>
                </a:moveTo>
                <a:lnTo>
                  <a:pt x="0" y="186"/>
                </a:lnTo>
                <a:cubicBezTo>
                  <a:pt x="0" y="161"/>
                  <a:pt x="4" y="138"/>
                  <a:pt x="14" y="115"/>
                </a:cubicBezTo>
                <a:cubicBezTo>
                  <a:pt x="23" y="92"/>
                  <a:pt x="37" y="72"/>
                  <a:pt x="54" y="55"/>
                </a:cubicBezTo>
                <a:cubicBezTo>
                  <a:pt x="71" y="37"/>
                  <a:pt x="91" y="24"/>
                  <a:pt x="114" y="14"/>
                </a:cubicBezTo>
                <a:cubicBezTo>
                  <a:pt x="137" y="5"/>
                  <a:pt x="161" y="0"/>
                  <a:pt x="185" y="0"/>
                </a:cubicBezTo>
                <a:lnTo>
                  <a:pt x="25813" y="0"/>
                </a:lnTo>
                <a:cubicBezTo>
                  <a:pt x="25838" y="0"/>
                  <a:pt x="25862" y="5"/>
                  <a:pt x="25885" y="14"/>
                </a:cubicBezTo>
                <a:cubicBezTo>
                  <a:pt x="25907" y="24"/>
                  <a:pt x="25927" y="37"/>
                  <a:pt x="25945" y="55"/>
                </a:cubicBezTo>
                <a:cubicBezTo>
                  <a:pt x="25962" y="72"/>
                  <a:pt x="25976" y="92"/>
                  <a:pt x="25985" y="115"/>
                </a:cubicBezTo>
                <a:cubicBezTo>
                  <a:pt x="25994" y="138"/>
                  <a:pt x="25999" y="161"/>
                  <a:pt x="25999" y="186"/>
                </a:cubicBezTo>
                <a:lnTo>
                  <a:pt x="25999" y="3297"/>
                </a:lnTo>
                <a:cubicBezTo>
                  <a:pt x="25999" y="3322"/>
                  <a:pt x="25994" y="3346"/>
                  <a:pt x="25985" y="3368"/>
                </a:cubicBezTo>
                <a:cubicBezTo>
                  <a:pt x="25976" y="3391"/>
                  <a:pt x="25962" y="3411"/>
                  <a:pt x="25945" y="3429"/>
                </a:cubicBezTo>
                <a:cubicBezTo>
                  <a:pt x="25927" y="3446"/>
                  <a:pt x="25907" y="3460"/>
                  <a:pt x="25885" y="3469"/>
                </a:cubicBezTo>
                <a:cubicBezTo>
                  <a:pt x="25862" y="3478"/>
                  <a:pt x="25838" y="3483"/>
                  <a:pt x="25813" y="3483"/>
                </a:cubicBezTo>
                <a:lnTo>
                  <a:pt x="185" y="3483"/>
                </a:lnTo>
                <a:cubicBezTo>
                  <a:pt x="161" y="3483"/>
                  <a:pt x="137" y="3478"/>
                  <a:pt x="114" y="3469"/>
                </a:cubicBezTo>
                <a:cubicBezTo>
                  <a:pt x="91" y="3460"/>
                  <a:pt x="71" y="3446"/>
                  <a:pt x="54" y="3429"/>
                </a:cubicBezTo>
                <a:cubicBezTo>
                  <a:pt x="37" y="3411"/>
                  <a:pt x="23" y="3391"/>
                  <a:pt x="14" y="3368"/>
                </a:cubicBezTo>
                <a:cubicBezTo>
                  <a:pt x="4" y="3346"/>
                  <a:pt x="0" y="3322"/>
                  <a:pt x="0" y="3297"/>
                </a:cubicBezTo>
                <a:moveTo>
                  <a:pt x="23" y="186"/>
                </a:moveTo>
                <a:lnTo>
                  <a:pt x="23" y="3297"/>
                </a:lnTo>
                <a:cubicBezTo>
                  <a:pt x="23" y="3308"/>
                  <a:pt x="24" y="3319"/>
                  <a:pt x="26" y="3329"/>
                </a:cubicBezTo>
                <a:cubicBezTo>
                  <a:pt x="28" y="3340"/>
                  <a:pt x="31" y="3350"/>
                  <a:pt x="35" y="3360"/>
                </a:cubicBezTo>
                <a:cubicBezTo>
                  <a:pt x="39" y="3369"/>
                  <a:pt x="44" y="3379"/>
                  <a:pt x="50" y="3388"/>
                </a:cubicBezTo>
                <a:cubicBezTo>
                  <a:pt x="56" y="3397"/>
                  <a:pt x="63" y="3405"/>
                  <a:pt x="70" y="3412"/>
                </a:cubicBezTo>
                <a:cubicBezTo>
                  <a:pt x="78" y="3420"/>
                  <a:pt x="86" y="3427"/>
                  <a:pt x="95" y="3433"/>
                </a:cubicBezTo>
                <a:cubicBezTo>
                  <a:pt x="104" y="3438"/>
                  <a:pt x="113" y="3443"/>
                  <a:pt x="123" y="3448"/>
                </a:cubicBezTo>
                <a:cubicBezTo>
                  <a:pt x="133" y="3452"/>
                  <a:pt x="143" y="3455"/>
                  <a:pt x="154" y="3457"/>
                </a:cubicBezTo>
                <a:cubicBezTo>
                  <a:pt x="164" y="3459"/>
                  <a:pt x="175" y="3460"/>
                  <a:pt x="185" y="3460"/>
                </a:cubicBezTo>
                <a:lnTo>
                  <a:pt x="25813" y="3460"/>
                </a:lnTo>
                <a:cubicBezTo>
                  <a:pt x="25824" y="3460"/>
                  <a:pt x="25835" y="3459"/>
                  <a:pt x="25845" y="3457"/>
                </a:cubicBezTo>
                <a:cubicBezTo>
                  <a:pt x="25856" y="3455"/>
                  <a:pt x="25866" y="3452"/>
                  <a:pt x="25876" y="3448"/>
                </a:cubicBezTo>
                <a:cubicBezTo>
                  <a:pt x="25885" y="3443"/>
                  <a:pt x="25895" y="3438"/>
                  <a:pt x="25904" y="3433"/>
                </a:cubicBezTo>
                <a:cubicBezTo>
                  <a:pt x="25913" y="3427"/>
                  <a:pt x="25921" y="3420"/>
                  <a:pt x="25928" y="3412"/>
                </a:cubicBezTo>
                <a:cubicBezTo>
                  <a:pt x="25936" y="3405"/>
                  <a:pt x="25943" y="3397"/>
                  <a:pt x="25949" y="3388"/>
                </a:cubicBezTo>
                <a:cubicBezTo>
                  <a:pt x="25954" y="3379"/>
                  <a:pt x="25959" y="3369"/>
                  <a:pt x="25964" y="3360"/>
                </a:cubicBezTo>
                <a:cubicBezTo>
                  <a:pt x="25968" y="3350"/>
                  <a:pt x="25971" y="3340"/>
                  <a:pt x="25973" y="3329"/>
                </a:cubicBezTo>
                <a:cubicBezTo>
                  <a:pt x="25975" y="3319"/>
                  <a:pt x="25976" y="3308"/>
                  <a:pt x="25976" y="3297"/>
                </a:cubicBezTo>
                <a:lnTo>
                  <a:pt x="25976" y="186"/>
                </a:lnTo>
                <a:cubicBezTo>
                  <a:pt x="25976" y="175"/>
                  <a:pt x="25975" y="165"/>
                  <a:pt x="25973" y="154"/>
                </a:cubicBezTo>
                <a:cubicBezTo>
                  <a:pt x="25971" y="144"/>
                  <a:pt x="25968" y="134"/>
                  <a:pt x="25964" y="124"/>
                </a:cubicBezTo>
                <a:cubicBezTo>
                  <a:pt x="25959" y="114"/>
                  <a:pt x="25954" y="104"/>
                  <a:pt x="25949" y="96"/>
                </a:cubicBezTo>
                <a:cubicBezTo>
                  <a:pt x="25943" y="87"/>
                  <a:pt x="25936" y="79"/>
                  <a:pt x="25928" y="71"/>
                </a:cubicBezTo>
                <a:cubicBezTo>
                  <a:pt x="25921" y="63"/>
                  <a:pt x="25913" y="57"/>
                  <a:pt x="25904" y="51"/>
                </a:cubicBezTo>
                <a:cubicBezTo>
                  <a:pt x="25895" y="45"/>
                  <a:pt x="25885" y="40"/>
                  <a:pt x="25876" y="36"/>
                </a:cubicBezTo>
                <a:cubicBezTo>
                  <a:pt x="25866" y="32"/>
                  <a:pt x="25856" y="29"/>
                  <a:pt x="25845" y="27"/>
                </a:cubicBezTo>
                <a:cubicBezTo>
                  <a:pt x="25835" y="24"/>
                  <a:pt x="25824" y="23"/>
                  <a:pt x="25813" y="23"/>
                </a:cubicBezTo>
                <a:lnTo>
                  <a:pt x="185" y="23"/>
                </a:lnTo>
                <a:cubicBezTo>
                  <a:pt x="175" y="23"/>
                  <a:pt x="164" y="24"/>
                  <a:pt x="154" y="27"/>
                </a:cubicBezTo>
                <a:cubicBezTo>
                  <a:pt x="143" y="29"/>
                  <a:pt x="133" y="32"/>
                  <a:pt x="123" y="36"/>
                </a:cubicBezTo>
                <a:cubicBezTo>
                  <a:pt x="113" y="40"/>
                  <a:pt x="104" y="45"/>
                  <a:pt x="95" y="51"/>
                </a:cubicBezTo>
                <a:cubicBezTo>
                  <a:pt x="86" y="57"/>
                  <a:pt x="78" y="63"/>
                  <a:pt x="70" y="71"/>
                </a:cubicBezTo>
                <a:cubicBezTo>
                  <a:pt x="63" y="79"/>
                  <a:pt x="56" y="87"/>
                  <a:pt x="50" y="96"/>
                </a:cubicBezTo>
                <a:cubicBezTo>
                  <a:pt x="44" y="104"/>
                  <a:pt x="39" y="114"/>
                  <a:pt x="35" y="124"/>
                </a:cubicBezTo>
                <a:cubicBezTo>
                  <a:pt x="31" y="134"/>
                  <a:pt x="28" y="144"/>
                  <a:pt x="26" y="154"/>
                </a:cubicBezTo>
                <a:cubicBezTo>
                  <a:pt x="24" y="165"/>
                  <a:pt x="23" y="175"/>
                  <a:pt x="23" y="186"/>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20" name="图片 1319"/>
          <p:cNvPicPr/>
          <p:nvPr/>
        </p:nvPicPr>
        <p:blipFill>
          <a:blip r:embed="rId4"/>
          <a:stretch/>
        </p:blipFill>
        <p:spPr>
          <a:xfrm>
            <a:off x="844200" y="4370400"/>
            <a:ext cx="150120" cy="150120"/>
          </a:xfrm>
          <a:prstGeom prst="rect">
            <a:avLst/>
          </a:prstGeom>
          <a:noFill/>
          <a:ln w="0">
            <a:noFill/>
          </a:ln>
        </p:spPr>
      </p:pic>
      <p:sp>
        <p:nvSpPr>
          <p:cNvPr id="1321" name="文本框 1320"/>
          <p:cNvSpPr txBox="1"/>
          <p:nvPr/>
        </p:nvSpPr>
        <p:spPr>
          <a:xfrm>
            <a:off x="668520" y="439560"/>
            <a:ext cx="2468880" cy="436320"/>
          </a:xfrm>
          <a:prstGeom prst="rect">
            <a:avLst/>
          </a:prstGeom>
          <a:noFill/>
          <a:ln w="0">
            <a:noFill/>
          </a:ln>
        </p:spPr>
        <p:txBody>
          <a:bodyPr wrap="none" lIns="0" tIns="0" rIns="0" bIns="0" anchor="t">
            <a:spAutoFit/>
          </a:bodyPr>
          <a:lstStyle/>
          <a:p>
            <a:r>
              <a:rPr lang="en-US" sz="2370" b="0" u="none" strike="noStrike">
                <a:solidFill>
                  <a:srgbClr val="FFFFFF"/>
                </a:solidFill>
                <a:effectLst/>
                <a:uFillTx/>
                <a:latin typeface="NotoSansSC"/>
                <a:ea typeface="NotoSansSC"/>
              </a:rPr>
              <a:t>GPT</a:t>
            </a:r>
            <a:r>
              <a:rPr lang="zh-CN" sz="2370" b="0" u="none" strike="noStrike">
                <a:solidFill>
                  <a:srgbClr val="FFFFFF"/>
                </a:solidFill>
                <a:effectLst/>
                <a:uFillTx/>
                <a:latin typeface="NotoSansSC"/>
                <a:ea typeface="NotoSansSC"/>
              </a:rPr>
              <a:t>家族模型演进</a:t>
            </a:r>
            <a:endParaRPr lang="en-US" sz="2370" b="0" u="none" strike="noStrike">
              <a:solidFill>
                <a:srgbClr val="000000"/>
              </a:solidFill>
              <a:effectLst/>
              <a:uFillTx/>
              <a:latin typeface="Times New Roman"/>
            </a:endParaRPr>
          </a:p>
        </p:txBody>
      </p:sp>
      <p:pic>
        <p:nvPicPr>
          <p:cNvPr id="1322" name="图片 1321"/>
          <p:cNvPicPr/>
          <p:nvPr/>
        </p:nvPicPr>
        <p:blipFill>
          <a:blip r:embed="rId5"/>
          <a:stretch/>
        </p:blipFill>
        <p:spPr>
          <a:xfrm>
            <a:off x="844200" y="4688280"/>
            <a:ext cx="100080" cy="133200"/>
          </a:xfrm>
          <a:prstGeom prst="rect">
            <a:avLst/>
          </a:prstGeom>
          <a:noFill/>
          <a:ln w="0">
            <a:noFill/>
          </a:ln>
        </p:spPr>
      </p:pic>
      <p:sp>
        <p:nvSpPr>
          <p:cNvPr id="1323" name="文本框 1322"/>
          <p:cNvSpPr txBox="1"/>
          <p:nvPr/>
        </p:nvSpPr>
        <p:spPr>
          <a:xfrm>
            <a:off x="1061280" y="4364640"/>
            <a:ext cx="2097360" cy="219960"/>
          </a:xfrm>
          <a:prstGeom prst="rect">
            <a:avLst/>
          </a:prstGeom>
          <a:noFill/>
          <a:ln w="0">
            <a:noFill/>
          </a:ln>
        </p:spPr>
        <p:txBody>
          <a:bodyPr wrap="none" lIns="0" tIns="0" rIns="0" bIns="0" anchor="t">
            <a:spAutoFit/>
          </a:bodyPr>
          <a:lstStyle/>
          <a:p>
            <a:r>
              <a:rPr lang="en-US" sz="1180" b="0" u="none" strike="noStrike">
                <a:solidFill>
                  <a:srgbClr val="DDD6FE"/>
                </a:solidFill>
                <a:effectLst/>
                <a:uFillTx/>
                <a:latin typeface="NotoSansSC"/>
                <a:ea typeface="NotoSansSC"/>
              </a:rPr>
              <a:t>GPT</a:t>
            </a:r>
            <a:r>
              <a:rPr lang="zh-CN" sz="1180" b="0" u="none" strike="noStrike">
                <a:solidFill>
                  <a:srgbClr val="DDD6FE"/>
                </a:solidFill>
                <a:effectLst/>
                <a:uFillTx/>
                <a:latin typeface="NotoSansSC"/>
                <a:ea typeface="NotoSansSC"/>
              </a:rPr>
              <a:t>家族在</a:t>
            </a:r>
            <a:r>
              <a:rPr lang="en-US" sz="1180" b="0" u="none" strike="noStrike">
                <a:solidFill>
                  <a:srgbClr val="DDD6FE"/>
                </a:solidFill>
                <a:effectLst/>
                <a:uFillTx/>
                <a:latin typeface="NotoSansSC"/>
                <a:ea typeface="NotoSansSC"/>
              </a:rPr>
              <a:t>RAG</a:t>
            </a:r>
            <a:r>
              <a:rPr lang="zh-CN" sz="1180" b="0" u="none" strike="noStrike">
                <a:solidFill>
                  <a:srgbClr val="DDD6FE"/>
                </a:solidFill>
                <a:effectLst/>
                <a:uFillTx/>
                <a:latin typeface="NotoSansSC"/>
                <a:ea typeface="NotoSansSC"/>
              </a:rPr>
              <a:t>系统中的应用</a:t>
            </a:r>
            <a:endParaRPr lang="en-US" sz="1180" b="0" u="none" strike="noStrike">
              <a:solidFill>
                <a:srgbClr val="000000"/>
              </a:solidFill>
              <a:effectLst/>
              <a:uFillTx/>
              <a:latin typeface="Times New Roman"/>
            </a:endParaRPr>
          </a:p>
        </p:txBody>
      </p:sp>
      <p:sp>
        <p:nvSpPr>
          <p:cNvPr id="1324" name="文本框 1323"/>
          <p:cNvSpPr txBox="1"/>
          <p:nvPr/>
        </p:nvSpPr>
        <p:spPr>
          <a:xfrm>
            <a:off x="1011240" y="4689360"/>
            <a:ext cx="4010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GPT-2</a:t>
            </a:r>
            <a:endParaRPr lang="en-US" sz="1050" b="0" u="none" strike="noStrike">
              <a:solidFill>
                <a:srgbClr val="000000"/>
              </a:solidFill>
              <a:effectLst/>
              <a:uFillTx/>
              <a:latin typeface="Times New Roman"/>
            </a:endParaRPr>
          </a:p>
        </p:txBody>
      </p:sp>
      <p:sp>
        <p:nvSpPr>
          <p:cNvPr id="1325" name="文本框 1324"/>
          <p:cNvSpPr txBox="1"/>
          <p:nvPr/>
        </p:nvSpPr>
        <p:spPr>
          <a:xfrm>
            <a:off x="844200" y="4913640"/>
            <a:ext cx="2895840" cy="16956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NotoSansSC"/>
                <a:ea typeface="NotoSansSC"/>
              </a:rPr>
              <a:t>适用于简单文本生成任务，作为轻量级</a:t>
            </a:r>
            <a:r>
              <a:rPr lang="en-US" sz="920" b="0" u="none" strike="noStrike">
                <a:solidFill>
                  <a:srgbClr val="E5E7EB"/>
                </a:solidFill>
                <a:effectLst/>
                <a:uFillTx/>
                <a:latin typeface="NotoSansSC"/>
                <a:ea typeface="NotoSansSC"/>
              </a:rPr>
              <a:t>RAG</a:t>
            </a:r>
            <a:r>
              <a:rPr lang="zh-CN" sz="920" b="0" u="none" strike="noStrike">
                <a:solidFill>
                  <a:srgbClr val="E5E7EB"/>
                </a:solidFill>
                <a:effectLst/>
                <a:uFillTx/>
                <a:latin typeface="NotoSansSC"/>
                <a:ea typeface="NotoSansSC"/>
              </a:rPr>
              <a:t>系统的生成</a:t>
            </a:r>
            <a:endParaRPr lang="en-US" sz="920" b="0" u="none" strike="noStrike">
              <a:solidFill>
                <a:srgbClr val="000000"/>
              </a:solidFill>
              <a:effectLst/>
              <a:uFillTx/>
              <a:latin typeface="Times New Roman"/>
            </a:endParaRPr>
          </a:p>
        </p:txBody>
      </p:sp>
      <p:pic>
        <p:nvPicPr>
          <p:cNvPr id="1326" name="图片 1325"/>
          <p:cNvPicPr/>
          <p:nvPr/>
        </p:nvPicPr>
        <p:blipFill>
          <a:blip r:embed="rId6"/>
          <a:stretch/>
        </p:blipFill>
        <p:spPr>
          <a:xfrm>
            <a:off x="3894120" y="4688280"/>
            <a:ext cx="116640" cy="133200"/>
          </a:xfrm>
          <a:prstGeom prst="rect">
            <a:avLst/>
          </a:prstGeom>
          <a:noFill/>
          <a:ln w="0">
            <a:noFill/>
          </a:ln>
        </p:spPr>
      </p:pic>
      <p:sp>
        <p:nvSpPr>
          <p:cNvPr id="1327" name="文本框 1326"/>
          <p:cNvSpPr txBox="1"/>
          <p:nvPr/>
        </p:nvSpPr>
        <p:spPr>
          <a:xfrm>
            <a:off x="844200" y="5081040"/>
            <a:ext cx="1174320" cy="16956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NotoSansSC"/>
                <a:ea typeface="NotoSansSC"/>
              </a:rPr>
              <a:t>模块，资源需求较低。</a:t>
            </a:r>
            <a:endParaRPr lang="en-US" sz="920" b="0" u="none" strike="noStrike">
              <a:solidFill>
                <a:srgbClr val="000000"/>
              </a:solidFill>
              <a:effectLst/>
              <a:uFillTx/>
              <a:latin typeface="Times New Roman"/>
            </a:endParaRPr>
          </a:p>
        </p:txBody>
      </p:sp>
      <p:sp>
        <p:nvSpPr>
          <p:cNvPr id="1328" name="文本框 1327"/>
          <p:cNvSpPr txBox="1"/>
          <p:nvPr/>
        </p:nvSpPr>
        <p:spPr>
          <a:xfrm>
            <a:off x="4075200" y="4689360"/>
            <a:ext cx="4010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GPT-3</a:t>
            </a:r>
            <a:endParaRPr lang="en-US" sz="1050" b="0" u="none" strike="noStrike">
              <a:solidFill>
                <a:srgbClr val="000000"/>
              </a:solidFill>
              <a:effectLst/>
              <a:uFillTx/>
              <a:latin typeface="Times New Roman"/>
            </a:endParaRPr>
          </a:p>
        </p:txBody>
      </p:sp>
      <p:sp>
        <p:nvSpPr>
          <p:cNvPr id="1329" name="文本框 1328"/>
          <p:cNvSpPr txBox="1"/>
          <p:nvPr/>
        </p:nvSpPr>
        <p:spPr>
          <a:xfrm>
            <a:off x="3891240" y="4913640"/>
            <a:ext cx="2817000" cy="16956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NotoSansSC"/>
                <a:ea typeface="NotoSansSC"/>
              </a:rPr>
              <a:t>在回答生成、对话系统中表现出色，适用于需要高质量</a:t>
            </a:r>
            <a:endParaRPr lang="en-US" sz="920" b="0" u="none" strike="noStrike">
              <a:solidFill>
                <a:srgbClr val="000000"/>
              </a:solidFill>
              <a:effectLst/>
              <a:uFillTx/>
              <a:latin typeface="Times New Roman"/>
            </a:endParaRPr>
          </a:p>
        </p:txBody>
      </p:sp>
      <p:pic>
        <p:nvPicPr>
          <p:cNvPr id="1330" name="图片 1329"/>
          <p:cNvPicPr/>
          <p:nvPr/>
        </p:nvPicPr>
        <p:blipFill>
          <a:blip r:embed="rId7"/>
          <a:stretch/>
        </p:blipFill>
        <p:spPr>
          <a:xfrm>
            <a:off x="6936120" y="4688280"/>
            <a:ext cx="116640" cy="133200"/>
          </a:xfrm>
          <a:prstGeom prst="rect">
            <a:avLst/>
          </a:prstGeom>
          <a:noFill/>
          <a:ln w="0">
            <a:noFill/>
          </a:ln>
        </p:spPr>
      </p:pic>
      <p:sp>
        <p:nvSpPr>
          <p:cNvPr id="1331" name="文本框 1330"/>
          <p:cNvSpPr txBox="1"/>
          <p:nvPr/>
        </p:nvSpPr>
        <p:spPr>
          <a:xfrm>
            <a:off x="3891240" y="5081040"/>
            <a:ext cx="1018440" cy="16956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NotoSansSC"/>
                <a:ea typeface="NotoSansSC"/>
              </a:rPr>
              <a:t>输出的</a:t>
            </a:r>
            <a:r>
              <a:rPr lang="en-US" sz="920" b="0" u="none" strike="noStrike">
                <a:solidFill>
                  <a:srgbClr val="E5E7EB"/>
                </a:solidFill>
                <a:effectLst/>
                <a:uFillTx/>
                <a:latin typeface="NotoSansSC"/>
                <a:ea typeface="NotoSansSC"/>
              </a:rPr>
              <a:t>RAG</a:t>
            </a:r>
            <a:r>
              <a:rPr lang="zh-CN" sz="920" b="0" u="none" strike="noStrike">
                <a:solidFill>
                  <a:srgbClr val="E5E7EB"/>
                </a:solidFill>
                <a:effectLst/>
                <a:uFillTx/>
                <a:latin typeface="NotoSansSC"/>
                <a:ea typeface="NotoSansSC"/>
              </a:rPr>
              <a:t>应用。</a:t>
            </a:r>
            <a:endParaRPr lang="en-US" sz="920" b="0" u="none" strike="noStrike">
              <a:solidFill>
                <a:srgbClr val="000000"/>
              </a:solidFill>
              <a:effectLst/>
              <a:uFillTx/>
              <a:latin typeface="Times New Roman"/>
            </a:endParaRPr>
          </a:p>
        </p:txBody>
      </p:sp>
      <p:sp>
        <p:nvSpPr>
          <p:cNvPr id="1332" name="文本框 1331"/>
          <p:cNvSpPr txBox="1"/>
          <p:nvPr/>
        </p:nvSpPr>
        <p:spPr>
          <a:xfrm>
            <a:off x="7122600" y="4689360"/>
            <a:ext cx="4010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GPT-4</a:t>
            </a:r>
            <a:endParaRPr lang="en-US" sz="1050" b="0" u="none" strike="noStrike">
              <a:solidFill>
                <a:srgbClr val="000000"/>
              </a:solidFill>
              <a:effectLst/>
              <a:uFillTx/>
              <a:latin typeface="Times New Roman"/>
            </a:endParaRPr>
          </a:p>
        </p:txBody>
      </p:sp>
      <p:sp>
        <p:nvSpPr>
          <p:cNvPr id="1333" name="文本框 1332"/>
          <p:cNvSpPr txBox="1"/>
          <p:nvPr/>
        </p:nvSpPr>
        <p:spPr>
          <a:xfrm>
            <a:off x="6938640" y="4913640"/>
            <a:ext cx="2896200" cy="16956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NotoSansSC"/>
                <a:ea typeface="NotoSansSC"/>
              </a:rPr>
              <a:t>在医疗、教育等专业领域</a:t>
            </a:r>
            <a:r>
              <a:rPr lang="en-US" sz="920" b="0" u="none" strike="noStrike">
                <a:solidFill>
                  <a:srgbClr val="E5E7EB"/>
                </a:solidFill>
                <a:effectLst/>
                <a:uFillTx/>
                <a:latin typeface="NotoSansSC"/>
                <a:ea typeface="NotoSansSC"/>
              </a:rPr>
              <a:t>RAG</a:t>
            </a:r>
            <a:r>
              <a:rPr lang="zh-CN" sz="920" b="0" u="none" strike="noStrike">
                <a:solidFill>
                  <a:srgbClr val="E5E7EB"/>
                </a:solidFill>
                <a:effectLst/>
                <a:uFillTx/>
                <a:latin typeface="NotoSansSC"/>
                <a:ea typeface="NotoSansSC"/>
              </a:rPr>
              <a:t>系统中提供高质量的专业</a:t>
            </a:r>
            <a:endParaRPr lang="en-US" sz="920" b="0" u="none" strike="noStrike">
              <a:solidFill>
                <a:srgbClr val="000000"/>
              </a:solidFill>
              <a:effectLst/>
              <a:uFillTx/>
              <a:latin typeface="Times New Roman"/>
            </a:endParaRPr>
          </a:p>
        </p:txBody>
      </p:sp>
      <p:sp>
        <p:nvSpPr>
          <p:cNvPr id="1334" name="文本框 1333"/>
          <p:cNvSpPr txBox="1"/>
          <p:nvPr/>
        </p:nvSpPr>
        <p:spPr>
          <a:xfrm>
            <a:off x="6938640" y="5081040"/>
            <a:ext cx="1174320" cy="169560"/>
          </a:xfrm>
          <a:prstGeom prst="rect">
            <a:avLst/>
          </a:prstGeom>
          <a:noFill/>
          <a:ln w="0">
            <a:noFill/>
          </a:ln>
        </p:spPr>
        <p:txBody>
          <a:bodyPr wrap="none" lIns="0" tIns="0" rIns="0" bIns="0" anchor="t">
            <a:spAutoFit/>
          </a:bodyPr>
          <a:lstStyle/>
          <a:p>
            <a:r>
              <a:rPr lang="zh-CN" sz="920" b="0" u="none" strike="noStrike">
                <a:solidFill>
                  <a:srgbClr val="E5E7EB"/>
                </a:solidFill>
                <a:effectLst/>
                <a:uFillTx/>
                <a:latin typeface="NotoSansSC"/>
                <a:ea typeface="NotoSansSC"/>
              </a:rPr>
              <a:t>内容生成与诊断支持。</a:t>
            </a:r>
            <a:endParaRPr lang="en-US" sz="920" b="0" u="none" strike="noStrike">
              <a:solidFill>
                <a:srgbClr val="000000"/>
              </a:solidFill>
              <a:effectLst/>
              <a:uFillTx/>
              <a:latin typeface="Times New Roman"/>
            </a:endParaRPr>
          </a:p>
        </p:txBody>
      </p:sp>
      <p:sp>
        <p:nvSpPr>
          <p:cNvPr id="1335" name="文本框 1334"/>
          <p:cNvSpPr txBox="1"/>
          <p:nvPr/>
        </p:nvSpPr>
        <p:spPr>
          <a:xfrm>
            <a:off x="1662840" y="1321560"/>
            <a:ext cx="889560" cy="157320"/>
          </a:xfrm>
          <a:prstGeom prst="rect">
            <a:avLst/>
          </a:prstGeom>
          <a:noFill/>
          <a:ln w="0">
            <a:noFill/>
          </a:ln>
        </p:spPr>
        <p:txBody>
          <a:bodyPr wrap="none" lIns="0" tIns="0" rIns="0" bIns="0" anchor="t">
            <a:spAutoFit/>
          </a:bodyPr>
          <a:lstStyle/>
          <a:p>
            <a:r>
              <a:rPr lang="en-US" sz="1050" b="0" u="none" strike="noStrike">
                <a:solidFill>
                  <a:srgbClr val="A5B4FC"/>
                </a:solidFill>
                <a:effectLst/>
                <a:uFillTx/>
                <a:latin typeface="NotoSansSC"/>
                <a:ea typeface="NotoSansSC"/>
              </a:rPr>
              <a:t>GPT-2 (2019)</a:t>
            </a:r>
            <a:endParaRPr lang="en-US" sz="1050" b="0" u="none" strike="noStrike">
              <a:solidFill>
                <a:srgbClr val="000000"/>
              </a:solidFill>
              <a:effectLst/>
              <a:uFillTx/>
              <a:latin typeface="Times New Roman"/>
            </a:endParaRPr>
          </a:p>
        </p:txBody>
      </p:sp>
      <p:sp>
        <p:nvSpPr>
          <p:cNvPr id="1336" name="文本框 1335"/>
          <p:cNvSpPr txBox="1"/>
          <p:nvPr/>
        </p:nvSpPr>
        <p:spPr>
          <a:xfrm>
            <a:off x="4938840" y="1321560"/>
            <a:ext cx="889560" cy="157320"/>
          </a:xfrm>
          <a:prstGeom prst="rect">
            <a:avLst/>
          </a:prstGeom>
          <a:noFill/>
          <a:ln w="0">
            <a:noFill/>
          </a:ln>
        </p:spPr>
        <p:txBody>
          <a:bodyPr wrap="none" lIns="0" tIns="0" rIns="0" bIns="0" anchor="t">
            <a:spAutoFit/>
          </a:bodyPr>
          <a:lstStyle/>
          <a:p>
            <a:r>
              <a:rPr lang="en-US" sz="1050" b="0" u="none" strike="noStrike">
                <a:solidFill>
                  <a:srgbClr val="C4B5FD"/>
                </a:solidFill>
                <a:effectLst/>
                <a:uFillTx/>
                <a:latin typeface="NotoSansSC"/>
                <a:ea typeface="NotoSansSC"/>
              </a:rPr>
              <a:t>GPT-3 (2020)</a:t>
            </a:r>
            <a:endParaRPr lang="en-US" sz="1050" b="0" u="none" strike="noStrike">
              <a:solidFill>
                <a:srgbClr val="000000"/>
              </a:solidFill>
              <a:effectLst/>
              <a:uFillTx/>
              <a:latin typeface="Times New Roman"/>
            </a:endParaRPr>
          </a:p>
        </p:txBody>
      </p:sp>
      <p:pic>
        <p:nvPicPr>
          <p:cNvPr id="1337" name="图片 1336"/>
          <p:cNvPicPr/>
          <p:nvPr/>
        </p:nvPicPr>
        <p:blipFill>
          <a:blip r:embed="rId8"/>
          <a:stretch/>
        </p:blipFill>
        <p:spPr>
          <a:xfrm>
            <a:off x="668520" y="1119960"/>
            <a:ext cx="9359280" cy="33120"/>
          </a:xfrm>
          <a:prstGeom prst="rect">
            <a:avLst/>
          </a:prstGeom>
          <a:noFill/>
          <a:ln w="0">
            <a:noFill/>
          </a:ln>
        </p:spPr>
      </p:pic>
      <p:sp>
        <p:nvSpPr>
          <p:cNvPr id="1338" name="任意多边形 1337"/>
          <p:cNvSpPr/>
          <p:nvPr/>
        </p:nvSpPr>
        <p:spPr>
          <a:xfrm>
            <a:off x="2072160" y="1069560"/>
            <a:ext cx="134280" cy="133920"/>
          </a:xfrm>
          <a:custGeom>
            <a:avLst/>
            <a:gdLst/>
            <a:ahLst/>
            <a:cxnLst/>
            <a:rect l="0" t="0" r="r" b="b"/>
            <a:pathLst>
              <a:path w="373" h="372">
                <a:moveTo>
                  <a:pt x="373" y="186"/>
                </a:moveTo>
                <a:cubicBezTo>
                  <a:pt x="373" y="199"/>
                  <a:pt x="372" y="211"/>
                  <a:pt x="369" y="223"/>
                </a:cubicBezTo>
                <a:cubicBezTo>
                  <a:pt x="367" y="235"/>
                  <a:pt x="362" y="246"/>
                  <a:pt x="358" y="258"/>
                </a:cubicBezTo>
                <a:cubicBezTo>
                  <a:pt x="353" y="269"/>
                  <a:pt x="347" y="280"/>
                  <a:pt x="340" y="290"/>
                </a:cubicBezTo>
                <a:cubicBezTo>
                  <a:pt x="334" y="300"/>
                  <a:pt x="326" y="309"/>
                  <a:pt x="317" y="318"/>
                </a:cubicBezTo>
                <a:cubicBezTo>
                  <a:pt x="309" y="326"/>
                  <a:pt x="299" y="334"/>
                  <a:pt x="289" y="341"/>
                </a:cubicBezTo>
                <a:cubicBezTo>
                  <a:pt x="279" y="348"/>
                  <a:pt x="268" y="353"/>
                  <a:pt x="257" y="358"/>
                </a:cubicBezTo>
                <a:cubicBezTo>
                  <a:pt x="246" y="363"/>
                  <a:pt x="234" y="366"/>
                  <a:pt x="222" y="369"/>
                </a:cubicBezTo>
                <a:cubicBezTo>
                  <a:pt x="210" y="371"/>
                  <a:pt x="198" y="372"/>
                  <a:pt x="186" y="372"/>
                </a:cubicBezTo>
                <a:cubicBezTo>
                  <a:pt x="174" y="372"/>
                  <a:pt x="162" y="371"/>
                  <a:pt x="150" y="369"/>
                </a:cubicBezTo>
                <a:cubicBezTo>
                  <a:pt x="138" y="366"/>
                  <a:pt x="126" y="363"/>
                  <a:pt x="115" y="358"/>
                </a:cubicBezTo>
                <a:cubicBezTo>
                  <a:pt x="104" y="353"/>
                  <a:pt x="93" y="348"/>
                  <a:pt x="83" y="341"/>
                </a:cubicBezTo>
                <a:cubicBezTo>
                  <a:pt x="73" y="334"/>
                  <a:pt x="63" y="326"/>
                  <a:pt x="55" y="318"/>
                </a:cubicBezTo>
                <a:cubicBezTo>
                  <a:pt x="46" y="309"/>
                  <a:pt x="38" y="300"/>
                  <a:pt x="32" y="290"/>
                </a:cubicBezTo>
                <a:cubicBezTo>
                  <a:pt x="25" y="280"/>
                  <a:pt x="19" y="269"/>
                  <a:pt x="14" y="258"/>
                </a:cubicBezTo>
                <a:cubicBezTo>
                  <a:pt x="10" y="246"/>
                  <a:pt x="6" y="235"/>
                  <a:pt x="4" y="223"/>
                </a:cubicBezTo>
                <a:cubicBezTo>
                  <a:pt x="2" y="211"/>
                  <a:pt x="0" y="199"/>
                  <a:pt x="0" y="186"/>
                </a:cubicBezTo>
                <a:cubicBezTo>
                  <a:pt x="0" y="173"/>
                  <a:pt x="2" y="161"/>
                  <a:pt x="4" y="149"/>
                </a:cubicBezTo>
                <a:cubicBezTo>
                  <a:pt x="6" y="137"/>
                  <a:pt x="10" y="126"/>
                  <a:pt x="14"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cubicBezTo>
                  <a:pt x="198" y="0"/>
                  <a:pt x="210" y="1"/>
                  <a:pt x="222" y="3"/>
                </a:cubicBezTo>
                <a:cubicBezTo>
                  <a:pt x="234" y="6"/>
                  <a:pt x="246" y="9"/>
                  <a:pt x="257" y="14"/>
                </a:cubicBezTo>
                <a:cubicBezTo>
                  <a:pt x="268" y="19"/>
                  <a:pt x="279" y="24"/>
                  <a:pt x="289" y="31"/>
                </a:cubicBezTo>
                <a:cubicBezTo>
                  <a:pt x="299" y="38"/>
                  <a:pt x="309" y="46"/>
                  <a:pt x="317" y="54"/>
                </a:cubicBezTo>
                <a:cubicBezTo>
                  <a:pt x="326" y="63"/>
                  <a:pt x="334" y="72"/>
                  <a:pt x="340" y="82"/>
                </a:cubicBezTo>
                <a:cubicBezTo>
                  <a:pt x="347" y="92"/>
                  <a:pt x="353" y="103"/>
                  <a:pt x="358" y="114"/>
                </a:cubicBezTo>
                <a:cubicBezTo>
                  <a:pt x="362" y="126"/>
                  <a:pt x="367" y="137"/>
                  <a:pt x="369" y="149"/>
                </a:cubicBezTo>
                <a:cubicBezTo>
                  <a:pt x="372" y="161"/>
                  <a:pt x="373" y="173"/>
                  <a:pt x="373" y="186"/>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39" name="任意多边形 1338"/>
          <p:cNvSpPr/>
          <p:nvPr/>
        </p:nvSpPr>
        <p:spPr>
          <a:xfrm>
            <a:off x="5348160" y="1069560"/>
            <a:ext cx="133920" cy="133920"/>
          </a:xfrm>
          <a:custGeom>
            <a:avLst/>
            <a:gdLst/>
            <a:ahLst/>
            <a:cxnLst/>
            <a:rect l="0" t="0" r="r" b="b"/>
            <a:pathLst>
              <a:path w="372" h="372">
                <a:moveTo>
                  <a:pt x="372" y="186"/>
                </a:moveTo>
                <a:cubicBezTo>
                  <a:pt x="372" y="199"/>
                  <a:pt x="371" y="211"/>
                  <a:pt x="369" y="223"/>
                </a:cubicBezTo>
                <a:cubicBezTo>
                  <a:pt x="366" y="235"/>
                  <a:pt x="363" y="246"/>
                  <a:pt x="358" y="258"/>
                </a:cubicBezTo>
                <a:cubicBezTo>
                  <a:pt x="353" y="269"/>
                  <a:pt x="348" y="280"/>
                  <a:pt x="341" y="290"/>
                </a:cubicBezTo>
                <a:cubicBezTo>
                  <a:pt x="334" y="300"/>
                  <a:pt x="326" y="309"/>
                  <a:pt x="318" y="318"/>
                </a:cubicBezTo>
                <a:cubicBezTo>
                  <a:pt x="309" y="326"/>
                  <a:pt x="300" y="334"/>
                  <a:pt x="290" y="341"/>
                </a:cubicBezTo>
                <a:cubicBezTo>
                  <a:pt x="280" y="348"/>
                  <a:pt x="269" y="353"/>
                  <a:pt x="258" y="358"/>
                </a:cubicBezTo>
                <a:cubicBezTo>
                  <a:pt x="246" y="363"/>
                  <a:pt x="235" y="366"/>
                  <a:pt x="223" y="369"/>
                </a:cubicBezTo>
                <a:cubicBezTo>
                  <a:pt x="211" y="371"/>
                  <a:pt x="199" y="372"/>
                  <a:pt x="187" y="372"/>
                </a:cubicBezTo>
                <a:cubicBezTo>
                  <a:pt x="174" y="372"/>
                  <a:pt x="161" y="371"/>
                  <a:pt x="149" y="369"/>
                </a:cubicBezTo>
                <a:cubicBezTo>
                  <a:pt x="137" y="366"/>
                  <a:pt x="126" y="363"/>
                  <a:pt x="114" y="358"/>
                </a:cubicBezTo>
                <a:cubicBezTo>
                  <a:pt x="103" y="353"/>
                  <a:pt x="93" y="348"/>
                  <a:pt x="82" y="341"/>
                </a:cubicBezTo>
                <a:cubicBezTo>
                  <a:pt x="72" y="334"/>
                  <a:pt x="63" y="326"/>
                  <a:pt x="54" y="318"/>
                </a:cubicBezTo>
                <a:cubicBezTo>
                  <a:pt x="46" y="309"/>
                  <a:pt x="38" y="300"/>
                  <a:pt x="31" y="290"/>
                </a:cubicBezTo>
                <a:cubicBezTo>
                  <a:pt x="24" y="280"/>
                  <a:pt x="19" y="269"/>
                  <a:pt x="14" y="258"/>
                </a:cubicBezTo>
                <a:cubicBezTo>
                  <a:pt x="9" y="246"/>
                  <a:pt x="6" y="235"/>
                  <a:pt x="3" y="223"/>
                </a:cubicBezTo>
                <a:cubicBezTo>
                  <a:pt x="1" y="211"/>
                  <a:pt x="0" y="199"/>
                  <a:pt x="0" y="186"/>
                </a:cubicBezTo>
                <a:cubicBezTo>
                  <a:pt x="0" y="173"/>
                  <a:pt x="1" y="161"/>
                  <a:pt x="3" y="149"/>
                </a:cubicBezTo>
                <a:cubicBezTo>
                  <a:pt x="6" y="137"/>
                  <a:pt x="9" y="126"/>
                  <a:pt x="14" y="114"/>
                </a:cubicBezTo>
                <a:cubicBezTo>
                  <a:pt x="19" y="103"/>
                  <a:pt x="24" y="92"/>
                  <a:pt x="31" y="82"/>
                </a:cubicBezTo>
                <a:cubicBezTo>
                  <a:pt x="38" y="72"/>
                  <a:pt x="46" y="63"/>
                  <a:pt x="54" y="54"/>
                </a:cubicBezTo>
                <a:cubicBezTo>
                  <a:pt x="63" y="46"/>
                  <a:pt x="72" y="38"/>
                  <a:pt x="82" y="31"/>
                </a:cubicBezTo>
                <a:cubicBezTo>
                  <a:pt x="93" y="24"/>
                  <a:pt x="103" y="19"/>
                  <a:pt x="114" y="14"/>
                </a:cubicBezTo>
                <a:cubicBezTo>
                  <a:pt x="126" y="9"/>
                  <a:pt x="137" y="6"/>
                  <a:pt x="149" y="3"/>
                </a:cubicBezTo>
                <a:cubicBezTo>
                  <a:pt x="161" y="1"/>
                  <a:pt x="174" y="0"/>
                  <a:pt x="187" y="0"/>
                </a:cubicBezTo>
                <a:cubicBezTo>
                  <a:pt x="199" y="0"/>
                  <a:pt x="211" y="1"/>
                  <a:pt x="223" y="3"/>
                </a:cubicBezTo>
                <a:cubicBezTo>
                  <a:pt x="235" y="6"/>
                  <a:pt x="246" y="9"/>
                  <a:pt x="258" y="14"/>
                </a:cubicBezTo>
                <a:cubicBezTo>
                  <a:pt x="269" y="19"/>
                  <a:pt x="280" y="24"/>
                  <a:pt x="290" y="31"/>
                </a:cubicBezTo>
                <a:cubicBezTo>
                  <a:pt x="300" y="38"/>
                  <a:pt x="309" y="46"/>
                  <a:pt x="318" y="54"/>
                </a:cubicBezTo>
                <a:cubicBezTo>
                  <a:pt x="326" y="63"/>
                  <a:pt x="334" y="72"/>
                  <a:pt x="341" y="82"/>
                </a:cubicBezTo>
                <a:cubicBezTo>
                  <a:pt x="348" y="92"/>
                  <a:pt x="353" y="103"/>
                  <a:pt x="358" y="114"/>
                </a:cubicBezTo>
                <a:cubicBezTo>
                  <a:pt x="363" y="126"/>
                  <a:pt x="366" y="137"/>
                  <a:pt x="369" y="149"/>
                </a:cubicBezTo>
                <a:cubicBezTo>
                  <a:pt x="371" y="161"/>
                  <a:pt x="372" y="173"/>
                  <a:pt x="372" y="186"/>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40" name="任意多边形 1339"/>
          <p:cNvSpPr/>
          <p:nvPr/>
        </p:nvSpPr>
        <p:spPr>
          <a:xfrm>
            <a:off x="8623800" y="1069560"/>
            <a:ext cx="134280" cy="133920"/>
          </a:xfrm>
          <a:custGeom>
            <a:avLst/>
            <a:gdLst/>
            <a:ahLst/>
            <a:cxnLst/>
            <a:rect l="0" t="0" r="r" b="b"/>
            <a:pathLst>
              <a:path w="373" h="372">
                <a:moveTo>
                  <a:pt x="373" y="186"/>
                </a:moveTo>
                <a:cubicBezTo>
                  <a:pt x="373" y="199"/>
                  <a:pt x="372" y="211"/>
                  <a:pt x="369" y="223"/>
                </a:cubicBezTo>
                <a:cubicBezTo>
                  <a:pt x="367" y="235"/>
                  <a:pt x="363" y="246"/>
                  <a:pt x="359" y="258"/>
                </a:cubicBezTo>
                <a:cubicBezTo>
                  <a:pt x="354" y="269"/>
                  <a:pt x="348" y="280"/>
                  <a:pt x="340" y="290"/>
                </a:cubicBezTo>
                <a:cubicBezTo>
                  <a:pt x="334" y="300"/>
                  <a:pt x="326" y="309"/>
                  <a:pt x="317" y="318"/>
                </a:cubicBezTo>
                <a:cubicBezTo>
                  <a:pt x="309" y="326"/>
                  <a:pt x="299" y="334"/>
                  <a:pt x="289" y="341"/>
                </a:cubicBezTo>
                <a:cubicBezTo>
                  <a:pt x="279" y="348"/>
                  <a:pt x="268" y="353"/>
                  <a:pt x="257" y="358"/>
                </a:cubicBezTo>
                <a:cubicBezTo>
                  <a:pt x="246" y="363"/>
                  <a:pt x="234" y="366"/>
                  <a:pt x="222" y="369"/>
                </a:cubicBezTo>
                <a:cubicBezTo>
                  <a:pt x="210" y="371"/>
                  <a:pt x="198" y="372"/>
                  <a:pt x="186" y="372"/>
                </a:cubicBezTo>
                <a:cubicBezTo>
                  <a:pt x="174" y="372"/>
                  <a:pt x="162" y="371"/>
                  <a:pt x="150" y="369"/>
                </a:cubicBezTo>
                <a:cubicBezTo>
                  <a:pt x="138" y="366"/>
                  <a:pt x="126" y="363"/>
                  <a:pt x="115" y="358"/>
                </a:cubicBezTo>
                <a:cubicBezTo>
                  <a:pt x="104" y="353"/>
                  <a:pt x="93" y="348"/>
                  <a:pt x="83" y="341"/>
                </a:cubicBezTo>
                <a:cubicBezTo>
                  <a:pt x="73" y="334"/>
                  <a:pt x="63" y="326"/>
                  <a:pt x="55" y="318"/>
                </a:cubicBezTo>
                <a:cubicBezTo>
                  <a:pt x="46" y="309"/>
                  <a:pt x="38" y="300"/>
                  <a:pt x="32" y="290"/>
                </a:cubicBezTo>
                <a:cubicBezTo>
                  <a:pt x="25" y="280"/>
                  <a:pt x="19" y="269"/>
                  <a:pt x="15" y="258"/>
                </a:cubicBezTo>
                <a:cubicBezTo>
                  <a:pt x="10" y="246"/>
                  <a:pt x="6" y="235"/>
                  <a:pt x="4" y="223"/>
                </a:cubicBezTo>
                <a:cubicBezTo>
                  <a:pt x="2" y="211"/>
                  <a:pt x="0" y="199"/>
                  <a:pt x="0" y="186"/>
                </a:cubicBezTo>
                <a:cubicBezTo>
                  <a:pt x="0" y="173"/>
                  <a:pt x="2" y="161"/>
                  <a:pt x="4" y="149"/>
                </a:cubicBezTo>
                <a:cubicBezTo>
                  <a:pt x="6" y="137"/>
                  <a:pt x="10" y="126"/>
                  <a:pt x="15"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cubicBezTo>
                  <a:pt x="198" y="0"/>
                  <a:pt x="210" y="1"/>
                  <a:pt x="222" y="3"/>
                </a:cubicBezTo>
                <a:cubicBezTo>
                  <a:pt x="234" y="6"/>
                  <a:pt x="246" y="9"/>
                  <a:pt x="257" y="14"/>
                </a:cubicBezTo>
                <a:cubicBezTo>
                  <a:pt x="268" y="19"/>
                  <a:pt x="279" y="24"/>
                  <a:pt x="289" y="31"/>
                </a:cubicBezTo>
                <a:cubicBezTo>
                  <a:pt x="299" y="38"/>
                  <a:pt x="309" y="46"/>
                  <a:pt x="317" y="54"/>
                </a:cubicBezTo>
                <a:cubicBezTo>
                  <a:pt x="326" y="63"/>
                  <a:pt x="334" y="72"/>
                  <a:pt x="340" y="82"/>
                </a:cubicBezTo>
                <a:cubicBezTo>
                  <a:pt x="348" y="92"/>
                  <a:pt x="354" y="103"/>
                  <a:pt x="359" y="114"/>
                </a:cubicBezTo>
                <a:cubicBezTo>
                  <a:pt x="363" y="126"/>
                  <a:pt x="367" y="137"/>
                  <a:pt x="369" y="149"/>
                </a:cubicBezTo>
                <a:cubicBezTo>
                  <a:pt x="372" y="161"/>
                  <a:pt x="373" y="173"/>
                  <a:pt x="373" y="186"/>
                </a:cubicBez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41" name="任意多边形 1340"/>
          <p:cNvSpPr/>
          <p:nvPr/>
        </p:nvSpPr>
        <p:spPr>
          <a:xfrm>
            <a:off x="668520" y="1688040"/>
            <a:ext cx="2983680" cy="2256480"/>
          </a:xfrm>
          <a:custGeom>
            <a:avLst/>
            <a:gdLst/>
            <a:ahLst/>
            <a:cxnLst/>
            <a:rect l="0" t="0" r="r" b="b"/>
            <a:pathLst>
              <a:path w="8288" h="6268">
                <a:moveTo>
                  <a:pt x="21" y="171"/>
                </a:moveTo>
                <a:cubicBezTo>
                  <a:pt x="35" y="137"/>
                  <a:pt x="55" y="107"/>
                  <a:pt x="81" y="81"/>
                </a:cubicBezTo>
                <a:cubicBezTo>
                  <a:pt x="107" y="55"/>
                  <a:pt x="137" y="35"/>
                  <a:pt x="172" y="21"/>
                </a:cubicBezTo>
                <a:cubicBezTo>
                  <a:pt x="206" y="7"/>
                  <a:pt x="241" y="0"/>
                  <a:pt x="278" y="0"/>
                </a:cubicBezTo>
                <a:lnTo>
                  <a:pt x="8009" y="0"/>
                </a:lnTo>
                <a:cubicBezTo>
                  <a:pt x="8046" y="0"/>
                  <a:pt x="8082" y="7"/>
                  <a:pt x="8116" y="21"/>
                </a:cubicBezTo>
                <a:cubicBezTo>
                  <a:pt x="8150" y="35"/>
                  <a:pt x="8180" y="55"/>
                  <a:pt x="8206" y="81"/>
                </a:cubicBezTo>
                <a:cubicBezTo>
                  <a:pt x="8232" y="107"/>
                  <a:pt x="8252" y="137"/>
                  <a:pt x="8266" y="171"/>
                </a:cubicBezTo>
                <a:cubicBezTo>
                  <a:pt x="8281" y="206"/>
                  <a:pt x="8288" y="241"/>
                  <a:pt x="8288" y="278"/>
                </a:cubicBezTo>
                <a:lnTo>
                  <a:pt x="8288" y="5990"/>
                </a:lnTo>
                <a:cubicBezTo>
                  <a:pt x="8288" y="6026"/>
                  <a:pt x="8281" y="6062"/>
                  <a:pt x="8266" y="6096"/>
                </a:cubicBezTo>
                <a:cubicBezTo>
                  <a:pt x="8252" y="6130"/>
                  <a:pt x="8232" y="6160"/>
                  <a:pt x="8206" y="6186"/>
                </a:cubicBezTo>
                <a:cubicBezTo>
                  <a:pt x="8180" y="6213"/>
                  <a:pt x="8150" y="6233"/>
                  <a:pt x="8116" y="6247"/>
                </a:cubicBezTo>
                <a:cubicBezTo>
                  <a:pt x="8082" y="6261"/>
                  <a:pt x="8046" y="6268"/>
                  <a:pt x="8009" y="6268"/>
                </a:cubicBezTo>
                <a:lnTo>
                  <a:pt x="278" y="6268"/>
                </a:lnTo>
                <a:cubicBezTo>
                  <a:pt x="241" y="6268"/>
                  <a:pt x="206" y="6261"/>
                  <a:pt x="172" y="6247"/>
                </a:cubicBezTo>
                <a:cubicBezTo>
                  <a:pt x="137" y="6233"/>
                  <a:pt x="107" y="6213"/>
                  <a:pt x="81" y="6186"/>
                </a:cubicBezTo>
                <a:cubicBezTo>
                  <a:pt x="55" y="6160"/>
                  <a:pt x="35" y="6130"/>
                  <a:pt x="21" y="6096"/>
                </a:cubicBezTo>
                <a:cubicBezTo>
                  <a:pt x="7" y="6062"/>
                  <a:pt x="0" y="6026"/>
                  <a:pt x="0" y="5990"/>
                </a:cubicBezTo>
                <a:lnTo>
                  <a:pt x="0" y="278"/>
                </a:lnTo>
                <a:cubicBezTo>
                  <a:pt x="0" y="241"/>
                  <a:pt x="7" y="206"/>
                  <a:pt x="21" y="17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42" name="任意多边形 1341"/>
          <p:cNvSpPr/>
          <p:nvPr/>
        </p:nvSpPr>
        <p:spPr>
          <a:xfrm>
            <a:off x="668520" y="1688040"/>
            <a:ext cx="2983680" cy="2256480"/>
          </a:xfrm>
          <a:custGeom>
            <a:avLst/>
            <a:gdLst/>
            <a:ahLst/>
            <a:cxnLst/>
            <a:rect l="0" t="0" r="r" b="b"/>
            <a:pathLst>
              <a:path w="8288" h="6268">
                <a:moveTo>
                  <a:pt x="0" y="5990"/>
                </a:moveTo>
                <a:lnTo>
                  <a:pt x="0" y="278"/>
                </a:lnTo>
                <a:cubicBezTo>
                  <a:pt x="0" y="241"/>
                  <a:pt x="7" y="206"/>
                  <a:pt x="21" y="171"/>
                </a:cubicBezTo>
                <a:cubicBezTo>
                  <a:pt x="35" y="137"/>
                  <a:pt x="55" y="107"/>
                  <a:pt x="81" y="81"/>
                </a:cubicBezTo>
                <a:cubicBezTo>
                  <a:pt x="107" y="55"/>
                  <a:pt x="137" y="35"/>
                  <a:pt x="172" y="21"/>
                </a:cubicBezTo>
                <a:cubicBezTo>
                  <a:pt x="206" y="7"/>
                  <a:pt x="241" y="0"/>
                  <a:pt x="278" y="0"/>
                </a:cubicBezTo>
                <a:lnTo>
                  <a:pt x="8009" y="0"/>
                </a:lnTo>
                <a:cubicBezTo>
                  <a:pt x="8046" y="0"/>
                  <a:pt x="8082" y="7"/>
                  <a:pt x="8116" y="21"/>
                </a:cubicBezTo>
                <a:cubicBezTo>
                  <a:pt x="8150" y="35"/>
                  <a:pt x="8180" y="55"/>
                  <a:pt x="8206" y="81"/>
                </a:cubicBezTo>
                <a:cubicBezTo>
                  <a:pt x="8232" y="107"/>
                  <a:pt x="8252" y="137"/>
                  <a:pt x="8266" y="171"/>
                </a:cubicBezTo>
                <a:cubicBezTo>
                  <a:pt x="8281" y="206"/>
                  <a:pt x="8288" y="241"/>
                  <a:pt x="8288" y="278"/>
                </a:cubicBezTo>
                <a:lnTo>
                  <a:pt x="8288" y="5990"/>
                </a:lnTo>
                <a:cubicBezTo>
                  <a:pt x="8288" y="6026"/>
                  <a:pt x="8281" y="6062"/>
                  <a:pt x="8266" y="6096"/>
                </a:cubicBezTo>
                <a:cubicBezTo>
                  <a:pt x="8252" y="6130"/>
                  <a:pt x="8232" y="6160"/>
                  <a:pt x="8206" y="6186"/>
                </a:cubicBezTo>
                <a:cubicBezTo>
                  <a:pt x="8180" y="6213"/>
                  <a:pt x="8150" y="6233"/>
                  <a:pt x="8116" y="6247"/>
                </a:cubicBezTo>
                <a:cubicBezTo>
                  <a:pt x="8082" y="6261"/>
                  <a:pt x="8046" y="6268"/>
                  <a:pt x="8009" y="6268"/>
                </a:cubicBezTo>
                <a:lnTo>
                  <a:pt x="278" y="6268"/>
                </a:lnTo>
                <a:cubicBezTo>
                  <a:pt x="241" y="6268"/>
                  <a:pt x="206" y="6261"/>
                  <a:pt x="172" y="6247"/>
                </a:cubicBezTo>
                <a:cubicBezTo>
                  <a:pt x="137" y="6233"/>
                  <a:pt x="107" y="6213"/>
                  <a:pt x="81" y="6186"/>
                </a:cubicBezTo>
                <a:cubicBezTo>
                  <a:pt x="55" y="6160"/>
                  <a:pt x="35" y="6130"/>
                  <a:pt x="21" y="6096"/>
                </a:cubicBezTo>
                <a:cubicBezTo>
                  <a:pt x="7" y="6062"/>
                  <a:pt x="0" y="6026"/>
                  <a:pt x="0" y="5990"/>
                </a:cubicBezTo>
                <a:moveTo>
                  <a:pt x="23" y="278"/>
                </a:moveTo>
                <a:lnTo>
                  <a:pt x="23" y="5990"/>
                </a:lnTo>
                <a:cubicBezTo>
                  <a:pt x="23" y="6006"/>
                  <a:pt x="24" y="6023"/>
                  <a:pt x="28" y="6039"/>
                </a:cubicBezTo>
                <a:cubicBezTo>
                  <a:pt x="31" y="6056"/>
                  <a:pt x="36" y="6072"/>
                  <a:pt x="42" y="6087"/>
                </a:cubicBezTo>
                <a:cubicBezTo>
                  <a:pt x="49" y="6103"/>
                  <a:pt x="56" y="6117"/>
                  <a:pt x="66" y="6131"/>
                </a:cubicBezTo>
                <a:cubicBezTo>
                  <a:pt x="75" y="6145"/>
                  <a:pt x="86" y="6158"/>
                  <a:pt x="98" y="6170"/>
                </a:cubicBezTo>
                <a:cubicBezTo>
                  <a:pt x="109" y="6182"/>
                  <a:pt x="122" y="6192"/>
                  <a:pt x="136" y="6202"/>
                </a:cubicBezTo>
                <a:cubicBezTo>
                  <a:pt x="150" y="6211"/>
                  <a:pt x="165" y="6219"/>
                  <a:pt x="180" y="6225"/>
                </a:cubicBezTo>
                <a:cubicBezTo>
                  <a:pt x="196" y="6232"/>
                  <a:pt x="212" y="6237"/>
                  <a:pt x="228" y="6240"/>
                </a:cubicBezTo>
                <a:cubicBezTo>
                  <a:pt x="245" y="6243"/>
                  <a:pt x="261" y="6245"/>
                  <a:pt x="278" y="6245"/>
                </a:cubicBezTo>
                <a:lnTo>
                  <a:pt x="8009" y="6245"/>
                </a:lnTo>
                <a:cubicBezTo>
                  <a:pt x="8026" y="6245"/>
                  <a:pt x="8042" y="6243"/>
                  <a:pt x="8059" y="6240"/>
                </a:cubicBezTo>
                <a:cubicBezTo>
                  <a:pt x="8075" y="6237"/>
                  <a:pt x="8091" y="6232"/>
                  <a:pt x="8107" y="6225"/>
                </a:cubicBezTo>
                <a:cubicBezTo>
                  <a:pt x="8122" y="6219"/>
                  <a:pt x="8137" y="6211"/>
                  <a:pt x="8151" y="6202"/>
                </a:cubicBezTo>
                <a:cubicBezTo>
                  <a:pt x="8165" y="6192"/>
                  <a:pt x="8178" y="6182"/>
                  <a:pt x="8190" y="6170"/>
                </a:cubicBezTo>
                <a:cubicBezTo>
                  <a:pt x="8201" y="6158"/>
                  <a:pt x="8212" y="6145"/>
                  <a:pt x="8221" y="6131"/>
                </a:cubicBezTo>
                <a:cubicBezTo>
                  <a:pt x="8231" y="6117"/>
                  <a:pt x="8239" y="6103"/>
                  <a:pt x="8245" y="6087"/>
                </a:cubicBezTo>
                <a:cubicBezTo>
                  <a:pt x="8251" y="6072"/>
                  <a:pt x="8256" y="6056"/>
                  <a:pt x="8259" y="6039"/>
                </a:cubicBezTo>
                <a:cubicBezTo>
                  <a:pt x="8263" y="6023"/>
                  <a:pt x="8264" y="6006"/>
                  <a:pt x="8264" y="5990"/>
                </a:cubicBezTo>
                <a:lnTo>
                  <a:pt x="8264" y="278"/>
                </a:lnTo>
                <a:cubicBezTo>
                  <a:pt x="8264" y="261"/>
                  <a:pt x="8263" y="245"/>
                  <a:pt x="8259" y="228"/>
                </a:cubicBezTo>
                <a:cubicBezTo>
                  <a:pt x="8256" y="212"/>
                  <a:pt x="8251" y="196"/>
                  <a:pt x="8245" y="180"/>
                </a:cubicBezTo>
                <a:cubicBezTo>
                  <a:pt x="8239" y="165"/>
                  <a:pt x="8231" y="150"/>
                  <a:pt x="8221" y="136"/>
                </a:cubicBezTo>
                <a:cubicBezTo>
                  <a:pt x="8212" y="122"/>
                  <a:pt x="8201" y="109"/>
                  <a:pt x="8190" y="98"/>
                </a:cubicBezTo>
                <a:cubicBezTo>
                  <a:pt x="8178" y="86"/>
                  <a:pt x="8165" y="75"/>
                  <a:pt x="8151" y="66"/>
                </a:cubicBezTo>
                <a:cubicBezTo>
                  <a:pt x="8137" y="56"/>
                  <a:pt x="8122" y="49"/>
                  <a:pt x="8107" y="42"/>
                </a:cubicBezTo>
                <a:cubicBezTo>
                  <a:pt x="8091" y="36"/>
                  <a:pt x="8075" y="31"/>
                  <a:pt x="8059" y="28"/>
                </a:cubicBezTo>
                <a:cubicBezTo>
                  <a:pt x="8042" y="24"/>
                  <a:pt x="8026" y="23"/>
                  <a:pt x="8009" y="23"/>
                </a:cubicBezTo>
                <a:lnTo>
                  <a:pt x="278" y="23"/>
                </a:lnTo>
                <a:cubicBezTo>
                  <a:pt x="261" y="23"/>
                  <a:pt x="245" y="24"/>
                  <a:pt x="228" y="28"/>
                </a:cubicBezTo>
                <a:cubicBezTo>
                  <a:pt x="212" y="31"/>
                  <a:pt x="196" y="36"/>
                  <a:pt x="180" y="42"/>
                </a:cubicBezTo>
                <a:cubicBezTo>
                  <a:pt x="165" y="49"/>
                  <a:pt x="150" y="56"/>
                  <a:pt x="136" y="66"/>
                </a:cubicBezTo>
                <a:cubicBezTo>
                  <a:pt x="122" y="75"/>
                  <a:pt x="109" y="86"/>
                  <a:pt x="98" y="98"/>
                </a:cubicBezTo>
                <a:cubicBezTo>
                  <a:pt x="86" y="109"/>
                  <a:pt x="75" y="122"/>
                  <a:pt x="66" y="136"/>
                </a:cubicBezTo>
                <a:cubicBezTo>
                  <a:pt x="56" y="150"/>
                  <a:pt x="49" y="165"/>
                  <a:pt x="42" y="180"/>
                </a:cubicBezTo>
                <a:cubicBezTo>
                  <a:pt x="36" y="196"/>
                  <a:pt x="31" y="212"/>
                  <a:pt x="28" y="228"/>
                </a:cubicBezTo>
                <a:cubicBezTo>
                  <a:pt x="24"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43" name="任意多边形 1342"/>
          <p:cNvSpPr/>
          <p:nvPr/>
        </p:nvSpPr>
        <p:spPr>
          <a:xfrm>
            <a:off x="843840" y="1863360"/>
            <a:ext cx="401400" cy="401400"/>
          </a:xfrm>
          <a:custGeom>
            <a:avLst/>
            <a:gdLst/>
            <a:ahLst/>
            <a:cxnLst/>
            <a:rect l="0" t="0" r="r" b="b"/>
            <a:pathLst>
              <a:path w="1115" h="1115">
                <a:moveTo>
                  <a:pt x="1115" y="557"/>
                </a:moveTo>
                <a:cubicBezTo>
                  <a:pt x="1115" y="594"/>
                  <a:pt x="1112" y="630"/>
                  <a:pt x="1105" y="666"/>
                </a:cubicBezTo>
                <a:cubicBezTo>
                  <a:pt x="1097" y="702"/>
                  <a:pt x="1087" y="737"/>
                  <a:pt x="1073" y="770"/>
                </a:cubicBezTo>
                <a:cubicBezTo>
                  <a:pt x="1059" y="804"/>
                  <a:pt x="1042" y="836"/>
                  <a:pt x="1021" y="867"/>
                </a:cubicBezTo>
                <a:cubicBezTo>
                  <a:pt x="1001" y="897"/>
                  <a:pt x="978" y="925"/>
                  <a:pt x="952" y="952"/>
                </a:cubicBezTo>
                <a:cubicBezTo>
                  <a:pt x="926" y="978"/>
                  <a:pt x="898" y="1001"/>
                  <a:pt x="868" y="1021"/>
                </a:cubicBezTo>
                <a:cubicBezTo>
                  <a:pt x="837" y="1042"/>
                  <a:pt x="805" y="1059"/>
                  <a:pt x="771" y="1073"/>
                </a:cubicBezTo>
                <a:cubicBezTo>
                  <a:pt x="738" y="1087"/>
                  <a:pt x="703" y="1097"/>
                  <a:pt x="667" y="1105"/>
                </a:cubicBezTo>
                <a:cubicBezTo>
                  <a:pt x="631" y="1112"/>
                  <a:pt x="595" y="1115"/>
                  <a:pt x="558" y="1115"/>
                </a:cubicBezTo>
                <a:cubicBezTo>
                  <a:pt x="522" y="1115"/>
                  <a:pt x="485" y="1112"/>
                  <a:pt x="449" y="1105"/>
                </a:cubicBezTo>
                <a:cubicBezTo>
                  <a:pt x="413" y="1097"/>
                  <a:pt x="378" y="1087"/>
                  <a:pt x="344" y="1073"/>
                </a:cubicBezTo>
                <a:cubicBezTo>
                  <a:pt x="310" y="1059"/>
                  <a:pt x="278" y="1042"/>
                  <a:pt x="248" y="1021"/>
                </a:cubicBezTo>
                <a:cubicBezTo>
                  <a:pt x="217" y="1001"/>
                  <a:pt x="189" y="978"/>
                  <a:pt x="163" y="952"/>
                </a:cubicBezTo>
                <a:cubicBezTo>
                  <a:pt x="137" y="925"/>
                  <a:pt x="114" y="897"/>
                  <a:pt x="94" y="867"/>
                </a:cubicBezTo>
                <a:cubicBezTo>
                  <a:pt x="74" y="836"/>
                  <a:pt x="56" y="804"/>
                  <a:pt x="42" y="770"/>
                </a:cubicBezTo>
                <a:cubicBezTo>
                  <a:pt x="28" y="737"/>
                  <a:pt x="18" y="702"/>
                  <a:pt x="11" y="666"/>
                </a:cubicBezTo>
                <a:cubicBezTo>
                  <a:pt x="4" y="630"/>
                  <a:pt x="0" y="594"/>
                  <a:pt x="0" y="557"/>
                </a:cubicBezTo>
                <a:cubicBezTo>
                  <a:pt x="0" y="521"/>
                  <a:pt x="4" y="484"/>
                  <a:pt x="11" y="448"/>
                </a:cubicBezTo>
                <a:cubicBezTo>
                  <a:pt x="18" y="413"/>
                  <a:pt x="28" y="378"/>
                  <a:pt x="42" y="344"/>
                </a:cubicBezTo>
                <a:cubicBezTo>
                  <a:pt x="56" y="310"/>
                  <a:pt x="74" y="278"/>
                  <a:pt x="94" y="248"/>
                </a:cubicBezTo>
                <a:cubicBezTo>
                  <a:pt x="114" y="217"/>
                  <a:pt x="137" y="189"/>
                  <a:pt x="163" y="163"/>
                </a:cubicBezTo>
                <a:cubicBezTo>
                  <a:pt x="189" y="137"/>
                  <a:pt x="217" y="114"/>
                  <a:pt x="248" y="94"/>
                </a:cubicBezTo>
                <a:cubicBezTo>
                  <a:pt x="278" y="74"/>
                  <a:pt x="310" y="56"/>
                  <a:pt x="344" y="42"/>
                </a:cubicBezTo>
                <a:cubicBezTo>
                  <a:pt x="378" y="28"/>
                  <a:pt x="413" y="18"/>
                  <a:pt x="449" y="11"/>
                </a:cubicBezTo>
                <a:cubicBezTo>
                  <a:pt x="485" y="4"/>
                  <a:pt x="522" y="0"/>
                  <a:pt x="558" y="0"/>
                </a:cubicBezTo>
                <a:cubicBezTo>
                  <a:pt x="595" y="0"/>
                  <a:pt x="631" y="4"/>
                  <a:pt x="667" y="11"/>
                </a:cubicBezTo>
                <a:cubicBezTo>
                  <a:pt x="703" y="18"/>
                  <a:pt x="738" y="28"/>
                  <a:pt x="771" y="42"/>
                </a:cubicBezTo>
                <a:cubicBezTo>
                  <a:pt x="805" y="56"/>
                  <a:pt x="837" y="74"/>
                  <a:pt x="868" y="94"/>
                </a:cubicBezTo>
                <a:cubicBezTo>
                  <a:pt x="898" y="114"/>
                  <a:pt x="926" y="137"/>
                  <a:pt x="952" y="163"/>
                </a:cubicBezTo>
                <a:cubicBezTo>
                  <a:pt x="978" y="189"/>
                  <a:pt x="1001" y="217"/>
                  <a:pt x="1021" y="248"/>
                </a:cubicBezTo>
                <a:cubicBezTo>
                  <a:pt x="1042" y="278"/>
                  <a:pt x="1059" y="310"/>
                  <a:pt x="1073" y="344"/>
                </a:cubicBezTo>
                <a:cubicBezTo>
                  <a:pt x="1087" y="378"/>
                  <a:pt x="1097" y="413"/>
                  <a:pt x="1105" y="448"/>
                </a:cubicBezTo>
                <a:cubicBezTo>
                  <a:pt x="1112" y="484"/>
                  <a:pt x="1115" y="521"/>
                  <a:pt x="1115" y="557"/>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44" name="图片 1343"/>
          <p:cNvPicPr/>
          <p:nvPr/>
        </p:nvPicPr>
        <p:blipFill>
          <a:blip r:embed="rId9"/>
          <a:stretch/>
        </p:blipFill>
        <p:spPr>
          <a:xfrm>
            <a:off x="944280" y="1980360"/>
            <a:ext cx="208440" cy="166680"/>
          </a:xfrm>
          <a:prstGeom prst="rect">
            <a:avLst/>
          </a:prstGeom>
          <a:noFill/>
          <a:ln w="0">
            <a:noFill/>
          </a:ln>
        </p:spPr>
      </p:pic>
      <p:sp>
        <p:nvSpPr>
          <p:cNvPr id="1345" name="文本框 1344"/>
          <p:cNvSpPr txBox="1"/>
          <p:nvPr/>
        </p:nvSpPr>
        <p:spPr>
          <a:xfrm>
            <a:off x="8214480" y="1321560"/>
            <a:ext cx="889560" cy="157320"/>
          </a:xfrm>
          <a:prstGeom prst="rect">
            <a:avLst/>
          </a:prstGeom>
          <a:noFill/>
          <a:ln w="0">
            <a:noFill/>
          </a:ln>
        </p:spPr>
        <p:txBody>
          <a:bodyPr wrap="none" lIns="0" tIns="0" rIns="0" bIns="0" anchor="t">
            <a:spAutoFit/>
          </a:bodyPr>
          <a:lstStyle/>
          <a:p>
            <a:r>
              <a:rPr lang="en-US" sz="1050" b="0" u="none" strike="noStrike">
                <a:solidFill>
                  <a:srgbClr val="F9A8D4"/>
                </a:solidFill>
                <a:effectLst/>
                <a:uFillTx/>
                <a:latin typeface="NotoSansSC"/>
                <a:ea typeface="NotoSansSC"/>
              </a:rPr>
              <a:t>GPT-4 (2023)</a:t>
            </a:r>
            <a:endParaRPr lang="en-US" sz="1050" b="0" u="none" strike="noStrike">
              <a:solidFill>
                <a:srgbClr val="000000"/>
              </a:solidFill>
              <a:effectLst/>
              <a:uFillTx/>
              <a:latin typeface="Times New Roman"/>
            </a:endParaRPr>
          </a:p>
        </p:txBody>
      </p:sp>
      <p:sp>
        <p:nvSpPr>
          <p:cNvPr id="1346" name="文本框 1345"/>
          <p:cNvSpPr txBox="1"/>
          <p:nvPr/>
        </p:nvSpPr>
        <p:spPr>
          <a:xfrm>
            <a:off x="1345320" y="1975680"/>
            <a:ext cx="501120" cy="195480"/>
          </a:xfrm>
          <a:prstGeom prst="rect">
            <a:avLst/>
          </a:prstGeom>
          <a:noFill/>
          <a:ln w="0">
            <a:noFill/>
          </a:ln>
        </p:spPr>
        <p:txBody>
          <a:bodyPr wrap="none" lIns="0" tIns="0" rIns="0" bIns="0" anchor="t">
            <a:spAutoFit/>
          </a:bodyPr>
          <a:lstStyle/>
          <a:p>
            <a:r>
              <a:rPr lang="en-US" sz="1320" b="0" u="none" strike="noStrike">
                <a:solidFill>
                  <a:srgbClr val="A5B4FC"/>
                </a:solidFill>
                <a:effectLst/>
                <a:uFillTx/>
                <a:latin typeface="NotoSansSC"/>
                <a:ea typeface="NotoSansSC"/>
              </a:rPr>
              <a:t>GPT-2</a:t>
            </a:r>
            <a:endParaRPr lang="en-US" sz="1320" b="0" u="none" strike="noStrike">
              <a:solidFill>
                <a:srgbClr val="000000"/>
              </a:solidFill>
              <a:effectLst/>
              <a:uFillTx/>
              <a:latin typeface="Times New Roman"/>
            </a:endParaRPr>
          </a:p>
        </p:txBody>
      </p:sp>
      <p:sp>
        <p:nvSpPr>
          <p:cNvPr id="1347" name="任意多边形 1346"/>
          <p:cNvSpPr/>
          <p:nvPr/>
        </p:nvSpPr>
        <p:spPr>
          <a:xfrm>
            <a:off x="843840" y="2932920"/>
            <a:ext cx="234360" cy="234360"/>
          </a:xfrm>
          <a:custGeom>
            <a:avLst/>
            <a:gdLst/>
            <a:ahLst/>
            <a:cxnLst/>
            <a:rect l="0" t="0" r="r" b="b"/>
            <a:pathLst>
              <a:path w="651" h="651">
                <a:moveTo>
                  <a:pt x="651" y="325"/>
                </a:moveTo>
                <a:cubicBezTo>
                  <a:pt x="651" y="347"/>
                  <a:pt x="649" y="368"/>
                  <a:pt x="645" y="389"/>
                </a:cubicBezTo>
                <a:cubicBezTo>
                  <a:pt x="641" y="410"/>
                  <a:pt x="634" y="430"/>
                  <a:pt x="626" y="450"/>
                </a:cubicBezTo>
                <a:cubicBezTo>
                  <a:pt x="618" y="469"/>
                  <a:pt x="608" y="488"/>
                  <a:pt x="596" y="506"/>
                </a:cubicBezTo>
                <a:cubicBezTo>
                  <a:pt x="584" y="524"/>
                  <a:pt x="570" y="540"/>
                  <a:pt x="555" y="555"/>
                </a:cubicBezTo>
                <a:cubicBezTo>
                  <a:pt x="540" y="570"/>
                  <a:pt x="523" y="584"/>
                  <a:pt x="506" y="595"/>
                </a:cubicBezTo>
                <a:cubicBezTo>
                  <a:pt x="488" y="607"/>
                  <a:pt x="469" y="618"/>
                  <a:pt x="449" y="627"/>
                </a:cubicBezTo>
                <a:cubicBezTo>
                  <a:pt x="430" y="635"/>
                  <a:pt x="409" y="641"/>
                  <a:pt x="388" y="645"/>
                </a:cubicBezTo>
                <a:cubicBezTo>
                  <a:pt x="367" y="649"/>
                  <a:pt x="346" y="651"/>
                  <a:pt x="325" y="651"/>
                </a:cubicBezTo>
                <a:cubicBezTo>
                  <a:pt x="304" y="651"/>
                  <a:pt x="283" y="649"/>
                  <a:pt x="262" y="645"/>
                </a:cubicBezTo>
                <a:cubicBezTo>
                  <a:pt x="241" y="641"/>
                  <a:pt x="220" y="635"/>
                  <a:pt x="201" y="627"/>
                </a:cubicBezTo>
                <a:cubicBezTo>
                  <a:pt x="181" y="618"/>
                  <a:pt x="162" y="607"/>
                  <a:pt x="144" y="595"/>
                </a:cubicBezTo>
                <a:cubicBezTo>
                  <a:pt x="127" y="584"/>
                  <a:pt x="110" y="570"/>
                  <a:pt x="95" y="555"/>
                </a:cubicBezTo>
                <a:cubicBezTo>
                  <a:pt x="80" y="540"/>
                  <a:pt x="67" y="524"/>
                  <a:pt x="55" y="506"/>
                </a:cubicBezTo>
                <a:cubicBezTo>
                  <a:pt x="43" y="488"/>
                  <a:pt x="33" y="469"/>
                  <a:pt x="25" y="450"/>
                </a:cubicBezTo>
                <a:cubicBezTo>
                  <a:pt x="17" y="430"/>
                  <a:pt x="10" y="410"/>
                  <a:pt x="6" y="389"/>
                </a:cubicBezTo>
                <a:cubicBezTo>
                  <a:pt x="2" y="368"/>
                  <a:pt x="0" y="347"/>
                  <a:pt x="0" y="325"/>
                </a:cubicBezTo>
                <a:cubicBezTo>
                  <a:pt x="0" y="304"/>
                  <a:pt x="2" y="283"/>
                  <a:pt x="6" y="262"/>
                </a:cubicBezTo>
                <a:cubicBezTo>
                  <a:pt x="10" y="241"/>
                  <a:pt x="17" y="221"/>
                  <a:pt x="25" y="201"/>
                </a:cubicBezTo>
                <a:cubicBezTo>
                  <a:pt x="33" y="181"/>
                  <a:pt x="43" y="162"/>
                  <a:pt x="55" y="145"/>
                </a:cubicBezTo>
                <a:cubicBezTo>
                  <a:pt x="67" y="127"/>
                  <a:pt x="80" y="111"/>
                  <a:pt x="95" y="95"/>
                </a:cubicBezTo>
                <a:cubicBezTo>
                  <a:pt x="110" y="80"/>
                  <a:pt x="127" y="67"/>
                  <a:pt x="144" y="55"/>
                </a:cubicBezTo>
                <a:cubicBezTo>
                  <a:pt x="162" y="43"/>
                  <a:pt x="181" y="33"/>
                  <a:pt x="201" y="25"/>
                </a:cubicBezTo>
                <a:cubicBezTo>
                  <a:pt x="220" y="17"/>
                  <a:pt x="241" y="11"/>
                  <a:pt x="262" y="7"/>
                </a:cubicBezTo>
                <a:cubicBezTo>
                  <a:pt x="283" y="2"/>
                  <a:pt x="304" y="0"/>
                  <a:pt x="325" y="0"/>
                </a:cubicBezTo>
                <a:cubicBezTo>
                  <a:pt x="346" y="0"/>
                  <a:pt x="367" y="2"/>
                  <a:pt x="388" y="7"/>
                </a:cubicBezTo>
                <a:cubicBezTo>
                  <a:pt x="409" y="11"/>
                  <a:pt x="430" y="17"/>
                  <a:pt x="449" y="25"/>
                </a:cubicBezTo>
                <a:cubicBezTo>
                  <a:pt x="469" y="33"/>
                  <a:pt x="488" y="43"/>
                  <a:pt x="506" y="55"/>
                </a:cubicBezTo>
                <a:cubicBezTo>
                  <a:pt x="523" y="67"/>
                  <a:pt x="540" y="80"/>
                  <a:pt x="555" y="95"/>
                </a:cubicBezTo>
                <a:cubicBezTo>
                  <a:pt x="570" y="111"/>
                  <a:pt x="584" y="127"/>
                  <a:pt x="596" y="145"/>
                </a:cubicBezTo>
                <a:cubicBezTo>
                  <a:pt x="608" y="162"/>
                  <a:pt x="618" y="181"/>
                  <a:pt x="626" y="201"/>
                </a:cubicBezTo>
                <a:cubicBezTo>
                  <a:pt x="634" y="221"/>
                  <a:pt x="641" y="241"/>
                  <a:pt x="645" y="262"/>
                </a:cubicBezTo>
                <a:cubicBezTo>
                  <a:pt x="649" y="283"/>
                  <a:pt x="651" y="304"/>
                  <a:pt x="651" y="325"/>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48" name="图片 1347"/>
          <p:cNvPicPr/>
          <p:nvPr/>
        </p:nvPicPr>
        <p:blipFill>
          <a:blip r:embed="rId10"/>
          <a:stretch/>
        </p:blipFill>
        <p:spPr>
          <a:xfrm>
            <a:off x="902520" y="2999880"/>
            <a:ext cx="124920" cy="100080"/>
          </a:xfrm>
          <a:prstGeom prst="rect">
            <a:avLst/>
          </a:prstGeom>
          <a:noFill/>
          <a:ln w="0">
            <a:noFill/>
          </a:ln>
        </p:spPr>
      </p:pic>
      <p:sp>
        <p:nvSpPr>
          <p:cNvPr id="1349" name="文本框 1348"/>
          <p:cNvSpPr txBox="1"/>
          <p:nvPr/>
        </p:nvSpPr>
        <p:spPr>
          <a:xfrm>
            <a:off x="844200" y="2423520"/>
            <a:ext cx="4701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参数规模</a:t>
            </a:r>
            <a:endParaRPr lang="en-US" sz="920" b="0" u="none" strike="noStrike">
              <a:solidFill>
                <a:srgbClr val="000000"/>
              </a:solidFill>
              <a:effectLst/>
              <a:uFillTx/>
              <a:latin typeface="Times New Roman"/>
            </a:endParaRPr>
          </a:p>
        </p:txBody>
      </p:sp>
      <p:sp>
        <p:nvSpPr>
          <p:cNvPr id="1350" name="任意多边形 1349"/>
          <p:cNvSpPr/>
          <p:nvPr/>
        </p:nvSpPr>
        <p:spPr>
          <a:xfrm>
            <a:off x="843840" y="3233880"/>
            <a:ext cx="234360" cy="234360"/>
          </a:xfrm>
          <a:custGeom>
            <a:avLst/>
            <a:gdLst/>
            <a:ahLst/>
            <a:cxnLst/>
            <a:rect l="0" t="0" r="r" b="b"/>
            <a:pathLst>
              <a:path w="651" h="651">
                <a:moveTo>
                  <a:pt x="651" y="325"/>
                </a:moveTo>
                <a:cubicBezTo>
                  <a:pt x="651" y="346"/>
                  <a:pt x="649" y="367"/>
                  <a:pt x="645" y="388"/>
                </a:cubicBezTo>
                <a:cubicBezTo>
                  <a:pt x="641" y="409"/>
                  <a:pt x="634" y="431"/>
                  <a:pt x="626" y="450"/>
                </a:cubicBezTo>
                <a:cubicBezTo>
                  <a:pt x="618" y="470"/>
                  <a:pt x="608" y="489"/>
                  <a:pt x="596" y="506"/>
                </a:cubicBezTo>
                <a:cubicBezTo>
                  <a:pt x="584" y="524"/>
                  <a:pt x="570" y="541"/>
                  <a:pt x="555" y="556"/>
                </a:cubicBezTo>
                <a:cubicBezTo>
                  <a:pt x="540" y="571"/>
                  <a:pt x="523" y="584"/>
                  <a:pt x="506" y="596"/>
                </a:cubicBezTo>
                <a:cubicBezTo>
                  <a:pt x="488" y="608"/>
                  <a:pt x="469" y="618"/>
                  <a:pt x="449" y="626"/>
                </a:cubicBezTo>
                <a:cubicBezTo>
                  <a:pt x="430" y="634"/>
                  <a:pt x="409" y="641"/>
                  <a:pt x="388" y="645"/>
                </a:cubicBezTo>
                <a:cubicBezTo>
                  <a:pt x="367" y="649"/>
                  <a:pt x="346" y="651"/>
                  <a:pt x="325" y="651"/>
                </a:cubicBezTo>
                <a:cubicBezTo>
                  <a:pt x="304" y="651"/>
                  <a:pt x="283" y="649"/>
                  <a:pt x="262" y="645"/>
                </a:cubicBezTo>
                <a:cubicBezTo>
                  <a:pt x="241" y="641"/>
                  <a:pt x="220" y="634"/>
                  <a:pt x="201" y="626"/>
                </a:cubicBezTo>
                <a:cubicBezTo>
                  <a:pt x="181" y="618"/>
                  <a:pt x="162" y="608"/>
                  <a:pt x="144" y="596"/>
                </a:cubicBezTo>
                <a:cubicBezTo>
                  <a:pt x="127" y="584"/>
                  <a:pt x="110" y="571"/>
                  <a:pt x="95" y="556"/>
                </a:cubicBezTo>
                <a:cubicBezTo>
                  <a:pt x="80" y="541"/>
                  <a:pt x="67" y="524"/>
                  <a:pt x="55" y="506"/>
                </a:cubicBezTo>
                <a:cubicBezTo>
                  <a:pt x="43" y="489"/>
                  <a:pt x="33" y="470"/>
                  <a:pt x="25" y="450"/>
                </a:cubicBezTo>
                <a:cubicBezTo>
                  <a:pt x="17" y="431"/>
                  <a:pt x="10" y="409"/>
                  <a:pt x="6" y="388"/>
                </a:cubicBezTo>
                <a:cubicBezTo>
                  <a:pt x="2" y="367"/>
                  <a:pt x="0" y="346"/>
                  <a:pt x="0" y="325"/>
                </a:cubicBezTo>
                <a:cubicBezTo>
                  <a:pt x="0" y="304"/>
                  <a:pt x="2" y="282"/>
                  <a:pt x="6" y="262"/>
                </a:cubicBezTo>
                <a:cubicBezTo>
                  <a:pt x="10" y="241"/>
                  <a:pt x="17" y="220"/>
                  <a:pt x="25" y="201"/>
                </a:cubicBezTo>
                <a:cubicBezTo>
                  <a:pt x="33" y="181"/>
                  <a:pt x="43" y="162"/>
                  <a:pt x="55" y="144"/>
                </a:cubicBezTo>
                <a:cubicBezTo>
                  <a:pt x="67" y="127"/>
                  <a:pt x="80" y="110"/>
                  <a:pt x="95" y="95"/>
                </a:cubicBezTo>
                <a:cubicBezTo>
                  <a:pt x="110" y="80"/>
                  <a:pt x="127" y="67"/>
                  <a:pt x="144" y="55"/>
                </a:cubicBezTo>
                <a:cubicBezTo>
                  <a:pt x="162" y="43"/>
                  <a:pt x="181" y="33"/>
                  <a:pt x="201" y="25"/>
                </a:cubicBezTo>
                <a:cubicBezTo>
                  <a:pt x="220" y="17"/>
                  <a:pt x="241" y="10"/>
                  <a:pt x="262" y="6"/>
                </a:cubicBezTo>
                <a:cubicBezTo>
                  <a:pt x="283" y="2"/>
                  <a:pt x="304" y="0"/>
                  <a:pt x="325" y="0"/>
                </a:cubicBezTo>
                <a:cubicBezTo>
                  <a:pt x="346" y="0"/>
                  <a:pt x="367" y="2"/>
                  <a:pt x="388" y="6"/>
                </a:cubicBezTo>
                <a:cubicBezTo>
                  <a:pt x="409" y="10"/>
                  <a:pt x="430" y="17"/>
                  <a:pt x="449" y="25"/>
                </a:cubicBezTo>
                <a:cubicBezTo>
                  <a:pt x="469" y="33"/>
                  <a:pt x="488" y="43"/>
                  <a:pt x="506" y="55"/>
                </a:cubicBezTo>
                <a:cubicBezTo>
                  <a:pt x="523" y="67"/>
                  <a:pt x="540" y="80"/>
                  <a:pt x="555" y="95"/>
                </a:cubicBezTo>
                <a:cubicBezTo>
                  <a:pt x="570" y="110"/>
                  <a:pt x="584" y="127"/>
                  <a:pt x="596" y="144"/>
                </a:cubicBezTo>
                <a:cubicBezTo>
                  <a:pt x="608" y="162"/>
                  <a:pt x="618" y="181"/>
                  <a:pt x="626" y="201"/>
                </a:cubicBezTo>
                <a:cubicBezTo>
                  <a:pt x="634" y="220"/>
                  <a:pt x="641" y="241"/>
                  <a:pt x="645" y="262"/>
                </a:cubicBezTo>
                <a:cubicBezTo>
                  <a:pt x="649" y="282"/>
                  <a:pt x="651" y="304"/>
                  <a:pt x="651" y="325"/>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51" name="图片 1350"/>
          <p:cNvPicPr/>
          <p:nvPr/>
        </p:nvPicPr>
        <p:blipFill>
          <a:blip r:embed="rId11"/>
          <a:stretch/>
        </p:blipFill>
        <p:spPr>
          <a:xfrm>
            <a:off x="902520" y="3300840"/>
            <a:ext cx="124920" cy="100080"/>
          </a:xfrm>
          <a:prstGeom prst="rect">
            <a:avLst/>
          </a:prstGeom>
          <a:noFill/>
          <a:ln w="0">
            <a:noFill/>
          </a:ln>
        </p:spPr>
      </p:pic>
      <p:sp>
        <p:nvSpPr>
          <p:cNvPr id="1352" name="文本框 1351"/>
          <p:cNvSpPr txBox="1"/>
          <p:nvPr/>
        </p:nvSpPr>
        <p:spPr>
          <a:xfrm>
            <a:off x="1161720" y="2991600"/>
            <a:ext cx="1606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基于</a:t>
            </a:r>
            <a:r>
              <a:rPr lang="en-US" sz="920" b="0" u="none" strike="noStrike">
                <a:solidFill>
                  <a:srgbClr val="FFFFFF"/>
                </a:solidFill>
                <a:effectLst/>
                <a:uFillTx/>
                <a:latin typeface="NotoSansSC"/>
                <a:ea typeface="NotoSansSC"/>
              </a:rPr>
              <a:t>Transformer</a:t>
            </a:r>
            <a:r>
              <a:rPr lang="zh-CN" sz="920" b="0" u="none" strike="noStrike">
                <a:solidFill>
                  <a:srgbClr val="FFFFFF"/>
                </a:solidFill>
                <a:effectLst/>
                <a:uFillTx/>
                <a:latin typeface="NotoSansSC"/>
                <a:ea typeface="NotoSansSC"/>
              </a:rPr>
              <a:t>解码器架构</a:t>
            </a:r>
            <a:endParaRPr lang="en-US" sz="920" b="0" u="none" strike="noStrike">
              <a:solidFill>
                <a:srgbClr val="000000"/>
              </a:solidFill>
              <a:effectLst/>
              <a:uFillTx/>
              <a:latin typeface="Times New Roman"/>
            </a:endParaRPr>
          </a:p>
        </p:txBody>
      </p:sp>
      <p:sp>
        <p:nvSpPr>
          <p:cNvPr id="1353" name="任意多边形 1352"/>
          <p:cNvSpPr/>
          <p:nvPr/>
        </p:nvSpPr>
        <p:spPr>
          <a:xfrm>
            <a:off x="843840" y="3534840"/>
            <a:ext cx="234360" cy="234360"/>
          </a:xfrm>
          <a:custGeom>
            <a:avLst/>
            <a:gdLst/>
            <a:ahLst/>
            <a:cxnLst/>
            <a:rect l="0" t="0" r="r" b="b"/>
            <a:pathLst>
              <a:path w="651" h="651">
                <a:moveTo>
                  <a:pt x="651" y="326"/>
                </a:moveTo>
                <a:cubicBezTo>
                  <a:pt x="651" y="347"/>
                  <a:pt x="649" y="368"/>
                  <a:pt x="645" y="389"/>
                </a:cubicBezTo>
                <a:cubicBezTo>
                  <a:pt x="641" y="410"/>
                  <a:pt x="634" y="430"/>
                  <a:pt x="626" y="450"/>
                </a:cubicBezTo>
                <a:cubicBezTo>
                  <a:pt x="618" y="470"/>
                  <a:pt x="608" y="488"/>
                  <a:pt x="596" y="506"/>
                </a:cubicBezTo>
                <a:cubicBezTo>
                  <a:pt x="584" y="524"/>
                  <a:pt x="570" y="540"/>
                  <a:pt x="555" y="555"/>
                </a:cubicBezTo>
                <a:cubicBezTo>
                  <a:pt x="540" y="570"/>
                  <a:pt x="523" y="584"/>
                  <a:pt x="506" y="596"/>
                </a:cubicBezTo>
                <a:cubicBezTo>
                  <a:pt x="488" y="608"/>
                  <a:pt x="469" y="618"/>
                  <a:pt x="449" y="626"/>
                </a:cubicBezTo>
                <a:cubicBezTo>
                  <a:pt x="430" y="634"/>
                  <a:pt x="409" y="640"/>
                  <a:pt x="388" y="644"/>
                </a:cubicBezTo>
                <a:cubicBezTo>
                  <a:pt x="367" y="649"/>
                  <a:pt x="346" y="651"/>
                  <a:pt x="325" y="651"/>
                </a:cubicBezTo>
                <a:cubicBezTo>
                  <a:pt x="304" y="651"/>
                  <a:pt x="283" y="649"/>
                  <a:pt x="262" y="644"/>
                </a:cubicBezTo>
                <a:cubicBezTo>
                  <a:pt x="241" y="640"/>
                  <a:pt x="220" y="634"/>
                  <a:pt x="201" y="626"/>
                </a:cubicBezTo>
                <a:cubicBezTo>
                  <a:pt x="181" y="618"/>
                  <a:pt x="162" y="608"/>
                  <a:pt x="144" y="596"/>
                </a:cubicBezTo>
                <a:cubicBezTo>
                  <a:pt x="127" y="584"/>
                  <a:pt x="110" y="570"/>
                  <a:pt x="95" y="555"/>
                </a:cubicBezTo>
                <a:cubicBezTo>
                  <a:pt x="80" y="540"/>
                  <a:pt x="67" y="524"/>
                  <a:pt x="55" y="506"/>
                </a:cubicBezTo>
                <a:cubicBezTo>
                  <a:pt x="43" y="488"/>
                  <a:pt x="33" y="470"/>
                  <a:pt x="25" y="450"/>
                </a:cubicBezTo>
                <a:cubicBezTo>
                  <a:pt x="17" y="430"/>
                  <a:pt x="10" y="410"/>
                  <a:pt x="6" y="389"/>
                </a:cubicBezTo>
                <a:cubicBezTo>
                  <a:pt x="2" y="368"/>
                  <a:pt x="0" y="347"/>
                  <a:pt x="0" y="326"/>
                </a:cubicBezTo>
                <a:cubicBezTo>
                  <a:pt x="0" y="304"/>
                  <a:pt x="2" y="283"/>
                  <a:pt x="6" y="262"/>
                </a:cubicBezTo>
                <a:cubicBezTo>
                  <a:pt x="10" y="240"/>
                  <a:pt x="17" y="220"/>
                  <a:pt x="25" y="200"/>
                </a:cubicBezTo>
                <a:cubicBezTo>
                  <a:pt x="33" y="181"/>
                  <a:pt x="43" y="162"/>
                  <a:pt x="55" y="144"/>
                </a:cubicBezTo>
                <a:cubicBezTo>
                  <a:pt x="67" y="126"/>
                  <a:pt x="80" y="110"/>
                  <a:pt x="95" y="95"/>
                </a:cubicBezTo>
                <a:cubicBezTo>
                  <a:pt x="110" y="80"/>
                  <a:pt x="127" y="66"/>
                  <a:pt x="144" y="54"/>
                </a:cubicBezTo>
                <a:cubicBezTo>
                  <a:pt x="162" y="43"/>
                  <a:pt x="181" y="33"/>
                  <a:pt x="201" y="24"/>
                </a:cubicBezTo>
                <a:cubicBezTo>
                  <a:pt x="220" y="16"/>
                  <a:pt x="241" y="10"/>
                  <a:pt x="262" y="6"/>
                </a:cubicBezTo>
                <a:cubicBezTo>
                  <a:pt x="283" y="2"/>
                  <a:pt x="304" y="0"/>
                  <a:pt x="325" y="0"/>
                </a:cubicBezTo>
                <a:cubicBezTo>
                  <a:pt x="346" y="0"/>
                  <a:pt x="367" y="2"/>
                  <a:pt x="388" y="6"/>
                </a:cubicBezTo>
                <a:cubicBezTo>
                  <a:pt x="409" y="10"/>
                  <a:pt x="430" y="16"/>
                  <a:pt x="449" y="24"/>
                </a:cubicBezTo>
                <a:cubicBezTo>
                  <a:pt x="469" y="33"/>
                  <a:pt x="488" y="43"/>
                  <a:pt x="506" y="54"/>
                </a:cubicBezTo>
                <a:cubicBezTo>
                  <a:pt x="523" y="66"/>
                  <a:pt x="540" y="80"/>
                  <a:pt x="555" y="95"/>
                </a:cubicBezTo>
                <a:cubicBezTo>
                  <a:pt x="570" y="110"/>
                  <a:pt x="584" y="126"/>
                  <a:pt x="596" y="144"/>
                </a:cubicBezTo>
                <a:cubicBezTo>
                  <a:pt x="608" y="162"/>
                  <a:pt x="618" y="181"/>
                  <a:pt x="626" y="200"/>
                </a:cubicBezTo>
                <a:cubicBezTo>
                  <a:pt x="634" y="220"/>
                  <a:pt x="641" y="240"/>
                  <a:pt x="645" y="262"/>
                </a:cubicBezTo>
                <a:cubicBezTo>
                  <a:pt x="649" y="283"/>
                  <a:pt x="651" y="304"/>
                  <a:pt x="651" y="326"/>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54" name="图片 1353"/>
          <p:cNvPicPr/>
          <p:nvPr/>
        </p:nvPicPr>
        <p:blipFill>
          <a:blip r:embed="rId12"/>
          <a:stretch/>
        </p:blipFill>
        <p:spPr>
          <a:xfrm>
            <a:off x="910800" y="3601800"/>
            <a:ext cx="100080" cy="100080"/>
          </a:xfrm>
          <a:prstGeom prst="rect">
            <a:avLst/>
          </a:prstGeom>
          <a:noFill/>
          <a:ln w="0">
            <a:noFill/>
          </a:ln>
        </p:spPr>
      </p:pic>
      <p:sp>
        <p:nvSpPr>
          <p:cNvPr id="1355" name="文本框 1354"/>
          <p:cNvSpPr txBox="1"/>
          <p:nvPr/>
        </p:nvSpPr>
        <p:spPr>
          <a:xfrm>
            <a:off x="1161720" y="3292560"/>
            <a:ext cx="10987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无监督预训练</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微调</a:t>
            </a:r>
            <a:endParaRPr lang="en-US" sz="920" b="0" u="none" strike="noStrike">
              <a:solidFill>
                <a:srgbClr val="000000"/>
              </a:solidFill>
              <a:effectLst/>
              <a:uFillTx/>
              <a:latin typeface="Times New Roman"/>
            </a:endParaRPr>
          </a:p>
        </p:txBody>
      </p:sp>
      <p:pic>
        <p:nvPicPr>
          <p:cNvPr id="1356" name="图片 1355"/>
          <p:cNvPicPr/>
          <p:nvPr/>
        </p:nvPicPr>
        <p:blipFill>
          <a:blip r:embed="rId13"/>
          <a:stretch/>
        </p:blipFill>
        <p:spPr>
          <a:xfrm>
            <a:off x="844200" y="2598840"/>
            <a:ext cx="533880" cy="200160"/>
          </a:xfrm>
          <a:prstGeom prst="rect">
            <a:avLst/>
          </a:prstGeom>
          <a:noFill/>
          <a:ln w="0">
            <a:noFill/>
          </a:ln>
        </p:spPr>
      </p:pic>
      <p:sp>
        <p:nvSpPr>
          <p:cNvPr id="1357" name="文本框 1356"/>
          <p:cNvSpPr txBox="1"/>
          <p:nvPr/>
        </p:nvSpPr>
        <p:spPr>
          <a:xfrm>
            <a:off x="1161720" y="3593520"/>
            <a:ext cx="9396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缺乏深度理解能力</a:t>
            </a:r>
            <a:endParaRPr lang="en-US" sz="920" b="0" u="none" strike="noStrike">
              <a:solidFill>
                <a:srgbClr val="000000"/>
              </a:solidFill>
              <a:effectLst/>
              <a:uFillTx/>
              <a:latin typeface="Times New Roman"/>
            </a:endParaRPr>
          </a:p>
        </p:txBody>
      </p:sp>
      <p:sp>
        <p:nvSpPr>
          <p:cNvPr id="1358" name="文本框 1357"/>
          <p:cNvSpPr txBox="1"/>
          <p:nvPr/>
        </p:nvSpPr>
        <p:spPr>
          <a:xfrm>
            <a:off x="844200" y="2560320"/>
            <a:ext cx="182520" cy="13464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NotoSansSC"/>
                <a:ea typeface="NotoSansSC"/>
              </a:rPr>
              <a:t>1.5</a:t>
            </a:r>
            <a:endParaRPr lang="en-US" sz="900" b="0" u="none" strike="noStrike">
              <a:solidFill>
                <a:srgbClr val="000000"/>
              </a:solidFill>
              <a:effectLst/>
              <a:uFillTx/>
              <a:latin typeface="Times New Roman"/>
            </a:endParaRPr>
          </a:p>
        </p:txBody>
      </p:sp>
      <p:sp>
        <p:nvSpPr>
          <p:cNvPr id="1359" name="任意多边形 1358"/>
          <p:cNvSpPr/>
          <p:nvPr/>
        </p:nvSpPr>
        <p:spPr>
          <a:xfrm>
            <a:off x="3852360" y="1688040"/>
            <a:ext cx="2991960" cy="2256480"/>
          </a:xfrm>
          <a:custGeom>
            <a:avLst/>
            <a:gdLst/>
            <a:ahLst/>
            <a:cxnLst/>
            <a:rect l="0" t="0" r="r" b="b"/>
            <a:pathLst>
              <a:path w="8311" h="6268">
                <a:moveTo>
                  <a:pt x="21" y="171"/>
                </a:moveTo>
                <a:cubicBezTo>
                  <a:pt x="35" y="137"/>
                  <a:pt x="55" y="107"/>
                  <a:pt x="81" y="81"/>
                </a:cubicBezTo>
                <a:cubicBezTo>
                  <a:pt x="107" y="55"/>
                  <a:pt x="138" y="35"/>
                  <a:pt x="172" y="21"/>
                </a:cubicBezTo>
                <a:cubicBezTo>
                  <a:pt x="206" y="7"/>
                  <a:pt x="241" y="0"/>
                  <a:pt x="278" y="0"/>
                </a:cubicBezTo>
                <a:lnTo>
                  <a:pt x="8032" y="0"/>
                </a:lnTo>
                <a:cubicBezTo>
                  <a:pt x="8069" y="0"/>
                  <a:pt x="8105" y="7"/>
                  <a:pt x="8139" y="21"/>
                </a:cubicBezTo>
                <a:cubicBezTo>
                  <a:pt x="8173" y="35"/>
                  <a:pt x="8203" y="55"/>
                  <a:pt x="8229" y="81"/>
                </a:cubicBezTo>
                <a:cubicBezTo>
                  <a:pt x="8256" y="107"/>
                  <a:pt x="8276" y="137"/>
                  <a:pt x="8290" y="171"/>
                </a:cubicBezTo>
                <a:cubicBezTo>
                  <a:pt x="8304" y="206"/>
                  <a:pt x="8311" y="241"/>
                  <a:pt x="8311" y="278"/>
                </a:cubicBezTo>
                <a:lnTo>
                  <a:pt x="8311" y="5990"/>
                </a:lnTo>
                <a:cubicBezTo>
                  <a:pt x="8311" y="6026"/>
                  <a:pt x="8304" y="6062"/>
                  <a:pt x="8290" y="6096"/>
                </a:cubicBezTo>
                <a:cubicBezTo>
                  <a:pt x="8276" y="6130"/>
                  <a:pt x="8256" y="6160"/>
                  <a:pt x="8229" y="6186"/>
                </a:cubicBezTo>
                <a:cubicBezTo>
                  <a:pt x="8203" y="6213"/>
                  <a:pt x="8173" y="6233"/>
                  <a:pt x="8139" y="6247"/>
                </a:cubicBezTo>
                <a:cubicBezTo>
                  <a:pt x="8105" y="6261"/>
                  <a:pt x="8069" y="6268"/>
                  <a:pt x="8032" y="6268"/>
                </a:cubicBezTo>
                <a:lnTo>
                  <a:pt x="278" y="6268"/>
                </a:lnTo>
                <a:cubicBezTo>
                  <a:pt x="241" y="6268"/>
                  <a:pt x="206" y="6261"/>
                  <a:pt x="172" y="6247"/>
                </a:cubicBezTo>
                <a:cubicBezTo>
                  <a:pt x="138" y="6233"/>
                  <a:pt x="107" y="6213"/>
                  <a:pt x="81" y="6186"/>
                </a:cubicBezTo>
                <a:cubicBezTo>
                  <a:pt x="55" y="6160"/>
                  <a:pt x="35" y="6130"/>
                  <a:pt x="21" y="6096"/>
                </a:cubicBezTo>
                <a:cubicBezTo>
                  <a:pt x="7" y="6062"/>
                  <a:pt x="0" y="6026"/>
                  <a:pt x="0" y="5990"/>
                </a:cubicBezTo>
                <a:lnTo>
                  <a:pt x="0" y="278"/>
                </a:lnTo>
                <a:cubicBezTo>
                  <a:pt x="0" y="241"/>
                  <a:pt x="7" y="206"/>
                  <a:pt x="21" y="171"/>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60" name="任意多边形 1359"/>
          <p:cNvSpPr/>
          <p:nvPr/>
        </p:nvSpPr>
        <p:spPr>
          <a:xfrm>
            <a:off x="3852360" y="1688040"/>
            <a:ext cx="2991960" cy="2256480"/>
          </a:xfrm>
          <a:custGeom>
            <a:avLst/>
            <a:gdLst/>
            <a:ahLst/>
            <a:cxnLst/>
            <a:rect l="0" t="0" r="r" b="b"/>
            <a:pathLst>
              <a:path w="8311" h="6268">
                <a:moveTo>
                  <a:pt x="0" y="5990"/>
                </a:moveTo>
                <a:lnTo>
                  <a:pt x="0" y="278"/>
                </a:lnTo>
                <a:cubicBezTo>
                  <a:pt x="0" y="241"/>
                  <a:pt x="7" y="206"/>
                  <a:pt x="21" y="171"/>
                </a:cubicBezTo>
                <a:cubicBezTo>
                  <a:pt x="35" y="137"/>
                  <a:pt x="55" y="107"/>
                  <a:pt x="81" y="81"/>
                </a:cubicBezTo>
                <a:cubicBezTo>
                  <a:pt x="107" y="55"/>
                  <a:pt x="138" y="35"/>
                  <a:pt x="172" y="21"/>
                </a:cubicBezTo>
                <a:cubicBezTo>
                  <a:pt x="206" y="7"/>
                  <a:pt x="241" y="0"/>
                  <a:pt x="278" y="0"/>
                </a:cubicBezTo>
                <a:lnTo>
                  <a:pt x="8032" y="0"/>
                </a:lnTo>
                <a:cubicBezTo>
                  <a:pt x="8069" y="0"/>
                  <a:pt x="8105" y="7"/>
                  <a:pt x="8139" y="21"/>
                </a:cubicBezTo>
                <a:cubicBezTo>
                  <a:pt x="8173" y="35"/>
                  <a:pt x="8203" y="55"/>
                  <a:pt x="8229" y="81"/>
                </a:cubicBezTo>
                <a:cubicBezTo>
                  <a:pt x="8256" y="107"/>
                  <a:pt x="8276" y="137"/>
                  <a:pt x="8290" y="171"/>
                </a:cubicBezTo>
                <a:cubicBezTo>
                  <a:pt x="8304" y="206"/>
                  <a:pt x="8311" y="241"/>
                  <a:pt x="8311" y="278"/>
                </a:cubicBezTo>
                <a:lnTo>
                  <a:pt x="8311" y="5990"/>
                </a:lnTo>
                <a:cubicBezTo>
                  <a:pt x="8311" y="6026"/>
                  <a:pt x="8304" y="6062"/>
                  <a:pt x="8290" y="6096"/>
                </a:cubicBezTo>
                <a:cubicBezTo>
                  <a:pt x="8276" y="6130"/>
                  <a:pt x="8256" y="6160"/>
                  <a:pt x="8229" y="6186"/>
                </a:cubicBezTo>
                <a:cubicBezTo>
                  <a:pt x="8203" y="6213"/>
                  <a:pt x="8173" y="6233"/>
                  <a:pt x="8139" y="6247"/>
                </a:cubicBezTo>
                <a:cubicBezTo>
                  <a:pt x="8105" y="6261"/>
                  <a:pt x="8069" y="6268"/>
                  <a:pt x="8032" y="6268"/>
                </a:cubicBezTo>
                <a:lnTo>
                  <a:pt x="278" y="6268"/>
                </a:lnTo>
                <a:cubicBezTo>
                  <a:pt x="241" y="6268"/>
                  <a:pt x="206" y="6261"/>
                  <a:pt x="172" y="6247"/>
                </a:cubicBezTo>
                <a:cubicBezTo>
                  <a:pt x="138" y="6233"/>
                  <a:pt x="107" y="6213"/>
                  <a:pt x="81" y="6186"/>
                </a:cubicBezTo>
                <a:cubicBezTo>
                  <a:pt x="55" y="6160"/>
                  <a:pt x="35" y="6130"/>
                  <a:pt x="21" y="6096"/>
                </a:cubicBezTo>
                <a:cubicBezTo>
                  <a:pt x="7" y="6062"/>
                  <a:pt x="0" y="6026"/>
                  <a:pt x="0" y="5990"/>
                </a:cubicBezTo>
                <a:moveTo>
                  <a:pt x="23" y="278"/>
                </a:moveTo>
                <a:lnTo>
                  <a:pt x="23" y="5990"/>
                </a:lnTo>
                <a:cubicBezTo>
                  <a:pt x="23" y="6006"/>
                  <a:pt x="25" y="6023"/>
                  <a:pt x="28" y="6039"/>
                </a:cubicBezTo>
                <a:cubicBezTo>
                  <a:pt x="31" y="6056"/>
                  <a:pt x="36" y="6072"/>
                  <a:pt x="42" y="6087"/>
                </a:cubicBezTo>
                <a:cubicBezTo>
                  <a:pt x="49" y="6103"/>
                  <a:pt x="57" y="6117"/>
                  <a:pt x="66" y="6131"/>
                </a:cubicBezTo>
                <a:cubicBezTo>
                  <a:pt x="75" y="6145"/>
                  <a:pt x="86" y="6158"/>
                  <a:pt x="98" y="6170"/>
                </a:cubicBezTo>
                <a:cubicBezTo>
                  <a:pt x="110" y="6182"/>
                  <a:pt x="122" y="6192"/>
                  <a:pt x="136" y="6202"/>
                </a:cubicBezTo>
                <a:cubicBezTo>
                  <a:pt x="150" y="6211"/>
                  <a:pt x="165" y="6219"/>
                  <a:pt x="181" y="6225"/>
                </a:cubicBezTo>
                <a:cubicBezTo>
                  <a:pt x="196" y="6232"/>
                  <a:pt x="212" y="6237"/>
                  <a:pt x="228" y="6240"/>
                </a:cubicBezTo>
                <a:cubicBezTo>
                  <a:pt x="245" y="6243"/>
                  <a:pt x="262" y="6245"/>
                  <a:pt x="278" y="6245"/>
                </a:cubicBezTo>
                <a:lnTo>
                  <a:pt x="8032" y="6245"/>
                </a:lnTo>
                <a:cubicBezTo>
                  <a:pt x="8049" y="6245"/>
                  <a:pt x="8066" y="6243"/>
                  <a:pt x="8082" y="6240"/>
                </a:cubicBezTo>
                <a:cubicBezTo>
                  <a:pt x="8099" y="6237"/>
                  <a:pt x="8115" y="6232"/>
                  <a:pt x="8130" y="6225"/>
                </a:cubicBezTo>
                <a:cubicBezTo>
                  <a:pt x="8146" y="6219"/>
                  <a:pt x="8160" y="6211"/>
                  <a:pt x="8174" y="6202"/>
                </a:cubicBezTo>
                <a:cubicBezTo>
                  <a:pt x="8188" y="6192"/>
                  <a:pt x="8201" y="6182"/>
                  <a:pt x="8213" y="6170"/>
                </a:cubicBezTo>
                <a:cubicBezTo>
                  <a:pt x="8225" y="6158"/>
                  <a:pt x="8235" y="6145"/>
                  <a:pt x="8245" y="6131"/>
                </a:cubicBezTo>
                <a:cubicBezTo>
                  <a:pt x="8254" y="6117"/>
                  <a:pt x="8262" y="6103"/>
                  <a:pt x="8268" y="6087"/>
                </a:cubicBezTo>
                <a:cubicBezTo>
                  <a:pt x="8275" y="6072"/>
                  <a:pt x="8280" y="6056"/>
                  <a:pt x="8283" y="6039"/>
                </a:cubicBezTo>
                <a:cubicBezTo>
                  <a:pt x="8286" y="6023"/>
                  <a:pt x="8288" y="6006"/>
                  <a:pt x="8288" y="5990"/>
                </a:cubicBezTo>
                <a:lnTo>
                  <a:pt x="8288" y="278"/>
                </a:lnTo>
                <a:cubicBezTo>
                  <a:pt x="8288" y="261"/>
                  <a:pt x="8286" y="245"/>
                  <a:pt x="8283" y="228"/>
                </a:cubicBezTo>
                <a:cubicBezTo>
                  <a:pt x="8280" y="212"/>
                  <a:pt x="8275" y="196"/>
                  <a:pt x="8268" y="180"/>
                </a:cubicBezTo>
                <a:cubicBezTo>
                  <a:pt x="8262" y="165"/>
                  <a:pt x="8254" y="150"/>
                  <a:pt x="8245" y="136"/>
                </a:cubicBezTo>
                <a:cubicBezTo>
                  <a:pt x="8235" y="122"/>
                  <a:pt x="8225" y="109"/>
                  <a:pt x="8213" y="98"/>
                </a:cubicBezTo>
                <a:cubicBezTo>
                  <a:pt x="8201" y="86"/>
                  <a:pt x="8188" y="75"/>
                  <a:pt x="8174" y="66"/>
                </a:cubicBezTo>
                <a:cubicBezTo>
                  <a:pt x="8160" y="56"/>
                  <a:pt x="8146" y="49"/>
                  <a:pt x="8130" y="42"/>
                </a:cubicBezTo>
                <a:cubicBezTo>
                  <a:pt x="8115" y="36"/>
                  <a:pt x="8099" y="31"/>
                  <a:pt x="8082" y="28"/>
                </a:cubicBezTo>
                <a:cubicBezTo>
                  <a:pt x="8066" y="24"/>
                  <a:pt x="8049" y="23"/>
                  <a:pt x="8032" y="23"/>
                </a:cubicBezTo>
                <a:lnTo>
                  <a:pt x="278" y="23"/>
                </a:lnTo>
                <a:cubicBezTo>
                  <a:pt x="262" y="23"/>
                  <a:pt x="245" y="24"/>
                  <a:pt x="228" y="28"/>
                </a:cubicBezTo>
                <a:cubicBezTo>
                  <a:pt x="212" y="31"/>
                  <a:pt x="196" y="36"/>
                  <a:pt x="181" y="42"/>
                </a:cubicBezTo>
                <a:cubicBezTo>
                  <a:pt x="165" y="49"/>
                  <a:pt x="150" y="56"/>
                  <a:pt x="136" y="66"/>
                </a:cubicBezTo>
                <a:cubicBezTo>
                  <a:pt x="122" y="75"/>
                  <a:pt x="110" y="86"/>
                  <a:pt x="98" y="98"/>
                </a:cubicBezTo>
                <a:cubicBezTo>
                  <a:pt x="86" y="109"/>
                  <a:pt x="75" y="122"/>
                  <a:pt x="66" y="136"/>
                </a:cubicBezTo>
                <a:cubicBezTo>
                  <a:pt x="57" y="150"/>
                  <a:pt x="49" y="165"/>
                  <a:pt x="42" y="180"/>
                </a:cubicBezTo>
                <a:cubicBezTo>
                  <a:pt x="36" y="196"/>
                  <a:pt x="31" y="212"/>
                  <a:pt x="28" y="228"/>
                </a:cubicBezTo>
                <a:cubicBezTo>
                  <a:pt x="25"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61" name="任意多边形 1360"/>
          <p:cNvSpPr/>
          <p:nvPr/>
        </p:nvSpPr>
        <p:spPr>
          <a:xfrm>
            <a:off x="4027680" y="1863360"/>
            <a:ext cx="401400" cy="401400"/>
          </a:xfrm>
          <a:custGeom>
            <a:avLst/>
            <a:gdLst/>
            <a:ahLst/>
            <a:cxnLst/>
            <a:rect l="0" t="0" r="r" b="b"/>
            <a:pathLst>
              <a:path w="1115" h="1115">
                <a:moveTo>
                  <a:pt x="1115" y="557"/>
                </a:moveTo>
                <a:cubicBezTo>
                  <a:pt x="1115" y="594"/>
                  <a:pt x="1112" y="630"/>
                  <a:pt x="1105" y="666"/>
                </a:cubicBezTo>
                <a:cubicBezTo>
                  <a:pt x="1098" y="702"/>
                  <a:pt x="1087" y="737"/>
                  <a:pt x="1073" y="770"/>
                </a:cubicBezTo>
                <a:cubicBezTo>
                  <a:pt x="1059" y="804"/>
                  <a:pt x="1042" y="836"/>
                  <a:pt x="1022" y="867"/>
                </a:cubicBezTo>
                <a:cubicBezTo>
                  <a:pt x="1001" y="897"/>
                  <a:pt x="978" y="925"/>
                  <a:pt x="952" y="952"/>
                </a:cubicBezTo>
                <a:cubicBezTo>
                  <a:pt x="926" y="978"/>
                  <a:pt x="898" y="1001"/>
                  <a:pt x="868" y="1021"/>
                </a:cubicBezTo>
                <a:cubicBezTo>
                  <a:pt x="837" y="1042"/>
                  <a:pt x="805" y="1059"/>
                  <a:pt x="772" y="1073"/>
                </a:cubicBezTo>
                <a:cubicBezTo>
                  <a:pt x="738" y="1087"/>
                  <a:pt x="703" y="1097"/>
                  <a:pt x="667" y="1105"/>
                </a:cubicBezTo>
                <a:cubicBezTo>
                  <a:pt x="631" y="1112"/>
                  <a:pt x="595" y="1115"/>
                  <a:pt x="558" y="1115"/>
                </a:cubicBezTo>
                <a:cubicBezTo>
                  <a:pt x="522" y="1115"/>
                  <a:pt x="484" y="1112"/>
                  <a:pt x="449" y="1105"/>
                </a:cubicBezTo>
                <a:cubicBezTo>
                  <a:pt x="413" y="1097"/>
                  <a:pt x="378" y="1087"/>
                  <a:pt x="344" y="1073"/>
                </a:cubicBezTo>
                <a:cubicBezTo>
                  <a:pt x="310" y="1059"/>
                  <a:pt x="278" y="1042"/>
                  <a:pt x="248" y="1021"/>
                </a:cubicBezTo>
                <a:cubicBezTo>
                  <a:pt x="217" y="1001"/>
                  <a:pt x="189" y="978"/>
                  <a:pt x="163" y="952"/>
                </a:cubicBezTo>
                <a:cubicBezTo>
                  <a:pt x="137" y="925"/>
                  <a:pt x="114" y="897"/>
                  <a:pt x="94" y="867"/>
                </a:cubicBezTo>
                <a:cubicBezTo>
                  <a:pt x="74" y="836"/>
                  <a:pt x="57" y="804"/>
                  <a:pt x="43" y="770"/>
                </a:cubicBezTo>
                <a:cubicBezTo>
                  <a:pt x="29" y="737"/>
                  <a:pt x="18" y="702"/>
                  <a:pt x="11" y="666"/>
                </a:cubicBezTo>
                <a:cubicBezTo>
                  <a:pt x="4" y="630"/>
                  <a:pt x="0" y="594"/>
                  <a:pt x="0" y="557"/>
                </a:cubicBezTo>
                <a:cubicBezTo>
                  <a:pt x="0" y="521"/>
                  <a:pt x="4" y="484"/>
                  <a:pt x="11" y="448"/>
                </a:cubicBezTo>
                <a:cubicBezTo>
                  <a:pt x="18" y="413"/>
                  <a:pt x="29" y="378"/>
                  <a:pt x="43" y="344"/>
                </a:cubicBezTo>
                <a:cubicBezTo>
                  <a:pt x="57" y="310"/>
                  <a:pt x="74" y="278"/>
                  <a:pt x="94" y="248"/>
                </a:cubicBezTo>
                <a:cubicBezTo>
                  <a:pt x="114" y="217"/>
                  <a:pt x="137" y="189"/>
                  <a:pt x="163" y="163"/>
                </a:cubicBezTo>
                <a:cubicBezTo>
                  <a:pt x="189" y="137"/>
                  <a:pt x="217" y="114"/>
                  <a:pt x="248" y="94"/>
                </a:cubicBezTo>
                <a:cubicBezTo>
                  <a:pt x="278" y="74"/>
                  <a:pt x="310" y="56"/>
                  <a:pt x="344" y="42"/>
                </a:cubicBezTo>
                <a:cubicBezTo>
                  <a:pt x="378" y="28"/>
                  <a:pt x="413" y="18"/>
                  <a:pt x="449" y="11"/>
                </a:cubicBezTo>
                <a:cubicBezTo>
                  <a:pt x="484" y="4"/>
                  <a:pt x="522" y="0"/>
                  <a:pt x="558" y="0"/>
                </a:cubicBezTo>
                <a:cubicBezTo>
                  <a:pt x="595" y="0"/>
                  <a:pt x="631" y="4"/>
                  <a:pt x="667" y="11"/>
                </a:cubicBezTo>
                <a:cubicBezTo>
                  <a:pt x="703" y="18"/>
                  <a:pt x="738" y="28"/>
                  <a:pt x="772" y="42"/>
                </a:cubicBezTo>
                <a:cubicBezTo>
                  <a:pt x="805" y="56"/>
                  <a:pt x="837" y="74"/>
                  <a:pt x="868" y="94"/>
                </a:cubicBezTo>
                <a:cubicBezTo>
                  <a:pt x="898" y="114"/>
                  <a:pt x="926" y="137"/>
                  <a:pt x="952" y="163"/>
                </a:cubicBezTo>
                <a:cubicBezTo>
                  <a:pt x="978" y="189"/>
                  <a:pt x="1001" y="217"/>
                  <a:pt x="1022" y="248"/>
                </a:cubicBezTo>
                <a:cubicBezTo>
                  <a:pt x="1042" y="278"/>
                  <a:pt x="1059" y="310"/>
                  <a:pt x="1073" y="344"/>
                </a:cubicBezTo>
                <a:cubicBezTo>
                  <a:pt x="1087" y="378"/>
                  <a:pt x="1098" y="413"/>
                  <a:pt x="1105" y="448"/>
                </a:cubicBezTo>
                <a:cubicBezTo>
                  <a:pt x="1112" y="484"/>
                  <a:pt x="1115" y="521"/>
                  <a:pt x="1115" y="557"/>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62" name="图片 1361"/>
          <p:cNvPicPr/>
          <p:nvPr/>
        </p:nvPicPr>
        <p:blipFill>
          <a:blip r:embed="rId14"/>
          <a:stretch/>
        </p:blipFill>
        <p:spPr>
          <a:xfrm>
            <a:off x="4145040" y="1980360"/>
            <a:ext cx="166680" cy="166680"/>
          </a:xfrm>
          <a:prstGeom prst="rect">
            <a:avLst/>
          </a:prstGeom>
          <a:noFill/>
          <a:ln w="0">
            <a:noFill/>
          </a:ln>
        </p:spPr>
      </p:pic>
      <p:sp>
        <p:nvSpPr>
          <p:cNvPr id="1363" name="文本框 1362"/>
          <p:cNvSpPr txBox="1"/>
          <p:nvPr/>
        </p:nvSpPr>
        <p:spPr>
          <a:xfrm>
            <a:off x="844200" y="2727360"/>
            <a:ext cx="476280" cy="166320"/>
          </a:xfrm>
          <a:prstGeom prst="rect">
            <a:avLst/>
          </a:prstGeom>
          <a:noFill/>
          <a:ln w="0">
            <a:noFill/>
          </a:ln>
        </p:spPr>
        <p:txBody>
          <a:bodyPr wrap="none" lIns="0" tIns="0" rIns="0" bIns="0" anchor="t">
            <a:spAutoFit/>
          </a:bodyPr>
          <a:lstStyle/>
          <a:p>
            <a:r>
              <a:rPr lang="zh-CN" sz="900" b="0" u="none" strike="noStrike">
                <a:solidFill>
                  <a:srgbClr val="FFFFFF"/>
                </a:solidFill>
                <a:effectLst/>
                <a:uFillTx/>
                <a:latin typeface="NotoSansSC"/>
                <a:ea typeface="NotoSansSC"/>
              </a:rPr>
              <a:t>亿</a:t>
            </a:r>
            <a:r>
              <a:rPr lang="en-US" sz="900" b="0" u="none" strike="noStrike">
                <a:solidFill>
                  <a:srgbClr val="FFFFFF"/>
                </a:solidFill>
                <a:effectLst/>
                <a:uFillTx/>
                <a:latin typeface="NotoSansSC"/>
                <a:ea typeface="NotoSansSC"/>
              </a:rPr>
              <a:t>-15</a:t>
            </a:r>
            <a:r>
              <a:rPr lang="zh-CN" sz="900" b="0" u="none" strike="noStrike">
                <a:solidFill>
                  <a:srgbClr val="FFFFFF"/>
                </a:solidFill>
                <a:effectLst/>
                <a:uFillTx/>
                <a:latin typeface="NotoSansSC"/>
                <a:ea typeface="NotoSansSC"/>
              </a:rPr>
              <a:t>亿</a:t>
            </a:r>
            <a:endParaRPr lang="en-US" sz="900" b="0" u="none" strike="noStrike">
              <a:solidFill>
                <a:srgbClr val="000000"/>
              </a:solidFill>
              <a:effectLst/>
              <a:uFillTx/>
              <a:latin typeface="Times New Roman"/>
            </a:endParaRPr>
          </a:p>
        </p:txBody>
      </p:sp>
      <p:sp>
        <p:nvSpPr>
          <p:cNvPr id="1364" name="文本框 1363"/>
          <p:cNvSpPr txBox="1"/>
          <p:nvPr/>
        </p:nvSpPr>
        <p:spPr>
          <a:xfrm>
            <a:off x="4532040" y="1975680"/>
            <a:ext cx="501120" cy="195480"/>
          </a:xfrm>
          <a:prstGeom prst="rect">
            <a:avLst/>
          </a:prstGeom>
          <a:noFill/>
          <a:ln w="0">
            <a:noFill/>
          </a:ln>
        </p:spPr>
        <p:txBody>
          <a:bodyPr wrap="none" lIns="0" tIns="0" rIns="0" bIns="0" anchor="t">
            <a:spAutoFit/>
          </a:bodyPr>
          <a:lstStyle/>
          <a:p>
            <a:r>
              <a:rPr lang="en-US" sz="1320" b="0" u="none" strike="noStrike">
                <a:solidFill>
                  <a:srgbClr val="C4B5FD"/>
                </a:solidFill>
                <a:effectLst/>
                <a:uFillTx/>
                <a:latin typeface="NotoSansSC"/>
                <a:ea typeface="NotoSansSC"/>
              </a:rPr>
              <a:t>GPT-3</a:t>
            </a:r>
            <a:endParaRPr lang="en-US" sz="1320" b="0" u="none" strike="noStrike">
              <a:solidFill>
                <a:srgbClr val="000000"/>
              </a:solidFill>
              <a:effectLst/>
              <a:uFillTx/>
              <a:latin typeface="Times New Roman"/>
            </a:endParaRPr>
          </a:p>
        </p:txBody>
      </p:sp>
      <p:sp>
        <p:nvSpPr>
          <p:cNvPr id="1365" name="任意多边形 1364"/>
          <p:cNvSpPr/>
          <p:nvPr/>
        </p:nvSpPr>
        <p:spPr>
          <a:xfrm>
            <a:off x="4027680" y="2932920"/>
            <a:ext cx="234360" cy="234360"/>
          </a:xfrm>
          <a:custGeom>
            <a:avLst/>
            <a:gdLst/>
            <a:ahLst/>
            <a:cxnLst/>
            <a:rect l="0" t="0" r="r" b="b"/>
            <a:pathLst>
              <a:path w="651" h="651">
                <a:moveTo>
                  <a:pt x="651" y="325"/>
                </a:moveTo>
                <a:cubicBezTo>
                  <a:pt x="651" y="347"/>
                  <a:pt x="649" y="368"/>
                  <a:pt x="645" y="389"/>
                </a:cubicBezTo>
                <a:cubicBezTo>
                  <a:pt x="641" y="410"/>
                  <a:pt x="635" y="430"/>
                  <a:pt x="626" y="450"/>
                </a:cubicBezTo>
                <a:cubicBezTo>
                  <a:pt x="618" y="469"/>
                  <a:pt x="608" y="488"/>
                  <a:pt x="596" y="506"/>
                </a:cubicBezTo>
                <a:cubicBezTo>
                  <a:pt x="585" y="524"/>
                  <a:pt x="571" y="540"/>
                  <a:pt x="556" y="555"/>
                </a:cubicBezTo>
                <a:cubicBezTo>
                  <a:pt x="541" y="570"/>
                  <a:pt x="524" y="584"/>
                  <a:pt x="507" y="595"/>
                </a:cubicBezTo>
                <a:cubicBezTo>
                  <a:pt x="489" y="607"/>
                  <a:pt x="470" y="618"/>
                  <a:pt x="451" y="627"/>
                </a:cubicBezTo>
                <a:cubicBezTo>
                  <a:pt x="431" y="635"/>
                  <a:pt x="411" y="641"/>
                  <a:pt x="390" y="645"/>
                </a:cubicBezTo>
                <a:cubicBezTo>
                  <a:pt x="369" y="649"/>
                  <a:pt x="348" y="651"/>
                  <a:pt x="326" y="651"/>
                </a:cubicBezTo>
                <a:cubicBezTo>
                  <a:pt x="305" y="651"/>
                  <a:pt x="284" y="649"/>
                  <a:pt x="263" y="645"/>
                </a:cubicBezTo>
                <a:cubicBezTo>
                  <a:pt x="242" y="641"/>
                  <a:pt x="222" y="635"/>
                  <a:pt x="202" y="627"/>
                </a:cubicBezTo>
                <a:cubicBezTo>
                  <a:pt x="182" y="618"/>
                  <a:pt x="162" y="607"/>
                  <a:pt x="145" y="595"/>
                </a:cubicBezTo>
                <a:cubicBezTo>
                  <a:pt x="127" y="584"/>
                  <a:pt x="110" y="570"/>
                  <a:pt x="95" y="555"/>
                </a:cubicBezTo>
                <a:cubicBezTo>
                  <a:pt x="80" y="540"/>
                  <a:pt x="67" y="524"/>
                  <a:pt x="55" y="506"/>
                </a:cubicBezTo>
                <a:cubicBezTo>
                  <a:pt x="43" y="488"/>
                  <a:pt x="33" y="469"/>
                  <a:pt x="25" y="450"/>
                </a:cubicBezTo>
                <a:cubicBezTo>
                  <a:pt x="17" y="430"/>
                  <a:pt x="11" y="410"/>
                  <a:pt x="6" y="389"/>
                </a:cubicBezTo>
                <a:cubicBezTo>
                  <a:pt x="2" y="368"/>
                  <a:pt x="0" y="347"/>
                  <a:pt x="0" y="325"/>
                </a:cubicBezTo>
                <a:cubicBezTo>
                  <a:pt x="0" y="304"/>
                  <a:pt x="2" y="283"/>
                  <a:pt x="6" y="262"/>
                </a:cubicBezTo>
                <a:cubicBezTo>
                  <a:pt x="11" y="241"/>
                  <a:pt x="17" y="221"/>
                  <a:pt x="25" y="201"/>
                </a:cubicBezTo>
                <a:cubicBezTo>
                  <a:pt x="33" y="181"/>
                  <a:pt x="43" y="162"/>
                  <a:pt x="55" y="145"/>
                </a:cubicBezTo>
                <a:cubicBezTo>
                  <a:pt x="67" y="127"/>
                  <a:pt x="80" y="111"/>
                  <a:pt x="95" y="95"/>
                </a:cubicBezTo>
                <a:cubicBezTo>
                  <a:pt x="110" y="80"/>
                  <a:pt x="127" y="67"/>
                  <a:pt x="145" y="55"/>
                </a:cubicBezTo>
                <a:cubicBezTo>
                  <a:pt x="162" y="43"/>
                  <a:pt x="182" y="33"/>
                  <a:pt x="202" y="25"/>
                </a:cubicBezTo>
                <a:cubicBezTo>
                  <a:pt x="222" y="17"/>
                  <a:pt x="242" y="11"/>
                  <a:pt x="263" y="7"/>
                </a:cubicBezTo>
                <a:cubicBezTo>
                  <a:pt x="284" y="2"/>
                  <a:pt x="305" y="0"/>
                  <a:pt x="326" y="0"/>
                </a:cubicBezTo>
                <a:cubicBezTo>
                  <a:pt x="348" y="0"/>
                  <a:pt x="369" y="2"/>
                  <a:pt x="390" y="7"/>
                </a:cubicBezTo>
                <a:cubicBezTo>
                  <a:pt x="411" y="11"/>
                  <a:pt x="431" y="17"/>
                  <a:pt x="451" y="25"/>
                </a:cubicBezTo>
                <a:cubicBezTo>
                  <a:pt x="470" y="33"/>
                  <a:pt x="489" y="43"/>
                  <a:pt x="507" y="55"/>
                </a:cubicBezTo>
                <a:cubicBezTo>
                  <a:pt x="524" y="67"/>
                  <a:pt x="541" y="80"/>
                  <a:pt x="556" y="95"/>
                </a:cubicBezTo>
                <a:cubicBezTo>
                  <a:pt x="571" y="111"/>
                  <a:pt x="585" y="127"/>
                  <a:pt x="596" y="145"/>
                </a:cubicBezTo>
                <a:cubicBezTo>
                  <a:pt x="608" y="162"/>
                  <a:pt x="618" y="181"/>
                  <a:pt x="626" y="201"/>
                </a:cubicBezTo>
                <a:cubicBezTo>
                  <a:pt x="635" y="221"/>
                  <a:pt x="641" y="241"/>
                  <a:pt x="645" y="262"/>
                </a:cubicBezTo>
                <a:cubicBezTo>
                  <a:pt x="649" y="283"/>
                  <a:pt x="651" y="304"/>
                  <a:pt x="651" y="32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66" name="图片 1365"/>
          <p:cNvPicPr/>
          <p:nvPr/>
        </p:nvPicPr>
        <p:blipFill>
          <a:blip r:embed="rId15"/>
          <a:stretch/>
        </p:blipFill>
        <p:spPr>
          <a:xfrm>
            <a:off x="4094640" y="2999880"/>
            <a:ext cx="100080" cy="100080"/>
          </a:xfrm>
          <a:prstGeom prst="rect">
            <a:avLst/>
          </a:prstGeom>
          <a:noFill/>
          <a:ln w="0">
            <a:noFill/>
          </a:ln>
        </p:spPr>
      </p:pic>
      <p:sp>
        <p:nvSpPr>
          <p:cNvPr id="1367" name="文本框 1366"/>
          <p:cNvSpPr txBox="1"/>
          <p:nvPr/>
        </p:nvSpPr>
        <p:spPr>
          <a:xfrm>
            <a:off x="4030560" y="2423520"/>
            <a:ext cx="4701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参数规模</a:t>
            </a:r>
            <a:endParaRPr lang="en-US" sz="920" b="0" u="none" strike="noStrike">
              <a:solidFill>
                <a:srgbClr val="000000"/>
              </a:solidFill>
              <a:effectLst/>
              <a:uFillTx/>
              <a:latin typeface="Times New Roman"/>
            </a:endParaRPr>
          </a:p>
        </p:txBody>
      </p:sp>
      <p:sp>
        <p:nvSpPr>
          <p:cNvPr id="1368" name="任意多边形 1367"/>
          <p:cNvSpPr/>
          <p:nvPr/>
        </p:nvSpPr>
        <p:spPr>
          <a:xfrm>
            <a:off x="4027680" y="3233880"/>
            <a:ext cx="234360" cy="234360"/>
          </a:xfrm>
          <a:custGeom>
            <a:avLst/>
            <a:gdLst/>
            <a:ahLst/>
            <a:cxnLst/>
            <a:rect l="0" t="0" r="r" b="b"/>
            <a:pathLst>
              <a:path w="651" h="651">
                <a:moveTo>
                  <a:pt x="651" y="325"/>
                </a:moveTo>
                <a:cubicBezTo>
                  <a:pt x="651" y="346"/>
                  <a:pt x="649" y="367"/>
                  <a:pt x="645" y="388"/>
                </a:cubicBezTo>
                <a:cubicBezTo>
                  <a:pt x="641" y="409"/>
                  <a:pt x="635" y="431"/>
                  <a:pt x="626" y="450"/>
                </a:cubicBezTo>
                <a:cubicBezTo>
                  <a:pt x="618" y="470"/>
                  <a:pt x="608" y="489"/>
                  <a:pt x="596" y="506"/>
                </a:cubicBezTo>
                <a:cubicBezTo>
                  <a:pt x="585" y="524"/>
                  <a:pt x="571" y="541"/>
                  <a:pt x="556" y="556"/>
                </a:cubicBezTo>
                <a:cubicBezTo>
                  <a:pt x="541" y="571"/>
                  <a:pt x="524" y="584"/>
                  <a:pt x="507" y="596"/>
                </a:cubicBezTo>
                <a:cubicBezTo>
                  <a:pt x="489" y="608"/>
                  <a:pt x="470" y="618"/>
                  <a:pt x="451" y="626"/>
                </a:cubicBezTo>
                <a:cubicBezTo>
                  <a:pt x="431" y="634"/>
                  <a:pt x="411" y="641"/>
                  <a:pt x="390" y="645"/>
                </a:cubicBezTo>
                <a:cubicBezTo>
                  <a:pt x="369" y="649"/>
                  <a:pt x="348" y="651"/>
                  <a:pt x="326" y="651"/>
                </a:cubicBezTo>
                <a:cubicBezTo>
                  <a:pt x="305" y="651"/>
                  <a:pt x="284" y="649"/>
                  <a:pt x="263" y="645"/>
                </a:cubicBezTo>
                <a:cubicBezTo>
                  <a:pt x="242" y="641"/>
                  <a:pt x="222" y="634"/>
                  <a:pt x="202" y="626"/>
                </a:cubicBezTo>
                <a:cubicBezTo>
                  <a:pt x="182" y="618"/>
                  <a:pt x="162" y="608"/>
                  <a:pt x="145" y="596"/>
                </a:cubicBezTo>
                <a:cubicBezTo>
                  <a:pt x="127" y="584"/>
                  <a:pt x="110" y="571"/>
                  <a:pt x="95" y="556"/>
                </a:cubicBezTo>
                <a:cubicBezTo>
                  <a:pt x="80" y="541"/>
                  <a:pt x="67" y="524"/>
                  <a:pt x="55" y="506"/>
                </a:cubicBezTo>
                <a:cubicBezTo>
                  <a:pt x="43" y="489"/>
                  <a:pt x="33" y="470"/>
                  <a:pt x="25" y="450"/>
                </a:cubicBezTo>
                <a:cubicBezTo>
                  <a:pt x="17" y="431"/>
                  <a:pt x="11" y="409"/>
                  <a:pt x="6" y="388"/>
                </a:cubicBezTo>
                <a:cubicBezTo>
                  <a:pt x="2" y="367"/>
                  <a:pt x="0" y="346"/>
                  <a:pt x="0" y="325"/>
                </a:cubicBezTo>
                <a:cubicBezTo>
                  <a:pt x="0" y="304"/>
                  <a:pt x="2" y="282"/>
                  <a:pt x="6" y="262"/>
                </a:cubicBezTo>
                <a:cubicBezTo>
                  <a:pt x="11" y="241"/>
                  <a:pt x="17" y="220"/>
                  <a:pt x="25" y="201"/>
                </a:cubicBezTo>
                <a:cubicBezTo>
                  <a:pt x="33" y="181"/>
                  <a:pt x="43" y="162"/>
                  <a:pt x="55" y="144"/>
                </a:cubicBezTo>
                <a:cubicBezTo>
                  <a:pt x="67" y="127"/>
                  <a:pt x="80" y="110"/>
                  <a:pt x="95" y="95"/>
                </a:cubicBezTo>
                <a:cubicBezTo>
                  <a:pt x="110" y="80"/>
                  <a:pt x="127" y="67"/>
                  <a:pt x="145" y="55"/>
                </a:cubicBezTo>
                <a:cubicBezTo>
                  <a:pt x="162" y="43"/>
                  <a:pt x="182" y="33"/>
                  <a:pt x="202" y="25"/>
                </a:cubicBezTo>
                <a:cubicBezTo>
                  <a:pt x="222" y="17"/>
                  <a:pt x="242" y="10"/>
                  <a:pt x="263" y="6"/>
                </a:cubicBezTo>
                <a:cubicBezTo>
                  <a:pt x="284" y="2"/>
                  <a:pt x="305" y="0"/>
                  <a:pt x="326" y="0"/>
                </a:cubicBezTo>
                <a:cubicBezTo>
                  <a:pt x="348" y="0"/>
                  <a:pt x="369" y="2"/>
                  <a:pt x="390" y="6"/>
                </a:cubicBezTo>
                <a:cubicBezTo>
                  <a:pt x="411" y="10"/>
                  <a:pt x="431" y="17"/>
                  <a:pt x="451" y="25"/>
                </a:cubicBezTo>
                <a:cubicBezTo>
                  <a:pt x="470" y="33"/>
                  <a:pt x="489" y="43"/>
                  <a:pt x="507" y="55"/>
                </a:cubicBezTo>
                <a:cubicBezTo>
                  <a:pt x="524" y="67"/>
                  <a:pt x="541" y="80"/>
                  <a:pt x="556" y="95"/>
                </a:cubicBezTo>
                <a:cubicBezTo>
                  <a:pt x="571" y="110"/>
                  <a:pt x="585" y="127"/>
                  <a:pt x="596" y="144"/>
                </a:cubicBezTo>
                <a:cubicBezTo>
                  <a:pt x="608" y="162"/>
                  <a:pt x="618" y="181"/>
                  <a:pt x="626" y="201"/>
                </a:cubicBezTo>
                <a:cubicBezTo>
                  <a:pt x="635" y="220"/>
                  <a:pt x="641" y="241"/>
                  <a:pt x="645" y="262"/>
                </a:cubicBezTo>
                <a:cubicBezTo>
                  <a:pt x="649" y="282"/>
                  <a:pt x="651" y="304"/>
                  <a:pt x="651" y="32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69" name="图片 1368"/>
          <p:cNvPicPr/>
          <p:nvPr/>
        </p:nvPicPr>
        <p:blipFill>
          <a:blip r:embed="rId16"/>
          <a:stretch/>
        </p:blipFill>
        <p:spPr>
          <a:xfrm>
            <a:off x="4086360" y="3300840"/>
            <a:ext cx="116640" cy="100080"/>
          </a:xfrm>
          <a:prstGeom prst="rect">
            <a:avLst/>
          </a:prstGeom>
          <a:noFill/>
          <a:ln w="0">
            <a:noFill/>
          </a:ln>
        </p:spPr>
      </p:pic>
      <p:sp>
        <p:nvSpPr>
          <p:cNvPr id="1370" name="文本框 1369"/>
          <p:cNvSpPr txBox="1"/>
          <p:nvPr/>
        </p:nvSpPr>
        <p:spPr>
          <a:xfrm>
            <a:off x="4348080" y="299160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少样本学习能力</a:t>
            </a:r>
            <a:endParaRPr lang="en-US" sz="920" b="0" u="none" strike="noStrike">
              <a:solidFill>
                <a:srgbClr val="000000"/>
              </a:solidFill>
              <a:effectLst/>
              <a:uFillTx/>
              <a:latin typeface="Times New Roman"/>
            </a:endParaRPr>
          </a:p>
        </p:txBody>
      </p:sp>
      <p:sp>
        <p:nvSpPr>
          <p:cNvPr id="1371" name="任意多边形 1370"/>
          <p:cNvSpPr/>
          <p:nvPr/>
        </p:nvSpPr>
        <p:spPr>
          <a:xfrm>
            <a:off x="4027680" y="3534840"/>
            <a:ext cx="234360" cy="234360"/>
          </a:xfrm>
          <a:custGeom>
            <a:avLst/>
            <a:gdLst/>
            <a:ahLst/>
            <a:cxnLst/>
            <a:rect l="0" t="0" r="r" b="b"/>
            <a:pathLst>
              <a:path w="651" h="651">
                <a:moveTo>
                  <a:pt x="651" y="326"/>
                </a:moveTo>
                <a:cubicBezTo>
                  <a:pt x="651" y="347"/>
                  <a:pt x="649" y="368"/>
                  <a:pt x="645" y="389"/>
                </a:cubicBezTo>
                <a:cubicBezTo>
                  <a:pt x="641" y="410"/>
                  <a:pt x="635" y="430"/>
                  <a:pt x="626" y="450"/>
                </a:cubicBezTo>
                <a:cubicBezTo>
                  <a:pt x="618" y="470"/>
                  <a:pt x="608" y="488"/>
                  <a:pt x="596" y="506"/>
                </a:cubicBezTo>
                <a:cubicBezTo>
                  <a:pt x="585" y="524"/>
                  <a:pt x="571" y="540"/>
                  <a:pt x="556" y="555"/>
                </a:cubicBezTo>
                <a:cubicBezTo>
                  <a:pt x="541" y="570"/>
                  <a:pt x="524" y="584"/>
                  <a:pt x="507" y="596"/>
                </a:cubicBezTo>
                <a:cubicBezTo>
                  <a:pt x="489" y="608"/>
                  <a:pt x="470" y="618"/>
                  <a:pt x="451" y="626"/>
                </a:cubicBezTo>
                <a:cubicBezTo>
                  <a:pt x="431" y="634"/>
                  <a:pt x="411" y="640"/>
                  <a:pt x="390" y="644"/>
                </a:cubicBezTo>
                <a:cubicBezTo>
                  <a:pt x="369" y="649"/>
                  <a:pt x="348" y="651"/>
                  <a:pt x="326" y="651"/>
                </a:cubicBezTo>
                <a:cubicBezTo>
                  <a:pt x="305" y="651"/>
                  <a:pt x="284" y="649"/>
                  <a:pt x="263" y="644"/>
                </a:cubicBezTo>
                <a:cubicBezTo>
                  <a:pt x="242" y="640"/>
                  <a:pt x="222" y="634"/>
                  <a:pt x="202" y="626"/>
                </a:cubicBezTo>
                <a:cubicBezTo>
                  <a:pt x="182" y="618"/>
                  <a:pt x="162" y="608"/>
                  <a:pt x="145" y="596"/>
                </a:cubicBezTo>
                <a:cubicBezTo>
                  <a:pt x="127" y="584"/>
                  <a:pt x="110" y="570"/>
                  <a:pt x="95" y="555"/>
                </a:cubicBezTo>
                <a:cubicBezTo>
                  <a:pt x="80" y="540"/>
                  <a:pt x="67" y="524"/>
                  <a:pt x="55" y="506"/>
                </a:cubicBezTo>
                <a:cubicBezTo>
                  <a:pt x="43" y="488"/>
                  <a:pt x="33" y="470"/>
                  <a:pt x="25" y="450"/>
                </a:cubicBezTo>
                <a:cubicBezTo>
                  <a:pt x="17" y="430"/>
                  <a:pt x="11" y="410"/>
                  <a:pt x="6" y="389"/>
                </a:cubicBezTo>
                <a:cubicBezTo>
                  <a:pt x="2" y="368"/>
                  <a:pt x="0" y="347"/>
                  <a:pt x="0" y="326"/>
                </a:cubicBezTo>
                <a:cubicBezTo>
                  <a:pt x="0" y="304"/>
                  <a:pt x="2" y="283"/>
                  <a:pt x="6" y="262"/>
                </a:cubicBezTo>
                <a:cubicBezTo>
                  <a:pt x="11" y="240"/>
                  <a:pt x="17" y="220"/>
                  <a:pt x="25" y="200"/>
                </a:cubicBezTo>
                <a:cubicBezTo>
                  <a:pt x="33" y="181"/>
                  <a:pt x="43" y="162"/>
                  <a:pt x="55" y="144"/>
                </a:cubicBezTo>
                <a:cubicBezTo>
                  <a:pt x="67" y="126"/>
                  <a:pt x="80" y="110"/>
                  <a:pt x="95" y="95"/>
                </a:cubicBezTo>
                <a:cubicBezTo>
                  <a:pt x="110" y="80"/>
                  <a:pt x="127" y="66"/>
                  <a:pt x="145" y="54"/>
                </a:cubicBezTo>
                <a:cubicBezTo>
                  <a:pt x="162" y="43"/>
                  <a:pt x="182" y="33"/>
                  <a:pt x="202" y="24"/>
                </a:cubicBezTo>
                <a:cubicBezTo>
                  <a:pt x="222" y="16"/>
                  <a:pt x="242" y="10"/>
                  <a:pt x="263" y="6"/>
                </a:cubicBezTo>
                <a:cubicBezTo>
                  <a:pt x="284" y="2"/>
                  <a:pt x="305" y="0"/>
                  <a:pt x="326" y="0"/>
                </a:cubicBezTo>
                <a:cubicBezTo>
                  <a:pt x="348" y="0"/>
                  <a:pt x="369" y="2"/>
                  <a:pt x="390" y="6"/>
                </a:cubicBezTo>
                <a:cubicBezTo>
                  <a:pt x="411" y="10"/>
                  <a:pt x="431" y="16"/>
                  <a:pt x="451" y="24"/>
                </a:cubicBezTo>
                <a:cubicBezTo>
                  <a:pt x="470" y="33"/>
                  <a:pt x="489" y="43"/>
                  <a:pt x="507" y="54"/>
                </a:cubicBezTo>
                <a:cubicBezTo>
                  <a:pt x="524" y="66"/>
                  <a:pt x="541" y="80"/>
                  <a:pt x="556" y="95"/>
                </a:cubicBezTo>
                <a:cubicBezTo>
                  <a:pt x="571" y="110"/>
                  <a:pt x="585" y="126"/>
                  <a:pt x="596" y="144"/>
                </a:cubicBezTo>
                <a:cubicBezTo>
                  <a:pt x="608" y="162"/>
                  <a:pt x="618" y="181"/>
                  <a:pt x="626" y="200"/>
                </a:cubicBezTo>
                <a:cubicBezTo>
                  <a:pt x="635" y="220"/>
                  <a:pt x="641" y="240"/>
                  <a:pt x="645" y="262"/>
                </a:cubicBezTo>
                <a:cubicBezTo>
                  <a:pt x="649" y="283"/>
                  <a:pt x="651" y="304"/>
                  <a:pt x="651" y="32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72" name="图片 1371"/>
          <p:cNvPicPr/>
          <p:nvPr/>
        </p:nvPicPr>
        <p:blipFill>
          <a:blip r:embed="rId17"/>
          <a:stretch/>
        </p:blipFill>
        <p:spPr>
          <a:xfrm>
            <a:off x="4086360" y="3601800"/>
            <a:ext cx="116640" cy="100080"/>
          </a:xfrm>
          <a:prstGeom prst="rect">
            <a:avLst/>
          </a:prstGeom>
          <a:noFill/>
          <a:ln w="0">
            <a:noFill/>
          </a:ln>
        </p:spPr>
      </p:pic>
      <p:sp>
        <p:nvSpPr>
          <p:cNvPr id="1373" name="文本框 1372"/>
          <p:cNvSpPr txBox="1"/>
          <p:nvPr/>
        </p:nvSpPr>
        <p:spPr>
          <a:xfrm>
            <a:off x="4348080" y="3292560"/>
            <a:ext cx="8222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多任务泛化能力</a:t>
            </a:r>
            <a:endParaRPr lang="en-US" sz="920" b="0" u="none" strike="noStrike">
              <a:solidFill>
                <a:srgbClr val="000000"/>
              </a:solidFill>
              <a:effectLst/>
              <a:uFillTx/>
              <a:latin typeface="Times New Roman"/>
            </a:endParaRPr>
          </a:p>
        </p:txBody>
      </p:sp>
      <p:pic>
        <p:nvPicPr>
          <p:cNvPr id="1374" name="图片 1373"/>
          <p:cNvPicPr/>
          <p:nvPr/>
        </p:nvPicPr>
        <p:blipFill>
          <a:blip r:embed="rId18"/>
          <a:stretch/>
        </p:blipFill>
        <p:spPr>
          <a:xfrm>
            <a:off x="4028040" y="2598840"/>
            <a:ext cx="2120040" cy="200160"/>
          </a:xfrm>
          <a:prstGeom prst="rect">
            <a:avLst/>
          </a:prstGeom>
          <a:noFill/>
          <a:ln w="0">
            <a:noFill/>
          </a:ln>
        </p:spPr>
      </p:pic>
      <p:sp>
        <p:nvSpPr>
          <p:cNvPr id="1375" name="文本框 1374"/>
          <p:cNvSpPr txBox="1"/>
          <p:nvPr/>
        </p:nvSpPr>
        <p:spPr>
          <a:xfrm>
            <a:off x="4348080" y="35935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部分回答不准确，耗能高</a:t>
            </a:r>
            <a:endParaRPr lang="en-US" sz="920" b="0" u="none" strike="noStrike">
              <a:solidFill>
                <a:srgbClr val="000000"/>
              </a:solidFill>
              <a:effectLst/>
              <a:uFillTx/>
              <a:latin typeface="Times New Roman"/>
            </a:endParaRPr>
          </a:p>
        </p:txBody>
      </p:sp>
      <p:sp>
        <p:nvSpPr>
          <p:cNvPr id="1376" name="任意多边形 1375"/>
          <p:cNvSpPr/>
          <p:nvPr/>
        </p:nvSpPr>
        <p:spPr>
          <a:xfrm>
            <a:off x="7044480" y="1688040"/>
            <a:ext cx="2983680" cy="2256480"/>
          </a:xfrm>
          <a:custGeom>
            <a:avLst/>
            <a:gdLst/>
            <a:ahLst/>
            <a:cxnLst/>
            <a:rect l="0" t="0" r="r" b="b"/>
            <a:pathLst>
              <a:path w="8288" h="6268">
                <a:moveTo>
                  <a:pt x="0" y="5990"/>
                </a:moveTo>
                <a:lnTo>
                  <a:pt x="0" y="278"/>
                </a:lnTo>
                <a:cubicBezTo>
                  <a:pt x="0" y="241"/>
                  <a:pt x="7" y="206"/>
                  <a:pt x="21" y="171"/>
                </a:cubicBezTo>
                <a:cubicBezTo>
                  <a:pt x="35" y="137"/>
                  <a:pt x="56" y="107"/>
                  <a:pt x="82" y="81"/>
                </a:cubicBezTo>
                <a:cubicBezTo>
                  <a:pt x="108" y="55"/>
                  <a:pt x="138" y="35"/>
                  <a:pt x="172" y="21"/>
                </a:cubicBezTo>
                <a:cubicBezTo>
                  <a:pt x="206" y="7"/>
                  <a:pt x="242" y="0"/>
                  <a:pt x="279" y="0"/>
                </a:cubicBezTo>
                <a:lnTo>
                  <a:pt x="8010" y="0"/>
                </a:lnTo>
                <a:cubicBezTo>
                  <a:pt x="8047" y="0"/>
                  <a:pt x="8082" y="7"/>
                  <a:pt x="8116" y="21"/>
                </a:cubicBezTo>
                <a:cubicBezTo>
                  <a:pt x="8150" y="35"/>
                  <a:pt x="8180" y="55"/>
                  <a:pt x="8207" y="81"/>
                </a:cubicBezTo>
                <a:cubicBezTo>
                  <a:pt x="8233" y="107"/>
                  <a:pt x="8253" y="137"/>
                  <a:pt x="8267" y="171"/>
                </a:cubicBezTo>
                <a:cubicBezTo>
                  <a:pt x="8281" y="206"/>
                  <a:pt x="8288" y="241"/>
                  <a:pt x="8288" y="278"/>
                </a:cubicBezTo>
                <a:lnTo>
                  <a:pt x="8288" y="5990"/>
                </a:lnTo>
                <a:cubicBezTo>
                  <a:pt x="8288" y="6026"/>
                  <a:pt x="8281" y="6062"/>
                  <a:pt x="8267" y="6096"/>
                </a:cubicBezTo>
                <a:cubicBezTo>
                  <a:pt x="8253" y="6130"/>
                  <a:pt x="8233" y="6160"/>
                  <a:pt x="8207" y="6186"/>
                </a:cubicBezTo>
                <a:cubicBezTo>
                  <a:pt x="8180" y="6213"/>
                  <a:pt x="8150" y="6233"/>
                  <a:pt x="8116" y="6247"/>
                </a:cubicBezTo>
                <a:cubicBezTo>
                  <a:pt x="8082" y="6261"/>
                  <a:pt x="8047" y="6268"/>
                  <a:pt x="8010" y="6268"/>
                </a:cubicBezTo>
                <a:lnTo>
                  <a:pt x="279" y="6268"/>
                </a:lnTo>
                <a:cubicBezTo>
                  <a:pt x="242" y="6268"/>
                  <a:pt x="206" y="6261"/>
                  <a:pt x="172" y="6247"/>
                </a:cubicBezTo>
                <a:cubicBezTo>
                  <a:pt x="138" y="6233"/>
                  <a:pt x="108" y="6213"/>
                  <a:pt x="82" y="6186"/>
                </a:cubicBezTo>
                <a:cubicBezTo>
                  <a:pt x="56" y="6160"/>
                  <a:pt x="35" y="6130"/>
                  <a:pt x="21" y="6096"/>
                </a:cubicBezTo>
                <a:cubicBezTo>
                  <a:pt x="7" y="6062"/>
                  <a:pt x="0" y="6026"/>
                  <a:pt x="0" y="599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77" name="任意多边形 1376"/>
          <p:cNvSpPr/>
          <p:nvPr/>
        </p:nvSpPr>
        <p:spPr>
          <a:xfrm>
            <a:off x="7044480" y="1688040"/>
            <a:ext cx="2983680" cy="2256480"/>
          </a:xfrm>
          <a:custGeom>
            <a:avLst/>
            <a:gdLst/>
            <a:ahLst/>
            <a:cxnLst/>
            <a:rect l="0" t="0" r="r" b="b"/>
            <a:pathLst>
              <a:path w="8288" h="6268">
                <a:moveTo>
                  <a:pt x="0" y="5990"/>
                </a:moveTo>
                <a:lnTo>
                  <a:pt x="0" y="278"/>
                </a:lnTo>
                <a:cubicBezTo>
                  <a:pt x="0" y="241"/>
                  <a:pt x="7" y="206"/>
                  <a:pt x="21" y="171"/>
                </a:cubicBezTo>
                <a:cubicBezTo>
                  <a:pt x="35" y="137"/>
                  <a:pt x="56" y="107"/>
                  <a:pt x="82" y="81"/>
                </a:cubicBezTo>
                <a:cubicBezTo>
                  <a:pt x="108" y="55"/>
                  <a:pt x="138" y="35"/>
                  <a:pt x="172" y="21"/>
                </a:cubicBezTo>
                <a:cubicBezTo>
                  <a:pt x="206" y="7"/>
                  <a:pt x="242" y="0"/>
                  <a:pt x="279" y="0"/>
                </a:cubicBezTo>
                <a:lnTo>
                  <a:pt x="8010" y="0"/>
                </a:lnTo>
                <a:cubicBezTo>
                  <a:pt x="8047" y="0"/>
                  <a:pt x="8082" y="7"/>
                  <a:pt x="8116" y="21"/>
                </a:cubicBezTo>
                <a:cubicBezTo>
                  <a:pt x="8150" y="35"/>
                  <a:pt x="8180" y="55"/>
                  <a:pt x="8207" y="81"/>
                </a:cubicBezTo>
                <a:cubicBezTo>
                  <a:pt x="8233" y="107"/>
                  <a:pt x="8253" y="137"/>
                  <a:pt x="8267" y="171"/>
                </a:cubicBezTo>
                <a:cubicBezTo>
                  <a:pt x="8281" y="206"/>
                  <a:pt x="8288" y="241"/>
                  <a:pt x="8288" y="278"/>
                </a:cubicBezTo>
                <a:lnTo>
                  <a:pt x="8288" y="5990"/>
                </a:lnTo>
                <a:cubicBezTo>
                  <a:pt x="8288" y="6026"/>
                  <a:pt x="8281" y="6062"/>
                  <a:pt x="8267" y="6096"/>
                </a:cubicBezTo>
                <a:cubicBezTo>
                  <a:pt x="8253" y="6130"/>
                  <a:pt x="8233" y="6160"/>
                  <a:pt x="8207" y="6186"/>
                </a:cubicBezTo>
                <a:cubicBezTo>
                  <a:pt x="8180" y="6213"/>
                  <a:pt x="8150" y="6233"/>
                  <a:pt x="8116" y="6247"/>
                </a:cubicBezTo>
                <a:cubicBezTo>
                  <a:pt x="8082" y="6261"/>
                  <a:pt x="8047" y="6268"/>
                  <a:pt x="8010" y="6268"/>
                </a:cubicBezTo>
                <a:lnTo>
                  <a:pt x="279" y="6268"/>
                </a:lnTo>
                <a:cubicBezTo>
                  <a:pt x="242" y="6268"/>
                  <a:pt x="206" y="6261"/>
                  <a:pt x="172" y="6247"/>
                </a:cubicBezTo>
                <a:cubicBezTo>
                  <a:pt x="138" y="6233"/>
                  <a:pt x="108" y="6213"/>
                  <a:pt x="82" y="6186"/>
                </a:cubicBezTo>
                <a:cubicBezTo>
                  <a:pt x="56" y="6160"/>
                  <a:pt x="35" y="6130"/>
                  <a:pt x="21" y="6096"/>
                </a:cubicBezTo>
                <a:cubicBezTo>
                  <a:pt x="7" y="6062"/>
                  <a:pt x="0" y="6026"/>
                  <a:pt x="0" y="5990"/>
                </a:cubicBezTo>
                <a:moveTo>
                  <a:pt x="23" y="278"/>
                </a:moveTo>
                <a:lnTo>
                  <a:pt x="23" y="5990"/>
                </a:lnTo>
                <a:cubicBezTo>
                  <a:pt x="23" y="6006"/>
                  <a:pt x="25" y="6023"/>
                  <a:pt x="28" y="6039"/>
                </a:cubicBezTo>
                <a:cubicBezTo>
                  <a:pt x="31" y="6056"/>
                  <a:pt x="36" y="6072"/>
                  <a:pt x="43" y="6087"/>
                </a:cubicBezTo>
                <a:cubicBezTo>
                  <a:pt x="49" y="6103"/>
                  <a:pt x="57" y="6117"/>
                  <a:pt x="66" y="6131"/>
                </a:cubicBezTo>
                <a:cubicBezTo>
                  <a:pt x="76" y="6145"/>
                  <a:pt x="86" y="6158"/>
                  <a:pt x="98" y="6170"/>
                </a:cubicBezTo>
                <a:cubicBezTo>
                  <a:pt x="110" y="6182"/>
                  <a:pt x="123" y="6192"/>
                  <a:pt x="137" y="6202"/>
                </a:cubicBezTo>
                <a:cubicBezTo>
                  <a:pt x="151" y="6211"/>
                  <a:pt x="165" y="6219"/>
                  <a:pt x="181" y="6225"/>
                </a:cubicBezTo>
                <a:cubicBezTo>
                  <a:pt x="196" y="6232"/>
                  <a:pt x="212" y="6237"/>
                  <a:pt x="229" y="6240"/>
                </a:cubicBezTo>
                <a:cubicBezTo>
                  <a:pt x="245" y="6243"/>
                  <a:pt x="262" y="6245"/>
                  <a:pt x="279" y="6245"/>
                </a:cubicBezTo>
                <a:lnTo>
                  <a:pt x="8010" y="6245"/>
                </a:lnTo>
                <a:cubicBezTo>
                  <a:pt x="8026" y="6245"/>
                  <a:pt x="8043" y="6243"/>
                  <a:pt x="8059" y="6240"/>
                </a:cubicBezTo>
                <a:cubicBezTo>
                  <a:pt x="8076" y="6237"/>
                  <a:pt x="8092" y="6232"/>
                  <a:pt x="8107" y="6225"/>
                </a:cubicBezTo>
                <a:cubicBezTo>
                  <a:pt x="8123" y="6219"/>
                  <a:pt x="8138" y="6211"/>
                  <a:pt x="8151" y="6202"/>
                </a:cubicBezTo>
                <a:cubicBezTo>
                  <a:pt x="8165" y="6192"/>
                  <a:pt x="8178" y="6182"/>
                  <a:pt x="8190" y="6170"/>
                </a:cubicBezTo>
                <a:cubicBezTo>
                  <a:pt x="8202" y="6158"/>
                  <a:pt x="8213" y="6145"/>
                  <a:pt x="8222" y="6131"/>
                </a:cubicBezTo>
                <a:cubicBezTo>
                  <a:pt x="8231" y="6117"/>
                  <a:pt x="8239" y="6103"/>
                  <a:pt x="8246" y="6087"/>
                </a:cubicBezTo>
                <a:cubicBezTo>
                  <a:pt x="8252" y="6072"/>
                  <a:pt x="8257" y="6056"/>
                  <a:pt x="8260" y="6039"/>
                </a:cubicBezTo>
                <a:cubicBezTo>
                  <a:pt x="8263" y="6023"/>
                  <a:pt x="8265" y="6006"/>
                  <a:pt x="8265" y="5990"/>
                </a:cubicBezTo>
                <a:lnTo>
                  <a:pt x="8265" y="278"/>
                </a:lnTo>
                <a:cubicBezTo>
                  <a:pt x="8265" y="261"/>
                  <a:pt x="8263" y="245"/>
                  <a:pt x="8260" y="228"/>
                </a:cubicBezTo>
                <a:cubicBezTo>
                  <a:pt x="8257" y="212"/>
                  <a:pt x="8252" y="196"/>
                  <a:pt x="8246" y="180"/>
                </a:cubicBezTo>
                <a:cubicBezTo>
                  <a:pt x="8239" y="165"/>
                  <a:pt x="8231" y="150"/>
                  <a:pt x="8222" y="136"/>
                </a:cubicBezTo>
                <a:cubicBezTo>
                  <a:pt x="8213" y="122"/>
                  <a:pt x="8202" y="109"/>
                  <a:pt x="8190" y="98"/>
                </a:cubicBezTo>
                <a:cubicBezTo>
                  <a:pt x="8178" y="86"/>
                  <a:pt x="8165" y="75"/>
                  <a:pt x="8151" y="66"/>
                </a:cubicBezTo>
                <a:cubicBezTo>
                  <a:pt x="8138" y="56"/>
                  <a:pt x="8123" y="49"/>
                  <a:pt x="8107" y="42"/>
                </a:cubicBezTo>
                <a:cubicBezTo>
                  <a:pt x="8092" y="36"/>
                  <a:pt x="8076" y="31"/>
                  <a:pt x="8059" y="28"/>
                </a:cubicBezTo>
                <a:cubicBezTo>
                  <a:pt x="8043" y="24"/>
                  <a:pt x="8026" y="23"/>
                  <a:pt x="8010" y="23"/>
                </a:cubicBezTo>
                <a:lnTo>
                  <a:pt x="279" y="23"/>
                </a:lnTo>
                <a:cubicBezTo>
                  <a:pt x="262" y="23"/>
                  <a:pt x="245" y="24"/>
                  <a:pt x="229" y="28"/>
                </a:cubicBezTo>
                <a:cubicBezTo>
                  <a:pt x="212" y="31"/>
                  <a:pt x="196" y="36"/>
                  <a:pt x="181" y="42"/>
                </a:cubicBezTo>
                <a:cubicBezTo>
                  <a:pt x="165" y="49"/>
                  <a:pt x="151" y="56"/>
                  <a:pt x="137" y="66"/>
                </a:cubicBezTo>
                <a:cubicBezTo>
                  <a:pt x="123" y="75"/>
                  <a:pt x="110" y="86"/>
                  <a:pt x="98" y="98"/>
                </a:cubicBezTo>
                <a:cubicBezTo>
                  <a:pt x="86" y="109"/>
                  <a:pt x="76" y="122"/>
                  <a:pt x="66" y="136"/>
                </a:cubicBezTo>
                <a:cubicBezTo>
                  <a:pt x="57" y="150"/>
                  <a:pt x="49" y="165"/>
                  <a:pt x="43" y="180"/>
                </a:cubicBezTo>
                <a:cubicBezTo>
                  <a:pt x="36" y="196"/>
                  <a:pt x="31" y="212"/>
                  <a:pt x="28" y="228"/>
                </a:cubicBezTo>
                <a:cubicBezTo>
                  <a:pt x="25" y="245"/>
                  <a:pt x="23" y="261"/>
                  <a:pt x="23" y="278"/>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78" name="任意多边形 1377"/>
          <p:cNvSpPr/>
          <p:nvPr/>
        </p:nvSpPr>
        <p:spPr>
          <a:xfrm>
            <a:off x="7220160" y="1863360"/>
            <a:ext cx="401400" cy="401400"/>
          </a:xfrm>
          <a:custGeom>
            <a:avLst/>
            <a:gdLst/>
            <a:ahLst/>
            <a:cxnLst/>
            <a:rect l="0" t="0" r="r" b="b"/>
            <a:pathLst>
              <a:path w="1115" h="1115">
                <a:moveTo>
                  <a:pt x="1115" y="557"/>
                </a:moveTo>
                <a:cubicBezTo>
                  <a:pt x="1115" y="594"/>
                  <a:pt x="1111" y="630"/>
                  <a:pt x="1104" y="666"/>
                </a:cubicBezTo>
                <a:cubicBezTo>
                  <a:pt x="1097" y="702"/>
                  <a:pt x="1086" y="737"/>
                  <a:pt x="1072" y="770"/>
                </a:cubicBezTo>
                <a:cubicBezTo>
                  <a:pt x="1058" y="804"/>
                  <a:pt x="1041" y="836"/>
                  <a:pt x="1021" y="867"/>
                </a:cubicBezTo>
                <a:cubicBezTo>
                  <a:pt x="1001" y="897"/>
                  <a:pt x="977" y="925"/>
                  <a:pt x="952" y="952"/>
                </a:cubicBezTo>
                <a:cubicBezTo>
                  <a:pt x="926" y="978"/>
                  <a:pt x="898" y="1001"/>
                  <a:pt x="867" y="1021"/>
                </a:cubicBezTo>
                <a:cubicBezTo>
                  <a:pt x="837" y="1042"/>
                  <a:pt x="805" y="1059"/>
                  <a:pt x="771" y="1073"/>
                </a:cubicBezTo>
                <a:cubicBezTo>
                  <a:pt x="737" y="1087"/>
                  <a:pt x="702" y="1097"/>
                  <a:pt x="666" y="1105"/>
                </a:cubicBezTo>
                <a:cubicBezTo>
                  <a:pt x="630" y="1112"/>
                  <a:pt x="594" y="1115"/>
                  <a:pt x="558" y="1115"/>
                </a:cubicBezTo>
                <a:cubicBezTo>
                  <a:pt x="520" y="1115"/>
                  <a:pt x="484" y="1112"/>
                  <a:pt x="448" y="1105"/>
                </a:cubicBezTo>
                <a:cubicBezTo>
                  <a:pt x="412" y="1097"/>
                  <a:pt x="377" y="1087"/>
                  <a:pt x="343" y="1073"/>
                </a:cubicBezTo>
                <a:cubicBezTo>
                  <a:pt x="310" y="1059"/>
                  <a:pt x="278" y="1042"/>
                  <a:pt x="247" y="1021"/>
                </a:cubicBezTo>
                <a:cubicBezTo>
                  <a:pt x="217" y="1001"/>
                  <a:pt x="189" y="978"/>
                  <a:pt x="163" y="952"/>
                </a:cubicBezTo>
                <a:cubicBezTo>
                  <a:pt x="137" y="925"/>
                  <a:pt x="114" y="897"/>
                  <a:pt x="93" y="867"/>
                </a:cubicBezTo>
                <a:cubicBezTo>
                  <a:pt x="73" y="836"/>
                  <a:pt x="56" y="804"/>
                  <a:pt x="42" y="770"/>
                </a:cubicBezTo>
                <a:cubicBezTo>
                  <a:pt x="28" y="737"/>
                  <a:pt x="17" y="702"/>
                  <a:pt x="10" y="666"/>
                </a:cubicBezTo>
                <a:cubicBezTo>
                  <a:pt x="3" y="630"/>
                  <a:pt x="0" y="594"/>
                  <a:pt x="0" y="557"/>
                </a:cubicBezTo>
                <a:cubicBezTo>
                  <a:pt x="0" y="521"/>
                  <a:pt x="3" y="484"/>
                  <a:pt x="10" y="448"/>
                </a:cubicBezTo>
                <a:cubicBezTo>
                  <a:pt x="17" y="413"/>
                  <a:pt x="28" y="378"/>
                  <a:pt x="42" y="344"/>
                </a:cubicBezTo>
                <a:cubicBezTo>
                  <a:pt x="56" y="310"/>
                  <a:pt x="73" y="278"/>
                  <a:pt x="93" y="248"/>
                </a:cubicBezTo>
                <a:cubicBezTo>
                  <a:pt x="114" y="217"/>
                  <a:pt x="137" y="189"/>
                  <a:pt x="163" y="163"/>
                </a:cubicBezTo>
                <a:cubicBezTo>
                  <a:pt x="189" y="137"/>
                  <a:pt x="217" y="114"/>
                  <a:pt x="247" y="94"/>
                </a:cubicBezTo>
                <a:cubicBezTo>
                  <a:pt x="278" y="74"/>
                  <a:pt x="310" y="56"/>
                  <a:pt x="343" y="42"/>
                </a:cubicBezTo>
                <a:cubicBezTo>
                  <a:pt x="377" y="28"/>
                  <a:pt x="412" y="18"/>
                  <a:pt x="448" y="11"/>
                </a:cubicBezTo>
                <a:cubicBezTo>
                  <a:pt x="484" y="4"/>
                  <a:pt x="520" y="0"/>
                  <a:pt x="558" y="0"/>
                </a:cubicBezTo>
                <a:cubicBezTo>
                  <a:pt x="594" y="0"/>
                  <a:pt x="630" y="4"/>
                  <a:pt x="666" y="11"/>
                </a:cubicBezTo>
                <a:cubicBezTo>
                  <a:pt x="702" y="18"/>
                  <a:pt x="737" y="28"/>
                  <a:pt x="771" y="42"/>
                </a:cubicBezTo>
                <a:cubicBezTo>
                  <a:pt x="805" y="56"/>
                  <a:pt x="837" y="74"/>
                  <a:pt x="867" y="94"/>
                </a:cubicBezTo>
                <a:cubicBezTo>
                  <a:pt x="898" y="114"/>
                  <a:pt x="926" y="137"/>
                  <a:pt x="952" y="163"/>
                </a:cubicBezTo>
                <a:cubicBezTo>
                  <a:pt x="977" y="189"/>
                  <a:pt x="1001" y="217"/>
                  <a:pt x="1021" y="248"/>
                </a:cubicBezTo>
                <a:cubicBezTo>
                  <a:pt x="1041" y="278"/>
                  <a:pt x="1058" y="310"/>
                  <a:pt x="1072" y="344"/>
                </a:cubicBezTo>
                <a:cubicBezTo>
                  <a:pt x="1086" y="378"/>
                  <a:pt x="1097" y="413"/>
                  <a:pt x="1104" y="448"/>
                </a:cubicBezTo>
                <a:cubicBezTo>
                  <a:pt x="1111" y="484"/>
                  <a:pt x="1115" y="521"/>
                  <a:pt x="1115" y="557"/>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79" name="图片 1378"/>
          <p:cNvPicPr/>
          <p:nvPr/>
        </p:nvPicPr>
        <p:blipFill>
          <a:blip r:embed="rId19"/>
          <a:stretch/>
        </p:blipFill>
        <p:spPr>
          <a:xfrm>
            <a:off x="7353720" y="1980360"/>
            <a:ext cx="124920" cy="166680"/>
          </a:xfrm>
          <a:prstGeom prst="rect">
            <a:avLst/>
          </a:prstGeom>
          <a:noFill/>
          <a:ln w="0">
            <a:noFill/>
          </a:ln>
        </p:spPr>
      </p:pic>
      <p:sp>
        <p:nvSpPr>
          <p:cNvPr id="1380" name="文本框 1379"/>
          <p:cNvSpPr txBox="1"/>
          <p:nvPr/>
        </p:nvSpPr>
        <p:spPr>
          <a:xfrm>
            <a:off x="5670720" y="2643840"/>
            <a:ext cx="432720" cy="166320"/>
          </a:xfrm>
          <a:prstGeom prst="rect">
            <a:avLst/>
          </a:prstGeom>
          <a:noFill/>
          <a:ln w="0">
            <a:noFill/>
          </a:ln>
        </p:spPr>
        <p:txBody>
          <a:bodyPr wrap="none" lIns="0" tIns="0" rIns="0" bIns="0" anchor="t">
            <a:spAutoFit/>
          </a:bodyPr>
          <a:lstStyle/>
          <a:p>
            <a:r>
              <a:rPr lang="en-US" sz="900" b="0" u="none" strike="noStrike">
                <a:solidFill>
                  <a:srgbClr val="FFFFFF"/>
                </a:solidFill>
                <a:effectLst/>
                <a:uFillTx/>
                <a:latin typeface="NotoSansSC"/>
                <a:ea typeface="NotoSansSC"/>
              </a:rPr>
              <a:t>1750</a:t>
            </a:r>
            <a:r>
              <a:rPr lang="zh-CN" sz="900" b="0" u="none" strike="noStrike">
                <a:solidFill>
                  <a:srgbClr val="FFFFFF"/>
                </a:solidFill>
                <a:effectLst/>
                <a:uFillTx/>
                <a:latin typeface="NotoSansSC"/>
                <a:ea typeface="NotoSansSC"/>
              </a:rPr>
              <a:t>亿</a:t>
            </a:r>
            <a:endParaRPr lang="en-US" sz="900" b="0" u="none" strike="noStrike">
              <a:solidFill>
                <a:srgbClr val="000000"/>
              </a:solidFill>
              <a:effectLst/>
              <a:uFillTx/>
              <a:latin typeface="Times New Roman"/>
            </a:endParaRPr>
          </a:p>
        </p:txBody>
      </p:sp>
      <p:sp>
        <p:nvSpPr>
          <p:cNvPr id="1381" name="文本框 1380"/>
          <p:cNvSpPr txBox="1"/>
          <p:nvPr/>
        </p:nvSpPr>
        <p:spPr>
          <a:xfrm>
            <a:off x="7718760" y="1975680"/>
            <a:ext cx="501120" cy="195480"/>
          </a:xfrm>
          <a:prstGeom prst="rect">
            <a:avLst/>
          </a:prstGeom>
          <a:noFill/>
          <a:ln w="0">
            <a:noFill/>
          </a:ln>
        </p:spPr>
        <p:txBody>
          <a:bodyPr wrap="none" lIns="0" tIns="0" rIns="0" bIns="0" anchor="t">
            <a:spAutoFit/>
          </a:bodyPr>
          <a:lstStyle/>
          <a:p>
            <a:r>
              <a:rPr lang="en-US" sz="1320" b="0" u="none" strike="noStrike">
                <a:solidFill>
                  <a:srgbClr val="F9A8D4"/>
                </a:solidFill>
                <a:effectLst/>
                <a:uFillTx/>
                <a:latin typeface="NotoSansSC"/>
                <a:ea typeface="NotoSansSC"/>
              </a:rPr>
              <a:t>GPT-4</a:t>
            </a:r>
            <a:endParaRPr lang="en-US" sz="1320" b="0" u="none" strike="noStrike">
              <a:solidFill>
                <a:srgbClr val="000000"/>
              </a:solidFill>
              <a:effectLst/>
              <a:uFillTx/>
              <a:latin typeface="Times New Roman"/>
            </a:endParaRPr>
          </a:p>
        </p:txBody>
      </p:sp>
      <p:sp>
        <p:nvSpPr>
          <p:cNvPr id="1382" name="任意多边形 1381"/>
          <p:cNvSpPr/>
          <p:nvPr/>
        </p:nvSpPr>
        <p:spPr>
          <a:xfrm>
            <a:off x="7220160" y="2932920"/>
            <a:ext cx="234360" cy="234360"/>
          </a:xfrm>
          <a:custGeom>
            <a:avLst/>
            <a:gdLst/>
            <a:ahLst/>
            <a:cxnLst/>
            <a:rect l="0" t="0" r="r" b="b"/>
            <a:pathLst>
              <a:path w="651" h="651">
                <a:moveTo>
                  <a:pt x="651" y="325"/>
                </a:moveTo>
                <a:cubicBezTo>
                  <a:pt x="651" y="347"/>
                  <a:pt x="648" y="368"/>
                  <a:pt x="644" y="389"/>
                </a:cubicBezTo>
                <a:cubicBezTo>
                  <a:pt x="640" y="410"/>
                  <a:pt x="634" y="430"/>
                  <a:pt x="626" y="450"/>
                </a:cubicBezTo>
                <a:cubicBezTo>
                  <a:pt x="618" y="469"/>
                  <a:pt x="608" y="488"/>
                  <a:pt x="596" y="506"/>
                </a:cubicBezTo>
                <a:cubicBezTo>
                  <a:pt x="584" y="524"/>
                  <a:pt x="570" y="540"/>
                  <a:pt x="555" y="555"/>
                </a:cubicBezTo>
                <a:cubicBezTo>
                  <a:pt x="540" y="570"/>
                  <a:pt x="524" y="584"/>
                  <a:pt x="506" y="595"/>
                </a:cubicBezTo>
                <a:cubicBezTo>
                  <a:pt x="488" y="607"/>
                  <a:pt x="470" y="618"/>
                  <a:pt x="450" y="627"/>
                </a:cubicBezTo>
                <a:cubicBezTo>
                  <a:pt x="430" y="635"/>
                  <a:pt x="410" y="641"/>
                  <a:pt x="389" y="645"/>
                </a:cubicBezTo>
                <a:cubicBezTo>
                  <a:pt x="367" y="649"/>
                  <a:pt x="346" y="651"/>
                  <a:pt x="325" y="651"/>
                </a:cubicBezTo>
                <a:cubicBezTo>
                  <a:pt x="303" y="651"/>
                  <a:pt x="282" y="649"/>
                  <a:pt x="261" y="645"/>
                </a:cubicBezTo>
                <a:cubicBezTo>
                  <a:pt x="240" y="641"/>
                  <a:pt x="220" y="635"/>
                  <a:pt x="200" y="627"/>
                </a:cubicBezTo>
                <a:cubicBezTo>
                  <a:pt x="180" y="618"/>
                  <a:pt x="162" y="607"/>
                  <a:pt x="144" y="595"/>
                </a:cubicBezTo>
                <a:cubicBezTo>
                  <a:pt x="126" y="584"/>
                  <a:pt x="110" y="570"/>
                  <a:pt x="95" y="555"/>
                </a:cubicBezTo>
                <a:cubicBezTo>
                  <a:pt x="80" y="540"/>
                  <a:pt x="66" y="524"/>
                  <a:pt x="54" y="506"/>
                </a:cubicBezTo>
                <a:cubicBezTo>
                  <a:pt x="42" y="488"/>
                  <a:pt x="32" y="469"/>
                  <a:pt x="24" y="450"/>
                </a:cubicBezTo>
                <a:cubicBezTo>
                  <a:pt x="16" y="430"/>
                  <a:pt x="10" y="410"/>
                  <a:pt x="6" y="389"/>
                </a:cubicBezTo>
                <a:cubicBezTo>
                  <a:pt x="2" y="368"/>
                  <a:pt x="0" y="347"/>
                  <a:pt x="0" y="325"/>
                </a:cubicBezTo>
                <a:cubicBezTo>
                  <a:pt x="0" y="304"/>
                  <a:pt x="2" y="283"/>
                  <a:pt x="6" y="262"/>
                </a:cubicBezTo>
                <a:cubicBezTo>
                  <a:pt x="10" y="241"/>
                  <a:pt x="16" y="221"/>
                  <a:pt x="24" y="201"/>
                </a:cubicBezTo>
                <a:cubicBezTo>
                  <a:pt x="32" y="181"/>
                  <a:pt x="42" y="162"/>
                  <a:pt x="54" y="145"/>
                </a:cubicBezTo>
                <a:cubicBezTo>
                  <a:pt x="66" y="127"/>
                  <a:pt x="80" y="111"/>
                  <a:pt x="95" y="95"/>
                </a:cubicBezTo>
                <a:cubicBezTo>
                  <a:pt x="110" y="80"/>
                  <a:pt x="126" y="67"/>
                  <a:pt x="144" y="55"/>
                </a:cubicBezTo>
                <a:cubicBezTo>
                  <a:pt x="162" y="43"/>
                  <a:pt x="180" y="33"/>
                  <a:pt x="200" y="25"/>
                </a:cubicBezTo>
                <a:cubicBezTo>
                  <a:pt x="220" y="17"/>
                  <a:pt x="240" y="11"/>
                  <a:pt x="261" y="7"/>
                </a:cubicBezTo>
                <a:cubicBezTo>
                  <a:pt x="282" y="2"/>
                  <a:pt x="303" y="0"/>
                  <a:pt x="325" y="0"/>
                </a:cubicBezTo>
                <a:cubicBezTo>
                  <a:pt x="346" y="0"/>
                  <a:pt x="367" y="2"/>
                  <a:pt x="389" y="7"/>
                </a:cubicBezTo>
                <a:cubicBezTo>
                  <a:pt x="410" y="11"/>
                  <a:pt x="430" y="17"/>
                  <a:pt x="450" y="25"/>
                </a:cubicBezTo>
                <a:cubicBezTo>
                  <a:pt x="470" y="33"/>
                  <a:pt x="488" y="43"/>
                  <a:pt x="506" y="55"/>
                </a:cubicBezTo>
                <a:cubicBezTo>
                  <a:pt x="524" y="67"/>
                  <a:pt x="540" y="80"/>
                  <a:pt x="555" y="95"/>
                </a:cubicBezTo>
                <a:cubicBezTo>
                  <a:pt x="570" y="111"/>
                  <a:pt x="584" y="127"/>
                  <a:pt x="596" y="145"/>
                </a:cubicBezTo>
                <a:cubicBezTo>
                  <a:pt x="608" y="162"/>
                  <a:pt x="618" y="181"/>
                  <a:pt x="626" y="201"/>
                </a:cubicBezTo>
                <a:cubicBezTo>
                  <a:pt x="634" y="221"/>
                  <a:pt x="640" y="241"/>
                  <a:pt x="644" y="262"/>
                </a:cubicBezTo>
                <a:cubicBezTo>
                  <a:pt x="648" y="283"/>
                  <a:pt x="651" y="304"/>
                  <a:pt x="651" y="325"/>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83" name="图片 1382"/>
          <p:cNvPicPr/>
          <p:nvPr/>
        </p:nvPicPr>
        <p:blipFill>
          <a:blip r:embed="rId20"/>
          <a:stretch/>
        </p:blipFill>
        <p:spPr>
          <a:xfrm>
            <a:off x="7287120" y="2999880"/>
            <a:ext cx="100080" cy="100080"/>
          </a:xfrm>
          <a:prstGeom prst="rect">
            <a:avLst/>
          </a:prstGeom>
          <a:noFill/>
          <a:ln w="0">
            <a:noFill/>
          </a:ln>
        </p:spPr>
      </p:pic>
      <p:sp>
        <p:nvSpPr>
          <p:cNvPr id="1384" name="文本框 1383"/>
          <p:cNvSpPr txBox="1"/>
          <p:nvPr/>
        </p:nvSpPr>
        <p:spPr>
          <a:xfrm>
            <a:off x="7217280" y="2423520"/>
            <a:ext cx="470160" cy="16956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NotoSansSC"/>
                <a:ea typeface="NotoSansSC"/>
              </a:rPr>
              <a:t>参数规模</a:t>
            </a:r>
            <a:endParaRPr lang="en-US" sz="920" b="0" u="none" strike="noStrike">
              <a:solidFill>
                <a:srgbClr val="000000"/>
              </a:solidFill>
              <a:effectLst/>
              <a:uFillTx/>
              <a:latin typeface="Times New Roman"/>
            </a:endParaRPr>
          </a:p>
        </p:txBody>
      </p:sp>
      <p:sp>
        <p:nvSpPr>
          <p:cNvPr id="1385" name="任意多边形 1384"/>
          <p:cNvSpPr/>
          <p:nvPr/>
        </p:nvSpPr>
        <p:spPr>
          <a:xfrm>
            <a:off x="7220160" y="3233880"/>
            <a:ext cx="234360" cy="234360"/>
          </a:xfrm>
          <a:custGeom>
            <a:avLst/>
            <a:gdLst/>
            <a:ahLst/>
            <a:cxnLst/>
            <a:rect l="0" t="0" r="r" b="b"/>
            <a:pathLst>
              <a:path w="651" h="651">
                <a:moveTo>
                  <a:pt x="651" y="325"/>
                </a:moveTo>
                <a:cubicBezTo>
                  <a:pt x="651" y="346"/>
                  <a:pt x="648" y="367"/>
                  <a:pt x="644" y="388"/>
                </a:cubicBezTo>
                <a:cubicBezTo>
                  <a:pt x="640" y="409"/>
                  <a:pt x="634" y="431"/>
                  <a:pt x="626" y="450"/>
                </a:cubicBezTo>
                <a:cubicBezTo>
                  <a:pt x="618" y="470"/>
                  <a:pt x="608" y="489"/>
                  <a:pt x="596" y="506"/>
                </a:cubicBezTo>
                <a:cubicBezTo>
                  <a:pt x="584" y="524"/>
                  <a:pt x="570" y="541"/>
                  <a:pt x="555" y="556"/>
                </a:cubicBezTo>
                <a:cubicBezTo>
                  <a:pt x="540" y="571"/>
                  <a:pt x="524" y="584"/>
                  <a:pt x="506" y="596"/>
                </a:cubicBezTo>
                <a:cubicBezTo>
                  <a:pt x="488" y="608"/>
                  <a:pt x="470" y="618"/>
                  <a:pt x="450" y="626"/>
                </a:cubicBezTo>
                <a:cubicBezTo>
                  <a:pt x="430" y="634"/>
                  <a:pt x="410" y="641"/>
                  <a:pt x="389" y="645"/>
                </a:cubicBezTo>
                <a:cubicBezTo>
                  <a:pt x="367" y="649"/>
                  <a:pt x="346" y="651"/>
                  <a:pt x="325" y="651"/>
                </a:cubicBezTo>
                <a:cubicBezTo>
                  <a:pt x="303" y="651"/>
                  <a:pt x="282" y="649"/>
                  <a:pt x="261" y="645"/>
                </a:cubicBezTo>
                <a:cubicBezTo>
                  <a:pt x="240" y="641"/>
                  <a:pt x="220" y="634"/>
                  <a:pt x="200" y="626"/>
                </a:cubicBezTo>
                <a:cubicBezTo>
                  <a:pt x="180" y="618"/>
                  <a:pt x="162" y="608"/>
                  <a:pt x="144" y="596"/>
                </a:cubicBezTo>
                <a:cubicBezTo>
                  <a:pt x="126" y="584"/>
                  <a:pt x="110" y="571"/>
                  <a:pt x="95" y="556"/>
                </a:cubicBezTo>
                <a:cubicBezTo>
                  <a:pt x="80" y="541"/>
                  <a:pt x="66" y="524"/>
                  <a:pt x="54" y="506"/>
                </a:cubicBezTo>
                <a:cubicBezTo>
                  <a:pt x="42" y="489"/>
                  <a:pt x="32" y="470"/>
                  <a:pt x="24" y="450"/>
                </a:cubicBezTo>
                <a:cubicBezTo>
                  <a:pt x="16" y="431"/>
                  <a:pt x="10" y="409"/>
                  <a:pt x="6" y="388"/>
                </a:cubicBezTo>
                <a:cubicBezTo>
                  <a:pt x="2" y="367"/>
                  <a:pt x="0" y="346"/>
                  <a:pt x="0" y="325"/>
                </a:cubicBezTo>
                <a:cubicBezTo>
                  <a:pt x="0" y="304"/>
                  <a:pt x="2" y="282"/>
                  <a:pt x="6" y="262"/>
                </a:cubicBezTo>
                <a:cubicBezTo>
                  <a:pt x="10" y="241"/>
                  <a:pt x="16" y="220"/>
                  <a:pt x="24" y="201"/>
                </a:cubicBezTo>
                <a:cubicBezTo>
                  <a:pt x="32" y="181"/>
                  <a:pt x="42" y="162"/>
                  <a:pt x="54" y="144"/>
                </a:cubicBezTo>
                <a:cubicBezTo>
                  <a:pt x="66" y="127"/>
                  <a:pt x="80" y="110"/>
                  <a:pt x="95" y="95"/>
                </a:cubicBezTo>
                <a:cubicBezTo>
                  <a:pt x="110" y="80"/>
                  <a:pt x="126" y="67"/>
                  <a:pt x="144" y="55"/>
                </a:cubicBezTo>
                <a:cubicBezTo>
                  <a:pt x="162" y="43"/>
                  <a:pt x="180" y="33"/>
                  <a:pt x="200" y="25"/>
                </a:cubicBezTo>
                <a:cubicBezTo>
                  <a:pt x="220" y="17"/>
                  <a:pt x="240" y="10"/>
                  <a:pt x="261" y="6"/>
                </a:cubicBezTo>
                <a:cubicBezTo>
                  <a:pt x="282" y="2"/>
                  <a:pt x="303" y="0"/>
                  <a:pt x="325" y="0"/>
                </a:cubicBezTo>
                <a:cubicBezTo>
                  <a:pt x="346" y="0"/>
                  <a:pt x="367" y="2"/>
                  <a:pt x="389" y="6"/>
                </a:cubicBezTo>
                <a:cubicBezTo>
                  <a:pt x="410" y="10"/>
                  <a:pt x="430" y="17"/>
                  <a:pt x="450" y="25"/>
                </a:cubicBezTo>
                <a:cubicBezTo>
                  <a:pt x="470" y="33"/>
                  <a:pt x="488" y="43"/>
                  <a:pt x="506" y="55"/>
                </a:cubicBezTo>
                <a:cubicBezTo>
                  <a:pt x="524" y="67"/>
                  <a:pt x="540" y="80"/>
                  <a:pt x="555" y="95"/>
                </a:cubicBezTo>
                <a:cubicBezTo>
                  <a:pt x="570" y="110"/>
                  <a:pt x="584" y="127"/>
                  <a:pt x="596" y="144"/>
                </a:cubicBezTo>
                <a:cubicBezTo>
                  <a:pt x="608" y="162"/>
                  <a:pt x="618" y="181"/>
                  <a:pt x="626" y="201"/>
                </a:cubicBezTo>
                <a:cubicBezTo>
                  <a:pt x="634" y="220"/>
                  <a:pt x="640" y="241"/>
                  <a:pt x="644" y="262"/>
                </a:cubicBezTo>
                <a:cubicBezTo>
                  <a:pt x="648" y="282"/>
                  <a:pt x="651" y="304"/>
                  <a:pt x="651" y="325"/>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86" name="图片 1385"/>
          <p:cNvPicPr/>
          <p:nvPr/>
        </p:nvPicPr>
        <p:blipFill>
          <a:blip r:embed="rId21"/>
          <a:stretch/>
        </p:blipFill>
        <p:spPr>
          <a:xfrm>
            <a:off x="7270200" y="3300840"/>
            <a:ext cx="124920" cy="100080"/>
          </a:xfrm>
          <a:prstGeom prst="rect">
            <a:avLst/>
          </a:prstGeom>
          <a:noFill/>
          <a:ln w="0">
            <a:noFill/>
          </a:ln>
        </p:spPr>
      </p:pic>
      <p:sp>
        <p:nvSpPr>
          <p:cNvPr id="1387" name="文本框 1386"/>
          <p:cNvSpPr txBox="1"/>
          <p:nvPr/>
        </p:nvSpPr>
        <p:spPr>
          <a:xfrm>
            <a:off x="7534800" y="299160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强化推理能力，提升准确性</a:t>
            </a:r>
            <a:endParaRPr lang="en-US" sz="920" b="0" u="none" strike="noStrike">
              <a:solidFill>
                <a:srgbClr val="000000"/>
              </a:solidFill>
              <a:effectLst/>
              <a:uFillTx/>
              <a:latin typeface="Times New Roman"/>
            </a:endParaRPr>
          </a:p>
        </p:txBody>
      </p:sp>
      <p:sp>
        <p:nvSpPr>
          <p:cNvPr id="1388" name="任意多边形 1387"/>
          <p:cNvSpPr/>
          <p:nvPr/>
        </p:nvSpPr>
        <p:spPr>
          <a:xfrm>
            <a:off x="7220160" y="3534840"/>
            <a:ext cx="234360" cy="234360"/>
          </a:xfrm>
          <a:custGeom>
            <a:avLst/>
            <a:gdLst/>
            <a:ahLst/>
            <a:cxnLst/>
            <a:rect l="0" t="0" r="r" b="b"/>
            <a:pathLst>
              <a:path w="651" h="651">
                <a:moveTo>
                  <a:pt x="651" y="326"/>
                </a:moveTo>
                <a:cubicBezTo>
                  <a:pt x="651" y="347"/>
                  <a:pt x="648" y="368"/>
                  <a:pt x="644" y="389"/>
                </a:cubicBezTo>
                <a:cubicBezTo>
                  <a:pt x="640" y="410"/>
                  <a:pt x="634" y="430"/>
                  <a:pt x="626" y="450"/>
                </a:cubicBezTo>
                <a:cubicBezTo>
                  <a:pt x="618" y="470"/>
                  <a:pt x="608" y="488"/>
                  <a:pt x="596" y="506"/>
                </a:cubicBezTo>
                <a:cubicBezTo>
                  <a:pt x="584" y="524"/>
                  <a:pt x="570" y="540"/>
                  <a:pt x="555" y="555"/>
                </a:cubicBezTo>
                <a:cubicBezTo>
                  <a:pt x="540" y="570"/>
                  <a:pt x="524" y="584"/>
                  <a:pt x="506" y="596"/>
                </a:cubicBezTo>
                <a:cubicBezTo>
                  <a:pt x="488" y="608"/>
                  <a:pt x="470" y="618"/>
                  <a:pt x="450" y="626"/>
                </a:cubicBezTo>
                <a:cubicBezTo>
                  <a:pt x="430" y="634"/>
                  <a:pt x="410" y="640"/>
                  <a:pt x="389" y="644"/>
                </a:cubicBezTo>
                <a:cubicBezTo>
                  <a:pt x="367" y="649"/>
                  <a:pt x="346" y="651"/>
                  <a:pt x="325" y="651"/>
                </a:cubicBezTo>
                <a:cubicBezTo>
                  <a:pt x="303" y="651"/>
                  <a:pt x="282" y="649"/>
                  <a:pt x="261" y="644"/>
                </a:cubicBezTo>
                <a:cubicBezTo>
                  <a:pt x="240" y="640"/>
                  <a:pt x="220" y="634"/>
                  <a:pt x="200" y="626"/>
                </a:cubicBezTo>
                <a:cubicBezTo>
                  <a:pt x="180" y="618"/>
                  <a:pt x="162" y="608"/>
                  <a:pt x="144" y="596"/>
                </a:cubicBezTo>
                <a:cubicBezTo>
                  <a:pt x="126" y="584"/>
                  <a:pt x="110" y="570"/>
                  <a:pt x="95" y="555"/>
                </a:cubicBezTo>
                <a:cubicBezTo>
                  <a:pt x="80" y="540"/>
                  <a:pt x="66" y="524"/>
                  <a:pt x="54" y="506"/>
                </a:cubicBezTo>
                <a:cubicBezTo>
                  <a:pt x="42" y="488"/>
                  <a:pt x="32" y="470"/>
                  <a:pt x="24" y="450"/>
                </a:cubicBezTo>
                <a:cubicBezTo>
                  <a:pt x="16" y="430"/>
                  <a:pt x="10" y="410"/>
                  <a:pt x="6" y="389"/>
                </a:cubicBezTo>
                <a:cubicBezTo>
                  <a:pt x="2" y="368"/>
                  <a:pt x="0" y="347"/>
                  <a:pt x="0" y="326"/>
                </a:cubicBezTo>
                <a:cubicBezTo>
                  <a:pt x="0" y="304"/>
                  <a:pt x="2" y="283"/>
                  <a:pt x="6" y="262"/>
                </a:cubicBezTo>
                <a:cubicBezTo>
                  <a:pt x="10" y="240"/>
                  <a:pt x="16" y="220"/>
                  <a:pt x="24" y="200"/>
                </a:cubicBezTo>
                <a:cubicBezTo>
                  <a:pt x="32" y="181"/>
                  <a:pt x="42" y="162"/>
                  <a:pt x="54" y="144"/>
                </a:cubicBezTo>
                <a:cubicBezTo>
                  <a:pt x="66" y="126"/>
                  <a:pt x="80" y="110"/>
                  <a:pt x="95" y="95"/>
                </a:cubicBezTo>
                <a:cubicBezTo>
                  <a:pt x="110" y="80"/>
                  <a:pt x="126" y="66"/>
                  <a:pt x="144" y="54"/>
                </a:cubicBezTo>
                <a:cubicBezTo>
                  <a:pt x="162" y="43"/>
                  <a:pt x="180" y="33"/>
                  <a:pt x="200" y="24"/>
                </a:cubicBezTo>
                <a:cubicBezTo>
                  <a:pt x="220" y="16"/>
                  <a:pt x="240" y="10"/>
                  <a:pt x="261" y="6"/>
                </a:cubicBezTo>
                <a:cubicBezTo>
                  <a:pt x="282" y="2"/>
                  <a:pt x="303" y="0"/>
                  <a:pt x="325" y="0"/>
                </a:cubicBezTo>
                <a:cubicBezTo>
                  <a:pt x="346" y="0"/>
                  <a:pt x="367" y="2"/>
                  <a:pt x="389" y="6"/>
                </a:cubicBezTo>
                <a:cubicBezTo>
                  <a:pt x="410" y="10"/>
                  <a:pt x="430" y="16"/>
                  <a:pt x="450" y="24"/>
                </a:cubicBezTo>
                <a:cubicBezTo>
                  <a:pt x="470" y="33"/>
                  <a:pt x="488" y="43"/>
                  <a:pt x="506" y="54"/>
                </a:cubicBezTo>
                <a:cubicBezTo>
                  <a:pt x="524" y="66"/>
                  <a:pt x="540" y="80"/>
                  <a:pt x="555" y="95"/>
                </a:cubicBezTo>
                <a:cubicBezTo>
                  <a:pt x="570" y="110"/>
                  <a:pt x="584" y="126"/>
                  <a:pt x="596" y="144"/>
                </a:cubicBezTo>
                <a:cubicBezTo>
                  <a:pt x="608" y="162"/>
                  <a:pt x="618" y="181"/>
                  <a:pt x="626" y="200"/>
                </a:cubicBezTo>
                <a:cubicBezTo>
                  <a:pt x="634" y="220"/>
                  <a:pt x="640" y="240"/>
                  <a:pt x="644" y="262"/>
                </a:cubicBezTo>
                <a:cubicBezTo>
                  <a:pt x="648" y="283"/>
                  <a:pt x="651" y="304"/>
                  <a:pt x="651" y="326"/>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89" name="图片 1388"/>
          <p:cNvPicPr/>
          <p:nvPr/>
        </p:nvPicPr>
        <p:blipFill>
          <a:blip r:embed="rId22"/>
          <a:stretch/>
        </p:blipFill>
        <p:spPr>
          <a:xfrm>
            <a:off x="7287120" y="3601800"/>
            <a:ext cx="100080" cy="100080"/>
          </a:xfrm>
          <a:prstGeom prst="rect">
            <a:avLst/>
          </a:prstGeom>
          <a:noFill/>
          <a:ln w="0">
            <a:noFill/>
          </a:ln>
        </p:spPr>
      </p:pic>
      <p:sp>
        <p:nvSpPr>
          <p:cNvPr id="1390" name="文本框 1389"/>
          <p:cNvSpPr txBox="1"/>
          <p:nvPr/>
        </p:nvSpPr>
        <p:spPr>
          <a:xfrm>
            <a:off x="7534800" y="3292560"/>
            <a:ext cx="704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支持多轮对话</a:t>
            </a:r>
            <a:endParaRPr lang="en-US" sz="920" b="0" u="none" strike="noStrike">
              <a:solidFill>
                <a:srgbClr val="000000"/>
              </a:solidFill>
              <a:effectLst/>
              <a:uFillTx/>
              <a:latin typeface="Times New Roman"/>
            </a:endParaRPr>
          </a:p>
        </p:txBody>
      </p:sp>
      <p:pic>
        <p:nvPicPr>
          <p:cNvPr id="1391" name="图片 1390"/>
          <p:cNvPicPr/>
          <p:nvPr/>
        </p:nvPicPr>
        <p:blipFill>
          <a:blip r:embed="rId23"/>
          <a:stretch/>
        </p:blipFill>
        <p:spPr>
          <a:xfrm>
            <a:off x="7220160" y="2598840"/>
            <a:ext cx="2422440" cy="200160"/>
          </a:xfrm>
          <a:prstGeom prst="rect">
            <a:avLst/>
          </a:prstGeom>
          <a:noFill/>
          <a:ln w="0">
            <a:noFill/>
          </a:ln>
        </p:spPr>
      </p:pic>
      <p:sp>
        <p:nvSpPr>
          <p:cNvPr id="1392" name="文本框 1391"/>
          <p:cNvSpPr txBox="1"/>
          <p:nvPr/>
        </p:nvSpPr>
        <p:spPr>
          <a:xfrm>
            <a:off x="7534800" y="35935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成本高，实时性尚待提升</a:t>
            </a:r>
            <a:endParaRPr lang="en-US" sz="920" b="0" u="none" strike="noStrike">
              <a:solidFill>
                <a:srgbClr val="000000"/>
              </a:solidFill>
              <a:effectLst/>
              <a:uFillTx/>
              <a:latin typeface="Times New Roman"/>
            </a:endParaRPr>
          </a:p>
        </p:txBody>
      </p:sp>
      <p:pic>
        <p:nvPicPr>
          <p:cNvPr id="1393" name="图片 1392"/>
          <p:cNvPicPr/>
          <p:nvPr/>
        </p:nvPicPr>
        <p:blipFill>
          <a:blip r:embed="rId24"/>
          <a:stretch/>
        </p:blipFill>
        <p:spPr>
          <a:xfrm>
            <a:off x="10011240" y="5482080"/>
            <a:ext cx="417600" cy="200160"/>
          </a:xfrm>
          <a:prstGeom prst="rect">
            <a:avLst/>
          </a:prstGeom>
          <a:noFill/>
          <a:ln w="0">
            <a:noFill/>
          </a:ln>
        </p:spPr>
      </p:pic>
      <p:sp>
        <p:nvSpPr>
          <p:cNvPr id="1394" name="文本框 1393"/>
          <p:cNvSpPr txBox="1"/>
          <p:nvPr/>
        </p:nvSpPr>
        <p:spPr>
          <a:xfrm>
            <a:off x="8730360" y="2643840"/>
            <a:ext cx="801000" cy="166320"/>
          </a:xfrm>
          <a:prstGeom prst="rect">
            <a:avLst/>
          </a:prstGeom>
          <a:noFill/>
          <a:ln w="0">
            <a:noFill/>
          </a:ln>
        </p:spPr>
        <p:txBody>
          <a:bodyPr wrap="none" lIns="0" tIns="0" rIns="0" bIns="0" anchor="t">
            <a:spAutoFit/>
          </a:bodyPr>
          <a:lstStyle/>
          <a:p>
            <a:r>
              <a:rPr lang="zh-CN" sz="900" b="0" u="none" strike="noStrike">
                <a:solidFill>
                  <a:srgbClr val="FFFFFF"/>
                </a:solidFill>
                <a:effectLst/>
                <a:uFillTx/>
                <a:latin typeface="NotoSansSC"/>
                <a:ea typeface="NotoSansSC"/>
              </a:rPr>
              <a:t>更大（未公开）</a:t>
            </a:r>
            <a:endParaRPr lang="en-US" sz="90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5" name="图片 1394"/>
          <p:cNvPicPr/>
          <p:nvPr/>
        </p:nvPicPr>
        <p:blipFill>
          <a:blip r:embed="rId2"/>
          <a:stretch/>
        </p:blipFill>
        <p:spPr>
          <a:xfrm>
            <a:off x="0" y="0"/>
            <a:ext cx="10696320" cy="6501240"/>
          </a:xfrm>
          <a:prstGeom prst="rect">
            <a:avLst/>
          </a:prstGeom>
          <a:noFill/>
          <a:ln w="0">
            <a:noFill/>
          </a:ln>
        </p:spPr>
      </p:pic>
      <p:pic>
        <p:nvPicPr>
          <p:cNvPr id="1396" name="图片 1395"/>
          <p:cNvPicPr/>
          <p:nvPr/>
        </p:nvPicPr>
        <p:blipFill>
          <a:blip r:embed="rId3"/>
          <a:stretch/>
        </p:blipFill>
        <p:spPr>
          <a:xfrm>
            <a:off x="0" y="0"/>
            <a:ext cx="10696320" cy="6501240"/>
          </a:xfrm>
          <a:prstGeom prst="rect">
            <a:avLst/>
          </a:prstGeom>
          <a:noFill/>
          <a:ln w="0">
            <a:noFill/>
          </a:ln>
        </p:spPr>
      </p:pic>
      <p:sp>
        <p:nvSpPr>
          <p:cNvPr id="1397" name="任意多边形 1396"/>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398" name="任意多边形 1397"/>
          <p:cNvSpPr/>
          <p:nvPr/>
        </p:nvSpPr>
        <p:spPr>
          <a:xfrm>
            <a:off x="668520" y="4629600"/>
            <a:ext cx="9359640" cy="1454400"/>
          </a:xfrm>
          <a:custGeom>
            <a:avLst/>
            <a:gdLst/>
            <a:ahLst/>
            <a:cxnLst/>
            <a:rect l="0" t="0" r="r" b="b"/>
            <a:pathLst>
              <a:path w="25999" h="4040">
                <a:moveTo>
                  <a:pt x="14" y="114"/>
                </a:moveTo>
                <a:cubicBezTo>
                  <a:pt x="23" y="91"/>
                  <a:pt x="37" y="71"/>
                  <a:pt x="54" y="54"/>
                </a:cubicBezTo>
                <a:cubicBezTo>
                  <a:pt x="71" y="37"/>
                  <a:pt x="91" y="23"/>
                  <a:pt x="114" y="14"/>
                </a:cubicBezTo>
                <a:cubicBezTo>
                  <a:pt x="137" y="4"/>
                  <a:pt x="161" y="0"/>
                  <a:pt x="185" y="0"/>
                </a:cubicBezTo>
                <a:lnTo>
                  <a:pt x="25814" y="0"/>
                </a:lnTo>
                <a:cubicBezTo>
                  <a:pt x="25838" y="0"/>
                  <a:pt x="25862" y="4"/>
                  <a:pt x="25885" y="14"/>
                </a:cubicBezTo>
                <a:cubicBezTo>
                  <a:pt x="25907" y="23"/>
                  <a:pt x="25927" y="37"/>
                  <a:pt x="25945" y="54"/>
                </a:cubicBezTo>
                <a:cubicBezTo>
                  <a:pt x="25962" y="71"/>
                  <a:pt x="25976" y="91"/>
                  <a:pt x="25985" y="114"/>
                </a:cubicBezTo>
                <a:cubicBezTo>
                  <a:pt x="25994" y="137"/>
                  <a:pt x="25999" y="161"/>
                  <a:pt x="25999" y="185"/>
                </a:cubicBezTo>
                <a:lnTo>
                  <a:pt x="25999" y="3854"/>
                </a:lnTo>
                <a:cubicBezTo>
                  <a:pt x="25999" y="3879"/>
                  <a:pt x="25994" y="3902"/>
                  <a:pt x="25985" y="3925"/>
                </a:cubicBezTo>
                <a:cubicBezTo>
                  <a:pt x="25976" y="3948"/>
                  <a:pt x="25962" y="3968"/>
                  <a:pt x="25945" y="3985"/>
                </a:cubicBezTo>
                <a:cubicBezTo>
                  <a:pt x="25927" y="4003"/>
                  <a:pt x="25907" y="4016"/>
                  <a:pt x="25885" y="4025"/>
                </a:cubicBezTo>
                <a:cubicBezTo>
                  <a:pt x="25862" y="4035"/>
                  <a:pt x="25838" y="4040"/>
                  <a:pt x="25813" y="4040"/>
                </a:cubicBezTo>
                <a:lnTo>
                  <a:pt x="185" y="4040"/>
                </a:lnTo>
                <a:cubicBezTo>
                  <a:pt x="161" y="4040"/>
                  <a:pt x="137" y="4035"/>
                  <a:pt x="114" y="4025"/>
                </a:cubicBezTo>
                <a:cubicBezTo>
                  <a:pt x="91" y="4016"/>
                  <a:pt x="71" y="4003"/>
                  <a:pt x="54" y="3985"/>
                </a:cubicBezTo>
                <a:cubicBezTo>
                  <a:pt x="37" y="3968"/>
                  <a:pt x="23" y="3948"/>
                  <a:pt x="14" y="3925"/>
                </a:cubicBezTo>
                <a:cubicBezTo>
                  <a:pt x="4" y="3902"/>
                  <a:pt x="0" y="3879"/>
                  <a:pt x="0" y="3854"/>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99" name="任意多边形 1398"/>
          <p:cNvSpPr/>
          <p:nvPr/>
        </p:nvSpPr>
        <p:spPr>
          <a:xfrm>
            <a:off x="668520" y="4629600"/>
            <a:ext cx="9359640" cy="1454400"/>
          </a:xfrm>
          <a:custGeom>
            <a:avLst/>
            <a:gdLst/>
            <a:ahLst/>
            <a:cxnLst/>
            <a:rect l="0" t="0" r="r" b="b"/>
            <a:pathLst>
              <a:path w="25999" h="4040">
                <a:moveTo>
                  <a:pt x="0" y="3854"/>
                </a:moveTo>
                <a:lnTo>
                  <a:pt x="0" y="185"/>
                </a:lnTo>
                <a:cubicBezTo>
                  <a:pt x="0" y="161"/>
                  <a:pt x="4" y="137"/>
                  <a:pt x="14" y="114"/>
                </a:cubicBezTo>
                <a:cubicBezTo>
                  <a:pt x="23" y="91"/>
                  <a:pt x="37" y="71"/>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1"/>
                  <a:pt x="25976" y="91"/>
                  <a:pt x="25985" y="114"/>
                </a:cubicBezTo>
                <a:cubicBezTo>
                  <a:pt x="25994" y="137"/>
                  <a:pt x="25999" y="161"/>
                  <a:pt x="25999" y="185"/>
                </a:cubicBezTo>
                <a:lnTo>
                  <a:pt x="25999" y="3854"/>
                </a:lnTo>
                <a:cubicBezTo>
                  <a:pt x="25999" y="3879"/>
                  <a:pt x="25994" y="3902"/>
                  <a:pt x="25985" y="3925"/>
                </a:cubicBezTo>
                <a:cubicBezTo>
                  <a:pt x="25976" y="3948"/>
                  <a:pt x="25962" y="3968"/>
                  <a:pt x="25945" y="3985"/>
                </a:cubicBezTo>
                <a:cubicBezTo>
                  <a:pt x="25927" y="4003"/>
                  <a:pt x="25907" y="4016"/>
                  <a:pt x="25885" y="4025"/>
                </a:cubicBezTo>
                <a:cubicBezTo>
                  <a:pt x="25862" y="4035"/>
                  <a:pt x="25838" y="4040"/>
                  <a:pt x="25813" y="4040"/>
                </a:cubicBezTo>
                <a:lnTo>
                  <a:pt x="185" y="4040"/>
                </a:lnTo>
                <a:cubicBezTo>
                  <a:pt x="161" y="4040"/>
                  <a:pt x="137" y="4035"/>
                  <a:pt x="114" y="4025"/>
                </a:cubicBezTo>
                <a:cubicBezTo>
                  <a:pt x="91" y="4016"/>
                  <a:pt x="71" y="4003"/>
                  <a:pt x="54" y="3985"/>
                </a:cubicBezTo>
                <a:cubicBezTo>
                  <a:pt x="37" y="3968"/>
                  <a:pt x="23" y="3948"/>
                  <a:pt x="14" y="3925"/>
                </a:cubicBezTo>
                <a:cubicBezTo>
                  <a:pt x="4" y="3902"/>
                  <a:pt x="0" y="3879"/>
                  <a:pt x="0" y="3854"/>
                </a:cubicBezTo>
                <a:moveTo>
                  <a:pt x="23" y="185"/>
                </a:moveTo>
                <a:lnTo>
                  <a:pt x="23" y="3854"/>
                </a:lnTo>
                <a:cubicBezTo>
                  <a:pt x="23" y="3865"/>
                  <a:pt x="24" y="3875"/>
                  <a:pt x="26" y="3886"/>
                </a:cubicBezTo>
                <a:cubicBezTo>
                  <a:pt x="28" y="3896"/>
                  <a:pt x="31" y="3906"/>
                  <a:pt x="35" y="3916"/>
                </a:cubicBezTo>
                <a:cubicBezTo>
                  <a:pt x="39" y="3926"/>
                  <a:pt x="44" y="3935"/>
                  <a:pt x="50" y="3944"/>
                </a:cubicBezTo>
                <a:cubicBezTo>
                  <a:pt x="56" y="3953"/>
                  <a:pt x="63" y="3961"/>
                  <a:pt x="70" y="3969"/>
                </a:cubicBezTo>
                <a:cubicBezTo>
                  <a:pt x="78" y="3976"/>
                  <a:pt x="86" y="3983"/>
                  <a:pt x="95" y="3989"/>
                </a:cubicBezTo>
                <a:cubicBezTo>
                  <a:pt x="104" y="3995"/>
                  <a:pt x="113" y="4000"/>
                  <a:pt x="123" y="4004"/>
                </a:cubicBezTo>
                <a:cubicBezTo>
                  <a:pt x="133" y="4008"/>
                  <a:pt x="143" y="4011"/>
                  <a:pt x="154" y="4013"/>
                </a:cubicBezTo>
                <a:cubicBezTo>
                  <a:pt x="164" y="4015"/>
                  <a:pt x="175" y="4016"/>
                  <a:pt x="185" y="4016"/>
                </a:cubicBezTo>
                <a:lnTo>
                  <a:pt x="25813" y="4016"/>
                </a:lnTo>
                <a:cubicBezTo>
                  <a:pt x="25824" y="4016"/>
                  <a:pt x="25835" y="4015"/>
                  <a:pt x="25845" y="4013"/>
                </a:cubicBezTo>
                <a:cubicBezTo>
                  <a:pt x="25856" y="4011"/>
                  <a:pt x="25866" y="4008"/>
                  <a:pt x="25876" y="4004"/>
                </a:cubicBezTo>
                <a:cubicBezTo>
                  <a:pt x="25885" y="4000"/>
                  <a:pt x="25895" y="3995"/>
                  <a:pt x="25904" y="3989"/>
                </a:cubicBezTo>
                <a:cubicBezTo>
                  <a:pt x="25913" y="3983"/>
                  <a:pt x="25921" y="3976"/>
                  <a:pt x="25928" y="3969"/>
                </a:cubicBezTo>
                <a:cubicBezTo>
                  <a:pt x="25936" y="3961"/>
                  <a:pt x="25943" y="3953"/>
                  <a:pt x="25949" y="3944"/>
                </a:cubicBezTo>
                <a:cubicBezTo>
                  <a:pt x="25954" y="3935"/>
                  <a:pt x="25959" y="3926"/>
                  <a:pt x="25964" y="3916"/>
                </a:cubicBezTo>
                <a:cubicBezTo>
                  <a:pt x="25968" y="3906"/>
                  <a:pt x="25971" y="3896"/>
                  <a:pt x="25973" y="3886"/>
                </a:cubicBezTo>
                <a:cubicBezTo>
                  <a:pt x="25975" y="3875"/>
                  <a:pt x="25976" y="3865"/>
                  <a:pt x="25976" y="3854"/>
                </a:cubicBezTo>
                <a:lnTo>
                  <a:pt x="25976" y="185"/>
                </a:lnTo>
                <a:cubicBezTo>
                  <a:pt x="25976" y="175"/>
                  <a:pt x="25975" y="164"/>
                  <a:pt x="25973" y="154"/>
                </a:cubicBezTo>
                <a:cubicBezTo>
                  <a:pt x="25971" y="143"/>
                  <a:pt x="25968" y="133"/>
                  <a:pt x="25964" y="123"/>
                </a:cubicBezTo>
                <a:cubicBezTo>
                  <a:pt x="25959" y="113"/>
                  <a:pt x="25954" y="104"/>
                  <a:pt x="25949" y="95"/>
                </a:cubicBezTo>
                <a:cubicBezTo>
                  <a:pt x="25943" y="86"/>
                  <a:pt x="25936" y="78"/>
                  <a:pt x="25928" y="70"/>
                </a:cubicBezTo>
                <a:cubicBezTo>
                  <a:pt x="25921" y="63"/>
                  <a:pt x="25913" y="56"/>
                  <a:pt x="25904" y="50"/>
                </a:cubicBezTo>
                <a:cubicBezTo>
                  <a:pt x="25895" y="44"/>
                  <a:pt x="25885" y="39"/>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00" name="图片 1399"/>
          <p:cNvPicPr/>
          <p:nvPr/>
        </p:nvPicPr>
        <p:blipFill>
          <a:blip r:embed="rId4"/>
          <a:stretch/>
        </p:blipFill>
        <p:spPr>
          <a:xfrm>
            <a:off x="844200" y="4847040"/>
            <a:ext cx="208440" cy="166680"/>
          </a:xfrm>
          <a:prstGeom prst="rect">
            <a:avLst/>
          </a:prstGeom>
          <a:noFill/>
          <a:ln w="0">
            <a:noFill/>
          </a:ln>
        </p:spPr>
      </p:pic>
      <p:sp>
        <p:nvSpPr>
          <p:cNvPr id="1401" name="文本框 1400"/>
          <p:cNvSpPr txBox="1"/>
          <p:nvPr/>
        </p:nvSpPr>
        <p:spPr>
          <a:xfrm>
            <a:off x="668520" y="439560"/>
            <a:ext cx="2880720" cy="436320"/>
          </a:xfrm>
          <a:prstGeom prst="rect">
            <a:avLst/>
          </a:prstGeom>
          <a:noFill/>
          <a:ln w="0">
            <a:noFill/>
          </a:ln>
        </p:spPr>
        <p:txBody>
          <a:bodyPr wrap="none" lIns="0" tIns="0" rIns="0" bIns="0" anchor="t">
            <a:spAutoFit/>
          </a:bodyPr>
          <a:lstStyle/>
          <a:p>
            <a:r>
              <a:rPr lang="en-US" sz="2370" b="0" u="none" strike="noStrike">
                <a:solidFill>
                  <a:srgbClr val="FFFFFF"/>
                </a:solidFill>
                <a:effectLst/>
                <a:uFillTx/>
                <a:latin typeface="NotoSansSC"/>
                <a:ea typeface="NotoSansSC"/>
              </a:rPr>
              <a:t>BERT</a:t>
            </a:r>
            <a:r>
              <a:rPr lang="zh-CN" sz="2370" b="0" u="none" strike="noStrike">
                <a:solidFill>
                  <a:srgbClr val="FFFFFF"/>
                </a:solidFill>
                <a:effectLst/>
                <a:uFillTx/>
                <a:latin typeface="NotoSansSC"/>
                <a:ea typeface="NotoSansSC"/>
              </a:rPr>
              <a:t>与</a:t>
            </a:r>
            <a:r>
              <a:rPr lang="en-US" sz="2370" b="0" u="none" strike="noStrike">
                <a:solidFill>
                  <a:srgbClr val="FFFFFF"/>
                </a:solidFill>
                <a:effectLst/>
                <a:uFillTx/>
                <a:latin typeface="NotoSansSC"/>
                <a:ea typeface="NotoSansSC"/>
              </a:rPr>
              <a:t>T5</a:t>
            </a:r>
            <a:r>
              <a:rPr lang="zh-CN" sz="2370" b="0" u="none" strike="noStrike">
                <a:solidFill>
                  <a:srgbClr val="FFFFFF"/>
                </a:solidFill>
                <a:effectLst/>
                <a:uFillTx/>
                <a:latin typeface="NotoSansSC"/>
                <a:ea typeface="NotoSansSC"/>
              </a:rPr>
              <a:t>模型对比</a:t>
            </a:r>
            <a:endParaRPr lang="en-US" sz="2370" b="0" u="none" strike="noStrike">
              <a:solidFill>
                <a:srgbClr val="000000"/>
              </a:solidFill>
              <a:effectLst/>
              <a:uFillTx/>
              <a:latin typeface="Times New Roman"/>
            </a:endParaRPr>
          </a:p>
        </p:txBody>
      </p:sp>
      <p:sp>
        <p:nvSpPr>
          <p:cNvPr id="1402" name="文本框 1401"/>
          <p:cNvSpPr txBox="1"/>
          <p:nvPr/>
        </p:nvSpPr>
        <p:spPr>
          <a:xfrm>
            <a:off x="1119960" y="4833720"/>
            <a:ext cx="117432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跨模型应用优势</a:t>
            </a:r>
            <a:endParaRPr lang="en-US" sz="1320" b="0" u="none" strike="noStrike">
              <a:solidFill>
                <a:srgbClr val="000000"/>
              </a:solidFill>
              <a:effectLst/>
              <a:uFillTx/>
              <a:latin typeface="Times New Roman"/>
            </a:endParaRPr>
          </a:p>
        </p:txBody>
      </p:sp>
      <p:pic>
        <p:nvPicPr>
          <p:cNvPr id="1403" name="图片 1402"/>
          <p:cNvPicPr/>
          <p:nvPr/>
        </p:nvPicPr>
        <p:blipFill>
          <a:blip r:embed="rId5"/>
          <a:stretch/>
        </p:blipFill>
        <p:spPr>
          <a:xfrm>
            <a:off x="844200" y="5473800"/>
            <a:ext cx="133200" cy="133200"/>
          </a:xfrm>
          <a:prstGeom prst="rect">
            <a:avLst/>
          </a:prstGeom>
          <a:noFill/>
          <a:ln w="0">
            <a:noFill/>
          </a:ln>
        </p:spPr>
      </p:pic>
      <p:sp>
        <p:nvSpPr>
          <p:cNvPr id="1404" name="文本框 1403"/>
          <p:cNvSpPr txBox="1"/>
          <p:nvPr/>
        </p:nvSpPr>
        <p:spPr>
          <a:xfrm>
            <a:off x="844200" y="5173920"/>
            <a:ext cx="459684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BERT</a:t>
            </a:r>
            <a:r>
              <a:rPr lang="zh-CN" sz="1050" b="0" u="none" strike="noStrike">
                <a:solidFill>
                  <a:srgbClr val="FFFFFF"/>
                </a:solidFill>
                <a:effectLst/>
                <a:uFillTx/>
                <a:latin typeface="NotoSansSC"/>
                <a:ea typeface="NotoSansSC"/>
              </a:rPr>
              <a:t>与</a:t>
            </a:r>
            <a:r>
              <a:rPr lang="en-US" sz="1050" b="0" u="none" strike="noStrike">
                <a:solidFill>
                  <a:srgbClr val="FFFFFF"/>
                </a:solidFill>
                <a:effectLst/>
                <a:uFillTx/>
                <a:latin typeface="NotoSansSC"/>
                <a:ea typeface="NotoSansSC"/>
              </a:rPr>
              <a:t>T5</a:t>
            </a:r>
            <a:r>
              <a:rPr lang="zh-CN" sz="1050" b="0" u="none" strike="noStrike">
                <a:solidFill>
                  <a:srgbClr val="FFFFFF"/>
                </a:solidFill>
                <a:effectLst/>
                <a:uFillTx/>
                <a:latin typeface="NotoSansSC"/>
                <a:ea typeface="NotoSansSC"/>
              </a:rPr>
              <a:t>的协同应用将理解与生成有机结合，提升</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系统效率和效果：</a:t>
            </a:r>
            <a:endParaRPr lang="en-US" sz="1050" b="0" u="none" strike="noStrike">
              <a:solidFill>
                <a:srgbClr val="000000"/>
              </a:solidFill>
              <a:effectLst/>
              <a:uFillTx/>
              <a:latin typeface="Times New Roman"/>
            </a:endParaRPr>
          </a:p>
        </p:txBody>
      </p:sp>
      <p:pic>
        <p:nvPicPr>
          <p:cNvPr id="1405" name="图片 1404"/>
          <p:cNvPicPr/>
          <p:nvPr/>
        </p:nvPicPr>
        <p:blipFill>
          <a:blip r:embed="rId6"/>
          <a:stretch/>
        </p:blipFill>
        <p:spPr>
          <a:xfrm>
            <a:off x="5415120" y="5473800"/>
            <a:ext cx="133200" cy="133200"/>
          </a:xfrm>
          <a:prstGeom prst="rect">
            <a:avLst/>
          </a:prstGeom>
          <a:noFill/>
          <a:ln w="0">
            <a:noFill/>
          </a:ln>
        </p:spPr>
      </p:pic>
      <p:sp>
        <p:nvSpPr>
          <p:cNvPr id="1406" name="文本框 1405"/>
          <p:cNvSpPr txBox="1"/>
          <p:nvPr/>
        </p:nvSpPr>
        <p:spPr>
          <a:xfrm>
            <a:off x="1044720" y="5474880"/>
            <a:ext cx="386676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BERT</a:t>
            </a:r>
            <a:r>
              <a:rPr lang="zh-CN" sz="1050" b="0" u="none" strike="noStrike">
                <a:solidFill>
                  <a:srgbClr val="FFFFFF"/>
                </a:solidFill>
                <a:effectLst/>
                <a:uFillTx/>
                <a:latin typeface="NotoSansSC"/>
                <a:ea typeface="NotoSansSC"/>
              </a:rPr>
              <a:t>凭借强大的上下文理解能力，帮助系统准确找到最相关信息</a:t>
            </a:r>
            <a:endParaRPr lang="en-US" sz="1050" b="0" u="none" strike="noStrike">
              <a:solidFill>
                <a:srgbClr val="000000"/>
              </a:solidFill>
              <a:effectLst/>
              <a:uFillTx/>
              <a:latin typeface="Times New Roman"/>
            </a:endParaRPr>
          </a:p>
        </p:txBody>
      </p:sp>
      <p:sp>
        <p:nvSpPr>
          <p:cNvPr id="1407" name="文本框 1406"/>
          <p:cNvSpPr txBox="1"/>
          <p:nvPr/>
        </p:nvSpPr>
        <p:spPr>
          <a:xfrm>
            <a:off x="5615640" y="5474880"/>
            <a:ext cx="315000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T5</a:t>
            </a:r>
            <a:r>
              <a:rPr lang="zh-CN" sz="1050" b="0" u="none" strike="noStrike">
                <a:solidFill>
                  <a:srgbClr val="FFFFFF"/>
                </a:solidFill>
                <a:effectLst/>
                <a:uFillTx/>
                <a:latin typeface="NotoSansSC"/>
                <a:ea typeface="NotoSansSC"/>
              </a:rPr>
              <a:t>基于检索信息生成连贯文本输出，提供高质量回答</a:t>
            </a:r>
            <a:endParaRPr lang="en-US" sz="1050" b="0" u="none" strike="noStrike">
              <a:solidFill>
                <a:srgbClr val="000000"/>
              </a:solidFill>
              <a:effectLst/>
              <a:uFillTx/>
              <a:latin typeface="Times New Roman"/>
            </a:endParaRPr>
          </a:p>
        </p:txBody>
      </p:sp>
      <p:sp>
        <p:nvSpPr>
          <p:cNvPr id="1408" name="任意多边形 1407"/>
          <p:cNvSpPr/>
          <p:nvPr/>
        </p:nvSpPr>
        <p:spPr>
          <a:xfrm>
            <a:off x="668520" y="1052640"/>
            <a:ext cx="4479480" cy="3376440"/>
          </a:xfrm>
          <a:custGeom>
            <a:avLst/>
            <a:gdLst/>
            <a:ahLst/>
            <a:cxnLst/>
            <a:rect l="0" t="0" r="r" b="b"/>
            <a:pathLst>
              <a:path w="12443" h="9379">
                <a:moveTo>
                  <a:pt x="21" y="172"/>
                </a:moveTo>
                <a:cubicBezTo>
                  <a:pt x="35" y="138"/>
                  <a:pt x="55" y="108"/>
                  <a:pt x="81" y="82"/>
                </a:cubicBezTo>
                <a:cubicBezTo>
                  <a:pt x="107" y="56"/>
                  <a:pt x="137" y="36"/>
                  <a:pt x="172" y="22"/>
                </a:cubicBezTo>
                <a:cubicBezTo>
                  <a:pt x="206" y="7"/>
                  <a:pt x="241" y="0"/>
                  <a:pt x="278" y="0"/>
                </a:cubicBezTo>
                <a:lnTo>
                  <a:pt x="12164" y="0"/>
                </a:lnTo>
                <a:cubicBezTo>
                  <a:pt x="12201" y="0"/>
                  <a:pt x="12237" y="7"/>
                  <a:pt x="12271" y="22"/>
                </a:cubicBezTo>
                <a:cubicBezTo>
                  <a:pt x="12305" y="36"/>
                  <a:pt x="12335" y="56"/>
                  <a:pt x="12361" y="82"/>
                </a:cubicBezTo>
                <a:cubicBezTo>
                  <a:pt x="12387" y="108"/>
                  <a:pt x="12407" y="138"/>
                  <a:pt x="12422" y="172"/>
                </a:cubicBezTo>
                <a:cubicBezTo>
                  <a:pt x="12436" y="206"/>
                  <a:pt x="12443" y="242"/>
                  <a:pt x="12443" y="279"/>
                </a:cubicBezTo>
                <a:lnTo>
                  <a:pt x="12443" y="9101"/>
                </a:lnTo>
                <a:cubicBezTo>
                  <a:pt x="12443" y="9138"/>
                  <a:pt x="12436" y="9173"/>
                  <a:pt x="12422" y="9207"/>
                </a:cubicBezTo>
                <a:cubicBezTo>
                  <a:pt x="12407" y="9242"/>
                  <a:pt x="12387" y="9272"/>
                  <a:pt x="12361" y="9298"/>
                </a:cubicBezTo>
                <a:cubicBezTo>
                  <a:pt x="12335" y="9324"/>
                  <a:pt x="12305" y="9344"/>
                  <a:pt x="12271" y="9358"/>
                </a:cubicBezTo>
                <a:cubicBezTo>
                  <a:pt x="12237" y="9372"/>
                  <a:pt x="12201" y="9379"/>
                  <a:pt x="12164" y="9379"/>
                </a:cubicBezTo>
                <a:lnTo>
                  <a:pt x="278" y="9379"/>
                </a:lnTo>
                <a:cubicBezTo>
                  <a:pt x="241" y="9379"/>
                  <a:pt x="206" y="9372"/>
                  <a:pt x="172" y="9358"/>
                </a:cubicBezTo>
                <a:cubicBezTo>
                  <a:pt x="137" y="9344"/>
                  <a:pt x="107" y="9324"/>
                  <a:pt x="81" y="9298"/>
                </a:cubicBezTo>
                <a:cubicBezTo>
                  <a:pt x="55" y="9272"/>
                  <a:pt x="35" y="9242"/>
                  <a:pt x="21" y="9207"/>
                </a:cubicBezTo>
                <a:cubicBezTo>
                  <a:pt x="7" y="9173"/>
                  <a:pt x="0" y="9138"/>
                  <a:pt x="0" y="9101"/>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09" name="任意多边形 1408"/>
          <p:cNvSpPr/>
          <p:nvPr/>
        </p:nvSpPr>
        <p:spPr>
          <a:xfrm>
            <a:off x="668520" y="1052640"/>
            <a:ext cx="4479480" cy="3376440"/>
          </a:xfrm>
          <a:custGeom>
            <a:avLst/>
            <a:gdLst/>
            <a:ahLst/>
            <a:cxnLst/>
            <a:rect l="0" t="0" r="r" b="b"/>
            <a:pathLst>
              <a:path w="12443" h="9379">
                <a:moveTo>
                  <a:pt x="0" y="9101"/>
                </a:moveTo>
                <a:lnTo>
                  <a:pt x="0" y="279"/>
                </a:lnTo>
                <a:cubicBezTo>
                  <a:pt x="0" y="242"/>
                  <a:pt x="7" y="206"/>
                  <a:pt x="21" y="172"/>
                </a:cubicBezTo>
                <a:cubicBezTo>
                  <a:pt x="35" y="138"/>
                  <a:pt x="55" y="108"/>
                  <a:pt x="81" y="82"/>
                </a:cubicBezTo>
                <a:cubicBezTo>
                  <a:pt x="107" y="56"/>
                  <a:pt x="137" y="36"/>
                  <a:pt x="172" y="22"/>
                </a:cubicBezTo>
                <a:cubicBezTo>
                  <a:pt x="206" y="7"/>
                  <a:pt x="241" y="0"/>
                  <a:pt x="278" y="0"/>
                </a:cubicBezTo>
                <a:lnTo>
                  <a:pt x="12164" y="0"/>
                </a:lnTo>
                <a:cubicBezTo>
                  <a:pt x="12201" y="0"/>
                  <a:pt x="12237" y="7"/>
                  <a:pt x="12271" y="22"/>
                </a:cubicBezTo>
                <a:cubicBezTo>
                  <a:pt x="12305" y="36"/>
                  <a:pt x="12335" y="56"/>
                  <a:pt x="12361" y="82"/>
                </a:cubicBezTo>
                <a:cubicBezTo>
                  <a:pt x="12387" y="108"/>
                  <a:pt x="12407" y="138"/>
                  <a:pt x="12422" y="172"/>
                </a:cubicBezTo>
                <a:cubicBezTo>
                  <a:pt x="12436" y="206"/>
                  <a:pt x="12443" y="242"/>
                  <a:pt x="12443" y="279"/>
                </a:cubicBezTo>
                <a:lnTo>
                  <a:pt x="12443" y="9101"/>
                </a:lnTo>
                <a:cubicBezTo>
                  <a:pt x="12443" y="9138"/>
                  <a:pt x="12436" y="9173"/>
                  <a:pt x="12422" y="9207"/>
                </a:cubicBezTo>
                <a:cubicBezTo>
                  <a:pt x="12407" y="9242"/>
                  <a:pt x="12387" y="9272"/>
                  <a:pt x="12361" y="9298"/>
                </a:cubicBezTo>
                <a:cubicBezTo>
                  <a:pt x="12335" y="9324"/>
                  <a:pt x="12305" y="9344"/>
                  <a:pt x="12271" y="9358"/>
                </a:cubicBezTo>
                <a:cubicBezTo>
                  <a:pt x="12237" y="9372"/>
                  <a:pt x="12201" y="9379"/>
                  <a:pt x="12164" y="9379"/>
                </a:cubicBezTo>
                <a:lnTo>
                  <a:pt x="278" y="9379"/>
                </a:lnTo>
                <a:cubicBezTo>
                  <a:pt x="241" y="9379"/>
                  <a:pt x="206" y="9372"/>
                  <a:pt x="172" y="9358"/>
                </a:cubicBezTo>
                <a:cubicBezTo>
                  <a:pt x="137" y="9344"/>
                  <a:pt x="107" y="9324"/>
                  <a:pt x="81" y="9298"/>
                </a:cubicBezTo>
                <a:cubicBezTo>
                  <a:pt x="55" y="9272"/>
                  <a:pt x="35" y="9242"/>
                  <a:pt x="21" y="9207"/>
                </a:cubicBezTo>
                <a:cubicBezTo>
                  <a:pt x="7" y="9173"/>
                  <a:pt x="0" y="9138"/>
                  <a:pt x="0" y="9101"/>
                </a:cubicBezTo>
                <a:moveTo>
                  <a:pt x="23" y="279"/>
                </a:moveTo>
                <a:lnTo>
                  <a:pt x="23" y="9101"/>
                </a:lnTo>
                <a:cubicBezTo>
                  <a:pt x="23" y="9118"/>
                  <a:pt x="24" y="9134"/>
                  <a:pt x="28" y="9151"/>
                </a:cubicBezTo>
                <a:cubicBezTo>
                  <a:pt x="31" y="9167"/>
                  <a:pt x="36" y="9183"/>
                  <a:pt x="42" y="9199"/>
                </a:cubicBezTo>
                <a:cubicBezTo>
                  <a:pt x="49" y="9214"/>
                  <a:pt x="56" y="9229"/>
                  <a:pt x="66" y="9243"/>
                </a:cubicBezTo>
                <a:cubicBezTo>
                  <a:pt x="75" y="9257"/>
                  <a:pt x="86" y="9270"/>
                  <a:pt x="98" y="9281"/>
                </a:cubicBezTo>
                <a:cubicBezTo>
                  <a:pt x="109" y="9293"/>
                  <a:pt x="122" y="9304"/>
                  <a:pt x="136" y="9313"/>
                </a:cubicBezTo>
                <a:cubicBezTo>
                  <a:pt x="150" y="9322"/>
                  <a:pt x="165" y="9330"/>
                  <a:pt x="180" y="9337"/>
                </a:cubicBezTo>
                <a:cubicBezTo>
                  <a:pt x="196" y="9343"/>
                  <a:pt x="212" y="9348"/>
                  <a:pt x="228" y="9351"/>
                </a:cubicBezTo>
                <a:cubicBezTo>
                  <a:pt x="245" y="9355"/>
                  <a:pt x="261" y="9356"/>
                  <a:pt x="278" y="9356"/>
                </a:cubicBezTo>
                <a:lnTo>
                  <a:pt x="12164" y="9356"/>
                </a:lnTo>
                <a:cubicBezTo>
                  <a:pt x="12181" y="9356"/>
                  <a:pt x="12198" y="9355"/>
                  <a:pt x="12214" y="9351"/>
                </a:cubicBezTo>
                <a:cubicBezTo>
                  <a:pt x="12230" y="9348"/>
                  <a:pt x="12246" y="9343"/>
                  <a:pt x="12262" y="9337"/>
                </a:cubicBezTo>
                <a:cubicBezTo>
                  <a:pt x="12277" y="9330"/>
                  <a:pt x="12292" y="9322"/>
                  <a:pt x="12306" y="9313"/>
                </a:cubicBezTo>
                <a:cubicBezTo>
                  <a:pt x="12320" y="9304"/>
                  <a:pt x="12333" y="9293"/>
                  <a:pt x="12345" y="9281"/>
                </a:cubicBezTo>
                <a:cubicBezTo>
                  <a:pt x="12357" y="9270"/>
                  <a:pt x="12367" y="9257"/>
                  <a:pt x="12376" y="9243"/>
                </a:cubicBezTo>
                <a:cubicBezTo>
                  <a:pt x="12386" y="9229"/>
                  <a:pt x="12394" y="9214"/>
                  <a:pt x="12400" y="9199"/>
                </a:cubicBezTo>
                <a:cubicBezTo>
                  <a:pt x="12407" y="9183"/>
                  <a:pt x="12411" y="9167"/>
                  <a:pt x="12415" y="9151"/>
                </a:cubicBezTo>
                <a:cubicBezTo>
                  <a:pt x="12418" y="9134"/>
                  <a:pt x="12420" y="9118"/>
                  <a:pt x="12420" y="9101"/>
                </a:cubicBezTo>
                <a:lnTo>
                  <a:pt x="12420" y="279"/>
                </a:lnTo>
                <a:cubicBezTo>
                  <a:pt x="12420" y="262"/>
                  <a:pt x="12418" y="246"/>
                  <a:pt x="12415" y="229"/>
                </a:cubicBezTo>
                <a:cubicBezTo>
                  <a:pt x="12411" y="213"/>
                  <a:pt x="12407" y="197"/>
                  <a:pt x="12400" y="181"/>
                </a:cubicBezTo>
                <a:cubicBezTo>
                  <a:pt x="12394" y="166"/>
                  <a:pt x="12386" y="151"/>
                  <a:pt x="12376" y="137"/>
                </a:cubicBezTo>
                <a:cubicBezTo>
                  <a:pt x="12367" y="123"/>
                  <a:pt x="12357" y="110"/>
                  <a:pt x="12345" y="98"/>
                </a:cubicBezTo>
                <a:cubicBezTo>
                  <a:pt x="12333" y="86"/>
                  <a:pt x="12320" y="76"/>
                  <a:pt x="12306" y="67"/>
                </a:cubicBezTo>
                <a:cubicBezTo>
                  <a:pt x="12292" y="57"/>
                  <a:pt x="12277" y="49"/>
                  <a:pt x="12262" y="43"/>
                </a:cubicBezTo>
                <a:cubicBezTo>
                  <a:pt x="12246" y="37"/>
                  <a:pt x="12230" y="32"/>
                  <a:pt x="12214" y="28"/>
                </a:cubicBezTo>
                <a:cubicBezTo>
                  <a:pt x="12198" y="25"/>
                  <a:pt x="12181" y="24"/>
                  <a:pt x="12164" y="24"/>
                </a:cubicBezTo>
                <a:lnTo>
                  <a:pt x="278" y="24"/>
                </a:lnTo>
                <a:cubicBezTo>
                  <a:pt x="261" y="24"/>
                  <a:pt x="245" y="25"/>
                  <a:pt x="228" y="28"/>
                </a:cubicBezTo>
                <a:cubicBezTo>
                  <a:pt x="212" y="32"/>
                  <a:pt x="196" y="37"/>
                  <a:pt x="180" y="43"/>
                </a:cubicBezTo>
                <a:cubicBezTo>
                  <a:pt x="165" y="49"/>
                  <a:pt x="150" y="57"/>
                  <a:pt x="136" y="67"/>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10" name="任意多边形 1409"/>
          <p:cNvSpPr/>
          <p:nvPr/>
        </p:nvSpPr>
        <p:spPr>
          <a:xfrm>
            <a:off x="676800" y="1061280"/>
            <a:ext cx="4462920" cy="601920"/>
          </a:xfrm>
          <a:custGeom>
            <a:avLst/>
            <a:gdLst/>
            <a:ahLst/>
            <a:cxnLst/>
            <a:rect l="0" t="0" r="r" b="b"/>
            <a:pathLst>
              <a:path w="12397" h="1672">
                <a:moveTo>
                  <a:pt x="0" y="1672"/>
                </a:moveTo>
                <a:lnTo>
                  <a:pt x="0" y="278"/>
                </a:lnTo>
                <a:cubicBezTo>
                  <a:pt x="0" y="260"/>
                  <a:pt x="2" y="242"/>
                  <a:pt x="5" y="224"/>
                </a:cubicBezTo>
                <a:cubicBezTo>
                  <a:pt x="9" y="206"/>
                  <a:pt x="14" y="188"/>
                  <a:pt x="21" y="172"/>
                </a:cubicBezTo>
                <a:cubicBezTo>
                  <a:pt x="28" y="155"/>
                  <a:pt x="37" y="139"/>
                  <a:pt x="47" y="123"/>
                </a:cubicBezTo>
                <a:cubicBezTo>
                  <a:pt x="57" y="108"/>
                  <a:pt x="68" y="94"/>
                  <a:pt x="81" y="81"/>
                </a:cubicBezTo>
                <a:cubicBezTo>
                  <a:pt x="94" y="68"/>
                  <a:pt x="108" y="57"/>
                  <a:pt x="124" y="47"/>
                </a:cubicBezTo>
                <a:cubicBezTo>
                  <a:pt x="139" y="36"/>
                  <a:pt x="155" y="28"/>
                  <a:pt x="172" y="21"/>
                </a:cubicBezTo>
                <a:cubicBezTo>
                  <a:pt x="189" y="14"/>
                  <a:pt x="206" y="8"/>
                  <a:pt x="224" y="5"/>
                </a:cubicBezTo>
                <a:cubicBezTo>
                  <a:pt x="242" y="1"/>
                  <a:pt x="260" y="0"/>
                  <a:pt x="278" y="0"/>
                </a:cubicBezTo>
                <a:lnTo>
                  <a:pt x="12118" y="0"/>
                </a:lnTo>
                <a:cubicBezTo>
                  <a:pt x="12136" y="0"/>
                  <a:pt x="12154" y="1"/>
                  <a:pt x="12172" y="5"/>
                </a:cubicBezTo>
                <a:cubicBezTo>
                  <a:pt x="12190" y="8"/>
                  <a:pt x="12208" y="14"/>
                  <a:pt x="12225" y="21"/>
                </a:cubicBezTo>
                <a:cubicBezTo>
                  <a:pt x="12241" y="28"/>
                  <a:pt x="12258" y="36"/>
                  <a:pt x="12273" y="47"/>
                </a:cubicBezTo>
                <a:cubicBezTo>
                  <a:pt x="12288" y="57"/>
                  <a:pt x="12302" y="68"/>
                  <a:pt x="12315" y="81"/>
                </a:cubicBezTo>
                <a:cubicBezTo>
                  <a:pt x="12328" y="94"/>
                  <a:pt x="12339" y="108"/>
                  <a:pt x="12350" y="123"/>
                </a:cubicBezTo>
                <a:cubicBezTo>
                  <a:pt x="12360" y="139"/>
                  <a:pt x="12368" y="155"/>
                  <a:pt x="12375" y="172"/>
                </a:cubicBezTo>
                <a:cubicBezTo>
                  <a:pt x="12382" y="188"/>
                  <a:pt x="12388" y="206"/>
                  <a:pt x="12391" y="224"/>
                </a:cubicBezTo>
                <a:cubicBezTo>
                  <a:pt x="12395" y="242"/>
                  <a:pt x="12397" y="260"/>
                  <a:pt x="12397" y="278"/>
                </a:cubicBezTo>
                <a:lnTo>
                  <a:pt x="12397" y="1672"/>
                </a:lnTo>
                <a:lnTo>
                  <a:pt x="0" y="1672"/>
                </a:lnTo>
                <a:close/>
              </a:path>
            </a:pathLst>
          </a:custGeom>
          <a:solidFill>
            <a:srgbClr val="4F46E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11" name="任意多边形 1410"/>
          <p:cNvSpPr/>
          <p:nvPr/>
        </p:nvSpPr>
        <p:spPr>
          <a:xfrm>
            <a:off x="843840" y="1194840"/>
            <a:ext cx="334800" cy="334440"/>
          </a:xfrm>
          <a:custGeom>
            <a:avLst/>
            <a:gdLst/>
            <a:ahLst/>
            <a:cxnLst/>
            <a:rect l="0" t="0" r="r" b="b"/>
            <a:pathLst>
              <a:path w="930" h="929">
                <a:moveTo>
                  <a:pt x="930" y="464"/>
                </a:moveTo>
                <a:cubicBezTo>
                  <a:pt x="930" y="495"/>
                  <a:pt x="927" y="525"/>
                  <a:pt x="921" y="555"/>
                </a:cubicBezTo>
                <a:cubicBezTo>
                  <a:pt x="915" y="585"/>
                  <a:pt x="906" y="614"/>
                  <a:pt x="893" y="642"/>
                </a:cubicBezTo>
                <a:cubicBezTo>
                  <a:pt x="882" y="670"/>
                  <a:pt x="867" y="697"/>
                  <a:pt x="850" y="722"/>
                </a:cubicBezTo>
                <a:cubicBezTo>
                  <a:pt x="833" y="748"/>
                  <a:pt x="814" y="771"/>
                  <a:pt x="793" y="793"/>
                </a:cubicBezTo>
                <a:cubicBezTo>
                  <a:pt x="771" y="814"/>
                  <a:pt x="748" y="833"/>
                  <a:pt x="722" y="850"/>
                </a:cubicBezTo>
                <a:cubicBezTo>
                  <a:pt x="697" y="868"/>
                  <a:pt x="670" y="882"/>
                  <a:pt x="642" y="894"/>
                </a:cubicBezTo>
                <a:cubicBezTo>
                  <a:pt x="614" y="906"/>
                  <a:pt x="585" y="915"/>
                  <a:pt x="555" y="921"/>
                </a:cubicBezTo>
                <a:cubicBezTo>
                  <a:pt x="525" y="927"/>
                  <a:pt x="495" y="929"/>
                  <a:pt x="464" y="929"/>
                </a:cubicBezTo>
                <a:cubicBezTo>
                  <a:pt x="434" y="929"/>
                  <a:pt x="404" y="927"/>
                  <a:pt x="374" y="921"/>
                </a:cubicBezTo>
                <a:cubicBezTo>
                  <a:pt x="344" y="915"/>
                  <a:pt x="315" y="906"/>
                  <a:pt x="287" y="894"/>
                </a:cubicBezTo>
                <a:cubicBezTo>
                  <a:pt x="258" y="882"/>
                  <a:pt x="232" y="868"/>
                  <a:pt x="206" y="850"/>
                </a:cubicBezTo>
                <a:cubicBezTo>
                  <a:pt x="181" y="833"/>
                  <a:pt x="158" y="814"/>
                  <a:pt x="136" y="793"/>
                </a:cubicBezTo>
                <a:cubicBezTo>
                  <a:pt x="114" y="771"/>
                  <a:pt x="95" y="748"/>
                  <a:pt x="78" y="722"/>
                </a:cubicBezTo>
                <a:cubicBezTo>
                  <a:pt x="61" y="697"/>
                  <a:pt x="47" y="670"/>
                  <a:pt x="35" y="642"/>
                </a:cubicBezTo>
                <a:cubicBezTo>
                  <a:pt x="24" y="614"/>
                  <a:pt x="15" y="585"/>
                  <a:pt x="9" y="555"/>
                </a:cubicBezTo>
                <a:cubicBezTo>
                  <a:pt x="3" y="525"/>
                  <a:pt x="0" y="495"/>
                  <a:pt x="0" y="464"/>
                </a:cubicBezTo>
                <a:cubicBezTo>
                  <a:pt x="0" y="434"/>
                  <a:pt x="3" y="404"/>
                  <a:pt x="9" y="374"/>
                </a:cubicBezTo>
                <a:cubicBezTo>
                  <a:pt x="15" y="344"/>
                  <a:pt x="24" y="315"/>
                  <a:pt x="35" y="287"/>
                </a:cubicBezTo>
                <a:cubicBezTo>
                  <a:pt x="47" y="258"/>
                  <a:pt x="61" y="232"/>
                  <a:pt x="78" y="206"/>
                </a:cubicBezTo>
                <a:cubicBezTo>
                  <a:pt x="95" y="181"/>
                  <a:pt x="114" y="158"/>
                  <a:pt x="136" y="136"/>
                </a:cubicBezTo>
                <a:cubicBezTo>
                  <a:pt x="158" y="114"/>
                  <a:pt x="181" y="95"/>
                  <a:pt x="206" y="78"/>
                </a:cubicBezTo>
                <a:cubicBezTo>
                  <a:pt x="232" y="61"/>
                  <a:pt x="258" y="47"/>
                  <a:pt x="287" y="35"/>
                </a:cubicBezTo>
                <a:cubicBezTo>
                  <a:pt x="315" y="24"/>
                  <a:pt x="344" y="15"/>
                  <a:pt x="374" y="9"/>
                </a:cubicBezTo>
                <a:cubicBezTo>
                  <a:pt x="404" y="3"/>
                  <a:pt x="434" y="0"/>
                  <a:pt x="464" y="0"/>
                </a:cubicBezTo>
                <a:cubicBezTo>
                  <a:pt x="495" y="0"/>
                  <a:pt x="525" y="3"/>
                  <a:pt x="555" y="9"/>
                </a:cubicBezTo>
                <a:cubicBezTo>
                  <a:pt x="585" y="15"/>
                  <a:pt x="614" y="24"/>
                  <a:pt x="642" y="35"/>
                </a:cubicBezTo>
                <a:cubicBezTo>
                  <a:pt x="670" y="47"/>
                  <a:pt x="697" y="61"/>
                  <a:pt x="722" y="78"/>
                </a:cubicBezTo>
                <a:cubicBezTo>
                  <a:pt x="748" y="95"/>
                  <a:pt x="771" y="114"/>
                  <a:pt x="793" y="136"/>
                </a:cubicBezTo>
                <a:cubicBezTo>
                  <a:pt x="814" y="158"/>
                  <a:pt x="833" y="181"/>
                  <a:pt x="850" y="206"/>
                </a:cubicBezTo>
                <a:cubicBezTo>
                  <a:pt x="867" y="232"/>
                  <a:pt x="882" y="258"/>
                  <a:pt x="893" y="287"/>
                </a:cubicBezTo>
                <a:cubicBezTo>
                  <a:pt x="906" y="315"/>
                  <a:pt x="915" y="344"/>
                  <a:pt x="921" y="374"/>
                </a:cubicBezTo>
                <a:cubicBezTo>
                  <a:pt x="927" y="404"/>
                  <a:pt x="930" y="434"/>
                  <a:pt x="930" y="464"/>
                </a:cubicBezTo>
                <a:close/>
              </a:path>
            </a:pathLst>
          </a:custGeom>
          <a:solidFill>
            <a:srgbClr val="6366F1">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12" name="图片 1411"/>
          <p:cNvPicPr/>
          <p:nvPr/>
        </p:nvPicPr>
        <p:blipFill>
          <a:blip r:embed="rId7"/>
          <a:stretch/>
        </p:blipFill>
        <p:spPr>
          <a:xfrm>
            <a:off x="944280" y="1295280"/>
            <a:ext cx="133200" cy="133200"/>
          </a:xfrm>
          <a:prstGeom prst="rect">
            <a:avLst/>
          </a:prstGeom>
          <a:noFill/>
          <a:ln w="0">
            <a:noFill/>
          </a:ln>
        </p:spPr>
      </p:pic>
      <p:sp>
        <p:nvSpPr>
          <p:cNvPr id="1413" name="文本框 1412"/>
          <p:cNvSpPr txBox="1"/>
          <p:nvPr/>
        </p:nvSpPr>
        <p:spPr>
          <a:xfrm>
            <a:off x="844200" y="5742360"/>
            <a:ext cx="45604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这种跨模型应用尤其在实时问答、动态内容生成和多轮对话等场景中表现优越</a:t>
            </a:r>
            <a:endParaRPr lang="en-US" sz="1050" b="0" u="none" strike="noStrike">
              <a:solidFill>
                <a:srgbClr val="000000"/>
              </a:solidFill>
              <a:effectLst/>
              <a:uFillTx/>
              <a:latin typeface="Times New Roman"/>
            </a:endParaRPr>
          </a:p>
        </p:txBody>
      </p:sp>
      <p:sp>
        <p:nvSpPr>
          <p:cNvPr id="1414" name="任意多边形 1413"/>
          <p:cNvSpPr/>
          <p:nvPr/>
        </p:nvSpPr>
        <p:spPr>
          <a:xfrm>
            <a:off x="843840" y="1829880"/>
            <a:ext cx="267840" cy="267840"/>
          </a:xfrm>
          <a:custGeom>
            <a:avLst/>
            <a:gdLst/>
            <a:ahLst/>
            <a:cxnLst/>
            <a:rect l="0" t="0" r="r" b="b"/>
            <a:pathLst>
              <a:path w="744" h="744">
                <a:moveTo>
                  <a:pt x="744" y="372"/>
                </a:moveTo>
                <a:cubicBezTo>
                  <a:pt x="744" y="396"/>
                  <a:pt x="741" y="420"/>
                  <a:pt x="737" y="444"/>
                </a:cubicBezTo>
                <a:cubicBezTo>
                  <a:pt x="732" y="468"/>
                  <a:pt x="725" y="492"/>
                  <a:pt x="716" y="515"/>
                </a:cubicBezTo>
                <a:cubicBezTo>
                  <a:pt x="706" y="537"/>
                  <a:pt x="695" y="559"/>
                  <a:pt x="681" y="579"/>
                </a:cubicBezTo>
                <a:cubicBezTo>
                  <a:pt x="668" y="599"/>
                  <a:pt x="652" y="618"/>
                  <a:pt x="635" y="635"/>
                </a:cubicBezTo>
                <a:cubicBezTo>
                  <a:pt x="618" y="652"/>
                  <a:pt x="599" y="668"/>
                  <a:pt x="579" y="681"/>
                </a:cubicBezTo>
                <a:cubicBezTo>
                  <a:pt x="558" y="695"/>
                  <a:pt x="537" y="706"/>
                  <a:pt x="515" y="716"/>
                </a:cubicBezTo>
                <a:cubicBezTo>
                  <a:pt x="492" y="725"/>
                  <a:pt x="469" y="732"/>
                  <a:pt x="445" y="737"/>
                </a:cubicBezTo>
                <a:cubicBezTo>
                  <a:pt x="421" y="742"/>
                  <a:pt x="397" y="744"/>
                  <a:pt x="372" y="744"/>
                </a:cubicBezTo>
                <a:cubicBezTo>
                  <a:pt x="348" y="744"/>
                  <a:pt x="324" y="742"/>
                  <a:pt x="300" y="737"/>
                </a:cubicBezTo>
                <a:cubicBezTo>
                  <a:pt x="276" y="732"/>
                  <a:pt x="252" y="725"/>
                  <a:pt x="229" y="716"/>
                </a:cubicBezTo>
                <a:cubicBezTo>
                  <a:pt x="207" y="706"/>
                  <a:pt x="185" y="695"/>
                  <a:pt x="165" y="681"/>
                </a:cubicBezTo>
                <a:cubicBezTo>
                  <a:pt x="145" y="668"/>
                  <a:pt x="126" y="652"/>
                  <a:pt x="109" y="635"/>
                </a:cubicBezTo>
                <a:cubicBezTo>
                  <a:pt x="92" y="618"/>
                  <a:pt x="76" y="599"/>
                  <a:pt x="63" y="579"/>
                </a:cubicBezTo>
                <a:cubicBezTo>
                  <a:pt x="49" y="559"/>
                  <a:pt x="38" y="537"/>
                  <a:pt x="28" y="515"/>
                </a:cubicBezTo>
                <a:cubicBezTo>
                  <a:pt x="19" y="492"/>
                  <a:pt x="12" y="468"/>
                  <a:pt x="7" y="444"/>
                </a:cubicBezTo>
                <a:cubicBezTo>
                  <a:pt x="2" y="420"/>
                  <a:pt x="0" y="396"/>
                  <a:pt x="0" y="372"/>
                </a:cubicBezTo>
                <a:cubicBezTo>
                  <a:pt x="0" y="347"/>
                  <a:pt x="2" y="323"/>
                  <a:pt x="7" y="299"/>
                </a:cubicBezTo>
                <a:cubicBezTo>
                  <a:pt x="12" y="275"/>
                  <a:pt x="19" y="252"/>
                  <a:pt x="28" y="229"/>
                </a:cubicBezTo>
                <a:cubicBezTo>
                  <a:pt x="38" y="207"/>
                  <a:pt x="49" y="186"/>
                  <a:pt x="63" y="165"/>
                </a:cubicBezTo>
                <a:cubicBezTo>
                  <a:pt x="76" y="145"/>
                  <a:pt x="92" y="126"/>
                  <a:pt x="109" y="109"/>
                </a:cubicBezTo>
                <a:cubicBezTo>
                  <a:pt x="126" y="92"/>
                  <a:pt x="145" y="76"/>
                  <a:pt x="165" y="63"/>
                </a:cubicBezTo>
                <a:cubicBezTo>
                  <a:pt x="185" y="49"/>
                  <a:pt x="207" y="38"/>
                  <a:pt x="229" y="28"/>
                </a:cubicBezTo>
                <a:cubicBezTo>
                  <a:pt x="252" y="19"/>
                  <a:pt x="276" y="12"/>
                  <a:pt x="300" y="7"/>
                </a:cubicBezTo>
                <a:cubicBezTo>
                  <a:pt x="324" y="3"/>
                  <a:pt x="348" y="0"/>
                  <a:pt x="372" y="0"/>
                </a:cubicBezTo>
                <a:cubicBezTo>
                  <a:pt x="397" y="0"/>
                  <a:pt x="421" y="3"/>
                  <a:pt x="445" y="7"/>
                </a:cubicBezTo>
                <a:cubicBezTo>
                  <a:pt x="469" y="12"/>
                  <a:pt x="492" y="19"/>
                  <a:pt x="515" y="28"/>
                </a:cubicBezTo>
                <a:cubicBezTo>
                  <a:pt x="537" y="38"/>
                  <a:pt x="558" y="49"/>
                  <a:pt x="579" y="63"/>
                </a:cubicBezTo>
                <a:cubicBezTo>
                  <a:pt x="599" y="76"/>
                  <a:pt x="618" y="92"/>
                  <a:pt x="635" y="109"/>
                </a:cubicBezTo>
                <a:cubicBezTo>
                  <a:pt x="652" y="126"/>
                  <a:pt x="668" y="145"/>
                  <a:pt x="681" y="165"/>
                </a:cubicBezTo>
                <a:cubicBezTo>
                  <a:pt x="695" y="186"/>
                  <a:pt x="706" y="207"/>
                  <a:pt x="716" y="229"/>
                </a:cubicBezTo>
                <a:cubicBezTo>
                  <a:pt x="725" y="252"/>
                  <a:pt x="732" y="275"/>
                  <a:pt x="737" y="299"/>
                </a:cubicBezTo>
                <a:cubicBezTo>
                  <a:pt x="741" y="323"/>
                  <a:pt x="744" y="347"/>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15" name="图片 1414"/>
          <p:cNvPicPr/>
          <p:nvPr/>
        </p:nvPicPr>
        <p:blipFill>
          <a:blip r:embed="rId8"/>
          <a:stretch/>
        </p:blipFill>
        <p:spPr>
          <a:xfrm>
            <a:off x="902520" y="1896840"/>
            <a:ext cx="150120" cy="133200"/>
          </a:xfrm>
          <a:prstGeom prst="rect">
            <a:avLst/>
          </a:prstGeom>
          <a:noFill/>
          <a:ln w="0">
            <a:noFill/>
          </a:ln>
        </p:spPr>
      </p:pic>
      <p:sp>
        <p:nvSpPr>
          <p:cNvPr id="1416" name="文本框 1415"/>
          <p:cNvSpPr txBox="1"/>
          <p:nvPr/>
        </p:nvSpPr>
        <p:spPr>
          <a:xfrm>
            <a:off x="1278720" y="1259640"/>
            <a:ext cx="522360" cy="235080"/>
          </a:xfrm>
          <a:prstGeom prst="rect">
            <a:avLst/>
          </a:prstGeom>
          <a:noFill/>
          <a:ln w="0">
            <a:noFill/>
          </a:ln>
        </p:spPr>
        <p:txBody>
          <a:bodyPr wrap="none" lIns="0" tIns="0" rIns="0" bIns="0" anchor="t">
            <a:spAutoFit/>
          </a:bodyPr>
          <a:lstStyle/>
          <a:p>
            <a:r>
              <a:rPr lang="en-US" sz="1580" b="0" u="none" strike="noStrike">
                <a:solidFill>
                  <a:srgbClr val="A5B4FC"/>
                </a:solidFill>
                <a:effectLst/>
                <a:uFillTx/>
                <a:latin typeface="NotoSansSC"/>
                <a:ea typeface="NotoSansSC"/>
              </a:rPr>
              <a:t>BERT</a:t>
            </a:r>
            <a:endParaRPr lang="en-US" sz="1580" b="0" u="none" strike="noStrike">
              <a:solidFill>
                <a:srgbClr val="000000"/>
              </a:solidFill>
              <a:effectLst/>
              <a:uFillTx/>
              <a:latin typeface="Times New Roman"/>
            </a:endParaRPr>
          </a:p>
        </p:txBody>
      </p:sp>
      <p:sp>
        <p:nvSpPr>
          <p:cNvPr id="1417" name="文本框 1416"/>
          <p:cNvSpPr txBox="1"/>
          <p:nvPr/>
        </p:nvSpPr>
        <p:spPr>
          <a:xfrm>
            <a:off x="1211760" y="1864800"/>
            <a:ext cx="5371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模型结构</a:t>
            </a:r>
            <a:endParaRPr lang="en-US" sz="1050" b="0" u="none" strike="noStrike">
              <a:solidFill>
                <a:srgbClr val="000000"/>
              </a:solidFill>
              <a:effectLst/>
              <a:uFillTx/>
              <a:latin typeface="Times New Roman"/>
            </a:endParaRPr>
          </a:p>
        </p:txBody>
      </p:sp>
      <p:sp>
        <p:nvSpPr>
          <p:cNvPr id="1418" name="任意多边形 1417"/>
          <p:cNvSpPr/>
          <p:nvPr/>
        </p:nvSpPr>
        <p:spPr>
          <a:xfrm>
            <a:off x="843840" y="2314800"/>
            <a:ext cx="267840" cy="267480"/>
          </a:xfrm>
          <a:custGeom>
            <a:avLst/>
            <a:gdLst/>
            <a:ahLst/>
            <a:cxnLst/>
            <a:rect l="0" t="0" r="r" b="b"/>
            <a:pathLst>
              <a:path w="744" h="743">
                <a:moveTo>
                  <a:pt x="744" y="371"/>
                </a:moveTo>
                <a:cubicBezTo>
                  <a:pt x="744" y="395"/>
                  <a:pt x="741" y="419"/>
                  <a:pt x="737" y="443"/>
                </a:cubicBezTo>
                <a:cubicBezTo>
                  <a:pt x="732" y="467"/>
                  <a:pt x="725" y="491"/>
                  <a:pt x="716" y="513"/>
                </a:cubicBezTo>
                <a:cubicBezTo>
                  <a:pt x="706" y="536"/>
                  <a:pt x="695" y="557"/>
                  <a:pt x="681" y="577"/>
                </a:cubicBezTo>
                <a:cubicBezTo>
                  <a:pt x="668" y="598"/>
                  <a:pt x="652" y="616"/>
                  <a:pt x="635" y="635"/>
                </a:cubicBezTo>
                <a:cubicBezTo>
                  <a:pt x="618" y="652"/>
                  <a:pt x="599" y="667"/>
                  <a:pt x="579" y="681"/>
                </a:cubicBezTo>
                <a:cubicBezTo>
                  <a:pt x="558" y="694"/>
                  <a:pt x="537" y="706"/>
                  <a:pt x="515" y="715"/>
                </a:cubicBezTo>
                <a:cubicBezTo>
                  <a:pt x="492" y="724"/>
                  <a:pt x="469" y="731"/>
                  <a:pt x="445" y="736"/>
                </a:cubicBezTo>
                <a:cubicBezTo>
                  <a:pt x="421" y="741"/>
                  <a:pt x="397" y="743"/>
                  <a:pt x="372" y="743"/>
                </a:cubicBezTo>
                <a:cubicBezTo>
                  <a:pt x="348" y="743"/>
                  <a:pt x="324" y="741"/>
                  <a:pt x="300" y="736"/>
                </a:cubicBezTo>
                <a:cubicBezTo>
                  <a:pt x="276" y="731"/>
                  <a:pt x="252" y="724"/>
                  <a:pt x="229" y="715"/>
                </a:cubicBezTo>
                <a:cubicBezTo>
                  <a:pt x="207" y="706"/>
                  <a:pt x="185" y="694"/>
                  <a:pt x="165" y="681"/>
                </a:cubicBezTo>
                <a:cubicBezTo>
                  <a:pt x="145" y="667"/>
                  <a:pt x="126" y="652"/>
                  <a:pt x="109" y="635"/>
                </a:cubicBezTo>
                <a:cubicBezTo>
                  <a:pt x="92" y="616"/>
                  <a:pt x="76" y="598"/>
                  <a:pt x="63" y="577"/>
                </a:cubicBezTo>
                <a:cubicBezTo>
                  <a:pt x="49" y="557"/>
                  <a:pt x="38" y="536"/>
                  <a:pt x="28" y="513"/>
                </a:cubicBezTo>
                <a:cubicBezTo>
                  <a:pt x="19" y="491"/>
                  <a:pt x="12" y="467"/>
                  <a:pt x="7" y="443"/>
                </a:cubicBezTo>
                <a:cubicBezTo>
                  <a:pt x="2" y="419"/>
                  <a:pt x="0" y="395"/>
                  <a:pt x="0" y="371"/>
                </a:cubicBezTo>
                <a:cubicBezTo>
                  <a:pt x="0" y="347"/>
                  <a:pt x="2" y="322"/>
                  <a:pt x="7" y="298"/>
                </a:cubicBezTo>
                <a:cubicBezTo>
                  <a:pt x="12" y="275"/>
                  <a:pt x="19" y="251"/>
                  <a:pt x="28" y="229"/>
                </a:cubicBezTo>
                <a:cubicBezTo>
                  <a:pt x="38" y="206"/>
                  <a:pt x="49" y="185"/>
                  <a:pt x="63" y="165"/>
                </a:cubicBezTo>
                <a:cubicBezTo>
                  <a:pt x="76" y="144"/>
                  <a:pt x="92" y="126"/>
                  <a:pt x="109" y="108"/>
                </a:cubicBezTo>
                <a:cubicBezTo>
                  <a:pt x="126" y="91"/>
                  <a:pt x="145" y="76"/>
                  <a:pt x="165" y="62"/>
                </a:cubicBezTo>
                <a:cubicBezTo>
                  <a:pt x="185" y="49"/>
                  <a:pt x="207" y="37"/>
                  <a:pt x="229" y="28"/>
                </a:cubicBezTo>
                <a:cubicBezTo>
                  <a:pt x="252" y="18"/>
                  <a:pt x="276" y="11"/>
                  <a:pt x="300" y="7"/>
                </a:cubicBezTo>
                <a:cubicBezTo>
                  <a:pt x="324" y="2"/>
                  <a:pt x="348" y="0"/>
                  <a:pt x="372" y="0"/>
                </a:cubicBezTo>
                <a:cubicBezTo>
                  <a:pt x="397" y="0"/>
                  <a:pt x="421" y="2"/>
                  <a:pt x="445" y="7"/>
                </a:cubicBezTo>
                <a:cubicBezTo>
                  <a:pt x="469" y="11"/>
                  <a:pt x="492" y="18"/>
                  <a:pt x="515" y="28"/>
                </a:cubicBezTo>
                <a:cubicBezTo>
                  <a:pt x="537" y="37"/>
                  <a:pt x="558" y="49"/>
                  <a:pt x="579" y="62"/>
                </a:cubicBezTo>
                <a:cubicBezTo>
                  <a:pt x="599" y="76"/>
                  <a:pt x="618" y="91"/>
                  <a:pt x="635" y="108"/>
                </a:cubicBezTo>
                <a:cubicBezTo>
                  <a:pt x="652" y="126"/>
                  <a:pt x="668" y="144"/>
                  <a:pt x="681" y="165"/>
                </a:cubicBezTo>
                <a:cubicBezTo>
                  <a:pt x="695" y="185"/>
                  <a:pt x="706" y="206"/>
                  <a:pt x="716" y="229"/>
                </a:cubicBezTo>
                <a:cubicBezTo>
                  <a:pt x="725" y="251"/>
                  <a:pt x="732" y="275"/>
                  <a:pt x="737" y="298"/>
                </a:cubicBezTo>
                <a:cubicBezTo>
                  <a:pt x="741" y="322"/>
                  <a:pt x="744" y="347"/>
                  <a:pt x="744" y="371"/>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19" name="图片 1418"/>
          <p:cNvPicPr/>
          <p:nvPr/>
        </p:nvPicPr>
        <p:blipFill>
          <a:blip r:embed="rId9"/>
          <a:stretch/>
        </p:blipFill>
        <p:spPr>
          <a:xfrm>
            <a:off x="894240" y="2381760"/>
            <a:ext cx="166680" cy="133200"/>
          </a:xfrm>
          <a:prstGeom prst="rect">
            <a:avLst/>
          </a:prstGeom>
          <a:noFill/>
          <a:ln w="0">
            <a:noFill/>
          </a:ln>
        </p:spPr>
      </p:pic>
      <p:sp>
        <p:nvSpPr>
          <p:cNvPr id="1420" name="文本框 1419"/>
          <p:cNvSpPr txBox="1"/>
          <p:nvPr/>
        </p:nvSpPr>
        <p:spPr>
          <a:xfrm>
            <a:off x="1211760" y="2055960"/>
            <a:ext cx="1995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双向编码器架构，专注理解文本上下文</a:t>
            </a:r>
            <a:endParaRPr lang="en-US" sz="920" b="0" u="none" strike="noStrike">
              <a:solidFill>
                <a:srgbClr val="000000"/>
              </a:solidFill>
              <a:effectLst/>
              <a:uFillTx/>
              <a:latin typeface="Times New Roman"/>
            </a:endParaRPr>
          </a:p>
        </p:txBody>
      </p:sp>
      <p:sp>
        <p:nvSpPr>
          <p:cNvPr id="1421" name="文本框 1420"/>
          <p:cNvSpPr txBox="1"/>
          <p:nvPr/>
        </p:nvSpPr>
        <p:spPr>
          <a:xfrm>
            <a:off x="1211760" y="2349360"/>
            <a:ext cx="5371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训练方式</a:t>
            </a:r>
            <a:endParaRPr lang="en-US" sz="1050" b="0" u="none" strike="noStrike">
              <a:solidFill>
                <a:srgbClr val="000000"/>
              </a:solidFill>
              <a:effectLst/>
              <a:uFillTx/>
              <a:latin typeface="Times New Roman"/>
            </a:endParaRPr>
          </a:p>
        </p:txBody>
      </p:sp>
      <p:sp>
        <p:nvSpPr>
          <p:cNvPr id="1422" name="任意多边形 1421"/>
          <p:cNvSpPr/>
          <p:nvPr/>
        </p:nvSpPr>
        <p:spPr>
          <a:xfrm>
            <a:off x="843840" y="2799360"/>
            <a:ext cx="267840" cy="267840"/>
          </a:xfrm>
          <a:custGeom>
            <a:avLst/>
            <a:gdLst/>
            <a:ahLst/>
            <a:cxnLst/>
            <a:rect l="0" t="0" r="r" b="b"/>
            <a:pathLst>
              <a:path w="744" h="744">
                <a:moveTo>
                  <a:pt x="744" y="372"/>
                </a:moveTo>
                <a:cubicBezTo>
                  <a:pt x="744" y="397"/>
                  <a:pt x="741" y="421"/>
                  <a:pt x="737" y="445"/>
                </a:cubicBezTo>
                <a:cubicBezTo>
                  <a:pt x="732" y="469"/>
                  <a:pt x="725" y="492"/>
                  <a:pt x="716" y="514"/>
                </a:cubicBezTo>
                <a:cubicBezTo>
                  <a:pt x="706" y="537"/>
                  <a:pt x="695" y="558"/>
                  <a:pt x="681" y="579"/>
                </a:cubicBezTo>
                <a:cubicBezTo>
                  <a:pt x="668" y="599"/>
                  <a:pt x="652" y="618"/>
                  <a:pt x="635" y="635"/>
                </a:cubicBezTo>
                <a:cubicBezTo>
                  <a:pt x="618" y="652"/>
                  <a:pt x="599" y="668"/>
                  <a:pt x="579" y="681"/>
                </a:cubicBezTo>
                <a:cubicBezTo>
                  <a:pt x="558" y="695"/>
                  <a:pt x="537" y="706"/>
                  <a:pt x="515" y="715"/>
                </a:cubicBezTo>
                <a:cubicBezTo>
                  <a:pt x="492" y="725"/>
                  <a:pt x="469" y="732"/>
                  <a:pt x="445" y="737"/>
                </a:cubicBezTo>
                <a:cubicBezTo>
                  <a:pt x="421" y="741"/>
                  <a:pt x="397" y="744"/>
                  <a:pt x="372" y="744"/>
                </a:cubicBezTo>
                <a:cubicBezTo>
                  <a:pt x="348" y="744"/>
                  <a:pt x="324" y="741"/>
                  <a:pt x="300" y="737"/>
                </a:cubicBezTo>
                <a:cubicBezTo>
                  <a:pt x="276" y="732"/>
                  <a:pt x="252" y="725"/>
                  <a:pt x="229" y="715"/>
                </a:cubicBezTo>
                <a:cubicBezTo>
                  <a:pt x="207" y="706"/>
                  <a:pt x="185" y="695"/>
                  <a:pt x="165" y="681"/>
                </a:cubicBezTo>
                <a:cubicBezTo>
                  <a:pt x="145" y="668"/>
                  <a:pt x="126" y="652"/>
                  <a:pt x="109" y="635"/>
                </a:cubicBezTo>
                <a:cubicBezTo>
                  <a:pt x="92" y="618"/>
                  <a:pt x="76" y="599"/>
                  <a:pt x="63" y="579"/>
                </a:cubicBezTo>
                <a:cubicBezTo>
                  <a:pt x="49" y="558"/>
                  <a:pt x="38" y="537"/>
                  <a:pt x="28" y="514"/>
                </a:cubicBezTo>
                <a:cubicBezTo>
                  <a:pt x="19" y="492"/>
                  <a:pt x="12" y="469"/>
                  <a:pt x="7" y="445"/>
                </a:cubicBezTo>
                <a:cubicBezTo>
                  <a:pt x="2" y="421"/>
                  <a:pt x="0" y="397"/>
                  <a:pt x="0" y="372"/>
                </a:cubicBezTo>
                <a:cubicBezTo>
                  <a:pt x="0" y="348"/>
                  <a:pt x="2" y="324"/>
                  <a:pt x="7" y="300"/>
                </a:cubicBezTo>
                <a:cubicBezTo>
                  <a:pt x="12" y="276"/>
                  <a:pt x="19" y="253"/>
                  <a:pt x="28" y="230"/>
                </a:cubicBezTo>
                <a:cubicBezTo>
                  <a:pt x="38" y="208"/>
                  <a:pt x="49" y="186"/>
                  <a:pt x="63" y="166"/>
                </a:cubicBezTo>
                <a:cubicBezTo>
                  <a:pt x="76" y="146"/>
                  <a:pt x="92" y="127"/>
                  <a:pt x="109" y="110"/>
                </a:cubicBezTo>
                <a:cubicBezTo>
                  <a:pt x="126" y="92"/>
                  <a:pt x="145" y="77"/>
                  <a:pt x="165" y="63"/>
                </a:cubicBezTo>
                <a:cubicBezTo>
                  <a:pt x="185" y="50"/>
                  <a:pt x="207" y="38"/>
                  <a:pt x="229" y="29"/>
                </a:cubicBezTo>
                <a:cubicBezTo>
                  <a:pt x="252" y="20"/>
                  <a:pt x="276" y="12"/>
                  <a:pt x="300" y="7"/>
                </a:cubicBezTo>
                <a:cubicBezTo>
                  <a:pt x="324" y="2"/>
                  <a:pt x="348" y="0"/>
                  <a:pt x="372" y="0"/>
                </a:cubicBezTo>
                <a:cubicBezTo>
                  <a:pt x="397" y="0"/>
                  <a:pt x="421" y="2"/>
                  <a:pt x="445" y="7"/>
                </a:cubicBezTo>
                <a:cubicBezTo>
                  <a:pt x="469" y="12"/>
                  <a:pt x="492" y="20"/>
                  <a:pt x="515" y="29"/>
                </a:cubicBezTo>
                <a:cubicBezTo>
                  <a:pt x="537" y="38"/>
                  <a:pt x="558" y="50"/>
                  <a:pt x="579" y="63"/>
                </a:cubicBezTo>
                <a:cubicBezTo>
                  <a:pt x="599" y="77"/>
                  <a:pt x="618" y="92"/>
                  <a:pt x="635" y="110"/>
                </a:cubicBezTo>
                <a:cubicBezTo>
                  <a:pt x="652" y="127"/>
                  <a:pt x="668" y="146"/>
                  <a:pt x="681" y="166"/>
                </a:cubicBezTo>
                <a:cubicBezTo>
                  <a:pt x="695" y="186"/>
                  <a:pt x="706" y="208"/>
                  <a:pt x="716" y="230"/>
                </a:cubicBezTo>
                <a:cubicBezTo>
                  <a:pt x="725" y="253"/>
                  <a:pt x="732" y="276"/>
                  <a:pt x="737" y="300"/>
                </a:cubicBezTo>
                <a:cubicBezTo>
                  <a:pt x="741" y="324"/>
                  <a:pt x="744" y="348"/>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23" name="图片 1422"/>
          <p:cNvPicPr/>
          <p:nvPr/>
        </p:nvPicPr>
        <p:blipFill>
          <a:blip r:embed="rId10"/>
          <a:stretch/>
        </p:blipFill>
        <p:spPr>
          <a:xfrm>
            <a:off x="910800" y="2866320"/>
            <a:ext cx="133200" cy="133200"/>
          </a:xfrm>
          <a:prstGeom prst="rect">
            <a:avLst/>
          </a:prstGeom>
          <a:noFill/>
          <a:ln w="0">
            <a:noFill/>
          </a:ln>
        </p:spPr>
      </p:pic>
      <p:sp>
        <p:nvSpPr>
          <p:cNvPr id="1424" name="文本框 1423"/>
          <p:cNvSpPr txBox="1"/>
          <p:nvPr/>
        </p:nvSpPr>
        <p:spPr>
          <a:xfrm>
            <a:off x="1211760" y="254052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掩盖语言模型和下一句预测任务</a:t>
            </a:r>
            <a:endParaRPr lang="en-US" sz="920" b="0" u="none" strike="noStrike">
              <a:solidFill>
                <a:srgbClr val="000000"/>
              </a:solidFill>
              <a:effectLst/>
              <a:uFillTx/>
              <a:latin typeface="Times New Roman"/>
            </a:endParaRPr>
          </a:p>
        </p:txBody>
      </p:sp>
      <p:sp>
        <p:nvSpPr>
          <p:cNvPr id="1425" name="文本框 1424"/>
          <p:cNvSpPr txBox="1"/>
          <p:nvPr/>
        </p:nvSpPr>
        <p:spPr>
          <a:xfrm>
            <a:off x="1211760" y="2834280"/>
            <a:ext cx="5371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主要应用</a:t>
            </a:r>
            <a:endParaRPr lang="en-US" sz="1050" b="0" u="none" strike="noStrike">
              <a:solidFill>
                <a:srgbClr val="000000"/>
              </a:solidFill>
              <a:effectLst/>
              <a:uFillTx/>
              <a:latin typeface="Times New Roman"/>
            </a:endParaRPr>
          </a:p>
        </p:txBody>
      </p:sp>
      <p:sp>
        <p:nvSpPr>
          <p:cNvPr id="1426" name="任意多边形 1425"/>
          <p:cNvSpPr/>
          <p:nvPr/>
        </p:nvSpPr>
        <p:spPr>
          <a:xfrm>
            <a:off x="843840" y="3283920"/>
            <a:ext cx="267840" cy="267840"/>
          </a:xfrm>
          <a:custGeom>
            <a:avLst/>
            <a:gdLst/>
            <a:ahLst/>
            <a:cxnLst/>
            <a:rect l="0" t="0" r="r" b="b"/>
            <a:pathLst>
              <a:path w="744" h="744">
                <a:moveTo>
                  <a:pt x="744" y="373"/>
                </a:moveTo>
                <a:cubicBezTo>
                  <a:pt x="744" y="397"/>
                  <a:pt x="741" y="421"/>
                  <a:pt x="737" y="445"/>
                </a:cubicBezTo>
                <a:cubicBezTo>
                  <a:pt x="732" y="469"/>
                  <a:pt x="725" y="492"/>
                  <a:pt x="716" y="515"/>
                </a:cubicBezTo>
                <a:cubicBezTo>
                  <a:pt x="706" y="537"/>
                  <a:pt x="695" y="559"/>
                  <a:pt x="681" y="579"/>
                </a:cubicBezTo>
                <a:cubicBezTo>
                  <a:pt x="668" y="599"/>
                  <a:pt x="652" y="618"/>
                  <a:pt x="635" y="635"/>
                </a:cubicBezTo>
                <a:cubicBezTo>
                  <a:pt x="618" y="653"/>
                  <a:pt x="599" y="668"/>
                  <a:pt x="579" y="681"/>
                </a:cubicBezTo>
                <a:cubicBezTo>
                  <a:pt x="558" y="695"/>
                  <a:pt x="537" y="706"/>
                  <a:pt x="515" y="716"/>
                </a:cubicBezTo>
                <a:cubicBezTo>
                  <a:pt x="492" y="725"/>
                  <a:pt x="469" y="732"/>
                  <a:pt x="445" y="737"/>
                </a:cubicBezTo>
                <a:cubicBezTo>
                  <a:pt x="421" y="742"/>
                  <a:pt x="397" y="744"/>
                  <a:pt x="372" y="744"/>
                </a:cubicBezTo>
                <a:cubicBezTo>
                  <a:pt x="348" y="744"/>
                  <a:pt x="324" y="742"/>
                  <a:pt x="300" y="737"/>
                </a:cubicBezTo>
                <a:cubicBezTo>
                  <a:pt x="276" y="732"/>
                  <a:pt x="252" y="725"/>
                  <a:pt x="229" y="716"/>
                </a:cubicBezTo>
                <a:cubicBezTo>
                  <a:pt x="207" y="706"/>
                  <a:pt x="185" y="695"/>
                  <a:pt x="165" y="681"/>
                </a:cubicBezTo>
                <a:cubicBezTo>
                  <a:pt x="145" y="668"/>
                  <a:pt x="126" y="653"/>
                  <a:pt x="109" y="635"/>
                </a:cubicBezTo>
                <a:cubicBezTo>
                  <a:pt x="92" y="618"/>
                  <a:pt x="76" y="599"/>
                  <a:pt x="63" y="579"/>
                </a:cubicBezTo>
                <a:cubicBezTo>
                  <a:pt x="49" y="559"/>
                  <a:pt x="38" y="537"/>
                  <a:pt x="28" y="515"/>
                </a:cubicBezTo>
                <a:cubicBezTo>
                  <a:pt x="19" y="492"/>
                  <a:pt x="12" y="469"/>
                  <a:pt x="7" y="445"/>
                </a:cubicBezTo>
                <a:cubicBezTo>
                  <a:pt x="2" y="421"/>
                  <a:pt x="0" y="397"/>
                  <a:pt x="0" y="373"/>
                </a:cubicBezTo>
                <a:cubicBezTo>
                  <a:pt x="0" y="348"/>
                  <a:pt x="2" y="324"/>
                  <a:pt x="7" y="300"/>
                </a:cubicBezTo>
                <a:cubicBezTo>
                  <a:pt x="12" y="276"/>
                  <a:pt x="19" y="253"/>
                  <a:pt x="28" y="231"/>
                </a:cubicBezTo>
                <a:cubicBezTo>
                  <a:pt x="38" y="208"/>
                  <a:pt x="49" y="187"/>
                  <a:pt x="63" y="166"/>
                </a:cubicBezTo>
                <a:cubicBezTo>
                  <a:pt x="76" y="145"/>
                  <a:pt x="92" y="126"/>
                  <a:pt x="109" y="109"/>
                </a:cubicBezTo>
                <a:cubicBezTo>
                  <a:pt x="126" y="92"/>
                  <a:pt x="145" y="76"/>
                  <a:pt x="165" y="63"/>
                </a:cubicBezTo>
                <a:cubicBezTo>
                  <a:pt x="185" y="49"/>
                  <a:pt x="207" y="38"/>
                  <a:pt x="229" y="29"/>
                </a:cubicBezTo>
                <a:cubicBezTo>
                  <a:pt x="252" y="19"/>
                  <a:pt x="276" y="12"/>
                  <a:pt x="300" y="7"/>
                </a:cubicBezTo>
                <a:cubicBezTo>
                  <a:pt x="324" y="3"/>
                  <a:pt x="348" y="0"/>
                  <a:pt x="372" y="0"/>
                </a:cubicBezTo>
                <a:cubicBezTo>
                  <a:pt x="397" y="0"/>
                  <a:pt x="421" y="3"/>
                  <a:pt x="445" y="7"/>
                </a:cubicBezTo>
                <a:cubicBezTo>
                  <a:pt x="469" y="12"/>
                  <a:pt x="492" y="19"/>
                  <a:pt x="515" y="29"/>
                </a:cubicBezTo>
                <a:cubicBezTo>
                  <a:pt x="537" y="38"/>
                  <a:pt x="558" y="49"/>
                  <a:pt x="579" y="63"/>
                </a:cubicBezTo>
                <a:cubicBezTo>
                  <a:pt x="599" y="76"/>
                  <a:pt x="618" y="92"/>
                  <a:pt x="635" y="109"/>
                </a:cubicBezTo>
                <a:cubicBezTo>
                  <a:pt x="652" y="126"/>
                  <a:pt x="668" y="145"/>
                  <a:pt x="681" y="166"/>
                </a:cubicBezTo>
                <a:cubicBezTo>
                  <a:pt x="695" y="187"/>
                  <a:pt x="706" y="208"/>
                  <a:pt x="716" y="231"/>
                </a:cubicBezTo>
                <a:cubicBezTo>
                  <a:pt x="725" y="253"/>
                  <a:pt x="732" y="276"/>
                  <a:pt x="737" y="300"/>
                </a:cubicBezTo>
                <a:cubicBezTo>
                  <a:pt x="741" y="324"/>
                  <a:pt x="744" y="348"/>
                  <a:pt x="744" y="373"/>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27" name="图片 1426"/>
          <p:cNvPicPr/>
          <p:nvPr/>
        </p:nvPicPr>
        <p:blipFill>
          <a:blip r:embed="rId11"/>
          <a:stretch/>
        </p:blipFill>
        <p:spPr>
          <a:xfrm>
            <a:off x="910800" y="3350880"/>
            <a:ext cx="133200" cy="133200"/>
          </a:xfrm>
          <a:prstGeom prst="rect">
            <a:avLst/>
          </a:prstGeom>
          <a:noFill/>
          <a:ln w="0">
            <a:noFill/>
          </a:ln>
        </p:spPr>
      </p:pic>
      <p:sp>
        <p:nvSpPr>
          <p:cNvPr id="1428" name="文本框 1427"/>
          <p:cNvSpPr txBox="1"/>
          <p:nvPr/>
        </p:nvSpPr>
        <p:spPr>
          <a:xfrm>
            <a:off x="1211760" y="302508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文本分类、问答系统、情感分析</a:t>
            </a:r>
            <a:endParaRPr lang="en-US" sz="920" b="0" u="none" strike="noStrike">
              <a:solidFill>
                <a:srgbClr val="000000"/>
              </a:solidFill>
              <a:effectLst/>
              <a:uFillTx/>
              <a:latin typeface="Times New Roman"/>
            </a:endParaRPr>
          </a:p>
        </p:txBody>
      </p:sp>
      <p:sp>
        <p:nvSpPr>
          <p:cNvPr id="1429" name="文本框 1428"/>
          <p:cNvSpPr txBox="1"/>
          <p:nvPr/>
        </p:nvSpPr>
        <p:spPr>
          <a:xfrm>
            <a:off x="1211760" y="3318840"/>
            <a:ext cx="92052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输入</a:t>
            </a:r>
            <a:r>
              <a:rPr lang="en-US" sz="1050" b="0" u="none" strike="noStrike">
                <a:solidFill>
                  <a:srgbClr val="C7D2FE"/>
                </a:solidFill>
                <a:effectLst/>
                <a:uFillTx/>
                <a:latin typeface="NotoSansSC"/>
                <a:ea typeface="NotoSansSC"/>
              </a:rPr>
              <a:t>/</a:t>
            </a:r>
            <a:r>
              <a:rPr lang="zh-CN" sz="1050" b="0" u="none" strike="noStrike">
                <a:solidFill>
                  <a:srgbClr val="C7D2FE"/>
                </a:solidFill>
                <a:effectLst/>
                <a:uFillTx/>
                <a:latin typeface="NotoSansSC"/>
                <a:ea typeface="NotoSansSC"/>
              </a:rPr>
              <a:t>输出形式</a:t>
            </a:r>
            <a:endParaRPr lang="en-US" sz="1050" b="0" u="none" strike="noStrike">
              <a:solidFill>
                <a:srgbClr val="000000"/>
              </a:solidFill>
              <a:effectLst/>
              <a:uFillTx/>
              <a:latin typeface="Times New Roman"/>
            </a:endParaRPr>
          </a:p>
        </p:txBody>
      </p:sp>
      <p:sp>
        <p:nvSpPr>
          <p:cNvPr id="1430" name="任意多边形 1429"/>
          <p:cNvSpPr/>
          <p:nvPr/>
        </p:nvSpPr>
        <p:spPr>
          <a:xfrm>
            <a:off x="843840" y="3768840"/>
            <a:ext cx="267840" cy="267480"/>
          </a:xfrm>
          <a:custGeom>
            <a:avLst/>
            <a:gdLst/>
            <a:ahLst/>
            <a:cxnLst/>
            <a:rect l="0" t="0" r="r" b="b"/>
            <a:pathLst>
              <a:path w="744" h="743">
                <a:moveTo>
                  <a:pt x="744" y="372"/>
                </a:moveTo>
                <a:cubicBezTo>
                  <a:pt x="744" y="396"/>
                  <a:pt x="741" y="421"/>
                  <a:pt x="737" y="444"/>
                </a:cubicBezTo>
                <a:cubicBezTo>
                  <a:pt x="732" y="468"/>
                  <a:pt x="725" y="492"/>
                  <a:pt x="716" y="514"/>
                </a:cubicBezTo>
                <a:cubicBezTo>
                  <a:pt x="706" y="537"/>
                  <a:pt x="695" y="558"/>
                  <a:pt x="681" y="578"/>
                </a:cubicBezTo>
                <a:cubicBezTo>
                  <a:pt x="668" y="599"/>
                  <a:pt x="652" y="617"/>
                  <a:pt x="635" y="635"/>
                </a:cubicBezTo>
                <a:cubicBezTo>
                  <a:pt x="618" y="652"/>
                  <a:pt x="599" y="667"/>
                  <a:pt x="579" y="681"/>
                </a:cubicBezTo>
                <a:cubicBezTo>
                  <a:pt x="558" y="694"/>
                  <a:pt x="537" y="706"/>
                  <a:pt x="515" y="715"/>
                </a:cubicBezTo>
                <a:cubicBezTo>
                  <a:pt x="492" y="724"/>
                  <a:pt x="469" y="732"/>
                  <a:pt x="445" y="736"/>
                </a:cubicBezTo>
                <a:cubicBezTo>
                  <a:pt x="421" y="741"/>
                  <a:pt x="397" y="743"/>
                  <a:pt x="372" y="743"/>
                </a:cubicBezTo>
                <a:cubicBezTo>
                  <a:pt x="348" y="743"/>
                  <a:pt x="324" y="741"/>
                  <a:pt x="300" y="736"/>
                </a:cubicBezTo>
                <a:cubicBezTo>
                  <a:pt x="276" y="732"/>
                  <a:pt x="252" y="724"/>
                  <a:pt x="229" y="715"/>
                </a:cubicBezTo>
                <a:cubicBezTo>
                  <a:pt x="207" y="706"/>
                  <a:pt x="185" y="694"/>
                  <a:pt x="165" y="681"/>
                </a:cubicBezTo>
                <a:cubicBezTo>
                  <a:pt x="145" y="667"/>
                  <a:pt x="126" y="652"/>
                  <a:pt x="109" y="635"/>
                </a:cubicBezTo>
                <a:cubicBezTo>
                  <a:pt x="92" y="617"/>
                  <a:pt x="76" y="599"/>
                  <a:pt x="63" y="578"/>
                </a:cubicBezTo>
                <a:cubicBezTo>
                  <a:pt x="49" y="558"/>
                  <a:pt x="38" y="537"/>
                  <a:pt x="28" y="514"/>
                </a:cubicBezTo>
                <a:cubicBezTo>
                  <a:pt x="19" y="492"/>
                  <a:pt x="12" y="468"/>
                  <a:pt x="7" y="444"/>
                </a:cubicBezTo>
                <a:cubicBezTo>
                  <a:pt x="2" y="421"/>
                  <a:pt x="0" y="396"/>
                  <a:pt x="0" y="372"/>
                </a:cubicBezTo>
                <a:cubicBezTo>
                  <a:pt x="0" y="348"/>
                  <a:pt x="2" y="323"/>
                  <a:pt x="7" y="300"/>
                </a:cubicBezTo>
                <a:cubicBezTo>
                  <a:pt x="12" y="275"/>
                  <a:pt x="19" y="251"/>
                  <a:pt x="28" y="229"/>
                </a:cubicBezTo>
                <a:cubicBezTo>
                  <a:pt x="38" y="206"/>
                  <a:pt x="49" y="185"/>
                  <a:pt x="63" y="165"/>
                </a:cubicBezTo>
                <a:cubicBezTo>
                  <a:pt x="76" y="144"/>
                  <a:pt x="92" y="126"/>
                  <a:pt x="109" y="108"/>
                </a:cubicBezTo>
                <a:cubicBezTo>
                  <a:pt x="126" y="91"/>
                  <a:pt x="145" y="76"/>
                  <a:pt x="165" y="62"/>
                </a:cubicBezTo>
                <a:cubicBezTo>
                  <a:pt x="185" y="49"/>
                  <a:pt x="207" y="37"/>
                  <a:pt x="229" y="28"/>
                </a:cubicBezTo>
                <a:cubicBezTo>
                  <a:pt x="252" y="19"/>
                  <a:pt x="276" y="11"/>
                  <a:pt x="300" y="7"/>
                </a:cubicBezTo>
                <a:cubicBezTo>
                  <a:pt x="324" y="2"/>
                  <a:pt x="348" y="0"/>
                  <a:pt x="372" y="0"/>
                </a:cubicBezTo>
                <a:cubicBezTo>
                  <a:pt x="397" y="0"/>
                  <a:pt x="421" y="2"/>
                  <a:pt x="445" y="7"/>
                </a:cubicBezTo>
                <a:cubicBezTo>
                  <a:pt x="469" y="11"/>
                  <a:pt x="492" y="19"/>
                  <a:pt x="515" y="28"/>
                </a:cubicBezTo>
                <a:cubicBezTo>
                  <a:pt x="537" y="37"/>
                  <a:pt x="558" y="49"/>
                  <a:pt x="579" y="62"/>
                </a:cubicBezTo>
                <a:cubicBezTo>
                  <a:pt x="599" y="76"/>
                  <a:pt x="618" y="91"/>
                  <a:pt x="635" y="108"/>
                </a:cubicBezTo>
                <a:cubicBezTo>
                  <a:pt x="652" y="126"/>
                  <a:pt x="668" y="144"/>
                  <a:pt x="681" y="165"/>
                </a:cubicBezTo>
                <a:cubicBezTo>
                  <a:pt x="695" y="185"/>
                  <a:pt x="706" y="206"/>
                  <a:pt x="716" y="229"/>
                </a:cubicBezTo>
                <a:cubicBezTo>
                  <a:pt x="725" y="251"/>
                  <a:pt x="732" y="275"/>
                  <a:pt x="737" y="300"/>
                </a:cubicBezTo>
                <a:cubicBezTo>
                  <a:pt x="741" y="323"/>
                  <a:pt x="744" y="348"/>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31" name="图片 1430"/>
          <p:cNvPicPr/>
          <p:nvPr/>
        </p:nvPicPr>
        <p:blipFill>
          <a:blip r:embed="rId12"/>
          <a:stretch/>
        </p:blipFill>
        <p:spPr>
          <a:xfrm>
            <a:off x="910800" y="3835800"/>
            <a:ext cx="133200" cy="133200"/>
          </a:xfrm>
          <a:prstGeom prst="rect">
            <a:avLst/>
          </a:prstGeom>
          <a:noFill/>
          <a:ln w="0">
            <a:noFill/>
          </a:ln>
        </p:spPr>
      </p:pic>
      <p:sp>
        <p:nvSpPr>
          <p:cNvPr id="1432" name="文本框 1431"/>
          <p:cNvSpPr txBox="1"/>
          <p:nvPr/>
        </p:nvSpPr>
        <p:spPr>
          <a:xfrm>
            <a:off x="1211760" y="351000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输入文本，理解后生成分类或答案</a:t>
            </a:r>
            <a:endParaRPr lang="en-US" sz="920" b="0" u="none" strike="noStrike">
              <a:solidFill>
                <a:srgbClr val="000000"/>
              </a:solidFill>
              <a:effectLst/>
              <a:uFillTx/>
              <a:latin typeface="Times New Roman"/>
            </a:endParaRPr>
          </a:p>
        </p:txBody>
      </p:sp>
      <p:sp>
        <p:nvSpPr>
          <p:cNvPr id="1433" name="文本框 1432"/>
          <p:cNvSpPr txBox="1"/>
          <p:nvPr/>
        </p:nvSpPr>
        <p:spPr>
          <a:xfrm>
            <a:off x="1211760" y="3803400"/>
            <a:ext cx="40320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局限性</a:t>
            </a:r>
            <a:endParaRPr lang="en-US" sz="1050" b="0" u="none" strike="noStrike">
              <a:solidFill>
                <a:srgbClr val="000000"/>
              </a:solidFill>
              <a:effectLst/>
              <a:uFillTx/>
              <a:latin typeface="Times New Roman"/>
            </a:endParaRPr>
          </a:p>
        </p:txBody>
      </p:sp>
      <p:sp>
        <p:nvSpPr>
          <p:cNvPr id="1434" name="任意多边形 1433"/>
          <p:cNvSpPr/>
          <p:nvPr/>
        </p:nvSpPr>
        <p:spPr>
          <a:xfrm>
            <a:off x="5548680" y="1052640"/>
            <a:ext cx="4479480" cy="3376440"/>
          </a:xfrm>
          <a:custGeom>
            <a:avLst/>
            <a:gdLst/>
            <a:ahLst/>
            <a:cxnLst/>
            <a:rect l="0" t="0" r="r" b="b"/>
            <a:pathLst>
              <a:path w="12443" h="9379">
                <a:moveTo>
                  <a:pt x="21" y="172"/>
                </a:moveTo>
                <a:cubicBezTo>
                  <a:pt x="35" y="138"/>
                  <a:pt x="55" y="108"/>
                  <a:pt x="82" y="82"/>
                </a:cubicBezTo>
                <a:cubicBezTo>
                  <a:pt x="108" y="56"/>
                  <a:pt x="138" y="36"/>
                  <a:pt x="172" y="22"/>
                </a:cubicBezTo>
                <a:cubicBezTo>
                  <a:pt x="206" y="7"/>
                  <a:pt x="242" y="0"/>
                  <a:pt x="279" y="0"/>
                </a:cubicBezTo>
                <a:lnTo>
                  <a:pt x="12165" y="0"/>
                </a:lnTo>
                <a:cubicBezTo>
                  <a:pt x="12202" y="0"/>
                  <a:pt x="12237" y="7"/>
                  <a:pt x="12271" y="22"/>
                </a:cubicBezTo>
                <a:cubicBezTo>
                  <a:pt x="12305" y="36"/>
                  <a:pt x="12335" y="56"/>
                  <a:pt x="12362" y="82"/>
                </a:cubicBezTo>
                <a:cubicBezTo>
                  <a:pt x="12388" y="108"/>
                  <a:pt x="12408" y="138"/>
                  <a:pt x="12422" y="172"/>
                </a:cubicBezTo>
                <a:cubicBezTo>
                  <a:pt x="12436" y="206"/>
                  <a:pt x="12443" y="242"/>
                  <a:pt x="12443" y="279"/>
                </a:cubicBezTo>
                <a:lnTo>
                  <a:pt x="12443" y="9101"/>
                </a:lnTo>
                <a:cubicBezTo>
                  <a:pt x="12443" y="9138"/>
                  <a:pt x="12436" y="9173"/>
                  <a:pt x="12422" y="9207"/>
                </a:cubicBezTo>
                <a:cubicBezTo>
                  <a:pt x="12408" y="9242"/>
                  <a:pt x="12388" y="9272"/>
                  <a:pt x="12362" y="9298"/>
                </a:cubicBezTo>
                <a:cubicBezTo>
                  <a:pt x="12335" y="9324"/>
                  <a:pt x="12305" y="9344"/>
                  <a:pt x="12271" y="9358"/>
                </a:cubicBezTo>
                <a:cubicBezTo>
                  <a:pt x="12237" y="9372"/>
                  <a:pt x="12202" y="9379"/>
                  <a:pt x="12165" y="9379"/>
                </a:cubicBezTo>
                <a:lnTo>
                  <a:pt x="279" y="9379"/>
                </a:lnTo>
                <a:cubicBezTo>
                  <a:pt x="242" y="9379"/>
                  <a:pt x="206" y="9372"/>
                  <a:pt x="172" y="9358"/>
                </a:cubicBezTo>
                <a:cubicBezTo>
                  <a:pt x="138" y="9344"/>
                  <a:pt x="108" y="9324"/>
                  <a:pt x="82" y="9298"/>
                </a:cubicBezTo>
                <a:cubicBezTo>
                  <a:pt x="55" y="9272"/>
                  <a:pt x="35" y="9242"/>
                  <a:pt x="21" y="9207"/>
                </a:cubicBezTo>
                <a:cubicBezTo>
                  <a:pt x="7" y="9173"/>
                  <a:pt x="0" y="9138"/>
                  <a:pt x="0" y="9101"/>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35" name="任意多边形 1434"/>
          <p:cNvSpPr/>
          <p:nvPr/>
        </p:nvSpPr>
        <p:spPr>
          <a:xfrm>
            <a:off x="5548680" y="1052640"/>
            <a:ext cx="4479480" cy="3376440"/>
          </a:xfrm>
          <a:custGeom>
            <a:avLst/>
            <a:gdLst/>
            <a:ahLst/>
            <a:cxnLst/>
            <a:rect l="0" t="0" r="r" b="b"/>
            <a:pathLst>
              <a:path w="12443" h="9379">
                <a:moveTo>
                  <a:pt x="0" y="9101"/>
                </a:moveTo>
                <a:lnTo>
                  <a:pt x="0" y="279"/>
                </a:lnTo>
                <a:cubicBezTo>
                  <a:pt x="0" y="242"/>
                  <a:pt x="7" y="206"/>
                  <a:pt x="21" y="172"/>
                </a:cubicBezTo>
                <a:cubicBezTo>
                  <a:pt x="35" y="138"/>
                  <a:pt x="55" y="108"/>
                  <a:pt x="82" y="82"/>
                </a:cubicBezTo>
                <a:cubicBezTo>
                  <a:pt x="108" y="56"/>
                  <a:pt x="138" y="36"/>
                  <a:pt x="172" y="22"/>
                </a:cubicBezTo>
                <a:cubicBezTo>
                  <a:pt x="206" y="7"/>
                  <a:pt x="242" y="0"/>
                  <a:pt x="279" y="0"/>
                </a:cubicBezTo>
                <a:lnTo>
                  <a:pt x="12165" y="0"/>
                </a:lnTo>
                <a:cubicBezTo>
                  <a:pt x="12202" y="0"/>
                  <a:pt x="12237" y="7"/>
                  <a:pt x="12271" y="22"/>
                </a:cubicBezTo>
                <a:cubicBezTo>
                  <a:pt x="12305" y="36"/>
                  <a:pt x="12335" y="56"/>
                  <a:pt x="12362" y="82"/>
                </a:cubicBezTo>
                <a:cubicBezTo>
                  <a:pt x="12388" y="108"/>
                  <a:pt x="12408" y="138"/>
                  <a:pt x="12422" y="172"/>
                </a:cubicBezTo>
                <a:cubicBezTo>
                  <a:pt x="12436" y="206"/>
                  <a:pt x="12443" y="242"/>
                  <a:pt x="12443" y="279"/>
                </a:cubicBezTo>
                <a:lnTo>
                  <a:pt x="12443" y="9101"/>
                </a:lnTo>
                <a:cubicBezTo>
                  <a:pt x="12443" y="9138"/>
                  <a:pt x="12436" y="9173"/>
                  <a:pt x="12422" y="9207"/>
                </a:cubicBezTo>
                <a:cubicBezTo>
                  <a:pt x="12408" y="9242"/>
                  <a:pt x="12388" y="9272"/>
                  <a:pt x="12362" y="9298"/>
                </a:cubicBezTo>
                <a:cubicBezTo>
                  <a:pt x="12335" y="9324"/>
                  <a:pt x="12305" y="9344"/>
                  <a:pt x="12271" y="9358"/>
                </a:cubicBezTo>
                <a:cubicBezTo>
                  <a:pt x="12237" y="9372"/>
                  <a:pt x="12202" y="9379"/>
                  <a:pt x="12165" y="9379"/>
                </a:cubicBezTo>
                <a:lnTo>
                  <a:pt x="279" y="9379"/>
                </a:lnTo>
                <a:cubicBezTo>
                  <a:pt x="242" y="9379"/>
                  <a:pt x="206" y="9372"/>
                  <a:pt x="172" y="9358"/>
                </a:cubicBezTo>
                <a:cubicBezTo>
                  <a:pt x="138" y="9344"/>
                  <a:pt x="108" y="9324"/>
                  <a:pt x="82" y="9298"/>
                </a:cubicBezTo>
                <a:cubicBezTo>
                  <a:pt x="55" y="9272"/>
                  <a:pt x="35" y="9242"/>
                  <a:pt x="21" y="9207"/>
                </a:cubicBezTo>
                <a:cubicBezTo>
                  <a:pt x="7" y="9173"/>
                  <a:pt x="0" y="9138"/>
                  <a:pt x="0" y="9101"/>
                </a:cubicBezTo>
                <a:moveTo>
                  <a:pt x="23" y="279"/>
                </a:moveTo>
                <a:lnTo>
                  <a:pt x="23" y="9101"/>
                </a:lnTo>
                <a:cubicBezTo>
                  <a:pt x="23" y="9118"/>
                  <a:pt x="25" y="9134"/>
                  <a:pt x="28" y="9151"/>
                </a:cubicBezTo>
                <a:cubicBezTo>
                  <a:pt x="31" y="9167"/>
                  <a:pt x="36" y="9183"/>
                  <a:pt x="43" y="9199"/>
                </a:cubicBezTo>
                <a:cubicBezTo>
                  <a:pt x="49" y="9214"/>
                  <a:pt x="57" y="9229"/>
                  <a:pt x="66" y="9243"/>
                </a:cubicBezTo>
                <a:cubicBezTo>
                  <a:pt x="76" y="9257"/>
                  <a:pt x="86" y="9270"/>
                  <a:pt x="98" y="9281"/>
                </a:cubicBezTo>
                <a:cubicBezTo>
                  <a:pt x="110" y="9293"/>
                  <a:pt x="123" y="9304"/>
                  <a:pt x="137" y="9313"/>
                </a:cubicBezTo>
                <a:cubicBezTo>
                  <a:pt x="151" y="9322"/>
                  <a:pt x="165" y="9330"/>
                  <a:pt x="181" y="9337"/>
                </a:cubicBezTo>
                <a:cubicBezTo>
                  <a:pt x="196" y="9343"/>
                  <a:pt x="212" y="9348"/>
                  <a:pt x="229" y="9351"/>
                </a:cubicBezTo>
                <a:cubicBezTo>
                  <a:pt x="245" y="9355"/>
                  <a:pt x="262" y="9356"/>
                  <a:pt x="279" y="9356"/>
                </a:cubicBezTo>
                <a:lnTo>
                  <a:pt x="12165" y="9356"/>
                </a:lnTo>
                <a:cubicBezTo>
                  <a:pt x="12181" y="9356"/>
                  <a:pt x="12198" y="9355"/>
                  <a:pt x="12214" y="9351"/>
                </a:cubicBezTo>
                <a:cubicBezTo>
                  <a:pt x="12231" y="9348"/>
                  <a:pt x="12247" y="9343"/>
                  <a:pt x="12262" y="9337"/>
                </a:cubicBezTo>
                <a:cubicBezTo>
                  <a:pt x="12278" y="9330"/>
                  <a:pt x="12293" y="9322"/>
                  <a:pt x="12306" y="9313"/>
                </a:cubicBezTo>
                <a:cubicBezTo>
                  <a:pt x="12320" y="9304"/>
                  <a:pt x="12333" y="9293"/>
                  <a:pt x="12345" y="9281"/>
                </a:cubicBezTo>
                <a:cubicBezTo>
                  <a:pt x="12357" y="9270"/>
                  <a:pt x="12368" y="9257"/>
                  <a:pt x="12377" y="9243"/>
                </a:cubicBezTo>
                <a:cubicBezTo>
                  <a:pt x="12386" y="9229"/>
                  <a:pt x="12394" y="9214"/>
                  <a:pt x="12401" y="9199"/>
                </a:cubicBezTo>
                <a:cubicBezTo>
                  <a:pt x="12407" y="9183"/>
                  <a:pt x="12412" y="9167"/>
                  <a:pt x="12415" y="9151"/>
                </a:cubicBezTo>
                <a:cubicBezTo>
                  <a:pt x="12418" y="9134"/>
                  <a:pt x="12420" y="9118"/>
                  <a:pt x="12420" y="9101"/>
                </a:cubicBezTo>
                <a:lnTo>
                  <a:pt x="12420" y="279"/>
                </a:lnTo>
                <a:cubicBezTo>
                  <a:pt x="12420" y="262"/>
                  <a:pt x="12418" y="246"/>
                  <a:pt x="12415" y="229"/>
                </a:cubicBezTo>
                <a:cubicBezTo>
                  <a:pt x="12412" y="213"/>
                  <a:pt x="12407" y="197"/>
                  <a:pt x="12401" y="181"/>
                </a:cubicBezTo>
                <a:cubicBezTo>
                  <a:pt x="12394" y="166"/>
                  <a:pt x="12386" y="151"/>
                  <a:pt x="12377" y="137"/>
                </a:cubicBezTo>
                <a:cubicBezTo>
                  <a:pt x="12368" y="123"/>
                  <a:pt x="12357" y="110"/>
                  <a:pt x="12345" y="98"/>
                </a:cubicBezTo>
                <a:cubicBezTo>
                  <a:pt x="12333" y="86"/>
                  <a:pt x="12320" y="76"/>
                  <a:pt x="12306" y="67"/>
                </a:cubicBezTo>
                <a:cubicBezTo>
                  <a:pt x="12293" y="57"/>
                  <a:pt x="12278" y="49"/>
                  <a:pt x="12262" y="43"/>
                </a:cubicBezTo>
                <a:cubicBezTo>
                  <a:pt x="12247" y="37"/>
                  <a:pt x="12231" y="32"/>
                  <a:pt x="12214" y="28"/>
                </a:cubicBezTo>
                <a:cubicBezTo>
                  <a:pt x="12198" y="25"/>
                  <a:pt x="12181" y="24"/>
                  <a:pt x="12165" y="24"/>
                </a:cubicBezTo>
                <a:lnTo>
                  <a:pt x="279" y="24"/>
                </a:lnTo>
                <a:cubicBezTo>
                  <a:pt x="262" y="24"/>
                  <a:pt x="245" y="25"/>
                  <a:pt x="229" y="28"/>
                </a:cubicBezTo>
                <a:cubicBezTo>
                  <a:pt x="212" y="32"/>
                  <a:pt x="196" y="37"/>
                  <a:pt x="181" y="43"/>
                </a:cubicBezTo>
                <a:cubicBezTo>
                  <a:pt x="165" y="49"/>
                  <a:pt x="151" y="57"/>
                  <a:pt x="137" y="67"/>
                </a:cubicBezTo>
                <a:cubicBezTo>
                  <a:pt x="123" y="76"/>
                  <a:pt x="110" y="86"/>
                  <a:pt x="98" y="98"/>
                </a:cubicBezTo>
                <a:cubicBezTo>
                  <a:pt x="86" y="110"/>
                  <a:pt x="76" y="123"/>
                  <a:pt x="66" y="137"/>
                </a:cubicBezTo>
                <a:cubicBezTo>
                  <a:pt x="57" y="151"/>
                  <a:pt x="49" y="166"/>
                  <a:pt x="43" y="181"/>
                </a:cubicBezTo>
                <a:cubicBezTo>
                  <a:pt x="36" y="197"/>
                  <a:pt x="31" y="213"/>
                  <a:pt x="28" y="229"/>
                </a:cubicBezTo>
                <a:cubicBezTo>
                  <a:pt x="25"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36" name="任意多边形 1435"/>
          <p:cNvSpPr/>
          <p:nvPr/>
        </p:nvSpPr>
        <p:spPr>
          <a:xfrm>
            <a:off x="5556960" y="1061280"/>
            <a:ext cx="4462920" cy="601920"/>
          </a:xfrm>
          <a:custGeom>
            <a:avLst/>
            <a:gdLst/>
            <a:ahLst/>
            <a:cxnLst/>
            <a:rect l="0" t="0" r="r" b="b"/>
            <a:pathLst>
              <a:path w="12397" h="1672">
                <a:moveTo>
                  <a:pt x="0" y="1672"/>
                </a:moveTo>
                <a:lnTo>
                  <a:pt x="0" y="278"/>
                </a:lnTo>
                <a:cubicBezTo>
                  <a:pt x="0" y="260"/>
                  <a:pt x="2" y="242"/>
                  <a:pt x="6" y="224"/>
                </a:cubicBezTo>
                <a:cubicBezTo>
                  <a:pt x="9" y="206"/>
                  <a:pt x="14" y="188"/>
                  <a:pt x="21" y="172"/>
                </a:cubicBezTo>
                <a:cubicBezTo>
                  <a:pt x="28" y="155"/>
                  <a:pt x="37" y="139"/>
                  <a:pt x="47" y="123"/>
                </a:cubicBezTo>
                <a:cubicBezTo>
                  <a:pt x="57" y="108"/>
                  <a:pt x="69" y="94"/>
                  <a:pt x="82" y="81"/>
                </a:cubicBezTo>
                <a:cubicBezTo>
                  <a:pt x="95" y="68"/>
                  <a:pt x="109" y="57"/>
                  <a:pt x="124" y="47"/>
                </a:cubicBezTo>
                <a:cubicBezTo>
                  <a:pt x="139" y="36"/>
                  <a:pt x="155" y="28"/>
                  <a:pt x="172" y="21"/>
                </a:cubicBezTo>
                <a:cubicBezTo>
                  <a:pt x="189" y="14"/>
                  <a:pt x="206" y="8"/>
                  <a:pt x="224" y="5"/>
                </a:cubicBezTo>
                <a:cubicBezTo>
                  <a:pt x="242" y="1"/>
                  <a:pt x="260" y="0"/>
                  <a:pt x="279" y="0"/>
                </a:cubicBezTo>
                <a:lnTo>
                  <a:pt x="12118" y="0"/>
                </a:lnTo>
                <a:cubicBezTo>
                  <a:pt x="12137" y="0"/>
                  <a:pt x="12155" y="1"/>
                  <a:pt x="12173" y="5"/>
                </a:cubicBezTo>
                <a:cubicBezTo>
                  <a:pt x="12191" y="8"/>
                  <a:pt x="12208" y="14"/>
                  <a:pt x="12225" y="21"/>
                </a:cubicBezTo>
                <a:cubicBezTo>
                  <a:pt x="12242" y="28"/>
                  <a:pt x="12258" y="36"/>
                  <a:pt x="12273" y="47"/>
                </a:cubicBezTo>
                <a:cubicBezTo>
                  <a:pt x="12288" y="57"/>
                  <a:pt x="12302" y="68"/>
                  <a:pt x="12315" y="81"/>
                </a:cubicBezTo>
                <a:cubicBezTo>
                  <a:pt x="12328" y="94"/>
                  <a:pt x="12340" y="108"/>
                  <a:pt x="12350" y="123"/>
                </a:cubicBezTo>
                <a:cubicBezTo>
                  <a:pt x="12360" y="139"/>
                  <a:pt x="12369" y="155"/>
                  <a:pt x="12376" y="172"/>
                </a:cubicBezTo>
                <a:cubicBezTo>
                  <a:pt x="12383" y="188"/>
                  <a:pt x="12388" y="206"/>
                  <a:pt x="12392" y="224"/>
                </a:cubicBezTo>
                <a:cubicBezTo>
                  <a:pt x="12395" y="242"/>
                  <a:pt x="12397" y="260"/>
                  <a:pt x="12397" y="278"/>
                </a:cubicBezTo>
                <a:lnTo>
                  <a:pt x="12397" y="1672"/>
                </a:lnTo>
                <a:lnTo>
                  <a:pt x="0" y="1672"/>
                </a:lnTo>
                <a:close/>
              </a:path>
            </a:pathLst>
          </a:custGeom>
          <a:solidFill>
            <a:srgbClr val="7C3AED">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37" name="任意多边形 1436"/>
          <p:cNvSpPr/>
          <p:nvPr/>
        </p:nvSpPr>
        <p:spPr>
          <a:xfrm>
            <a:off x="5724000" y="1194840"/>
            <a:ext cx="334800" cy="334440"/>
          </a:xfrm>
          <a:custGeom>
            <a:avLst/>
            <a:gdLst/>
            <a:ahLst/>
            <a:cxnLst/>
            <a:rect l="0" t="0" r="r" b="b"/>
            <a:pathLst>
              <a:path w="930" h="929">
                <a:moveTo>
                  <a:pt x="930" y="464"/>
                </a:moveTo>
                <a:cubicBezTo>
                  <a:pt x="930" y="495"/>
                  <a:pt x="927" y="525"/>
                  <a:pt x="921" y="555"/>
                </a:cubicBezTo>
                <a:cubicBezTo>
                  <a:pt x="915" y="585"/>
                  <a:pt x="906" y="614"/>
                  <a:pt x="895" y="642"/>
                </a:cubicBezTo>
                <a:cubicBezTo>
                  <a:pt x="883" y="670"/>
                  <a:pt x="869" y="697"/>
                  <a:pt x="852" y="722"/>
                </a:cubicBezTo>
                <a:cubicBezTo>
                  <a:pt x="835" y="748"/>
                  <a:pt x="816" y="771"/>
                  <a:pt x="794" y="793"/>
                </a:cubicBezTo>
                <a:cubicBezTo>
                  <a:pt x="772" y="814"/>
                  <a:pt x="749" y="833"/>
                  <a:pt x="724" y="850"/>
                </a:cubicBezTo>
                <a:cubicBezTo>
                  <a:pt x="698" y="868"/>
                  <a:pt x="672" y="882"/>
                  <a:pt x="643" y="894"/>
                </a:cubicBezTo>
                <a:cubicBezTo>
                  <a:pt x="615" y="906"/>
                  <a:pt x="586" y="915"/>
                  <a:pt x="556" y="921"/>
                </a:cubicBezTo>
                <a:cubicBezTo>
                  <a:pt x="526" y="927"/>
                  <a:pt x="496" y="929"/>
                  <a:pt x="466" y="929"/>
                </a:cubicBezTo>
                <a:cubicBezTo>
                  <a:pt x="435" y="929"/>
                  <a:pt x="405" y="927"/>
                  <a:pt x="375" y="921"/>
                </a:cubicBezTo>
                <a:cubicBezTo>
                  <a:pt x="345" y="915"/>
                  <a:pt x="315" y="906"/>
                  <a:pt x="287" y="894"/>
                </a:cubicBezTo>
                <a:cubicBezTo>
                  <a:pt x="259" y="882"/>
                  <a:pt x="232" y="868"/>
                  <a:pt x="207" y="850"/>
                </a:cubicBezTo>
                <a:cubicBezTo>
                  <a:pt x="181" y="833"/>
                  <a:pt x="158" y="814"/>
                  <a:pt x="136" y="793"/>
                </a:cubicBezTo>
                <a:cubicBezTo>
                  <a:pt x="115" y="771"/>
                  <a:pt x="96" y="748"/>
                  <a:pt x="79" y="722"/>
                </a:cubicBezTo>
                <a:cubicBezTo>
                  <a:pt x="62" y="697"/>
                  <a:pt x="47" y="670"/>
                  <a:pt x="36" y="642"/>
                </a:cubicBezTo>
                <a:cubicBezTo>
                  <a:pt x="24" y="614"/>
                  <a:pt x="15" y="585"/>
                  <a:pt x="9" y="555"/>
                </a:cubicBezTo>
                <a:cubicBezTo>
                  <a:pt x="3" y="525"/>
                  <a:pt x="0" y="495"/>
                  <a:pt x="0" y="464"/>
                </a:cubicBezTo>
                <a:cubicBezTo>
                  <a:pt x="0" y="434"/>
                  <a:pt x="3" y="404"/>
                  <a:pt x="9" y="374"/>
                </a:cubicBezTo>
                <a:cubicBezTo>
                  <a:pt x="15" y="344"/>
                  <a:pt x="24" y="315"/>
                  <a:pt x="36" y="287"/>
                </a:cubicBezTo>
                <a:cubicBezTo>
                  <a:pt x="47" y="258"/>
                  <a:pt x="62" y="232"/>
                  <a:pt x="79" y="206"/>
                </a:cubicBezTo>
                <a:cubicBezTo>
                  <a:pt x="96" y="181"/>
                  <a:pt x="115" y="158"/>
                  <a:pt x="136" y="136"/>
                </a:cubicBezTo>
                <a:cubicBezTo>
                  <a:pt x="158" y="114"/>
                  <a:pt x="181" y="95"/>
                  <a:pt x="207" y="78"/>
                </a:cubicBezTo>
                <a:cubicBezTo>
                  <a:pt x="232" y="61"/>
                  <a:pt x="259" y="47"/>
                  <a:pt x="287" y="35"/>
                </a:cubicBezTo>
                <a:cubicBezTo>
                  <a:pt x="315" y="24"/>
                  <a:pt x="345" y="15"/>
                  <a:pt x="375" y="9"/>
                </a:cubicBezTo>
                <a:cubicBezTo>
                  <a:pt x="405" y="3"/>
                  <a:pt x="435" y="0"/>
                  <a:pt x="466" y="0"/>
                </a:cubicBezTo>
                <a:cubicBezTo>
                  <a:pt x="496" y="0"/>
                  <a:pt x="526" y="3"/>
                  <a:pt x="556" y="9"/>
                </a:cubicBezTo>
                <a:cubicBezTo>
                  <a:pt x="586" y="15"/>
                  <a:pt x="615" y="24"/>
                  <a:pt x="643" y="35"/>
                </a:cubicBezTo>
                <a:cubicBezTo>
                  <a:pt x="672" y="47"/>
                  <a:pt x="698" y="61"/>
                  <a:pt x="724" y="78"/>
                </a:cubicBezTo>
                <a:cubicBezTo>
                  <a:pt x="749" y="95"/>
                  <a:pt x="772" y="114"/>
                  <a:pt x="794" y="136"/>
                </a:cubicBezTo>
                <a:cubicBezTo>
                  <a:pt x="816" y="158"/>
                  <a:pt x="835" y="181"/>
                  <a:pt x="852" y="206"/>
                </a:cubicBezTo>
                <a:cubicBezTo>
                  <a:pt x="869" y="232"/>
                  <a:pt x="883" y="258"/>
                  <a:pt x="895" y="287"/>
                </a:cubicBezTo>
                <a:cubicBezTo>
                  <a:pt x="906" y="315"/>
                  <a:pt x="915" y="344"/>
                  <a:pt x="921" y="374"/>
                </a:cubicBezTo>
                <a:cubicBezTo>
                  <a:pt x="927" y="404"/>
                  <a:pt x="930" y="434"/>
                  <a:pt x="930" y="464"/>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38" name="图片 1437"/>
          <p:cNvPicPr/>
          <p:nvPr/>
        </p:nvPicPr>
        <p:blipFill>
          <a:blip r:embed="rId13"/>
          <a:stretch/>
        </p:blipFill>
        <p:spPr>
          <a:xfrm>
            <a:off x="5833080" y="1295280"/>
            <a:ext cx="116640" cy="133200"/>
          </a:xfrm>
          <a:prstGeom prst="rect">
            <a:avLst/>
          </a:prstGeom>
          <a:noFill/>
          <a:ln w="0">
            <a:noFill/>
          </a:ln>
        </p:spPr>
      </p:pic>
      <p:sp>
        <p:nvSpPr>
          <p:cNvPr id="1439" name="文本框 1438"/>
          <p:cNvSpPr txBox="1"/>
          <p:nvPr/>
        </p:nvSpPr>
        <p:spPr>
          <a:xfrm>
            <a:off x="1211760" y="399456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生成能力较弱，不适合生成任务</a:t>
            </a:r>
            <a:endParaRPr lang="en-US" sz="920" b="0" u="none" strike="noStrike">
              <a:solidFill>
                <a:srgbClr val="000000"/>
              </a:solidFill>
              <a:effectLst/>
              <a:uFillTx/>
              <a:latin typeface="Times New Roman"/>
            </a:endParaRPr>
          </a:p>
        </p:txBody>
      </p:sp>
      <p:sp>
        <p:nvSpPr>
          <p:cNvPr id="1440" name="任意多边形 1439"/>
          <p:cNvSpPr/>
          <p:nvPr/>
        </p:nvSpPr>
        <p:spPr>
          <a:xfrm>
            <a:off x="5724000" y="1829880"/>
            <a:ext cx="267840" cy="267840"/>
          </a:xfrm>
          <a:custGeom>
            <a:avLst/>
            <a:gdLst/>
            <a:ahLst/>
            <a:cxnLst/>
            <a:rect l="0" t="0" r="r" b="b"/>
            <a:pathLst>
              <a:path w="744" h="744">
                <a:moveTo>
                  <a:pt x="744" y="372"/>
                </a:moveTo>
                <a:cubicBezTo>
                  <a:pt x="744" y="396"/>
                  <a:pt x="742" y="420"/>
                  <a:pt x="737" y="444"/>
                </a:cubicBezTo>
                <a:cubicBezTo>
                  <a:pt x="732" y="468"/>
                  <a:pt x="725" y="492"/>
                  <a:pt x="716" y="515"/>
                </a:cubicBezTo>
                <a:cubicBezTo>
                  <a:pt x="707" y="537"/>
                  <a:pt x="695" y="559"/>
                  <a:pt x="682" y="579"/>
                </a:cubicBezTo>
                <a:cubicBezTo>
                  <a:pt x="668" y="599"/>
                  <a:pt x="653" y="618"/>
                  <a:pt x="635" y="635"/>
                </a:cubicBezTo>
                <a:cubicBezTo>
                  <a:pt x="618" y="652"/>
                  <a:pt x="599" y="668"/>
                  <a:pt x="579" y="681"/>
                </a:cubicBezTo>
                <a:cubicBezTo>
                  <a:pt x="559" y="695"/>
                  <a:pt x="538" y="706"/>
                  <a:pt x="515" y="716"/>
                </a:cubicBezTo>
                <a:cubicBezTo>
                  <a:pt x="492" y="725"/>
                  <a:pt x="469" y="732"/>
                  <a:pt x="445" y="737"/>
                </a:cubicBezTo>
                <a:cubicBezTo>
                  <a:pt x="421" y="742"/>
                  <a:pt x="397" y="744"/>
                  <a:pt x="373" y="744"/>
                </a:cubicBezTo>
                <a:cubicBezTo>
                  <a:pt x="348" y="744"/>
                  <a:pt x="324" y="742"/>
                  <a:pt x="300" y="737"/>
                </a:cubicBezTo>
                <a:cubicBezTo>
                  <a:pt x="276" y="732"/>
                  <a:pt x="253" y="725"/>
                  <a:pt x="231" y="716"/>
                </a:cubicBezTo>
                <a:cubicBezTo>
                  <a:pt x="208" y="706"/>
                  <a:pt x="187" y="695"/>
                  <a:pt x="167" y="681"/>
                </a:cubicBezTo>
                <a:cubicBezTo>
                  <a:pt x="146" y="668"/>
                  <a:pt x="127" y="652"/>
                  <a:pt x="110" y="635"/>
                </a:cubicBezTo>
                <a:cubicBezTo>
                  <a:pt x="93" y="618"/>
                  <a:pt x="78" y="599"/>
                  <a:pt x="64" y="579"/>
                </a:cubicBezTo>
                <a:cubicBezTo>
                  <a:pt x="49" y="559"/>
                  <a:pt x="38" y="537"/>
                  <a:pt x="29" y="515"/>
                </a:cubicBezTo>
                <a:cubicBezTo>
                  <a:pt x="19" y="492"/>
                  <a:pt x="12" y="468"/>
                  <a:pt x="8" y="444"/>
                </a:cubicBezTo>
                <a:cubicBezTo>
                  <a:pt x="3" y="420"/>
                  <a:pt x="0" y="396"/>
                  <a:pt x="0" y="372"/>
                </a:cubicBezTo>
                <a:cubicBezTo>
                  <a:pt x="0" y="347"/>
                  <a:pt x="3" y="323"/>
                  <a:pt x="8" y="299"/>
                </a:cubicBezTo>
                <a:cubicBezTo>
                  <a:pt x="12" y="275"/>
                  <a:pt x="19" y="252"/>
                  <a:pt x="29" y="229"/>
                </a:cubicBezTo>
                <a:cubicBezTo>
                  <a:pt x="38" y="207"/>
                  <a:pt x="49" y="186"/>
                  <a:pt x="64" y="165"/>
                </a:cubicBezTo>
                <a:cubicBezTo>
                  <a:pt x="78" y="145"/>
                  <a:pt x="93" y="126"/>
                  <a:pt x="110" y="109"/>
                </a:cubicBezTo>
                <a:cubicBezTo>
                  <a:pt x="127" y="92"/>
                  <a:pt x="146" y="76"/>
                  <a:pt x="167" y="63"/>
                </a:cubicBezTo>
                <a:cubicBezTo>
                  <a:pt x="187" y="49"/>
                  <a:pt x="208" y="38"/>
                  <a:pt x="231" y="28"/>
                </a:cubicBezTo>
                <a:cubicBezTo>
                  <a:pt x="253" y="19"/>
                  <a:pt x="276" y="12"/>
                  <a:pt x="300" y="7"/>
                </a:cubicBezTo>
                <a:cubicBezTo>
                  <a:pt x="324" y="3"/>
                  <a:pt x="348" y="0"/>
                  <a:pt x="373" y="0"/>
                </a:cubicBezTo>
                <a:cubicBezTo>
                  <a:pt x="397" y="0"/>
                  <a:pt x="421" y="3"/>
                  <a:pt x="445" y="7"/>
                </a:cubicBezTo>
                <a:cubicBezTo>
                  <a:pt x="469" y="12"/>
                  <a:pt x="492" y="19"/>
                  <a:pt x="515" y="28"/>
                </a:cubicBezTo>
                <a:cubicBezTo>
                  <a:pt x="538" y="38"/>
                  <a:pt x="559" y="49"/>
                  <a:pt x="579" y="63"/>
                </a:cubicBezTo>
                <a:cubicBezTo>
                  <a:pt x="599" y="76"/>
                  <a:pt x="618" y="92"/>
                  <a:pt x="635" y="109"/>
                </a:cubicBezTo>
                <a:cubicBezTo>
                  <a:pt x="653" y="126"/>
                  <a:pt x="668" y="145"/>
                  <a:pt x="682" y="165"/>
                </a:cubicBezTo>
                <a:cubicBezTo>
                  <a:pt x="695" y="186"/>
                  <a:pt x="707" y="207"/>
                  <a:pt x="716" y="229"/>
                </a:cubicBezTo>
                <a:cubicBezTo>
                  <a:pt x="725" y="252"/>
                  <a:pt x="732" y="275"/>
                  <a:pt x="737" y="299"/>
                </a:cubicBezTo>
                <a:cubicBezTo>
                  <a:pt x="742" y="323"/>
                  <a:pt x="744" y="347"/>
                  <a:pt x="744" y="37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41" name="图片 1440"/>
          <p:cNvPicPr/>
          <p:nvPr/>
        </p:nvPicPr>
        <p:blipFill>
          <a:blip r:embed="rId14"/>
          <a:stretch/>
        </p:blipFill>
        <p:spPr>
          <a:xfrm>
            <a:off x="5782680" y="1896840"/>
            <a:ext cx="150120" cy="133200"/>
          </a:xfrm>
          <a:prstGeom prst="rect">
            <a:avLst/>
          </a:prstGeom>
          <a:noFill/>
          <a:ln w="0">
            <a:noFill/>
          </a:ln>
        </p:spPr>
      </p:pic>
      <p:sp>
        <p:nvSpPr>
          <p:cNvPr id="1442" name="文本框 1441"/>
          <p:cNvSpPr txBox="1"/>
          <p:nvPr/>
        </p:nvSpPr>
        <p:spPr>
          <a:xfrm>
            <a:off x="6158880" y="1259640"/>
            <a:ext cx="251640" cy="235080"/>
          </a:xfrm>
          <a:prstGeom prst="rect">
            <a:avLst/>
          </a:prstGeom>
          <a:noFill/>
          <a:ln w="0">
            <a:noFill/>
          </a:ln>
        </p:spPr>
        <p:txBody>
          <a:bodyPr wrap="none" lIns="0" tIns="0" rIns="0" bIns="0" anchor="t">
            <a:spAutoFit/>
          </a:bodyPr>
          <a:lstStyle/>
          <a:p>
            <a:r>
              <a:rPr lang="en-US" sz="1580" b="0" u="none" strike="noStrike">
                <a:solidFill>
                  <a:srgbClr val="C4B5FD"/>
                </a:solidFill>
                <a:effectLst/>
                <a:uFillTx/>
                <a:latin typeface="NotoSansSC"/>
                <a:ea typeface="NotoSansSC"/>
              </a:rPr>
              <a:t>T5</a:t>
            </a:r>
            <a:endParaRPr lang="en-US" sz="1580" b="0" u="none" strike="noStrike">
              <a:solidFill>
                <a:srgbClr val="000000"/>
              </a:solidFill>
              <a:effectLst/>
              <a:uFillTx/>
              <a:latin typeface="Times New Roman"/>
            </a:endParaRPr>
          </a:p>
        </p:txBody>
      </p:sp>
      <p:sp>
        <p:nvSpPr>
          <p:cNvPr id="1443" name="文本框 1442"/>
          <p:cNvSpPr txBox="1"/>
          <p:nvPr/>
        </p:nvSpPr>
        <p:spPr>
          <a:xfrm>
            <a:off x="6091920" y="1864800"/>
            <a:ext cx="5371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模型结构</a:t>
            </a:r>
            <a:endParaRPr lang="en-US" sz="1050" b="0" u="none" strike="noStrike">
              <a:solidFill>
                <a:srgbClr val="000000"/>
              </a:solidFill>
              <a:effectLst/>
              <a:uFillTx/>
              <a:latin typeface="Times New Roman"/>
            </a:endParaRPr>
          </a:p>
        </p:txBody>
      </p:sp>
      <p:sp>
        <p:nvSpPr>
          <p:cNvPr id="1444" name="任意多边形 1443"/>
          <p:cNvSpPr/>
          <p:nvPr/>
        </p:nvSpPr>
        <p:spPr>
          <a:xfrm>
            <a:off x="5724000" y="2314800"/>
            <a:ext cx="267840" cy="267480"/>
          </a:xfrm>
          <a:custGeom>
            <a:avLst/>
            <a:gdLst/>
            <a:ahLst/>
            <a:cxnLst/>
            <a:rect l="0" t="0" r="r" b="b"/>
            <a:pathLst>
              <a:path w="744" h="743">
                <a:moveTo>
                  <a:pt x="744" y="371"/>
                </a:moveTo>
                <a:cubicBezTo>
                  <a:pt x="744" y="395"/>
                  <a:pt x="742" y="419"/>
                  <a:pt x="737" y="443"/>
                </a:cubicBezTo>
                <a:cubicBezTo>
                  <a:pt x="732" y="467"/>
                  <a:pt x="725" y="491"/>
                  <a:pt x="716" y="513"/>
                </a:cubicBezTo>
                <a:cubicBezTo>
                  <a:pt x="707" y="536"/>
                  <a:pt x="695" y="557"/>
                  <a:pt x="682" y="577"/>
                </a:cubicBezTo>
                <a:cubicBezTo>
                  <a:pt x="668" y="598"/>
                  <a:pt x="653" y="616"/>
                  <a:pt x="635" y="635"/>
                </a:cubicBezTo>
                <a:cubicBezTo>
                  <a:pt x="618" y="652"/>
                  <a:pt x="599" y="667"/>
                  <a:pt x="579" y="681"/>
                </a:cubicBezTo>
                <a:cubicBezTo>
                  <a:pt x="559" y="694"/>
                  <a:pt x="538" y="706"/>
                  <a:pt x="515" y="715"/>
                </a:cubicBezTo>
                <a:cubicBezTo>
                  <a:pt x="492" y="724"/>
                  <a:pt x="469" y="731"/>
                  <a:pt x="445" y="736"/>
                </a:cubicBezTo>
                <a:cubicBezTo>
                  <a:pt x="421" y="741"/>
                  <a:pt x="397" y="743"/>
                  <a:pt x="373" y="743"/>
                </a:cubicBezTo>
                <a:cubicBezTo>
                  <a:pt x="348" y="743"/>
                  <a:pt x="324" y="741"/>
                  <a:pt x="300" y="736"/>
                </a:cubicBezTo>
                <a:cubicBezTo>
                  <a:pt x="276" y="731"/>
                  <a:pt x="253" y="724"/>
                  <a:pt x="231" y="715"/>
                </a:cubicBezTo>
                <a:cubicBezTo>
                  <a:pt x="208" y="706"/>
                  <a:pt x="187" y="694"/>
                  <a:pt x="167" y="681"/>
                </a:cubicBezTo>
                <a:cubicBezTo>
                  <a:pt x="146" y="667"/>
                  <a:pt x="127" y="652"/>
                  <a:pt x="110" y="635"/>
                </a:cubicBezTo>
                <a:cubicBezTo>
                  <a:pt x="93" y="616"/>
                  <a:pt x="78" y="598"/>
                  <a:pt x="64" y="577"/>
                </a:cubicBezTo>
                <a:cubicBezTo>
                  <a:pt x="49" y="557"/>
                  <a:pt x="38" y="536"/>
                  <a:pt x="29" y="513"/>
                </a:cubicBezTo>
                <a:cubicBezTo>
                  <a:pt x="19" y="491"/>
                  <a:pt x="12" y="467"/>
                  <a:pt x="8" y="443"/>
                </a:cubicBezTo>
                <a:cubicBezTo>
                  <a:pt x="3" y="419"/>
                  <a:pt x="0" y="395"/>
                  <a:pt x="0" y="371"/>
                </a:cubicBezTo>
                <a:cubicBezTo>
                  <a:pt x="0" y="347"/>
                  <a:pt x="3" y="322"/>
                  <a:pt x="8" y="298"/>
                </a:cubicBezTo>
                <a:cubicBezTo>
                  <a:pt x="12" y="275"/>
                  <a:pt x="19" y="251"/>
                  <a:pt x="29" y="229"/>
                </a:cubicBezTo>
                <a:cubicBezTo>
                  <a:pt x="38" y="206"/>
                  <a:pt x="49" y="185"/>
                  <a:pt x="64" y="165"/>
                </a:cubicBezTo>
                <a:cubicBezTo>
                  <a:pt x="78" y="144"/>
                  <a:pt x="93" y="126"/>
                  <a:pt x="110" y="108"/>
                </a:cubicBezTo>
                <a:cubicBezTo>
                  <a:pt x="127" y="91"/>
                  <a:pt x="146" y="76"/>
                  <a:pt x="167" y="62"/>
                </a:cubicBezTo>
                <a:cubicBezTo>
                  <a:pt x="187" y="49"/>
                  <a:pt x="208" y="37"/>
                  <a:pt x="231" y="28"/>
                </a:cubicBezTo>
                <a:cubicBezTo>
                  <a:pt x="253" y="18"/>
                  <a:pt x="276" y="11"/>
                  <a:pt x="300" y="7"/>
                </a:cubicBezTo>
                <a:cubicBezTo>
                  <a:pt x="324" y="2"/>
                  <a:pt x="348" y="0"/>
                  <a:pt x="373" y="0"/>
                </a:cubicBezTo>
                <a:cubicBezTo>
                  <a:pt x="397" y="0"/>
                  <a:pt x="421" y="2"/>
                  <a:pt x="445" y="7"/>
                </a:cubicBezTo>
                <a:cubicBezTo>
                  <a:pt x="469" y="11"/>
                  <a:pt x="492" y="18"/>
                  <a:pt x="515" y="28"/>
                </a:cubicBezTo>
                <a:cubicBezTo>
                  <a:pt x="538" y="37"/>
                  <a:pt x="559" y="49"/>
                  <a:pt x="579" y="62"/>
                </a:cubicBezTo>
                <a:cubicBezTo>
                  <a:pt x="599" y="76"/>
                  <a:pt x="618" y="91"/>
                  <a:pt x="635" y="108"/>
                </a:cubicBezTo>
                <a:cubicBezTo>
                  <a:pt x="653" y="126"/>
                  <a:pt x="668" y="144"/>
                  <a:pt x="682" y="165"/>
                </a:cubicBezTo>
                <a:cubicBezTo>
                  <a:pt x="695" y="185"/>
                  <a:pt x="707" y="206"/>
                  <a:pt x="716" y="229"/>
                </a:cubicBezTo>
                <a:cubicBezTo>
                  <a:pt x="725" y="251"/>
                  <a:pt x="732" y="275"/>
                  <a:pt x="737" y="298"/>
                </a:cubicBezTo>
                <a:cubicBezTo>
                  <a:pt x="742" y="322"/>
                  <a:pt x="744" y="347"/>
                  <a:pt x="744" y="371"/>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45" name="图片 1444"/>
          <p:cNvPicPr/>
          <p:nvPr/>
        </p:nvPicPr>
        <p:blipFill>
          <a:blip r:embed="rId15"/>
          <a:stretch/>
        </p:blipFill>
        <p:spPr>
          <a:xfrm>
            <a:off x="5774400" y="2381760"/>
            <a:ext cx="166680" cy="133200"/>
          </a:xfrm>
          <a:prstGeom prst="rect">
            <a:avLst/>
          </a:prstGeom>
          <a:noFill/>
          <a:ln w="0">
            <a:noFill/>
          </a:ln>
        </p:spPr>
      </p:pic>
      <p:sp>
        <p:nvSpPr>
          <p:cNvPr id="1446" name="文本框 1445"/>
          <p:cNvSpPr txBox="1"/>
          <p:nvPr/>
        </p:nvSpPr>
        <p:spPr>
          <a:xfrm>
            <a:off x="6091920" y="2055960"/>
            <a:ext cx="19818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编码器</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解码器架构，兼顾理解与生成</a:t>
            </a:r>
            <a:endParaRPr lang="en-US" sz="920" b="0" u="none" strike="noStrike">
              <a:solidFill>
                <a:srgbClr val="000000"/>
              </a:solidFill>
              <a:effectLst/>
              <a:uFillTx/>
              <a:latin typeface="Times New Roman"/>
            </a:endParaRPr>
          </a:p>
        </p:txBody>
      </p:sp>
      <p:sp>
        <p:nvSpPr>
          <p:cNvPr id="1447" name="文本框 1446"/>
          <p:cNvSpPr txBox="1"/>
          <p:nvPr/>
        </p:nvSpPr>
        <p:spPr>
          <a:xfrm>
            <a:off x="6091920" y="2349360"/>
            <a:ext cx="5371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训练方式</a:t>
            </a:r>
            <a:endParaRPr lang="en-US" sz="1050" b="0" u="none" strike="noStrike">
              <a:solidFill>
                <a:srgbClr val="000000"/>
              </a:solidFill>
              <a:effectLst/>
              <a:uFillTx/>
              <a:latin typeface="Times New Roman"/>
            </a:endParaRPr>
          </a:p>
        </p:txBody>
      </p:sp>
      <p:sp>
        <p:nvSpPr>
          <p:cNvPr id="1448" name="任意多边形 1447"/>
          <p:cNvSpPr/>
          <p:nvPr/>
        </p:nvSpPr>
        <p:spPr>
          <a:xfrm>
            <a:off x="5724000" y="2799360"/>
            <a:ext cx="267840" cy="267840"/>
          </a:xfrm>
          <a:custGeom>
            <a:avLst/>
            <a:gdLst/>
            <a:ahLst/>
            <a:cxnLst/>
            <a:rect l="0" t="0" r="r" b="b"/>
            <a:pathLst>
              <a:path w="744" h="744">
                <a:moveTo>
                  <a:pt x="744" y="372"/>
                </a:moveTo>
                <a:cubicBezTo>
                  <a:pt x="744" y="397"/>
                  <a:pt x="742" y="421"/>
                  <a:pt x="737" y="445"/>
                </a:cubicBezTo>
                <a:cubicBezTo>
                  <a:pt x="732" y="469"/>
                  <a:pt x="725" y="492"/>
                  <a:pt x="716" y="514"/>
                </a:cubicBezTo>
                <a:cubicBezTo>
                  <a:pt x="707" y="537"/>
                  <a:pt x="695" y="558"/>
                  <a:pt x="682" y="579"/>
                </a:cubicBezTo>
                <a:cubicBezTo>
                  <a:pt x="668" y="599"/>
                  <a:pt x="653" y="618"/>
                  <a:pt x="635" y="635"/>
                </a:cubicBezTo>
                <a:cubicBezTo>
                  <a:pt x="618" y="652"/>
                  <a:pt x="599" y="668"/>
                  <a:pt x="579" y="681"/>
                </a:cubicBezTo>
                <a:cubicBezTo>
                  <a:pt x="559" y="695"/>
                  <a:pt x="538" y="706"/>
                  <a:pt x="515" y="715"/>
                </a:cubicBezTo>
                <a:cubicBezTo>
                  <a:pt x="492" y="725"/>
                  <a:pt x="469" y="732"/>
                  <a:pt x="445" y="737"/>
                </a:cubicBezTo>
                <a:cubicBezTo>
                  <a:pt x="421" y="741"/>
                  <a:pt x="397" y="744"/>
                  <a:pt x="373" y="744"/>
                </a:cubicBezTo>
                <a:cubicBezTo>
                  <a:pt x="348" y="744"/>
                  <a:pt x="324" y="741"/>
                  <a:pt x="300" y="737"/>
                </a:cubicBezTo>
                <a:cubicBezTo>
                  <a:pt x="276" y="732"/>
                  <a:pt x="253" y="725"/>
                  <a:pt x="231" y="715"/>
                </a:cubicBezTo>
                <a:cubicBezTo>
                  <a:pt x="208" y="706"/>
                  <a:pt x="187" y="695"/>
                  <a:pt x="167" y="681"/>
                </a:cubicBezTo>
                <a:cubicBezTo>
                  <a:pt x="146" y="668"/>
                  <a:pt x="127" y="652"/>
                  <a:pt x="110" y="635"/>
                </a:cubicBezTo>
                <a:cubicBezTo>
                  <a:pt x="93" y="618"/>
                  <a:pt x="78" y="599"/>
                  <a:pt x="64" y="579"/>
                </a:cubicBezTo>
                <a:cubicBezTo>
                  <a:pt x="49" y="558"/>
                  <a:pt x="38" y="537"/>
                  <a:pt x="29" y="514"/>
                </a:cubicBezTo>
                <a:cubicBezTo>
                  <a:pt x="19" y="492"/>
                  <a:pt x="12" y="469"/>
                  <a:pt x="8" y="445"/>
                </a:cubicBezTo>
                <a:cubicBezTo>
                  <a:pt x="3" y="421"/>
                  <a:pt x="0" y="397"/>
                  <a:pt x="0" y="372"/>
                </a:cubicBezTo>
                <a:cubicBezTo>
                  <a:pt x="0" y="348"/>
                  <a:pt x="3" y="324"/>
                  <a:pt x="8" y="300"/>
                </a:cubicBezTo>
                <a:cubicBezTo>
                  <a:pt x="12" y="276"/>
                  <a:pt x="19" y="253"/>
                  <a:pt x="29" y="230"/>
                </a:cubicBezTo>
                <a:cubicBezTo>
                  <a:pt x="38" y="208"/>
                  <a:pt x="49" y="186"/>
                  <a:pt x="64" y="166"/>
                </a:cubicBezTo>
                <a:cubicBezTo>
                  <a:pt x="78" y="146"/>
                  <a:pt x="93" y="127"/>
                  <a:pt x="110" y="110"/>
                </a:cubicBezTo>
                <a:cubicBezTo>
                  <a:pt x="127" y="92"/>
                  <a:pt x="146" y="77"/>
                  <a:pt x="167" y="63"/>
                </a:cubicBezTo>
                <a:cubicBezTo>
                  <a:pt x="187" y="50"/>
                  <a:pt x="208" y="38"/>
                  <a:pt x="231" y="29"/>
                </a:cubicBezTo>
                <a:cubicBezTo>
                  <a:pt x="253" y="20"/>
                  <a:pt x="276" y="12"/>
                  <a:pt x="300" y="7"/>
                </a:cubicBezTo>
                <a:cubicBezTo>
                  <a:pt x="324" y="2"/>
                  <a:pt x="348" y="0"/>
                  <a:pt x="373" y="0"/>
                </a:cubicBezTo>
                <a:cubicBezTo>
                  <a:pt x="397" y="0"/>
                  <a:pt x="421" y="2"/>
                  <a:pt x="445" y="7"/>
                </a:cubicBezTo>
                <a:cubicBezTo>
                  <a:pt x="469" y="12"/>
                  <a:pt x="492" y="20"/>
                  <a:pt x="515" y="29"/>
                </a:cubicBezTo>
                <a:cubicBezTo>
                  <a:pt x="538" y="38"/>
                  <a:pt x="559" y="50"/>
                  <a:pt x="579" y="63"/>
                </a:cubicBezTo>
                <a:cubicBezTo>
                  <a:pt x="599" y="77"/>
                  <a:pt x="618" y="92"/>
                  <a:pt x="635" y="110"/>
                </a:cubicBezTo>
                <a:cubicBezTo>
                  <a:pt x="653" y="127"/>
                  <a:pt x="668" y="146"/>
                  <a:pt x="682" y="166"/>
                </a:cubicBezTo>
                <a:cubicBezTo>
                  <a:pt x="695" y="186"/>
                  <a:pt x="707" y="208"/>
                  <a:pt x="716" y="230"/>
                </a:cubicBezTo>
                <a:cubicBezTo>
                  <a:pt x="725" y="253"/>
                  <a:pt x="732" y="276"/>
                  <a:pt x="737" y="300"/>
                </a:cubicBezTo>
                <a:cubicBezTo>
                  <a:pt x="742" y="324"/>
                  <a:pt x="744" y="348"/>
                  <a:pt x="744" y="37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49" name="图片 1448"/>
          <p:cNvPicPr/>
          <p:nvPr/>
        </p:nvPicPr>
        <p:blipFill>
          <a:blip r:embed="rId16"/>
          <a:stretch/>
        </p:blipFill>
        <p:spPr>
          <a:xfrm>
            <a:off x="5791320" y="2866320"/>
            <a:ext cx="133200" cy="133200"/>
          </a:xfrm>
          <a:prstGeom prst="rect">
            <a:avLst/>
          </a:prstGeom>
          <a:noFill/>
          <a:ln w="0">
            <a:noFill/>
          </a:ln>
        </p:spPr>
      </p:pic>
      <p:sp>
        <p:nvSpPr>
          <p:cNvPr id="1450" name="文本框 1449"/>
          <p:cNvSpPr txBox="1"/>
          <p:nvPr/>
        </p:nvSpPr>
        <p:spPr>
          <a:xfrm>
            <a:off x="6091920" y="254052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文本到文本的多任务学习</a:t>
            </a:r>
            <a:endParaRPr lang="en-US" sz="920" b="0" u="none" strike="noStrike">
              <a:solidFill>
                <a:srgbClr val="000000"/>
              </a:solidFill>
              <a:effectLst/>
              <a:uFillTx/>
              <a:latin typeface="Times New Roman"/>
            </a:endParaRPr>
          </a:p>
        </p:txBody>
      </p:sp>
      <p:sp>
        <p:nvSpPr>
          <p:cNvPr id="1451" name="文本框 1450"/>
          <p:cNvSpPr txBox="1"/>
          <p:nvPr/>
        </p:nvSpPr>
        <p:spPr>
          <a:xfrm>
            <a:off x="6091920" y="2834280"/>
            <a:ext cx="5371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主要应用</a:t>
            </a:r>
            <a:endParaRPr lang="en-US" sz="1050" b="0" u="none" strike="noStrike">
              <a:solidFill>
                <a:srgbClr val="000000"/>
              </a:solidFill>
              <a:effectLst/>
              <a:uFillTx/>
              <a:latin typeface="Times New Roman"/>
            </a:endParaRPr>
          </a:p>
        </p:txBody>
      </p:sp>
      <p:sp>
        <p:nvSpPr>
          <p:cNvPr id="1452" name="任意多边形 1451"/>
          <p:cNvSpPr/>
          <p:nvPr/>
        </p:nvSpPr>
        <p:spPr>
          <a:xfrm>
            <a:off x="5724000" y="3283920"/>
            <a:ext cx="267840" cy="267840"/>
          </a:xfrm>
          <a:custGeom>
            <a:avLst/>
            <a:gdLst/>
            <a:ahLst/>
            <a:cxnLst/>
            <a:rect l="0" t="0" r="r" b="b"/>
            <a:pathLst>
              <a:path w="744" h="744">
                <a:moveTo>
                  <a:pt x="744" y="373"/>
                </a:moveTo>
                <a:cubicBezTo>
                  <a:pt x="744" y="397"/>
                  <a:pt x="742" y="421"/>
                  <a:pt x="737" y="445"/>
                </a:cubicBezTo>
                <a:cubicBezTo>
                  <a:pt x="732" y="469"/>
                  <a:pt x="725" y="492"/>
                  <a:pt x="716" y="515"/>
                </a:cubicBezTo>
                <a:cubicBezTo>
                  <a:pt x="707" y="537"/>
                  <a:pt x="695" y="559"/>
                  <a:pt x="682" y="579"/>
                </a:cubicBezTo>
                <a:cubicBezTo>
                  <a:pt x="668" y="599"/>
                  <a:pt x="653" y="618"/>
                  <a:pt x="635" y="635"/>
                </a:cubicBezTo>
                <a:cubicBezTo>
                  <a:pt x="618" y="653"/>
                  <a:pt x="599" y="668"/>
                  <a:pt x="579" y="681"/>
                </a:cubicBezTo>
                <a:cubicBezTo>
                  <a:pt x="559" y="695"/>
                  <a:pt x="538" y="706"/>
                  <a:pt x="515" y="716"/>
                </a:cubicBezTo>
                <a:cubicBezTo>
                  <a:pt x="492" y="725"/>
                  <a:pt x="469" y="732"/>
                  <a:pt x="445" y="737"/>
                </a:cubicBezTo>
                <a:cubicBezTo>
                  <a:pt x="421" y="742"/>
                  <a:pt x="397" y="744"/>
                  <a:pt x="373" y="744"/>
                </a:cubicBezTo>
                <a:cubicBezTo>
                  <a:pt x="348" y="744"/>
                  <a:pt x="324" y="742"/>
                  <a:pt x="300" y="737"/>
                </a:cubicBezTo>
                <a:cubicBezTo>
                  <a:pt x="276" y="732"/>
                  <a:pt x="253" y="725"/>
                  <a:pt x="231" y="716"/>
                </a:cubicBezTo>
                <a:cubicBezTo>
                  <a:pt x="208" y="706"/>
                  <a:pt x="187" y="695"/>
                  <a:pt x="167" y="681"/>
                </a:cubicBezTo>
                <a:cubicBezTo>
                  <a:pt x="146" y="668"/>
                  <a:pt x="127" y="653"/>
                  <a:pt x="110" y="635"/>
                </a:cubicBezTo>
                <a:cubicBezTo>
                  <a:pt x="93" y="618"/>
                  <a:pt x="78" y="599"/>
                  <a:pt x="64" y="579"/>
                </a:cubicBezTo>
                <a:cubicBezTo>
                  <a:pt x="49" y="559"/>
                  <a:pt x="38" y="537"/>
                  <a:pt x="29" y="515"/>
                </a:cubicBezTo>
                <a:cubicBezTo>
                  <a:pt x="19" y="492"/>
                  <a:pt x="12" y="469"/>
                  <a:pt x="8" y="445"/>
                </a:cubicBezTo>
                <a:cubicBezTo>
                  <a:pt x="3" y="421"/>
                  <a:pt x="0" y="397"/>
                  <a:pt x="0" y="373"/>
                </a:cubicBezTo>
                <a:cubicBezTo>
                  <a:pt x="0" y="348"/>
                  <a:pt x="3" y="324"/>
                  <a:pt x="8" y="300"/>
                </a:cubicBezTo>
                <a:cubicBezTo>
                  <a:pt x="12" y="276"/>
                  <a:pt x="19" y="253"/>
                  <a:pt x="29" y="231"/>
                </a:cubicBezTo>
                <a:cubicBezTo>
                  <a:pt x="38" y="208"/>
                  <a:pt x="49" y="187"/>
                  <a:pt x="64" y="166"/>
                </a:cubicBezTo>
                <a:cubicBezTo>
                  <a:pt x="78" y="145"/>
                  <a:pt x="93" y="126"/>
                  <a:pt x="110" y="109"/>
                </a:cubicBezTo>
                <a:cubicBezTo>
                  <a:pt x="127" y="92"/>
                  <a:pt x="146" y="76"/>
                  <a:pt x="167" y="63"/>
                </a:cubicBezTo>
                <a:cubicBezTo>
                  <a:pt x="187" y="49"/>
                  <a:pt x="208" y="38"/>
                  <a:pt x="231" y="29"/>
                </a:cubicBezTo>
                <a:cubicBezTo>
                  <a:pt x="253" y="19"/>
                  <a:pt x="276" y="12"/>
                  <a:pt x="300" y="7"/>
                </a:cubicBezTo>
                <a:cubicBezTo>
                  <a:pt x="324" y="3"/>
                  <a:pt x="348" y="0"/>
                  <a:pt x="373" y="0"/>
                </a:cubicBezTo>
                <a:cubicBezTo>
                  <a:pt x="397" y="0"/>
                  <a:pt x="421" y="3"/>
                  <a:pt x="445" y="7"/>
                </a:cubicBezTo>
                <a:cubicBezTo>
                  <a:pt x="469" y="12"/>
                  <a:pt x="492" y="19"/>
                  <a:pt x="515" y="29"/>
                </a:cubicBezTo>
                <a:cubicBezTo>
                  <a:pt x="538" y="38"/>
                  <a:pt x="559" y="49"/>
                  <a:pt x="579" y="63"/>
                </a:cubicBezTo>
                <a:cubicBezTo>
                  <a:pt x="599" y="76"/>
                  <a:pt x="618" y="92"/>
                  <a:pt x="635" y="109"/>
                </a:cubicBezTo>
                <a:cubicBezTo>
                  <a:pt x="653" y="126"/>
                  <a:pt x="668" y="145"/>
                  <a:pt x="682" y="166"/>
                </a:cubicBezTo>
                <a:cubicBezTo>
                  <a:pt x="695" y="187"/>
                  <a:pt x="707" y="208"/>
                  <a:pt x="716" y="231"/>
                </a:cubicBezTo>
                <a:cubicBezTo>
                  <a:pt x="725" y="253"/>
                  <a:pt x="732" y="276"/>
                  <a:pt x="737" y="300"/>
                </a:cubicBezTo>
                <a:cubicBezTo>
                  <a:pt x="742" y="324"/>
                  <a:pt x="744" y="348"/>
                  <a:pt x="744" y="373"/>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53" name="图片 1452"/>
          <p:cNvPicPr/>
          <p:nvPr/>
        </p:nvPicPr>
        <p:blipFill>
          <a:blip r:embed="rId17"/>
          <a:stretch/>
        </p:blipFill>
        <p:spPr>
          <a:xfrm>
            <a:off x="5791320" y="3350880"/>
            <a:ext cx="133200" cy="133200"/>
          </a:xfrm>
          <a:prstGeom prst="rect">
            <a:avLst/>
          </a:prstGeom>
          <a:noFill/>
          <a:ln w="0">
            <a:noFill/>
          </a:ln>
        </p:spPr>
      </p:pic>
      <p:sp>
        <p:nvSpPr>
          <p:cNvPr id="1454" name="文本框 1453"/>
          <p:cNvSpPr txBox="1"/>
          <p:nvPr/>
        </p:nvSpPr>
        <p:spPr>
          <a:xfrm>
            <a:off x="6091920" y="302508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翻译、摘要生成、文本生成</a:t>
            </a:r>
            <a:endParaRPr lang="en-US" sz="920" b="0" u="none" strike="noStrike">
              <a:solidFill>
                <a:srgbClr val="000000"/>
              </a:solidFill>
              <a:effectLst/>
              <a:uFillTx/>
              <a:latin typeface="Times New Roman"/>
            </a:endParaRPr>
          </a:p>
        </p:txBody>
      </p:sp>
      <p:sp>
        <p:nvSpPr>
          <p:cNvPr id="1455" name="文本框 1454"/>
          <p:cNvSpPr txBox="1"/>
          <p:nvPr/>
        </p:nvSpPr>
        <p:spPr>
          <a:xfrm>
            <a:off x="6091920" y="3318840"/>
            <a:ext cx="92052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输入</a:t>
            </a:r>
            <a:r>
              <a:rPr lang="en-US" sz="1050" b="0" u="none" strike="noStrike">
                <a:solidFill>
                  <a:srgbClr val="DDD6FE"/>
                </a:solidFill>
                <a:effectLst/>
                <a:uFillTx/>
                <a:latin typeface="NotoSansSC"/>
                <a:ea typeface="NotoSansSC"/>
              </a:rPr>
              <a:t>/</a:t>
            </a:r>
            <a:r>
              <a:rPr lang="zh-CN" sz="1050" b="0" u="none" strike="noStrike">
                <a:solidFill>
                  <a:srgbClr val="DDD6FE"/>
                </a:solidFill>
                <a:effectLst/>
                <a:uFillTx/>
                <a:latin typeface="NotoSansSC"/>
                <a:ea typeface="NotoSansSC"/>
              </a:rPr>
              <a:t>输出形式</a:t>
            </a:r>
            <a:endParaRPr lang="en-US" sz="1050" b="0" u="none" strike="noStrike">
              <a:solidFill>
                <a:srgbClr val="000000"/>
              </a:solidFill>
              <a:effectLst/>
              <a:uFillTx/>
              <a:latin typeface="Times New Roman"/>
            </a:endParaRPr>
          </a:p>
        </p:txBody>
      </p:sp>
      <p:sp>
        <p:nvSpPr>
          <p:cNvPr id="1456" name="任意多边形 1455"/>
          <p:cNvSpPr/>
          <p:nvPr/>
        </p:nvSpPr>
        <p:spPr>
          <a:xfrm>
            <a:off x="5724000" y="3768840"/>
            <a:ext cx="267840" cy="267480"/>
          </a:xfrm>
          <a:custGeom>
            <a:avLst/>
            <a:gdLst/>
            <a:ahLst/>
            <a:cxnLst/>
            <a:rect l="0" t="0" r="r" b="b"/>
            <a:pathLst>
              <a:path w="744" h="743">
                <a:moveTo>
                  <a:pt x="744" y="372"/>
                </a:moveTo>
                <a:cubicBezTo>
                  <a:pt x="744" y="396"/>
                  <a:pt x="742" y="421"/>
                  <a:pt x="737" y="444"/>
                </a:cubicBezTo>
                <a:cubicBezTo>
                  <a:pt x="732" y="468"/>
                  <a:pt x="725" y="492"/>
                  <a:pt x="716" y="514"/>
                </a:cubicBezTo>
                <a:cubicBezTo>
                  <a:pt x="707" y="537"/>
                  <a:pt x="695" y="558"/>
                  <a:pt x="682" y="578"/>
                </a:cubicBezTo>
                <a:cubicBezTo>
                  <a:pt x="668" y="599"/>
                  <a:pt x="653" y="617"/>
                  <a:pt x="635" y="635"/>
                </a:cubicBezTo>
                <a:cubicBezTo>
                  <a:pt x="618" y="652"/>
                  <a:pt x="599" y="667"/>
                  <a:pt x="579" y="681"/>
                </a:cubicBezTo>
                <a:cubicBezTo>
                  <a:pt x="559" y="694"/>
                  <a:pt x="538" y="706"/>
                  <a:pt x="515" y="715"/>
                </a:cubicBezTo>
                <a:cubicBezTo>
                  <a:pt x="492" y="724"/>
                  <a:pt x="469" y="732"/>
                  <a:pt x="445" y="736"/>
                </a:cubicBezTo>
                <a:cubicBezTo>
                  <a:pt x="421" y="741"/>
                  <a:pt x="397" y="743"/>
                  <a:pt x="373" y="743"/>
                </a:cubicBezTo>
                <a:cubicBezTo>
                  <a:pt x="348" y="743"/>
                  <a:pt x="324" y="741"/>
                  <a:pt x="300" y="736"/>
                </a:cubicBezTo>
                <a:cubicBezTo>
                  <a:pt x="276" y="732"/>
                  <a:pt x="253" y="724"/>
                  <a:pt x="231" y="715"/>
                </a:cubicBezTo>
                <a:cubicBezTo>
                  <a:pt x="208" y="706"/>
                  <a:pt x="187" y="694"/>
                  <a:pt x="167" y="681"/>
                </a:cubicBezTo>
                <a:cubicBezTo>
                  <a:pt x="146" y="667"/>
                  <a:pt x="127" y="652"/>
                  <a:pt x="110" y="635"/>
                </a:cubicBezTo>
                <a:cubicBezTo>
                  <a:pt x="93" y="617"/>
                  <a:pt x="78" y="599"/>
                  <a:pt x="64" y="578"/>
                </a:cubicBezTo>
                <a:cubicBezTo>
                  <a:pt x="49" y="558"/>
                  <a:pt x="38" y="537"/>
                  <a:pt x="29" y="514"/>
                </a:cubicBezTo>
                <a:cubicBezTo>
                  <a:pt x="19" y="492"/>
                  <a:pt x="12" y="468"/>
                  <a:pt x="8" y="444"/>
                </a:cubicBezTo>
                <a:cubicBezTo>
                  <a:pt x="3" y="421"/>
                  <a:pt x="0" y="396"/>
                  <a:pt x="0" y="372"/>
                </a:cubicBezTo>
                <a:cubicBezTo>
                  <a:pt x="0" y="348"/>
                  <a:pt x="3" y="323"/>
                  <a:pt x="8" y="300"/>
                </a:cubicBezTo>
                <a:cubicBezTo>
                  <a:pt x="12" y="275"/>
                  <a:pt x="19" y="251"/>
                  <a:pt x="29" y="229"/>
                </a:cubicBezTo>
                <a:cubicBezTo>
                  <a:pt x="38" y="206"/>
                  <a:pt x="49" y="185"/>
                  <a:pt x="64" y="165"/>
                </a:cubicBezTo>
                <a:cubicBezTo>
                  <a:pt x="78" y="144"/>
                  <a:pt x="93" y="126"/>
                  <a:pt x="110" y="108"/>
                </a:cubicBezTo>
                <a:cubicBezTo>
                  <a:pt x="127" y="91"/>
                  <a:pt x="146" y="76"/>
                  <a:pt x="167" y="62"/>
                </a:cubicBezTo>
                <a:cubicBezTo>
                  <a:pt x="187" y="49"/>
                  <a:pt x="208" y="37"/>
                  <a:pt x="231" y="28"/>
                </a:cubicBezTo>
                <a:cubicBezTo>
                  <a:pt x="253" y="19"/>
                  <a:pt x="276" y="11"/>
                  <a:pt x="300" y="7"/>
                </a:cubicBezTo>
                <a:cubicBezTo>
                  <a:pt x="324" y="2"/>
                  <a:pt x="348" y="0"/>
                  <a:pt x="373" y="0"/>
                </a:cubicBezTo>
                <a:cubicBezTo>
                  <a:pt x="397" y="0"/>
                  <a:pt x="421" y="2"/>
                  <a:pt x="445" y="7"/>
                </a:cubicBezTo>
                <a:cubicBezTo>
                  <a:pt x="469" y="11"/>
                  <a:pt x="492" y="19"/>
                  <a:pt x="515" y="28"/>
                </a:cubicBezTo>
                <a:cubicBezTo>
                  <a:pt x="538" y="37"/>
                  <a:pt x="559" y="49"/>
                  <a:pt x="579" y="62"/>
                </a:cubicBezTo>
                <a:cubicBezTo>
                  <a:pt x="599" y="76"/>
                  <a:pt x="618" y="91"/>
                  <a:pt x="635" y="108"/>
                </a:cubicBezTo>
                <a:cubicBezTo>
                  <a:pt x="653" y="126"/>
                  <a:pt x="668" y="144"/>
                  <a:pt x="682" y="165"/>
                </a:cubicBezTo>
                <a:cubicBezTo>
                  <a:pt x="695" y="185"/>
                  <a:pt x="707" y="206"/>
                  <a:pt x="716" y="229"/>
                </a:cubicBezTo>
                <a:cubicBezTo>
                  <a:pt x="725" y="251"/>
                  <a:pt x="732" y="275"/>
                  <a:pt x="737" y="300"/>
                </a:cubicBezTo>
                <a:cubicBezTo>
                  <a:pt x="742" y="323"/>
                  <a:pt x="744" y="348"/>
                  <a:pt x="744" y="37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57" name="图片 1456"/>
          <p:cNvPicPr/>
          <p:nvPr/>
        </p:nvPicPr>
        <p:blipFill>
          <a:blip r:embed="rId18"/>
          <a:stretch/>
        </p:blipFill>
        <p:spPr>
          <a:xfrm>
            <a:off x="5791320" y="3835800"/>
            <a:ext cx="133200" cy="133200"/>
          </a:xfrm>
          <a:prstGeom prst="rect">
            <a:avLst/>
          </a:prstGeom>
          <a:noFill/>
          <a:ln w="0">
            <a:noFill/>
          </a:ln>
        </p:spPr>
      </p:pic>
      <p:sp>
        <p:nvSpPr>
          <p:cNvPr id="1458" name="文本框 1457"/>
          <p:cNvSpPr txBox="1"/>
          <p:nvPr/>
        </p:nvSpPr>
        <p:spPr>
          <a:xfrm>
            <a:off x="6091920" y="3510000"/>
            <a:ext cx="1861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统一文本输入</a:t>
            </a:r>
            <a:r>
              <a:rPr lang="en-US" sz="920" b="0" u="none" strike="noStrike">
                <a:solidFill>
                  <a:srgbClr val="FFFFFF"/>
                </a:solidFill>
                <a:effectLst/>
                <a:uFillTx/>
                <a:latin typeface="NotoSansSC"/>
                <a:ea typeface="NotoSansSC"/>
              </a:rPr>
              <a:t>/</a:t>
            </a:r>
            <a:r>
              <a:rPr lang="zh-CN" sz="920" b="0" u="none" strike="noStrike">
                <a:solidFill>
                  <a:srgbClr val="FFFFFF"/>
                </a:solidFill>
                <a:effectLst/>
                <a:uFillTx/>
                <a:latin typeface="NotoSansSC"/>
                <a:ea typeface="NotoSansSC"/>
              </a:rPr>
              <a:t>输出，生成目标文本</a:t>
            </a:r>
            <a:endParaRPr lang="en-US" sz="920" b="0" u="none" strike="noStrike">
              <a:solidFill>
                <a:srgbClr val="000000"/>
              </a:solidFill>
              <a:effectLst/>
              <a:uFillTx/>
              <a:latin typeface="Times New Roman"/>
            </a:endParaRPr>
          </a:p>
        </p:txBody>
      </p:sp>
      <p:sp>
        <p:nvSpPr>
          <p:cNvPr id="1459" name="文本框 1458"/>
          <p:cNvSpPr txBox="1"/>
          <p:nvPr/>
        </p:nvSpPr>
        <p:spPr>
          <a:xfrm>
            <a:off x="6091920" y="3803400"/>
            <a:ext cx="40320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局限性</a:t>
            </a:r>
            <a:endParaRPr lang="en-US" sz="1050" b="0" u="none" strike="noStrike">
              <a:solidFill>
                <a:srgbClr val="000000"/>
              </a:solidFill>
              <a:effectLst/>
              <a:uFillTx/>
              <a:latin typeface="Times New Roman"/>
            </a:endParaRPr>
          </a:p>
        </p:txBody>
      </p:sp>
      <p:pic>
        <p:nvPicPr>
          <p:cNvPr id="1460" name="图片 1459"/>
          <p:cNvPicPr/>
          <p:nvPr/>
        </p:nvPicPr>
        <p:blipFill>
          <a:blip r:embed="rId19"/>
          <a:stretch/>
        </p:blipFill>
        <p:spPr>
          <a:xfrm>
            <a:off x="10011240" y="6167160"/>
            <a:ext cx="417600" cy="200160"/>
          </a:xfrm>
          <a:prstGeom prst="rect">
            <a:avLst/>
          </a:prstGeom>
          <a:noFill/>
          <a:ln w="0">
            <a:noFill/>
          </a:ln>
        </p:spPr>
      </p:pic>
      <p:sp>
        <p:nvSpPr>
          <p:cNvPr id="1461" name="文本框 1460"/>
          <p:cNvSpPr txBox="1"/>
          <p:nvPr/>
        </p:nvSpPr>
        <p:spPr>
          <a:xfrm>
            <a:off x="6091920" y="3994560"/>
            <a:ext cx="15264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需要较多数据进行多任务训练</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p:nvPr/>
        </p:nvPicPr>
        <p:blipFill>
          <a:blip r:embed="rId2"/>
          <a:stretch/>
        </p:blipFill>
        <p:spPr>
          <a:xfrm>
            <a:off x="0" y="0"/>
            <a:ext cx="10696320" cy="6350760"/>
          </a:xfrm>
          <a:prstGeom prst="rect">
            <a:avLst/>
          </a:prstGeom>
          <a:noFill/>
          <a:ln w="0">
            <a:noFill/>
          </a:ln>
        </p:spPr>
      </p:pic>
      <p:pic>
        <p:nvPicPr>
          <p:cNvPr id="52" name="图片 51"/>
          <p:cNvPicPr/>
          <p:nvPr/>
        </p:nvPicPr>
        <p:blipFill>
          <a:blip r:embed="rId3"/>
          <a:stretch/>
        </p:blipFill>
        <p:spPr>
          <a:xfrm>
            <a:off x="0" y="0"/>
            <a:ext cx="10696320" cy="6350760"/>
          </a:xfrm>
          <a:prstGeom prst="rect">
            <a:avLst/>
          </a:prstGeom>
          <a:noFill/>
          <a:ln w="0">
            <a:noFill/>
          </a:ln>
        </p:spPr>
      </p:pic>
      <p:sp>
        <p:nvSpPr>
          <p:cNvPr id="53" name="任意多边形 52"/>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 name="文本框 53"/>
          <p:cNvSpPr txBox="1"/>
          <p:nvPr/>
        </p:nvSpPr>
        <p:spPr>
          <a:xfrm>
            <a:off x="668520" y="439560"/>
            <a:ext cx="2818440" cy="436320"/>
          </a:xfrm>
          <a:prstGeom prst="rect">
            <a:avLst/>
          </a:prstGeom>
          <a:noFill/>
          <a:ln w="0">
            <a:noFill/>
          </a:ln>
        </p:spPr>
        <p:txBody>
          <a:bodyPr wrap="none" lIns="0" tIns="0" rIns="0" bIns="0" anchor="t">
            <a:spAutoFit/>
          </a:bodyPr>
          <a:lstStyle/>
          <a:p>
            <a:r>
              <a:rPr lang="en-US" sz="2370" b="0" u="none" strike="noStrike">
                <a:solidFill>
                  <a:srgbClr val="FFFFFF"/>
                </a:solidFill>
                <a:effectLst/>
                <a:uFillTx/>
                <a:latin typeface="NotoSansSC"/>
                <a:ea typeface="NotoSansSC"/>
              </a:rPr>
              <a:t>RAG</a:t>
            </a:r>
            <a:r>
              <a:rPr lang="zh-CN" sz="2370" b="0" u="none" strike="noStrike">
                <a:solidFill>
                  <a:srgbClr val="FFFFFF"/>
                </a:solidFill>
                <a:effectLst/>
                <a:uFillTx/>
                <a:latin typeface="NotoSansSC"/>
                <a:ea typeface="NotoSansSC"/>
              </a:rPr>
              <a:t>模型的基本结构</a:t>
            </a:r>
            <a:endParaRPr lang="en-US" sz="2370" b="0" u="none" strike="noStrike">
              <a:solidFill>
                <a:srgbClr val="000000"/>
              </a:solidFill>
              <a:effectLst/>
              <a:uFillTx/>
              <a:latin typeface="Times New Roman"/>
            </a:endParaRPr>
          </a:p>
        </p:txBody>
      </p:sp>
      <p:pic>
        <p:nvPicPr>
          <p:cNvPr id="55" name="图片 54"/>
          <p:cNvPicPr/>
          <p:nvPr/>
        </p:nvPicPr>
        <p:blipFill>
          <a:blip r:embed="rId4"/>
          <a:stretch/>
        </p:blipFill>
        <p:spPr>
          <a:xfrm>
            <a:off x="668520" y="3250800"/>
            <a:ext cx="166680" cy="166680"/>
          </a:xfrm>
          <a:prstGeom prst="rect">
            <a:avLst/>
          </a:prstGeom>
          <a:noFill/>
          <a:ln w="0">
            <a:noFill/>
          </a:ln>
        </p:spPr>
      </p:pic>
      <p:sp>
        <p:nvSpPr>
          <p:cNvPr id="56" name="文本框 55"/>
          <p:cNvSpPr txBox="1"/>
          <p:nvPr/>
        </p:nvSpPr>
        <p:spPr>
          <a:xfrm>
            <a:off x="5097600" y="2046240"/>
            <a:ext cx="503640" cy="146520"/>
          </a:xfrm>
          <a:prstGeom prst="rect">
            <a:avLst/>
          </a:prstGeom>
          <a:noFill/>
          <a:ln w="0">
            <a:noFill/>
          </a:ln>
        </p:spPr>
        <p:txBody>
          <a:bodyPr wrap="none" lIns="0" tIns="0" rIns="0" bIns="0" anchor="t">
            <a:spAutoFit/>
          </a:bodyPr>
          <a:lstStyle/>
          <a:p>
            <a:r>
              <a:rPr lang="zh-CN" sz="790" b="0" u="none" strike="noStrike">
                <a:solidFill>
                  <a:srgbClr val="DDD6FE"/>
                </a:solidFill>
                <a:effectLst/>
                <a:uFillTx/>
                <a:latin typeface="NotoSansSC"/>
                <a:ea typeface="NotoSansSC"/>
              </a:rPr>
              <a:t>上下文信息</a:t>
            </a:r>
            <a:endParaRPr lang="en-US" sz="790" b="0" u="none" strike="noStrike">
              <a:solidFill>
                <a:srgbClr val="000000"/>
              </a:solidFill>
              <a:effectLst/>
              <a:uFillTx/>
              <a:latin typeface="Times New Roman"/>
            </a:endParaRPr>
          </a:p>
        </p:txBody>
      </p:sp>
      <p:sp>
        <p:nvSpPr>
          <p:cNvPr id="57" name="任意多边形 56"/>
          <p:cNvSpPr/>
          <p:nvPr/>
        </p:nvSpPr>
        <p:spPr>
          <a:xfrm>
            <a:off x="668520" y="3576600"/>
            <a:ext cx="300960" cy="300960"/>
          </a:xfrm>
          <a:custGeom>
            <a:avLst/>
            <a:gdLst/>
            <a:ahLst/>
            <a:cxnLst/>
            <a:rect l="0" t="0" r="r" b="b"/>
            <a:pathLst>
              <a:path w="836" h="836">
                <a:moveTo>
                  <a:pt x="836" y="418"/>
                </a:moveTo>
                <a:cubicBezTo>
                  <a:pt x="836" y="445"/>
                  <a:pt x="834" y="472"/>
                  <a:pt x="828" y="499"/>
                </a:cubicBezTo>
                <a:cubicBezTo>
                  <a:pt x="823" y="527"/>
                  <a:pt x="815" y="553"/>
                  <a:pt x="804" y="578"/>
                </a:cubicBezTo>
                <a:cubicBezTo>
                  <a:pt x="794" y="604"/>
                  <a:pt x="781" y="628"/>
                  <a:pt x="766" y="651"/>
                </a:cubicBezTo>
                <a:cubicBezTo>
                  <a:pt x="751" y="673"/>
                  <a:pt x="733" y="695"/>
                  <a:pt x="714" y="714"/>
                </a:cubicBezTo>
                <a:cubicBezTo>
                  <a:pt x="694" y="733"/>
                  <a:pt x="673" y="751"/>
                  <a:pt x="651" y="766"/>
                </a:cubicBezTo>
                <a:cubicBezTo>
                  <a:pt x="628" y="781"/>
                  <a:pt x="604" y="794"/>
                  <a:pt x="578" y="805"/>
                </a:cubicBezTo>
                <a:cubicBezTo>
                  <a:pt x="553" y="815"/>
                  <a:pt x="527" y="823"/>
                  <a:pt x="500" y="828"/>
                </a:cubicBezTo>
                <a:cubicBezTo>
                  <a:pt x="473" y="834"/>
                  <a:pt x="446" y="836"/>
                  <a:pt x="418" y="836"/>
                </a:cubicBezTo>
                <a:cubicBezTo>
                  <a:pt x="391" y="836"/>
                  <a:pt x="364" y="834"/>
                  <a:pt x="337" y="828"/>
                </a:cubicBezTo>
                <a:cubicBezTo>
                  <a:pt x="310" y="823"/>
                  <a:pt x="284" y="815"/>
                  <a:pt x="258" y="805"/>
                </a:cubicBezTo>
                <a:cubicBezTo>
                  <a:pt x="233" y="794"/>
                  <a:pt x="208" y="781"/>
                  <a:pt x="185" y="766"/>
                </a:cubicBezTo>
                <a:cubicBezTo>
                  <a:pt x="162" y="751"/>
                  <a:pt x="141" y="733"/>
                  <a:pt x="122" y="714"/>
                </a:cubicBezTo>
                <a:cubicBezTo>
                  <a:pt x="103" y="695"/>
                  <a:pt x="85" y="673"/>
                  <a:pt x="70" y="651"/>
                </a:cubicBezTo>
                <a:cubicBezTo>
                  <a:pt x="55" y="628"/>
                  <a:pt x="42" y="604"/>
                  <a:pt x="31" y="578"/>
                </a:cubicBezTo>
                <a:cubicBezTo>
                  <a:pt x="21" y="553"/>
                  <a:pt x="13" y="527"/>
                  <a:pt x="8" y="499"/>
                </a:cubicBezTo>
                <a:cubicBezTo>
                  <a:pt x="2" y="472"/>
                  <a:pt x="0" y="445"/>
                  <a:pt x="0" y="418"/>
                </a:cubicBezTo>
                <a:cubicBezTo>
                  <a:pt x="0" y="390"/>
                  <a:pt x="2" y="363"/>
                  <a:pt x="8" y="336"/>
                </a:cubicBezTo>
                <a:cubicBezTo>
                  <a:pt x="13" y="309"/>
                  <a:pt x="21" y="283"/>
                  <a:pt x="31" y="258"/>
                </a:cubicBezTo>
                <a:cubicBezTo>
                  <a:pt x="42" y="232"/>
                  <a:pt x="55" y="208"/>
                  <a:pt x="70" y="185"/>
                </a:cubicBezTo>
                <a:cubicBezTo>
                  <a:pt x="85" y="163"/>
                  <a:pt x="103" y="141"/>
                  <a:pt x="122" y="122"/>
                </a:cubicBezTo>
                <a:cubicBezTo>
                  <a:pt x="141" y="103"/>
                  <a:pt x="162" y="85"/>
                  <a:pt x="185" y="70"/>
                </a:cubicBezTo>
                <a:cubicBezTo>
                  <a:pt x="208" y="55"/>
                  <a:pt x="233" y="42"/>
                  <a:pt x="258" y="31"/>
                </a:cubicBezTo>
                <a:cubicBezTo>
                  <a:pt x="284" y="21"/>
                  <a:pt x="310" y="13"/>
                  <a:pt x="337" y="8"/>
                </a:cubicBezTo>
                <a:cubicBezTo>
                  <a:pt x="364" y="2"/>
                  <a:pt x="391" y="0"/>
                  <a:pt x="418" y="0"/>
                </a:cubicBezTo>
                <a:cubicBezTo>
                  <a:pt x="446" y="0"/>
                  <a:pt x="473" y="2"/>
                  <a:pt x="500" y="8"/>
                </a:cubicBezTo>
                <a:cubicBezTo>
                  <a:pt x="527" y="13"/>
                  <a:pt x="553" y="21"/>
                  <a:pt x="578" y="31"/>
                </a:cubicBezTo>
                <a:cubicBezTo>
                  <a:pt x="604" y="42"/>
                  <a:pt x="628" y="55"/>
                  <a:pt x="651" y="70"/>
                </a:cubicBezTo>
                <a:cubicBezTo>
                  <a:pt x="673" y="85"/>
                  <a:pt x="694" y="103"/>
                  <a:pt x="714" y="122"/>
                </a:cubicBezTo>
                <a:cubicBezTo>
                  <a:pt x="733" y="141"/>
                  <a:pt x="751" y="163"/>
                  <a:pt x="766" y="185"/>
                </a:cubicBezTo>
                <a:cubicBezTo>
                  <a:pt x="781" y="208"/>
                  <a:pt x="794" y="232"/>
                  <a:pt x="804" y="258"/>
                </a:cubicBezTo>
                <a:cubicBezTo>
                  <a:pt x="815" y="283"/>
                  <a:pt x="823" y="309"/>
                  <a:pt x="828" y="336"/>
                </a:cubicBezTo>
                <a:cubicBezTo>
                  <a:pt x="834" y="363"/>
                  <a:pt x="836" y="390"/>
                  <a:pt x="836"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 name="图片 57"/>
          <p:cNvPicPr/>
          <p:nvPr/>
        </p:nvPicPr>
        <p:blipFill>
          <a:blip r:embed="rId5"/>
          <a:stretch/>
        </p:blipFill>
        <p:spPr>
          <a:xfrm>
            <a:off x="760320" y="3660120"/>
            <a:ext cx="116640" cy="133200"/>
          </a:xfrm>
          <a:prstGeom prst="rect">
            <a:avLst/>
          </a:prstGeom>
          <a:noFill/>
          <a:ln w="0">
            <a:noFill/>
          </a:ln>
        </p:spPr>
      </p:pic>
      <p:sp>
        <p:nvSpPr>
          <p:cNvPr id="59" name="文本框 58"/>
          <p:cNvSpPr txBox="1"/>
          <p:nvPr/>
        </p:nvSpPr>
        <p:spPr>
          <a:xfrm>
            <a:off x="902520" y="3237840"/>
            <a:ext cx="100656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检索模块职责</a:t>
            </a:r>
            <a:endParaRPr lang="en-US" sz="1320" b="0" u="none" strike="noStrike">
              <a:solidFill>
                <a:srgbClr val="000000"/>
              </a:solidFill>
              <a:effectLst/>
              <a:uFillTx/>
              <a:latin typeface="Times New Roman"/>
            </a:endParaRPr>
          </a:p>
        </p:txBody>
      </p:sp>
      <p:sp>
        <p:nvSpPr>
          <p:cNvPr id="60" name="任意多边形 59"/>
          <p:cNvSpPr/>
          <p:nvPr/>
        </p:nvSpPr>
        <p:spPr>
          <a:xfrm>
            <a:off x="668520" y="3977640"/>
            <a:ext cx="300960" cy="301320"/>
          </a:xfrm>
          <a:custGeom>
            <a:avLst/>
            <a:gdLst/>
            <a:ahLst/>
            <a:cxnLst/>
            <a:rect l="0" t="0" r="r" b="b"/>
            <a:pathLst>
              <a:path w="836" h="837">
                <a:moveTo>
                  <a:pt x="836" y="419"/>
                </a:moveTo>
                <a:cubicBezTo>
                  <a:pt x="836" y="446"/>
                  <a:pt x="834" y="473"/>
                  <a:pt x="828" y="500"/>
                </a:cubicBezTo>
                <a:cubicBezTo>
                  <a:pt x="823" y="527"/>
                  <a:pt x="815" y="553"/>
                  <a:pt x="804" y="579"/>
                </a:cubicBezTo>
                <a:cubicBezTo>
                  <a:pt x="794" y="604"/>
                  <a:pt x="781" y="628"/>
                  <a:pt x="766" y="651"/>
                </a:cubicBezTo>
                <a:cubicBezTo>
                  <a:pt x="751" y="674"/>
                  <a:pt x="733" y="695"/>
                  <a:pt x="714" y="714"/>
                </a:cubicBezTo>
                <a:cubicBezTo>
                  <a:pt x="694" y="734"/>
                  <a:pt x="673" y="751"/>
                  <a:pt x="651" y="766"/>
                </a:cubicBezTo>
                <a:cubicBezTo>
                  <a:pt x="628" y="781"/>
                  <a:pt x="604" y="794"/>
                  <a:pt x="578" y="805"/>
                </a:cubicBezTo>
                <a:cubicBezTo>
                  <a:pt x="553" y="815"/>
                  <a:pt x="527" y="823"/>
                  <a:pt x="500" y="829"/>
                </a:cubicBezTo>
                <a:cubicBezTo>
                  <a:pt x="473" y="834"/>
                  <a:pt x="446" y="837"/>
                  <a:pt x="418" y="837"/>
                </a:cubicBezTo>
                <a:cubicBezTo>
                  <a:pt x="391" y="837"/>
                  <a:pt x="364" y="834"/>
                  <a:pt x="337" y="829"/>
                </a:cubicBezTo>
                <a:cubicBezTo>
                  <a:pt x="310" y="823"/>
                  <a:pt x="284" y="815"/>
                  <a:pt x="258" y="805"/>
                </a:cubicBezTo>
                <a:cubicBezTo>
                  <a:pt x="233" y="794"/>
                  <a:pt x="208" y="781"/>
                  <a:pt x="185" y="766"/>
                </a:cubicBezTo>
                <a:cubicBezTo>
                  <a:pt x="162" y="751"/>
                  <a:pt x="141" y="734"/>
                  <a:pt x="122" y="714"/>
                </a:cubicBezTo>
                <a:cubicBezTo>
                  <a:pt x="103" y="695"/>
                  <a:pt x="85" y="674"/>
                  <a:pt x="70" y="651"/>
                </a:cubicBezTo>
                <a:cubicBezTo>
                  <a:pt x="55" y="628"/>
                  <a:pt x="42" y="604"/>
                  <a:pt x="31" y="579"/>
                </a:cubicBezTo>
                <a:cubicBezTo>
                  <a:pt x="21" y="553"/>
                  <a:pt x="13" y="527"/>
                  <a:pt x="8" y="500"/>
                </a:cubicBezTo>
                <a:cubicBezTo>
                  <a:pt x="2" y="473"/>
                  <a:pt x="0" y="446"/>
                  <a:pt x="0" y="419"/>
                </a:cubicBezTo>
                <a:cubicBezTo>
                  <a:pt x="0" y="391"/>
                  <a:pt x="2" y="364"/>
                  <a:pt x="8" y="337"/>
                </a:cubicBezTo>
                <a:cubicBezTo>
                  <a:pt x="13" y="310"/>
                  <a:pt x="21" y="284"/>
                  <a:pt x="31" y="259"/>
                </a:cubicBezTo>
                <a:cubicBezTo>
                  <a:pt x="42" y="234"/>
                  <a:pt x="55" y="208"/>
                  <a:pt x="70" y="186"/>
                </a:cubicBezTo>
                <a:cubicBezTo>
                  <a:pt x="85" y="163"/>
                  <a:pt x="103" y="142"/>
                  <a:pt x="122" y="122"/>
                </a:cubicBezTo>
                <a:cubicBezTo>
                  <a:pt x="141" y="103"/>
                  <a:pt x="162" y="86"/>
                  <a:pt x="185" y="70"/>
                </a:cubicBezTo>
                <a:cubicBezTo>
                  <a:pt x="208" y="55"/>
                  <a:pt x="233" y="42"/>
                  <a:pt x="258" y="32"/>
                </a:cubicBezTo>
                <a:cubicBezTo>
                  <a:pt x="284" y="21"/>
                  <a:pt x="310" y="13"/>
                  <a:pt x="337" y="8"/>
                </a:cubicBezTo>
                <a:cubicBezTo>
                  <a:pt x="364" y="3"/>
                  <a:pt x="391" y="0"/>
                  <a:pt x="418" y="0"/>
                </a:cubicBezTo>
                <a:cubicBezTo>
                  <a:pt x="446" y="0"/>
                  <a:pt x="473" y="3"/>
                  <a:pt x="500" y="8"/>
                </a:cubicBezTo>
                <a:cubicBezTo>
                  <a:pt x="527" y="13"/>
                  <a:pt x="553" y="21"/>
                  <a:pt x="578" y="32"/>
                </a:cubicBezTo>
                <a:cubicBezTo>
                  <a:pt x="604" y="42"/>
                  <a:pt x="628" y="55"/>
                  <a:pt x="651" y="70"/>
                </a:cubicBezTo>
                <a:cubicBezTo>
                  <a:pt x="673" y="86"/>
                  <a:pt x="694" y="103"/>
                  <a:pt x="714" y="122"/>
                </a:cubicBezTo>
                <a:cubicBezTo>
                  <a:pt x="733" y="142"/>
                  <a:pt x="751" y="163"/>
                  <a:pt x="766" y="186"/>
                </a:cubicBezTo>
                <a:cubicBezTo>
                  <a:pt x="781" y="208"/>
                  <a:pt x="794" y="234"/>
                  <a:pt x="804" y="259"/>
                </a:cubicBezTo>
                <a:cubicBezTo>
                  <a:pt x="815" y="284"/>
                  <a:pt x="823" y="310"/>
                  <a:pt x="828" y="337"/>
                </a:cubicBezTo>
                <a:cubicBezTo>
                  <a:pt x="834" y="364"/>
                  <a:pt x="836" y="391"/>
                  <a:pt x="836" y="419"/>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1" name="图片 60"/>
          <p:cNvPicPr/>
          <p:nvPr/>
        </p:nvPicPr>
        <p:blipFill>
          <a:blip r:embed="rId6"/>
          <a:stretch/>
        </p:blipFill>
        <p:spPr>
          <a:xfrm>
            <a:off x="752040" y="4061520"/>
            <a:ext cx="133200" cy="133200"/>
          </a:xfrm>
          <a:prstGeom prst="rect">
            <a:avLst/>
          </a:prstGeom>
          <a:noFill/>
          <a:ln w="0">
            <a:noFill/>
          </a:ln>
        </p:spPr>
      </p:pic>
      <p:sp>
        <p:nvSpPr>
          <p:cNvPr id="62" name="文本框 61"/>
          <p:cNvSpPr txBox="1"/>
          <p:nvPr/>
        </p:nvSpPr>
        <p:spPr>
          <a:xfrm>
            <a:off x="1069560" y="3661560"/>
            <a:ext cx="17442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高效从大规模数据中筛选信息</a:t>
            </a:r>
            <a:endParaRPr lang="en-US" sz="1050" b="0" u="none" strike="noStrike">
              <a:solidFill>
                <a:srgbClr val="000000"/>
              </a:solidFill>
              <a:effectLst/>
              <a:uFillTx/>
              <a:latin typeface="Times New Roman"/>
            </a:endParaRPr>
          </a:p>
        </p:txBody>
      </p:sp>
      <p:sp>
        <p:nvSpPr>
          <p:cNvPr id="63" name="任意多边形 62"/>
          <p:cNvSpPr/>
          <p:nvPr/>
        </p:nvSpPr>
        <p:spPr>
          <a:xfrm>
            <a:off x="668520" y="4378680"/>
            <a:ext cx="300960" cy="301320"/>
          </a:xfrm>
          <a:custGeom>
            <a:avLst/>
            <a:gdLst/>
            <a:ahLst/>
            <a:cxnLst/>
            <a:rect l="0" t="0" r="r" b="b"/>
            <a:pathLst>
              <a:path w="836" h="837">
                <a:moveTo>
                  <a:pt x="836" y="418"/>
                </a:moveTo>
                <a:cubicBezTo>
                  <a:pt x="836" y="445"/>
                  <a:pt x="834" y="473"/>
                  <a:pt x="828" y="499"/>
                </a:cubicBezTo>
                <a:cubicBezTo>
                  <a:pt x="823" y="526"/>
                  <a:pt x="815" y="553"/>
                  <a:pt x="804" y="578"/>
                </a:cubicBezTo>
                <a:cubicBezTo>
                  <a:pt x="794" y="603"/>
                  <a:pt x="781" y="627"/>
                  <a:pt x="766" y="650"/>
                </a:cubicBezTo>
                <a:cubicBezTo>
                  <a:pt x="751" y="673"/>
                  <a:pt x="733" y="694"/>
                  <a:pt x="714" y="713"/>
                </a:cubicBezTo>
                <a:cubicBezTo>
                  <a:pt x="694" y="733"/>
                  <a:pt x="673" y="750"/>
                  <a:pt x="651" y="765"/>
                </a:cubicBezTo>
                <a:cubicBezTo>
                  <a:pt x="628" y="782"/>
                  <a:pt x="604" y="795"/>
                  <a:pt x="578" y="805"/>
                </a:cubicBezTo>
                <a:cubicBezTo>
                  <a:pt x="553" y="816"/>
                  <a:pt x="527" y="823"/>
                  <a:pt x="500" y="829"/>
                </a:cubicBezTo>
                <a:cubicBezTo>
                  <a:pt x="473" y="834"/>
                  <a:pt x="446" y="837"/>
                  <a:pt x="418" y="837"/>
                </a:cubicBezTo>
                <a:cubicBezTo>
                  <a:pt x="391" y="837"/>
                  <a:pt x="364" y="834"/>
                  <a:pt x="337" y="829"/>
                </a:cubicBezTo>
                <a:cubicBezTo>
                  <a:pt x="310" y="823"/>
                  <a:pt x="284" y="816"/>
                  <a:pt x="258" y="805"/>
                </a:cubicBezTo>
                <a:cubicBezTo>
                  <a:pt x="233" y="795"/>
                  <a:pt x="208" y="782"/>
                  <a:pt x="185" y="765"/>
                </a:cubicBezTo>
                <a:cubicBezTo>
                  <a:pt x="162" y="750"/>
                  <a:pt x="141" y="733"/>
                  <a:pt x="122" y="713"/>
                </a:cubicBezTo>
                <a:cubicBezTo>
                  <a:pt x="103" y="694"/>
                  <a:pt x="85" y="673"/>
                  <a:pt x="70" y="650"/>
                </a:cubicBezTo>
                <a:cubicBezTo>
                  <a:pt x="55" y="627"/>
                  <a:pt x="42" y="603"/>
                  <a:pt x="31" y="578"/>
                </a:cubicBezTo>
                <a:cubicBezTo>
                  <a:pt x="21" y="553"/>
                  <a:pt x="13" y="526"/>
                  <a:pt x="8" y="499"/>
                </a:cubicBezTo>
                <a:cubicBezTo>
                  <a:pt x="2" y="473"/>
                  <a:pt x="0" y="445"/>
                  <a:pt x="0" y="418"/>
                </a:cubicBezTo>
                <a:cubicBezTo>
                  <a:pt x="0" y="391"/>
                  <a:pt x="2" y="363"/>
                  <a:pt x="8" y="336"/>
                </a:cubicBezTo>
                <a:cubicBezTo>
                  <a:pt x="13" y="310"/>
                  <a:pt x="21" y="283"/>
                  <a:pt x="31" y="258"/>
                </a:cubicBezTo>
                <a:cubicBezTo>
                  <a:pt x="42" y="233"/>
                  <a:pt x="55" y="209"/>
                  <a:pt x="70" y="186"/>
                </a:cubicBezTo>
                <a:cubicBezTo>
                  <a:pt x="85" y="163"/>
                  <a:pt x="103" y="142"/>
                  <a:pt x="122" y="123"/>
                </a:cubicBezTo>
                <a:cubicBezTo>
                  <a:pt x="141" y="103"/>
                  <a:pt x="162" y="86"/>
                  <a:pt x="185" y="71"/>
                </a:cubicBezTo>
                <a:cubicBezTo>
                  <a:pt x="208" y="55"/>
                  <a:pt x="233" y="42"/>
                  <a:pt x="258" y="32"/>
                </a:cubicBezTo>
                <a:cubicBezTo>
                  <a:pt x="284" y="21"/>
                  <a:pt x="310" y="14"/>
                  <a:pt x="337" y="8"/>
                </a:cubicBezTo>
                <a:cubicBezTo>
                  <a:pt x="364" y="3"/>
                  <a:pt x="391" y="0"/>
                  <a:pt x="418" y="0"/>
                </a:cubicBezTo>
                <a:cubicBezTo>
                  <a:pt x="446" y="0"/>
                  <a:pt x="473" y="3"/>
                  <a:pt x="500" y="8"/>
                </a:cubicBezTo>
                <a:cubicBezTo>
                  <a:pt x="527" y="14"/>
                  <a:pt x="553" y="21"/>
                  <a:pt x="578" y="32"/>
                </a:cubicBezTo>
                <a:cubicBezTo>
                  <a:pt x="604" y="42"/>
                  <a:pt x="628" y="55"/>
                  <a:pt x="651" y="71"/>
                </a:cubicBezTo>
                <a:cubicBezTo>
                  <a:pt x="673" y="86"/>
                  <a:pt x="694" y="103"/>
                  <a:pt x="714" y="123"/>
                </a:cubicBezTo>
                <a:cubicBezTo>
                  <a:pt x="733" y="142"/>
                  <a:pt x="751" y="163"/>
                  <a:pt x="766" y="186"/>
                </a:cubicBezTo>
                <a:cubicBezTo>
                  <a:pt x="781" y="209"/>
                  <a:pt x="794" y="233"/>
                  <a:pt x="804" y="258"/>
                </a:cubicBezTo>
                <a:cubicBezTo>
                  <a:pt x="815" y="283"/>
                  <a:pt x="823" y="310"/>
                  <a:pt x="828" y="336"/>
                </a:cubicBezTo>
                <a:cubicBezTo>
                  <a:pt x="834" y="363"/>
                  <a:pt x="836" y="391"/>
                  <a:pt x="836"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4" name="图片 63"/>
          <p:cNvPicPr/>
          <p:nvPr/>
        </p:nvPicPr>
        <p:blipFill>
          <a:blip r:embed="rId7"/>
          <a:stretch/>
        </p:blipFill>
        <p:spPr>
          <a:xfrm>
            <a:off x="752040" y="4462560"/>
            <a:ext cx="133200" cy="133200"/>
          </a:xfrm>
          <a:prstGeom prst="rect">
            <a:avLst/>
          </a:prstGeom>
          <a:noFill/>
          <a:ln w="0">
            <a:noFill/>
          </a:ln>
        </p:spPr>
      </p:pic>
      <p:sp>
        <p:nvSpPr>
          <p:cNvPr id="65" name="文本框 64"/>
          <p:cNvSpPr txBox="1"/>
          <p:nvPr/>
        </p:nvSpPr>
        <p:spPr>
          <a:xfrm>
            <a:off x="1069560" y="4062600"/>
            <a:ext cx="16099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提供实时、最新的知识支持</a:t>
            </a:r>
            <a:endParaRPr lang="en-US" sz="1050" b="0" u="none" strike="noStrike">
              <a:solidFill>
                <a:srgbClr val="000000"/>
              </a:solidFill>
              <a:effectLst/>
              <a:uFillTx/>
              <a:latin typeface="Times New Roman"/>
            </a:endParaRPr>
          </a:p>
        </p:txBody>
      </p:sp>
      <p:pic>
        <p:nvPicPr>
          <p:cNvPr id="66" name="图片 65"/>
          <p:cNvPicPr/>
          <p:nvPr/>
        </p:nvPicPr>
        <p:blipFill>
          <a:blip r:embed="rId8"/>
          <a:stretch/>
        </p:blipFill>
        <p:spPr>
          <a:xfrm>
            <a:off x="5515560" y="3250800"/>
            <a:ext cx="150120" cy="166680"/>
          </a:xfrm>
          <a:prstGeom prst="rect">
            <a:avLst/>
          </a:prstGeom>
          <a:noFill/>
          <a:ln w="0">
            <a:noFill/>
          </a:ln>
        </p:spPr>
      </p:pic>
      <p:sp>
        <p:nvSpPr>
          <p:cNvPr id="67" name="文本框 66"/>
          <p:cNvSpPr txBox="1"/>
          <p:nvPr/>
        </p:nvSpPr>
        <p:spPr>
          <a:xfrm>
            <a:off x="1069560" y="4463640"/>
            <a:ext cx="17442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精准匹配与查询相关的上下文</a:t>
            </a:r>
            <a:endParaRPr lang="en-US" sz="1050" b="0" u="none" strike="noStrike">
              <a:solidFill>
                <a:srgbClr val="000000"/>
              </a:solidFill>
              <a:effectLst/>
              <a:uFillTx/>
              <a:latin typeface="Times New Roman"/>
            </a:endParaRPr>
          </a:p>
        </p:txBody>
      </p:sp>
      <p:sp>
        <p:nvSpPr>
          <p:cNvPr id="68" name="任意多边形 67"/>
          <p:cNvSpPr/>
          <p:nvPr/>
        </p:nvSpPr>
        <p:spPr>
          <a:xfrm>
            <a:off x="5515200" y="3576600"/>
            <a:ext cx="301320" cy="300960"/>
          </a:xfrm>
          <a:custGeom>
            <a:avLst/>
            <a:gdLst/>
            <a:ahLst/>
            <a:cxnLst/>
            <a:rect l="0" t="0" r="r" b="b"/>
            <a:pathLst>
              <a:path w="837" h="836">
                <a:moveTo>
                  <a:pt x="837" y="418"/>
                </a:moveTo>
                <a:cubicBezTo>
                  <a:pt x="837" y="445"/>
                  <a:pt x="834" y="472"/>
                  <a:pt x="829" y="499"/>
                </a:cubicBezTo>
                <a:cubicBezTo>
                  <a:pt x="823" y="527"/>
                  <a:pt x="815" y="553"/>
                  <a:pt x="805" y="578"/>
                </a:cubicBezTo>
                <a:cubicBezTo>
                  <a:pt x="794" y="604"/>
                  <a:pt x="782" y="628"/>
                  <a:pt x="766" y="651"/>
                </a:cubicBezTo>
                <a:cubicBezTo>
                  <a:pt x="751" y="673"/>
                  <a:pt x="734" y="695"/>
                  <a:pt x="714" y="714"/>
                </a:cubicBezTo>
                <a:cubicBezTo>
                  <a:pt x="695" y="733"/>
                  <a:pt x="674" y="751"/>
                  <a:pt x="651" y="766"/>
                </a:cubicBezTo>
                <a:cubicBezTo>
                  <a:pt x="628" y="781"/>
                  <a:pt x="604" y="794"/>
                  <a:pt x="579" y="805"/>
                </a:cubicBezTo>
                <a:cubicBezTo>
                  <a:pt x="553" y="815"/>
                  <a:pt x="527" y="823"/>
                  <a:pt x="500" y="828"/>
                </a:cubicBezTo>
                <a:cubicBezTo>
                  <a:pt x="474" y="834"/>
                  <a:pt x="446" y="836"/>
                  <a:pt x="419" y="836"/>
                </a:cubicBezTo>
                <a:cubicBezTo>
                  <a:pt x="392" y="836"/>
                  <a:pt x="364" y="834"/>
                  <a:pt x="337" y="828"/>
                </a:cubicBezTo>
                <a:cubicBezTo>
                  <a:pt x="311" y="823"/>
                  <a:pt x="284" y="815"/>
                  <a:pt x="259" y="805"/>
                </a:cubicBezTo>
                <a:cubicBezTo>
                  <a:pt x="234" y="794"/>
                  <a:pt x="210" y="781"/>
                  <a:pt x="187" y="766"/>
                </a:cubicBezTo>
                <a:cubicBezTo>
                  <a:pt x="164" y="751"/>
                  <a:pt x="143" y="733"/>
                  <a:pt x="122" y="714"/>
                </a:cubicBezTo>
                <a:cubicBezTo>
                  <a:pt x="103" y="695"/>
                  <a:pt x="86" y="673"/>
                  <a:pt x="71" y="651"/>
                </a:cubicBezTo>
                <a:cubicBezTo>
                  <a:pt x="55" y="628"/>
                  <a:pt x="42" y="604"/>
                  <a:pt x="32" y="578"/>
                </a:cubicBezTo>
                <a:cubicBezTo>
                  <a:pt x="21" y="553"/>
                  <a:pt x="13" y="527"/>
                  <a:pt x="8" y="499"/>
                </a:cubicBezTo>
                <a:cubicBezTo>
                  <a:pt x="3" y="472"/>
                  <a:pt x="0" y="445"/>
                  <a:pt x="0" y="418"/>
                </a:cubicBezTo>
                <a:cubicBezTo>
                  <a:pt x="0" y="390"/>
                  <a:pt x="3" y="363"/>
                  <a:pt x="8" y="336"/>
                </a:cubicBezTo>
                <a:cubicBezTo>
                  <a:pt x="13" y="309"/>
                  <a:pt x="21" y="283"/>
                  <a:pt x="32" y="258"/>
                </a:cubicBezTo>
                <a:cubicBezTo>
                  <a:pt x="42" y="232"/>
                  <a:pt x="55" y="208"/>
                  <a:pt x="71" y="185"/>
                </a:cubicBezTo>
                <a:cubicBezTo>
                  <a:pt x="86" y="163"/>
                  <a:pt x="103" y="141"/>
                  <a:pt x="122" y="122"/>
                </a:cubicBezTo>
                <a:cubicBezTo>
                  <a:pt x="143" y="103"/>
                  <a:pt x="164" y="85"/>
                  <a:pt x="187" y="70"/>
                </a:cubicBezTo>
                <a:cubicBezTo>
                  <a:pt x="210" y="55"/>
                  <a:pt x="234" y="42"/>
                  <a:pt x="259" y="31"/>
                </a:cubicBezTo>
                <a:cubicBezTo>
                  <a:pt x="284" y="21"/>
                  <a:pt x="311" y="13"/>
                  <a:pt x="337" y="8"/>
                </a:cubicBezTo>
                <a:cubicBezTo>
                  <a:pt x="364" y="2"/>
                  <a:pt x="392" y="0"/>
                  <a:pt x="419" y="0"/>
                </a:cubicBezTo>
                <a:cubicBezTo>
                  <a:pt x="446" y="0"/>
                  <a:pt x="474" y="2"/>
                  <a:pt x="500" y="8"/>
                </a:cubicBezTo>
                <a:cubicBezTo>
                  <a:pt x="527" y="13"/>
                  <a:pt x="553" y="21"/>
                  <a:pt x="579" y="31"/>
                </a:cubicBezTo>
                <a:cubicBezTo>
                  <a:pt x="604" y="42"/>
                  <a:pt x="628" y="55"/>
                  <a:pt x="651" y="70"/>
                </a:cubicBezTo>
                <a:cubicBezTo>
                  <a:pt x="674" y="85"/>
                  <a:pt x="695" y="103"/>
                  <a:pt x="714" y="122"/>
                </a:cubicBezTo>
                <a:cubicBezTo>
                  <a:pt x="734" y="141"/>
                  <a:pt x="751" y="163"/>
                  <a:pt x="766" y="185"/>
                </a:cubicBezTo>
                <a:cubicBezTo>
                  <a:pt x="782" y="208"/>
                  <a:pt x="794" y="232"/>
                  <a:pt x="805" y="258"/>
                </a:cubicBezTo>
                <a:cubicBezTo>
                  <a:pt x="815" y="283"/>
                  <a:pt x="823" y="309"/>
                  <a:pt x="829" y="336"/>
                </a:cubicBezTo>
                <a:cubicBezTo>
                  <a:pt x="834" y="363"/>
                  <a:pt x="837" y="390"/>
                  <a:pt x="837" y="418"/>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9" name="图片 68"/>
          <p:cNvPicPr/>
          <p:nvPr/>
        </p:nvPicPr>
        <p:blipFill>
          <a:blip r:embed="rId9"/>
          <a:stretch/>
        </p:blipFill>
        <p:spPr>
          <a:xfrm>
            <a:off x="5599080" y="3660120"/>
            <a:ext cx="133200" cy="133200"/>
          </a:xfrm>
          <a:prstGeom prst="rect">
            <a:avLst/>
          </a:prstGeom>
          <a:noFill/>
          <a:ln w="0">
            <a:noFill/>
          </a:ln>
        </p:spPr>
      </p:pic>
      <p:sp>
        <p:nvSpPr>
          <p:cNvPr id="70" name="文本框 69"/>
          <p:cNvSpPr txBox="1"/>
          <p:nvPr/>
        </p:nvSpPr>
        <p:spPr>
          <a:xfrm>
            <a:off x="5732640" y="3237840"/>
            <a:ext cx="100656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生成模块职责</a:t>
            </a:r>
            <a:endParaRPr lang="en-US" sz="1320" b="0" u="none" strike="noStrike">
              <a:solidFill>
                <a:srgbClr val="000000"/>
              </a:solidFill>
              <a:effectLst/>
              <a:uFillTx/>
              <a:latin typeface="Times New Roman"/>
            </a:endParaRPr>
          </a:p>
        </p:txBody>
      </p:sp>
      <p:sp>
        <p:nvSpPr>
          <p:cNvPr id="71" name="任意多边形 70"/>
          <p:cNvSpPr/>
          <p:nvPr/>
        </p:nvSpPr>
        <p:spPr>
          <a:xfrm>
            <a:off x="5515200" y="3977640"/>
            <a:ext cx="301320" cy="301320"/>
          </a:xfrm>
          <a:custGeom>
            <a:avLst/>
            <a:gdLst/>
            <a:ahLst/>
            <a:cxnLst/>
            <a:rect l="0" t="0" r="r" b="b"/>
            <a:pathLst>
              <a:path w="837" h="837">
                <a:moveTo>
                  <a:pt x="837" y="419"/>
                </a:moveTo>
                <a:cubicBezTo>
                  <a:pt x="837" y="446"/>
                  <a:pt x="834" y="473"/>
                  <a:pt x="829" y="500"/>
                </a:cubicBezTo>
                <a:cubicBezTo>
                  <a:pt x="823" y="527"/>
                  <a:pt x="815" y="553"/>
                  <a:pt x="805" y="579"/>
                </a:cubicBezTo>
                <a:cubicBezTo>
                  <a:pt x="794" y="604"/>
                  <a:pt x="782" y="628"/>
                  <a:pt x="766" y="651"/>
                </a:cubicBezTo>
                <a:cubicBezTo>
                  <a:pt x="751" y="674"/>
                  <a:pt x="734" y="695"/>
                  <a:pt x="714" y="714"/>
                </a:cubicBezTo>
                <a:cubicBezTo>
                  <a:pt x="695" y="734"/>
                  <a:pt x="674" y="751"/>
                  <a:pt x="651" y="766"/>
                </a:cubicBezTo>
                <a:cubicBezTo>
                  <a:pt x="628" y="781"/>
                  <a:pt x="604" y="794"/>
                  <a:pt x="579" y="805"/>
                </a:cubicBezTo>
                <a:cubicBezTo>
                  <a:pt x="553" y="815"/>
                  <a:pt x="527" y="823"/>
                  <a:pt x="500" y="829"/>
                </a:cubicBezTo>
                <a:cubicBezTo>
                  <a:pt x="474" y="834"/>
                  <a:pt x="446" y="837"/>
                  <a:pt x="419" y="837"/>
                </a:cubicBezTo>
                <a:cubicBezTo>
                  <a:pt x="392" y="837"/>
                  <a:pt x="364" y="834"/>
                  <a:pt x="337" y="829"/>
                </a:cubicBezTo>
                <a:cubicBezTo>
                  <a:pt x="311" y="823"/>
                  <a:pt x="284" y="815"/>
                  <a:pt x="259" y="805"/>
                </a:cubicBezTo>
                <a:cubicBezTo>
                  <a:pt x="234" y="794"/>
                  <a:pt x="210" y="781"/>
                  <a:pt x="187" y="766"/>
                </a:cubicBezTo>
                <a:cubicBezTo>
                  <a:pt x="164" y="751"/>
                  <a:pt x="143" y="734"/>
                  <a:pt x="122" y="714"/>
                </a:cubicBezTo>
                <a:cubicBezTo>
                  <a:pt x="103" y="695"/>
                  <a:pt x="86" y="674"/>
                  <a:pt x="71" y="651"/>
                </a:cubicBezTo>
                <a:cubicBezTo>
                  <a:pt x="55" y="628"/>
                  <a:pt x="42" y="604"/>
                  <a:pt x="32" y="579"/>
                </a:cubicBezTo>
                <a:cubicBezTo>
                  <a:pt x="21" y="553"/>
                  <a:pt x="13" y="527"/>
                  <a:pt x="8" y="500"/>
                </a:cubicBezTo>
                <a:cubicBezTo>
                  <a:pt x="3" y="473"/>
                  <a:pt x="0" y="446"/>
                  <a:pt x="0" y="419"/>
                </a:cubicBezTo>
                <a:cubicBezTo>
                  <a:pt x="0" y="391"/>
                  <a:pt x="3" y="364"/>
                  <a:pt x="8" y="337"/>
                </a:cubicBezTo>
                <a:cubicBezTo>
                  <a:pt x="13" y="310"/>
                  <a:pt x="21" y="284"/>
                  <a:pt x="32" y="259"/>
                </a:cubicBezTo>
                <a:cubicBezTo>
                  <a:pt x="42" y="234"/>
                  <a:pt x="55" y="208"/>
                  <a:pt x="71" y="186"/>
                </a:cubicBezTo>
                <a:cubicBezTo>
                  <a:pt x="86" y="163"/>
                  <a:pt x="103" y="142"/>
                  <a:pt x="122" y="122"/>
                </a:cubicBezTo>
                <a:cubicBezTo>
                  <a:pt x="143" y="103"/>
                  <a:pt x="164" y="86"/>
                  <a:pt x="187" y="70"/>
                </a:cubicBezTo>
                <a:cubicBezTo>
                  <a:pt x="210" y="55"/>
                  <a:pt x="234" y="42"/>
                  <a:pt x="259" y="32"/>
                </a:cubicBezTo>
                <a:cubicBezTo>
                  <a:pt x="284" y="21"/>
                  <a:pt x="311" y="13"/>
                  <a:pt x="337" y="8"/>
                </a:cubicBezTo>
                <a:cubicBezTo>
                  <a:pt x="364" y="3"/>
                  <a:pt x="392" y="0"/>
                  <a:pt x="419" y="0"/>
                </a:cubicBezTo>
                <a:cubicBezTo>
                  <a:pt x="446" y="0"/>
                  <a:pt x="474" y="3"/>
                  <a:pt x="500" y="8"/>
                </a:cubicBezTo>
                <a:cubicBezTo>
                  <a:pt x="527" y="13"/>
                  <a:pt x="553" y="21"/>
                  <a:pt x="579" y="32"/>
                </a:cubicBezTo>
                <a:cubicBezTo>
                  <a:pt x="604" y="42"/>
                  <a:pt x="628" y="55"/>
                  <a:pt x="651" y="70"/>
                </a:cubicBezTo>
                <a:cubicBezTo>
                  <a:pt x="674" y="86"/>
                  <a:pt x="695" y="103"/>
                  <a:pt x="714" y="122"/>
                </a:cubicBezTo>
                <a:cubicBezTo>
                  <a:pt x="734" y="142"/>
                  <a:pt x="751" y="163"/>
                  <a:pt x="766" y="186"/>
                </a:cubicBezTo>
                <a:cubicBezTo>
                  <a:pt x="782" y="208"/>
                  <a:pt x="794" y="234"/>
                  <a:pt x="805" y="259"/>
                </a:cubicBezTo>
                <a:cubicBezTo>
                  <a:pt x="815" y="284"/>
                  <a:pt x="823" y="310"/>
                  <a:pt x="829" y="337"/>
                </a:cubicBezTo>
                <a:cubicBezTo>
                  <a:pt x="834" y="364"/>
                  <a:pt x="837" y="391"/>
                  <a:pt x="837" y="419"/>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2" name="图片 71"/>
          <p:cNvPicPr/>
          <p:nvPr/>
        </p:nvPicPr>
        <p:blipFill>
          <a:blip r:embed="rId10"/>
          <a:stretch/>
        </p:blipFill>
        <p:spPr>
          <a:xfrm>
            <a:off x="5599080" y="4061520"/>
            <a:ext cx="133200" cy="133200"/>
          </a:xfrm>
          <a:prstGeom prst="rect">
            <a:avLst/>
          </a:prstGeom>
          <a:noFill/>
          <a:ln w="0">
            <a:noFill/>
          </a:ln>
        </p:spPr>
      </p:pic>
      <p:sp>
        <p:nvSpPr>
          <p:cNvPr id="73" name="文本框 72"/>
          <p:cNvSpPr txBox="1"/>
          <p:nvPr/>
        </p:nvSpPr>
        <p:spPr>
          <a:xfrm>
            <a:off x="5916600" y="3661560"/>
            <a:ext cx="1476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生成连贯自然的语言回答</a:t>
            </a:r>
            <a:endParaRPr lang="en-US" sz="1050" b="0" u="none" strike="noStrike">
              <a:solidFill>
                <a:srgbClr val="000000"/>
              </a:solidFill>
              <a:effectLst/>
              <a:uFillTx/>
              <a:latin typeface="Times New Roman"/>
            </a:endParaRPr>
          </a:p>
        </p:txBody>
      </p:sp>
      <p:sp>
        <p:nvSpPr>
          <p:cNvPr id="74" name="任意多边形 73"/>
          <p:cNvSpPr/>
          <p:nvPr/>
        </p:nvSpPr>
        <p:spPr>
          <a:xfrm>
            <a:off x="5515200" y="4378680"/>
            <a:ext cx="301320" cy="301320"/>
          </a:xfrm>
          <a:custGeom>
            <a:avLst/>
            <a:gdLst/>
            <a:ahLst/>
            <a:cxnLst/>
            <a:rect l="0" t="0" r="r" b="b"/>
            <a:pathLst>
              <a:path w="837" h="837">
                <a:moveTo>
                  <a:pt x="837" y="418"/>
                </a:moveTo>
                <a:cubicBezTo>
                  <a:pt x="837" y="445"/>
                  <a:pt x="834" y="473"/>
                  <a:pt x="829" y="499"/>
                </a:cubicBezTo>
                <a:cubicBezTo>
                  <a:pt x="823" y="526"/>
                  <a:pt x="815" y="553"/>
                  <a:pt x="805" y="578"/>
                </a:cubicBezTo>
                <a:cubicBezTo>
                  <a:pt x="794" y="603"/>
                  <a:pt x="782" y="627"/>
                  <a:pt x="766" y="650"/>
                </a:cubicBezTo>
                <a:cubicBezTo>
                  <a:pt x="751" y="673"/>
                  <a:pt x="734" y="694"/>
                  <a:pt x="714" y="713"/>
                </a:cubicBezTo>
                <a:cubicBezTo>
                  <a:pt x="695" y="733"/>
                  <a:pt x="674" y="750"/>
                  <a:pt x="651" y="765"/>
                </a:cubicBezTo>
                <a:cubicBezTo>
                  <a:pt x="628" y="782"/>
                  <a:pt x="604" y="795"/>
                  <a:pt x="579" y="805"/>
                </a:cubicBezTo>
                <a:cubicBezTo>
                  <a:pt x="553" y="816"/>
                  <a:pt x="527" y="823"/>
                  <a:pt x="500" y="829"/>
                </a:cubicBezTo>
                <a:cubicBezTo>
                  <a:pt x="474" y="834"/>
                  <a:pt x="446" y="837"/>
                  <a:pt x="419" y="837"/>
                </a:cubicBezTo>
                <a:cubicBezTo>
                  <a:pt x="392" y="837"/>
                  <a:pt x="364" y="834"/>
                  <a:pt x="337" y="829"/>
                </a:cubicBezTo>
                <a:cubicBezTo>
                  <a:pt x="311" y="823"/>
                  <a:pt x="284" y="816"/>
                  <a:pt x="259" y="805"/>
                </a:cubicBezTo>
                <a:cubicBezTo>
                  <a:pt x="234" y="795"/>
                  <a:pt x="210" y="782"/>
                  <a:pt x="187" y="765"/>
                </a:cubicBezTo>
                <a:cubicBezTo>
                  <a:pt x="164" y="750"/>
                  <a:pt x="143" y="733"/>
                  <a:pt x="122" y="713"/>
                </a:cubicBezTo>
                <a:cubicBezTo>
                  <a:pt x="103" y="694"/>
                  <a:pt x="86" y="673"/>
                  <a:pt x="71" y="650"/>
                </a:cubicBezTo>
                <a:cubicBezTo>
                  <a:pt x="55" y="627"/>
                  <a:pt x="42" y="603"/>
                  <a:pt x="32" y="578"/>
                </a:cubicBezTo>
                <a:cubicBezTo>
                  <a:pt x="21" y="553"/>
                  <a:pt x="13" y="526"/>
                  <a:pt x="8" y="499"/>
                </a:cubicBezTo>
                <a:cubicBezTo>
                  <a:pt x="3" y="473"/>
                  <a:pt x="0" y="445"/>
                  <a:pt x="0" y="418"/>
                </a:cubicBezTo>
                <a:cubicBezTo>
                  <a:pt x="0" y="391"/>
                  <a:pt x="3" y="363"/>
                  <a:pt x="8" y="336"/>
                </a:cubicBezTo>
                <a:cubicBezTo>
                  <a:pt x="13" y="310"/>
                  <a:pt x="21" y="283"/>
                  <a:pt x="32" y="258"/>
                </a:cubicBezTo>
                <a:cubicBezTo>
                  <a:pt x="42" y="233"/>
                  <a:pt x="55" y="209"/>
                  <a:pt x="71" y="186"/>
                </a:cubicBezTo>
                <a:cubicBezTo>
                  <a:pt x="86" y="163"/>
                  <a:pt x="103" y="142"/>
                  <a:pt x="122" y="123"/>
                </a:cubicBezTo>
                <a:cubicBezTo>
                  <a:pt x="143" y="103"/>
                  <a:pt x="164" y="86"/>
                  <a:pt x="187" y="71"/>
                </a:cubicBezTo>
                <a:cubicBezTo>
                  <a:pt x="210" y="55"/>
                  <a:pt x="234" y="42"/>
                  <a:pt x="259" y="32"/>
                </a:cubicBezTo>
                <a:cubicBezTo>
                  <a:pt x="284" y="21"/>
                  <a:pt x="311" y="14"/>
                  <a:pt x="337" y="8"/>
                </a:cubicBezTo>
                <a:cubicBezTo>
                  <a:pt x="364" y="3"/>
                  <a:pt x="392" y="0"/>
                  <a:pt x="419" y="0"/>
                </a:cubicBezTo>
                <a:cubicBezTo>
                  <a:pt x="446" y="0"/>
                  <a:pt x="474" y="3"/>
                  <a:pt x="500" y="8"/>
                </a:cubicBezTo>
                <a:cubicBezTo>
                  <a:pt x="527" y="14"/>
                  <a:pt x="553" y="21"/>
                  <a:pt x="579" y="32"/>
                </a:cubicBezTo>
                <a:cubicBezTo>
                  <a:pt x="604" y="42"/>
                  <a:pt x="628" y="55"/>
                  <a:pt x="651" y="71"/>
                </a:cubicBezTo>
                <a:cubicBezTo>
                  <a:pt x="674" y="86"/>
                  <a:pt x="695" y="103"/>
                  <a:pt x="714" y="123"/>
                </a:cubicBezTo>
                <a:cubicBezTo>
                  <a:pt x="734" y="142"/>
                  <a:pt x="751" y="163"/>
                  <a:pt x="766" y="186"/>
                </a:cubicBezTo>
                <a:cubicBezTo>
                  <a:pt x="782" y="209"/>
                  <a:pt x="794" y="233"/>
                  <a:pt x="805" y="258"/>
                </a:cubicBezTo>
                <a:cubicBezTo>
                  <a:pt x="815" y="283"/>
                  <a:pt x="823" y="310"/>
                  <a:pt x="829" y="336"/>
                </a:cubicBezTo>
                <a:cubicBezTo>
                  <a:pt x="834" y="363"/>
                  <a:pt x="837" y="391"/>
                  <a:pt x="837" y="418"/>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 name="图片 74"/>
          <p:cNvPicPr/>
          <p:nvPr/>
        </p:nvPicPr>
        <p:blipFill>
          <a:blip r:embed="rId11"/>
          <a:stretch/>
        </p:blipFill>
        <p:spPr>
          <a:xfrm>
            <a:off x="5599080" y="4462560"/>
            <a:ext cx="133200" cy="133200"/>
          </a:xfrm>
          <a:prstGeom prst="rect">
            <a:avLst/>
          </a:prstGeom>
          <a:noFill/>
          <a:ln w="0">
            <a:noFill/>
          </a:ln>
        </p:spPr>
      </p:pic>
      <p:sp>
        <p:nvSpPr>
          <p:cNvPr id="76" name="文本框 75"/>
          <p:cNvSpPr txBox="1"/>
          <p:nvPr/>
        </p:nvSpPr>
        <p:spPr>
          <a:xfrm>
            <a:off x="5916600" y="4062600"/>
            <a:ext cx="1476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整合检索内容与模型知识</a:t>
            </a:r>
            <a:endParaRPr lang="en-US" sz="1050" b="0" u="none" strike="noStrike">
              <a:solidFill>
                <a:srgbClr val="000000"/>
              </a:solidFill>
              <a:effectLst/>
              <a:uFillTx/>
              <a:latin typeface="Times New Roman"/>
            </a:endParaRPr>
          </a:p>
        </p:txBody>
      </p:sp>
      <p:sp>
        <p:nvSpPr>
          <p:cNvPr id="77" name="任意多边形 76"/>
          <p:cNvSpPr/>
          <p:nvPr/>
        </p:nvSpPr>
        <p:spPr>
          <a:xfrm>
            <a:off x="668520" y="4947120"/>
            <a:ext cx="9359640" cy="986400"/>
          </a:xfrm>
          <a:custGeom>
            <a:avLst/>
            <a:gdLst/>
            <a:ahLst/>
            <a:cxnLst/>
            <a:rect l="0" t="0" r="r" b="b"/>
            <a:pathLst>
              <a:path w="25999" h="2740">
                <a:moveTo>
                  <a:pt x="14" y="114"/>
                </a:moveTo>
                <a:cubicBezTo>
                  <a:pt x="23" y="92"/>
                  <a:pt x="37" y="71"/>
                  <a:pt x="54" y="54"/>
                </a:cubicBezTo>
                <a:cubicBezTo>
                  <a:pt x="71" y="37"/>
                  <a:pt x="91" y="23"/>
                  <a:pt x="114" y="14"/>
                </a:cubicBezTo>
                <a:cubicBezTo>
                  <a:pt x="137" y="4"/>
                  <a:pt x="161" y="0"/>
                  <a:pt x="185" y="0"/>
                </a:cubicBezTo>
                <a:lnTo>
                  <a:pt x="25814" y="0"/>
                </a:lnTo>
                <a:cubicBezTo>
                  <a:pt x="25838" y="0"/>
                  <a:pt x="25862" y="4"/>
                  <a:pt x="25885" y="14"/>
                </a:cubicBezTo>
                <a:cubicBezTo>
                  <a:pt x="25907" y="23"/>
                  <a:pt x="25927" y="37"/>
                  <a:pt x="25945" y="54"/>
                </a:cubicBezTo>
                <a:cubicBezTo>
                  <a:pt x="25962" y="71"/>
                  <a:pt x="25976" y="92"/>
                  <a:pt x="25985" y="114"/>
                </a:cubicBezTo>
                <a:cubicBezTo>
                  <a:pt x="25994" y="137"/>
                  <a:pt x="25999" y="161"/>
                  <a:pt x="25999" y="185"/>
                </a:cubicBezTo>
                <a:lnTo>
                  <a:pt x="25999" y="2554"/>
                </a:lnTo>
                <a:cubicBezTo>
                  <a:pt x="25999" y="2579"/>
                  <a:pt x="25994" y="2602"/>
                  <a:pt x="25985" y="2625"/>
                </a:cubicBezTo>
                <a:cubicBezTo>
                  <a:pt x="25976" y="2648"/>
                  <a:pt x="25962" y="2668"/>
                  <a:pt x="25945" y="2685"/>
                </a:cubicBezTo>
                <a:cubicBezTo>
                  <a:pt x="25927" y="2703"/>
                  <a:pt x="25907" y="2716"/>
                  <a:pt x="25885" y="2726"/>
                </a:cubicBezTo>
                <a:cubicBezTo>
                  <a:pt x="25862" y="2735"/>
                  <a:pt x="25838" y="2740"/>
                  <a:pt x="25813" y="2740"/>
                </a:cubicBezTo>
                <a:lnTo>
                  <a:pt x="185" y="2740"/>
                </a:lnTo>
                <a:cubicBezTo>
                  <a:pt x="161" y="2740"/>
                  <a:pt x="137" y="2735"/>
                  <a:pt x="114" y="2726"/>
                </a:cubicBezTo>
                <a:cubicBezTo>
                  <a:pt x="91" y="2716"/>
                  <a:pt x="71" y="2703"/>
                  <a:pt x="54" y="2685"/>
                </a:cubicBezTo>
                <a:cubicBezTo>
                  <a:pt x="37" y="2668"/>
                  <a:pt x="23" y="2648"/>
                  <a:pt x="14" y="2625"/>
                </a:cubicBezTo>
                <a:cubicBezTo>
                  <a:pt x="4" y="2602"/>
                  <a:pt x="0" y="2579"/>
                  <a:pt x="0" y="2554"/>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 name="任意多边形 77"/>
          <p:cNvSpPr/>
          <p:nvPr/>
        </p:nvSpPr>
        <p:spPr>
          <a:xfrm>
            <a:off x="668520" y="4947120"/>
            <a:ext cx="9359640" cy="986400"/>
          </a:xfrm>
          <a:custGeom>
            <a:avLst/>
            <a:gdLst/>
            <a:ahLst/>
            <a:cxnLst/>
            <a:rect l="0" t="0" r="r" b="b"/>
            <a:pathLst>
              <a:path w="25999" h="2740">
                <a:moveTo>
                  <a:pt x="0" y="2554"/>
                </a:moveTo>
                <a:lnTo>
                  <a:pt x="0" y="185"/>
                </a:lnTo>
                <a:cubicBezTo>
                  <a:pt x="0" y="161"/>
                  <a:pt x="4" y="137"/>
                  <a:pt x="14" y="114"/>
                </a:cubicBezTo>
                <a:cubicBezTo>
                  <a:pt x="23" y="92"/>
                  <a:pt x="37" y="71"/>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1"/>
                  <a:pt x="25976" y="92"/>
                  <a:pt x="25985" y="114"/>
                </a:cubicBezTo>
                <a:cubicBezTo>
                  <a:pt x="25994" y="137"/>
                  <a:pt x="25999" y="161"/>
                  <a:pt x="25999" y="185"/>
                </a:cubicBezTo>
                <a:lnTo>
                  <a:pt x="25999" y="2554"/>
                </a:lnTo>
                <a:cubicBezTo>
                  <a:pt x="25999" y="2579"/>
                  <a:pt x="25994" y="2602"/>
                  <a:pt x="25985" y="2625"/>
                </a:cubicBezTo>
                <a:cubicBezTo>
                  <a:pt x="25976" y="2648"/>
                  <a:pt x="25962" y="2668"/>
                  <a:pt x="25945" y="2685"/>
                </a:cubicBezTo>
                <a:cubicBezTo>
                  <a:pt x="25927" y="2703"/>
                  <a:pt x="25907" y="2716"/>
                  <a:pt x="25885" y="2726"/>
                </a:cubicBezTo>
                <a:cubicBezTo>
                  <a:pt x="25862" y="2735"/>
                  <a:pt x="25838" y="2740"/>
                  <a:pt x="25813" y="2740"/>
                </a:cubicBezTo>
                <a:lnTo>
                  <a:pt x="185" y="2740"/>
                </a:lnTo>
                <a:cubicBezTo>
                  <a:pt x="161" y="2740"/>
                  <a:pt x="137" y="2735"/>
                  <a:pt x="114" y="2726"/>
                </a:cubicBezTo>
                <a:cubicBezTo>
                  <a:pt x="91" y="2716"/>
                  <a:pt x="71" y="2703"/>
                  <a:pt x="54" y="2685"/>
                </a:cubicBezTo>
                <a:cubicBezTo>
                  <a:pt x="37" y="2668"/>
                  <a:pt x="23" y="2648"/>
                  <a:pt x="14" y="2625"/>
                </a:cubicBezTo>
                <a:cubicBezTo>
                  <a:pt x="4" y="2602"/>
                  <a:pt x="0" y="2579"/>
                  <a:pt x="0" y="2554"/>
                </a:cubicBezTo>
                <a:moveTo>
                  <a:pt x="23" y="185"/>
                </a:moveTo>
                <a:lnTo>
                  <a:pt x="23" y="2554"/>
                </a:lnTo>
                <a:cubicBezTo>
                  <a:pt x="23" y="2565"/>
                  <a:pt x="24" y="2575"/>
                  <a:pt x="26" y="2586"/>
                </a:cubicBezTo>
                <a:cubicBezTo>
                  <a:pt x="28" y="2596"/>
                  <a:pt x="31" y="2606"/>
                  <a:pt x="35" y="2616"/>
                </a:cubicBezTo>
                <a:cubicBezTo>
                  <a:pt x="39" y="2626"/>
                  <a:pt x="44" y="2635"/>
                  <a:pt x="50" y="2644"/>
                </a:cubicBezTo>
                <a:cubicBezTo>
                  <a:pt x="56" y="2653"/>
                  <a:pt x="63" y="2661"/>
                  <a:pt x="70" y="2669"/>
                </a:cubicBezTo>
                <a:cubicBezTo>
                  <a:pt x="78" y="2677"/>
                  <a:pt x="86" y="2683"/>
                  <a:pt x="95" y="2689"/>
                </a:cubicBezTo>
                <a:cubicBezTo>
                  <a:pt x="104" y="2695"/>
                  <a:pt x="113" y="2700"/>
                  <a:pt x="123" y="2704"/>
                </a:cubicBezTo>
                <a:cubicBezTo>
                  <a:pt x="133" y="2708"/>
                  <a:pt x="143" y="2711"/>
                  <a:pt x="154" y="2713"/>
                </a:cubicBezTo>
                <a:cubicBezTo>
                  <a:pt x="164" y="2716"/>
                  <a:pt x="175" y="2717"/>
                  <a:pt x="185" y="2717"/>
                </a:cubicBezTo>
                <a:lnTo>
                  <a:pt x="25813" y="2717"/>
                </a:lnTo>
                <a:cubicBezTo>
                  <a:pt x="25824" y="2717"/>
                  <a:pt x="25835" y="2716"/>
                  <a:pt x="25845" y="2713"/>
                </a:cubicBezTo>
                <a:cubicBezTo>
                  <a:pt x="25856" y="2711"/>
                  <a:pt x="25866" y="2708"/>
                  <a:pt x="25876" y="2704"/>
                </a:cubicBezTo>
                <a:cubicBezTo>
                  <a:pt x="25885" y="2700"/>
                  <a:pt x="25895" y="2695"/>
                  <a:pt x="25904" y="2689"/>
                </a:cubicBezTo>
                <a:cubicBezTo>
                  <a:pt x="25913" y="2683"/>
                  <a:pt x="25921" y="2677"/>
                  <a:pt x="25928" y="2669"/>
                </a:cubicBezTo>
                <a:cubicBezTo>
                  <a:pt x="25936" y="2661"/>
                  <a:pt x="25943" y="2653"/>
                  <a:pt x="25949" y="2644"/>
                </a:cubicBezTo>
                <a:cubicBezTo>
                  <a:pt x="25954" y="2635"/>
                  <a:pt x="25959" y="2626"/>
                  <a:pt x="25964" y="2616"/>
                </a:cubicBezTo>
                <a:cubicBezTo>
                  <a:pt x="25968" y="2606"/>
                  <a:pt x="25971" y="2596"/>
                  <a:pt x="25973" y="2586"/>
                </a:cubicBezTo>
                <a:cubicBezTo>
                  <a:pt x="25975" y="2575"/>
                  <a:pt x="25976" y="2565"/>
                  <a:pt x="25976" y="2554"/>
                </a:cubicBezTo>
                <a:lnTo>
                  <a:pt x="25976" y="185"/>
                </a:lnTo>
                <a:cubicBezTo>
                  <a:pt x="25976" y="175"/>
                  <a:pt x="25975" y="164"/>
                  <a:pt x="25973" y="154"/>
                </a:cubicBezTo>
                <a:cubicBezTo>
                  <a:pt x="25971" y="143"/>
                  <a:pt x="25968" y="133"/>
                  <a:pt x="25964" y="123"/>
                </a:cubicBezTo>
                <a:cubicBezTo>
                  <a:pt x="25959" y="113"/>
                  <a:pt x="25954" y="104"/>
                  <a:pt x="25949" y="95"/>
                </a:cubicBezTo>
                <a:cubicBezTo>
                  <a:pt x="25943" y="86"/>
                  <a:pt x="25936" y="78"/>
                  <a:pt x="25928" y="70"/>
                </a:cubicBezTo>
                <a:cubicBezTo>
                  <a:pt x="25921" y="63"/>
                  <a:pt x="25913" y="56"/>
                  <a:pt x="25904" y="50"/>
                </a:cubicBezTo>
                <a:cubicBezTo>
                  <a:pt x="25895" y="44"/>
                  <a:pt x="25885" y="39"/>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9" name="图片 78"/>
          <p:cNvPicPr/>
          <p:nvPr/>
        </p:nvPicPr>
        <p:blipFill>
          <a:blip r:embed="rId12"/>
          <a:stretch/>
        </p:blipFill>
        <p:spPr>
          <a:xfrm>
            <a:off x="810720" y="5139360"/>
            <a:ext cx="116640" cy="150120"/>
          </a:xfrm>
          <a:prstGeom prst="rect">
            <a:avLst/>
          </a:prstGeom>
          <a:noFill/>
          <a:ln w="0">
            <a:noFill/>
          </a:ln>
        </p:spPr>
      </p:pic>
      <p:sp>
        <p:nvSpPr>
          <p:cNvPr id="80" name="文本框 79"/>
          <p:cNvSpPr txBox="1"/>
          <p:nvPr/>
        </p:nvSpPr>
        <p:spPr>
          <a:xfrm>
            <a:off x="5916600" y="4463640"/>
            <a:ext cx="14760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基于上下文动态调整输出</a:t>
            </a:r>
            <a:endParaRPr lang="en-US" sz="1050" b="0" u="none" strike="noStrike">
              <a:solidFill>
                <a:srgbClr val="000000"/>
              </a:solidFill>
              <a:effectLst/>
              <a:uFillTx/>
              <a:latin typeface="Times New Roman"/>
            </a:endParaRPr>
          </a:p>
        </p:txBody>
      </p:sp>
      <p:sp>
        <p:nvSpPr>
          <p:cNvPr id="81" name="文本框 80"/>
          <p:cNvSpPr txBox="1"/>
          <p:nvPr/>
        </p:nvSpPr>
        <p:spPr>
          <a:xfrm>
            <a:off x="994320" y="5133600"/>
            <a:ext cx="105696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双模块架构优势</a:t>
            </a:r>
            <a:endParaRPr lang="en-US" sz="1180" b="0" u="none" strike="noStrike">
              <a:solidFill>
                <a:srgbClr val="000000"/>
              </a:solidFill>
              <a:effectLst/>
              <a:uFillTx/>
              <a:latin typeface="Times New Roman"/>
            </a:endParaRPr>
          </a:p>
        </p:txBody>
      </p:sp>
      <p:sp>
        <p:nvSpPr>
          <p:cNvPr id="82" name="文本框 81"/>
          <p:cNvSpPr txBox="1"/>
          <p:nvPr/>
        </p:nvSpPr>
        <p:spPr>
          <a:xfrm>
            <a:off x="810720" y="5424840"/>
            <a:ext cx="903816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通过检索模块的动态支持，使生成模块的输出不再局限于静态训练数据，实时增强知识覆盖面。这种架构将检索与生成结合，使得模型在知识密集型</a:t>
            </a:r>
            <a:endParaRPr lang="en-US" sz="1050" b="0" u="none" strike="noStrike">
              <a:solidFill>
                <a:srgbClr val="000000"/>
              </a:solidFill>
              <a:effectLst/>
              <a:uFillTx/>
              <a:latin typeface="Times New Roman"/>
            </a:endParaRPr>
          </a:p>
        </p:txBody>
      </p:sp>
      <p:sp>
        <p:nvSpPr>
          <p:cNvPr id="83" name="任意多边形 82"/>
          <p:cNvSpPr/>
          <p:nvPr/>
        </p:nvSpPr>
        <p:spPr>
          <a:xfrm>
            <a:off x="2473560" y="1253160"/>
            <a:ext cx="2139480" cy="1621800"/>
          </a:xfrm>
          <a:custGeom>
            <a:avLst/>
            <a:gdLst/>
            <a:ahLst/>
            <a:cxnLst/>
            <a:rect l="0" t="0" r="r" b="b"/>
            <a:pathLst>
              <a:path w="5943" h="4505">
                <a:moveTo>
                  <a:pt x="21" y="172"/>
                </a:moveTo>
                <a:cubicBezTo>
                  <a:pt x="35" y="138"/>
                  <a:pt x="55" y="108"/>
                  <a:pt x="81" y="82"/>
                </a:cubicBezTo>
                <a:cubicBezTo>
                  <a:pt x="107" y="56"/>
                  <a:pt x="137" y="36"/>
                  <a:pt x="172" y="22"/>
                </a:cubicBezTo>
                <a:cubicBezTo>
                  <a:pt x="206" y="8"/>
                  <a:pt x="241" y="0"/>
                  <a:pt x="278" y="0"/>
                </a:cubicBezTo>
                <a:lnTo>
                  <a:pt x="5665" y="0"/>
                </a:lnTo>
                <a:cubicBezTo>
                  <a:pt x="5702" y="0"/>
                  <a:pt x="5737" y="8"/>
                  <a:pt x="5771" y="22"/>
                </a:cubicBezTo>
                <a:cubicBezTo>
                  <a:pt x="5805" y="36"/>
                  <a:pt x="5835" y="56"/>
                  <a:pt x="5862" y="82"/>
                </a:cubicBezTo>
                <a:cubicBezTo>
                  <a:pt x="5888" y="108"/>
                  <a:pt x="5908" y="138"/>
                  <a:pt x="5922" y="172"/>
                </a:cubicBezTo>
                <a:cubicBezTo>
                  <a:pt x="5936" y="207"/>
                  <a:pt x="5943" y="242"/>
                  <a:pt x="5943" y="279"/>
                </a:cubicBezTo>
                <a:lnTo>
                  <a:pt x="5943" y="4226"/>
                </a:lnTo>
                <a:cubicBezTo>
                  <a:pt x="5943" y="4263"/>
                  <a:pt x="5936" y="4299"/>
                  <a:pt x="5922" y="4333"/>
                </a:cubicBezTo>
                <a:cubicBezTo>
                  <a:pt x="5908" y="4367"/>
                  <a:pt x="5888" y="4397"/>
                  <a:pt x="5862" y="4423"/>
                </a:cubicBezTo>
                <a:cubicBezTo>
                  <a:pt x="5835" y="4449"/>
                  <a:pt x="5805" y="4469"/>
                  <a:pt x="5771" y="4484"/>
                </a:cubicBezTo>
                <a:cubicBezTo>
                  <a:pt x="5737" y="4498"/>
                  <a:pt x="5701" y="4505"/>
                  <a:pt x="5665" y="4505"/>
                </a:cubicBezTo>
                <a:lnTo>
                  <a:pt x="278" y="4505"/>
                </a:lnTo>
                <a:cubicBezTo>
                  <a:pt x="241" y="4505"/>
                  <a:pt x="206" y="4498"/>
                  <a:pt x="172" y="4484"/>
                </a:cubicBezTo>
                <a:cubicBezTo>
                  <a:pt x="137" y="4469"/>
                  <a:pt x="107" y="4449"/>
                  <a:pt x="81" y="4423"/>
                </a:cubicBezTo>
                <a:cubicBezTo>
                  <a:pt x="55" y="4397"/>
                  <a:pt x="35" y="4367"/>
                  <a:pt x="21" y="4333"/>
                </a:cubicBezTo>
                <a:cubicBezTo>
                  <a:pt x="7" y="4299"/>
                  <a:pt x="0" y="4263"/>
                  <a:pt x="0" y="4226"/>
                </a:cubicBezTo>
                <a:lnTo>
                  <a:pt x="0" y="279"/>
                </a:lnTo>
                <a:cubicBezTo>
                  <a:pt x="0" y="242"/>
                  <a:pt x="7" y="207"/>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 name="任意多边形 83"/>
          <p:cNvSpPr/>
          <p:nvPr/>
        </p:nvSpPr>
        <p:spPr>
          <a:xfrm>
            <a:off x="2473560" y="1253160"/>
            <a:ext cx="2139480" cy="1621800"/>
          </a:xfrm>
          <a:custGeom>
            <a:avLst/>
            <a:gdLst/>
            <a:ahLst/>
            <a:cxnLst/>
            <a:rect l="0" t="0" r="r" b="b"/>
            <a:pathLst>
              <a:path w="5943" h="4505">
                <a:moveTo>
                  <a:pt x="0" y="4226"/>
                </a:moveTo>
                <a:lnTo>
                  <a:pt x="0" y="279"/>
                </a:lnTo>
                <a:cubicBezTo>
                  <a:pt x="0" y="242"/>
                  <a:pt x="7" y="207"/>
                  <a:pt x="21" y="172"/>
                </a:cubicBezTo>
                <a:cubicBezTo>
                  <a:pt x="35" y="138"/>
                  <a:pt x="55" y="108"/>
                  <a:pt x="81" y="82"/>
                </a:cubicBezTo>
                <a:cubicBezTo>
                  <a:pt x="107" y="56"/>
                  <a:pt x="137" y="36"/>
                  <a:pt x="172" y="22"/>
                </a:cubicBezTo>
                <a:cubicBezTo>
                  <a:pt x="206" y="8"/>
                  <a:pt x="241" y="0"/>
                  <a:pt x="278" y="0"/>
                </a:cubicBezTo>
                <a:lnTo>
                  <a:pt x="5665" y="0"/>
                </a:lnTo>
                <a:cubicBezTo>
                  <a:pt x="5701" y="0"/>
                  <a:pt x="5737" y="8"/>
                  <a:pt x="5771" y="22"/>
                </a:cubicBezTo>
                <a:cubicBezTo>
                  <a:pt x="5805" y="36"/>
                  <a:pt x="5835" y="56"/>
                  <a:pt x="5862" y="82"/>
                </a:cubicBezTo>
                <a:cubicBezTo>
                  <a:pt x="5888" y="108"/>
                  <a:pt x="5908" y="138"/>
                  <a:pt x="5922" y="172"/>
                </a:cubicBezTo>
                <a:cubicBezTo>
                  <a:pt x="5936" y="207"/>
                  <a:pt x="5943" y="242"/>
                  <a:pt x="5943" y="279"/>
                </a:cubicBezTo>
                <a:lnTo>
                  <a:pt x="5943" y="4226"/>
                </a:lnTo>
                <a:cubicBezTo>
                  <a:pt x="5943" y="4263"/>
                  <a:pt x="5936" y="4299"/>
                  <a:pt x="5922" y="4333"/>
                </a:cubicBezTo>
                <a:cubicBezTo>
                  <a:pt x="5908" y="4367"/>
                  <a:pt x="5888" y="4397"/>
                  <a:pt x="5862" y="4423"/>
                </a:cubicBezTo>
                <a:cubicBezTo>
                  <a:pt x="5835" y="4449"/>
                  <a:pt x="5805" y="4469"/>
                  <a:pt x="5771" y="4484"/>
                </a:cubicBezTo>
                <a:cubicBezTo>
                  <a:pt x="5737" y="4498"/>
                  <a:pt x="5701" y="4505"/>
                  <a:pt x="5665" y="4505"/>
                </a:cubicBezTo>
                <a:lnTo>
                  <a:pt x="278" y="4505"/>
                </a:lnTo>
                <a:cubicBezTo>
                  <a:pt x="241" y="4505"/>
                  <a:pt x="206" y="4498"/>
                  <a:pt x="172" y="4484"/>
                </a:cubicBezTo>
                <a:cubicBezTo>
                  <a:pt x="137" y="4469"/>
                  <a:pt x="107" y="4449"/>
                  <a:pt x="81" y="4423"/>
                </a:cubicBezTo>
                <a:cubicBezTo>
                  <a:pt x="55" y="4397"/>
                  <a:pt x="35" y="4367"/>
                  <a:pt x="21" y="4333"/>
                </a:cubicBezTo>
                <a:cubicBezTo>
                  <a:pt x="7" y="4299"/>
                  <a:pt x="0" y="4263"/>
                  <a:pt x="0" y="4226"/>
                </a:cubicBezTo>
                <a:moveTo>
                  <a:pt x="23" y="279"/>
                </a:moveTo>
                <a:lnTo>
                  <a:pt x="23" y="4226"/>
                </a:lnTo>
                <a:cubicBezTo>
                  <a:pt x="23" y="4243"/>
                  <a:pt x="24" y="4260"/>
                  <a:pt x="28" y="4276"/>
                </a:cubicBezTo>
                <a:cubicBezTo>
                  <a:pt x="31" y="4292"/>
                  <a:pt x="36" y="4308"/>
                  <a:pt x="42" y="4324"/>
                </a:cubicBezTo>
                <a:cubicBezTo>
                  <a:pt x="49" y="4339"/>
                  <a:pt x="56" y="4354"/>
                  <a:pt x="66" y="4368"/>
                </a:cubicBezTo>
                <a:cubicBezTo>
                  <a:pt x="75" y="4382"/>
                  <a:pt x="86" y="4395"/>
                  <a:pt x="98" y="4407"/>
                </a:cubicBezTo>
                <a:cubicBezTo>
                  <a:pt x="109" y="4419"/>
                  <a:pt x="122" y="4429"/>
                  <a:pt x="136" y="4439"/>
                </a:cubicBezTo>
                <a:cubicBezTo>
                  <a:pt x="150" y="4448"/>
                  <a:pt x="165" y="4456"/>
                  <a:pt x="180" y="4462"/>
                </a:cubicBezTo>
                <a:cubicBezTo>
                  <a:pt x="196" y="4469"/>
                  <a:pt x="212" y="4473"/>
                  <a:pt x="228" y="4477"/>
                </a:cubicBezTo>
                <a:cubicBezTo>
                  <a:pt x="245" y="4480"/>
                  <a:pt x="261" y="4482"/>
                  <a:pt x="278" y="4482"/>
                </a:cubicBezTo>
                <a:lnTo>
                  <a:pt x="5665" y="4482"/>
                </a:lnTo>
                <a:cubicBezTo>
                  <a:pt x="5681" y="4482"/>
                  <a:pt x="5698" y="4480"/>
                  <a:pt x="5714" y="4477"/>
                </a:cubicBezTo>
                <a:cubicBezTo>
                  <a:pt x="5731" y="4473"/>
                  <a:pt x="5747" y="4469"/>
                  <a:pt x="5762" y="4462"/>
                </a:cubicBezTo>
                <a:cubicBezTo>
                  <a:pt x="5778" y="4456"/>
                  <a:pt x="5792" y="4448"/>
                  <a:pt x="5806" y="4439"/>
                </a:cubicBezTo>
                <a:cubicBezTo>
                  <a:pt x="5820" y="4429"/>
                  <a:pt x="5833" y="4419"/>
                  <a:pt x="5845" y="4407"/>
                </a:cubicBezTo>
                <a:cubicBezTo>
                  <a:pt x="5857" y="4395"/>
                  <a:pt x="5868" y="4382"/>
                  <a:pt x="5877" y="4368"/>
                </a:cubicBezTo>
                <a:cubicBezTo>
                  <a:pt x="5886" y="4354"/>
                  <a:pt x="5894" y="4339"/>
                  <a:pt x="5900" y="4324"/>
                </a:cubicBezTo>
                <a:cubicBezTo>
                  <a:pt x="5907" y="4308"/>
                  <a:pt x="5912" y="4292"/>
                  <a:pt x="5915" y="4276"/>
                </a:cubicBezTo>
                <a:cubicBezTo>
                  <a:pt x="5918" y="4260"/>
                  <a:pt x="5920" y="4243"/>
                  <a:pt x="5920" y="4226"/>
                </a:cubicBezTo>
                <a:lnTo>
                  <a:pt x="5920" y="279"/>
                </a:lnTo>
                <a:cubicBezTo>
                  <a:pt x="5920" y="262"/>
                  <a:pt x="5918" y="246"/>
                  <a:pt x="5915" y="229"/>
                </a:cubicBezTo>
                <a:cubicBezTo>
                  <a:pt x="5912" y="213"/>
                  <a:pt x="5907" y="197"/>
                  <a:pt x="5900" y="181"/>
                </a:cubicBezTo>
                <a:cubicBezTo>
                  <a:pt x="5894" y="166"/>
                  <a:pt x="5886" y="151"/>
                  <a:pt x="5877" y="137"/>
                </a:cubicBezTo>
                <a:cubicBezTo>
                  <a:pt x="5868" y="123"/>
                  <a:pt x="5857" y="110"/>
                  <a:pt x="5845" y="98"/>
                </a:cubicBezTo>
                <a:cubicBezTo>
                  <a:pt x="5833" y="87"/>
                  <a:pt x="5820" y="76"/>
                  <a:pt x="5806" y="67"/>
                </a:cubicBezTo>
                <a:cubicBezTo>
                  <a:pt x="5792" y="57"/>
                  <a:pt x="5778" y="50"/>
                  <a:pt x="5762" y="43"/>
                </a:cubicBezTo>
                <a:cubicBezTo>
                  <a:pt x="5747" y="37"/>
                  <a:pt x="5731" y="32"/>
                  <a:pt x="5714" y="29"/>
                </a:cubicBezTo>
                <a:cubicBezTo>
                  <a:pt x="5698" y="25"/>
                  <a:pt x="5681" y="24"/>
                  <a:pt x="5665" y="24"/>
                </a:cubicBezTo>
                <a:lnTo>
                  <a:pt x="278" y="24"/>
                </a:lnTo>
                <a:cubicBezTo>
                  <a:pt x="261" y="24"/>
                  <a:pt x="245" y="25"/>
                  <a:pt x="228" y="29"/>
                </a:cubicBezTo>
                <a:cubicBezTo>
                  <a:pt x="212" y="32"/>
                  <a:pt x="196" y="37"/>
                  <a:pt x="180" y="43"/>
                </a:cubicBezTo>
                <a:cubicBezTo>
                  <a:pt x="165" y="50"/>
                  <a:pt x="150" y="57"/>
                  <a:pt x="136" y="67"/>
                </a:cubicBezTo>
                <a:cubicBezTo>
                  <a:pt x="122" y="76"/>
                  <a:pt x="109" y="87"/>
                  <a:pt x="98" y="98"/>
                </a:cubicBezTo>
                <a:cubicBezTo>
                  <a:pt x="86" y="110"/>
                  <a:pt x="75" y="123"/>
                  <a:pt x="66" y="137"/>
                </a:cubicBezTo>
                <a:cubicBezTo>
                  <a:pt x="56"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 name="任意多边形 84"/>
          <p:cNvSpPr/>
          <p:nvPr/>
        </p:nvSpPr>
        <p:spPr>
          <a:xfrm>
            <a:off x="3275640" y="1428840"/>
            <a:ext cx="535320" cy="535320"/>
          </a:xfrm>
          <a:custGeom>
            <a:avLst/>
            <a:gdLst/>
            <a:ahLst/>
            <a:cxnLst/>
            <a:rect l="0" t="0" r="r" b="b"/>
            <a:pathLst>
              <a:path w="1487" h="1487">
                <a:moveTo>
                  <a:pt x="1487" y="743"/>
                </a:moveTo>
                <a:cubicBezTo>
                  <a:pt x="1487" y="767"/>
                  <a:pt x="1485" y="791"/>
                  <a:pt x="1483" y="816"/>
                </a:cubicBezTo>
                <a:cubicBezTo>
                  <a:pt x="1481" y="840"/>
                  <a:pt x="1477" y="864"/>
                  <a:pt x="1472" y="888"/>
                </a:cubicBezTo>
                <a:cubicBezTo>
                  <a:pt x="1468" y="912"/>
                  <a:pt x="1462" y="935"/>
                  <a:pt x="1455" y="958"/>
                </a:cubicBezTo>
                <a:cubicBezTo>
                  <a:pt x="1448" y="982"/>
                  <a:pt x="1439" y="1005"/>
                  <a:pt x="1430" y="1027"/>
                </a:cubicBezTo>
                <a:cubicBezTo>
                  <a:pt x="1421" y="1049"/>
                  <a:pt x="1410" y="1071"/>
                  <a:pt x="1399" y="1093"/>
                </a:cubicBezTo>
                <a:cubicBezTo>
                  <a:pt x="1387" y="1114"/>
                  <a:pt x="1375" y="1135"/>
                  <a:pt x="1361" y="1155"/>
                </a:cubicBezTo>
                <a:cubicBezTo>
                  <a:pt x="1348" y="1176"/>
                  <a:pt x="1333" y="1195"/>
                  <a:pt x="1318" y="1214"/>
                </a:cubicBezTo>
                <a:cubicBezTo>
                  <a:pt x="1303" y="1234"/>
                  <a:pt x="1286" y="1252"/>
                  <a:pt x="1269" y="1269"/>
                </a:cubicBezTo>
                <a:cubicBezTo>
                  <a:pt x="1252" y="1286"/>
                  <a:pt x="1234" y="1303"/>
                  <a:pt x="1215" y="1318"/>
                </a:cubicBezTo>
                <a:cubicBezTo>
                  <a:pt x="1196" y="1333"/>
                  <a:pt x="1177" y="1348"/>
                  <a:pt x="1157" y="1361"/>
                </a:cubicBezTo>
                <a:cubicBezTo>
                  <a:pt x="1136" y="1375"/>
                  <a:pt x="1115" y="1387"/>
                  <a:pt x="1094" y="1399"/>
                </a:cubicBezTo>
                <a:cubicBezTo>
                  <a:pt x="1073" y="1410"/>
                  <a:pt x="1051" y="1421"/>
                  <a:pt x="1028" y="1430"/>
                </a:cubicBezTo>
                <a:cubicBezTo>
                  <a:pt x="1006" y="1439"/>
                  <a:pt x="983" y="1448"/>
                  <a:pt x="959" y="1455"/>
                </a:cubicBezTo>
                <a:cubicBezTo>
                  <a:pt x="936" y="1462"/>
                  <a:pt x="913" y="1468"/>
                  <a:pt x="889" y="1472"/>
                </a:cubicBezTo>
                <a:cubicBezTo>
                  <a:pt x="865" y="1477"/>
                  <a:pt x="841" y="1481"/>
                  <a:pt x="817" y="1483"/>
                </a:cubicBezTo>
                <a:cubicBezTo>
                  <a:pt x="792" y="1485"/>
                  <a:pt x="768" y="1487"/>
                  <a:pt x="744" y="1487"/>
                </a:cubicBezTo>
                <a:cubicBezTo>
                  <a:pt x="720" y="1487"/>
                  <a:pt x="695" y="1485"/>
                  <a:pt x="671" y="1483"/>
                </a:cubicBezTo>
                <a:cubicBezTo>
                  <a:pt x="647" y="1481"/>
                  <a:pt x="623" y="1477"/>
                  <a:pt x="599" y="1472"/>
                </a:cubicBezTo>
                <a:cubicBezTo>
                  <a:pt x="575" y="1468"/>
                  <a:pt x="550" y="1462"/>
                  <a:pt x="527" y="1455"/>
                </a:cubicBezTo>
                <a:cubicBezTo>
                  <a:pt x="504" y="1448"/>
                  <a:pt x="481" y="1439"/>
                  <a:pt x="459" y="1430"/>
                </a:cubicBezTo>
                <a:cubicBezTo>
                  <a:pt x="436" y="1421"/>
                  <a:pt x="414" y="1410"/>
                  <a:pt x="393" y="1399"/>
                </a:cubicBezTo>
                <a:cubicBezTo>
                  <a:pt x="371" y="1387"/>
                  <a:pt x="350" y="1375"/>
                  <a:pt x="330" y="1361"/>
                </a:cubicBezTo>
                <a:cubicBezTo>
                  <a:pt x="310" y="1348"/>
                  <a:pt x="290" y="1333"/>
                  <a:pt x="272" y="1318"/>
                </a:cubicBezTo>
                <a:cubicBezTo>
                  <a:pt x="253" y="1303"/>
                  <a:pt x="235" y="1286"/>
                  <a:pt x="218" y="1269"/>
                </a:cubicBezTo>
                <a:cubicBezTo>
                  <a:pt x="200" y="1252"/>
                  <a:pt x="184" y="1234"/>
                  <a:pt x="169" y="1214"/>
                </a:cubicBezTo>
                <a:cubicBezTo>
                  <a:pt x="153" y="1195"/>
                  <a:pt x="139" y="1176"/>
                  <a:pt x="125" y="1155"/>
                </a:cubicBezTo>
                <a:cubicBezTo>
                  <a:pt x="112" y="1135"/>
                  <a:pt x="99" y="1114"/>
                  <a:pt x="88" y="1093"/>
                </a:cubicBezTo>
                <a:cubicBezTo>
                  <a:pt x="76" y="1071"/>
                  <a:pt x="66" y="1049"/>
                  <a:pt x="57" y="1027"/>
                </a:cubicBezTo>
                <a:cubicBezTo>
                  <a:pt x="47" y="1005"/>
                  <a:pt x="39" y="982"/>
                  <a:pt x="32" y="958"/>
                </a:cubicBezTo>
                <a:cubicBezTo>
                  <a:pt x="25" y="935"/>
                  <a:pt x="19" y="912"/>
                  <a:pt x="14" y="888"/>
                </a:cubicBezTo>
                <a:cubicBezTo>
                  <a:pt x="10" y="864"/>
                  <a:pt x="6" y="840"/>
                  <a:pt x="4" y="816"/>
                </a:cubicBezTo>
                <a:cubicBezTo>
                  <a:pt x="1" y="791"/>
                  <a:pt x="0" y="767"/>
                  <a:pt x="0" y="743"/>
                </a:cubicBezTo>
                <a:cubicBezTo>
                  <a:pt x="0" y="718"/>
                  <a:pt x="1" y="694"/>
                  <a:pt x="4" y="670"/>
                </a:cubicBezTo>
                <a:cubicBezTo>
                  <a:pt x="6" y="646"/>
                  <a:pt x="10" y="622"/>
                  <a:pt x="14" y="598"/>
                </a:cubicBezTo>
                <a:cubicBezTo>
                  <a:pt x="19" y="574"/>
                  <a:pt x="25" y="550"/>
                  <a:pt x="32" y="527"/>
                </a:cubicBezTo>
                <a:cubicBezTo>
                  <a:pt x="39" y="504"/>
                  <a:pt x="47" y="481"/>
                  <a:pt x="57" y="458"/>
                </a:cubicBezTo>
                <a:cubicBezTo>
                  <a:pt x="66" y="436"/>
                  <a:pt x="76" y="414"/>
                  <a:pt x="88" y="393"/>
                </a:cubicBezTo>
                <a:cubicBezTo>
                  <a:pt x="99" y="371"/>
                  <a:pt x="112" y="350"/>
                  <a:pt x="125" y="330"/>
                </a:cubicBezTo>
                <a:cubicBezTo>
                  <a:pt x="139" y="310"/>
                  <a:pt x="153" y="290"/>
                  <a:pt x="169" y="272"/>
                </a:cubicBezTo>
                <a:cubicBezTo>
                  <a:pt x="184" y="253"/>
                  <a:pt x="200" y="235"/>
                  <a:pt x="218" y="217"/>
                </a:cubicBezTo>
                <a:cubicBezTo>
                  <a:pt x="235" y="200"/>
                  <a:pt x="253" y="184"/>
                  <a:pt x="272" y="169"/>
                </a:cubicBezTo>
                <a:cubicBezTo>
                  <a:pt x="290" y="153"/>
                  <a:pt x="310" y="139"/>
                  <a:pt x="330" y="125"/>
                </a:cubicBezTo>
                <a:cubicBezTo>
                  <a:pt x="350" y="112"/>
                  <a:pt x="371" y="99"/>
                  <a:pt x="393" y="88"/>
                </a:cubicBezTo>
                <a:cubicBezTo>
                  <a:pt x="414" y="76"/>
                  <a:pt x="436" y="66"/>
                  <a:pt x="459" y="56"/>
                </a:cubicBezTo>
                <a:cubicBezTo>
                  <a:pt x="481" y="47"/>
                  <a:pt x="504" y="39"/>
                  <a:pt x="527" y="32"/>
                </a:cubicBezTo>
                <a:cubicBezTo>
                  <a:pt x="550" y="25"/>
                  <a:pt x="575" y="19"/>
                  <a:pt x="599" y="14"/>
                </a:cubicBezTo>
                <a:cubicBezTo>
                  <a:pt x="623" y="9"/>
                  <a:pt x="647" y="6"/>
                  <a:pt x="671" y="4"/>
                </a:cubicBezTo>
                <a:cubicBezTo>
                  <a:pt x="695" y="1"/>
                  <a:pt x="720" y="0"/>
                  <a:pt x="744" y="0"/>
                </a:cubicBezTo>
                <a:cubicBezTo>
                  <a:pt x="768" y="0"/>
                  <a:pt x="792" y="1"/>
                  <a:pt x="817" y="4"/>
                </a:cubicBezTo>
                <a:cubicBezTo>
                  <a:pt x="841" y="6"/>
                  <a:pt x="865" y="9"/>
                  <a:pt x="889" y="14"/>
                </a:cubicBezTo>
                <a:cubicBezTo>
                  <a:pt x="913" y="19"/>
                  <a:pt x="936" y="25"/>
                  <a:pt x="959" y="32"/>
                </a:cubicBezTo>
                <a:cubicBezTo>
                  <a:pt x="983" y="39"/>
                  <a:pt x="1006" y="47"/>
                  <a:pt x="1028" y="56"/>
                </a:cubicBezTo>
                <a:cubicBezTo>
                  <a:pt x="1051" y="66"/>
                  <a:pt x="1073" y="76"/>
                  <a:pt x="1094" y="88"/>
                </a:cubicBezTo>
                <a:cubicBezTo>
                  <a:pt x="1115" y="99"/>
                  <a:pt x="1136" y="112"/>
                  <a:pt x="1157" y="125"/>
                </a:cubicBezTo>
                <a:cubicBezTo>
                  <a:pt x="1177" y="139"/>
                  <a:pt x="1196" y="153"/>
                  <a:pt x="1215" y="169"/>
                </a:cubicBezTo>
                <a:cubicBezTo>
                  <a:pt x="1234" y="184"/>
                  <a:pt x="1252" y="200"/>
                  <a:pt x="1269" y="217"/>
                </a:cubicBezTo>
                <a:cubicBezTo>
                  <a:pt x="1286" y="235"/>
                  <a:pt x="1303" y="253"/>
                  <a:pt x="1318" y="272"/>
                </a:cubicBezTo>
                <a:cubicBezTo>
                  <a:pt x="1333" y="290"/>
                  <a:pt x="1348" y="310"/>
                  <a:pt x="1361" y="330"/>
                </a:cubicBezTo>
                <a:cubicBezTo>
                  <a:pt x="1375" y="350"/>
                  <a:pt x="1387" y="371"/>
                  <a:pt x="1399" y="393"/>
                </a:cubicBezTo>
                <a:cubicBezTo>
                  <a:pt x="1410" y="414"/>
                  <a:pt x="1421" y="436"/>
                  <a:pt x="1430" y="458"/>
                </a:cubicBezTo>
                <a:cubicBezTo>
                  <a:pt x="1439" y="481"/>
                  <a:pt x="1448" y="504"/>
                  <a:pt x="1455" y="527"/>
                </a:cubicBezTo>
                <a:cubicBezTo>
                  <a:pt x="1462" y="550"/>
                  <a:pt x="1468" y="574"/>
                  <a:pt x="1472" y="598"/>
                </a:cubicBezTo>
                <a:cubicBezTo>
                  <a:pt x="1477" y="622"/>
                  <a:pt x="1481" y="646"/>
                  <a:pt x="1483" y="670"/>
                </a:cubicBezTo>
                <a:cubicBezTo>
                  <a:pt x="1485" y="694"/>
                  <a:pt x="1487" y="718"/>
                  <a:pt x="1487" y="743"/>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6" name="图片 85"/>
          <p:cNvPicPr/>
          <p:nvPr/>
        </p:nvPicPr>
        <p:blipFill>
          <a:blip r:embed="rId13"/>
          <a:stretch/>
        </p:blipFill>
        <p:spPr>
          <a:xfrm>
            <a:off x="3417840" y="1571040"/>
            <a:ext cx="250200" cy="250200"/>
          </a:xfrm>
          <a:prstGeom prst="rect">
            <a:avLst/>
          </a:prstGeom>
          <a:noFill/>
          <a:ln w="0">
            <a:noFill/>
          </a:ln>
        </p:spPr>
      </p:pic>
      <p:sp>
        <p:nvSpPr>
          <p:cNvPr id="87" name="文本框 86"/>
          <p:cNvSpPr txBox="1"/>
          <p:nvPr/>
        </p:nvSpPr>
        <p:spPr>
          <a:xfrm>
            <a:off x="810720" y="5625360"/>
            <a:ext cx="3353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应用中表现出色，具备强大的信息覆盖能力和响应能力。</a:t>
            </a:r>
            <a:endParaRPr lang="en-US" sz="1050" b="0" u="none" strike="noStrike">
              <a:solidFill>
                <a:srgbClr val="000000"/>
              </a:solidFill>
              <a:effectLst/>
              <a:uFillTx/>
              <a:latin typeface="Times New Roman"/>
            </a:endParaRPr>
          </a:p>
        </p:txBody>
      </p:sp>
      <p:sp>
        <p:nvSpPr>
          <p:cNvPr id="88" name="文本框 87"/>
          <p:cNvSpPr txBox="1"/>
          <p:nvPr/>
        </p:nvSpPr>
        <p:spPr>
          <a:xfrm>
            <a:off x="3209040" y="2059560"/>
            <a:ext cx="67140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检索模块</a:t>
            </a:r>
            <a:endParaRPr lang="en-US" sz="1320" b="0" u="none" strike="noStrike">
              <a:solidFill>
                <a:srgbClr val="000000"/>
              </a:solidFill>
              <a:effectLst/>
              <a:uFillTx/>
              <a:latin typeface="Times New Roman"/>
            </a:endParaRPr>
          </a:p>
        </p:txBody>
      </p:sp>
      <p:sp>
        <p:nvSpPr>
          <p:cNvPr id="89" name="文本框 88"/>
          <p:cNvSpPr txBox="1"/>
          <p:nvPr/>
        </p:nvSpPr>
        <p:spPr>
          <a:xfrm>
            <a:off x="2649240" y="2390040"/>
            <a:ext cx="176112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从海量数据中找到与查询相关的信</a:t>
            </a:r>
            <a:endParaRPr lang="en-US" sz="920" b="0" u="none" strike="noStrike">
              <a:solidFill>
                <a:srgbClr val="000000"/>
              </a:solidFill>
              <a:effectLst/>
              <a:uFillTx/>
              <a:latin typeface="Times New Roman"/>
            </a:endParaRPr>
          </a:p>
        </p:txBody>
      </p:sp>
      <p:pic>
        <p:nvPicPr>
          <p:cNvPr id="90" name="图片 89"/>
          <p:cNvPicPr/>
          <p:nvPr/>
        </p:nvPicPr>
        <p:blipFill>
          <a:blip r:embed="rId14"/>
          <a:stretch/>
        </p:blipFill>
        <p:spPr>
          <a:xfrm>
            <a:off x="4813560" y="1972080"/>
            <a:ext cx="1069200" cy="24840"/>
          </a:xfrm>
          <a:prstGeom prst="rect">
            <a:avLst/>
          </a:prstGeom>
          <a:noFill/>
          <a:ln w="0">
            <a:noFill/>
          </a:ln>
        </p:spPr>
      </p:pic>
      <p:sp>
        <p:nvSpPr>
          <p:cNvPr id="91" name="任意多边形 90"/>
          <p:cNvSpPr/>
          <p:nvPr/>
        </p:nvSpPr>
        <p:spPr>
          <a:xfrm>
            <a:off x="5866200" y="1905120"/>
            <a:ext cx="100800" cy="167400"/>
          </a:xfrm>
          <a:custGeom>
            <a:avLst/>
            <a:gdLst/>
            <a:ahLst/>
            <a:cxnLst/>
            <a:rect l="0" t="0" r="r" b="b"/>
            <a:pathLst>
              <a:path w="280" h="465">
                <a:moveTo>
                  <a:pt x="0" y="0"/>
                </a:moveTo>
                <a:lnTo>
                  <a:pt x="0" y="465"/>
                </a:lnTo>
                <a:lnTo>
                  <a:pt x="280"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2" name="任意多边形 91"/>
          <p:cNvSpPr/>
          <p:nvPr/>
        </p:nvSpPr>
        <p:spPr>
          <a:xfrm>
            <a:off x="6083640" y="1253160"/>
            <a:ext cx="2139480" cy="1621800"/>
          </a:xfrm>
          <a:custGeom>
            <a:avLst/>
            <a:gdLst/>
            <a:ahLst/>
            <a:cxnLst/>
            <a:rect l="0" t="0" r="r" b="b"/>
            <a:pathLst>
              <a:path w="5943" h="4505">
                <a:moveTo>
                  <a:pt x="21" y="172"/>
                </a:moveTo>
                <a:cubicBezTo>
                  <a:pt x="35" y="138"/>
                  <a:pt x="55" y="108"/>
                  <a:pt x="81" y="82"/>
                </a:cubicBezTo>
                <a:cubicBezTo>
                  <a:pt x="107" y="56"/>
                  <a:pt x="137" y="36"/>
                  <a:pt x="172" y="22"/>
                </a:cubicBezTo>
                <a:cubicBezTo>
                  <a:pt x="206" y="8"/>
                  <a:pt x="241" y="0"/>
                  <a:pt x="278" y="0"/>
                </a:cubicBezTo>
                <a:lnTo>
                  <a:pt x="5665" y="0"/>
                </a:lnTo>
                <a:cubicBezTo>
                  <a:pt x="5702" y="0"/>
                  <a:pt x="5737" y="8"/>
                  <a:pt x="5771" y="22"/>
                </a:cubicBezTo>
                <a:cubicBezTo>
                  <a:pt x="5805" y="36"/>
                  <a:pt x="5835" y="56"/>
                  <a:pt x="5862" y="82"/>
                </a:cubicBezTo>
                <a:cubicBezTo>
                  <a:pt x="5888" y="108"/>
                  <a:pt x="5908" y="138"/>
                  <a:pt x="5922" y="172"/>
                </a:cubicBezTo>
                <a:cubicBezTo>
                  <a:pt x="5936" y="207"/>
                  <a:pt x="5943" y="242"/>
                  <a:pt x="5943" y="279"/>
                </a:cubicBezTo>
                <a:lnTo>
                  <a:pt x="5943" y="4226"/>
                </a:lnTo>
                <a:cubicBezTo>
                  <a:pt x="5943" y="4263"/>
                  <a:pt x="5936" y="4299"/>
                  <a:pt x="5922" y="4333"/>
                </a:cubicBezTo>
                <a:cubicBezTo>
                  <a:pt x="5908" y="4367"/>
                  <a:pt x="5888" y="4397"/>
                  <a:pt x="5862" y="4423"/>
                </a:cubicBezTo>
                <a:cubicBezTo>
                  <a:pt x="5835" y="4449"/>
                  <a:pt x="5805" y="4469"/>
                  <a:pt x="5771" y="4484"/>
                </a:cubicBezTo>
                <a:cubicBezTo>
                  <a:pt x="5737" y="4498"/>
                  <a:pt x="5702" y="4505"/>
                  <a:pt x="5665" y="4505"/>
                </a:cubicBezTo>
                <a:lnTo>
                  <a:pt x="278" y="4505"/>
                </a:lnTo>
                <a:cubicBezTo>
                  <a:pt x="241" y="4505"/>
                  <a:pt x="206" y="4498"/>
                  <a:pt x="172" y="4484"/>
                </a:cubicBezTo>
                <a:cubicBezTo>
                  <a:pt x="137" y="4469"/>
                  <a:pt x="107" y="4449"/>
                  <a:pt x="81" y="4423"/>
                </a:cubicBezTo>
                <a:cubicBezTo>
                  <a:pt x="55" y="4397"/>
                  <a:pt x="35" y="4367"/>
                  <a:pt x="21" y="4333"/>
                </a:cubicBezTo>
                <a:cubicBezTo>
                  <a:pt x="7" y="4299"/>
                  <a:pt x="0" y="4263"/>
                  <a:pt x="0" y="4226"/>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 name="任意多边形 92"/>
          <p:cNvSpPr/>
          <p:nvPr/>
        </p:nvSpPr>
        <p:spPr>
          <a:xfrm>
            <a:off x="6083640" y="1253160"/>
            <a:ext cx="2139480" cy="1621800"/>
          </a:xfrm>
          <a:custGeom>
            <a:avLst/>
            <a:gdLst/>
            <a:ahLst/>
            <a:cxnLst/>
            <a:rect l="0" t="0" r="r" b="b"/>
            <a:pathLst>
              <a:path w="5943" h="4505">
                <a:moveTo>
                  <a:pt x="0" y="4226"/>
                </a:moveTo>
                <a:lnTo>
                  <a:pt x="0" y="279"/>
                </a:lnTo>
                <a:cubicBezTo>
                  <a:pt x="0" y="242"/>
                  <a:pt x="7" y="207"/>
                  <a:pt x="21" y="172"/>
                </a:cubicBezTo>
                <a:cubicBezTo>
                  <a:pt x="35" y="138"/>
                  <a:pt x="55" y="108"/>
                  <a:pt x="81" y="82"/>
                </a:cubicBezTo>
                <a:cubicBezTo>
                  <a:pt x="107" y="56"/>
                  <a:pt x="137" y="36"/>
                  <a:pt x="172" y="22"/>
                </a:cubicBezTo>
                <a:cubicBezTo>
                  <a:pt x="206" y="8"/>
                  <a:pt x="241" y="0"/>
                  <a:pt x="278" y="0"/>
                </a:cubicBezTo>
                <a:lnTo>
                  <a:pt x="5665" y="0"/>
                </a:lnTo>
                <a:cubicBezTo>
                  <a:pt x="5702" y="0"/>
                  <a:pt x="5737" y="8"/>
                  <a:pt x="5771" y="22"/>
                </a:cubicBezTo>
                <a:cubicBezTo>
                  <a:pt x="5805" y="36"/>
                  <a:pt x="5835" y="56"/>
                  <a:pt x="5862" y="82"/>
                </a:cubicBezTo>
                <a:cubicBezTo>
                  <a:pt x="5888" y="108"/>
                  <a:pt x="5908" y="138"/>
                  <a:pt x="5922" y="172"/>
                </a:cubicBezTo>
                <a:cubicBezTo>
                  <a:pt x="5936" y="207"/>
                  <a:pt x="5943" y="242"/>
                  <a:pt x="5943" y="279"/>
                </a:cubicBezTo>
                <a:lnTo>
                  <a:pt x="5943" y="4226"/>
                </a:lnTo>
                <a:cubicBezTo>
                  <a:pt x="5943" y="4263"/>
                  <a:pt x="5936" y="4299"/>
                  <a:pt x="5922" y="4333"/>
                </a:cubicBezTo>
                <a:cubicBezTo>
                  <a:pt x="5908" y="4367"/>
                  <a:pt x="5888" y="4397"/>
                  <a:pt x="5862" y="4423"/>
                </a:cubicBezTo>
                <a:cubicBezTo>
                  <a:pt x="5835" y="4449"/>
                  <a:pt x="5805" y="4469"/>
                  <a:pt x="5771" y="4484"/>
                </a:cubicBezTo>
                <a:cubicBezTo>
                  <a:pt x="5737" y="4498"/>
                  <a:pt x="5702" y="4505"/>
                  <a:pt x="5665" y="4505"/>
                </a:cubicBezTo>
                <a:lnTo>
                  <a:pt x="278" y="4505"/>
                </a:lnTo>
                <a:cubicBezTo>
                  <a:pt x="241" y="4505"/>
                  <a:pt x="206" y="4498"/>
                  <a:pt x="172" y="4484"/>
                </a:cubicBezTo>
                <a:cubicBezTo>
                  <a:pt x="137" y="4469"/>
                  <a:pt x="107" y="4449"/>
                  <a:pt x="81" y="4423"/>
                </a:cubicBezTo>
                <a:cubicBezTo>
                  <a:pt x="55" y="4397"/>
                  <a:pt x="35" y="4367"/>
                  <a:pt x="21" y="4333"/>
                </a:cubicBezTo>
                <a:cubicBezTo>
                  <a:pt x="7" y="4299"/>
                  <a:pt x="0" y="4263"/>
                  <a:pt x="0" y="4226"/>
                </a:cubicBezTo>
                <a:moveTo>
                  <a:pt x="23" y="279"/>
                </a:moveTo>
                <a:lnTo>
                  <a:pt x="23" y="4226"/>
                </a:lnTo>
                <a:cubicBezTo>
                  <a:pt x="23" y="4243"/>
                  <a:pt x="24" y="4260"/>
                  <a:pt x="28" y="4276"/>
                </a:cubicBezTo>
                <a:cubicBezTo>
                  <a:pt x="31" y="4292"/>
                  <a:pt x="36" y="4308"/>
                  <a:pt x="42" y="4324"/>
                </a:cubicBezTo>
                <a:cubicBezTo>
                  <a:pt x="49" y="4339"/>
                  <a:pt x="57" y="4354"/>
                  <a:pt x="66" y="4368"/>
                </a:cubicBezTo>
                <a:cubicBezTo>
                  <a:pt x="75" y="4382"/>
                  <a:pt x="86" y="4395"/>
                  <a:pt x="98" y="4407"/>
                </a:cubicBezTo>
                <a:cubicBezTo>
                  <a:pt x="109" y="4419"/>
                  <a:pt x="122" y="4429"/>
                  <a:pt x="136" y="4439"/>
                </a:cubicBezTo>
                <a:cubicBezTo>
                  <a:pt x="150" y="4448"/>
                  <a:pt x="165" y="4456"/>
                  <a:pt x="180" y="4462"/>
                </a:cubicBezTo>
                <a:cubicBezTo>
                  <a:pt x="196" y="4469"/>
                  <a:pt x="212" y="4473"/>
                  <a:pt x="228" y="4477"/>
                </a:cubicBezTo>
                <a:cubicBezTo>
                  <a:pt x="245" y="4480"/>
                  <a:pt x="261" y="4482"/>
                  <a:pt x="278" y="4482"/>
                </a:cubicBezTo>
                <a:lnTo>
                  <a:pt x="5665" y="4482"/>
                </a:lnTo>
                <a:cubicBezTo>
                  <a:pt x="5681" y="4482"/>
                  <a:pt x="5698" y="4480"/>
                  <a:pt x="5714" y="4477"/>
                </a:cubicBezTo>
                <a:cubicBezTo>
                  <a:pt x="5731" y="4473"/>
                  <a:pt x="5747" y="4469"/>
                  <a:pt x="5762" y="4462"/>
                </a:cubicBezTo>
                <a:cubicBezTo>
                  <a:pt x="5778" y="4456"/>
                  <a:pt x="5793" y="4448"/>
                  <a:pt x="5806" y="4439"/>
                </a:cubicBezTo>
                <a:cubicBezTo>
                  <a:pt x="5820" y="4429"/>
                  <a:pt x="5833" y="4419"/>
                  <a:pt x="5845" y="4407"/>
                </a:cubicBezTo>
                <a:cubicBezTo>
                  <a:pt x="5857" y="4395"/>
                  <a:pt x="5868" y="4382"/>
                  <a:pt x="5877" y="4368"/>
                </a:cubicBezTo>
                <a:cubicBezTo>
                  <a:pt x="5886" y="4354"/>
                  <a:pt x="5894" y="4339"/>
                  <a:pt x="5900" y="4324"/>
                </a:cubicBezTo>
                <a:cubicBezTo>
                  <a:pt x="5907" y="4308"/>
                  <a:pt x="5912" y="4292"/>
                  <a:pt x="5915" y="4276"/>
                </a:cubicBezTo>
                <a:cubicBezTo>
                  <a:pt x="5918" y="4260"/>
                  <a:pt x="5920" y="4243"/>
                  <a:pt x="5920" y="4226"/>
                </a:cubicBezTo>
                <a:lnTo>
                  <a:pt x="5920" y="279"/>
                </a:lnTo>
                <a:cubicBezTo>
                  <a:pt x="5920" y="262"/>
                  <a:pt x="5918" y="246"/>
                  <a:pt x="5915" y="229"/>
                </a:cubicBezTo>
                <a:cubicBezTo>
                  <a:pt x="5912" y="213"/>
                  <a:pt x="5907" y="197"/>
                  <a:pt x="5900" y="181"/>
                </a:cubicBezTo>
                <a:cubicBezTo>
                  <a:pt x="5894" y="166"/>
                  <a:pt x="5886" y="151"/>
                  <a:pt x="5877" y="137"/>
                </a:cubicBezTo>
                <a:cubicBezTo>
                  <a:pt x="5868" y="123"/>
                  <a:pt x="5857" y="110"/>
                  <a:pt x="5845" y="98"/>
                </a:cubicBezTo>
                <a:cubicBezTo>
                  <a:pt x="5833" y="87"/>
                  <a:pt x="5820" y="76"/>
                  <a:pt x="5806" y="67"/>
                </a:cubicBezTo>
                <a:cubicBezTo>
                  <a:pt x="5793" y="57"/>
                  <a:pt x="5778" y="50"/>
                  <a:pt x="5762" y="43"/>
                </a:cubicBezTo>
                <a:cubicBezTo>
                  <a:pt x="5747" y="37"/>
                  <a:pt x="5731" y="32"/>
                  <a:pt x="5714" y="29"/>
                </a:cubicBezTo>
                <a:cubicBezTo>
                  <a:pt x="5698" y="25"/>
                  <a:pt x="5681" y="24"/>
                  <a:pt x="5665" y="24"/>
                </a:cubicBezTo>
                <a:lnTo>
                  <a:pt x="278" y="24"/>
                </a:lnTo>
                <a:cubicBezTo>
                  <a:pt x="261" y="24"/>
                  <a:pt x="245" y="25"/>
                  <a:pt x="228" y="29"/>
                </a:cubicBezTo>
                <a:cubicBezTo>
                  <a:pt x="212" y="32"/>
                  <a:pt x="196" y="37"/>
                  <a:pt x="180" y="43"/>
                </a:cubicBezTo>
                <a:cubicBezTo>
                  <a:pt x="165" y="50"/>
                  <a:pt x="150" y="57"/>
                  <a:pt x="136" y="67"/>
                </a:cubicBezTo>
                <a:cubicBezTo>
                  <a:pt x="122" y="76"/>
                  <a:pt x="109" y="87"/>
                  <a:pt x="98" y="98"/>
                </a:cubicBezTo>
                <a:cubicBezTo>
                  <a:pt x="86" y="110"/>
                  <a:pt x="75" y="123"/>
                  <a:pt x="66" y="137"/>
                </a:cubicBezTo>
                <a:cubicBezTo>
                  <a:pt x="57"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4" name="任意多边形 93"/>
          <p:cNvSpPr/>
          <p:nvPr/>
        </p:nvSpPr>
        <p:spPr>
          <a:xfrm>
            <a:off x="6885720" y="1428840"/>
            <a:ext cx="535320" cy="535320"/>
          </a:xfrm>
          <a:custGeom>
            <a:avLst/>
            <a:gdLst/>
            <a:ahLst/>
            <a:cxnLst/>
            <a:rect l="0" t="0" r="r" b="b"/>
            <a:pathLst>
              <a:path w="1487" h="1487">
                <a:moveTo>
                  <a:pt x="1487" y="743"/>
                </a:moveTo>
                <a:cubicBezTo>
                  <a:pt x="1487" y="767"/>
                  <a:pt x="1486" y="791"/>
                  <a:pt x="1483" y="816"/>
                </a:cubicBezTo>
                <a:cubicBezTo>
                  <a:pt x="1481" y="840"/>
                  <a:pt x="1477" y="864"/>
                  <a:pt x="1472" y="888"/>
                </a:cubicBezTo>
                <a:cubicBezTo>
                  <a:pt x="1468" y="912"/>
                  <a:pt x="1462" y="935"/>
                  <a:pt x="1455" y="958"/>
                </a:cubicBezTo>
                <a:cubicBezTo>
                  <a:pt x="1448" y="982"/>
                  <a:pt x="1439" y="1005"/>
                  <a:pt x="1430" y="1027"/>
                </a:cubicBezTo>
                <a:cubicBezTo>
                  <a:pt x="1421" y="1049"/>
                  <a:pt x="1410" y="1071"/>
                  <a:pt x="1399" y="1093"/>
                </a:cubicBezTo>
                <a:cubicBezTo>
                  <a:pt x="1388" y="1114"/>
                  <a:pt x="1375" y="1135"/>
                  <a:pt x="1362" y="1155"/>
                </a:cubicBezTo>
                <a:cubicBezTo>
                  <a:pt x="1348" y="1176"/>
                  <a:pt x="1334" y="1195"/>
                  <a:pt x="1318" y="1214"/>
                </a:cubicBezTo>
                <a:cubicBezTo>
                  <a:pt x="1303" y="1234"/>
                  <a:pt x="1286" y="1252"/>
                  <a:pt x="1269" y="1269"/>
                </a:cubicBezTo>
                <a:cubicBezTo>
                  <a:pt x="1252" y="1286"/>
                  <a:pt x="1234" y="1303"/>
                  <a:pt x="1215" y="1318"/>
                </a:cubicBezTo>
                <a:cubicBezTo>
                  <a:pt x="1196" y="1333"/>
                  <a:pt x="1177" y="1348"/>
                  <a:pt x="1157" y="1361"/>
                </a:cubicBezTo>
                <a:cubicBezTo>
                  <a:pt x="1136" y="1375"/>
                  <a:pt x="1115" y="1387"/>
                  <a:pt x="1094" y="1399"/>
                </a:cubicBezTo>
                <a:cubicBezTo>
                  <a:pt x="1073" y="1410"/>
                  <a:pt x="1051" y="1421"/>
                  <a:pt x="1028" y="1430"/>
                </a:cubicBezTo>
                <a:cubicBezTo>
                  <a:pt x="1006" y="1439"/>
                  <a:pt x="983" y="1448"/>
                  <a:pt x="960" y="1455"/>
                </a:cubicBezTo>
                <a:cubicBezTo>
                  <a:pt x="936" y="1462"/>
                  <a:pt x="912" y="1468"/>
                  <a:pt x="888" y="1472"/>
                </a:cubicBezTo>
                <a:cubicBezTo>
                  <a:pt x="864" y="1477"/>
                  <a:pt x="840" y="1481"/>
                  <a:pt x="816" y="1483"/>
                </a:cubicBezTo>
                <a:cubicBezTo>
                  <a:pt x="791" y="1485"/>
                  <a:pt x="767" y="1487"/>
                  <a:pt x="743" y="1487"/>
                </a:cubicBezTo>
                <a:cubicBezTo>
                  <a:pt x="719" y="1487"/>
                  <a:pt x="694" y="1485"/>
                  <a:pt x="670" y="1483"/>
                </a:cubicBezTo>
                <a:cubicBezTo>
                  <a:pt x="646" y="1481"/>
                  <a:pt x="622" y="1477"/>
                  <a:pt x="598" y="1472"/>
                </a:cubicBezTo>
                <a:cubicBezTo>
                  <a:pt x="574" y="1468"/>
                  <a:pt x="551" y="1462"/>
                  <a:pt x="527" y="1455"/>
                </a:cubicBezTo>
                <a:cubicBezTo>
                  <a:pt x="504" y="1448"/>
                  <a:pt x="481" y="1439"/>
                  <a:pt x="459" y="1430"/>
                </a:cubicBezTo>
                <a:cubicBezTo>
                  <a:pt x="436" y="1421"/>
                  <a:pt x="414" y="1410"/>
                  <a:pt x="393" y="1399"/>
                </a:cubicBezTo>
                <a:cubicBezTo>
                  <a:pt x="371" y="1387"/>
                  <a:pt x="350" y="1375"/>
                  <a:pt x="330" y="1361"/>
                </a:cubicBezTo>
                <a:cubicBezTo>
                  <a:pt x="310" y="1348"/>
                  <a:pt x="290" y="1333"/>
                  <a:pt x="272" y="1318"/>
                </a:cubicBezTo>
                <a:cubicBezTo>
                  <a:pt x="253" y="1303"/>
                  <a:pt x="235" y="1286"/>
                  <a:pt x="218" y="1269"/>
                </a:cubicBezTo>
                <a:cubicBezTo>
                  <a:pt x="200" y="1252"/>
                  <a:pt x="184" y="1234"/>
                  <a:pt x="169" y="1214"/>
                </a:cubicBezTo>
                <a:cubicBezTo>
                  <a:pt x="153" y="1195"/>
                  <a:pt x="139" y="1176"/>
                  <a:pt x="125" y="1155"/>
                </a:cubicBezTo>
                <a:cubicBezTo>
                  <a:pt x="112" y="1135"/>
                  <a:pt x="99" y="1114"/>
                  <a:pt x="88" y="1093"/>
                </a:cubicBezTo>
                <a:cubicBezTo>
                  <a:pt x="76" y="1071"/>
                  <a:pt x="66" y="1049"/>
                  <a:pt x="57" y="1027"/>
                </a:cubicBezTo>
                <a:cubicBezTo>
                  <a:pt x="47" y="1005"/>
                  <a:pt x="39" y="982"/>
                  <a:pt x="32" y="958"/>
                </a:cubicBezTo>
                <a:cubicBezTo>
                  <a:pt x="25" y="935"/>
                  <a:pt x="19" y="912"/>
                  <a:pt x="14" y="888"/>
                </a:cubicBezTo>
                <a:cubicBezTo>
                  <a:pt x="10" y="864"/>
                  <a:pt x="6" y="840"/>
                  <a:pt x="4" y="816"/>
                </a:cubicBezTo>
                <a:cubicBezTo>
                  <a:pt x="1" y="791"/>
                  <a:pt x="0" y="767"/>
                  <a:pt x="0" y="743"/>
                </a:cubicBezTo>
                <a:cubicBezTo>
                  <a:pt x="0" y="718"/>
                  <a:pt x="1" y="694"/>
                  <a:pt x="4" y="670"/>
                </a:cubicBezTo>
                <a:cubicBezTo>
                  <a:pt x="6" y="646"/>
                  <a:pt x="10" y="622"/>
                  <a:pt x="14" y="598"/>
                </a:cubicBezTo>
                <a:cubicBezTo>
                  <a:pt x="19" y="574"/>
                  <a:pt x="25" y="550"/>
                  <a:pt x="32" y="527"/>
                </a:cubicBezTo>
                <a:cubicBezTo>
                  <a:pt x="39" y="504"/>
                  <a:pt x="47" y="481"/>
                  <a:pt x="57" y="458"/>
                </a:cubicBezTo>
                <a:cubicBezTo>
                  <a:pt x="66" y="436"/>
                  <a:pt x="76" y="414"/>
                  <a:pt x="88" y="393"/>
                </a:cubicBezTo>
                <a:cubicBezTo>
                  <a:pt x="99" y="371"/>
                  <a:pt x="112" y="350"/>
                  <a:pt x="125" y="330"/>
                </a:cubicBezTo>
                <a:cubicBezTo>
                  <a:pt x="139" y="310"/>
                  <a:pt x="153" y="290"/>
                  <a:pt x="169" y="272"/>
                </a:cubicBezTo>
                <a:cubicBezTo>
                  <a:pt x="184" y="253"/>
                  <a:pt x="200" y="235"/>
                  <a:pt x="218" y="217"/>
                </a:cubicBezTo>
                <a:cubicBezTo>
                  <a:pt x="235" y="200"/>
                  <a:pt x="253" y="184"/>
                  <a:pt x="272" y="169"/>
                </a:cubicBezTo>
                <a:cubicBezTo>
                  <a:pt x="290" y="153"/>
                  <a:pt x="310" y="139"/>
                  <a:pt x="330" y="125"/>
                </a:cubicBezTo>
                <a:cubicBezTo>
                  <a:pt x="350" y="112"/>
                  <a:pt x="371" y="99"/>
                  <a:pt x="393" y="88"/>
                </a:cubicBezTo>
                <a:cubicBezTo>
                  <a:pt x="414" y="76"/>
                  <a:pt x="436" y="66"/>
                  <a:pt x="459" y="56"/>
                </a:cubicBezTo>
                <a:cubicBezTo>
                  <a:pt x="481" y="47"/>
                  <a:pt x="504" y="39"/>
                  <a:pt x="527" y="32"/>
                </a:cubicBezTo>
                <a:cubicBezTo>
                  <a:pt x="551" y="25"/>
                  <a:pt x="574" y="19"/>
                  <a:pt x="598" y="14"/>
                </a:cubicBezTo>
                <a:cubicBezTo>
                  <a:pt x="622" y="9"/>
                  <a:pt x="646" y="6"/>
                  <a:pt x="670" y="4"/>
                </a:cubicBezTo>
                <a:cubicBezTo>
                  <a:pt x="694" y="1"/>
                  <a:pt x="719" y="0"/>
                  <a:pt x="743" y="0"/>
                </a:cubicBezTo>
                <a:cubicBezTo>
                  <a:pt x="767" y="0"/>
                  <a:pt x="791" y="1"/>
                  <a:pt x="816" y="4"/>
                </a:cubicBezTo>
                <a:cubicBezTo>
                  <a:pt x="840" y="6"/>
                  <a:pt x="864" y="9"/>
                  <a:pt x="888" y="14"/>
                </a:cubicBezTo>
                <a:cubicBezTo>
                  <a:pt x="912" y="19"/>
                  <a:pt x="936" y="25"/>
                  <a:pt x="960" y="32"/>
                </a:cubicBezTo>
                <a:cubicBezTo>
                  <a:pt x="983" y="39"/>
                  <a:pt x="1006" y="47"/>
                  <a:pt x="1028" y="56"/>
                </a:cubicBezTo>
                <a:cubicBezTo>
                  <a:pt x="1051" y="66"/>
                  <a:pt x="1073" y="76"/>
                  <a:pt x="1094" y="88"/>
                </a:cubicBezTo>
                <a:cubicBezTo>
                  <a:pt x="1115" y="99"/>
                  <a:pt x="1136" y="112"/>
                  <a:pt x="1157" y="125"/>
                </a:cubicBezTo>
                <a:cubicBezTo>
                  <a:pt x="1177" y="139"/>
                  <a:pt x="1196" y="153"/>
                  <a:pt x="1215" y="169"/>
                </a:cubicBezTo>
                <a:cubicBezTo>
                  <a:pt x="1234" y="184"/>
                  <a:pt x="1252" y="200"/>
                  <a:pt x="1269" y="217"/>
                </a:cubicBezTo>
                <a:cubicBezTo>
                  <a:pt x="1286" y="235"/>
                  <a:pt x="1303" y="253"/>
                  <a:pt x="1318" y="272"/>
                </a:cubicBezTo>
                <a:cubicBezTo>
                  <a:pt x="1334" y="290"/>
                  <a:pt x="1348" y="310"/>
                  <a:pt x="1362" y="330"/>
                </a:cubicBezTo>
                <a:cubicBezTo>
                  <a:pt x="1375" y="350"/>
                  <a:pt x="1388" y="371"/>
                  <a:pt x="1399" y="393"/>
                </a:cubicBezTo>
                <a:cubicBezTo>
                  <a:pt x="1410" y="414"/>
                  <a:pt x="1421" y="436"/>
                  <a:pt x="1430" y="458"/>
                </a:cubicBezTo>
                <a:cubicBezTo>
                  <a:pt x="1439" y="481"/>
                  <a:pt x="1448" y="504"/>
                  <a:pt x="1455" y="527"/>
                </a:cubicBezTo>
                <a:cubicBezTo>
                  <a:pt x="1462" y="550"/>
                  <a:pt x="1468" y="574"/>
                  <a:pt x="1472" y="598"/>
                </a:cubicBezTo>
                <a:cubicBezTo>
                  <a:pt x="1477" y="622"/>
                  <a:pt x="1481" y="646"/>
                  <a:pt x="1483" y="670"/>
                </a:cubicBezTo>
                <a:cubicBezTo>
                  <a:pt x="1486" y="694"/>
                  <a:pt x="1487" y="718"/>
                  <a:pt x="1487" y="743"/>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5" name="图片 94"/>
          <p:cNvPicPr/>
          <p:nvPr/>
        </p:nvPicPr>
        <p:blipFill>
          <a:blip r:embed="rId15"/>
          <a:stretch/>
        </p:blipFill>
        <p:spPr>
          <a:xfrm>
            <a:off x="7044840" y="1571040"/>
            <a:ext cx="217080" cy="250200"/>
          </a:xfrm>
          <a:prstGeom prst="rect">
            <a:avLst/>
          </a:prstGeom>
          <a:noFill/>
          <a:ln w="0">
            <a:noFill/>
          </a:ln>
        </p:spPr>
      </p:pic>
      <p:sp>
        <p:nvSpPr>
          <p:cNvPr id="96" name="文本框 95"/>
          <p:cNvSpPr txBox="1"/>
          <p:nvPr/>
        </p:nvSpPr>
        <p:spPr>
          <a:xfrm>
            <a:off x="2649240" y="2557080"/>
            <a:ext cx="82224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息，提供上下文</a:t>
            </a:r>
            <a:endParaRPr lang="en-US" sz="920" b="0" u="none" strike="noStrike">
              <a:solidFill>
                <a:srgbClr val="000000"/>
              </a:solidFill>
              <a:effectLst/>
              <a:uFillTx/>
              <a:latin typeface="Times New Roman"/>
            </a:endParaRPr>
          </a:p>
        </p:txBody>
      </p:sp>
      <p:sp>
        <p:nvSpPr>
          <p:cNvPr id="97" name="文本框 96"/>
          <p:cNvSpPr txBox="1"/>
          <p:nvPr/>
        </p:nvSpPr>
        <p:spPr>
          <a:xfrm>
            <a:off x="6819120" y="2059560"/>
            <a:ext cx="67140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生成模块</a:t>
            </a:r>
            <a:endParaRPr lang="en-US" sz="1320" b="0" u="none" strike="noStrike">
              <a:solidFill>
                <a:srgbClr val="000000"/>
              </a:solidFill>
              <a:effectLst/>
              <a:uFillTx/>
              <a:latin typeface="Times New Roman"/>
            </a:endParaRPr>
          </a:p>
        </p:txBody>
      </p:sp>
      <p:sp>
        <p:nvSpPr>
          <p:cNvPr id="98" name="文本框 97"/>
          <p:cNvSpPr txBox="1"/>
          <p:nvPr/>
        </p:nvSpPr>
        <p:spPr>
          <a:xfrm>
            <a:off x="6259320" y="2390040"/>
            <a:ext cx="17611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根据检索提供的上下文生成回答，</a:t>
            </a:r>
            <a:endParaRPr lang="en-US" sz="920" b="0" u="none" strike="noStrike">
              <a:solidFill>
                <a:srgbClr val="000000"/>
              </a:solidFill>
              <a:effectLst/>
              <a:uFillTx/>
              <a:latin typeface="Times New Roman"/>
            </a:endParaRPr>
          </a:p>
        </p:txBody>
      </p:sp>
      <p:pic>
        <p:nvPicPr>
          <p:cNvPr id="99" name="图片 98"/>
          <p:cNvPicPr/>
          <p:nvPr/>
        </p:nvPicPr>
        <p:blipFill>
          <a:blip r:embed="rId16"/>
          <a:stretch/>
        </p:blipFill>
        <p:spPr>
          <a:xfrm>
            <a:off x="10086480" y="6016680"/>
            <a:ext cx="342360" cy="200160"/>
          </a:xfrm>
          <a:prstGeom prst="rect">
            <a:avLst/>
          </a:prstGeom>
          <a:noFill/>
          <a:ln w="0">
            <a:noFill/>
          </a:ln>
        </p:spPr>
      </p:pic>
      <p:sp>
        <p:nvSpPr>
          <p:cNvPr id="100" name="文本框 99"/>
          <p:cNvSpPr txBox="1"/>
          <p:nvPr/>
        </p:nvSpPr>
        <p:spPr>
          <a:xfrm>
            <a:off x="6259320" y="2557080"/>
            <a:ext cx="105696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融合知识与语言能力</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2" name="图片 1461"/>
          <p:cNvPicPr/>
          <p:nvPr/>
        </p:nvPicPr>
        <p:blipFill>
          <a:blip r:embed="rId2"/>
          <a:stretch/>
        </p:blipFill>
        <p:spPr>
          <a:xfrm>
            <a:off x="0" y="0"/>
            <a:ext cx="10696320" cy="6016320"/>
          </a:xfrm>
          <a:prstGeom prst="rect">
            <a:avLst/>
          </a:prstGeom>
          <a:noFill/>
          <a:ln w="0">
            <a:noFill/>
          </a:ln>
        </p:spPr>
      </p:pic>
      <p:pic>
        <p:nvPicPr>
          <p:cNvPr id="1463" name="图片 1462"/>
          <p:cNvPicPr/>
          <p:nvPr/>
        </p:nvPicPr>
        <p:blipFill>
          <a:blip r:embed="rId3"/>
          <a:stretch/>
        </p:blipFill>
        <p:spPr>
          <a:xfrm>
            <a:off x="0" y="0"/>
            <a:ext cx="10696320" cy="6016320"/>
          </a:xfrm>
          <a:prstGeom prst="rect">
            <a:avLst/>
          </a:prstGeom>
          <a:noFill/>
          <a:ln w="0">
            <a:noFill/>
          </a:ln>
        </p:spPr>
      </p:pic>
      <p:sp>
        <p:nvSpPr>
          <p:cNvPr id="1464" name="任意多边形 1463"/>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65" name="任意多边形 1464"/>
          <p:cNvSpPr/>
          <p:nvPr/>
        </p:nvSpPr>
        <p:spPr>
          <a:xfrm>
            <a:off x="668520" y="4913640"/>
            <a:ext cx="9359640" cy="484920"/>
          </a:xfrm>
          <a:custGeom>
            <a:avLst/>
            <a:gdLst/>
            <a:ahLst/>
            <a:cxnLst/>
            <a:rect l="0" t="0" r="r" b="b"/>
            <a:pathLst>
              <a:path w="25999" h="1347">
                <a:moveTo>
                  <a:pt x="14" y="114"/>
                </a:moveTo>
                <a:cubicBezTo>
                  <a:pt x="23" y="92"/>
                  <a:pt x="37" y="72"/>
                  <a:pt x="54" y="54"/>
                </a:cubicBezTo>
                <a:cubicBezTo>
                  <a:pt x="71" y="37"/>
                  <a:pt x="91" y="23"/>
                  <a:pt x="114" y="14"/>
                </a:cubicBezTo>
                <a:cubicBezTo>
                  <a:pt x="137" y="4"/>
                  <a:pt x="161" y="0"/>
                  <a:pt x="185" y="0"/>
                </a:cubicBezTo>
                <a:lnTo>
                  <a:pt x="25814" y="0"/>
                </a:lnTo>
                <a:cubicBezTo>
                  <a:pt x="25838" y="0"/>
                  <a:pt x="25862" y="4"/>
                  <a:pt x="25885" y="14"/>
                </a:cubicBezTo>
                <a:cubicBezTo>
                  <a:pt x="25907" y="23"/>
                  <a:pt x="25927" y="37"/>
                  <a:pt x="25945" y="54"/>
                </a:cubicBezTo>
                <a:cubicBezTo>
                  <a:pt x="25962" y="72"/>
                  <a:pt x="25976" y="92"/>
                  <a:pt x="25985" y="114"/>
                </a:cubicBezTo>
                <a:cubicBezTo>
                  <a:pt x="25994" y="137"/>
                  <a:pt x="25999" y="161"/>
                  <a:pt x="25999" y="185"/>
                </a:cubicBezTo>
                <a:lnTo>
                  <a:pt x="25999" y="1161"/>
                </a:lnTo>
                <a:cubicBezTo>
                  <a:pt x="25999" y="1186"/>
                  <a:pt x="25994" y="1210"/>
                  <a:pt x="25985" y="1232"/>
                </a:cubicBezTo>
                <a:cubicBezTo>
                  <a:pt x="25976" y="1255"/>
                  <a:pt x="25962" y="1275"/>
                  <a:pt x="25945" y="1293"/>
                </a:cubicBezTo>
                <a:cubicBezTo>
                  <a:pt x="25927" y="1310"/>
                  <a:pt x="25907" y="1324"/>
                  <a:pt x="25885" y="1333"/>
                </a:cubicBezTo>
                <a:cubicBezTo>
                  <a:pt x="25862" y="1342"/>
                  <a:pt x="25838" y="1347"/>
                  <a:pt x="25813" y="1347"/>
                </a:cubicBezTo>
                <a:lnTo>
                  <a:pt x="185" y="1347"/>
                </a:lnTo>
                <a:cubicBezTo>
                  <a:pt x="161" y="1347"/>
                  <a:pt x="137" y="1342"/>
                  <a:pt x="114" y="1333"/>
                </a:cubicBezTo>
                <a:cubicBezTo>
                  <a:pt x="91" y="1324"/>
                  <a:pt x="71" y="1310"/>
                  <a:pt x="54" y="1293"/>
                </a:cubicBezTo>
                <a:cubicBezTo>
                  <a:pt x="37" y="1275"/>
                  <a:pt x="23" y="1255"/>
                  <a:pt x="14" y="1232"/>
                </a:cubicBezTo>
                <a:cubicBezTo>
                  <a:pt x="4" y="1210"/>
                  <a:pt x="0" y="1186"/>
                  <a:pt x="0" y="1161"/>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66" name="任意多边形 1465"/>
          <p:cNvSpPr/>
          <p:nvPr/>
        </p:nvSpPr>
        <p:spPr>
          <a:xfrm>
            <a:off x="668520" y="4913640"/>
            <a:ext cx="9359640" cy="484920"/>
          </a:xfrm>
          <a:custGeom>
            <a:avLst/>
            <a:gdLst/>
            <a:ahLst/>
            <a:cxnLst/>
            <a:rect l="0" t="0" r="r" b="b"/>
            <a:pathLst>
              <a:path w="25999" h="1347">
                <a:moveTo>
                  <a:pt x="0" y="1161"/>
                </a:moveTo>
                <a:lnTo>
                  <a:pt x="0" y="185"/>
                </a:lnTo>
                <a:cubicBezTo>
                  <a:pt x="0" y="161"/>
                  <a:pt x="4" y="137"/>
                  <a:pt x="14" y="114"/>
                </a:cubicBezTo>
                <a:cubicBezTo>
                  <a:pt x="23" y="92"/>
                  <a:pt x="37" y="72"/>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2"/>
                  <a:pt x="25976" y="92"/>
                  <a:pt x="25985" y="114"/>
                </a:cubicBezTo>
                <a:cubicBezTo>
                  <a:pt x="25994" y="137"/>
                  <a:pt x="25999" y="161"/>
                  <a:pt x="25999" y="185"/>
                </a:cubicBezTo>
                <a:lnTo>
                  <a:pt x="25999" y="1161"/>
                </a:lnTo>
                <a:cubicBezTo>
                  <a:pt x="25999" y="1186"/>
                  <a:pt x="25994" y="1210"/>
                  <a:pt x="25985" y="1232"/>
                </a:cubicBezTo>
                <a:cubicBezTo>
                  <a:pt x="25976" y="1255"/>
                  <a:pt x="25962" y="1275"/>
                  <a:pt x="25945" y="1293"/>
                </a:cubicBezTo>
                <a:cubicBezTo>
                  <a:pt x="25927" y="1310"/>
                  <a:pt x="25907" y="1324"/>
                  <a:pt x="25885" y="1333"/>
                </a:cubicBezTo>
                <a:cubicBezTo>
                  <a:pt x="25862" y="1342"/>
                  <a:pt x="25838" y="1347"/>
                  <a:pt x="25813" y="1347"/>
                </a:cubicBezTo>
                <a:lnTo>
                  <a:pt x="185" y="1347"/>
                </a:lnTo>
                <a:cubicBezTo>
                  <a:pt x="161" y="1347"/>
                  <a:pt x="137" y="1342"/>
                  <a:pt x="114" y="1333"/>
                </a:cubicBezTo>
                <a:cubicBezTo>
                  <a:pt x="91" y="1324"/>
                  <a:pt x="71" y="1310"/>
                  <a:pt x="54" y="1293"/>
                </a:cubicBezTo>
                <a:cubicBezTo>
                  <a:pt x="37" y="1275"/>
                  <a:pt x="23" y="1255"/>
                  <a:pt x="14" y="1232"/>
                </a:cubicBezTo>
                <a:cubicBezTo>
                  <a:pt x="4" y="1210"/>
                  <a:pt x="0" y="1186"/>
                  <a:pt x="0" y="1161"/>
                </a:cubicBezTo>
                <a:moveTo>
                  <a:pt x="23" y="185"/>
                </a:moveTo>
                <a:lnTo>
                  <a:pt x="23" y="1161"/>
                </a:lnTo>
                <a:cubicBezTo>
                  <a:pt x="23" y="1172"/>
                  <a:pt x="24" y="1183"/>
                  <a:pt x="26" y="1193"/>
                </a:cubicBezTo>
                <a:cubicBezTo>
                  <a:pt x="28" y="1204"/>
                  <a:pt x="31" y="1214"/>
                  <a:pt x="35" y="1224"/>
                </a:cubicBezTo>
                <a:cubicBezTo>
                  <a:pt x="39" y="1233"/>
                  <a:pt x="44" y="1243"/>
                  <a:pt x="50" y="1252"/>
                </a:cubicBezTo>
                <a:cubicBezTo>
                  <a:pt x="56" y="1261"/>
                  <a:pt x="63" y="1269"/>
                  <a:pt x="70" y="1276"/>
                </a:cubicBezTo>
                <a:cubicBezTo>
                  <a:pt x="78" y="1284"/>
                  <a:pt x="86" y="1291"/>
                  <a:pt x="95" y="1297"/>
                </a:cubicBezTo>
                <a:cubicBezTo>
                  <a:pt x="104" y="1302"/>
                  <a:pt x="113" y="1307"/>
                  <a:pt x="123" y="1312"/>
                </a:cubicBezTo>
                <a:cubicBezTo>
                  <a:pt x="133" y="1316"/>
                  <a:pt x="143" y="1319"/>
                  <a:pt x="154" y="1321"/>
                </a:cubicBezTo>
                <a:cubicBezTo>
                  <a:pt x="164" y="1323"/>
                  <a:pt x="175" y="1324"/>
                  <a:pt x="185" y="1324"/>
                </a:cubicBezTo>
                <a:lnTo>
                  <a:pt x="25813" y="1324"/>
                </a:lnTo>
                <a:cubicBezTo>
                  <a:pt x="25824" y="1324"/>
                  <a:pt x="25835" y="1323"/>
                  <a:pt x="25845" y="1321"/>
                </a:cubicBezTo>
                <a:cubicBezTo>
                  <a:pt x="25856" y="1319"/>
                  <a:pt x="25866" y="1316"/>
                  <a:pt x="25876" y="1312"/>
                </a:cubicBezTo>
                <a:cubicBezTo>
                  <a:pt x="25885" y="1307"/>
                  <a:pt x="25895" y="1302"/>
                  <a:pt x="25904" y="1297"/>
                </a:cubicBezTo>
                <a:cubicBezTo>
                  <a:pt x="25913" y="1291"/>
                  <a:pt x="25921" y="1284"/>
                  <a:pt x="25928" y="1276"/>
                </a:cubicBezTo>
                <a:cubicBezTo>
                  <a:pt x="25936" y="1269"/>
                  <a:pt x="25943" y="1261"/>
                  <a:pt x="25949" y="1252"/>
                </a:cubicBezTo>
                <a:cubicBezTo>
                  <a:pt x="25954" y="1243"/>
                  <a:pt x="25959" y="1233"/>
                  <a:pt x="25964" y="1224"/>
                </a:cubicBezTo>
                <a:cubicBezTo>
                  <a:pt x="25968" y="1214"/>
                  <a:pt x="25971" y="1204"/>
                  <a:pt x="25973" y="1193"/>
                </a:cubicBezTo>
                <a:cubicBezTo>
                  <a:pt x="25975" y="1183"/>
                  <a:pt x="25976" y="1172"/>
                  <a:pt x="25976" y="1161"/>
                </a:cubicBezTo>
                <a:lnTo>
                  <a:pt x="25976" y="185"/>
                </a:lnTo>
                <a:cubicBezTo>
                  <a:pt x="25976" y="175"/>
                  <a:pt x="25975" y="164"/>
                  <a:pt x="25973" y="154"/>
                </a:cubicBezTo>
                <a:cubicBezTo>
                  <a:pt x="25971" y="143"/>
                  <a:pt x="25968" y="133"/>
                  <a:pt x="25964" y="123"/>
                </a:cubicBezTo>
                <a:cubicBezTo>
                  <a:pt x="25959" y="113"/>
                  <a:pt x="25954" y="104"/>
                  <a:pt x="25949" y="95"/>
                </a:cubicBezTo>
                <a:cubicBezTo>
                  <a:pt x="25943" y="86"/>
                  <a:pt x="25936" y="78"/>
                  <a:pt x="25928" y="71"/>
                </a:cubicBezTo>
                <a:cubicBezTo>
                  <a:pt x="25921" y="63"/>
                  <a:pt x="25913" y="56"/>
                  <a:pt x="25904" y="50"/>
                </a:cubicBezTo>
                <a:cubicBezTo>
                  <a:pt x="25895" y="44"/>
                  <a:pt x="25885" y="39"/>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39"/>
                  <a:pt x="104" y="44"/>
                  <a:pt x="95" y="50"/>
                </a:cubicBezTo>
                <a:cubicBezTo>
                  <a:pt x="86" y="56"/>
                  <a:pt x="78" y="63"/>
                  <a:pt x="70" y="71"/>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67" name="图片 1466"/>
          <p:cNvPicPr/>
          <p:nvPr/>
        </p:nvPicPr>
        <p:blipFill>
          <a:blip r:embed="rId4"/>
          <a:stretch/>
        </p:blipFill>
        <p:spPr>
          <a:xfrm>
            <a:off x="1170000" y="5097600"/>
            <a:ext cx="124920" cy="133200"/>
          </a:xfrm>
          <a:prstGeom prst="rect">
            <a:avLst/>
          </a:prstGeom>
          <a:noFill/>
          <a:ln w="0">
            <a:noFill/>
          </a:ln>
        </p:spPr>
      </p:pic>
      <p:sp>
        <p:nvSpPr>
          <p:cNvPr id="1468" name="文本框 1467"/>
          <p:cNvSpPr txBox="1"/>
          <p:nvPr/>
        </p:nvSpPr>
        <p:spPr>
          <a:xfrm>
            <a:off x="668520" y="439560"/>
            <a:ext cx="150192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总结与展望</a:t>
            </a:r>
            <a:endParaRPr lang="en-US" sz="2370" b="0" u="none" strike="noStrike">
              <a:solidFill>
                <a:srgbClr val="000000"/>
              </a:solidFill>
              <a:effectLst/>
              <a:uFillTx/>
              <a:latin typeface="Times New Roman"/>
            </a:endParaRPr>
          </a:p>
        </p:txBody>
      </p:sp>
      <p:pic>
        <p:nvPicPr>
          <p:cNvPr id="1469" name="图片 1468"/>
          <p:cNvPicPr/>
          <p:nvPr/>
        </p:nvPicPr>
        <p:blipFill>
          <a:blip r:embed="rId5"/>
          <a:stretch/>
        </p:blipFill>
        <p:spPr>
          <a:xfrm>
            <a:off x="9401400" y="5097600"/>
            <a:ext cx="124920" cy="133200"/>
          </a:xfrm>
          <a:prstGeom prst="rect">
            <a:avLst/>
          </a:prstGeom>
          <a:noFill/>
          <a:ln w="0">
            <a:noFill/>
          </a:ln>
        </p:spPr>
      </p:pic>
      <p:sp>
        <p:nvSpPr>
          <p:cNvPr id="1470" name="任意多边形 1469"/>
          <p:cNvSpPr/>
          <p:nvPr/>
        </p:nvSpPr>
        <p:spPr>
          <a:xfrm>
            <a:off x="668520" y="1119600"/>
            <a:ext cx="4546080" cy="3526920"/>
          </a:xfrm>
          <a:custGeom>
            <a:avLst/>
            <a:gdLst/>
            <a:ahLst/>
            <a:cxnLst/>
            <a:rect l="0" t="0" r="r" b="b"/>
            <a:pathLst>
              <a:path w="12628" h="9797">
                <a:moveTo>
                  <a:pt x="21" y="172"/>
                </a:moveTo>
                <a:cubicBezTo>
                  <a:pt x="35" y="138"/>
                  <a:pt x="55" y="108"/>
                  <a:pt x="81" y="82"/>
                </a:cubicBezTo>
                <a:cubicBezTo>
                  <a:pt x="107" y="56"/>
                  <a:pt x="137" y="35"/>
                  <a:pt x="172" y="21"/>
                </a:cubicBezTo>
                <a:cubicBezTo>
                  <a:pt x="206" y="7"/>
                  <a:pt x="241" y="0"/>
                  <a:pt x="278" y="0"/>
                </a:cubicBezTo>
                <a:lnTo>
                  <a:pt x="12350" y="0"/>
                </a:lnTo>
                <a:cubicBezTo>
                  <a:pt x="12387" y="0"/>
                  <a:pt x="12422" y="7"/>
                  <a:pt x="12456" y="21"/>
                </a:cubicBezTo>
                <a:cubicBezTo>
                  <a:pt x="12491" y="35"/>
                  <a:pt x="12521" y="56"/>
                  <a:pt x="12547" y="82"/>
                </a:cubicBezTo>
                <a:cubicBezTo>
                  <a:pt x="12573" y="108"/>
                  <a:pt x="12593" y="138"/>
                  <a:pt x="12607" y="172"/>
                </a:cubicBezTo>
                <a:cubicBezTo>
                  <a:pt x="12621" y="206"/>
                  <a:pt x="12628" y="242"/>
                  <a:pt x="12628" y="279"/>
                </a:cubicBezTo>
                <a:lnTo>
                  <a:pt x="12628" y="9518"/>
                </a:lnTo>
                <a:cubicBezTo>
                  <a:pt x="12628" y="9555"/>
                  <a:pt x="12621" y="9591"/>
                  <a:pt x="12607" y="9625"/>
                </a:cubicBezTo>
                <a:cubicBezTo>
                  <a:pt x="12593" y="9659"/>
                  <a:pt x="12573" y="9689"/>
                  <a:pt x="12547" y="9715"/>
                </a:cubicBezTo>
                <a:cubicBezTo>
                  <a:pt x="12521" y="9741"/>
                  <a:pt x="12491" y="9762"/>
                  <a:pt x="12456" y="9776"/>
                </a:cubicBezTo>
                <a:cubicBezTo>
                  <a:pt x="12422" y="9790"/>
                  <a:pt x="12387" y="9797"/>
                  <a:pt x="12350" y="9797"/>
                </a:cubicBezTo>
                <a:lnTo>
                  <a:pt x="278" y="9797"/>
                </a:lnTo>
                <a:cubicBezTo>
                  <a:pt x="241" y="9797"/>
                  <a:pt x="206" y="9790"/>
                  <a:pt x="172" y="9776"/>
                </a:cubicBezTo>
                <a:cubicBezTo>
                  <a:pt x="137" y="9762"/>
                  <a:pt x="107" y="9741"/>
                  <a:pt x="81" y="9715"/>
                </a:cubicBezTo>
                <a:cubicBezTo>
                  <a:pt x="55" y="9689"/>
                  <a:pt x="35" y="9659"/>
                  <a:pt x="21" y="9625"/>
                </a:cubicBezTo>
                <a:cubicBezTo>
                  <a:pt x="7" y="9591"/>
                  <a:pt x="0" y="9555"/>
                  <a:pt x="0" y="9518"/>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71" name="任意多边形 1470"/>
          <p:cNvSpPr/>
          <p:nvPr/>
        </p:nvSpPr>
        <p:spPr>
          <a:xfrm>
            <a:off x="668520" y="1119600"/>
            <a:ext cx="4546080" cy="3526920"/>
          </a:xfrm>
          <a:custGeom>
            <a:avLst/>
            <a:gdLst/>
            <a:ahLst/>
            <a:cxnLst/>
            <a:rect l="0" t="0" r="r" b="b"/>
            <a:pathLst>
              <a:path w="12628" h="9797">
                <a:moveTo>
                  <a:pt x="0" y="9518"/>
                </a:moveTo>
                <a:lnTo>
                  <a:pt x="0" y="279"/>
                </a:lnTo>
                <a:cubicBezTo>
                  <a:pt x="0" y="242"/>
                  <a:pt x="7" y="206"/>
                  <a:pt x="21" y="172"/>
                </a:cubicBezTo>
                <a:cubicBezTo>
                  <a:pt x="35" y="138"/>
                  <a:pt x="55" y="108"/>
                  <a:pt x="81" y="82"/>
                </a:cubicBezTo>
                <a:cubicBezTo>
                  <a:pt x="107" y="56"/>
                  <a:pt x="137" y="35"/>
                  <a:pt x="172" y="21"/>
                </a:cubicBezTo>
                <a:cubicBezTo>
                  <a:pt x="206" y="7"/>
                  <a:pt x="241" y="0"/>
                  <a:pt x="278" y="0"/>
                </a:cubicBezTo>
                <a:lnTo>
                  <a:pt x="12350" y="0"/>
                </a:lnTo>
                <a:cubicBezTo>
                  <a:pt x="12387" y="0"/>
                  <a:pt x="12422" y="7"/>
                  <a:pt x="12456" y="21"/>
                </a:cubicBezTo>
                <a:cubicBezTo>
                  <a:pt x="12491" y="35"/>
                  <a:pt x="12521" y="56"/>
                  <a:pt x="12547" y="82"/>
                </a:cubicBezTo>
                <a:cubicBezTo>
                  <a:pt x="12573" y="108"/>
                  <a:pt x="12593" y="138"/>
                  <a:pt x="12607" y="172"/>
                </a:cubicBezTo>
                <a:cubicBezTo>
                  <a:pt x="12621" y="206"/>
                  <a:pt x="12628" y="242"/>
                  <a:pt x="12628" y="279"/>
                </a:cubicBezTo>
                <a:lnTo>
                  <a:pt x="12628" y="9518"/>
                </a:lnTo>
                <a:cubicBezTo>
                  <a:pt x="12628" y="9555"/>
                  <a:pt x="12621" y="9591"/>
                  <a:pt x="12607" y="9625"/>
                </a:cubicBezTo>
                <a:cubicBezTo>
                  <a:pt x="12593" y="9659"/>
                  <a:pt x="12573" y="9689"/>
                  <a:pt x="12547" y="9715"/>
                </a:cubicBezTo>
                <a:cubicBezTo>
                  <a:pt x="12521" y="9741"/>
                  <a:pt x="12491" y="9762"/>
                  <a:pt x="12456" y="9776"/>
                </a:cubicBezTo>
                <a:cubicBezTo>
                  <a:pt x="12422" y="9790"/>
                  <a:pt x="12387" y="9797"/>
                  <a:pt x="12350" y="9797"/>
                </a:cubicBezTo>
                <a:lnTo>
                  <a:pt x="278" y="9797"/>
                </a:lnTo>
                <a:cubicBezTo>
                  <a:pt x="241" y="9797"/>
                  <a:pt x="206" y="9790"/>
                  <a:pt x="172" y="9776"/>
                </a:cubicBezTo>
                <a:cubicBezTo>
                  <a:pt x="137" y="9762"/>
                  <a:pt x="107" y="9741"/>
                  <a:pt x="81" y="9715"/>
                </a:cubicBezTo>
                <a:cubicBezTo>
                  <a:pt x="55" y="9689"/>
                  <a:pt x="35" y="9659"/>
                  <a:pt x="21" y="9625"/>
                </a:cubicBezTo>
                <a:cubicBezTo>
                  <a:pt x="7" y="9591"/>
                  <a:pt x="0" y="9555"/>
                  <a:pt x="0" y="9518"/>
                </a:cubicBezTo>
                <a:moveTo>
                  <a:pt x="23" y="279"/>
                </a:moveTo>
                <a:lnTo>
                  <a:pt x="23" y="9518"/>
                </a:lnTo>
                <a:cubicBezTo>
                  <a:pt x="23" y="9535"/>
                  <a:pt x="24" y="9552"/>
                  <a:pt x="28" y="9568"/>
                </a:cubicBezTo>
                <a:cubicBezTo>
                  <a:pt x="31" y="9585"/>
                  <a:pt x="36" y="9601"/>
                  <a:pt x="42" y="9616"/>
                </a:cubicBezTo>
                <a:cubicBezTo>
                  <a:pt x="49" y="9632"/>
                  <a:pt x="56" y="9646"/>
                  <a:pt x="66" y="9660"/>
                </a:cubicBezTo>
                <a:cubicBezTo>
                  <a:pt x="75" y="9674"/>
                  <a:pt x="86" y="9687"/>
                  <a:pt x="98" y="9699"/>
                </a:cubicBezTo>
                <a:cubicBezTo>
                  <a:pt x="109" y="9711"/>
                  <a:pt x="122" y="9721"/>
                  <a:pt x="136" y="9731"/>
                </a:cubicBezTo>
                <a:cubicBezTo>
                  <a:pt x="150" y="9740"/>
                  <a:pt x="165" y="9748"/>
                  <a:pt x="180" y="9754"/>
                </a:cubicBezTo>
                <a:cubicBezTo>
                  <a:pt x="196" y="9761"/>
                  <a:pt x="212" y="9766"/>
                  <a:pt x="228" y="9769"/>
                </a:cubicBezTo>
                <a:cubicBezTo>
                  <a:pt x="245" y="9772"/>
                  <a:pt x="261" y="9774"/>
                  <a:pt x="278" y="9774"/>
                </a:cubicBezTo>
                <a:lnTo>
                  <a:pt x="12350" y="9774"/>
                </a:lnTo>
                <a:cubicBezTo>
                  <a:pt x="12367" y="9774"/>
                  <a:pt x="12383" y="9772"/>
                  <a:pt x="12400" y="9769"/>
                </a:cubicBezTo>
                <a:cubicBezTo>
                  <a:pt x="12416" y="9766"/>
                  <a:pt x="12432" y="9761"/>
                  <a:pt x="12448" y="9754"/>
                </a:cubicBezTo>
                <a:cubicBezTo>
                  <a:pt x="12463" y="9748"/>
                  <a:pt x="12478" y="9740"/>
                  <a:pt x="12492" y="9731"/>
                </a:cubicBezTo>
                <a:cubicBezTo>
                  <a:pt x="12506" y="9721"/>
                  <a:pt x="12519" y="9711"/>
                  <a:pt x="12530" y="9699"/>
                </a:cubicBezTo>
                <a:cubicBezTo>
                  <a:pt x="12542" y="9687"/>
                  <a:pt x="12553" y="9674"/>
                  <a:pt x="12562" y="9660"/>
                </a:cubicBezTo>
                <a:cubicBezTo>
                  <a:pt x="12572" y="9646"/>
                  <a:pt x="12579" y="9632"/>
                  <a:pt x="12586" y="9616"/>
                </a:cubicBezTo>
                <a:cubicBezTo>
                  <a:pt x="12592" y="9601"/>
                  <a:pt x="12597" y="9585"/>
                  <a:pt x="12600" y="9568"/>
                </a:cubicBezTo>
                <a:cubicBezTo>
                  <a:pt x="12604" y="9552"/>
                  <a:pt x="12605" y="9535"/>
                  <a:pt x="12605" y="9518"/>
                </a:cubicBezTo>
                <a:lnTo>
                  <a:pt x="12605" y="279"/>
                </a:lnTo>
                <a:cubicBezTo>
                  <a:pt x="12605" y="262"/>
                  <a:pt x="12604" y="245"/>
                  <a:pt x="12600" y="229"/>
                </a:cubicBezTo>
                <a:cubicBezTo>
                  <a:pt x="12597" y="212"/>
                  <a:pt x="12592" y="196"/>
                  <a:pt x="12586" y="181"/>
                </a:cubicBezTo>
                <a:cubicBezTo>
                  <a:pt x="12579" y="165"/>
                  <a:pt x="12572" y="151"/>
                  <a:pt x="12562" y="137"/>
                </a:cubicBezTo>
                <a:cubicBezTo>
                  <a:pt x="12553" y="123"/>
                  <a:pt x="12542" y="110"/>
                  <a:pt x="12530" y="98"/>
                </a:cubicBezTo>
                <a:cubicBezTo>
                  <a:pt x="12519" y="86"/>
                  <a:pt x="12506" y="76"/>
                  <a:pt x="12492" y="66"/>
                </a:cubicBezTo>
                <a:cubicBezTo>
                  <a:pt x="12478" y="57"/>
                  <a:pt x="12463" y="49"/>
                  <a:pt x="12448" y="43"/>
                </a:cubicBezTo>
                <a:cubicBezTo>
                  <a:pt x="12432" y="36"/>
                  <a:pt x="12416" y="31"/>
                  <a:pt x="12400" y="28"/>
                </a:cubicBezTo>
                <a:cubicBezTo>
                  <a:pt x="12383" y="25"/>
                  <a:pt x="12367" y="23"/>
                  <a:pt x="12350" y="23"/>
                </a:cubicBezTo>
                <a:lnTo>
                  <a:pt x="278" y="23"/>
                </a:lnTo>
                <a:cubicBezTo>
                  <a:pt x="261" y="23"/>
                  <a:pt x="245" y="25"/>
                  <a:pt x="228" y="28"/>
                </a:cubicBezTo>
                <a:cubicBezTo>
                  <a:pt x="212" y="31"/>
                  <a:pt x="196" y="36"/>
                  <a:pt x="180" y="43"/>
                </a:cubicBezTo>
                <a:cubicBezTo>
                  <a:pt x="165" y="49"/>
                  <a:pt x="150" y="57"/>
                  <a:pt x="136" y="66"/>
                </a:cubicBezTo>
                <a:cubicBezTo>
                  <a:pt x="122" y="76"/>
                  <a:pt x="109" y="86"/>
                  <a:pt x="98" y="98"/>
                </a:cubicBezTo>
                <a:cubicBezTo>
                  <a:pt x="86" y="110"/>
                  <a:pt x="75" y="123"/>
                  <a:pt x="66" y="137"/>
                </a:cubicBezTo>
                <a:cubicBezTo>
                  <a:pt x="56" y="151"/>
                  <a:pt x="49" y="165"/>
                  <a:pt x="42" y="181"/>
                </a:cubicBezTo>
                <a:cubicBezTo>
                  <a:pt x="36" y="196"/>
                  <a:pt x="31" y="212"/>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72" name="图片 1471"/>
          <p:cNvPicPr/>
          <p:nvPr/>
        </p:nvPicPr>
        <p:blipFill>
          <a:blip r:embed="rId6"/>
          <a:stretch/>
        </p:blipFill>
        <p:spPr>
          <a:xfrm>
            <a:off x="877320" y="1362240"/>
            <a:ext cx="200160" cy="200160"/>
          </a:xfrm>
          <a:prstGeom prst="rect">
            <a:avLst/>
          </a:prstGeom>
          <a:noFill/>
          <a:ln w="0">
            <a:noFill/>
          </a:ln>
        </p:spPr>
      </p:pic>
      <p:sp>
        <p:nvSpPr>
          <p:cNvPr id="1473" name="文本框 1472"/>
          <p:cNvSpPr txBox="1"/>
          <p:nvPr/>
        </p:nvSpPr>
        <p:spPr>
          <a:xfrm>
            <a:off x="1362240" y="5090400"/>
            <a:ext cx="813492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 RAG</a:t>
            </a:r>
            <a:r>
              <a:rPr lang="zh-CN" sz="1050" b="0" u="none" strike="noStrike">
                <a:solidFill>
                  <a:srgbClr val="FFFFFF"/>
                </a:solidFill>
                <a:effectLst/>
                <a:uFillTx/>
                <a:latin typeface="NotoSansSC"/>
                <a:ea typeface="NotoSansSC"/>
              </a:rPr>
              <a:t>技术通过检索与生成的结合，为</a:t>
            </a:r>
            <a:r>
              <a:rPr lang="en-US" sz="1050" b="0" u="none" strike="noStrike">
                <a:solidFill>
                  <a:srgbClr val="FFFFFF"/>
                </a:solidFill>
                <a:effectLst/>
                <a:uFillTx/>
                <a:latin typeface="NotoSansSC"/>
                <a:ea typeface="NotoSansSC"/>
              </a:rPr>
              <a:t>AI</a:t>
            </a:r>
            <a:r>
              <a:rPr lang="zh-CN" sz="1050" b="0" u="none" strike="noStrike">
                <a:solidFill>
                  <a:srgbClr val="FFFFFF"/>
                </a:solidFill>
                <a:effectLst/>
                <a:uFillTx/>
                <a:latin typeface="NotoSansSC"/>
                <a:ea typeface="NotoSansSC"/>
              </a:rPr>
              <a:t>系统提供了更强的知识覆盖能力和响应能力， 未来将在知识密集型应用中发挥越来越重要的作用 </a:t>
            </a:r>
            <a:endParaRPr lang="en-US" sz="1050" b="0" u="none" strike="noStrike">
              <a:solidFill>
                <a:srgbClr val="000000"/>
              </a:solidFill>
              <a:effectLst/>
              <a:uFillTx/>
              <a:latin typeface="Times New Roman"/>
            </a:endParaRPr>
          </a:p>
        </p:txBody>
      </p:sp>
      <p:sp>
        <p:nvSpPr>
          <p:cNvPr id="1474" name="任意多边形 1473"/>
          <p:cNvSpPr/>
          <p:nvPr/>
        </p:nvSpPr>
        <p:spPr>
          <a:xfrm>
            <a:off x="877320" y="1762920"/>
            <a:ext cx="301320" cy="301320"/>
          </a:xfrm>
          <a:custGeom>
            <a:avLst/>
            <a:gdLst/>
            <a:ahLst/>
            <a:cxnLst/>
            <a:rect l="0" t="0" r="r" b="b"/>
            <a:pathLst>
              <a:path w="837" h="837">
                <a:moveTo>
                  <a:pt x="837" y="418"/>
                </a:moveTo>
                <a:cubicBezTo>
                  <a:pt x="837" y="446"/>
                  <a:pt x="834" y="473"/>
                  <a:pt x="829" y="500"/>
                </a:cubicBezTo>
                <a:cubicBezTo>
                  <a:pt x="823" y="527"/>
                  <a:pt x="815" y="554"/>
                  <a:pt x="805" y="579"/>
                </a:cubicBezTo>
                <a:cubicBezTo>
                  <a:pt x="794" y="605"/>
                  <a:pt x="781" y="629"/>
                  <a:pt x="766" y="651"/>
                </a:cubicBezTo>
                <a:cubicBezTo>
                  <a:pt x="751" y="674"/>
                  <a:pt x="734" y="695"/>
                  <a:pt x="714" y="715"/>
                </a:cubicBezTo>
                <a:cubicBezTo>
                  <a:pt x="695" y="734"/>
                  <a:pt x="674" y="751"/>
                  <a:pt x="651" y="767"/>
                </a:cubicBezTo>
                <a:cubicBezTo>
                  <a:pt x="628" y="782"/>
                  <a:pt x="604" y="795"/>
                  <a:pt x="579" y="805"/>
                </a:cubicBezTo>
                <a:cubicBezTo>
                  <a:pt x="553" y="816"/>
                  <a:pt x="527" y="824"/>
                  <a:pt x="500" y="829"/>
                </a:cubicBezTo>
                <a:cubicBezTo>
                  <a:pt x="472" y="834"/>
                  <a:pt x="445" y="837"/>
                  <a:pt x="418" y="837"/>
                </a:cubicBezTo>
                <a:cubicBezTo>
                  <a:pt x="390" y="837"/>
                  <a:pt x="363" y="834"/>
                  <a:pt x="336" y="829"/>
                </a:cubicBezTo>
                <a:cubicBezTo>
                  <a:pt x="309" y="824"/>
                  <a:pt x="283" y="816"/>
                  <a:pt x="258" y="805"/>
                </a:cubicBezTo>
                <a:cubicBezTo>
                  <a:pt x="232" y="795"/>
                  <a:pt x="208" y="782"/>
                  <a:pt x="186" y="767"/>
                </a:cubicBezTo>
                <a:cubicBezTo>
                  <a:pt x="163" y="751"/>
                  <a:pt x="142" y="734"/>
                  <a:pt x="122" y="715"/>
                </a:cubicBezTo>
                <a:cubicBezTo>
                  <a:pt x="103" y="695"/>
                  <a:pt x="86" y="674"/>
                  <a:pt x="70" y="651"/>
                </a:cubicBezTo>
                <a:cubicBezTo>
                  <a:pt x="55" y="629"/>
                  <a:pt x="42" y="605"/>
                  <a:pt x="32" y="579"/>
                </a:cubicBezTo>
                <a:cubicBezTo>
                  <a:pt x="21" y="554"/>
                  <a:pt x="13" y="527"/>
                  <a:pt x="8" y="500"/>
                </a:cubicBezTo>
                <a:cubicBezTo>
                  <a:pt x="3" y="473"/>
                  <a:pt x="0" y="446"/>
                  <a:pt x="0" y="418"/>
                </a:cubicBezTo>
                <a:cubicBezTo>
                  <a:pt x="0" y="391"/>
                  <a:pt x="3" y="364"/>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8" y="56"/>
                  <a:pt x="232" y="43"/>
                  <a:pt x="258" y="32"/>
                </a:cubicBezTo>
                <a:cubicBezTo>
                  <a:pt x="283" y="22"/>
                  <a:pt x="309" y="14"/>
                  <a:pt x="336" y="8"/>
                </a:cubicBezTo>
                <a:cubicBezTo>
                  <a:pt x="363" y="3"/>
                  <a:pt x="390" y="0"/>
                  <a:pt x="418" y="0"/>
                </a:cubicBezTo>
                <a:cubicBezTo>
                  <a:pt x="445" y="0"/>
                  <a:pt x="472" y="3"/>
                  <a:pt x="500" y="8"/>
                </a:cubicBezTo>
                <a:cubicBezTo>
                  <a:pt x="527" y="14"/>
                  <a:pt x="553" y="22"/>
                  <a:pt x="579" y="32"/>
                </a:cubicBezTo>
                <a:cubicBezTo>
                  <a:pt x="604" y="43"/>
                  <a:pt x="628" y="56"/>
                  <a:pt x="651" y="71"/>
                </a:cubicBezTo>
                <a:cubicBezTo>
                  <a:pt x="674" y="86"/>
                  <a:pt x="695" y="103"/>
                  <a:pt x="714" y="123"/>
                </a:cubicBezTo>
                <a:cubicBezTo>
                  <a:pt x="734" y="142"/>
                  <a:pt x="751" y="163"/>
                  <a:pt x="766" y="186"/>
                </a:cubicBezTo>
                <a:cubicBezTo>
                  <a:pt x="781" y="209"/>
                  <a:pt x="794" y="233"/>
                  <a:pt x="805" y="258"/>
                </a:cubicBezTo>
                <a:cubicBezTo>
                  <a:pt x="815" y="284"/>
                  <a:pt x="823" y="310"/>
                  <a:pt x="829" y="337"/>
                </a:cubicBezTo>
                <a:cubicBezTo>
                  <a:pt x="834" y="364"/>
                  <a:pt x="837" y="391"/>
                  <a:pt x="837"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75" name="图片 1474"/>
          <p:cNvPicPr/>
          <p:nvPr/>
        </p:nvPicPr>
        <p:blipFill>
          <a:blip r:embed="rId7"/>
          <a:stretch/>
        </p:blipFill>
        <p:spPr>
          <a:xfrm>
            <a:off x="961200" y="1846800"/>
            <a:ext cx="133200" cy="133200"/>
          </a:xfrm>
          <a:prstGeom prst="rect">
            <a:avLst/>
          </a:prstGeom>
          <a:noFill/>
          <a:ln w="0">
            <a:noFill/>
          </a:ln>
        </p:spPr>
      </p:pic>
      <p:sp>
        <p:nvSpPr>
          <p:cNvPr id="1476" name="文本框 1475"/>
          <p:cNvSpPr txBox="1"/>
          <p:nvPr/>
        </p:nvSpPr>
        <p:spPr>
          <a:xfrm>
            <a:off x="1178280" y="1359720"/>
            <a:ext cx="2090160" cy="291600"/>
          </a:xfrm>
          <a:prstGeom prst="rect">
            <a:avLst/>
          </a:prstGeom>
          <a:noFill/>
          <a:ln w="0">
            <a:noFill/>
          </a:ln>
        </p:spPr>
        <p:txBody>
          <a:bodyPr wrap="none" lIns="0" tIns="0" rIns="0" bIns="0" anchor="t">
            <a:spAutoFit/>
          </a:bodyPr>
          <a:lstStyle/>
          <a:p>
            <a:r>
              <a:rPr lang="en-US" sz="1580" b="0" u="none" strike="noStrike">
                <a:solidFill>
                  <a:srgbClr val="DDD6FE"/>
                </a:solidFill>
                <a:effectLst/>
                <a:uFillTx/>
                <a:latin typeface="NotoSansSC"/>
                <a:ea typeface="NotoSansSC"/>
              </a:rPr>
              <a:t>RAG</a:t>
            </a:r>
            <a:r>
              <a:rPr lang="zh-CN" sz="1580" b="0" u="none" strike="noStrike">
                <a:solidFill>
                  <a:srgbClr val="DDD6FE"/>
                </a:solidFill>
                <a:effectLst/>
                <a:uFillTx/>
                <a:latin typeface="NotoSansSC"/>
                <a:ea typeface="NotoSansSC"/>
              </a:rPr>
              <a:t>模型核心原理总结</a:t>
            </a:r>
            <a:endParaRPr lang="en-US" sz="1580" b="0" u="none" strike="noStrike">
              <a:solidFill>
                <a:srgbClr val="000000"/>
              </a:solidFill>
              <a:effectLst/>
              <a:uFillTx/>
              <a:latin typeface="Times New Roman"/>
            </a:endParaRPr>
          </a:p>
        </p:txBody>
      </p:sp>
      <p:sp>
        <p:nvSpPr>
          <p:cNvPr id="1477" name="文本框 1476"/>
          <p:cNvSpPr txBox="1"/>
          <p:nvPr/>
        </p:nvSpPr>
        <p:spPr>
          <a:xfrm>
            <a:off x="1278720" y="179784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双模块架构</a:t>
            </a:r>
            <a:endParaRPr lang="en-US" sz="1050" b="0" u="none" strike="noStrike">
              <a:solidFill>
                <a:srgbClr val="000000"/>
              </a:solidFill>
              <a:effectLst/>
              <a:uFillTx/>
              <a:latin typeface="Times New Roman"/>
            </a:endParaRPr>
          </a:p>
        </p:txBody>
      </p:sp>
      <p:sp>
        <p:nvSpPr>
          <p:cNvPr id="1478" name="文本框 1477"/>
          <p:cNvSpPr txBox="1"/>
          <p:nvPr/>
        </p:nvSpPr>
        <p:spPr>
          <a:xfrm>
            <a:off x="1278720" y="1989000"/>
            <a:ext cx="363852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检索模块与生成模块协同工作，检索提供上下文，生成模块基于上下文</a:t>
            </a:r>
            <a:endParaRPr lang="en-US" sz="920" b="0" u="none" strike="noStrike">
              <a:solidFill>
                <a:srgbClr val="000000"/>
              </a:solidFill>
              <a:effectLst/>
              <a:uFillTx/>
              <a:latin typeface="Times New Roman"/>
            </a:endParaRPr>
          </a:p>
        </p:txBody>
      </p:sp>
      <p:sp>
        <p:nvSpPr>
          <p:cNvPr id="1479" name="任意多边形 1478"/>
          <p:cNvSpPr/>
          <p:nvPr/>
        </p:nvSpPr>
        <p:spPr>
          <a:xfrm>
            <a:off x="877320" y="2431440"/>
            <a:ext cx="301320" cy="301320"/>
          </a:xfrm>
          <a:custGeom>
            <a:avLst/>
            <a:gdLst/>
            <a:ahLst/>
            <a:cxnLst/>
            <a:rect l="0" t="0" r="r" b="b"/>
            <a:pathLst>
              <a:path w="837" h="837">
                <a:moveTo>
                  <a:pt x="837" y="419"/>
                </a:moveTo>
                <a:cubicBezTo>
                  <a:pt x="837" y="447"/>
                  <a:pt x="834" y="474"/>
                  <a:pt x="829" y="501"/>
                </a:cubicBezTo>
                <a:cubicBezTo>
                  <a:pt x="823" y="528"/>
                  <a:pt x="815" y="554"/>
                  <a:pt x="805" y="579"/>
                </a:cubicBezTo>
                <a:cubicBezTo>
                  <a:pt x="794" y="605"/>
                  <a:pt x="781" y="629"/>
                  <a:pt x="766" y="651"/>
                </a:cubicBezTo>
                <a:cubicBezTo>
                  <a:pt x="751" y="674"/>
                  <a:pt x="734" y="695"/>
                  <a:pt x="714" y="715"/>
                </a:cubicBezTo>
                <a:cubicBezTo>
                  <a:pt x="695" y="734"/>
                  <a:pt x="674" y="752"/>
                  <a:pt x="651" y="767"/>
                </a:cubicBezTo>
                <a:cubicBezTo>
                  <a:pt x="628" y="782"/>
                  <a:pt x="604" y="795"/>
                  <a:pt x="579" y="805"/>
                </a:cubicBezTo>
                <a:cubicBezTo>
                  <a:pt x="553" y="816"/>
                  <a:pt x="527" y="824"/>
                  <a:pt x="500" y="829"/>
                </a:cubicBezTo>
                <a:cubicBezTo>
                  <a:pt x="472" y="834"/>
                  <a:pt x="445" y="837"/>
                  <a:pt x="418" y="837"/>
                </a:cubicBezTo>
                <a:cubicBezTo>
                  <a:pt x="390" y="837"/>
                  <a:pt x="363" y="834"/>
                  <a:pt x="336" y="829"/>
                </a:cubicBezTo>
                <a:cubicBezTo>
                  <a:pt x="309" y="824"/>
                  <a:pt x="283" y="816"/>
                  <a:pt x="258" y="805"/>
                </a:cubicBezTo>
                <a:cubicBezTo>
                  <a:pt x="232" y="795"/>
                  <a:pt x="208" y="782"/>
                  <a:pt x="186" y="767"/>
                </a:cubicBezTo>
                <a:cubicBezTo>
                  <a:pt x="163" y="752"/>
                  <a:pt x="142" y="734"/>
                  <a:pt x="122" y="715"/>
                </a:cubicBezTo>
                <a:cubicBezTo>
                  <a:pt x="103" y="695"/>
                  <a:pt x="86" y="674"/>
                  <a:pt x="70" y="651"/>
                </a:cubicBezTo>
                <a:cubicBezTo>
                  <a:pt x="55" y="629"/>
                  <a:pt x="42" y="605"/>
                  <a:pt x="32" y="579"/>
                </a:cubicBezTo>
                <a:cubicBezTo>
                  <a:pt x="21" y="554"/>
                  <a:pt x="13" y="528"/>
                  <a:pt x="8" y="501"/>
                </a:cubicBezTo>
                <a:cubicBezTo>
                  <a:pt x="3" y="474"/>
                  <a:pt x="0" y="447"/>
                  <a:pt x="0" y="419"/>
                </a:cubicBezTo>
                <a:cubicBezTo>
                  <a:pt x="0" y="392"/>
                  <a:pt x="3" y="365"/>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8" y="56"/>
                  <a:pt x="232" y="43"/>
                  <a:pt x="258" y="32"/>
                </a:cubicBezTo>
                <a:cubicBezTo>
                  <a:pt x="283" y="22"/>
                  <a:pt x="309" y="14"/>
                  <a:pt x="336" y="9"/>
                </a:cubicBezTo>
                <a:cubicBezTo>
                  <a:pt x="363" y="3"/>
                  <a:pt x="390" y="0"/>
                  <a:pt x="418" y="0"/>
                </a:cubicBezTo>
                <a:cubicBezTo>
                  <a:pt x="445" y="0"/>
                  <a:pt x="472" y="3"/>
                  <a:pt x="500" y="9"/>
                </a:cubicBezTo>
                <a:cubicBezTo>
                  <a:pt x="527" y="14"/>
                  <a:pt x="553" y="22"/>
                  <a:pt x="579" y="32"/>
                </a:cubicBezTo>
                <a:cubicBezTo>
                  <a:pt x="604" y="43"/>
                  <a:pt x="628" y="56"/>
                  <a:pt x="651" y="71"/>
                </a:cubicBezTo>
                <a:cubicBezTo>
                  <a:pt x="674" y="86"/>
                  <a:pt x="695" y="103"/>
                  <a:pt x="714" y="123"/>
                </a:cubicBezTo>
                <a:cubicBezTo>
                  <a:pt x="734" y="142"/>
                  <a:pt x="751" y="163"/>
                  <a:pt x="766" y="186"/>
                </a:cubicBezTo>
                <a:cubicBezTo>
                  <a:pt x="781" y="209"/>
                  <a:pt x="794" y="233"/>
                  <a:pt x="805" y="258"/>
                </a:cubicBezTo>
                <a:cubicBezTo>
                  <a:pt x="815" y="284"/>
                  <a:pt x="823" y="310"/>
                  <a:pt x="829" y="337"/>
                </a:cubicBezTo>
                <a:cubicBezTo>
                  <a:pt x="834" y="365"/>
                  <a:pt x="837" y="392"/>
                  <a:pt x="837" y="419"/>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80" name="图片 1479"/>
          <p:cNvPicPr/>
          <p:nvPr/>
        </p:nvPicPr>
        <p:blipFill>
          <a:blip r:embed="rId8"/>
          <a:stretch/>
        </p:blipFill>
        <p:spPr>
          <a:xfrm>
            <a:off x="969480" y="2515320"/>
            <a:ext cx="116640" cy="133200"/>
          </a:xfrm>
          <a:prstGeom prst="rect">
            <a:avLst/>
          </a:prstGeom>
          <a:noFill/>
          <a:ln w="0">
            <a:noFill/>
          </a:ln>
        </p:spPr>
      </p:pic>
      <p:sp>
        <p:nvSpPr>
          <p:cNvPr id="1481" name="文本框 1480"/>
          <p:cNvSpPr txBox="1"/>
          <p:nvPr/>
        </p:nvSpPr>
        <p:spPr>
          <a:xfrm>
            <a:off x="1278720" y="2156040"/>
            <a:ext cx="47016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创建回答</a:t>
            </a:r>
            <a:endParaRPr lang="en-US" sz="920" b="0" u="none" strike="noStrike">
              <a:solidFill>
                <a:srgbClr val="000000"/>
              </a:solidFill>
              <a:effectLst/>
              <a:uFillTx/>
              <a:latin typeface="Times New Roman"/>
            </a:endParaRPr>
          </a:p>
        </p:txBody>
      </p:sp>
      <p:sp>
        <p:nvSpPr>
          <p:cNvPr id="1482" name="文本框 1481"/>
          <p:cNvSpPr txBox="1"/>
          <p:nvPr/>
        </p:nvSpPr>
        <p:spPr>
          <a:xfrm>
            <a:off x="1278720" y="246636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向量检索技术</a:t>
            </a:r>
            <a:endParaRPr lang="en-US" sz="1050" b="0" u="none" strike="noStrike">
              <a:solidFill>
                <a:srgbClr val="000000"/>
              </a:solidFill>
              <a:effectLst/>
              <a:uFillTx/>
              <a:latin typeface="Times New Roman"/>
            </a:endParaRPr>
          </a:p>
        </p:txBody>
      </p:sp>
      <p:sp>
        <p:nvSpPr>
          <p:cNvPr id="1483" name="任意多边形 1482"/>
          <p:cNvSpPr/>
          <p:nvPr/>
        </p:nvSpPr>
        <p:spPr>
          <a:xfrm>
            <a:off x="877320" y="2932920"/>
            <a:ext cx="301320" cy="301320"/>
          </a:xfrm>
          <a:custGeom>
            <a:avLst/>
            <a:gdLst/>
            <a:ahLst/>
            <a:cxnLst/>
            <a:rect l="0" t="0" r="r" b="b"/>
            <a:pathLst>
              <a:path w="837" h="837">
                <a:moveTo>
                  <a:pt x="837" y="418"/>
                </a:moveTo>
                <a:cubicBezTo>
                  <a:pt x="837" y="446"/>
                  <a:pt x="834" y="473"/>
                  <a:pt x="829" y="500"/>
                </a:cubicBezTo>
                <a:cubicBezTo>
                  <a:pt x="823" y="527"/>
                  <a:pt x="815" y="553"/>
                  <a:pt x="805" y="578"/>
                </a:cubicBezTo>
                <a:cubicBezTo>
                  <a:pt x="794" y="603"/>
                  <a:pt x="781" y="628"/>
                  <a:pt x="766" y="651"/>
                </a:cubicBezTo>
                <a:cubicBezTo>
                  <a:pt x="751" y="674"/>
                  <a:pt x="734" y="695"/>
                  <a:pt x="714" y="715"/>
                </a:cubicBezTo>
                <a:cubicBezTo>
                  <a:pt x="695" y="734"/>
                  <a:pt x="674" y="751"/>
                  <a:pt x="651" y="767"/>
                </a:cubicBezTo>
                <a:cubicBezTo>
                  <a:pt x="628" y="782"/>
                  <a:pt x="604" y="795"/>
                  <a:pt x="579" y="805"/>
                </a:cubicBezTo>
                <a:cubicBezTo>
                  <a:pt x="553" y="816"/>
                  <a:pt x="527" y="824"/>
                  <a:pt x="500" y="829"/>
                </a:cubicBezTo>
                <a:cubicBezTo>
                  <a:pt x="472" y="834"/>
                  <a:pt x="445" y="837"/>
                  <a:pt x="418" y="837"/>
                </a:cubicBezTo>
                <a:cubicBezTo>
                  <a:pt x="390" y="837"/>
                  <a:pt x="363" y="834"/>
                  <a:pt x="336" y="829"/>
                </a:cubicBezTo>
                <a:cubicBezTo>
                  <a:pt x="309" y="824"/>
                  <a:pt x="283" y="816"/>
                  <a:pt x="258" y="805"/>
                </a:cubicBezTo>
                <a:cubicBezTo>
                  <a:pt x="232" y="795"/>
                  <a:pt x="208" y="782"/>
                  <a:pt x="186" y="767"/>
                </a:cubicBezTo>
                <a:cubicBezTo>
                  <a:pt x="163" y="751"/>
                  <a:pt x="142" y="734"/>
                  <a:pt x="122" y="715"/>
                </a:cubicBezTo>
                <a:cubicBezTo>
                  <a:pt x="103" y="695"/>
                  <a:pt x="86" y="674"/>
                  <a:pt x="70" y="651"/>
                </a:cubicBezTo>
                <a:cubicBezTo>
                  <a:pt x="55" y="628"/>
                  <a:pt x="42" y="603"/>
                  <a:pt x="32" y="578"/>
                </a:cubicBezTo>
                <a:cubicBezTo>
                  <a:pt x="21" y="553"/>
                  <a:pt x="13" y="527"/>
                  <a:pt x="8" y="500"/>
                </a:cubicBezTo>
                <a:cubicBezTo>
                  <a:pt x="3" y="473"/>
                  <a:pt x="0" y="446"/>
                  <a:pt x="0" y="418"/>
                </a:cubicBezTo>
                <a:cubicBezTo>
                  <a:pt x="0" y="391"/>
                  <a:pt x="3" y="364"/>
                  <a:pt x="8" y="337"/>
                </a:cubicBezTo>
                <a:cubicBezTo>
                  <a:pt x="13" y="310"/>
                  <a:pt x="21" y="284"/>
                  <a:pt x="32" y="258"/>
                </a:cubicBezTo>
                <a:cubicBezTo>
                  <a:pt x="42" y="233"/>
                  <a:pt x="55" y="209"/>
                  <a:pt x="70" y="186"/>
                </a:cubicBezTo>
                <a:cubicBezTo>
                  <a:pt x="86" y="163"/>
                  <a:pt x="103" y="142"/>
                  <a:pt x="122" y="123"/>
                </a:cubicBezTo>
                <a:cubicBezTo>
                  <a:pt x="142" y="103"/>
                  <a:pt x="163" y="86"/>
                  <a:pt x="186" y="71"/>
                </a:cubicBezTo>
                <a:cubicBezTo>
                  <a:pt x="208" y="55"/>
                  <a:pt x="232" y="43"/>
                  <a:pt x="258" y="32"/>
                </a:cubicBezTo>
                <a:cubicBezTo>
                  <a:pt x="283" y="22"/>
                  <a:pt x="309" y="14"/>
                  <a:pt x="336" y="8"/>
                </a:cubicBezTo>
                <a:cubicBezTo>
                  <a:pt x="363" y="3"/>
                  <a:pt x="390" y="0"/>
                  <a:pt x="418" y="0"/>
                </a:cubicBezTo>
                <a:cubicBezTo>
                  <a:pt x="445" y="0"/>
                  <a:pt x="472" y="3"/>
                  <a:pt x="500" y="8"/>
                </a:cubicBezTo>
                <a:cubicBezTo>
                  <a:pt x="527" y="14"/>
                  <a:pt x="553" y="22"/>
                  <a:pt x="579" y="32"/>
                </a:cubicBezTo>
                <a:cubicBezTo>
                  <a:pt x="604" y="43"/>
                  <a:pt x="628" y="55"/>
                  <a:pt x="651" y="71"/>
                </a:cubicBezTo>
                <a:cubicBezTo>
                  <a:pt x="674" y="86"/>
                  <a:pt x="695" y="103"/>
                  <a:pt x="714" y="123"/>
                </a:cubicBezTo>
                <a:cubicBezTo>
                  <a:pt x="734" y="142"/>
                  <a:pt x="751" y="163"/>
                  <a:pt x="766" y="186"/>
                </a:cubicBezTo>
                <a:cubicBezTo>
                  <a:pt x="781" y="209"/>
                  <a:pt x="794" y="233"/>
                  <a:pt x="805" y="258"/>
                </a:cubicBezTo>
                <a:cubicBezTo>
                  <a:pt x="815" y="284"/>
                  <a:pt x="823" y="310"/>
                  <a:pt x="829" y="337"/>
                </a:cubicBezTo>
                <a:cubicBezTo>
                  <a:pt x="834" y="364"/>
                  <a:pt x="837" y="391"/>
                  <a:pt x="837" y="418"/>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84" name="图片 1483"/>
          <p:cNvPicPr/>
          <p:nvPr/>
        </p:nvPicPr>
        <p:blipFill>
          <a:blip r:embed="rId9"/>
          <a:stretch/>
        </p:blipFill>
        <p:spPr>
          <a:xfrm>
            <a:off x="969480" y="3016800"/>
            <a:ext cx="116640" cy="133200"/>
          </a:xfrm>
          <a:prstGeom prst="rect">
            <a:avLst/>
          </a:prstGeom>
          <a:noFill/>
          <a:ln w="0">
            <a:noFill/>
          </a:ln>
        </p:spPr>
      </p:pic>
      <p:sp>
        <p:nvSpPr>
          <p:cNvPr id="1485" name="文本框 1484"/>
          <p:cNvSpPr txBox="1"/>
          <p:nvPr/>
        </p:nvSpPr>
        <p:spPr>
          <a:xfrm>
            <a:off x="1278720" y="2657520"/>
            <a:ext cx="316908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文本嵌入将语义转换为向量，通过高效向量检索实现语义匹配</a:t>
            </a:r>
            <a:endParaRPr lang="en-US" sz="920" b="0" u="none" strike="noStrike">
              <a:solidFill>
                <a:srgbClr val="000000"/>
              </a:solidFill>
              <a:effectLst/>
              <a:uFillTx/>
              <a:latin typeface="Times New Roman"/>
            </a:endParaRPr>
          </a:p>
        </p:txBody>
      </p:sp>
      <p:sp>
        <p:nvSpPr>
          <p:cNvPr id="1486" name="文本框 1485"/>
          <p:cNvSpPr txBox="1"/>
          <p:nvPr/>
        </p:nvSpPr>
        <p:spPr>
          <a:xfrm>
            <a:off x="1278720" y="296784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生成模型应用</a:t>
            </a:r>
            <a:endParaRPr lang="en-US" sz="1050" b="0" u="none" strike="noStrike">
              <a:solidFill>
                <a:srgbClr val="000000"/>
              </a:solidFill>
              <a:effectLst/>
              <a:uFillTx/>
              <a:latin typeface="Times New Roman"/>
            </a:endParaRPr>
          </a:p>
        </p:txBody>
      </p:sp>
      <p:sp>
        <p:nvSpPr>
          <p:cNvPr id="1487" name="任意多边形 1486"/>
          <p:cNvSpPr/>
          <p:nvPr/>
        </p:nvSpPr>
        <p:spPr>
          <a:xfrm>
            <a:off x="877320" y="3434400"/>
            <a:ext cx="301320" cy="301320"/>
          </a:xfrm>
          <a:custGeom>
            <a:avLst/>
            <a:gdLst/>
            <a:ahLst/>
            <a:cxnLst/>
            <a:rect l="0" t="0" r="r" b="b"/>
            <a:pathLst>
              <a:path w="837" h="837">
                <a:moveTo>
                  <a:pt x="837" y="419"/>
                </a:moveTo>
                <a:cubicBezTo>
                  <a:pt x="837" y="446"/>
                  <a:pt x="834" y="474"/>
                  <a:pt x="829" y="500"/>
                </a:cubicBezTo>
                <a:cubicBezTo>
                  <a:pt x="823" y="527"/>
                  <a:pt x="815" y="553"/>
                  <a:pt x="805" y="579"/>
                </a:cubicBezTo>
                <a:cubicBezTo>
                  <a:pt x="794" y="604"/>
                  <a:pt x="781" y="628"/>
                  <a:pt x="766" y="651"/>
                </a:cubicBezTo>
                <a:cubicBezTo>
                  <a:pt x="751" y="674"/>
                  <a:pt x="734" y="695"/>
                  <a:pt x="714" y="714"/>
                </a:cubicBezTo>
                <a:cubicBezTo>
                  <a:pt x="695" y="734"/>
                  <a:pt x="674" y="751"/>
                  <a:pt x="651" y="766"/>
                </a:cubicBezTo>
                <a:cubicBezTo>
                  <a:pt x="628" y="782"/>
                  <a:pt x="604" y="794"/>
                  <a:pt x="579" y="805"/>
                </a:cubicBezTo>
                <a:cubicBezTo>
                  <a:pt x="553" y="815"/>
                  <a:pt x="527" y="823"/>
                  <a:pt x="500" y="829"/>
                </a:cubicBezTo>
                <a:cubicBezTo>
                  <a:pt x="472" y="834"/>
                  <a:pt x="445" y="837"/>
                  <a:pt x="418" y="837"/>
                </a:cubicBezTo>
                <a:cubicBezTo>
                  <a:pt x="390" y="837"/>
                  <a:pt x="363" y="834"/>
                  <a:pt x="336" y="829"/>
                </a:cubicBezTo>
                <a:cubicBezTo>
                  <a:pt x="309" y="823"/>
                  <a:pt x="283" y="815"/>
                  <a:pt x="258" y="805"/>
                </a:cubicBezTo>
                <a:cubicBezTo>
                  <a:pt x="232" y="794"/>
                  <a:pt x="208" y="782"/>
                  <a:pt x="186" y="766"/>
                </a:cubicBezTo>
                <a:cubicBezTo>
                  <a:pt x="163" y="751"/>
                  <a:pt x="142" y="734"/>
                  <a:pt x="122" y="714"/>
                </a:cubicBezTo>
                <a:cubicBezTo>
                  <a:pt x="103" y="695"/>
                  <a:pt x="86" y="674"/>
                  <a:pt x="70" y="651"/>
                </a:cubicBezTo>
                <a:cubicBezTo>
                  <a:pt x="55" y="628"/>
                  <a:pt x="42" y="604"/>
                  <a:pt x="32" y="579"/>
                </a:cubicBezTo>
                <a:cubicBezTo>
                  <a:pt x="21" y="553"/>
                  <a:pt x="13" y="527"/>
                  <a:pt x="8" y="500"/>
                </a:cubicBezTo>
                <a:cubicBezTo>
                  <a:pt x="3" y="474"/>
                  <a:pt x="0" y="446"/>
                  <a:pt x="0" y="419"/>
                </a:cubicBezTo>
                <a:cubicBezTo>
                  <a:pt x="0" y="391"/>
                  <a:pt x="3" y="364"/>
                  <a:pt x="8" y="337"/>
                </a:cubicBezTo>
                <a:cubicBezTo>
                  <a:pt x="13" y="310"/>
                  <a:pt x="21" y="284"/>
                  <a:pt x="32" y="259"/>
                </a:cubicBezTo>
                <a:cubicBezTo>
                  <a:pt x="42" y="234"/>
                  <a:pt x="55" y="210"/>
                  <a:pt x="70" y="187"/>
                </a:cubicBezTo>
                <a:cubicBezTo>
                  <a:pt x="86" y="164"/>
                  <a:pt x="103" y="143"/>
                  <a:pt x="122" y="123"/>
                </a:cubicBezTo>
                <a:cubicBezTo>
                  <a:pt x="142" y="104"/>
                  <a:pt x="163" y="87"/>
                  <a:pt x="186" y="71"/>
                </a:cubicBezTo>
                <a:cubicBezTo>
                  <a:pt x="208" y="55"/>
                  <a:pt x="232" y="42"/>
                  <a:pt x="258" y="32"/>
                </a:cubicBezTo>
                <a:cubicBezTo>
                  <a:pt x="283" y="21"/>
                  <a:pt x="309" y="13"/>
                  <a:pt x="336" y="8"/>
                </a:cubicBezTo>
                <a:cubicBezTo>
                  <a:pt x="363" y="3"/>
                  <a:pt x="390" y="0"/>
                  <a:pt x="418" y="0"/>
                </a:cubicBezTo>
                <a:cubicBezTo>
                  <a:pt x="445" y="0"/>
                  <a:pt x="472" y="3"/>
                  <a:pt x="500" y="8"/>
                </a:cubicBezTo>
                <a:cubicBezTo>
                  <a:pt x="527" y="13"/>
                  <a:pt x="553" y="21"/>
                  <a:pt x="579" y="32"/>
                </a:cubicBezTo>
                <a:cubicBezTo>
                  <a:pt x="604" y="42"/>
                  <a:pt x="628" y="55"/>
                  <a:pt x="651" y="71"/>
                </a:cubicBezTo>
                <a:cubicBezTo>
                  <a:pt x="674" y="87"/>
                  <a:pt x="695" y="104"/>
                  <a:pt x="714" y="123"/>
                </a:cubicBezTo>
                <a:cubicBezTo>
                  <a:pt x="734" y="143"/>
                  <a:pt x="751" y="164"/>
                  <a:pt x="766" y="187"/>
                </a:cubicBezTo>
                <a:cubicBezTo>
                  <a:pt x="781" y="210"/>
                  <a:pt x="794" y="234"/>
                  <a:pt x="805" y="259"/>
                </a:cubicBezTo>
                <a:cubicBezTo>
                  <a:pt x="815" y="284"/>
                  <a:pt x="823" y="310"/>
                  <a:pt x="829" y="337"/>
                </a:cubicBezTo>
                <a:cubicBezTo>
                  <a:pt x="834" y="364"/>
                  <a:pt x="837" y="391"/>
                  <a:pt x="837" y="419"/>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88" name="图片 1487"/>
          <p:cNvPicPr/>
          <p:nvPr/>
        </p:nvPicPr>
        <p:blipFill>
          <a:blip r:embed="rId10"/>
          <a:stretch/>
        </p:blipFill>
        <p:spPr>
          <a:xfrm>
            <a:off x="969480" y="3518280"/>
            <a:ext cx="116640" cy="133200"/>
          </a:xfrm>
          <a:prstGeom prst="rect">
            <a:avLst/>
          </a:prstGeom>
          <a:noFill/>
          <a:ln w="0">
            <a:noFill/>
          </a:ln>
        </p:spPr>
      </p:pic>
      <p:sp>
        <p:nvSpPr>
          <p:cNvPr id="1489" name="文本框 1488"/>
          <p:cNvSpPr txBox="1"/>
          <p:nvPr/>
        </p:nvSpPr>
        <p:spPr>
          <a:xfrm>
            <a:off x="1278720" y="3159000"/>
            <a:ext cx="3611520" cy="169560"/>
          </a:xfrm>
          <a:prstGeom prst="rect">
            <a:avLst/>
          </a:prstGeom>
          <a:noFill/>
          <a:ln w="0">
            <a:noFill/>
          </a:ln>
        </p:spPr>
        <p:txBody>
          <a:bodyPr wrap="none" lIns="0" tIns="0" rIns="0" bIns="0" anchor="t">
            <a:spAutoFit/>
          </a:bodyPr>
          <a:lstStyle/>
          <a:p>
            <a:r>
              <a:rPr lang="en-US" sz="920" b="0" u="none" strike="noStrike">
                <a:solidFill>
                  <a:srgbClr val="E0E7FF"/>
                </a:solidFill>
                <a:effectLst/>
                <a:uFillTx/>
                <a:latin typeface="NotoSansSC"/>
                <a:ea typeface="NotoSansSC"/>
              </a:rPr>
              <a:t>GPT</a:t>
            </a:r>
            <a:r>
              <a:rPr lang="zh-CN" sz="920" b="0" u="none" strike="noStrike">
                <a:solidFill>
                  <a:srgbClr val="E0E7FF"/>
                </a:solidFill>
                <a:effectLst/>
                <a:uFillTx/>
                <a:latin typeface="NotoSansSC"/>
                <a:ea typeface="NotoSansSC"/>
              </a:rPr>
              <a:t>、</a:t>
            </a:r>
            <a:r>
              <a:rPr lang="en-US" sz="920" b="0" u="none" strike="noStrike">
                <a:solidFill>
                  <a:srgbClr val="E0E7FF"/>
                </a:solidFill>
                <a:effectLst/>
                <a:uFillTx/>
                <a:latin typeface="NotoSansSC"/>
                <a:ea typeface="NotoSansSC"/>
              </a:rPr>
              <a:t>BERT</a:t>
            </a:r>
            <a:r>
              <a:rPr lang="zh-CN" sz="920" b="0" u="none" strike="noStrike">
                <a:solidFill>
                  <a:srgbClr val="E0E7FF"/>
                </a:solidFill>
                <a:effectLst/>
                <a:uFillTx/>
                <a:latin typeface="NotoSansSC"/>
                <a:ea typeface="NotoSansSC"/>
              </a:rPr>
              <a:t>、</a:t>
            </a:r>
            <a:r>
              <a:rPr lang="en-US" sz="920" b="0" u="none" strike="noStrike">
                <a:solidFill>
                  <a:srgbClr val="E0E7FF"/>
                </a:solidFill>
                <a:effectLst/>
                <a:uFillTx/>
                <a:latin typeface="NotoSansSC"/>
                <a:ea typeface="NotoSansSC"/>
              </a:rPr>
              <a:t>T5</a:t>
            </a:r>
            <a:r>
              <a:rPr lang="zh-CN" sz="920" b="0" u="none" strike="noStrike">
                <a:solidFill>
                  <a:srgbClr val="E0E7FF"/>
                </a:solidFill>
                <a:effectLst/>
                <a:uFillTx/>
                <a:latin typeface="NotoSansSC"/>
                <a:ea typeface="NotoSansSC"/>
              </a:rPr>
              <a:t>等模型在</a:t>
            </a:r>
            <a:r>
              <a:rPr lang="en-US" sz="920" b="0" u="none" strike="noStrike">
                <a:solidFill>
                  <a:srgbClr val="E0E7FF"/>
                </a:solidFill>
                <a:effectLst/>
                <a:uFillTx/>
                <a:latin typeface="NotoSansSC"/>
                <a:ea typeface="NotoSansSC"/>
              </a:rPr>
              <a:t>RAG</a:t>
            </a:r>
            <a:r>
              <a:rPr lang="zh-CN" sz="920" b="0" u="none" strike="noStrike">
                <a:solidFill>
                  <a:srgbClr val="E0E7FF"/>
                </a:solidFill>
                <a:effectLst/>
                <a:uFillTx/>
                <a:latin typeface="NotoSansSC"/>
                <a:ea typeface="NotoSansSC"/>
              </a:rPr>
              <a:t>中各有优势，适用于不同场景需求</a:t>
            </a:r>
            <a:endParaRPr lang="en-US" sz="920" b="0" u="none" strike="noStrike">
              <a:solidFill>
                <a:srgbClr val="000000"/>
              </a:solidFill>
              <a:effectLst/>
              <a:uFillTx/>
              <a:latin typeface="Times New Roman"/>
            </a:endParaRPr>
          </a:p>
        </p:txBody>
      </p:sp>
      <p:sp>
        <p:nvSpPr>
          <p:cNvPr id="1490" name="文本框 1489"/>
          <p:cNvSpPr txBox="1"/>
          <p:nvPr/>
        </p:nvSpPr>
        <p:spPr>
          <a:xfrm>
            <a:off x="1278720" y="346932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索引优化技术</a:t>
            </a:r>
            <a:endParaRPr lang="en-US" sz="1050" b="0" u="none" strike="noStrike">
              <a:solidFill>
                <a:srgbClr val="000000"/>
              </a:solidFill>
              <a:effectLst/>
              <a:uFillTx/>
              <a:latin typeface="Times New Roman"/>
            </a:endParaRPr>
          </a:p>
        </p:txBody>
      </p:sp>
      <p:sp>
        <p:nvSpPr>
          <p:cNvPr id="1491" name="任意多边形 1490"/>
          <p:cNvSpPr/>
          <p:nvPr/>
        </p:nvSpPr>
        <p:spPr>
          <a:xfrm>
            <a:off x="5481720" y="1119600"/>
            <a:ext cx="4546440" cy="3526920"/>
          </a:xfrm>
          <a:custGeom>
            <a:avLst/>
            <a:gdLst/>
            <a:ahLst/>
            <a:cxnLst/>
            <a:rect l="0" t="0" r="r" b="b"/>
            <a:pathLst>
              <a:path w="12629" h="9797">
                <a:moveTo>
                  <a:pt x="21" y="172"/>
                </a:moveTo>
                <a:cubicBezTo>
                  <a:pt x="36" y="138"/>
                  <a:pt x="56" y="108"/>
                  <a:pt x="82" y="82"/>
                </a:cubicBezTo>
                <a:cubicBezTo>
                  <a:pt x="108" y="56"/>
                  <a:pt x="138" y="35"/>
                  <a:pt x="172" y="21"/>
                </a:cubicBezTo>
                <a:cubicBezTo>
                  <a:pt x="206" y="7"/>
                  <a:pt x="242" y="0"/>
                  <a:pt x="279" y="0"/>
                </a:cubicBezTo>
                <a:lnTo>
                  <a:pt x="12351" y="0"/>
                </a:lnTo>
                <a:cubicBezTo>
                  <a:pt x="12388" y="0"/>
                  <a:pt x="12423" y="7"/>
                  <a:pt x="12457" y="21"/>
                </a:cubicBezTo>
                <a:cubicBezTo>
                  <a:pt x="12491" y="35"/>
                  <a:pt x="12521" y="56"/>
                  <a:pt x="12548" y="82"/>
                </a:cubicBezTo>
                <a:cubicBezTo>
                  <a:pt x="12574" y="108"/>
                  <a:pt x="12594" y="138"/>
                  <a:pt x="12608" y="172"/>
                </a:cubicBezTo>
                <a:cubicBezTo>
                  <a:pt x="12622" y="206"/>
                  <a:pt x="12629" y="242"/>
                  <a:pt x="12629" y="279"/>
                </a:cubicBezTo>
                <a:lnTo>
                  <a:pt x="12629" y="9518"/>
                </a:lnTo>
                <a:cubicBezTo>
                  <a:pt x="12629" y="9555"/>
                  <a:pt x="12622" y="9591"/>
                  <a:pt x="12608" y="9625"/>
                </a:cubicBezTo>
                <a:cubicBezTo>
                  <a:pt x="12594" y="9659"/>
                  <a:pt x="12574" y="9689"/>
                  <a:pt x="12548" y="9715"/>
                </a:cubicBezTo>
                <a:cubicBezTo>
                  <a:pt x="12521" y="9741"/>
                  <a:pt x="12491" y="9762"/>
                  <a:pt x="12457" y="9776"/>
                </a:cubicBezTo>
                <a:cubicBezTo>
                  <a:pt x="12423" y="9790"/>
                  <a:pt x="12388" y="9797"/>
                  <a:pt x="12351" y="9797"/>
                </a:cubicBezTo>
                <a:lnTo>
                  <a:pt x="279" y="9797"/>
                </a:lnTo>
                <a:cubicBezTo>
                  <a:pt x="242" y="9797"/>
                  <a:pt x="206" y="9790"/>
                  <a:pt x="172" y="9776"/>
                </a:cubicBezTo>
                <a:cubicBezTo>
                  <a:pt x="138" y="9762"/>
                  <a:pt x="108" y="9741"/>
                  <a:pt x="82" y="9715"/>
                </a:cubicBezTo>
                <a:cubicBezTo>
                  <a:pt x="56" y="9689"/>
                  <a:pt x="36" y="9659"/>
                  <a:pt x="21" y="9625"/>
                </a:cubicBezTo>
                <a:cubicBezTo>
                  <a:pt x="7" y="9591"/>
                  <a:pt x="0" y="9555"/>
                  <a:pt x="0" y="9519"/>
                </a:cubicBezTo>
                <a:lnTo>
                  <a:pt x="0" y="278"/>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92" name="任意多边形 1491"/>
          <p:cNvSpPr/>
          <p:nvPr/>
        </p:nvSpPr>
        <p:spPr>
          <a:xfrm>
            <a:off x="5481720" y="1119600"/>
            <a:ext cx="4546440" cy="3526920"/>
          </a:xfrm>
          <a:custGeom>
            <a:avLst/>
            <a:gdLst/>
            <a:ahLst/>
            <a:cxnLst/>
            <a:rect l="0" t="0" r="r" b="b"/>
            <a:pathLst>
              <a:path w="12629" h="9797">
                <a:moveTo>
                  <a:pt x="0" y="9518"/>
                </a:moveTo>
                <a:lnTo>
                  <a:pt x="0" y="279"/>
                </a:lnTo>
                <a:cubicBezTo>
                  <a:pt x="0" y="242"/>
                  <a:pt x="7" y="206"/>
                  <a:pt x="21" y="172"/>
                </a:cubicBezTo>
                <a:cubicBezTo>
                  <a:pt x="36" y="138"/>
                  <a:pt x="56" y="108"/>
                  <a:pt x="82" y="82"/>
                </a:cubicBezTo>
                <a:cubicBezTo>
                  <a:pt x="108" y="56"/>
                  <a:pt x="138" y="35"/>
                  <a:pt x="172" y="21"/>
                </a:cubicBezTo>
                <a:cubicBezTo>
                  <a:pt x="206" y="7"/>
                  <a:pt x="242" y="0"/>
                  <a:pt x="279" y="0"/>
                </a:cubicBezTo>
                <a:lnTo>
                  <a:pt x="12351" y="0"/>
                </a:lnTo>
                <a:cubicBezTo>
                  <a:pt x="12388" y="0"/>
                  <a:pt x="12423" y="7"/>
                  <a:pt x="12457" y="21"/>
                </a:cubicBezTo>
                <a:cubicBezTo>
                  <a:pt x="12491" y="35"/>
                  <a:pt x="12521" y="56"/>
                  <a:pt x="12548" y="82"/>
                </a:cubicBezTo>
                <a:cubicBezTo>
                  <a:pt x="12574" y="108"/>
                  <a:pt x="12594" y="138"/>
                  <a:pt x="12608" y="172"/>
                </a:cubicBezTo>
                <a:cubicBezTo>
                  <a:pt x="12622" y="206"/>
                  <a:pt x="12629" y="242"/>
                  <a:pt x="12629" y="279"/>
                </a:cubicBezTo>
                <a:lnTo>
                  <a:pt x="12629" y="9518"/>
                </a:lnTo>
                <a:cubicBezTo>
                  <a:pt x="12629" y="9555"/>
                  <a:pt x="12622" y="9591"/>
                  <a:pt x="12608" y="9625"/>
                </a:cubicBezTo>
                <a:cubicBezTo>
                  <a:pt x="12594" y="9659"/>
                  <a:pt x="12574" y="9689"/>
                  <a:pt x="12548" y="9715"/>
                </a:cubicBezTo>
                <a:cubicBezTo>
                  <a:pt x="12521" y="9741"/>
                  <a:pt x="12491" y="9762"/>
                  <a:pt x="12457" y="9776"/>
                </a:cubicBezTo>
                <a:cubicBezTo>
                  <a:pt x="12423" y="9790"/>
                  <a:pt x="12388" y="9797"/>
                  <a:pt x="12351" y="9797"/>
                </a:cubicBezTo>
                <a:lnTo>
                  <a:pt x="279" y="9797"/>
                </a:lnTo>
                <a:cubicBezTo>
                  <a:pt x="242" y="9797"/>
                  <a:pt x="206" y="9790"/>
                  <a:pt x="172" y="9776"/>
                </a:cubicBezTo>
                <a:cubicBezTo>
                  <a:pt x="138" y="9762"/>
                  <a:pt x="108" y="9741"/>
                  <a:pt x="82" y="9715"/>
                </a:cubicBezTo>
                <a:cubicBezTo>
                  <a:pt x="56" y="9689"/>
                  <a:pt x="36" y="9659"/>
                  <a:pt x="21" y="9625"/>
                </a:cubicBezTo>
                <a:cubicBezTo>
                  <a:pt x="7" y="9591"/>
                  <a:pt x="0" y="9555"/>
                  <a:pt x="0" y="9518"/>
                </a:cubicBezTo>
                <a:moveTo>
                  <a:pt x="23" y="279"/>
                </a:moveTo>
                <a:lnTo>
                  <a:pt x="23" y="9518"/>
                </a:lnTo>
                <a:cubicBezTo>
                  <a:pt x="23" y="9535"/>
                  <a:pt x="25" y="9552"/>
                  <a:pt x="28" y="9568"/>
                </a:cubicBezTo>
                <a:cubicBezTo>
                  <a:pt x="32" y="9585"/>
                  <a:pt x="36" y="9601"/>
                  <a:pt x="43" y="9616"/>
                </a:cubicBezTo>
                <a:cubicBezTo>
                  <a:pt x="49" y="9632"/>
                  <a:pt x="57" y="9646"/>
                  <a:pt x="67" y="9660"/>
                </a:cubicBezTo>
                <a:cubicBezTo>
                  <a:pt x="76" y="9674"/>
                  <a:pt x="86" y="9687"/>
                  <a:pt x="98" y="9699"/>
                </a:cubicBezTo>
                <a:cubicBezTo>
                  <a:pt x="110" y="9711"/>
                  <a:pt x="123" y="9721"/>
                  <a:pt x="137" y="9731"/>
                </a:cubicBezTo>
                <a:cubicBezTo>
                  <a:pt x="151" y="9740"/>
                  <a:pt x="166" y="9748"/>
                  <a:pt x="181" y="9754"/>
                </a:cubicBezTo>
                <a:cubicBezTo>
                  <a:pt x="197" y="9761"/>
                  <a:pt x="213" y="9766"/>
                  <a:pt x="229" y="9769"/>
                </a:cubicBezTo>
                <a:cubicBezTo>
                  <a:pt x="245" y="9772"/>
                  <a:pt x="262" y="9774"/>
                  <a:pt x="279" y="9774"/>
                </a:cubicBezTo>
                <a:lnTo>
                  <a:pt x="12351" y="9774"/>
                </a:lnTo>
                <a:cubicBezTo>
                  <a:pt x="12367" y="9774"/>
                  <a:pt x="12384" y="9772"/>
                  <a:pt x="12400" y="9769"/>
                </a:cubicBezTo>
                <a:cubicBezTo>
                  <a:pt x="12417" y="9766"/>
                  <a:pt x="12433" y="9761"/>
                  <a:pt x="12448" y="9754"/>
                </a:cubicBezTo>
                <a:cubicBezTo>
                  <a:pt x="12464" y="9748"/>
                  <a:pt x="12479" y="9740"/>
                  <a:pt x="12492" y="9731"/>
                </a:cubicBezTo>
                <a:cubicBezTo>
                  <a:pt x="12506" y="9721"/>
                  <a:pt x="12519" y="9711"/>
                  <a:pt x="12531" y="9699"/>
                </a:cubicBezTo>
                <a:cubicBezTo>
                  <a:pt x="12543" y="9687"/>
                  <a:pt x="12554" y="9674"/>
                  <a:pt x="12563" y="9660"/>
                </a:cubicBezTo>
                <a:cubicBezTo>
                  <a:pt x="12572" y="9646"/>
                  <a:pt x="12580" y="9632"/>
                  <a:pt x="12587" y="9616"/>
                </a:cubicBezTo>
                <a:cubicBezTo>
                  <a:pt x="12593" y="9601"/>
                  <a:pt x="12598" y="9585"/>
                  <a:pt x="12601" y="9568"/>
                </a:cubicBezTo>
                <a:cubicBezTo>
                  <a:pt x="12604" y="9552"/>
                  <a:pt x="12606" y="9535"/>
                  <a:pt x="12606" y="9518"/>
                </a:cubicBezTo>
                <a:lnTo>
                  <a:pt x="12606" y="279"/>
                </a:lnTo>
                <a:cubicBezTo>
                  <a:pt x="12606" y="262"/>
                  <a:pt x="12604" y="245"/>
                  <a:pt x="12601" y="229"/>
                </a:cubicBezTo>
                <a:cubicBezTo>
                  <a:pt x="12598" y="212"/>
                  <a:pt x="12593" y="196"/>
                  <a:pt x="12587" y="181"/>
                </a:cubicBezTo>
                <a:cubicBezTo>
                  <a:pt x="12580" y="165"/>
                  <a:pt x="12572" y="151"/>
                  <a:pt x="12563" y="137"/>
                </a:cubicBezTo>
                <a:cubicBezTo>
                  <a:pt x="12554" y="123"/>
                  <a:pt x="12543" y="110"/>
                  <a:pt x="12531" y="98"/>
                </a:cubicBezTo>
                <a:cubicBezTo>
                  <a:pt x="12519" y="86"/>
                  <a:pt x="12506" y="76"/>
                  <a:pt x="12492" y="66"/>
                </a:cubicBezTo>
                <a:cubicBezTo>
                  <a:pt x="12479" y="57"/>
                  <a:pt x="12464" y="49"/>
                  <a:pt x="12448" y="43"/>
                </a:cubicBezTo>
                <a:cubicBezTo>
                  <a:pt x="12433" y="36"/>
                  <a:pt x="12417" y="31"/>
                  <a:pt x="12400" y="28"/>
                </a:cubicBezTo>
                <a:cubicBezTo>
                  <a:pt x="12384" y="25"/>
                  <a:pt x="12367" y="23"/>
                  <a:pt x="12351" y="23"/>
                </a:cubicBezTo>
                <a:lnTo>
                  <a:pt x="279" y="23"/>
                </a:lnTo>
                <a:cubicBezTo>
                  <a:pt x="262" y="23"/>
                  <a:pt x="245" y="25"/>
                  <a:pt x="229" y="28"/>
                </a:cubicBezTo>
                <a:cubicBezTo>
                  <a:pt x="213" y="31"/>
                  <a:pt x="197" y="36"/>
                  <a:pt x="181" y="43"/>
                </a:cubicBezTo>
                <a:cubicBezTo>
                  <a:pt x="166" y="49"/>
                  <a:pt x="151" y="57"/>
                  <a:pt x="137" y="66"/>
                </a:cubicBezTo>
                <a:cubicBezTo>
                  <a:pt x="123" y="76"/>
                  <a:pt x="110" y="86"/>
                  <a:pt x="98" y="98"/>
                </a:cubicBezTo>
                <a:cubicBezTo>
                  <a:pt x="86" y="110"/>
                  <a:pt x="76" y="123"/>
                  <a:pt x="67" y="137"/>
                </a:cubicBezTo>
                <a:cubicBezTo>
                  <a:pt x="57" y="151"/>
                  <a:pt x="49" y="165"/>
                  <a:pt x="43" y="181"/>
                </a:cubicBezTo>
                <a:cubicBezTo>
                  <a:pt x="36" y="196"/>
                  <a:pt x="32" y="212"/>
                  <a:pt x="28" y="229"/>
                </a:cubicBezTo>
                <a:cubicBezTo>
                  <a:pt x="25"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93" name="图片 1492"/>
          <p:cNvPicPr/>
          <p:nvPr/>
        </p:nvPicPr>
        <p:blipFill>
          <a:blip r:embed="rId11"/>
          <a:stretch/>
        </p:blipFill>
        <p:spPr>
          <a:xfrm>
            <a:off x="5690880" y="1362240"/>
            <a:ext cx="150120" cy="200160"/>
          </a:xfrm>
          <a:prstGeom prst="rect">
            <a:avLst/>
          </a:prstGeom>
          <a:noFill/>
          <a:ln w="0">
            <a:noFill/>
          </a:ln>
        </p:spPr>
      </p:pic>
      <p:sp>
        <p:nvSpPr>
          <p:cNvPr id="1494" name="文本框 1493"/>
          <p:cNvSpPr txBox="1"/>
          <p:nvPr/>
        </p:nvSpPr>
        <p:spPr>
          <a:xfrm>
            <a:off x="1278720" y="3660480"/>
            <a:ext cx="3644640" cy="169560"/>
          </a:xfrm>
          <a:prstGeom prst="rect">
            <a:avLst/>
          </a:prstGeom>
          <a:noFill/>
          <a:ln w="0">
            <a:noFill/>
          </a:ln>
        </p:spPr>
        <p:txBody>
          <a:bodyPr wrap="none" lIns="0" tIns="0" rIns="0" bIns="0" anchor="t">
            <a:spAutoFit/>
          </a:bodyPr>
          <a:lstStyle/>
          <a:p>
            <a:r>
              <a:rPr lang="en-US" sz="920" b="0" u="none" strike="noStrike">
                <a:solidFill>
                  <a:srgbClr val="E0E7FF"/>
                </a:solidFill>
                <a:effectLst/>
                <a:uFillTx/>
                <a:latin typeface="NotoSansSC"/>
                <a:ea typeface="NotoSansSC"/>
              </a:rPr>
              <a:t>FAISS</a:t>
            </a:r>
            <a:r>
              <a:rPr lang="zh-CN" sz="920" b="0" u="none" strike="noStrike">
                <a:solidFill>
                  <a:srgbClr val="E0E7FF"/>
                </a:solidFill>
                <a:effectLst/>
                <a:uFillTx/>
                <a:latin typeface="NotoSansSC"/>
                <a:ea typeface="NotoSansSC"/>
              </a:rPr>
              <a:t>等库提供聚类、量化和分层索引技术，实现大规模数据高效检索</a:t>
            </a:r>
            <a:endParaRPr lang="en-US" sz="920" b="0" u="none" strike="noStrike">
              <a:solidFill>
                <a:srgbClr val="000000"/>
              </a:solidFill>
              <a:effectLst/>
              <a:uFillTx/>
              <a:latin typeface="Times New Roman"/>
            </a:endParaRPr>
          </a:p>
        </p:txBody>
      </p:sp>
      <p:sp>
        <p:nvSpPr>
          <p:cNvPr id="1495" name="文本框 1494"/>
          <p:cNvSpPr txBox="1"/>
          <p:nvPr/>
        </p:nvSpPr>
        <p:spPr>
          <a:xfrm>
            <a:off x="5941440" y="1359720"/>
            <a:ext cx="1207800" cy="291600"/>
          </a:xfrm>
          <a:prstGeom prst="rect">
            <a:avLst/>
          </a:prstGeom>
          <a:noFill/>
          <a:ln w="0">
            <a:noFill/>
          </a:ln>
        </p:spPr>
        <p:txBody>
          <a:bodyPr wrap="none" lIns="0" tIns="0" rIns="0" bIns="0" anchor="t">
            <a:spAutoFit/>
          </a:bodyPr>
          <a:lstStyle/>
          <a:p>
            <a:r>
              <a:rPr lang="zh-CN" sz="1580" b="0" u="none" strike="noStrike">
                <a:solidFill>
                  <a:srgbClr val="DDD6FE"/>
                </a:solidFill>
                <a:effectLst/>
                <a:uFillTx/>
                <a:latin typeface="NotoSansSC"/>
                <a:ea typeface="NotoSansSC"/>
              </a:rPr>
              <a:t>未来发展方向</a:t>
            </a:r>
            <a:endParaRPr lang="en-US" sz="1580" b="0" u="none" strike="noStrike">
              <a:solidFill>
                <a:srgbClr val="000000"/>
              </a:solidFill>
              <a:effectLst/>
              <a:uFillTx/>
              <a:latin typeface="Times New Roman"/>
            </a:endParaRPr>
          </a:p>
        </p:txBody>
      </p:sp>
      <p:sp>
        <p:nvSpPr>
          <p:cNvPr id="1496" name="文本框 1495"/>
          <p:cNvSpPr txBox="1"/>
          <p:nvPr/>
        </p:nvSpPr>
        <p:spPr>
          <a:xfrm>
            <a:off x="5941440" y="179784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检索效率提升</a:t>
            </a:r>
            <a:endParaRPr lang="en-US" sz="1050" b="0" u="none" strike="noStrike">
              <a:solidFill>
                <a:srgbClr val="000000"/>
              </a:solidFill>
              <a:effectLst/>
              <a:uFillTx/>
              <a:latin typeface="Times New Roman"/>
            </a:endParaRPr>
          </a:p>
        </p:txBody>
      </p:sp>
      <p:sp>
        <p:nvSpPr>
          <p:cNvPr id="1497" name="文本框 1496"/>
          <p:cNvSpPr txBox="1"/>
          <p:nvPr/>
        </p:nvSpPr>
        <p:spPr>
          <a:xfrm>
            <a:off x="5941440" y="1989000"/>
            <a:ext cx="387324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融合多模态检索技术，优化向量索引结构，降低大规模数据检索成本，提高</a:t>
            </a:r>
            <a:endParaRPr lang="en-US" sz="920" b="0" u="none" strike="noStrike">
              <a:solidFill>
                <a:srgbClr val="000000"/>
              </a:solidFill>
              <a:effectLst/>
              <a:uFillTx/>
              <a:latin typeface="Times New Roman"/>
            </a:endParaRPr>
          </a:p>
        </p:txBody>
      </p:sp>
      <p:sp>
        <p:nvSpPr>
          <p:cNvPr id="1498" name="任意多边形 1497"/>
          <p:cNvSpPr/>
          <p:nvPr/>
        </p:nvSpPr>
        <p:spPr>
          <a:xfrm>
            <a:off x="5732640" y="1762920"/>
            <a:ext cx="16920" cy="535320"/>
          </a:xfrm>
          <a:custGeom>
            <a:avLst/>
            <a:gdLst/>
            <a:ahLst/>
            <a:cxnLst/>
            <a:rect l="0" t="0" r="r" b="b"/>
            <a:pathLst>
              <a:path w="47" h="1487">
                <a:moveTo>
                  <a:pt x="0" y="0"/>
                </a:moveTo>
                <a:lnTo>
                  <a:pt x="47" y="0"/>
                </a:lnTo>
                <a:lnTo>
                  <a:pt x="47" y="1487"/>
                </a:lnTo>
                <a:lnTo>
                  <a:pt x="0" y="1487"/>
                </a:lnTo>
                <a:lnTo>
                  <a:pt x="0" y="0"/>
                </a:lnTo>
                <a:close/>
              </a:path>
            </a:pathLst>
          </a:custGeom>
          <a:blipFill rotWithShape="0">
            <a:blip r:embed="rId12"/>
            <a:tile tx="0" ty="0" sx="31998" sy="-9805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99" name="任意多边形 1498"/>
          <p:cNvSpPr/>
          <p:nvPr/>
        </p:nvSpPr>
        <p:spPr>
          <a:xfrm>
            <a:off x="5690880" y="1829880"/>
            <a:ext cx="100440" cy="100800"/>
          </a:xfrm>
          <a:custGeom>
            <a:avLst/>
            <a:gdLst/>
            <a:ahLst/>
            <a:cxnLst/>
            <a:rect l="0" t="0" r="r" b="b"/>
            <a:pathLst>
              <a:path w="279" h="280">
                <a:moveTo>
                  <a:pt x="279" y="140"/>
                </a:moveTo>
                <a:cubicBezTo>
                  <a:pt x="279" y="159"/>
                  <a:pt x="276" y="177"/>
                  <a:pt x="269" y="194"/>
                </a:cubicBezTo>
                <a:cubicBezTo>
                  <a:pt x="261" y="211"/>
                  <a:pt x="251" y="226"/>
                  <a:pt x="238" y="239"/>
                </a:cubicBezTo>
                <a:cubicBezTo>
                  <a:pt x="225" y="252"/>
                  <a:pt x="210" y="262"/>
                  <a:pt x="193" y="269"/>
                </a:cubicBezTo>
                <a:cubicBezTo>
                  <a:pt x="175" y="276"/>
                  <a:pt x="157" y="280"/>
                  <a:pt x="139" y="280"/>
                </a:cubicBezTo>
                <a:cubicBezTo>
                  <a:pt x="120" y="280"/>
                  <a:pt x="103" y="276"/>
                  <a:pt x="86" y="269"/>
                </a:cubicBezTo>
                <a:cubicBezTo>
                  <a:pt x="69" y="262"/>
                  <a:pt x="53" y="252"/>
                  <a:pt x="40" y="239"/>
                </a:cubicBezTo>
                <a:cubicBezTo>
                  <a:pt x="27" y="226"/>
                  <a:pt x="17" y="211"/>
                  <a:pt x="10" y="194"/>
                </a:cubicBezTo>
                <a:cubicBezTo>
                  <a:pt x="3" y="177"/>
                  <a:pt x="0" y="159"/>
                  <a:pt x="0" y="140"/>
                </a:cubicBezTo>
                <a:cubicBezTo>
                  <a:pt x="0" y="122"/>
                  <a:pt x="3" y="104"/>
                  <a:pt x="10" y="87"/>
                </a:cubicBezTo>
                <a:cubicBezTo>
                  <a:pt x="17" y="70"/>
                  <a:pt x="27" y="54"/>
                  <a:pt x="40" y="41"/>
                </a:cubicBezTo>
                <a:cubicBezTo>
                  <a:pt x="53" y="28"/>
                  <a:pt x="69" y="18"/>
                  <a:pt x="86" y="11"/>
                </a:cubicBezTo>
                <a:cubicBezTo>
                  <a:pt x="103" y="4"/>
                  <a:pt x="120" y="0"/>
                  <a:pt x="139" y="0"/>
                </a:cubicBezTo>
                <a:cubicBezTo>
                  <a:pt x="157" y="0"/>
                  <a:pt x="175" y="4"/>
                  <a:pt x="193" y="11"/>
                </a:cubicBezTo>
                <a:cubicBezTo>
                  <a:pt x="210" y="18"/>
                  <a:pt x="225" y="28"/>
                  <a:pt x="238" y="41"/>
                </a:cubicBezTo>
                <a:cubicBezTo>
                  <a:pt x="251" y="54"/>
                  <a:pt x="261" y="70"/>
                  <a:pt x="269" y="87"/>
                </a:cubicBezTo>
                <a:cubicBezTo>
                  <a:pt x="276" y="104"/>
                  <a:pt x="279" y="122"/>
                  <a:pt x="279" y="140"/>
                </a:cubicBezTo>
                <a:close/>
              </a:path>
            </a:pathLst>
          </a:custGeom>
          <a:solidFill>
            <a:srgbClr val="8B5CF6">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00" name="任意多边形 1499"/>
          <p:cNvSpPr/>
          <p:nvPr/>
        </p:nvSpPr>
        <p:spPr>
          <a:xfrm>
            <a:off x="5690880" y="1829880"/>
            <a:ext cx="100440" cy="100800"/>
          </a:xfrm>
          <a:custGeom>
            <a:avLst/>
            <a:gdLst/>
            <a:ahLst/>
            <a:cxnLst/>
            <a:rect l="0" t="0" r="r" b="b"/>
            <a:pathLst>
              <a:path w="279" h="280">
                <a:moveTo>
                  <a:pt x="279" y="140"/>
                </a:moveTo>
                <a:cubicBezTo>
                  <a:pt x="279" y="159"/>
                  <a:pt x="276" y="177"/>
                  <a:pt x="269" y="194"/>
                </a:cubicBezTo>
                <a:cubicBezTo>
                  <a:pt x="261" y="211"/>
                  <a:pt x="251" y="226"/>
                  <a:pt x="238" y="239"/>
                </a:cubicBezTo>
                <a:cubicBezTo>
                  <a:pt x="225" y="252"/>
                  <a:pt x="210" y="262"/>
                  <a:pt x="193" y="269"/>
                </a:cubicBezTo>
                <a:cubicBezTo>
                  <a:pt x="175" y="276"/>
                  <a:pt x="157" y="280"/>
                  <a:pt x="139" y="280"/>
                </a:cubicBezTo>
                <a:cubicBezTo>
                  <a:pt x="120" y="280"/>
                  <a:pt x="103" y="276"/>
                  <a:pt x="86" y="269"/>
                </a:cubicBezTo>
                <a:cubicBezTo>
                  <a:pt x="69" y="262"/>
                  <a:pt x="53" y="252"/>
                  <a:pt x="40" y="239"/>
                </a:cubicBezTo>
                <a:cubicBezTo>
                  <a:pt x="27" y="226"/>
                  <a:pt x="17" y="211"/>
                  <a:pt x="10" y="194"/>
                </a:cubicBezTo>
                <a:cubicBezTo>
                  <a:pt x="3" y="177"/>
                  <a:pt x="0" y="159"/>
                  <a:pt x="0" y="140"/>
                </a:cubicBezTo>
                <a:cubicBezTo>
                  <a:pt x="0" y="122"/>
                  <a:pt x="3" y="104"/>
                  <a:pt x="10" y="87"/>
                </a:cubicBezTo>
                <a:cubicBezTo>
                  <a:pt x="17" y="70"/>
                  <a:pt x="27" y="54"/>
                  <a:pt x="40" y="41"/>
                </a:cubicBezTo>
                <a:cubicBezTo>
                  <a:pt x="53" y="28"/>
                  <a:pt x="69" y="18"/>
                  <a:pt x="86" y="11"/>
                </a:cubicBezTo>
                <a:cubicBezTo>
                  <a:pt x="103" y="4"/>
                  <a:pt x="120" y="0"/>
                  <a:pt x="139" y="0"/>
                </a:cubicBezTo>
                <a:cubicBezTo>
                  <a:pt x="157" y="0"/>
                  <a:pt x="175" y="4"/>
                  <a:pt x="193" y="11"/>
                </a:cubicBezTo>
                <a:cubicBezTo>
                  <a:pt x="210" y="18"/>
                  <a:pt x="225" y="28"/>
                  <a:pt x="238" y="41"/>
                </a:cubicBezTo>
                <a:cubicBezTo>
                  <a:pt x="251" y="54"/>
                  <a:pt x="261" y="70"/>
                  <a:pt x="269" y="87"/>
                </a:cubicBezTo>
                <a:cubicBezTo>
                  <a:pt x="276" y="104"/>
                  <a:pt x="279" y="122"/>
                  <a:pt x="279" y="140"/>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01" name="文本框 1500"/>
          <p:cNvSpPr txBox="1"/>
          <p:nvPr/>
        </p:nvSpPr>
        <p:spPr>
          <a:xfrm>
            <a:off x="5941440" y="2156040"/>
            <a:ext cx="70488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实时响应能力</a:t>
            </a:r>
            <a:endParaRPr lang="en-US" sz="920" b="0" u="none" strike="noStrike">
              <a:solidFill>
                <a:srgbClr val="000000"/>
              </a:solidFill>
              <a:effectLst/>
              <a:uFillTx/>
              <a:latin typeface="Times New Roman"/>
            </a:endParaRPr>
          </a:p>
        </p:txBody>
      </p:sp>
      <p:sp>
        <p:nvSpPr>
          <p:cNvPr id="1502" name="文本框 1501"/>
          <p:cNvSpPr txBox="1"/>
          <p:nvPr/>
        </p:nvSpPr>
        <p:spPr>
          <a:xfrm>
            <a:off x="5941440" y="246636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生成质量增强</a:t>
            </a:r>
            <a:endParaRPr lang="en-US" sz="1050" b="0" u="none" strike="noStrike">
              <a:solidFill>
                <a:srgbClr val="000000"/>
              </a:solidFill>
              <a:effectLst/>
              <a:uFillTx/>
              <a:latin typeface="Times New Roman"/>
            </a:endParaRPr>
          </a:p>
        </p:txBody>
      </p:sp>
      <p:sp>
        <p:nvSpPr>
          <p:cNvPr id="1503" name="文本框 1502"/>
          <p:cNvSpPr txBox="1"/>
          <p:nvPr/>
        </p:nvSpPr>
        <p:spPr>
          <a:xfrm>
            <a:off x="5941440" y="2657520"/>
            <a:ext cx="387324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提升生成模型的推理能力与专业领域知识，增强模型对检索内容的理解和整</a:t>
            </a:r>
            <a:endParaRPr lang="en-US" sz="920" b="0" u="none" strike="noStrike">
              <a:solidFill>
                <a:srgbClr val="000000"/>
              </a:solidFill>
              <a:effectLst/>
              <a:uFillTx/>
              <a:latin typeface="Times New Roman"/>
            </a:endParaRPr>
          </a:p>
        </p:txBody>
      </p:sp>
      <p:sp>
        <p:nvSpPr>
          <p:cNvPr id="1504" name="任意多边形 1503"/>
          <p:cNvSpPr/>
          <p:nvPr/>
        </p:nvSpPr>
        <p:spPr>
          <a:xfrm>
            <a:off x="5732640" y="2431440"/>
            <a:ext cx="16920" cy="535320"/>
          </a:xfrm>
          <a:custGeom>
            <a:avLst/>
            <a:gdLst/>
            <a:ahLst/>
            <a:cxnLst/>
            <a:rect l="0" t="0" r="r" b="b"/>
            <a:pathLst>
              <a:path w="47" h="1487">
                <a:moveTo>
                  <a:pt x="0" y="0"/>
                </a:moveTo>
                <a:lnTo>
                  <a:pt x="47" y="0"/>
                </a:lnTo>
                <a:lnTo>
                  <a:pt x="47" y="1487"/>
                </a:lnTo>
                <a:lnTo>
                  <a:pt x="0" y="1487"/>
                </a:lnTo>
                <a:lnTo>
                  <a:pt x="0" y="0"/>
                </a:lnTo>
                <a:close/>
              </a:path>
            </a:pathLst>
          </a:custGeom>
          <a:blipFill rotWithShape="0">
            <a:blip r:embed="rId13"/>
            <a:tile tx="0" ty="0" sx="31998" sy="-9805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05" name="任意多边形 1504"/>
          <p:cNvSpPr/>
          <p:nvPr/>
        </p:nvSpPr>
        <p:spPr>
          <a:xfrm>
            <a:off x="5690880" y="2498400"/>
            <a:ext cx="100440" cy="100800"/>
          </a:xfrm>
          <a:custGeom>
            <a:avLst/>
            <a:gdLst/>
            <a:ahLst/>
            <a:cxnLst/>
            <a:rect l="0" t="0" r="r" b="b"/>
            <a:pathLst>
              <a:path w="279" h="280">
                <a:moveTo>
                  <a:pt x="279" y="139"/>
                </a:moveTo>
                <a:cubicBezTo>
                  <a:pt x="279" y="159"/>
                  <a:pt x="276" y="177"/>
                  <a:pt x="269" y="194"/>
                </a:cubicBezTo>
                <a:cubicBezTo>
                  <a:pt x="261" y="211"/>
                  <a:pt x="251" y="226"/>
                  <a:pt x="238" y="239"/>
                </a:cubicBezTo>
                <a:cubicBezTo>
                  <a:pt x="225" y="252"/>
                  <a:pt x="210" y="262"/>
                  <a:pt x="193" y="269"/>
                </a:cubicBezTo>
                <a:cubicBezTo>
                  <a:pt x="175" y="276"/>
                  <a:pt x="157" y="280"/>
                  <a:pt x="139" y="280"/>
                </a:cubicBezTo>
                <a:cubicBezTo>
                  <a:pt x="120" y="280"/>
                  <a:pt x="103" y="276"/>
                  <a:pt x="86" y="269"/>
                </a:cubicBezTo>
                <a:cubicBezTo>
                  <a:pt x="69" y="262"/>
                  <a:pt x="53" y="252"/>
                  <a:pt x="40" y="239"/>
                </a:cubicBezTo>
                <a:cubicBezTo>
                  <a:pt x="27" y="226"/>
                  <a:pt x="17" y="211"/>
                  <a:pt x="10" y="194"/>
                </a:cubicBezTo>
                <a:cubicBezTo>
                  <a:pt x="3" y="177"/>
                  <a:pt x="0" y="159"/>
                  <a:pt x="0" y="139"/>
                </a:cubicBezTo>
                <a:cubicBezTo>
                  <a:pt x="0" y="121"/>
                  <a:pt x="3" y="103"/>
                  <a:pt x="10" y="86"/>
                </a:cubicBezTo>
                <a:cubicBezTo>
                  <a:pt x="17" y="69"/>
                  <a:pt x="27" y="54"/>
                  <a:pt x="40" y="41"/>
                </a:cubicBezTo>
                <a:cubicBezTo>
                  <a:pt x="53" y="28"/>
                  <a:pt x="69" y="18"/>
                  <a:pt x="86" y="11"/>
                </a:cubicBezTo>
                <a:cubicBezTo>
                  <a:pt x="103" y="4"/>
                  <a:pt x="120" y="0"/>
                  <a:pt x="139" y="0"/>
                </a:cubicBezTo>
                <a:cubicBezTo>
                  <a:pt x="157" y="0"/>
                  <a:pt x="175" y="4"/>
                  <a:pt x="193" y="11"/>
                </a:cubicBezTo>
                <a:cubicBezTo>
                  <a:pt x="210" y="18"/>
                  <a:pt x="225" y="28"/>
                  <a:pt x="238" y="41"/>
                </a:cubicBezTo>
                <a:cubicBezTo>
                  <a:pt x="251" y="54"/>
                  <a:pt x="261" y="69"/>
                  <a:pt x="269" y="86"/>
                </a:cubicBezTo>
                <a:cubicBezTo>
                  <a:pt x="276" y="103"/>
                  <a:pt x="279" y="121"/>
                  <a:pt x="279" y="139"/>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06" name="文本框 1505"/>
          <p:cNvSpPr txBox="1"/>
          <p:nvPr/>
        </p:nvSpPr>
        <p:spPr>
          <a:xfrm>
            <a:off x="5941440" y="2824560"/>
            <a:ext cx="35280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合能力</a:t>
            </a:r>
            <a:endParaRPr lang="en-US" sz="920" b="0" u="none" strike="noStrike">
              <a:solidFill>
                <a:srgbClr val="000000"/>
              </a:solidFill>
              <a:effectLst/>
              <a:uFillTx/>
              <a:latin typeface="Times New Roman"/>
            </a:endParaRPr>
          </a:p>
        </p:txBody>
      </p:sp>
      <p:sp>
        <p:nvSpPr>
          <p:cNvPr id="1507" name="文本框 1506"/>
          <p:cNvSpPr txBox="1"/>
          <p:nvPr/>
        </p:nvSpPr>
        <p:spPr>
          <a:xfrm>
            <a:off x="5941440" y="313488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应用场景扩展</a:t>
            </a:r>
            <a:endParaRPr lang="en-US" sz="1050" b="0" u="none" strike="noStrike">
              <a:solidFill>
                <a:srgbClr val="000000"/>
              </a:solidFill>
              <a:effectLst/>
              <a:uFillTx/>
              <a:latin typeface="Times New Roman"/>
            </a:endParaRPr>
          </a:p>
        </p:txBody>
      </p:sp>
      <p:sp>
        <p:nvSpPr>
          <p:cNvPr id="1508" name="文本框 1507"/>
          <p:cNvSpPr txBox="1"/>
          <p:nvPr/>
        </p:nvSpPr>
        <p:spPr>
          <a:xfrm>
            <a:off x="5941440" y="3326040"/>
            <a:ext cx="387324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从通用问答向专业领域知识服务扩展，如医疗诊断支持、法律咨询、金融分</a:t>
            </a:r>
            <a:endParaRPr lang="en-US" sz="920" b="0" u="none" strike="noStrike">
              <a:solidFill>
                <a:srgbClr val="000000"/>
              </a:solidFill>
              <a:effectLst/>
              <a:uFillTx/>
              <a:latin typeface="Times New Roman"/>
            </a:endParaRPr>
          </a:p>
        </p:txBody>
      </p:sp>
      <p:sp>
        <p:nvSpPr>
          <p:cNvPr id="1509" name="任意多边形 1508"/>
          <p:cNvSpPr/>
          <p:nvPr/>
        </p:nvSpPr>
        <p:spPr>
          <a:xfrm>
            <a:off x="5732640" y="3100320"/>
            <a:ext cx="16920" cy="534960"/>
          </a:xfrm>
          <a:custGeom>
            <a:avLst/>
            <a:gdLst/>
            <a:ahLst/>
            <a:cxnLst/>
            <a:rect l="0" t="0" r="r" b="b"/>
            <a:pathLst>
              <a:path w="47" h="1486">
                <a:moveTo>
                  <a:pt x="0" y="0"/>
                </a:moveTo>
                <a:lnTo>
                  <a:pt x="47" y="0"/>
                </a:lnTo>
                <a:lnTo>
                  <a:pt x="47" y="1486"/>
                </a:lnTo>
                <a:lnTo>
                  <a:pt x="0" y="1486"/>
                </a:lnTo>
                <a:lnTo>
                  <a:pt x="0" y="0"/>
                </a:lnTo>
                <a:close/>
              </a:path>
            </a:pathLst>
          </a:custGeom>
          <a:blipFill rotWithShape="0">
            <a:blip r:embed="rId14"/>
            <a:tile tx="0" ty="0" sx="31998" sy="-9805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10" name="任意多边形 1509"/>
          <p:cNvSpPr/>
          <p:nvPr/>
        </p:nvSpPr>
        <p:spPr>
          <a:xfrm>
            <a:off x="5690880" y="3166920"/>
            <a:ext cx="100440" cy="100800"/>
          </a:xfrm>
          <a:custGeom>
            <a:avLst/>
            <a:gdLst/>
            <a:ahLst/>
            <a:cxnLst/>
            <a:rect l="0" t="0" r="r" b="b"/>
            <a:pathLst>
              <a:path w="279" h="280">
                <a:moveTo>
                  <a:pt x="279" y="140"/>
                </a:moveTo>
                <a:cubicBezTo>
                  <a:pt x="279" y="158"/>
                  <a:pt x="276" y="176"/>
                  <a:pt x="269" y="193"/>
                </a:cubicBezTo>
                <a:cubicBezTo>
                  <a:pt x="261" y="210"/>
                  <a:pt x="251" y="225"/>
                  <a:pt x="238" y="239"/>
                </a:cubicBezTo>
                <a:cubicBezTo>
                  <a:pt x="225" y="252"/>
                  <a:pt x="210" y="262"/>
                  <a:pt x="193" y="269"/>
                </a:cubicBezTo>
                <a:cubicBezTo>
                  <a:pt x="175" y="276"/>
                  <a:pt x="157" y="280"/>
                  <a:pt x="139" y="280"/>
                </a:cubicBezTo>
                <a:cubicBezTo>
                  <a:pt x="120" y="280"/>
                  <a:pt x="103" y="276"/>
                  <a:pt x="86" y="269"/>
                </a:cubicBezTo>
                <a:cubicBezTo>
                  <a:pt x="69" y="262"/>
                  <a:pt x="53" y="252"/>
                  <a:pt x="40" y="239"/>
                </a:cubicBezTo>
                <a:cubicBezTo>
                  <a:pt x="27" y="225"/>
                  <a:pt x="17" y="210"/>
                  <a:pt x="10" y="193"/>
                </a:cubicBezTo>
                <a:cubicBezTo>
                  <a:pt x="3" y="176"/>
                  <a:pt x="0" y="158"/>
                  <a:pt x="0" y="140"/>
                </a:cubicBezTo>
                <a:cubicBezTo>
                  <a:pt x="0" y="121"/>
                  <a:pt x="3" y="103"/>
                  <a:pt x="10" y="86"/>
                </a:cubicBezTo>
                <a:cubicBezTo>
                  <a:pt x="17" y="69"/>
                  <a:pt x="27" y="54"/>
                  <a:pt x="40" y="41"/>
                </a:cubicBezTo>
                <a:cubicBezTo>
                  <a:pt x="53" y="28"/>
                  <a:pt x="69" y="18"/>
                  <a:pt x="86" y="11"/>
                </a:cubicBezTo>
                <a:cubicBezTo>
                  <a:pt x="103" y="4"/>
                  <a:pt x="120" y="0"/>
                  <a:pt x="139" y="0"/>
                </a:cubicBezTo>
                <a:cubicBezTo>
                  <a:pt x="157" y="0"/>
                  <a:pt x="175" y="4"/>
                  <a:pt x="193" y="11"/>
                </a:cubicBezTo>
                <a:cubicBezTo>
                  <a:pt x="210" y="18"/>
                  <a:pt x="225" y="28"/>
                  <a:pt x="238" y="41"/>
                </a:cubicBezTo>
                <a:cubicBezTo>
                  <a:pt x="251" y="54"/>
                  <a:pt x="261" y="69"/>
                  <a:pt x="269" y="86"/>
                </a:cubicBezTo>
                <a:cubicBezTo>
                  <a:pt x="276" y="103"/>
                  <a:pt x="279" y="121"/>
                  <a:pt x="279" y="140"/>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11" name="文本框 1510"/>
          <p:cNvSpPr txBox="1"/>
          <p:nvPr/>
        </p:nvSpPr>
        <p:spPr>
          <a:xfrm>
            <a:off x="5941440" y="3493080"/>
            <a:ext cx="105696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析等知识密集型应用</a:t>
            </a:r>
            <a:endParaRPr lang="en-US" sz="920" b="0" u="none" strike="noStrike">
              <a:solidFill>
                <a:srgbClr val="000000"/>
              </a:solidFill>
              <a:effectLst/>
              <a:uFillTx/>
              <a:latin typeface="Times New Roman"/>
            </a:endParaRPr>
          </a:p>
        </p:txBody>
      </p:sp>
      <p:sp>
        <p:nvSpPr>
          <p:cNvPr id="1512" name="文本框 1511"/>
          <p:cNvSpPr txBox="1"/>
          <p:nvPr/>
        </p:nvSpPr>
        <p:spPr>
          <a:xfrm>
            <a:off x="5941440" y="380340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架构创新与优化</a:t>
            </a:r>
            <a:endParaRPr lang="en-US" sz="1050" b="0" u="none" strike="noStrike">
              <a:solidFill>
                <a:srgbClr val="000000"/>
              </a:solidFill>
              <a:effectLst/>
              <a:uFillTx/>
              <a:latin typeface="Times New Roman"/>
            </a:endParaRPr>
          </a:p>
        </p:txBody>
      </p:sp>
      <p:sp>
        <p:nvSpPr>
          <p:cNvPr id="1513" name="文本框 1512"/>
          <p:cNvSpPr txBox="1"/>
          <p:nvPr/>
        </p:nvSpPr>
        <p:spPr>
          <a:xfrm>
            <a:off x="5941440" y="3994560"/>
            <a:ext cx="387324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探索检索与生成更深层次的融合方式，实现模块间的动态反馈与自我优化能</a:t>
            </a:r>
            <a:endParaRPr lang="en-US" sz="920" b="0" u="none" strike="noStrike">
              <a:solidFill>
                <a:srgbClr val="000000"/>
              </a:solidFill>
              <a:effectLst/>
              <a:uFillTx/>
              <a:latin typeface="Times New Roman"/>
            </a:endParaRPr>
          </a:p>
        </p:txBody>
      </p:sp>
      <p:sp>
        <p:nvSpPr>
          <p:cNvPr id="1514" name="任意多边形 1513"/>
          <p:cNvSpPr/>
          <p:nvPr/>
        </p:nvSpPr>
        <p:spPr>
          <a:xfrm>
            <a:off x="5732640" y="3768840"/>
            <a:ext cx="16920" cy="534960"/>
          </a:xfrm>
          <a:custGeom>
            <a:avLst/>
            <a:gdLst/>
            <a:ahLst/>
            <a:cxnLst/>
            <a:rect l="0" t="0" r="r" b="b"/>
            <a:pathLst>
              <a:path w="47" h="1486">
                <a:moveTo>
                  <a:pt x="0" y="0"/>
                </a:moveTo>
                <a:lnTo>
                  <a:pt x="47" y="0"/>
                </a:lnTo>
                <a:lnTo>
                  <a:pt x="47" y="1486"/>
                </a:lnTo>
                <a:lnTo>
                  <a:pt x="0" y="1486"/>
                </a:lnTo>
                <a:lnTo>
                  <a:pt x="0" y="0"/>
                </a:lnTo>
                <a:close/>
              </a:path>
            </a:pathLst>
          </a:custGeom>
          <a:blipFill rotWithShape="0">
            <a:blip r:embed="rId15"/>
            <a:tile tx="0" ty="0" sx="31998" sy="-9805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515" name="任意多边形 1514"/>
          <p:cNvSpPr/>
          <p:nvPr/>
        </p:nvSpPr>
        <p:spPr>
          <a:xfrm>
            <a:off x="5690880" y="3835440"/>
            <a:ext cx="100440" cy="100800"/>
          </a:xfrm>
          <a:custGeom>
            <a:avLst/>
            <a:gdLst/>
            <a:ahLst/>
            <a:cxnLst/>
            <a:rect l="0" t="0" r="r" b="b"/>
            <a:pathLst>
              <a:path w="279" h="280">
                <a:moveTo>
                  <a:pt x="279" y="141"/>
                </a:moveTo>
                <a:cubicBezTo>
                  <a:pt x="279" y="159"/>
                  <a:pt x="276" y="177"/>
                  <a:pt x="269" y="194"/>
                </a:cubicBezTo>
                <a:cubicBezTo>
                  <a:pt x="261" y="211"/>
                  <a:pt x="251" y="226"/>
                  <a:pt x="238" y="239"/>
                </a:cubicBezTo>
                <a:cubicBezTo>
                  <a:pt x="225" y="252"/>
                  <a:pt x="210" y="262"/>
                  <a:pt x="193" y="269"/>
                </a:cubicBezTo>
                <a:cubicBezTo>
                  <a:pt x="175" y="276"/>
                  <a:pt x="157" y="280"/>
                  <a:pt x="139" y="280"/>
                </a:cubicBezTo>
                <a:cubicBezTo>
                  <a:pt x="120" y="280"/>
                  <a:pt x="103" y="276"/>
                  <a:pt x="86" y="269"/>
                </a:cubicBezTo>
                <a:cubicBezTo>
                  <a:pt x="69" y="262"/>
                  <a:pt x="53" y="252"/>
                  <a:pt x="40" y="239"/>
                </a:cubicBezTo>
                <a:cubicBezTo>
                  <a:pt x="27" y="226"/>
                  <a:pt x="17" y="211"/>
                  <a:pt x="10" y="194"/>
                </a:cubicBezTo>
                <a:cubicBezTo>
                  <a:pt x="3" y="177"/>
                  <a:pt x="0" y="159"/>
                  <a:pt x="0" y="141"/>
                </a:cubicBezTo>
                <a:cubicBezTo>
                  <a:pt x="0" y="122"/>
                  <a:pt x="3" y="104"/>
                  <a:pt x="10" y="87"/>
                </a:cubicBezTo>
                <a:cubicBezTo>
                  <a:pt x="17" y="70"/>
                  <a:pt x="27" y="55"/>
                  <a:pt x="40" y="41"/>
                </a:cubicBezTo>
                <a:cubicBezTo>
                  <a:pt x="53" y="28"/>
                  <a:pt x="69" y="18"/>
                  <a:pt x="86" y="11"/>
                </a:cubicBezTo>
                <a:cubicBezTo>
                  <a:pt x="103" y="4"/>
                  <a:pt x="120" y="0"/>
                  <a:pt x="139" y="0"/>
                </a:cubicBezTo>
                <a:cubicBezTo>
                  <a:pt x="157" y="0"/>
                  <a:pt x="175" y="4"/>
                  <a:pt x="193" y="11"/>
                </a:cubicBezTo>
                <a:cubicBezTo>
                  <a:pt x="210" y="18"/>
                  <a:pt x="225" y="28"/>
                  <a:pt x="238" y="41"/>
                </a:cubicBezTo>
                <a:cubicBezTo>
                  <a:pt x="251" y="55"/>
                  <a:pt x="261" y="70"/>
                  <a:pt x="269" y="87"/>
                </a:cubicBezTo>
                <a:cubicBezTo>
                  <a:pt x="276" y="104"/>
                  <a:pt x="279" y="122"/>
                  <a:pt x="279" y="141"/>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516" name="图片 1515"/>
          <p:cNvPicPr/>
          <p:nvPr/>
        </p:nvPicPr>
        <p:blipFill>
          <a:blip r:embed="rId16"/>
          <a:stretch/>
        </p:blipFill>
        <p:spPr>
          <a:xfrm>
            <a:off x="10011240" y="5482080"/>
            <a:ext cx="417600" cy="200160"/>
          </a:xfrm>
          <a:prstGeom prst="rect">
            <a:avLst/>
          </a:prstGeom>
          <a:noFill/>
          <a:ln w="0">
            <a:noFill/>
          </a:ln>
        </p:spPr>
      </p:pic>
      <p:sp>
        <p:nvSpPr>
          <p:cNvPr id="1517" name="文本框 1516"/>
          <p:cNvSpPr txBox="1"/>
          <p:nvPr/>
        </p:nvSpPr>
        <p:spPr>
          <a:xfrm>
            <a:off x="5941440" y="4161600"/>
            <a:ext cx="11808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力</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nvPicPr>
        <p:blipFill>
          <a:blip r:embed="rId2"/>
          <a:stretch/>
        </p:blipFill>
        <p:spPr>
          <a:xfrm>
            <a:off x="0" y="0"/>
            <a:ext cx="10696320" cy="6183720"/>
          </a:xfrm>
          <a:prstGeom prst="rect">
            <a:avLst/>
          </a:prstGeom>
          <a:noFill/>
          <a:ln w="0">
            <a:noFill/>
          </a:ln>
        </p:spPr>
      </p:pic>
      <p:pic>
        <p:nvPicPr>
          <p:cNvPr id="102" name="图片 101"/>
          <p:cNvPicPr/>
          <p:nvPr/>
        </p:nvPicPr>
        <p:blipFill>
          <a:blip r:embed="rId3"/>
          <a:stretch/>
        </p:blipFill>
        <p:spPr>
          <a:xfrm>
            <a:off x="0" y="0"/>
            <a:ext cx="10696320" cy="6183720"/>
          </a:xfrm>
          <a:prstGeom prst="rect">
            <a:avLst/>
          </a:prstGeom>
          <a:noFill/>
          <a:ln w="0">
            <a:noFill/>
          </a:ln>
        </p:spPr>
      </p:pic>
      <p:sp>
        <p:nvSpPr>
          <p:cNvPr id="103" name="任意多边形 102"/>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4" name="文本框 103"/>
          <p:cNvSpPr txBox="1"/>
          <p:nvPr/>
        </p:nvSpPr>
        <p:spPr>
          <a:xfrm>
            <a:off x="668520" y="439560"/>
            <a:ext cx="33033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检索模块与生成模块概述</a:t>
            </a:r>
            <a:endParaRPr lang="en-US" sz="2370" b="0" u="none" strike="noStrike">
              <a:solidFill>
                <a:srgbClr val="000000"/>
              </a:solidFill>
              <a:effectLst/>
              <a:uFillTx/>
              <a:latin typeface="Times New Roman"/>
            </a:endParaRPr>
          </a:p>
        </p:txBody>
      </p:sp>
      <p:sp>
        <p:nvSpPr>
          <p:cNvPr id="105" name="任意多边形 104"/>
          <p:cNvSpPr/>
          <p:nvPr/>
        </p:nvSpPr>
        <p:spPr>
          <a:xfrm>
            <a:off x="668520" y="3376080"/>
            <a:ext cx="9359640" cy="66600"/>
          </a:xfrm>
          <a:custGeom>
            <a:avLst/>
            <a:gdLst/>
            <a:ahLst/>
            <a:cxnLst/>
            <a:rect l="0" t="0" r="r" b="b"/>
            <a:pathLst>
              <a:path w="25999" h="185">
                <a:moveTo>
                  <a:pt x="0" y="0"/>
                </a:moveTo>
                <a:lnTo>
                  <a:pt x="25999" y="0"/>
                </a:lnTo>
                <a:lnTo>
                  <a:pt x="25999" y="185"/>
                </a:lnTo>
                <a:lnTo>
                  <a:pt x="0" y="185"/>
                </a:lnTo>
                <a:lnTo>
                  <a:pt x="0" y="0"/>
                </a:lnTo>
                <a:close/>
              </a:path>
            </a:pathLst>
          </a:custGeom>
          <a:blipFill rotWithShape="0">
            <a:blip r:embed="rId4"/>
            <a:tile tx="0" ty="0" sx="87733" sy="-4782000" algn="ctr"/>
          </a:blip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6" name="任意多边形 105"/>
          <p:cNvSpPr/>
          <p:nvPr/>
        </p:nvSpPr>
        <p:spPr>
          <a:xfrm>
            <a:off x="672480" y="3380040"/>
            <a:ext cx="9351720" cy="1713600"/>
          </a:xfrm>
          <a:custGeom>
            <a:avLst/>
            <a:gdLst/>
            <a:ahLst/>
            <a:cxnLst/>
            <a:rect l="0" t="0" r="r" b="b"/>
            <a:pathLst>
              <a:path w="25977" h="4760" fill="none">
                <a:moveTo>
                  <a:pt x="0" y="0"/>
                </a:moveTo>
                <a:lnTo>
                  <a:pt x="25977" y="0"/>
                </a:lnTo>
                <a:lnTo>
                  <a:pt x="25977" y="4760"/>
                </a:lnTo>
                <a:lnTo>
                  <a:pt x="0" y="4760"/>
                </a:lnTo>
                <a:lnTo>
                  <a:pt x="0" y="0"/>
                </a:lnTo>
              </a:path>
            </a:pathLst>
          </a:custGeom>
          <a:ln w="8280">
            <a:solidFill>
              <a:srgbClr val="8B5CF6">
                <a:alpha val="3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pic>
        <p:nvPicPr>
          <p:cNvPr id="107" name="图片 106"/>
          <p:cNvPicPr/>
          <p:nvPr/>
        </p:nvPicPr>
        <p:blipFill>
          <a:blip r:embed="rId5"/>
          <a:stretch/>
        </p:blipFill>
        <p:spPr>
          <a:xfrm>
            <a:off x="844200" y="3593520"/>
            <a:ext cx="208440" cy="166680"/>
          </a:xfrm>
          <a:prstGeom prst="rect">
            <a:avLst/>
          </a:prstGeom>
          <a:noFill/>
          <a:ln w="0">
            <a:noFill/>
          </a:ln>
        </p:spPr>
      </p:pic>
      <p:sp>
        <p:nvSpPr>
          <p:cNvPr id="108" name="文本框 107"/>
          <p:cNvSpPr txBox="1"/>
          <p:nvPr/>
        </p:nvSpPr>
        <p:spPr>
          <a:xfrm>
            <a:off x="4938840" y="2022480"/>
            <a:ext cx="822240" cy="16956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NotoSansSC"/>
                <a:ea typeface="NotoSansSC"/>
              </a:rPr>
              <a:t>上下文信息传递</a:t>
            </a:r>
            <a:endParaRPr lang="en-US" sz="920" b="0" u="none" strike="noStrike">
              <a:solidFill>
                <a:srgbClr val="000000"/>
              </a:solidFill>
              <a:effectLst/>
              <a:uFillTx/>
              <a:latin typeface="Times New Roman"/>
            </a:endParaRPr>
          </a:p>
        </p:txBody>
      </p:sp>
      <p:sp>
        <p:nvSpPr>
          <p:cNvPr id="109" name="任意多边形 108"/>
          <p:cNvSpPr/>
          <p:nvPr/>
        </p:nvSpPr>
        <p:spPr>
          <a:xfrm>
            <a:off x="843840" y="3885840"/>
            <a:ext cx="234360" cy="234360"/>
          </a:xfrm>
          <a:custGeom>
            <a:avLst/>
            <a:gdLst/>
            <a:ahLst/>
            <a:cxnLst/>
            <a:rect l="0" t="0" r="r" b="b"/>
            <a:pathLst>
              <a:path w="651" h="651">
                <a:moveTo>
                  <a:pt x="651" y="325"/>
                </a:moveTo>
                <a:cubicBezTo>
                  <a:pt x="651" y="346"/>
                  <a:pt x="649" y="367"/>
                  <a:pt x="645" y="388"/>
                </a:cubicBezTo>
                <a:cubicBezTo>
                  <a:pt x="641" y="409"/>
                  <a:pt x="634" y="429"/>
                  <a:pt x="626" y="449"/>
                </a:cubicBezTo>
                <a:cubicBezTo>
                  <a:pt x="618" y="469"/>
                  <a:pt x="608" y="487"/>
                  <a:pt x="596" y="505"/>
                </a:cubicBezTo>
                <a:cubicBezTo>
                  <a:pt x="584" y="523"/>
                  <a:pt x="570" y="539"/>
                  <a:pt x="555" y="554"/>
                </a:cubicBezTo>
                <a:cubicBezTo>
                  <a:pt x="540" y="570"/>
                  <a:pt x="523" y="584"/>
                  <a:pt x="506" y="596"/>
                </a:cubicBezTo>
                <a:cubicBezTo>
                  <a:pt x="488" y="608"/>
                  <a:pt x="469" y="618"/>
                  <a:pt x="449" y="626"/>
                </a:cubicBezTo>
                <a:cubicBezTo>
                  <a:pt x="430" y="634"/>
                  <a:pt x="409" y="640"/>
                  <a:pt x="388" y="644"/>
                </a:cubicBezTo>
                <a:cubicBezTo>
                  <a:pt x="367" y="648"/>
                  <a:pt x="346" y="651"/>
                  <a:pt x="325" y="651"/>
                </a:cubicBezTo>
                <a:cubicBezTo>
                  <a:pt x="304" y="651"/>
                  <a:pt x="283" y="648"/>
                  <a:pt x="262" y="644"/>
                </a:cubicBezTo>
                <a:cubicBezTo>
                  <a:pt x="241" y="640"/>
                  <a:pt x="220" y="634"/>
                  <a:pt x="201" y="626"/>
                </a:cubicBezTo>
                <a:cubicBezTo>
                  <a:pt x="181" y="618"/>
                  <a:pt x="162" y="608"/>
                  <a:pt x="144" y="596"/>
                </a:cubicBezTo>
                <a:cubicBezTo>
                  <a:pt x="127" y="584"/>
                  <a:pt x="110" y="570"/>
                  <a:pt x="95" y="554"/>
                </a:cubicBezTo>
                <a:cubicBezTo>
                  <a:pt x="80" y="539"/>
                  <a:pt x="67" y="523"/>
                  <a:pt x="55" y="505"/>
                </a:cubicBezTo>
                <a:cubicBezTo>
                  <a:pt x="43" y="487"/>
                  <a:pt x="33" y="469"/>
                  <a:pt x="25" y="449"/>
                </a:cubicBezTo>
                <a:cubicBezTo>
                  <a:pt x="17" y="429"/>
                  <a:pt x="10" y="409"/>
                  <a:pt x="6" y="388"/>
                </a:cubicBezTo>
                <a:cubicBezTo>
                  <a:pt x="2" y="367"/>
                  <a:pt x="0" y="346"/>
                  <a:pt x="0" y="325"/>
                </a:cubicBezTo>
                <a:cubicBezTo>
                  <a:pt x="0" y="303"/>
                  <a:pt x="2" y="282"/>
                  <a:pt x="6" y="261"/>
                </a:cubicBezTo>
                <a:cubicBezTo>
                  <a:pt x="10" y="240"/>
                  <a:pt x="17" y="220"/>
                  <a:pt x="25" y="200"/>
                </a:cubicBezTo>
                <a:cubicBezTo>
                  <a:pt x="33" y="180"/>
                  <a:pt x="43" y="162"/>
                  <a:pt x="55" y="144"/>
                </a:cubicBezTo>
                <a:cubicBezTo>
                  <a:pt x="67" y="126"/>
                  <a:pt x="80" y="110"/>
                  <a:pt x="95" y="95"/>
                </a:cubicBezTo>
                <a:cubicBezTo>
                  <a:pt x="110" y="80"/>
                  <a:pt x="127" y="66"/>
                  <a:pt x="144" y="54"/>
                </a:cubicBezTo>
                <a:cubicBezTo>
                  <a:pt x="162" y="42"/>
                  <a:pt x="181" y="32"/>
                  <a:pt x="201" y="24"/>
                </a:cubicBezTo>
                <a:cubicBezTo>
                  <a:pt x="220" y="16"/>
                  <a:pt x="241" y="10"/>
                  <a:pt x="262" y="6"/>
                </a:cubicBezTo>
                <a:cubicBezTo>
                  <a:pt x="283" y="2"/>
                  <a:pt x="304" y="0"/>
                  <a:pt x="325" y="0"/>
                </a:cubicBezTo>
                <a:cubicBezTo>
                  <a:pt x="346" y="0"/>
                  <a:pt x="367" y="2"/>
                  <a:pt x="388" y="6"/>
                </a:cubicBezTo>
                <a:cubicBezTo>
                  <a:pt x="409" y="10"/>
                  <a:pt x="430" y="16"/>
                  <a:pt x="449" y="24"/>
                </a:cubicBezTo>
                <a:cubicBezTo>
                  <a:pt x="469" y="32"/>
                  <a:pt x="488" y="42"/>
                  <a:pt x="506" y="54"/>
                </a:cubicBezTo>
                <a:cubicBezTo>
                  <a:pt x="523" y="66"/>
                  <a:pt x="540" y="80"/>
                  <a:pt x="555" y="95"/>
                </a:cubicBezTo>
                <a:cubicBezTo>
                  <a:pt x="570" y="110"/>
                  <a:pt x="584" y="126"/>
                  <a:pt x="596" y="144"/>
                </a:cubicBezTo>
                <a:cubicBezTo>
                  <a:pt x="608" y="162"/>
                  <a:pt x="618" y="180"/>
                  <a:pt x="626" y="200"/>
                </a:cubicBezTo>
                <a:cubicBezTo>
                  <a:pt x="634" y="220"/>
                  <a:pt x="641" y="240"/>
                  <a:pt x="645" y="261"/>
                </a:cubicBezTo>
                <a:cubicBezTo>
                  <a:pt x="649" y="282"/>
                  <a:pt x="651" y="303"/>
                  <a:pt x="651" y="325"/>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0" name="图片 109"/>
          <p:cNvPicPr/>
          <p:nvPr/>
        </p:nvPicPr>
        <p:blipFill>
          <a:blip r:embed="rId6"/>
          <a:stretch/>
        </p:blipFill>
        <p:spPr>
          <a:xfrm>
            <a:off x="919080" y="3944520"/>
            <a:ext cx="91440" cy="116640"/>
          </a:xfrm>
          <a:prstGeom prst="rect">
            <a:avLst/>
          </a:prstGeom>
          <a:noFill/>
          <a:ln w="0">
            <a:noFill/>
          </a:ln>
        </p:spPr>
      </p:pic>
      <p:sp>
        <p:nvSpPr>
          <p:cNvPr id="111" name="文本框 110"/>
          <p:cNvSpPr txBox="1"/>
          <p:nvPr/>
        </p:nvSpPr>
        <p:spPr>
          <a:xfrm>
            <a:off x="1119960" y="3580200"/>
            <a:ext cx="134172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模块协同工作优势</a:t>
            </a:r>
            <a:endParaRPr lang="en-US" sz="1320" b="0" u="none" strike="noStrike">
              <a:solidFill>
                <a:srgbClr val="000000"/>
              </a:solidFill>
              <a:effectLst/>
              <a:uFillTx/>
              <a:latin typeface="Times New Roman"/>
            </a:endParaRPr>
          </a:p>
        </p:txBody>
      </p:sp>
      <p:sp>
        <p:nvSpPr>
          <p:cNvPr id="112" name="文本框 111"/>
          <p:cNvSpPr txBox="1"/>
          <p:nvPr/>
        </p:nvSpPr>
        <p:spPr>
          <a:xfrm>
            <a:off x="1178280" y="39204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实时知识增强</a:t>
            </a:r>
            <a:endParaRPr lang="en-US" sz="1050" b="0" u="none" strike="noStrike">
              <a:solidFill>
                <a:srgbClr val="000000"/>
              </a:solidFill>
              <a:effectLst/>
              <a:uFillTx/>
              <a:latin typeface="Times New Roman"/>
            </a:endParaRPr>
          </a:p>
        </p:txBody>
      </p:sp>
      <p:sp>
        <p:nvSpPr>
          <p:cNvPr id="113" name="任意多边形 112"/>
          <p:cNvSpPr/>
          <p:nvPr/>
        </p:nvSpPr>
        <p:spPr>
          <a:xfrm>
            <a:off x="5481720" y="3885840"/>
            <a:ext cx="234360" cy="234360"/>
          </a:xfrm>
          <a:custGeom>
            <a:avLst/>
            <a:gdLst/>
            <a:ahLst/>
            <a:cxnLst/>
            <a:rect l="0" t="0" r="r" b="b"/>
            <a:pathLst>
              <a:path w="651" h="651">
                <a:moveTo>
                  <a:pt x="651" y="325"/>
                </a:moveTo>
                <a:cubicBezTo>
                  <a:pt x="651" y="346"/>
                  <a:pt x="649" y="367"/>
                  <a:pt x="645" y="388"/>
                </a:cubicBezTo>
                <a:cubicBezTo>
                  <a:pt x="641" y="409"/>
                  <a:pt x="635" y="429"/>
                  <a:pt x="626" y="449"/>
                </a:cubicBezTo>
                <a:cubicBezTo>
                  <a:pt x="618" y="469"/>
                  <a:pt x="608" y="487"/>
                  <a:pt x="596" y="505"/>
                </a:cubicBezTo>
                <a:cubicBezTo>
                  <a:pt x="585" y="523"/>
                  <a:pt x="571" y="539"/>
                  <a:pt x="556" y="554"/>
                </a:cubicBezTo>
                <a:cubicBezTo>
                  <a:pt x="541" y="570"/>
                  <a:pt x="525" y="584"/>
                  <a:pt x="507" y="596"/>
                </a:cubicBezTo>
                <a:cubicBezTo>
                  <a:pt x="489" y="608"/>
                  <a:pt x="470" y="618"/>
                  <a:pt x="451" y="626"/>
                </a:cubicBezTo>
                <a:cubicBezTo>
                  <a:pt x="431" y="634"/>
                  <a:pt x="411" y="640"/>
                  <a:pt x="390" y="644"/>
                </a:cubicBezTo>
                <a:cubicBezTo>
                  <a:pt x="369" y="648"/>
                  <a:pt x="348" y="651"/>
                  <a:pt x="326" y="651"/>
                </a:cubicBezTo>
                <a:cubicBezTo>
                  <a:pt x="305" y="651"/>
                  <a:pt x="284" y="648"/>
                  <a:pt x="263" y="644"/>
                </a:cubicBezTo>
                <a:cubicBezTo>
                  <a:pt x="242" y="640"/>
                  <a:pt x="222" y="634"/>
                  <a:pt x="202" y="626"/>
                </a:cubicBezTo>
                <a:cubicBezTo>
                  <a:pt x="182" y="618"/>
                  <a:pt x="163" y="608"/>
                  <a:pt x="146" y="596"/>
                </a:cubicBezTo>
                <a:cubicBezTo>
                  <a:pt x="128" y="584"/>
                  <a:pt x="112" y="570"/>
                  <a:pt x="96" y="554"/>
                </a:cubicBezTo>
                <a:cubicBezTo>
                  <a:pt x="81" y="539"/>
                  <a:pt x="68" y="523"/>
                  <a:pt x="56" y="505"/>
                </a:cubicBezTo>
                <a:cubicBezTo>
                  <a:pt x="44" y="487"/>
                  <a:pt x="34" y="469"/>
                  <a:pt x="26" y="449"/>
                </a:cubicBezTo>
                <a:cubicBezTo>
                  <a:pt x="17" y="429"/>
                  <a:pt x="11" y="409"/>
                  <a:pt x="7" y="388"/>
                </a:cubicBezTo>
                <a:cubicBezTo>
                  <a:pt x="2" y="367"/>
                  <a:pt x="0" y="346"/>
                  <a:pt x="0" y="325"/>
                </a:cubicBezTo>
                <a:cubicBezTo>
                  <a:pt x="0" y="303"/>
                  <a:pt x="2" y="282"/>
                  <a:pt x="7" y="261"/>
                </a:cubicBezTo>
                <a:cubicBezTo>
                  <a:pt x="11" y="240"/>
                  <a:pt x="17" y="220"/>
                  <a:pt x="26" y="200"/>
                </a:cubicBezTo>
                <a:cubicBezTo>
                  <a:pt x="34" y="180"/>
                  <a:pt x="44" y="162"/>
                  <a:pt x="56" y="144"/>
                </a:cubicBezTo>
                <a:cubicBezTo>
                  <a:pt x="68" y="126"/>
                  <a:pt x="81" y="110"/>
                  <a:pt x="96" y="95"/>
                </a:cubicBezTo>
                <a:cubicBezTo>
                  <a:pt x="112" y="80"/>
                  <a:pt x="128" y="66"/>
                  <a:pt x="146" y="54"/>
                </a:cubicBezTo>
                <a:cubicBezTo>
                  <a:pt x="163" y="42"/>
                  <a:pt x="182" y="32"/>
                  <a:pt x="202" y="24"/>
                </a:cubicBezTo>
                <a:cubicBezTo>
                  <a:pt x="222" y="16"/>
                  <a:pt x="242" y="10"/>
                  <a:pt x="263" y="6"/>
                </a:cubicBezTo>
                <a:cubicBezTo>
                  <a:pt x="284" y="2"/>
                  <a:pt x="305" y="0"/>
                  <a:pt x="326" y="0"/>
                </a:cubicBezTo>
                <a:cubicBezTo>
                  <a:pt x="348" y="0"/>
                  <a:pt x="369" y="2"/>
                  <a:pt x="390" y="6"/>
                </a:cubicBezTo>
                <a:cubicBezTo>
                  <a:pt x="411" y="10"/>
                  <a:pt x="431" y="16"/>
                  <a:pt x="451" y="24"/>
                </a:cubicBezTo>
                <a:cubicBezTo>
                  <a:pt x="470" y="32"/>
                  <a:pt x="489" y="42"/>
                  <a:pt x="507" y="54"/>
                </a:cubicBezTo>
                <a:cubicBezTo>
                  <a:pt x="525" y="66"/>
                  <a:pt x="541" y="80"/>
                  <a:pt x="556" y="95"/>
                </a:cubicBezTo>
                <a:cubicBezTo>
                  <a:pt x="571" y="110"/>
                  <a:pt x="585" y="126"/>
                  <a:pt x="596" y="144"/>
                </a:cubicBezTo>
                <a:cubicBezTo>
                  <a:pt x="608" y="162"/>
                  <a:pt x="618" y="180"/>
                  <a:pt x="626" y="200"/>
                </a:cubicBezTo>
                <a:cubicBezTo>
                  <a:pt x="635" y="220"/>
                  <a:pt x="641" y="240"/>
                  <a:pt x="645" y="261"/>
                </a:cubicBezTo>
                <a:cubicBezTo>
                  <a:pt x="649" y="282"/>
                  <a:pt x="651" y="303"/>
                  <a:pt x="651" y="325"/>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4" name="图片 113"/>
          <p:cNvPicPr/>
          <p:nvPr/>
        </p:nvPicPr>
        <p:blipFill>
          <a:blip r:embed="rId7"/>
          <a:stretch/>
        </p:blipFill>
        <p:spPr>
          <a:xfrm>
            <a:off x="5540400" y="3944520"/>
            <a:ext cx="116640" cy="116640"/>
          </a:xfrm>
          <a:prstGeom prst="rect">
            <a:avLst/>
          </a:prstGeom>
          <a:noFill/>
          <a:ln w="0">
            <a:noFill/>
          </a:ln>
        </p:spPr>
      </p:pic>
      <p:sp>
        <p:nvSpPr>
          <p:cNvPr id="115" name="文本框 114"/>
          <p:cNvSpPr txBox="1"/>
          <p:nvPr/>
        </p:nvSpPr>
        <p:spPr>
          <a:xfrm>
            <a:off x="1178280" y="4111560"/>
            <a:ext cx="293436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生成模块输出不再局限于静态训练数据，可动态更新知识</a:t>
            </a:r>
            <a:endParaRPr lang="en-US" sz="920" b="0" u="none" strike="noStrike">
              <a:solidFill>
                <a:srgbClr val="000000"/>
              </a:solidFill>
              <a:effectLst/>
              <a:uFillTx/>
              <a:latin typeface="Times New Roman"/>
            </a:endParaRPr>
          </a:p>
        </p:txBody>
      </p:sp>
      <p:sp>
        <p:nvSpPr>
          <p:cNvPr id="116" name="文本框 115"/>
          <p:cNvSpPr txBox="1"/>
          <p:nvPr/>
        </p:nvSpPr>
        <p:spPr>
          <a:xfrm>
            <a:off x="5816160" y="392040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扩展知识覆盖面</a:t>
            </a:r>
            <a:endParaRPr lang="en-US" sz="1050" b="0" u="none" strike="noStrike">
              <a:solidFill>
                <a:srgbClr val="000000"/>
              </a:solidFill>
              <a:effectLst/>
              <a:uFillTx/>
              <a:latin typeface="Times New Roman"/>
            </a:endParaRPr>
          </a:p>
        </p:txBody>
      </p:sp>
      <p:sp>
        <p:nvSpPr>
          <p:cNvPr id="117" name="任意多边形 116"/>
          <p:cNvSpPr/>
          <p:nvPr/>
        </p:nvSpPr>
        <p:spPr>
          <a:xfrm>
            <a:off x="843840" y="4470480"/>
            <a:ext cx="234360" cy="234360"/>
          </a:xfrm>
          <a:custGeom>
            <a:avLst/>
            <a:gdLst/>
            <a:ahLst/>
            <a:cxnLst/>
            <a:rect l="0" t="0" r="r" b="b"/>
            <a:pathLst>
              <a:path w="651" h="651">
                <a:moveTo>
                  <a:pt x="651" y="326"/>
                </a:moveTo>
                <a:cubicBezTo>
                  <a:pt x="651" y="348"/>
                  <a:pt x="649" y="369"/>
                  <a:pt x="645" y="390"/>
                </a:cubicBezTo>
                <a:cubicBezTo>
                  <a:pt x="641" y="411"/>
                  <a:pt x="634" y="431"/>
                  <a:pt x="626" y="451"/>
                </a:cubicBezTo>
                <a:cubicBezTo>
                  <a:pt x="618" y="471"/>
                  <a:pt x="608" y="489"/>
                  <a:pt x="596" y="507"/>
                </a:cubicBezTo>
                <a:cubicBezTo>
                  <a:pt x="584" y="525"/>
                  <a:pt x="570" y="541"/>
                  <a:pt x="555" y="556"/>
                </a:cubicBezTo>
                <a:cubicBezTo>
                  <a:pt x="540" y="571"/>
                  <a:pt x="523" y="585"/>
                  <a:pt x="506" y="597"/>
                </a:cubicBezTo>
                <a:cubicBezTo>
                  <a:pt x="488" y="609"/>
                  <a:pt x="469" y="619"/>
                  <a:pt x="449" y="627"/>
                </a:cubicBezTo>
                <a:cubicBezTo>
                  <a:pt x="430" y="635"/>
                  <a:pt x="409" y="641"/>
                  <a:pt x="388" y="645"/>
                </a:cubicBezTo>
                <a:cubicBezTo>
                  <a:pt x="367" y="649"/>
                  <a:pt x="346" y="651"/>
                  <a:pt x="325" y="651"/>
                </a:cubicBezTo>
                <a:cubicBezTo>
                  <a:pt x="304" y="651"/>
                  <a:pt x="283" y="649"/>
                  <a:pt x="262" y="645"/>
                </a:cubicBezTo>
                <a:cubicBezTo>
                  <a:pt x="241" y="641"/>
                  <a:pt x="220" y="635"/>
                  <a:pt x="201" y="627"/>
                </a:cubicBezTo>
                <a:cubicBezTo>
                  <a:pt x="181" y="619"/>
                  <a:pt x="162" y="609"/>
                  <a:pt x="144" y="597"/>
                </a:cubicBezTo>
                <a:cubicBezTo>
                  <a:pt x="127" y="585"/>
                  <a:pt x="110" y="571"/>
                  <a:pt x="95" y="556"/>
                </a:cubicBezTo>
                <a:cubicBezTo>
                  <a:pt x="80" y="541"/>
                  <a:pt x="67" y="525"/>
                  <a:pt x="55" y="507"/>
                </a:cubicBezTo>
                <a:cubicBezTo>
                  <a:pt x="43" y="489"/>
                  <a:pt x="33" y="471"/>
                  <a:pt x="25" y="451"/>
                </a:cubicBezTo>
                <a:cubicBezTo>
                  <a:pt x="17" y="431"/>
                  <a:pt x="10" y="411"/>
                  <a:pt x="6" y="390"/>
                </a:cubicBezTo>
                <a:cubicBezTo>
                  <a:pt x="2" y="369"/>
                  <a:pt x="0" y="348"/>
                  <a:pt x="0" y="326"/>
                </a:cubicBezTo>
                <a:cubicBezTo>
                  <a:pt x="0" y="305"/>
                  <a:pt x="2" y="284"/>
                  <a:pt x="6" y="263"/>
                </a:cubicBezTo>
                <a:cubicBezTo>
                  <a:pt x="10" y="242"/>
                  <a:pt x="17" y="221"/>
                  <a:pt x="25" y="201"/>
                </a:cubicBezTo>
                <a:cubicBezTo>
                  <a:pt x="33" y="181"/>
                  <a:pt x="43" y="163"/>
                  <a:pt x="55" y="145"/>
                </a:cubicBezTo>
                <a:cubicBezTo>
                  <a:pt x="67" y="127"/>
                  <a:pt x="80" y="111"/>
                  <a:pt x="95" y="96"/>
                </a:cubicBezTo>
                <a:cubicBezTo>
                  <a:pt x="110" y="81"/>
                  <a:pt x="127" y="67"/>
                  <a:pt x="144" y="55"/>
                </a:cubicBezTo>
                <a:cubicBezTo>
                  <a:pt x="162" y="43"/>
                  <a:pt x="181" y="33"/>
                  <a:pt x="201" y="25"/>
                </a:cubicBezTo>
                <a:cubicBezTo>
                  <a:pt x="220" y="17"/>
                  <a:pt x="241" y="11"/>
                  <a:pt x="262" y="7"/>
                </a:cubicBezTo>
                <a:cubicBezTo>
                  <a:pt x="283" y="3"/>
                  <a:pt x="304" y="0"/>
                  <a:pt x="325" y="0"/>
                </a:cubicBezTo>
                <a:cubicBezTo>
                  <a:pt x="346" y="0"/>
                  <a:pt x="367" y="3"/>
                  <a:pt x="388" y="7"/>
                </a:cubicBezTo>
                <a:cubicBezTo>
                  <a:pt x="409" y="11"/>
                  <a:pt x="430" y="17"/>
                  <a:pt x="449" y="25"/>
                </a:cubicBezTo>
                <a:cubicBezTo>
                  <a:pt x="469" y="33"/>
                  <a:pt x="488" y="43"/>
                  <a:pt x="506" y="55"/>
                </a:cubicBezTo>
                <a:cubicBezTo>
                  <a:pt x="523" y="67"/>
                  <a:pt x="540" y="81"/>
                  <a:pt x="555" y="96"/>
                </a:cubicBezTo>
                <a:cubicBezTo>
                  <a:pt x="570" y="111"/>
                  <a:pt x="584" y="127"/>
                  <a:pt x="596" y="145"/>
                </a:cubicBezTo>
                <a:cubicBezTo>
                  <a:pt x="608" y="163"/>
                  <a:pt x="618" y="181"/>
                  <a:pt x="626" y="201"/>
                </a:cubicBezTo>
                <a:cubicBezTo>
                  <a:pt x="634" y="221"/>
                  <a:pt x="641" y="242"/>
                  <a:pt x="645" y="263"/>
                </a:cubicBezTo>
                <a:cubicBezTo>
                  <a:pt x="649" y="284"/>
                  <a:pt x="651" y="305"/>
                  <a:pt x="651" y="326"/>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8" name="图片 117"/>
          <p:cNvPicPr/>
          <p:nvPr/>
        </p:nvPicPr>
        <p:blipFill>
          <a:blip r:embed="rId8"/>
          <a:stretch/>
        </p:blipFill>
        <p:spPr>
          <a:xfrm>
            <a:off x="902520" y="4529160"/>
            <a:ext cx="116640" cy="116640"/>
          </a:xfrm>
          <a:prstGeom prst="rect">
            <a:avLst/>
          </a:prstGeom>
          <a:noFill/>
          <a:ln w="0">
            <a:noFill/>
          </a:ln>
        </p:spPr>
      </p:pic>
      <p:sp>
        <p:nvSpPr>
          <p:cNvPr id="119" name="文本框 118"/>
          <p:cNvSpPr txBox="1"/>
          <p:nvPr/>
        </p:nvSpPr>
        <p:spPr>
          <a:xfrm>
            <a:off x="5816160" y="4111560"/>
            <a:ext cx="24649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检索模块提供的信息超越模型训练时的知识范围</a:t>
            </a:r>
            <a:endParaRPr lang="en-US" sz="920" b="0" u="none" strike="noStrike">
              <a:solidFill>
                <a:srgbClr val="000000"/>
              </a:solidFill>
              <a:effectLst/>
              <a:uFillTx/>
              <a:latin typeface="Times New Roman"/>
            </a:endParaRPr>
          </a:p>
        </p:txBody>
      </p:sp>
      <p:sp>
        <p:nvSpPr>
          <p:cNvPr id="120" name="文本框 119"/>
          <p:cNvSpPr txBox="1"/>
          <p:nvPr/>
        </p:nvSpPr>
        <p:spPr>
          <a:xfrm>
            <a:off x="1178280" y="4505400"/>
            <a:ext cx="939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提升回答准确性</a:t>
            </a:r>
            <a:endParaRPr lang="en-US" sz="1050" b="0" u="none" strike="noStrike">
              <a:solidFill>
                <a:srgbClr val="000000"/>
              </a:solidFill>
              <a:effectLst/>
              <a:uFillTx/>
              <a:latin typeface="Times New Roman"/>
            </a:endParaRPr>
          </a:p>
        </p:txBody>
      </p:sp>
      <p:sp>
        <p:nvSpPr>
          <p:cNvPr id="121" name="任意多边形 120"/>
          <p:cNvSpPr/>
          <p:nvPr/>
        </p:nvSpPr>
        <p:spPr>
          <a:xfrm>
            <a:off x="5481720" y="4470480"/>
            <a:ext cx="234360" cy="234360"/>
          </a:xfrm>
          <a:custGeom>
            <a:avLst/>
            <a:gdLst/>
            <a:ahLst/>
            <a:cxnLst/>
            <a:rect l="0" t="0" r="r" b="b"/>
            <a:pathLst>
              <a:path w="651" h="651">
                <a:moveTo>
                  <a:pt x="651" y="326"/>
                </a:moveTo>
                <a:cubicBezTo>
                  <a:pt x="651" y="348"/>
                  <a:pt x="649" y="369"/>
                  <a:pt x="645" y="390"/>
                </a:cubicBezTo>
                <a:cubicBezTo>
                  <a:pt x="641" y="411"/>
                  <a:pt x="635" y="431"/>
                  <a:pt x="626" y="451"/>
                </a:cubicBezTo>
                <a:cubicBezTo>
                  <a:pt x="618" y="471"/>
                  <a:pt x="608" y="489"/>
                  <a:pt x="596" y="507"/>
                </a:cubicBezTo>
                <a:cubicBezTo>
                  <a:pt x="585" y="525"/>
                  <a:pt x="571" y="541"/>
                  <a:pt x="556" y="556"/>
                </a:cubicBezTo>
                <a:cubicBezTo>
                  <a:pt x="541" y="571"/>
                  <a:pt x="525" y="585"/>
                  <a:pt x="507" y="597"/>
                </a:cubicBezTo>
                <a:cubicBezTo>
                  <a:pt x="489" y="609"/>
                  <a:pt x="470" y="619"/>
                  <a:pt x="451" y="627"/>
                </a:cubicBezTo>
                <a:cubicBezTo>
                  <a:pt x="431" y="635"/>
                  <a:pt x="411" y="641"/>
                  <a:pt x="390" y="645"/>
                </a:cubicBezTo>
                <a:cubicBezTo>
                  <a:pt x="369" y="649"/>
                  <a:pt x="348" y="651"/>
                  <a:pt x="326" y="651"/>
                </a:cubicBezTo>
                <a:cubicBezTo>
                  <a:pt x="305" y="651"/>
                  <a:pt x="284" y="649"/>
                  <a:pt x="263" y="645"/>
                </a:cubicBezTo>
                <a:cubicBezTo>
                  <a:pt x="242" y="641"/>
                  <a:pt x="222" y="635"/>
                  <a:pt x="202" y="627"/>
                </a:cubicBezTo>
                <a:cubicBezTo>
                  <a:pt x="182" y="619"/>
                  <a:pt x="163" y="609"/>
                  <a:pt x="146" y="597"/>
                </a:cubicBezTo>
                <a:cubicBezTo>
                  <a:pt x="128" y="585"/>
                  <a:pt x="112" y="571"/>
                  <a:pt x="96" y="556"/>
                </a:cubicBezTo>
                <a:cubicBezTo>
                  <a:pt x="81" y="541"/>
                  <a:pt x="68" y="525"/>
                  <a:pt x="56" y="507"/>
                </a:cubicBezTo>
                <a:cubicBezTo>
                  <a:pt x="44" y="489"/>
                  <a:pt x="34" y="471"/>
                  <a:pt x="26" y="451"/>
                </a:cubicBezTo>
                <a:cubicBezTo>
                  <a:pt x="17" y="431"/>
                  <a:pt x="11" y="411"/>
                  <a:pt x="7" y="390"/>
                </a:cubicBezTo>
                <a:cubicBezTo>
                  <a:pt x="2" y="369"/>
                  <a:pt x="0" y="348"/>
                  <a:pt x="0" y="326"/>
                </a:cubicBezTo>
                <a:cubicBezTo>
                  <a:pt x="0" y="305"/>
                  <a:pt x="2" y="284"/>
                  <a:pt x="7" y="263"/>
                </a:cubicBezTo>
                <a:cubicBezTo>
                  <a:pt x="11" y="242"/>
                  <a:pt x="17" y="221"/>
                  <a:pt x="26" y="201"/>
                </a:cubicBezTo>
                <a:cubicBezTo>
                  <a:pt x="34" y="181"/>
                  <a:pt x="44" y="163"/>
                  <a:pt x="56" y="145"/>
                </a:cubicBezTo>
                <a:cubicBezTo>
                  <a:pt x="68" y="127"/>
                  <a:pt x="81" y="111"/>
                  <a:pt x="96" y="96"/>
                </a:cubicBezTo>
                <a:cubicBezTo>
                  <a:pt x="112" y="81"/>
                  <a:pt x="128" y="67"/>
                  <a:pt x="146" y="55"/>
                </a:cubicBezTo>
                <a:cubicBezTo>
                  <a:pt x="163" y="43"/>
                  <a:pt x="182" y="33"/>
                  <a:pt x="202" y="25"/>
                </a:cubicBezTo>
                <a:cubicBezTo>
                  <a:pt x="222" y="17"/>
                  <a:pt x="242" y="11"/>
                  <a:pt x="263" y="7"/>
                </a:cubicBezTo>
                <a:cubicBezTo>
                  <a:pt x="284" y="3"/>
                  <a:pt x="305" y="0"/>
                  <a:pt x="326" y="0"/>
                </a:cubicBezTo>
                <a:cubicBezTo>
                  <a:pt x="348" y="0"/>
                  <a:pt x="369" y="3"/>
                  <a:pt x="390" y="7"/>
                </a:cubicBezTo>
                <a:cubicBezTo>
                  <a:pt x="411" y="11"/>
                  <a:pt x="431" y="17"/>
                  <a:pt x="451" y="25"/>
                </a:cubicBezTo>
                <a:cubicBezTo>
                  <a:pt x="470" y="33"/>
                  <a:pt x="489" y="43"/>
                  <a:pt x="507" y="55"/>
                </a:cubicBezTo>
                <a:cubicBezTo>
                  <a:pt x="525" y="67"/>
                  <a:pt x="541" y="81"/>
                  <a:pt x="556" y="96"/>
                </a:cubicBezTo>
                <a:cubicBezTo>
                  <a:pt x="571" y="111"/>
                  <a:pt x="585" y="127"/>
                  <a:pt x="596" y="145"/>
                </a:cubicBezTo>
                <a:cubicBezTo>
                  <a:pt x="608" y="163"/>
                  <a:pt x="618" y="181"/>
                  <a:pt x="626" y="201"/>
                </a:cubicBezTo>
                <a:cubicBezTo>
                  <a:pt x="635" y="221"/>
                  <a:pt x="641" y="242"/>
                  <a:pt x="645" y="263"/>
                </a:cubicBezTo>
                <a:cubicBezTo>
                  <a:pt x="649" y="284"/>
                  <a:pt x="651" y="305"/>
                  <a:pt x="651" y="32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2" name="图片 121"/>
          <p:cNvPicPr/>
          <p:nvPr/>
        </p:nvPicPr>
        <p:blipFill>
          <a:blip r:embed="rId9"/>
          <a:stretch/>
        </p:blipFill>
        <p:spPr>
          <a:xfrm>
            <a:off x="5540400" y="4529160"/>
            <a:ext cx="116640" cy="116640"/>
          </a:xfrm>
          <a:prstGeom prst="rect">
            <a:avLst/>
          </a:prstGeom>
          <a:noFill/>
          <a:ln w="0">
            <a:noFill/>
          </a:ln>
        </p:spPr>
      </p:pic>
      <p:sp>
        <p:nvSpPr>
          <p:cNvPr id="123" name="文本框 122"/>
          <p:cNvSpPr txBox="1"/>
          <p:nvPr/>
        </p:nvSpPr>
        <p:spPr>
          <a:xfrm>
            <a:off x="1178280" y="4696560"/>
            <a:ext cx="22302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基于检索的上下文可验证生成内容的正确性</a:t>
            </a:r>
            <a:endParaRPr lang="en-US" sz="920" b="0" u="none" strike="noStrike">
              <a:solidFill>
                <a:srgbClr val="000000"/>
              </a:solidFill>
              <a:effectLst/>
              <a:uFillTx/>
              <a:latin typeface="Times New Roman"/>
            </a:endParaRPr>
          </a:p>
        </p:txBody>
      </p:sp>
      <p:sp>
        <p:nvSpPr>
          <p:cNvPr id="124" name="文本框 123"/>
          <p:cNvSpPr txBox="1"/>
          <p:nvPr/>
        </p:nvSpPr>
        <p:spPr>
          <a:xfrm>
            <a:off x="5816160" y="450540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动态响应能力</a:t>
            </a:r>
            <a:endParaRPr lang="en-US" sz="1050" b="0" u="none" strike="noStrike">
              <a:solidFill>
                <a:srgbClr val="000000"/>
              </a:solidFill>
              <a:effectLst/>
              <a:uFillTx/>
              <a:latin typeface="Times New Roman"/>
            </a:endParaRPr>
          </a:p>
        </p:txBody>
      </p:sp>
      <p:pic>
        <p:nvPicPr>
          <p:cNvPr id="125" name="图片 124"/>
          <p:cNvPicPr/>
          <p:nvPr/>
        </p:nvPicPr>
        <p:blipFill>
          <a:blip r:embed="rId10"/>
          <a:stretch/>
        </p:blipFill>
        <p:spPr>
          <a:xfrm>
            <a:off x="668520" y="5298120"/>
            <a:ext cx="9359280" cy="467640"/>
          </a:xfrm>
          <a:prstGeom prst="rect">
            <a:avLst/>
          </a:prstGeom>
          <a:noFill/>
          <a:ln w="0">
            <a:noFill/>
          </a:ln>
        </p:spPr>
      </p:pic>
      <p:pic>
        <p:nvPicPr>
          <p:cNvPr id="126" name="图片 125"/>
          <p:cNvPicPr/>
          <p:nvPr/>
        </p:nvPicPr>
        <p:blipFill>
          <a:blip r:embed="rId11"/>
          <a:stretch/>
        </p:blipFill>
        <p:spPr>
          <a:xfrm>
            <a:off x="1989000" y="5473800"/>
            <a:ext cx="124920" cy="133200"/>
          </a:xfrm>
          <a:prstGeom prst="rect">
            <a:avLst/>
          </a:prstGeom>
          <a:noFill/>
          <a:ln w="0">
            <a:noFill/>
          </a:ln>
        </p:spPr>
      </p:pic>
      <p:sp>
        <p:nvSpPr>
          <p:cNvPr id="127" name="文本框 126"/>
          <p:cNvSpPr txBox="1"/>
          <p:nvPr/>
        </p:nvSpPr>
        <p:spPr>
          <a:xfrm>
            <a:off x="5816160" y="4696560"/>
            <a:ext cx="24649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可根据不同查询检索相关信息，提供个性化回答</a:t>
            </a:r>
            <a:endParaRPr lang="en-US" sz="920" b="0" u="none" strike="noStrike">
              <a:solidFill>
                <a:srgbClr val="000000"/>
              </a:solidFill>
              <a:effectLst/>
              <a:uFillTx/>
              <a:latin typeface="Times New Roman"/>
            </a:endParaRPr>
          </a:p>
        </p:txBody>
      </p:sp>
      <p:pic>
        <p:nvPicPr>
          <p:cNvPr id="128" name="图片 127"/>
          <p:cNvPicPr/>
          <p:nvPr/>
        </p:nvPicPr>
        <p:blipFill>
          <a:blip r:embed="rId12"/>
          <a:stretch/>
        </p:blipFill>
        <p:spPr>
          <a:xfrm>
            <a:off x="8590680" y="5473800"/>
            <a:ext cx="124920" cy="133200"/>
          </a:xfrm>
          <a:prstGeom prst="rect">
            <a:avLst/>
          </a:prstGeom>
          <a:noFill/>
          <a:ln w="0">
            <a:noFill/>
          </a:ln>
        </p:spPr>
      </p:pic>
      <p:sp>
        <p:nvSpPr>
          <p:cNvPr id="129" name="任意多边形 128"/>
          <p:cNvSpPr/>
          <p:nvPr/>
        </p:nvSpPr>
        <p:spPr>
          <a:xfrm>
            <a:off x="668520" y="1052640"/>
            <a:ext cx="3902760" cy="2056320"/>
          </a:xfrm>
          <a:custGeom>
            <a:avLst/>
            <a:gdLst/>
            <a:ahLst/>
            <a:cxnLst/>
            <a:rect l="0" t="0" r="r" b="b"/>
            <a:pathLst>
              <a:path w="10841" h="5712">
                <a:moveTo>
                  <a:pt x="21" y="172"/>
                </a:moveTo>
                <a:cubicBezTo>
                  <a:pt x="35" y="138"/>
                  <a:pt x="55" y="108"/>
                  <a:pt x="81" y="82"/>
                </a:cubicBezTo>
                <a:cubicBezTo>
                  <a:pt x="107" y="56"/>
                  <a:pt x="137" y="36"/>
                  <a:pt x="172" y="22"/>
                </a:cubicBezTo>
                <a:cubicBezTo>
                  <a:pt x="206" y="7"/>
                  <a:pt x="241" y="0"/>
                  <a:pt x="278" y="0"/>
                </a:cubicBezTo>
                <a:lnTo>
                  <a:pt x="10562" y="0"/>
                </a:lnTo>
                <a:cubicBezTo>
                  <a:pt x="10599" y="0"/>
                  <a:pt x="10635" y="7"/>
                  <a:pt x="10669" y="22"/>
                </a:cubicBezTo>
                <a:cubicBezTo>
                  <a:pt x="10703" y="36"/>
                  <a:pt x="10733" y="56"/>
                  <a:pt x="10759" y="82"/>
                </a:cubicBezTo>
                <a:cubicBezTo>
                  <a:pt x="10786" y="108"/>
                  <a:pt x="10806" y="138"/>
                  <a:pt x="10820" y="172"/>
                </a:cubicBezTo>
                <a:cubicBezTo>
                  <a:pt x="10834" y="206"/>
                  <a:pt x="10841" y="242"/>
                  <a:pt x="10841" y="279"/>
                </a:cubicBezTo>
                <a:lnTo>
                  <a:pt x="10841" y="5432"/>
                </a:lnTo>
                <a:cubicBezTo>
                  <a:pt x="10841" y="5469"/>
                  <a:pt x="10834" y="5505"/>
                  <a:pt x="10820" y="5539"/>
                </a:cubicBezTo>
                <a:cubicBezTo>
                  <a:pt x="10806" y="5573"/>
                  <a:pt x="10786" y="5603"/>
                  <a:pt x="10759" y="5629"/>
                </a:cubicBezTo>
                <a:cubicBezTo>
                  <a:pt x="10733" y="5656"/>
                  <a:pt x="10703" y="5676"/>
                  <a:pt x="10669" y="5691"/>
                </a:cubicBezTo>
                <a:cubicBezTo>
                  <a:pt x="10635" y="5705"/>
                  <a:pt x="10599" y="5712"/>
                  <a:pt x="10562" y="5712"/>
                </a:cubicBezTo>
                <a:lnTo>
                  <a:pt x="278" y="5712"/>
                </a:lnTo>
                <a:cubicBezTo>
                  <a:pt x="241" y="5712"/>
                  <a:pt x="206" y="5705"/>
                  <a:pt x="172" y="5691"/>
                </a:cubicBezTo>
                <a:cubicBezTo>
                  <a:pt x="137" y="5676"/>
                  <a:pt x="107" y="5656"/>
                  <a:pt x="81" y="5629"/>
                </a:cubicBezTo>
                <a:cubicBezTo>
                  <a:pt x="55" y="5603"/>
                  <a:pt x="35" y="5573"/>
                  <a:pt x="21" y="5539"/>
                </a:cubicBezTo>
                <a:cubicBezTo>
                  <a:pt x="7" y="5505"/>
                  <a:pt x="0" y="5469"/>
                  <a:pt x="0" y="5432"/>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0" name="任意多边形 129"/>
          <p:cNvSpPr/>
          <p:nvPr/>
        </p:nvSpPr>
        <p:spPr>
          <a:xfrm>
            <a:off x="668520" y="1052640"/>
            <a:ext cx="3902760" cy="2056320"/>
          </a:xfrm>
          <a:custGeom>
            <a:avLst/>
            <a:gdLst/>
            <a:ahLst/>
            <a:cxnLst/>
            <a:rect l="0" t="0" r="r" b="b"/>
            <a:pathLst>
              <a:path w="10841" h="5712">
                <a:moveTo>
                  <a:pt x="0" y="5432"/>
                </a:moveTo>
                <a:lnTo>
                  <a:pt x="0" y="279"/>
                </a:lnTo>
                <a:cubicBezTo>
                  <a:pt x="0" y="242"/>
                  <a:pt x="7" y="206"/>
                  <a:pt x="21" y="172"/>
                </a:cubicBezTo>
                <a:cubicBezTo>
                  <a:pt x="35" y="138"/>
                  <a:pt x="55" y="108"/>
                  <a:pt x="81" y="82"/>
                </a:cubicBezTo>
                <a:cubicBezTo>
                  <a:pt x="107" y="56"/>
                  <a:pt x="137" y="36"/>
                  <a:pt x="172" y="22"/>
                </a:cubicBezTo>
                <a:cubicBezTo>
                  <a:pt x="206" y="7"/>
                  <a:pt x="241" y="0"/>
                  <a:pt x="278" y="0"/>
                </a:cubicBezTo>
                <a:lnTo>
                  <a:pt x="10562" y="0"/>
                </a:lnTo>
                <a:cubicBezTo>
                  <a:pt x="10599" y="0"/>
                  <a:pt x="10635" y="7"/>
                  <a:pt x="10669" y="22"/>
                </a:cubicBezTo>
                <a:cubicBezTo>
                  <a:pt x="10703" y="36"/>
                  <a:pt x="10733" y="56"/>
                  <a:pt x="10759" y="82"/>
                </a:cubicBezTo>
                <a:cubicBezTo>
                  <a:pt x="10786" y="108"/>
                  <a:pt x="10806" y="138"/>
                  <a:pt x="10820" y="172"/>
                </a:cubicBezTo>
                <a:cubicBezTo>
                  <a:pt x="10834" y="206"/>
                  <a:pt x="10841" y="242"/>
                  <a:pt x="10841" y="279"/>
                </a:cubicBezTo>
                <a:lnTo>
                  <a:pt x="10841" y="5432"/>
                </a:lnTo>
                <a:cubicBezTo>
                  <a:pt x="10841" y="5469"/>
                  <a:pt x="10834" y="5505"/>
                  <a:pt x="10820" y="5539"/>
                </a:cubicBezTo>
                <a:cubicBezTo>
                  <a:pt x="10806" y="5573"/>
                  <a:pt x="10786" y="5603"/>
                  <a:pt x="10759" y="5629"/>
                </a:cubicBezTo>
                <a:cubicBezTo>
                  <a:pt x="10733" y="5656"/>
                  <a:pt x="10703" y="5676"/>
                  <a:pt x="10669" y="5691"/>
                </a:cubicBezTo>
                <a:cubicBezTo>
                  <a:pt x="10635" y="5705"/>
                  <a:pt x="10599" y="5712"/>
                  <a:pt x="10562" y="5712"/>
                </a:cubicBezTo>
                <a:lnTo>
                  <a:pt x="278" y="5712"/>
                </a:lnTo>
                <a:cubicBezTo>
                  <a:pt x="241" y="5712"/>
                  <a:pt x="206" y="5705"/>
                  <a:pt x="172" y="5691"/>
                </a:cubicBezTo>
                <a:cubicBezTo>
                  <a:pt x="137" y="5676"/>
                  <a:pt x="107" y="5656"/>
                  <a:pt x="81" y="5629"/>
                </a:cubicBezTo>
                <a:cubicBezTo>
                  <a:pt x="55" y="5603"/>
                  <a:pt x="35" y="5573"/>
                  <a:pt x="21" y="5539"/>
                </a:cubicBezTo>
                <a:cubicBezTo>
                  <a:pt x="7" y="5505"/>
                  <a:pt x="0" y="5469"/>
                  <a:pt x="0" y="5432"/>
                </a:cubicBezTo>
                <a:moveTo>
                  <a:pt x="23" y="279"/>
                </a:moveTo>
                <a:lnTo>
                  <a:pt x="23" y="5432"/>
                </a:lnTo>
                <a:cubicBezTo>
                  <a:pt x="23" y="5449"/>
                  <a:pt x="24" y="5466"/>
                  <a:pt x="28" y="5482"/>
                </a:cubicBezTo>
                <a:cubicBezTo>
                  <a:pt x="31" y="5498"/>
                  <a:pt x="36" y="5514"/>
                  <a:pt x="42" y="5530"/>
                </a:cubicBezTo>
                <a:cubicBezTo>
                  <a:pt x="49" y="5545"/>
                  <a:pt x="56" y="5560"/>
                  <a:pt x="66" y="5574"/>
                </a:cubicBezTo>
                <a:cubicBezTo>
                  <a:pt x="75" y="5588"/>
                  <a:pt x="86" y="5601"/>
                  <a:pt x="98" y="5613"/>
                </a:cubicBezTo>
                <a:cubicBezTo>
                  <a:pt x="109" y="5625"/>
                  <a:pt x="122" y="5635"/>
                  <a:pt x="136" y="5646"/>
                </a:cubicBezTo>
                <a:cubicBezTo>
                  <a:pt x="150" y="5655"/>
                  <a:pt x="165" y="5663"/>
                  <a:pt x="180" y="5669"/>
                </a:cubicBezTo>
                <a:cubicBezTo>
                  <a:pt x="196" y="5676"/>
                  <a:pt x="212" y="5680"/>
                  <a:pt x="228" y="5684"/>
                </a:cubicBezTo>
                <a:cubicBezTo>
                  <a:pt x="245" y="5687"/>
                  <a:pt x="261" y="5689"/>
                  <a:pt x="278" y="5689"/>
                </a:cubicBezTo>
                <a:lnTo>
                  <a:pt x="10562" y="5689"/>
                </a:lnTo>
                <a:cubicBezTo>
                  <a:pt x="10579" y="5689"/>
                  <a:pt x="10596" y="5687"/>
                  <a:pt x="10612" y="5684"/>
                </a:cubicBezTo>
                <a:cubicBezTo>
                  <a:pt x="10629" y="5680"/>
                  <a:pt x="10645" y="5676"/>
                  <a:pt x="10660" y="5669"/>
                </a:cubicBezTo>
                <a:cubicBezTo>
                  <a:pt x="10676" y="5663"/>
                  <a:pt x="10690" y="5655"/>
                  <a:pt x="10704" y="5646"/>
                </a:cubicBezTo>
                <a:cubicBezTo>
                  <a:pt x="10718" y="5635"/>
                  <a:pt x="10731" y="5625"/>
                  <a:pt x="10743" y="5613"/>
                </a:cubicBezTo>
                <a:cubicBezTo>
                  <a:pt x="10755" y="5601"/>
                  <a:pt x="10765" y="5588"/>
                  <a:pt x="10775" y="5574"/>
                </a:cubicBezTo>
                <a:cubicBezTo>
                  <a:pt x="10784" y="5560"/>
                  <a:pt x="10792" y="5545"/>
                  <a:pt x="10798" y="5530"/>
                </a:cubicBezTo>
                <a:cubicBezTo>
                  <a:pt x="10805" y="5514"/>
                  <a:pt x="10810" y="5498"/>
                  <a:pt x="10813" y="5482"/>
                </a:cubicBezTo>
                <a:cubicBezTo>
                  <a:pt x="10816" y="5466"/>
                  <a:pt x="10818" y="5449"/>
                  <a:pt x="10818" y="5432"/>
                </a:cubicBezTo>
                <a:lnTo>
                  <a:pt x="10818" y="279"/>
                </a:lnTo>
                <a:cubicBezTo>
                  <a:pt x="10818" y="262"/>
                  <a:pt x="10816" y="246"/>
                  <a:pt x="10813" y="229"/>
                </a:cubicBezTo>
                <a:cubicBezTo>
                  <a:pt x="10810" y="213"/>
                  <a:pt x="10805" y="197"/>
                  <a:pt x="10798" y="181"/>
                </a:cubicBezTo>
                <a:cubicBezTo>
                  <a:pt x="10792" y="166"/>
                  <a:pt x="10784" y="151"/>
                  <a:pt x="10775" y="137"/>
                </a:cubicBezTo>
                <a:cubicBezTo>
                  <a:pt x="10765" y="123"/>
                  <a:pt x="10755" y="110"/>
                  <a:pt x="10743" y="98"/>
                </a:cubicBezTo>
                <a:cubicBezTo>
                  <a:pt x="10731" y="86"/>
                  <a:pt x="10718" y="76"/>
                  <a:pt x="10704" y="67"/>
                </a:cubicBezTo>
                <a:cubicBezTo>
                  <a:pt x="10690" y="57"/>
                  <a:pt x="10676" y="49"/>
                  <a:pt x="10660" y="43"/>
                </a:cubicBezTo>
                <a:cubicBezTo>
                  <a:pt x="10645" y="37"/>
                  <a:pt x="10629" y="32"/>
                  <a:pt x="10612" y="28"/>
                </a:cubicBezTo>
                <a:cubicBezTo>
                  <a:pt x="10596" y="25"/>
                  <a:pt x="10579" y="24"/>
                  <a:pt x="10562" y="24"/>
                </a:cubicBezTo>
                <a:lnTo>
                  <a:pt x="278" y="24"/>
                </a:lnTo>
                <a:cubicBezTo>
                  <a:pt x="261" y="24"/>
                  <a:pt x="245" y="25"/>
                  <a:pt x="228" y="28"/>
                </a:cubicBezTo>
                <a:cubicBezTo>
                  <a:pt x="212" y="32"/>
                  <a:pt x="196" y="37"/>
                  <a:pt x="180" y="43"/>
                </a:cubicBezTo>
                <a:cubicBezTo>
                  <a:pt x="165" y="49"/>
                  <a:pt x="150" y="57"/>
                  <a:pt x="136" y="67"/>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1" name="任意多边形 130"/>
          <p:cNvSpPr/>
          <p:nvPr/>
        </p:nvSpPr>
        <p:spPr>
          <a:xfrm>
            <a:off x="843840" y="1228320"/>
            <a:ext cx="401400" cy="401400"/>
          </a:xfrm>
          <a:custGeom>
            <a:avLst/>
            <a:gdLst/>
            <a:ahLst/>
            <a:cxnLst/>
            <a:rect l="0" t="0" r="r" b="b"/>
            <a:pathLst>
              <a:path w="1115" h="1115">
                <a:moveTo>
                  <a:pt x="1115" y="558"/>
                </a:moveTo>
                <a:cubicBezTo>
                  <a:pt x="1115" y="595"/>
                  <a:pt x="1112" y="631"/>
                  <a:pt x="1105" y="667"/>
                </a:cubicBezTo>
                <a:cubicBezTo>
                  <a:pt x="1097" y="702"/>
                  <a:pt x="1087" y="737"/>
                  <a:pt x="1073" y="771"/>
                </a:cubicBezTo>
                <a:cubicBezTo>
                  <a:pt x="1059" y="805"/>
                  <a:pt x="1042" y="837"/>
                  <a:pt x="1021" y="867"/>
                </a:cubicBezTo>
                <a:cubicBezTo>
                  <a:pt x="1001" y="898"/>
                  <a:pt x="978" y="926"/>
                  <a:pt x="952" y="952"/>
                </a:cubicBezTo>
                <a:cubicBezTo>
                  <a:pt x="926" y="978"/>
                  <a:pt x="898" y="1001"/>
                  <a:pt x="868" y="1021"/>
                </a:cubicBezTo>
                <a:cubicBezTo>
                  <a:pt x="837" y="1041"/>
                  <a:pt x="805" y="1059"/>
                  <a:pt x="771" y="1073"/>
                </a:cubicBezTo>
                <a:cubicBezTo>
                  <a:pt x="738" y="1087"/>
                  <a:pt x="703" y="1097"/>
                  <a:pt x="667" y="1104"/>
                </a:cubicBezTo>
                <a:cubicBezTo>
                  <a:pt x="631" y="1111"/>
                  <a:pt x="595" y="1115"/>
                  <a:pt x="558" y="1115"/>
                </a:cubicBezTo>
                <a:cubicBezTo>
                  <a:pt x="522" y="1115"/>
                  <a:pt x="485" y="1111"/>
                  <a:pt x="449" y="1104"/>
                </a:cubicBezTo>
                <a:cubicBezTo>
                  <a:pt x="413" y="1097"/>
                  <a:pt x="378" y="1087"/>
                  <a:pt x="344" y="1073"/>
                </a:cubicBezTo>
                <a:cubicBezTo>
                  <a:pt x="310" y="1059"/>
                  <a:pt x="278" y="1041"/>
                  <a:pt x="248" y="1021"/>
                </a:cubicBezTo>
                <a:cubicBezTo>
                  <a:pt x="217" y="1001"/>
                  <a:pt x="189" y="978"/>
                  <a:pt x="163" y="952"/>
                </a:cubicBezTo>
                <a:cubicBezTo>
                  <a:pt x="137" y="926"/>
                  <a:pt x="114" y="898"/>
                  <a:pt x="94" y="867"/>
                </a:cubicBezTo>
                <a:cubicBezTo>
                  <a:pt x="74" y="837"/>
                  <a:pt x="56" y="805"/>
                  <a:pt x="42" y="771"/>
                </a:cubicBezTo>
                <a:cubicBezTo>
                  <a:pt x="28" y="737"/>
                  <a:pt x="18" y="702"/>
                  <a:pt x="11" y="667"/>
                </a:cubicBezTo>
                <a:cubicBezTo>
                  <a:pt x="4" y="631"/>
                  <a:pt x="0" y="595"/>
                  <a:pt x="0" y="558"/>
                </a:cubicBezTo>
                <a:cubicBezTo>
                  <a:pt x="0" y="521"/>
                  <a:pt x="4" y="484"/>
                  <a:pt x="11" y="448"/>
                </a:cubicBezTo>
                <a:cubicBezTo>
                  <a:pt x="18" y="412"/>
                  <a:pt x="28" y="378"/>
                  <a:pt x="42" y="344"/>
                </a:cubicBezTo>
                <a:cubicBezTo>
                  <a:pt x="56" y="310"/>
                  <a:pt x="74" y="278"/>
                  <a:pt x="94" y="247"/>
                </a:cubicBezTo>
                <a:cubicBezTo>
                  <a:pt x="114" y="217"/>
                  <a:pt x="137" y="189"/>
                  <a:pt x="163" y="163"/>
                </a:cubicBezTo>
                <a:cubicBezTo>
                  <a:pt x="189" y="137"/>
                  <a:pt x="217" y="114"/>
                  <a:pt x="248" y="94"/>
                </a:cubicBezTo>
                <a:cubicBezTo>
                  <a:pt x="278" y="73"/>
                  <a:pt x="310" y="56"/>
                  <a:pt x="344" y="42"/>
                </a:cubicBezTo>
                <a:cubicBezTo>
                  <a:pt x="378" y="28"/>
                  <a:pt x="413" y="18"/>
                  <a:pt x="449" y="11"/>
                </a:cubicBezTo>
                <a:cubicBezTo>
                  <a:pt x="485" y="3"/>
                  <a:pt x="522" y="0"/>
                  <a:pt x="558" y="0"/>
                </a:cubicBezTo>
                <a:cubicBezTo>
                  <a:pt x="595" y="0"/>
                  <a:pt x="631" y="3"/>
                  <a:pt x="667" y="11"/>
                </a:cubicBezTo>
                <a:cubicBezTo>
                  <a:pt x="703" y="18"/>
                  <a:pt x="738" y="28"/>
                  <a:pt x="771" y="42"/>
                </a:cubicBezTo>
                <a:cubicBezTo>
                  <a:pt x="805" y="56"/>
                  <a:pt x="837" y="73"/>
                  <a:pt x="868" y="94"/>
                </a:cubicBezTo>
                <a:cubicBezTo>
                  <a:pt x="898" y="114"/>
                  <a:pt x="926" y="137"/>
                  <a:pt x="952" y="163"/>
                </a:cubicBezTo>
                <a:cubicBezTo>
                  <a:pt x="978" y="189"/>
                  <a:pt x="1001" y="217"/>
                  <a:pt x="1021" y="247"/>
                </a:cubicBezTo>
                <a:cubicBezTo>
                  <a:pt x="1042" y="278"/>
                  <a:pt x="1059" y="310"/>
                  <a:pt x="1073" y="344"/>
                </a:cubicBezTo>
                <a:cubicBezTo>
                  <a:pt x="1087" y="378"/>
                  <a:pt x="1097" y="412"/>
                  <a:pt x="1105" y="448"/>
                </a:cubicBezTo>
                <a:cubicBezTo>
                  <a:pt x="1112" y="484"/>
                  <a:pt x="1115" y="521"/>
                  <a:pt x="1115" y="558"/>
                </a:cubicBezTo>
                <a:close/>
              </a:path>
            </a:pathLst>
          </a:custGeom>
          <a:solidFill>
            <a:srgbClr val="4F46E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2" name="图片 131"/>
          <p:cNvPicPr/>
          <p:nvPr/>
        </p:nvPicPr>
        <p:blipFill>
          <a:blip r:embed="rId13"/>
          <a:stretch/>
        </p:blipFill>
        <p:spPr>
          <a:xfrm>
            <a:off x="944280" y="1328760"/>
            <a:ext cx="200160" cy="200160"/>
          </a:xfrm>
          <a:prstGeom prst="rect">
            <a:avLst/>
          </a:prstGeom>
          <a:noFill/>
          <a:ln w="0">
            <a:noFill/>
          </a:ln>
        </p:spPr>
      </p:pic>
      <p:sp>
        <p:nvSpPr>
          <p:cNvPr id="133" name="文本框 132"/>
          <p:cNvSpPr txBox="1"/>
          <p:nvPr/>
        </p:nvSpPr>
        <p:spPr>
          <a:xfrm>
            <a:off x="2176920" y="5466600"/>
            <a:ext cx="6428520" cy="19404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NotoSansSC"/>
                <a:ea typeface="NotoSansSC"/>
              </a:rPr>
              <a:t> RAG</a:t>
            </a:r>
            <a:r>
              <a:rPr lang="zh-CN" sz="1050" b="0" u="none" strike="noStrike">
                <a:solidFill>
                  <a:srgbClr val="FFFFFF"/>
                </a:solidFill>
                <a:effectLst/>
                <a:uFillTx/>
                <a:latin typeface="NotoSansSC"/>
                <a:ea typeface="NotoSansSC"/>
              </a:rPr>
              <a:t>通过检索与生成的协作，使得模型在知识密集型应用中表现出色，具备强大的信息覆盖能力和响应能力 </a:t>
            </a:r>
            <a:endParaRPr lang="en-US" sz="1050" b="0" u="none" strike="noStrike">
              <a:solidFill>
                <a:srgbClr val="000000"/>
              </a:solidFill>
              <a:effectLst/>
              <a:uFillTx/>
              <a:latin typeface="Times New Roman"/>
            </a:endParaRPr>
          </a:p>
        </p:txBody>
      </p:sp>
      <p:sp>
        <p:nvSpPr>
          <p:cNvPr id="134" name="文本框 133"/>
          <p:cNvSpPr txBox="1"/>
          <p:nvPr/>
        </p:nvSpPr>
        <p:spPr>
          <a:xfrm>
            <a:off x="1345320" y="1340640"/>
            <a:ext cx="67140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检索模块</a:t>
            </a:r>
            <a:endParaRPr lang="en-US" sz="1320" b="0" u="none" strike="noStrike">
              <a:solidFill>
                <a:srgbClr val="000000"/>
              </a:solidFill>
              <a:effectLst/>
              <a:uFillTx/>
              <a:latin typeface="Times New Roman"/>
            </a:endParaRPr>
          </a:p>
        </p:txBody>
      </p:sp>
      <p:sp>
        <p:nvSpPr>
          <p:cNvPr id="135" name="文本框 134"/>
          <p:cNvSpPr txBox="1"/>
          <p:nvPr/>
        </p:nvSpPr>
        <p:spPr>
          <a:xfrm>
            <a:off x="844200" y="1755000"/>
            <a:ext cx="352116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负责在生成内容前找到与输入查询最相关的信息，通过向量化的检索</a:t>
            </a:r>
            <a:endParaRPr lang="en-US" sz="920" b="0" u="none" strike="noStrike">
              <a:solidFill>
                <a:srgbClr val="000000"/>
              </a:solidFill>
              <a:effectLst/>
              <a:uFillTx/>
              <a:latin typeface="Times New Roman"/>
            </a:endParaRPr>
          </a:p>
        </p:txBody>
      </p:sp>
      <p:pic>
        <p:nvPicPr>
          <p:cNvPr id="136" name="图片 135"/>
          <p:cNvPicPr/>
          <p:nvPr/>
        </p:nvPicPr>
        <p:blipFill>
          <a:blip r:embed="rId14"/>
          <a:stretch/>
        </p:blipFill>
        <p:spPr>
          <a:xfrm>
            <a:off x="844200" y="2231280"/>
            <a:ext cx="133200" cy="133200"/>
          </a:xfrm>
          <a:prstGeom prst="rect">
            <a:avLst/>
          </a:prstGeom>
          <a:noFill/>
          <a:ln w="0">
            <a:noFill/>
          </a:ln>
        </p:spPr>
      </p:pic>
      <p:sp>
        <p:nvSpPr>
          <p:cNvPr id="137" name="文本框 136"/>
          <p:cNvSpPr txBox="1"/>
          <p:nvPr/>
        </p:nvSpPr>
        <p:spPr>
          <a:xfrm>
            <a:off x="844200" y="1922040"/>
            <a:ext cx="2699640" cy="169560"/>
          </a:xfrm>
          <a:prstGeom prst="rect">
            <a:avLst/>
          </a:prstGeom>
          <a:noFill/>
          <a:ln w="0">
            <a:noFill/>
          </a:ln>
        </p:spPr>
        <p:txBody>
          <a:bodyPr wrap="none" lIns="0" tIns="0" rIns="0" bIns="0" anchor="t">
            <a:spAutoFit/>
          </a:bodyPr>
          <a:lstStyle/>
          <a:p>
            <a:r>
              <a:rPr lang="zh-CN" sz="920" b="0" u="none" strike="noStrike">
                <a:solidFill>
                  <a:srgbClr val="E0E7FF"/>
                </a:solidFill>
                <a:effectLst/>
                <a:uFillTx/>
                <a:latin typeface="NotoSansSC"/>
                <a:ea typeface="NotoSansSC"/>
              </a:rPr>
              <a:t>技术，从大规模数据中找到最贴近用户需求的内容。</a:t>
            </a:r>
            <a:endParaRPr lang="en-US" sz="920" b="0" u="none" strike="noStrike">
              <a:solidFill>
                <a:srgbClr val="000000"/>
              </a:solidFill>
              <a:effectLst/>
              <a:uFillTx/>
              <a:latin typeface="Times New Roman"/>
            </a:endParaRPr>
          </a:p>
        </p:txBody>
      </p:sp>
      <p:pic>
        <p:nvPicPr>
          <p:cNvPr id="138" name="图片 137"/>
          <p:cNvPicPr/>
          <p:nvPr/>
        </p:nvPicPr>
        <p:blipFill>
          <a:blip r:embed="rId14"/>
          <a:stretch/>
        </p:blipFill>
        <p:spPr>
          <a:xfrm>
            <a:off x="844200" y="2498760"/>
            <a:ext cx="133200" cy="133200"/>
          </a:xfrm>
          <a:prstGeom prst="rect">
            <a:avLst/>
          </a:prstGeom>
          <a:noFill/>
          <a:ln w="0">
            <a:noFill/>
          </a:ln>
        </p:spPr>
      </p:pic>
      <p:sp>
        <p:nvSpPr>
          <p:cNvPr id="139" name="文本框 138"/>
          <p:cNvSpPr txBox="1"/>
          <p:nvPr/>
        </p:nvSpPr>
        <p:spPr>
          <a:xfrm>
            <a:off x="1044720" y="2232360"/>
            <a:ext cx="13417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提升生成内容的时效性</a:t>
            </a:r>
            <a:endParaRPr lang="en-US" sz="1050" b="0" u="none" strike="noStrike">
              <a:solidFill>
                <a:srgbClr val="000000"/>
              </a:solidFill>
              <a:effectLst/>
              <a:uFillTx/>
              <a:latin typeface="Times New Roman"/>
            </a:endParaRPr>
          </a:p>
        </p:txBody>
      </p:sp>
      <p:pic>
        <p:nvPicPr>
          <p:cNvPr id="140" name="图片 139"/>
          <p:cNvPicPr/>
          <p:nvPr/>
        </p:nvPicPr>
        <p:blipFill>
          <a:blip r:embed="rId14"/>
          <a:stretch/>
        </p:blipFill>
        <p:spPr>
          <a:xfrm>
            <a:off x="844200" y="2766240"/>
            <a:ext cx="133200" cy="133200"/>
          </a:xfrm>
          <a:prstGeom prst="rect">
            <a:avLst/>
          </a:prstGeom>
          <a:noFill/>
          <a:ln w="0">
            <a:noFill/>
          </a:ln>
        </p:spPr>
      </p:pic>
      <p:sp>
        <p:nvSpPr>
          <p:cNvPr id="141" name="文本框 140"/>
          <p:cNvSpPr txBox="1"/>
          <p:nvPr/>
        </p:nvSpPr>
        <p:spPr>
          <a:xfrm>
            <a:off x="1044720" y="2499840"/>
            <a:ext cx="17442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为生成模型提供额外知识支持</a:t>
            </a:r>
            <a:endParaRPr lang="en-US" sz="1050" b="0" u="none" strike="noStrike">
              <a:solidFill>
                <a:srgbClr val="000000"/>
              </a:solidFill>
              <a:effectLst/>
              <a:uFillTx/>
              <a:latin typeface="Times New Roman"/>
            </a:endParaRPr>
          </a:p>
        </p:txBody>
      </p:sp>
      <p:pic>
        <p:nvPicPr>
          <p:cNvPr id="142" name="图片 141"/>
          <p:cNvPicPr/>
          <p:nvPr/>
        </p:nvPicPr>
        <p:blipFill>
          <a:blip r:embed="rId15"/>
          <a:stretch/>
        </p:blipFill>
        <p:spPr>
          <a:xfrm>
            <a:off x="4880160" y="1963800"/>
            <a:ext cx="935640" cy="33120"/>
          </a:xfrm>
          <a:prstGeom prst="rect">
            <a:avLst/>
          </a:prstGeom>
          <a:noFill/>
          <a:ln w="0">
            <a:noFill/>
          </a:ln>
        </p:spPr>
      </p:pic>
      <p:sp>
        <p:nvSpPr>
          <p:cNvPr id="143" name="任意多边形 142"/>
          <p:cNvSpPr/>
          <p:nvPr/>
        </p:nvSpPr>
        <p:spPr>
          <a:xfrm>
            <a:off x="5799240" y="1896840"/>
            <a:ext cx="100800" cy="167400"/>
          </a:xfrm>
          <a:custGeom>
            <a:avLst/>
            <a:gdLst/>
            <a:ahLst/>
            <a:cxnLst/>
            <a:rect l="0" t="0" r="r" b="b"/>
            <a:pathLst>
              <a:path w="280" h="465">
                <a:moveTo>
                  <a:pt x="0" y="0"/>
                </a:moveTo>
                <a:lnTo>
                  <a:pt x="0" y="465"/>
                </a:lnTo>
                <a:lnTo>
                  <a:pt x="280"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4" name="图片 143"/>
          <p:cNvPicPr/>
          <p:nvPr/>
        </p:nvPicPr>
        <p:blipFill>
          <a:blip r:embed="rId16"/>
          <a:stretch/>
        </p:blipFill>
        <p:spPr>
          <a:xfrm rot="10800000">
            <a:off x="4880520" y="2164680"/>
            <a:ext cx="935640" cy="33120"/>
          </a:xfrm>
          <a:prstGeom prst="rect">
            <a:avLst/>
          </a:prstGeom>
          <a:noFill/>
          <a:ln w="0">
            <a:noFill/>
          </a:ln>
        </p:spPr>
      </p:pic>
      <p:sp>
        <p:nvSpPr>
          <p:cNvPr id="145" name="任意多边形 144"/>
          <p:cNvSpPr/>
          <p:nvPr/>
        </p:nvSpPr>
        <p:spPr>
          <a:xfrm>
            <a:off x="4796640" y="2097360"/>
            <a:ext cx="100440" cy="167400"/>
          </a:xfrm>
          <a:custGeom>
            <a:avLst/>
            <a:gdLst/>
            <a:ahLst/>
            <a:cxnLst/>
            <a:rect l="0" t="0" r="r" b="b"/>
            <a:pathLst>
              <a:path w="279" h="465">
                <a:moveTo>
                  <a:pt x="279" y="465"/>
                </a:moveTo>
                <a:lnTo>
                  <a:pt x="279" y="0"/>
                </a:lnTo>
                <a:lnTo>
                  <a:pt x="0" y="232"/>
                </a:lnTo>
                <a:lnTo>
                  <a:pt x="279" y="465"/>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6" name="任意多边形 145"/>
          <p:cNvSpPr/>
          <p:nvPr/>
        </p:nvSpPr>
        <p:spPr>
          <a:xfrm>
            <a:off x="6125400" y="1052640"/>
            <a:ext cx="3902760" cy="2056320"/>
          </a:xfrm>
          <a:custGeom>
            <a:avLst/>
            <a:gdLst/>
            <a:ahLst/>
            <a:cxnLst/>
            <a:rect l="0" t="0" r="r" b="b"/>
            <a:pathLst>
              <a:path w="10841" h="5712">
                <a:moveTo>
                  <a:pt x="21" y="172"/>
                </a:moveTo>
                <a:cubicBezTo>
                  <a:pt x="35" y="138"/>
                  <a:pt x="55" y="108"/>
                  <a:pt x="81" y="82"/>
                </a:cubicBezTo>
                <a:cubicBezTo>
                  <a:pt x="107" y="56"/>
                  <a:pt x="137" y="36"/>
                  <a:pt x="172" y="22"/>
                </a:cubicBezTo>
                <a:cubicBezTo>
                  <a:pt x="206" y="7"/>
                  <a:pt x="241" y="0"/>
                  <a:pt x="278" y="0"/>
                </a:cubicBezTo>
                <a:lnTo>
                  <a:pt x="10563" y="0"/>
                </a:lnTo>
                <a:cubicBezTo>
                  <a:pt x="10600" y="0"/>
                  <a:pt x="10635" y="7"/>
                  <a:pt x="10669" y="22"/>
                </a:cubicBezTo>
                <a:cubicBezTo>
                  <a:pt x="10703" y="36"/>
                  <a:pt x="10733" y="56"/>
                  <a:pt x="10760" y="82"/>
                </a:cubicBezTo>
                <a:cubicBezTo>
                  <a:pt x="10786" y="108"/>
                  <a:pt x="10806" y="138"/>
                  <a:pt x="10820" y="172"/>
                </a:cubicBezTo>
                <a:cubicBezTo>
                  <a:pt x="10834" y="206"/>
                  <a:pt x="10841" y="242"/>
                  <a:pt x="10841" y="279"/>
                </a:cubicBezTo>
                <a:lnTo>
                  <a:pt x="10841" y="5432"/>
                </a:lnTo>
                <a:cubicBezTo>
                  <a:pt x="10841" y="5469"/>
                  <a:pt x="10834" y="5505"/>
                  <a:pt x="10820" y="5539"/>
                </a:cubicBezTo>
                <a:cubicBezTo>
                  <a:pt x="10806" y="5573"/>
                  <a:pt x="10786" y="5603"/>
                  <a:pt x="10760" y="5629"/>
                </a:cubicBezTo>
                <a:cubicBezTo>
                  <a:pt x="10733" y="5656"/>
                  <a:pt x="10703" y="5676"/>
                  <a:pt x="10669" y="5691"/>
                </a:cubicBezTo>
                <a:cubicBezTo>
                  <a:pt x="10635" y="5705"/>
                  <a:pt x="10600" y="5712"/>
                  <a:pt x="10563" y="5712"/>
                </a:cubicBezTo>
                <a:lnTo>
                  <a:pt x="278" y="5712"/>
                </a:lnTo>
                <a:cubicBezTo>
                  <a:pt x="241" y="5712"/>
                  <a:pt x="206" y="5705"/>
                  <a:pt x="172" y="5691"/>
                </a:cubicBezTo>
                <a:cubicBezTo>
                  <a:pt x="137" y="5676"/>
                  <a:pt x="107" y="5656"/>
                  <a:pt x="81" y="5629"/>
                </a:cubicBezTo>
                <a:cubicBezTo>
                  <a:pt x="55" y="5603"/>
                  <a:pt x="35" y="5573"/>
                  <a:pt x="21" y="5539"/>
                </a:cubicBezTo>
                <a:cubicBezTo>
                  <a:pt x="7" y="5505"/>
                  <a:pt x="0" y="5469"/>
                  <a:pt x="0" y="5432"/>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7" name="任意多边形 146"/>
          <p:cNvSpPr/>
          <p:nvPr/>
        </p:nvSpPr>
        <p:spPr>
          <a:xfrm>
            <a:off x="6125400" y="1052640"/>
            <a:ext cx="3902760" cy="2056320"/>
          </a:xfrm>
          <a:custGeom>
            <a:avLst/>
            <a:gdLst/>
            <a:ahLst/>
            <a:cxnLst/>
            <a:rect l="0" t="0" r="r" b="b"/>
            <a:pathLst>
              <a:path w="10841" h="5712">
                <a:moveTo>
                  <a:pt x="0" y="5432"/>
                </a:moveTo>
                <a:lnTo>
                  <a:pt x="0" y="279"/>
                </a:lnTo>
                <a:cubicBezTo>
                  <a:pt x="0" y="242"/>
                  <a:pt x="7" y="206"/>
                  <a:pt x="21" y="172"/>
                </a:cubicBezTo>
                <a:cubicBezTo>
                  <a:pt x="35" y="138"/>
                  <a:pt x="55" y="108"/>
                  <a:pt x="81" y="82"/>
                </a:cubicBezTo>
                <a:cubicBezTo>
                  <a:pt x="107" y="56"/>
                  <a:pt x="137" y="36"/>
                  <a:pt x="172" y="22"/>
                </a:cubicBezTo>
                <a:cubicBezTo>
                  <a:pt x="206" y="7"/>
                  <a:pt x="241" y="0"/>
                  <a:pt x="278" y="0"/>
                </a:cubicBezTo>
                <a:lnTo>
                  <a:pt x="10563" y="0"/>
                </a:lnTo>
                <a:cubicBezTo>
                  <a:pt x="10600" y="0"/>
                  <a:pt x="10635" y="7"/>
                  <a:pt x="10669" y="22"/>
                </a:cubicBezTo>
                <a:cubicBezTo>
                  <a:pt x="10703" y="36"/>
                  <a:pt x="10733" y="56"/>
                  <a:pt x="10760" y="82"/>
                </a:cubicBezTo>
                <a:cubicBezTo>
                  <a:pt x="10786" y="108"/>
                  <a:pt x="10806" y="138"/>
                  <a:pt x="10820" y="172"/>
                </a:cubicBezTo>
                <a:cubicBezTo>
                  <a:pt x="10834" y="206"/>
                  <a:pt x="10841" y="242"/>
                  <a:pt x="10841" y="279"/>
                </a:cubicBezTo>
                <a:lnTo>
                  <a:pt x="10841" y="5432"/>
                </a:lnTo>
                <a:cubicBezTo>
                  <a:pt x="10841" y="5469"/>
                  <a:pt x="10834" y="5505"/>
                  <a:pt x="10820" y="5539"/>
                </a:cubicBezTo>
                <a:cubicBezTo>
                  <a:pt x="10806" y="5573"/>
                  <a:pt x="10786" y="5603"/>
                  <a:pt x="10760" y="5629"/>
                </a:cubicBezTo>
                <a:cubicBezTo>
                  <a:pt x="10733" y="5656"/>
                  <a:pt x="10703" y="5676"/>
                  <a:pt x="10669" y="5691"/>
                </a:cubicBezTo>
                <a:cubicBezTo>
                  <a:pt x="10635" y="5705"/>
                  <a:pt x="10600" y="5712"/>
                  <a:pt x="10563" y="5712"/>
                </a:cubicBezTo>
                <a:lnTo>
                  <a:pt x="278" y="5712"/>
                </a:lnTo>
                <a:cubicBezTo>
                  <a:pt x="241" y="5712"/>
                  <a:pt x="206" y="5705"/>
                  <a:pt x="172" y="5691"/>
                </a:cubicBezTo>
                <a:cubicBezTo>
                  <a:pt x="137" y="5676"/>
                  <a:pt x="107" y="5656"/>
                  <a:pt x="81" y="5629"/>
                </a:cubicBezTo>
                <a:cubicBezTo>
                  <a:pt x="55" y="5603"/>
                  <a:pt x="35" y="5573"/>
                  <a:pt x="21" y="5539"/>
                </a:cubicBezTo>
                <a:cubicBezTo>
                  <a:pt x="7" y="5505"/>
                  <a:pt x="0" y="5469"/>
                  <a:pt x="0" y="5432"/>
                </a:cubicBezTo>
                <a:moveTo>
                  <a:pt x="23" y="279"/>
                </a:moveTo>
                <a:lnTo>
                  <a:pt x="23" y="5432"/>
                </a:lnTo>
                <a:cubicBezTo>
                  <a:pt x="23" y="5449"/>
                  <a:pt x="25" y="5466"/>
                  <a:pt x="28" y="5482"/>
                </a:cubicBezTo>
                <a:cubicBezTo>
                  <a:pt x="31" y="5498"/>
                  <a:pt x="36" y="5514"/>
                  <a:pt x="42" y="5530"/>
                </a:cubicBezTo>
                <a:cubicBezTo>
                  <a:pt x="49" y="5545"/>
                  <a:pt x="57" y="5560"/>
                  <a:pt x="66" y="5574"/>
                </a:cubicBezTo>
                <a:cubicBezTo>
                  <a:pt x="75" y="5588"/>
                  <a:pt x="86" y="5601"/>
                  <a:pt x="98" y="5613"/>
                </a:cubicBezTo>
                <a:cubicBezTo>
                  <a:pt x="110" y="5625"/>
                  <a:pt x="122" y="5635"/>
                  <a:pt x="136" y="5646"/>
                </a:cubicBezTo>
                <a:cubicBezTo>
                  <a:pt x="150" y="5655"/>
                  <a:pt x="165" y="5663"/>
                  <a:pt x="181" y="5669"/>
                </a:cubicBezTo>
                <a:cubicBezTo>
                  <a:pt x="196" y="5676"/>
                  <a:pt x="212" y="5680"/>
                  <a:pt x="228" y="5684"/>
                </a:cubicBezTo>
                <a:cubicBezTo>
                  <a:pt x="245" y="5687"/>
                  <a:pt x="261" y="5689"/>
                  <a:pt x="278" y="5689"/>
                </a:cubicBezTo>
                <a:lnTo>
                  <a:pt x="10563" y="5689"/>
                </a:lnTo>
                <a:cubicBezTo>
                  <a:pt x="10579" y="5689"/>
                  <a:pt x="10596" y="5687"/>
                  <a:pt x="10612" y="5684"/>
                </a:cubicBezTo>
                <a:cubicBezTo>
                  <a:pt x="10629" y="5680"/>
                  <a:pt x="10645" y="5676"/>
                  <a:pt x="10660" y="5669"/>
                </a:cubicBezTo>
                <a:cubicBezTo>
                  <a:pt x="10676" y="5663"/>
                  <a:pt x="10691" y="5655"/>
                  <a:pt x="10704" y="5646"/>
                </a:cubicBezTo>
                <a:cubicBezTo>
                  <a:pt x="10718" y="5635"/>
                  <a:pt x="10731" y="5625"/>
                  <a:pt x="10743" y="5613"/>
                </a:cubicBezTo>
                <a:cubicBezTo>
                  <a:pt x="10755" y="5601"/>
                  <a:pt x="10766" y="5588"/>
                  <a:pt x="10775" y="5574"/>
                </a:cubicBezTo>
                <a:cubicBezTo>
                  <a:pt x="10784" y="5560"/>
                  <a:pt x="10792" y="5545"/>
                  <a:pt x="10799" y="5530"/>
                </a:cubicBezTo>
                <a:cubicBezTo>
                  <a:pt x="10805" y="5514"/>
                  <a:pt x="10810" y="5498"/>
                  <a:pt x="10813" y="5482"/>
                </a:cubicBezTo>
                <a:cubicBezTo>
                  <a:pt x="10816" y="5466"/>
                  <a:pt x="10818" y="5449"/>
                  <a:pt x="10818" y="5432"/>
                </a:cubicBezTo>
                <a:lnTo>
                  <a:pt x="10818" y="279"/>
                </a:lnTo>
                <a:cubicBezTo>
                  <a:pt x="10818" y="262"/>
                  <a:pt x="10816" y="246"/>
                  <a:pt x="10813" y="229"/>
                </a:cubicBezTo>
                <a:cubicBezTo>
                  <a:pt x="10810" y="213"/>
                  <a:pt x="10805" y="197"/>
                  <a:pt x="10799" y="181"/>
                </a:cubicBezTo>
                <a:cubicBezTo>
                  <a:pt x="10792" y="166"/>
                  <a:pt x="10784" y="151"/>
                  <a:pt x="10775" y="137"/>
                </a:cubicBezTo>
                <a:cubicBezTo>
                  <a:pt x="10766" y="123"/>
                  <a:pt x="10755" y="110"/>
                  <a:pt x="10743" y="98"/>
                </a:cubicBezTo>
                <a:cubicBezTo>
                  <a:pt x="10731" y="86"/>
                  <a:pt x="10718" y="76"/>
                  <a:pt x="10704" y="67"/>
                </a:cubicBezTo>
                <a:cubicBezTo>
                  <a:pt x="10691" y="57"/>
                  <a:pt x="10676" y="49"/>
                  <a:pt x="10660" y="43"/>
                </a:cubicBezTo>
                <a:cubicBezTo>
                  <a:pt x="10645" y="37"/>
                  <a:pt x="10629" y="32"/>
                  <a:pt x="10612" y="28"/>
                </a:cubicBezTo>
                <a:cubicBezTo>
                  <a:pt x="10596" y="25"/>
                  <a:pt x="10579" y="24"/>
                  <a:pt x="10563" y="24"/>
                </a:cubicBezTo>
                <a:lnTo>
                  <a:pt x="278" y="24"/>
                </a:lnTo>
                <a:cubicBezTo>
                  <a:pt x="261" y="24"/>
                  <a:pt x="245" y="25"/>
                  <a:pt x="228" y="28"/>
                </a:cubicBezTo>
                <a:cubicBezTo>
                  <a:pt x="212" y="32"/>
                  <a:pt x="196" y="37"/>
                  <a:pt x="181" y="43"/>
                </a:cubicBezTo>
                <a:cubicBezTo>
                  <a:pt x="165" y="49"/>
                  <a:pt x="150" y="57"/>
                  <a:pt x="136" y="67"/>
                </a:cubicBezTo>
                <a:cubicBezTo>
                  <a:pt x="122" y="76"/>
                  <a:pt x="110" y="86"/>
                  <a:pt x="98" y="98"/>
                </a:cubicBezTo>
                <a:cubicBezTo>
                  <a:pt x="86" y="110"/>
                  <a:pt x="75" y="123"/>
                  <a:pt x="66" y="137"/>
                </a:cubicBezTo>
                <a:cubicBezTo>
                  <a:pt x="57" y="151"/>
                  <a:pt x="49" y="166"/>
                  <a:pt x="42" y="181"/>
                </a:cubicBezTo>
                <a:cubicBezTo>
                  <a:pt x="36" y="197"/>
                  <a:pt x="31" y="213"/>
                  <a:pt x="28" y="229"/>
                </a:cubicBezTo>
                <a:cubicBezTo>
                  <a:pt x="25"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8" name="任意多边形 147"/>
          <p:cNvSpPr/>
          <p:nvPr/>
        </p:nvSpPr>
        <p:spPr>
          <a:xfrm>
            <a:off x="6300720" y="1228320"/>
            <a:ext cx="401400" cy="401400"/>
          </a:xfrm>
          <a:custGeom>
            <a:avLst/>
            <a:gdLst/>
            <a:ahLst/>
            <a:cxnLst/>
            <a:rect l="0" t="0" r="r" b="b"/>
            <a:pathLst>
              <a:path w="1115" h="1115">
                <a:moveTo>
                  <a:pt x="1115" y="558"/>
                </a:moveTo>
                <a:cubicBezTo>
                  <a:pt x="1115" y="595"/>
                  <a:pt x="1112" y="631"/>
                  <a:pt x="1105" y="667"/>
                </a:cubicBezTo>
                <a:cubicBezTo>
                  <a:pt x="1098" y="702"/>
                  <a:pt x="1087" y="737"/>
                  <a:pt x="1073" y="771"/>
                </a:cubicBezTo>
                <a:cubicBezTo>
                  <a:pt x="1059" y="805"/>
                  <a:pt x="1042" y="837"/>
                  <a:pt x="1021" y="867"/>
                </a:cubicBezTo>
                <a:cubicBezTo>
                  <a:pt x="1001" y="898"/>
                  <a:pt x="978" y="926"/>
                  <a:pt x="952" y="952"/>
                </a:cubicBezTo>
                <a:cubicBezTo>
                  <a:pt x="926" y="978"/>
                  <a:pt x="898" y="1001"/>
                  <a:pt x="867" y="1021"/>
                </a:cubicBezTo>
                <a:cubicBezTo>
                  <a:pt x="836" y="1041"/>
                  <a:pt x="804" y="1059"/>
                  <a:pt x="770" y="1073"/>
                </a:cubicBezTo>
                <a:cubicBezTo>
                  <a:pt x="737" y="1087"/>
                  <a:pt x="702" y="1097"/>
                  <a:pt x="666" y="1104"/>
                </a:cubicBezTo>
                <a:cubicBezTo>
                  <a:pt x="630" y="1111"/>
                  <a:pt x="594" y="1115"/>
                  <a:pt x="557" y="1115"/>
                </a:cubicBezTo>
                <a:cubicBezTo>
                  <a:pt x="521" y="1115"/>
                  <a:pt x="484" y="1111"/>
                  <a:pt x="449" y="1104"/>
                </a:cubicBezTo>
                <a:cubicBezTo>
                  <a:pt x="413" y="1097"/>
                  <a:pt x="378" y="1087"/>
                  <a:pt x="344" y="1073"/>
                </a:cubicBezTo>
                <a:cubicBezTo>
                  <a:pt x="310" y="1059"/>
                  <a:pt x="278" y="1041"/>
                  <a:pt x="248" y="1021"/>
                </a:cubicBezTo>
                <a:cubicBezTo>
                  <a:pt x="217" y="1001"/>
                  <a:pt x="189" y="978"/>
                  <a:pt x="163" y="952"/>
                </a:cubicBezTo>
                <a:cubicBezTo>
                  <a:pt x="137" y="926"/>
                  <a:pt x="114" y="898"/>
                  <a:pt x="94" y="867"/>
                </a:cubicBezTo>
                <a:cubicBezTo>
                  <a:pt x="74" y="837"/>
                  <a:pt x="57" y="805"/>
                  <a:pt x="43" y="771"/>
                </a:cubicBezTo>
                <a:cubicBezTo>
                  <a:pt x="29" y="737"/>
                  <a:pt x="18" y="702"/>
                  <a:pt x="11" y="667"/>
                </a:cubicBezTo>
                <a:cubicBezTo>
                  <a:pt x="4" y="631"/>
                  <a:pt x="0" y="595"/>
                  <a:pt x="0" y="558"/>
                </a:cubicBezTo>
                <a:cubicBezTo>
                  <a:pt x="0" y="521"/>
                  <a:pt x="4" y="484"/>
                  <a:pt x="11" y="448"/>
                </a:cubicBezTo>
                <a:cubicBezTo>
                  <a:pt x="18" y="412"/>
                  <a:pt x="29" y="378"/>
                  <a:pt x="43" y="344"/>
                </a:cubicBezTo>
                <a:cubicBezTo>
                  <a:pt x="57" y="310"/>
                  <a:pt x="74" y="278"/>
                  <a:pt x="94" y="247"/>
                </a:cubicBezTo>
                <a:cubicBezTo>
                  <a:pt x="114" y="217"/>
                  <a:pt x="137" y="189"/>
                  <a:pt x="163" y="163"/>
                </a:cubicBezTo>
                <a:cubicBezTo>
                  <a:pt x="189" y="137"/>
                  <a:pt x="217" y="114"/>
                  <a:pt x="248" y="94"/>
                </a:cubicBezTo>
                <a:cubicBezTo>
                  <a:pt x="278" y="73"/>
                  <a:pt x="310" y="56"/>
                  <a:pt x="344" y="42"/>
                </a:cubicBezTo>
                <a:cubicBezTo>
                  <a:pt x="378" y="28"/>
                  <a:pt x="413" y="18"/>
                  <a:pt x="449" y="11"/>
                </a:cubicBezTo>
                <a:cubicBezTo>
                  <a:pt x="484" y="3"/>
                  <a:pt x="521" y="0"/>
                  <a:pt x="557" y="0"/>
                </a:cubicBezTo>
                <a:cubicBezTo>
                  <a:pt x="594" y="0"/>
                  <a:pt x="630" y="3"/>
                  <a:pt x="666" y="11"/>
                </a:cubicBezTo>
                <a:cubicBezTo>
                  <a:pt x="702" y="18"/>
                  <a:pt x="737" y="28"/>
                  <a:pt x="770" y="42"/>
                </a:cubicBezTo>
                <a:cubicBezTo>
                  <a:pt x="804" y="56"/>
                  <a:pt x="836" y="73"/>
                  <a:pt x="867" y="94"/>
                </a:cubicBezTo>
                <a:cubicBezTo>
                  <a:pt x="898" y="114"/>
                  <a:pt x="926" y="137"/>
                  <a:pt x="952" y="163"/>
                </a:cubicBezTo>
                <a:cubicBezTo>
                  <a:pt x="978" y="189"/>
                  <a:pt x="1001" y="217"/>
                  <a:pt x="1021" y="247"/>
                </a:cubicBezTo>
                <a:cubicBezTo>
                  <a:pt x="1042" y="278"/>
                  <a:pt x="1059" y="310"/>
                  <a:pt x="1073" y="344"/>
                </a:cubicBezTo>
                <a:cubicBezTo>
                  <a:pt x="1087" y="378"/>
                  <a:pt x="1098" y="412"/>
                  <a:pt x="1105" y="448"/>
                </a:cubicBezTo>
                <a:cubicBezTo>
                  <a:pt x="1112" y="484"/>
                  <a:pt x="1115" y="521"/>
                  <a:pt x="1115" y="558"/>
                </a:cubicBezTo>
                <a:close/>
              </a:path>
            </a:pathLst>
          </a:custGeom>
          <a:solidFill>
            <a:srgbClr val="7C3AED">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9" name="图片 148"/>
          <p:cNvPicPr/>
          <p:nvPr/>
        </p:nvPicPr>
        <p:blipFill>
          <a:blip r:embed="rId17"/>
          <a:stretch/>
        </p:blipFill>
        <p:spPr>
          <a:xfrm>
            <a:off x="6401160" y="1328760"/>
            <a:ext cx="200160" cy="200160"/>
          </a:xfrm>
          <a:prstGeom prst="rect">
            <a:avLst/>
          </a:prstGeom>
          <a:noFill/>
          <a:ln w="0">
            <a:noFill/>
          </a:ln>
        </p:spPr>
      </p:pic>
      <p:sp>
        <p:nvSpPr>
          <p:cNvPr id="150" name="文本框 149"/>
          <p:cNvSpPr txBox="1"/>
          <p:nvPr/>
        </p:nvSpPr>
        <p:spPr>
          <a:xfrm>
            <a:off x="1044720" y="2767320"/>
            <a:ext cx="16099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使生成内容更为丰富和准确</a:t>
            </a:r>
            <a:endParaRPr lang="en-US" sz="1050" b="0" u="none" strike="noStrike">
              <a:solidFill>
                <a:srgbClr val="000000"/>
              </a:solidFill>
              <a:effectLst/>
              <a:uFillTx/>
              <a:latin typeface="Times New Roman"/>
            </a:endParaRPr>
          </a:p>
        </p:txBody>
      </p:sp>
      <p:sp>
        <p:nvSpPr>
          <p:cNvPr id="151" name="文本框 150"/>
          <p:cNvSpPr txBox="1"/>
          <p:nvPr/>
        </p:nvSpPr>
        <p:spPr>
          <a:xfrm>
            <a:off x="6805080" y="1340640"/>
            <a:ext cx="67140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生成模块</a:t>
            </a:r>
            <a:endParaRPr lang="en-US" sz="1320" b="0" u="none" strike="noStrike">
              <a:solidFill>
                <a:srgbClr val="000000"/>
              </a:solidFill>
              <a:effectLst/>
              <a:uFillTx/>
              <a:latin typeface="Times New Roman"/>
            </a:endParaRPr>
          </a:p>
        </p:txBody>
      </p:sp>
      <p:sp>
        <p:nvSpPr>
          <p:cNvPr id="152" name="文本框 151"/>
          <p:cNvSpPr txBox="1"/>
          <p:nvPr/>
        </p:nvSpPr>
        <p:spPr>
          <a:xfrm>
            <a:off x="6303960" y="1755000"/>
            <a:ext cx="352116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接收检索模块提供的上下文信息，并基于这些内容生成自然、流畅且</a:t>
            </a:r>
            <a:endParaRPr lang="en-US" sz="920" b="0" u="none" strike="noStrike">
              <a:solidFill>
                <a:srgbClr val="000000"/>
              </a:solidFill>
              <a:effectLst/>
              <a:uFillTx/>
              <a:latin typeface="Times New Roman"/>
            </a:endParaRPr>
          </a:p>
        </p:txBody>
      </p:sp>
      <p:pic>
        <p:nvPicPr>
          <p:cNvPr id="153" name="图片 152"/>
          <p:cNvPicPr/>
          <p:nvPr/>
        </p:nvPicPr>
        <p:blipFill>
          <a:blip r:embed="rId18"/>
          <a:stretch/>
        </p:blipFill>
        <p:spPr>
          <a:xfrm>
            <a:off x="6301080" y="2231280"/>
            <a:ext cx="133200" cy="133200"/>
          </a:xfrm>
          <a:prstGeom prst="rect">
            <a:avLst/>
          </a:prstGeom>
          <a:noFill/>
          <a:ln w="0">
            <a:noFill/>
          </a:ln>
        </p:spPr>
      </p:pic>
      <p:sp>
        <p:nvSpPr>
          <p:cNvPr id="154" name="文本框 153"/>
          <p:cNvSpPr txBox="1"/>
          <p:nvPr/>
        </p:nvSpPr>
        <p:spPr>
          <a:xfrm>
            <a:off x="6303960" y="1922040"/>
            <a:ext cx="15264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信息准确的回答或文本内容。</a:t>
            </a:r>
            <a:endParaRPr lang="en-US" sz="920" b="0" u="none" strike="noStrike">
              <a:solidFill>
                <a:srgbClr val="000000"/>
              </a:solidFill>
              <a:effectLst/>
              <a:uFillTx/>
              <a:latin typeface="Times New Roman"/>
            </a:endParaRPr>
          </a:p>
        </p:txBody>
      </p:sp>
      <p:pic>
        <p:nvPicPr>
          <p:cNvPr id="155" name="图片 154"/>
          <p:cNvPicPr/>
          <p:nvPr/>
        </p:nvPicPr>
        <p:blipFill>
          <a:blip r:embed="rId18"/>
          <a:stretch/>
        </p:blipFill>
        <p:spPr>
          <a:xfrm>
            <a:off x="6301080" y="2498760"/>
            <a:ext cx="133200" cy="133200"/>
          </a:xfrm>
          <a:prstGeom prst="rect">
            <a:avLst/>
          </a:prstGeom>
          <a:noFill/>
          <a:ln w="0">
            <a:noFill/>
          </a:ln>
        </p:spPr>
      </p:pic>
      <p:sp>
        <p:nvSpPr>
          <p:cNvPr id="156" name="文本框 155"/>
          <p:cNvSpPr txBox="1"/>
          <p:nvPr/>
        </p:nvSpPr>
        <p:spPr>
          <a:xfrm>
            <a:off x="6504480" y="2232360"/>
            <a:ext cx="17442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整合多条信息为连贯语言输出</a:t>
            </a:r>
            <a:endParaRPr lang="en-US" sz="1050" b="0" u="none" strike="noStrike">
              <a:solidFill>
                <a:srgbClr val="000000"/>
              </a:solidFill>
              <a:effectLst/>
              <a:uFillTx/>
              <a:latin typeface="Times New Roman"/>
            </a:endParaRPr>
          </a:p>
        </p:txBody>
      </p:sp>
      <p:pic>
        <p:nvPicPr>
          <p:cNvPr id="157" name="图片 156"/>
          <p:cNvPicPr/>
          <p:nvPr/>
        </p:nvPicPr>
        <p:blipFill>
          <a:blip r:embed="rId18"/>
          <a:stretch/>
        </p:blipFill>
        <p:spPr>
          <a:xfrm>
            <a:off x="6301080" y="2766240"/>
            <a:ext cx="133200" cy="133200"/>
          </a:xfrm>
          <a:prstGeom prst="rect">
            <a:avLst/>
          </a:prstGeom>
          <a:noFill/>
          <a:ln w="0">
            <a:noFill/>
          </a:ln>
        </p:spPr>
      </p:pic>
      <p:sp>
        <p:nvSpPr>
          <p:cNvPr id="158" name="文本框 157"/>
          <p:cNvSpPr txBox="1"/>
          <p:nvPr/>
        </p:nvSpPr>
        <p:spPr>
          <a:xfrm>
            <a:off x="6504480" y="2499840"/>
            <a:ext cx="1878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确保生成内容符合检索结果信息</a:t>
            </a:r>
            <a:endParaRPr lang="en-US" sz="1050" b="0" u="none" strike="noStrike">
              <a:solidFill>
                <a:srgbClr val="000000"/>
              </a:solidFill>
              <a:effectLst/>
              <a:uFillTx/>
              <a:latin typeface="Times New Roman"/>
            </a:endParaRPr>
          </a:p>
        </p:txBody>
      </p:sp>
      <p:pic>
        <p:nvPicPr>
          <p:cNvPr id="159" name="图片 158"/>
          <p:cNvPicPr/>
          <p:nvPr/>
        </p:nvPicPr>
        <p:blipFill>
          <a:blip r:embed="rId19"/>
          <a:stretch/>
        </p:blipFill>
        <p:spPr>
          <a:xfrm>
            <a:off x="10086480" y="5849640"/>
            <a:ext cx="342360" cy="200160"/>
          </a:xfrm>
          <a:prstGeom prst="rect">
            <a:avLst/>
          </a:prstGeom>
          <a:noFill/>
          <a:ln w="0">
            <a:noFill/>
          </a:ln>
        </p:spPr>
      </p:pic>
      <p:sp>
        <p:nvSpPr>
          <p:cNvPr id="160" name="文本框 159"/>
          <p:cNvSpPr txBox="1"/>
          <p:nvPr/>
        </p:nvSpPr>
        <p:spPr>
          <a:xfrm>
            <a:off x="6504480" y="2767320"/>
            <a:ext cx="16099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优化语义结构提升用户体验</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 name="图片 160"/>
          <p:cNvPicPr/>
          <p:nvPr/>
        </p:nvPicPr>
        <p:blipFill>
          <a:blip r:embed="rId2"/>
          <a:stretch/>
        </p:blipFill>
        <p:spPr>
          <a:xfrm>
            <a:off x="0" y="0"/>
            <a:ext cx="10696320" cy="6016320"/>
          </a:xfrm>
          <a:prstGeom prst="rect">
            <a:avLst/>
          </a:prstGeom>
          <a:noFill/>
          <a:ln w="0">
            <a:noFill/>
          </a:ln>
        </p:spPr>
      </p:pic>
      <p:pic>
        <p:nvPicPr>
          <p:cNvPr id="162" name="图片 161"/>
          <p:cNvPicPr/>
          <p:nvPr/>
        </p:nvPicPr>
        <p:blipFill>
          <a:blip r:embed="rId3"/>
          <a:stretch/>
        </p:blipFill>
        <p:spPr>
          <a:xfrm>
            <a:off x="0" y="0"/>
            <a:ext cx="10696320" cy="6016320"/>
          </a:xfrm>
          <a:prstGeom prst="rect">
            <a:avLst/>
          </a:prstGeom>
          <a:noFill/>
          <a:ln w="0">
            <a:noFill/>
          </a:ln>
        </p:spPr>
      </p:pic>
      <p:sp>
        <p:nvSpPr>
          <p:cNvPr id="163" name="任意多边形 162"/>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818CF8"/>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4" name="任意多边形 163"/>
          <p:cNvSpPr/>
          <p:nvPr/>
        </p:nvSpPr>
        <p:spPr>
          <a:xfrm>
            <a:off x="2431440" y="1119600"/>
            <a:ext cx="5833440" cy="986400"/>
          </a:xfrm>
          <a:custGeom>
            <a:avLst/>
            <a:gdLst/>
            <a:ahLst/>
            <a:cxnLst/>
            <a:rect l="0" t="0" r="r" b="b"/>
            <a:pathLst>
              <a:path w="16204" h="2740">
                <a:moveTo>
                  <a:pt x="15" y="115"/>
                </a:moveTo>
                <a:cubicBezTo>
                  <a:pt x="24" y="92"/>
                  <a:pt x="37" y="72"/>
                  <a:pt x="55" y="54"/>
                </a:cubicBezTo>
                <a:cubicBezTo>
                  <a:pt x="72" y="37"/>
                  <a:pt x="92" y="24"/>
                  <a:pt x="115" y="14"/>
                </a:cubicBezTo>
                <a:cubicBezTo>
                  <a:pt x="138" y="5"/>
                  <a:pt x="162" y="0"/>
                  <a:pt x="186" y="0"/>
                </a:cubicBezTo>
                <a:lnTo>
                  <a:pt x="16019" y="0"/>
                </a:lnTo>
                <a:cubicBezTo>
                  <a:pt x="16043" y="0"/>
                  <a:pt x="16067" y="5"/>
                  <a:pt x="16090" y="14"/>
                </a:cubicBezTo>
                <a:cubicBezTo>
                  <a:pt x="16112" y="24"/>
                  <a:pt x="16132" y="37"/>
                  <a:pt x="16150" y="54"/>
                </a:cubicBezTo>
                <a:cubicBezTo>
                  <a:pt x="16167" y="72"/>
                  <a:pt x="16181" y="92"/>
                  <a:pt x="16190" y="115"/>
                </a:cubicBezTo>
                <a:cubicBezTo>
                  <a:pt x="16199" y="137"/>
                  <a:pt x="16204" y="161"/>
                  <a:pt x="16204" y="186"/>
                </a:cubicBezTo>
                <a:lnTo>
                  <a:pt x="16204" y="2554"/>
                </a:lnTo>
                <a:cubicBezTo>
                  <a:pt x="16204" y="2579"/>
                  <a:pt x="16199" y="2603"/>
                  <a:pt x="16190" y="2626"/>
                </a:cubicBezTo>
                <a:cubicBezTo>
                  <a:pt x="16181" y="2648"/>
                  <a:pt x="16167" y="2668"/>
                  <a:pt x="16150" y="2686"/>
                </a:cubicBezTo>
                <a:cubicBezTo>
                  <a:pt x="16132" y="2703"/>
                  <a:pt x="16112" y="2717"/>
                  <a:pt x="16090" y="2726"/>
                </a:cubicBezTo>
                <a:cubicBezTo>
                  <a:pt x="16067" y="2735"/>
                  <a:pt x="16043" y="2740"/>
                  <a:pt x="16019" y="2740"/>
                </a:cubicBezTo>
                <a:lnTo>
                  <a:pt x="186" y="2740"/>
                </a:lnTo>
                <a:cubicBezTo>
                  <a:pt x="162" y="2740"/>
                  <a:pt x="138" y="2735"/>
                  <a:pt x="115" y="2726"/>
                </a:cubicBezTo>
                <a:cubicBezTo>
                  <a:pt x="92" y="2717"/>
                  <a:pt x="72" y="2703"/>
                  <a:pt x="55" y="2686"/>
                </a:cubicBezTo>
                <a:cubicBezTo>
                  <a:pt x="37" y="2668"/>
                  <a:pt x="24" y="2648"/>
                  <a:pt x="15" y="2626"/>
                </a:cubicBezTo>
                <a:cubicBezTo>
                  <a:pt x="5" y="2603"/>
                  <a:pt x="1" y="2579"/>
                  <a:pt x="0" y="2555"/>
                </a:cubicBezTo>
                <a:lnTo>
                  <a:pt x="0" y="186"/>
                </a:lnTo>
                <a:cubicBezTo>
                  <a:pt x="1" y="161"/>
                  <a:pt x="5" y="137"/>
                  <a:pt x="15" y="115"/>
                </a:cubicBezTo>
                <a:close/>
              </a:path>
            </a:pathLst>
          </a:custGeom>
          <a:solidFill>
            <a:srgbClr val="312E81">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5" name="任意多边形 164"/>
          <p:cNvSpPr/>
          <p:nvPr/>
        </p:nvSpPr>
        <p:spPr>
          <a:xfrm>
            <a:off x="2431440" y="1119600"/>
            <a:ext cx="5833440" cy="986400"/>
          </a:xfrm>
          <a:custGeom>
            <a:avLst/>
            <a:gdLst/>
            <a:ahLst/>
            <a:cxnLst/>
            <a:rect l="0" t="0" r="r" b="b"/>
            <a:pathLst>
              <a:path w="16204" h="2740">
                <a:moveTo>
                  <a:pt x="0" y="2554"/>
                </a:moveTo>
                <a:lnTo>
                  <a:pt x="0" y="186"/>
                </a:lnTo>
                <a:cubicBezTo>
                  <a:pt x="0" y="161"/>
                  <a:pt x="5" y="137"/>
                  <a:pt x="15" y="115"/>
                </a:cubicBezTo>
                <a:cubicBezTo>
                  <a:pt x="24" y="92"/>
                  <a:pt x="37" y="72"/>
                  <a:pt x="55" y="54"/>
                </a:cubicBezTo>
                <a:cubicBezTo>
                  <a:pt x="72" y="37"/>
                  <a:pt x="92" y="24"/>
                  <a:pt x="115" y="14"/>
                </a:cubicBezTo>
                <a:cubicBezTo>
                  <a:pt x="138" y="5"/>
                  <a:pt x="162" y="0"/>
                  <a:pt x="186" y="0"/>
                </a:cubicBezTo>
                <a:lnTo>
                  <a:pt x="16019" y="0"/>
                </a:lnTo>
                <a:cubicBezTo>
                  <a:pt x="16043" y="0"/>
                  <a:pt x="16067" y="5"/>
                  <a:pt x="16090" y="14"/>
                </a:cubicBezTo>
                <a:cubicBezTo>
                  <a:pt x="16112" y="24"/>
                  <a:pt x="16132" y="37"/>
                  <a:pt x="16150" y="54"/>
                </a:cubicBezTo>
                <a:cubicBezTo>
                  <a:pt x="16167" y="72"/>
                  <a:pt x="16181" y="92"/>
                  <a:pt x="16190" y="115"/>
                </a:cubicBezTo>
                <a:cubicBezTo>
                  <a:pt x="16199" y="137"/>
                  <a:pt x="16204" y="161"/>
                  <a:pt x="16204" y="186"/>
                </a:cubicBezTo>
                <a:lnTo>
                  <a:pt x="16204" y="2554"/>
                </a:lnTo>
                <a:cubicBezTo>
                  <a:pt x="16204" y="2579"/>
                  <a:pt x="16199" y="2603"/>
                  <a:pt x="16190" y="2626"/>
                </a:cubicBezTo>
                <a:cubicBezTo>
                  <a:pt x="16181" y="2648"/>
                  <a:pt x="16167" y="2668"/>
                  <a:pt x="16150" y="2686"/>
                </a:cubicBezTo>
                <a:cubicBezTo>
                  <a:pt x="16132" y="2703"/>
                  <a:pt x="16112" y="2717"/>
                  <a:pt x="16090" y="2726"/>
                </a:cubicBezTo>
                <a:cubicBezTo>
                  <a:pt x="16067" y="2735"/>
                  <a:pt x="16043" y="2740"/>
                  <a:pt x="16019" y="2740"/>
                </a:cubicBezTo>
                <a:lnTo>
                  <a:pt x="186" y="2740"/>
                </a:lnTo>
                <a:cubicBezTo>
                  <a:pt x="162" y="2740"/>
                  <a:pt x="138" y="2735"/>
                  <a:pt x="115" y="2726"/>
                </a:cubicBezTo>
                <a:cubicBezTo>
                  <a:pt x="92" y="2717"/>
                  <a:pt x="72" y="2703"/>
                  <a:pt x="55" y="2686"/>
                </a:cubicBezTo>
                <a:cubicBezTo>
                  <a:pt x="37" y="2668"/>
                  <a:pt x="24" y="2648"/>
                  <a:pt x="15" y="2626"/>
                </a:cubicBezTo>
                <a:cubicBezTo>
                  <a:pt x="5" y="2603"/>
                  <a:pt x="0" y="2579"/>
                  <a:pt x="0" y="2554"/>
                </a:cubicBezTo>
                <a:moveTo>
                  <a:pt x="24" y="186"/>
                </a:moveTo>
                <a:lnTo>
                  <a:pt x="24" y="2554"/>
                </a:lnTo>
                <a:cubicBezTo>
                  <a:pt x="24" y="2565"/>
                  <a:pt x="25" y="2576"/>
                  <a:pt x="27" y="2586"/>
                </a:cubicBezTo>
                <a:cubicBezTo>
                  <a:pt x="29" y="2597"/>
                  <a:pt x="32" y="2607"/>
                  <a:pt x="36" y="2617"/>
                </a:cubicBezTo>
                <a:cubicBezTo>
                  <a:pt x="40" y="2627"/>
                  <a:pt x="45" y="2636"/>
                  <a:pt x="51" y="2645"/>
                </a:cubicBezTo>
                <a:cubicBezTo>
                  <a:pt x="57" y="2654"/>
                  <a:pt x="64" y="2662"/>
                  <a:pt x="71" y="2669"/>
                </a:cubicBezTo>
                <a:cubicBezTo>
                  <a:pt x="79" y="2677"/>
                  <a:pt x="87" y="2684"/>
                  <a:pt x="96" y="2690"/>
                </a:cubicBezTo>
                <a:cubicBezTo>
                  <a:pt x="105" y="2696"/>
                  <a:pt x="114" y="2701"/>
                  <a:pt x="124" y="2705"/>
                </a:cubicBezTo>
                <a:cubicBezTo>
                  <a:pt x="134" y="2709"/>
                  <a:pt x="144" y="2712"/>
                  <a:pt x="155" y="2714"/>
                </a:cubicBezTo>
                <a:cubicBezTo>
                  <a:pt x="165" y="2716"/>
                  <a:pt x="176" y="2717"/>
                  <a:pt x="186" y="2717"/>
                </a:cubicBezTo>
                <a:lnTo>
                  <a:pt x="16019" y="2717"/>
                </a:lnTo>
                <a:cubicBezTo>
                  <a:pt x="16029" y="2717"/>
                  <a:pt x="16040" y="2716"/>
                  <a:pt x="16050" y="2714"/>
                </a:cubicBezTo>
                <a:cubicBezTo>
                  <a:pt x="16061" y="2712"/>
                  <a:pt x="16071" y="2709"/>
                  <a:pt x="16081" y="2705"/>
                </a:cubicBezTo>
                <a:cubicBezTo>
                  <a:pt x="16091" y="2701"/>
                  <a:pt x="16100" y="2696"/>
                  <a:pt x="16109" y="2690"/>
                </a:cubicBezTo>
                <a:cubicBezTo>
                  <a:pt x="16118" y="2684"/>
                  <a:pt x="16126" y="2677"/>
                  <a:pt x="16133" y="2669"/>
                </a:cubicBezTo>
                <a:cubicBezTo>
                  <a:pt x="16141" y="2662"/>
                  <a:pt x="16148" y="2654"/>
                  <a:pt x="16154" y="2645"/>
                </a:cubicBezTo>
                <a:cubicBezTo>
                  <a:pt x="16160" y="2636"/>
                  <a:pt x="16165" y="2627"/>
                  <a:pt x="16169" y="2617"/>
                </a:cubicBezTo>
                <a:cubicBezTo>
                  <a:pt x="16173" y="2607"/>
                  <a:pt x="16176" y="2597"/>
                  <a:pt x="16178" y="2586"/>
                </a:cubicBezTo>
                <a:cubicBezTo>
                  <a:pt x="16180" y="2576"/>
                  <a:pt x="16181" y="2565"/>
                  <a:pt x="16181" y="2554"/>
                </a:cubicBezTo>
                <a:lnTo>
                  <a:pt x="16181" y="186"/>
                </a:lnTo>
                <a:cubicBezTo>
                  <a:pt x="16181" y="175"/>
                  <a:pt x="16180" y="165"/>
                  <a:pt x="16178" y="154"/>
                </a:cubicBezTo>
                <a:cubicBezTo>
                  <a:pt x="16176" y="144"/>
                  <a:pt x="16173" y="133"/>
                  <a:pt x="16169" y="124"/>
                </a:cubicBezTo>
                <a:cubicBezTo>
                  <a:pt x="16165" y="114"/>
                  <a:pt x="16160" y="104"/>
                  <a:pt x="16154" y="95"/>
                </a:cubicBezTo>
                <a:cubicBezTo>
                  <a:pt x="16148" y="87"/>
                  <a:pt x="16141" y="78"/>
                  <a:pt x="16133" y="71"/>
                </a:cubicBezTo>
                <a:cubicBezTo>
                  <a:pt x="16126" y="63"/>
                  <a:pt x="16118" y="57"/>
                  <a:pt x="16109" y="51"/>
                </a:cubicBezTo>
                <a:cubicBezTo>
                  <a:pt x="16100" y="45"/>
                  <a:pt x="16091" y="40"/>
                  <a:pt x="16081" y="36"/>
                </a:cubicBezTo>
                <a:cubicBezTo>
                  <a:pt x="16071" y="32"/>
                  <a:pt x="16061" y="28"/>
                  <a:pt x="16050" y="26"/>
                </a:cubicBezTo>
                <a:cubicBezTo>
                  <a:pt x="16040" y="24"/>
                  <a:pt x="16029" y="23"/>
                  <a:pt x="16019" y="23"/>
                </a:cubicBezTo>
                <a:lnTo>
                  <a:pt x="186" y="23"/>
                </a:lnTo>
                <a:cubicBezTo>
                  <a:pt x="176" y="23"/>
                  <a:pt x="165" y="24"/>
                  <a:pt x="155" y="26"/>
                </a:cubicBezTo>
                <a:cubicBezTo>
                  <a:pt x="144" y="28"/>
                  <a:pt x="134" y="32"/>
                  <a:pt x="124" y="36"/>
                </a:cubicBezTo>
                <a:cubicBezTo>
                  <a:pt x="114" y="40"/>
                  <a:pt x="105" y="45"/>
                  <a:pt x="96" y="51"/>
                </a:cubicBezTo>
                <a:cubicBezTo>
                  <a:pt x="87" y="57"/>
                  <a:pt x="79" y="63"/>
                  <a:pt x="71" y="71"/>
                </a:cubicBezTo>
                <a:cubicBezTo>
                  <a:pt x="64" y="78"/>
                  <a:pt x="57" y="87"/>
                  <a:pt x="51" y="95"/>
                </a:cubicBezTo>
                <a:cubicBezTo>
                  <a:pt x="45" y="104"/>
                  <a:pt x="40" y="114"/>
                  <a:pt x="36" y="124"/>
                </a:cubicBezTo>
                <a:cubicBezTo>
                  <a:pt x="32" y="133"/>
                  <a:pt x="29" y="144"/>
                  <a:pt x="27" y="154"/>
                </a:cubicBezTo>
                <a:cubicBezTo>
                  <a:pt x="25" y="165"/>
                  <a:pt x="24" y="175"/>
                  <a:pt x="24" y="186"/>
                </a:cubicBezTo>
                <a:close/>
              </a:path>
            </a:pathLst>
          </a:custGeom>
          <a:solidFill>
            <a:srgbClr val="6366F1">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66" name="任意多边形 165"/>
          <p:cNvSpPr/>
          <p:nvPr/>
        </p:nvSpPr>
        <p:spPr>
          <a:xfrm>
            <a:off x="2707560" y="1261800"/>
            <a:ext cx="468000" cy="468360"/>
          </a:xfrm>
          <a:custGeom>
            <a:avLst/>
            <a:gdLst/>
            <a:ahLst/>
            <a:cxnLst/>
            <a:rect l="0" t="0" r="r" b="b"/>
            <a:pathLst>
              <a:path w="1300" h="1301">
                <a:moveTo>
                  <a:pt x="1300" y="650"/>
                </a:moveTo>
                <a:cubicBezTo>
                  <a:pt x="1300" y="671"/>
                  <a:pt x="1299" y="692"/>
                  <a:pt x="1297" y="713"/>
                </a:cubicBezTo>
                <a:cubicBezTo>
                  <a:pt x="1295" y="735"/>
                  <a:pt x="1292" y="756"/>
                  <a:pt x="1288" y="776"/>
                </a:cubicBezTo>
                <a:cubicBezTo>
                  <a:pt x="1284" y="797"/>
                  <a:pt x="1279" y="818"/>
                  <a:pt x="1272" y="838"/>
                </a:cubicBezTo>
                <a:cubicBezTo>
                  <a:pt x="1266" y="859"/>
                  <a:pt x="1259" y="879"/>
                  <a:pt x="1251" y="898"/>
                </a:cubicBezTo>
                <a:cubicBezTo>
                  <a:pt x="1243" y="918"/>
                  <a:pt x="1234" y="937"/>
                  <a:pt x="1224" y="956"/>
                </a:cubicBezTo>
                <a:cubicBezTo>
                  <a:pt x="1214" y="975"/>
                  <a:pt x="1203" y="993"/>
                  <a:pt x="1191" y="1011"/>
                </a:cubicBezTo>
                <a:cubicBezTo>
                  <a:pt x="1179" y="1028"/>
                  <a:pt x="1166" y="1047"/>
                  <a:pt x="1153" y="1063"/>
                </a:cubicBezTo>
                <a:cubicBezTo>
                  <a:pt x="1139" y="1079"/>
                  <a:pt x="1125" y="1095"/>
                  <a:pt x="1110" y="1110"/>
                </a:cubicBezTo>
                <a:cubicBezTo>
                  <a:pt x="1095" y="1125"/>
                  <a:pt x="1079" y="1140"/>
                  <a:pt x="1063" y="1153"/>
                </a:cubicBezTo>
                <a:cubicBezTo>
                  <a:pt x="1046" y="1167"/>
                  <a:pt x="1029" y="1179"/>
                  <a:pt x="1012" y="1191"/>
                </a:cubicBezTo>
                <a:cubicBezTo>
                  <a:pt x="994" y="1203"/>
                  <a:pt x="976" y="1214"/>
                  <a:pt x="957" y="1224"/>
                </a:cubicBezTo>
                <a:cubicBezTo>
                  <a:pt x="938" y="1234"/>
                  <a:pt x="918" y="1243"/>
                  <a:pt x="898" y="1251"/>
                </a:cubicBezTo>
                <a:cubicBezTo>
                  <a:pt x="879" y="1259"/>
                  <a:pt x="859" y="1266"/>
                  <a:pt x="838" y="1273"/>
                </a:cubicBezTo>
                <a:cubicBezTo>
                  <a:pt x="818" y="1279"/>
                  <a:pt x="797" y="1284"/>
                  <a:pt x="776" y="1288"/>
                </a:cubicBezTo>
                <a:cubicBezTo>
                  <a:pt x="755" y="1292"/>
                  <a:pt x="734" y="1295"/>
                  <a:pt x="713" y="1297"/>
                </a:cubicBezTo>
                <a:cubicBezTo>
                  <a:pt x="692" y="1300"/>
                  <a:pt x="671" y="1301"/>
                  <a:pt x="649" y="1301"/>
                </a:cubicBezTo>
                <a:cubicBezTo>
                  <a:pt x="628" y="1301"/>
                  <a:pt x="607" y="1300"/>
                  <a:pt x="586" y="1297"/>
                </a:cubicBezTo>
                <a:cubicBezTo>
                  <a:pt x="565" y="1295"/>
                  <a:pt x="544" y="1292"/>
                  <a:pt x="523" y="1288"/>
                </a:cubicBezTo>
                <a:cubicBezTo>
                  <a:pt x="502" y="1284"/>
                  <a:pt x="481" y="1279"/>
                  <a:pt x="461" y="1273"/>
                </a:cubicBezTo>
                <a:cubicBezTo>
                  <a:pt x="440" y="1266"/>
                  <a:pt x="420" y="1259"/>
                  <a:pt x="401" y="1251"/>
                </a:cubicBezTo>
                <a:cubicBezTo>
                  <a:pt x="381" y="1243"/>
                  <a:pt x="362" y="1234"/>
                  <a:pt x="343" y="1224"/>
                </a:cubicBezTo>
                <a:cubicBezTo>
                  <a:pt x="324" y="1214"/>
                  <a:pt x="306" y="1203"/>
                  <a:pt x="288" y="1191"/>
                </a:cubicBezTo>
                <a:cubicBezTo>
                  <a:pt x="271" y="1179"/>
                  <a:pt x="254" y="1167"/>
                  <a:pt x="237" y="1153"/>
                </a:cubicBezTo>
                <a:cubicBezTo>
                  <a:pt x="221" y="1140"/>
                  <a:pt x="205" y="1125"/>
                  <a:pt x="190" y="1110"/>
                </a:cubicBezTo>
                <a:cubicBezTo>
                  <a:pt x="175" y="1095"/>
                  <a:pt x="161" y="1079"/>
                  <a:pt x="147" y="1063"/>
                </a:cubicBezTo>
                <a:cubicBezTo>
                  <a:pt x="134" y="1047"/>
                  <a:pt x="121" y="1028"/>
                  <a:pt x="109" y="1011"/>
                </a:cubicBezTo>
                <a:cubicBezTo>
                  <a:pt x="97" y="993"/>
                  <a:pt x="86" y="975"/>
                  <a:pt x="76" y="956"/>
                </a:cubicBezTo>
                <a:cubicBezTo>
                  <a:pt x="66" y="937"/>
                  <a:pt x="57" y="918"/>
                  <a:pt x="49" y="898"/>
                </a:cubicBezTo>
                <a:cubicBezTo>
                  <a:pt x="41" y="879"/>
                  <a:pt x="34" y="859"/>
                  <a:pt x="28" y="838"/>
                </a:cubicBezTo>
                <a:cubicBezTo>
                  <a:pt x="21" y="818"/>
                  <a:pt x="16" y="797"/>
                  <a:pt x="12" y="776"/>
                </a:cubicBezTo>
                <a:cubicBezTo>
                  <a:pt x="8" y="756"/>
                  <a:pt x="5" y="735"/>
                  <a:pt x="3" y="713"/>
                </a:cubicBezTo>
                <a:cubicBezTo>
                  <a:pt x="1" y="692"/>
                  <a:pt x="0" y="671"/>
                  <a:pt x="0" y="650"/>
                </a:cubicBezTo>
                <a:cubicBezTo>
                  <a:pt x="0" y="628"/>
                  <a:pt x="1" y="607"/>
                  <a:pt x="3" y="586"/>
                </a:cubicBezTo>
                <a:cubicBezTo>
                  <a:pt x="5" y="565"/>
                  <a:pt x="8" y="544"/>
                  <a:pt x="12" y="523"/>
                </a:cubicBezTo>
                <a:cubicBezTo>
                  <a:pt x="16" y="502"/>
                  <a:pt x="21" y="481"/>
                  <a:pt x="28" y="461"/>
                </a:cubicBezTo>
                <a:cubicBezTo>
                  <a:pt x="34" y="441"/>
                  <a:pt x="41" y="421"/>
                  <a:pt x="49" y="401"/>
                </a:cubicBezTo>
                <a:cubicBezTo>
                  <a:pt x="57" y="381"/>
                  <a:pt x="66" y="362"/>
                  <a:pt x="76" y="343"/>
                </a:cubicBezTo>
                <a:cubicBezTo>
                  <a:pt x="86" y="324"/>
                  <a:pt x="97" y="306"/>
                  <a:pt x="109" y="289"/>
                </a:cubicBezTo>
                <a:cubicBezTo>
                  <a:pt x="121" y="271"/>
                  <a:pt x="134" y="254"/>
                  <a:pt x="147" y="237"/>
                </a:cubicBezTo>
                <a:cubicBezTo>
                  <a:pt x="161" y="221"/>
                  <a:pt x="175" y="205"/>
                  <a:pt x="190" y="190"/>
                </a:cubicBezTo>
                <a:cubicBezTo>
                  <a:pt x="205" y="175"/>
                  <a:pt x="221" y="161"/>
                  <a:pt x="237" y="147"/>
                </a:cubicBezTo>
                <a:cubicBezTo>
                  <a:pt x="254" y="134"/>
                  <a:pt x="271" y="121"/>
                  <a:pt x="288" y="109"/>
                </a:cubicBezTo>
                <a:cubicBezTo>
                  <a:pt x="306" y="97"/>
                  <a:pt x="324" y="86"/>
                  <a:pt x="343" y="76"/>
                </a:cubicBezTo>
                <a:cubicBezTo>
                  <a:pt x="362" y="66"/>
                  <a:pt x="381" y="57"/>
                  <a:pt x="401" y="49"/>
                </a:cubicBezTo>
                <a:cubicBezTo>
                  <a:pt x="420" y="41"/>
                  <a:pt x="440" y="34"/>
                  <a:pt x="461" y="28"/>
                </a:cubicBezTo>
                <a:cubicBezTo>
                  <a:pt x="481" y="21"/>
                  <a:pt x="502" y="16"/>
                  <a:pt x="523" y="12"/>
                </a:cubicBezTo>
                <a:cubicBezTo>
                  <a:pt x="544" y="8"/>
                  <a:pt x="565" y="5"/>
                  <a:pt x="586" y="3"/>
                </a:cubicBezTo>
                <a:cubicBezTo>
                  <a:pt x="607" y="1"/>
                  <a:pt x="628" y="0"/>
                  <a:pt x="649" y="0"/>
                </a:cubicBezTo>
                <a:cubicBezTo>
                  <a:pt x="671" y="0"/>
                  <a:pt x="692" y="1"/>
                  <a:pt x="713" y="3"/>
                </a:cubicBezTo>
                <a:cubicBezTo>
                  <a:pt x="734" y="5"/>
                  <a:pt x="755" y="8"/>
                  <a:pt x="776" y="12"/>
                </a:cubicBezTo>
                <a:cubicBezTo>
                  <a:pt x="797" y="16"/>
                  <a:pt x="818" y="21"/>
                  <a:pt x="838" y="28"/>
                </a:cubicBezTo>
                <a:cubicBezTo>
                  <a:pt x="859" y="34"/>
                  <a:pt x="879" y="41"/>
                  <a:pt x="898" y="49"/>
                </a:cubicBezTo>
                <a:cubicBezTo>
                  <a:pt x="918" y="57"/>
                  <a:pt x="938" y="66"/>
                  <a:pt x="957" y="76"/>
                </a:cubicBezTo>
                <a:cubicBezTo>
                  <a:pt x="976" y="86"/>
                  <a:pt x="994" y="97"/>
                  <a:pt x="1012" y="109"/>
                </a:cubicBezTo>
                <a:cubicBezTo>
                  <a:pt x="1029" y="121"/>
                  <a:pt x="1046" y="134"/>
                  <a:pt x="1063" y="147"/>
                </a:cubicBezTo>
                <a:cubicBezTo>
                  <a:pt x="1079" y="161"/>
                  <a:pt x="1095" y="175"/>
                  <a:pt x="1110" y="190"/>
                </a:cubicBezTo>
                <a:cubicBezTo>
                  <a:pt x="1125" y="205"/>
                  <a:pt x="1139" y="221"/>
                  <a:pt x="1153" y="237"/>
                </a:cubicBezTo>
                <a:cubicBezTo>
                  <a:pt x="1166" y="254"/>
                  <a:pt x="1179" y="271"/>
                  <a:pt x="1191" y="289"/>
                </a:cubicBezTo>
                <a:cubicBezTo>
                  <a:pt x="1203" y="306"/>
                  <a:pt x="1214" y="324"/>
                  <a:pt x="1224" y="343"/>
                </a:cubicBezTo>
                <a:cubicBezTo>
                  <a:pt x="1234" y="362"/>
                  <a:pt x="1243" y="381"/>
                  <a:pt x="1251" y="401"/>
                </a:cubicBezTo>
                <a:cubicBezTo>
                  <a:pt x="1259" y="421"/>
                  <a:pt x="1266" y="441"/>
                  <a:pt x="1272" y="461"/>
                </a:cubicBezTo>
                <a:cubicBezTo>
                  <a:pt x="1279" y="481"/>
                  <a:pt x="1284" y="502"/>
                  <a:pt x="1288" y="523"/>
                </a:cubicBezTo>
                <a:cubicBezTo>
                  <a:pt x="1292" y="544"/>
                  <a:pt x="1295" y="565"/>
                  <a:pt x="1297" y="586"/>
                </a:cubicBezTo>
                <a:cubicBezTo>
                  <a:pt x="1299" y="607"/>
                  <a:pt x="1300" y="628"/>
                  <a:pt x="1300" y="650"/>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7" name="图片 166"/>
          <p:cNvPicPr/>
          <p:nvPr/>
        </p:nvPicPr>
        <p:blipFill>
          <a:blip r:embed="rId4"/>
          <a:stretch/>
        </p:blipFill>
        <p:spPr>
          <a:xfrm>
            <a:off x="2816280" y="1395720"/>
            <a:ext cx="250200" cy="200160"/>
          </a:xfrm>
          <a:prstGeom prst="rect">
            <a:avLst/>
          </a:prstGeom>
          <a:noFill/>
          <a:ln w="0">
            <a:noFill/>
          </a:ln>
        </p:spPr>
      </p:pic>
      <p:sp>
        <p:nvSpPr>
          <p:cNvPr id="168" name="文本框 167"/>
          <p:cNvSpPr txBox="1"/>
          <p:nvPr/>
        </p:nvSpPr>
        <p:spPr>
          <a:xfrm>
            <a:off x="668520" y="439560"/>
            <a:ext cx="270288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检索模块的核心功能</a:t>
            </a:r>
            <a:endParaRPr lang="en-US" sz="2370" b="0" u="none" strike="noStrike">
              <a:solidFill>
                <a:srgbClr val="000000"/>
              </a:solidFill>
              <a:effectLst/>
              <a:uFillTx/>
              <a:latin typeface="Times New Roman"/>
            </a:endParaRPr>
          </a:p>
        </p:txBody>
      </p:sp>
      <p:sp>
        <p:nvSpPr>
          <p:cNvPr id="169" name="任意多边形 168"/>
          <p:cNvSpPr/>
          <p:nvPr/>
        </p:nvSpPr>
        <p:spPr>
          <a:xfrm>
            <a:off x="3910680" y="1261800"/>
            <a:ext cx="468360" cy="468360"/>
          </a:xfrm>
          <a:custGeom>
            <a:avLst/>
            <a:gdLst/>
            <a:ahLst/>
            <a:cxnLst/>
            <a:rect l="0" t="0" r="r" b="b"/>
            <a:pathLst>
              <a:path w="1301" h="1301">
                <a:moveTo>
                  <a:pt x="1301" y="650"/>
                </a:moveTo>
                <a:cubicBezTo>
                  <a:pt x="1301" y="671"/>
                  <a:pt x="1300" y="692"/>
                  <a:pt x="1298" y="713"/>
                </a:cubicBezTo>
                <a:cubicBezTo>
                  <a:pt x="1296" y="735"/>
                  <a:pt x="1293" y="756"/>
                  <a:pt x="1289" y="776"/>
                </a:cubicBezTo>
                <a:cubicBezTo>
                  <a:pt x="1284" y="797"/>
                  <a:pt x="1279" y="818"/>
                  <a:pt x="1273" y="838"/>
                </a:cubicBezTo>
                <a:cubicBezTo>
                  <a:pt x="1267" y="859"/>
                  <a:pt x="1260" y="879"/>
                  <a:pt x="1252" y="898"/>
                </a:cubicBezTo>
                <a:cubicBezTo>
                  <a:pt x="1244" y="918"/>
                  <a:pt x="1234" y="937"/>
                  <a:pt x="1224" y="956"/>
                </a:cubicBezTo>
                <a:cubicBezTo>
                  <a:pt x="1214" y="975"/>
                  <a:pt x="1203" y="993"/>
                  <a:pt x="1192" y="1011"/>
                </a:cubicBezTo>
                <a:cubicBezTo>
                  <a:pt x="1180" y="1028"/>
                  <a:pt x="1167" y="1047"/>
                  <a:pt x="1154" y="1063"/>
                </a:cubicBezTo>
                <a:cubicBezTo>
                  <a:pt x="1140" y="1079"/>
                  <a:pt x="1126" y="1095"/>
                  <a:pt x="1111" y="1110"/>
                </a:cubicBezTo>
                <a:cubicBezTo>
                  <a:pt x="1096" y="1125"/>
                  <a:pt x="1080" y="1140"/>
                  <a:pt x="1064" y="1153"/>
                </a:cubicBezTo>
                <a:cubicBezTo>
                  <a:pt x="1047" y="1167"/>
                  <a:pt x="1030" y="1179"/>
                  <a:pt x="1012" y="1191"/>
                </a:cubicBezTo>
                <a:cubicBezTo>
                  <a:pt x="995" y="1203"/>
                  <a:pt x="976" y="1214"/>
                  <a:pt x="958" y="1224"/>
                </a:cubicBezTo>
                <a:cubicBezTo>
                  <a:pt x="939" y="1234"/>
                  <a:pt x="920" y="1243"/>
                  <a:pt x="900" y="1251"/>
                </a:cubicBezTo>
                <a:cubicBezTo>
                  <a:pt x="880" y="1259"/>
                  <a:pt x="860" y="1266"/>
                  <a:pt x="840" y="1273"/>
                </a:cubicBezTo>
                <a:cubicBezTo>
                  <a:pt x="819" y="1279"/>
                  <a:pt x="799" y="1284"/>
                  <a:pt x="778" y="1288"/>
                </a:cubicBezTo>
                <a:cubicBezTo>
                  <a:pt x="757" y="1292"/>
                  <a:pt x="736" y="1295"/>
                  <a:pt x="715" y="1297"/>
                </a:cubicBezTo>
                <a:cubicBezTo>
                  <a:pt x="694" y="1300"/>
                  <a:pt x="672" y="1301"/>
                  <a:pt x="651" y="1301"/>
                </a:cubicBezTo>
                <a:cubicBezTo>
                  <a:pt x="630" y="1301"/>
                  <a:pt x="609" y="1300"/>
                  <a:pt x="587" y="1297"/>
                </a:cubicBezTo>
                <a:cubicBezTo>
                  <a:pt x="566" y="1295"/>
                  <a:pt x="545" y="1292"/>
                  <a:pt x="524" y="1288"/>
                </a:cubicBezTo>
                <a:cubicBezTo>
                  <a:pt x="503" y="1284"/>
                  <a:pt x="483" y="1279"/>
                  <a:pt x="462" y="1273"/>
                </a:cubicBezTo>
                <a:cubicBezTo>
                  <a:pt x="442" y="1266"/>
                  <a:pt x="422" y="1259"/>
                  <a:pt x="402" y="1251"/>
                </a:cubicBezTo>
                <a:cubicBezTo>
                  <a:pt x="383" y="1243"/>
                  <a:pt x="364" y="1234"/>
                  <a:pt x="345" y="1224"/>
                </a:cubicBezTo>
                <a:cubicBezTo>
                  <a:pt x="326" y="1214"/>
                  <a:pt x="308" y="1203"/>
                  <a:pt x="290" y="1191"/>
                </a:cubicBezTo>
                <a:cubicBezTo>
                  <a:pt x="272" y="1179"/>
                  <a:pt x="255" y="1167"/>
                  <a:pt x="239" y="1153"/>
                </a:cubicBezTo>
                <a:cubicBezTo>
                  <a:pt x="222" y="1140"/>
                  <a:pt x="207" y="1125"/>
                  <a:pt x="192" y="1110"/>
                </a:cubicBezTo>
                <a:cubicBezTo>
                  <a:pt x="176" y="1095"/>
                  <a:pt x="161" y="1079"/>
                  <a:pt x="148" y="1063"/>
                </a:cubicBezTo>
                <a:cubicBezTo>
                  <a:pt x="134" y="1047"/>
                  <a:pt x="122" y="1028"/>
                  <a:pt x="110" y="1011"/>
                </a:cubicBezTo>
                <a:cubicBezTo>
                  <a:pt x="98" y="993"/>
                  <a:pt x="87" y="975"/>
                  <a:pt x="77" y="956"/>
                </a:cubicBezTo>
                <a:cubicBezTo>
                  <a:pt x="67" y="937"/>
                  <a:pt x="58" y="918"/>
                  <a:pt x="50" y="898"/>
                </a:cubicBezTo>
                <a:cubicBezTo>
                  <a:pt x="42" y="879"/>
                  <a:pt x="34" y="859"/>
                  <a:pt x="28" y="838"/>
                </a:cubicBezTo>
                <a:cubicBezTo>
                  <a:pt x="22" y="818"/>
                  <a:pt x="17" y="797"/>
                  <a:pt x="13" y="776"/>
                </a:cubicBezTo>
                <a:cubicBezTo>
                  <a:pt x="9" y="756"/>
                  <a:pt x="5" y="735"/>
                  <a:pt x="3" y="713"/>
                </a:cubicBezTo>
                <a:cubicBezTo>
                  <a:pt x="1" y="692"/>
                  <a:pt x="0" y="671"/>
                  <a:pt x="0" y="650"/>
                </a:cubicBezTo>
                <a:cubicBezTo>
                  <a:pt x="0" y="628"/>
                  <a:pt x="1" y="607"/>
                  <a:pt x="3" y="586"/>
                </a:cubicBezTo>
                <a:cubicBezTo>
                  <a:pt x="5" y="565"/>
                  <a:pt x="9" y="544"/>
                  <a:pt x="13" y="523"/>
                </a:cubicBezTo>
                <a:cubicBezTo>
                  <a:pt x="17" y="502"/>
                  <a:pt x="22" y="481"/>
                  <a:pt x="28" y="461"/>
                </a:cubicBezTo>
                <a:cubicBezTo>
                  <a:pt x="34" y="441"/>
                  <a:pt x="42" y="421"/>
                  <a:pt x="50" y="401"/>
                </a:cubicBezTo>
                <a:cubicBezTo>
                  <a:pt x="58" y="381"/>
                  <a:pt x="67" y="362"/>
                  <a:pt x="77" y="343"/>
                </a:cubicBezTo>
                <a:cubicBezTo>
                  <a:pt x="87" y="324"/>
                  <a:pt x="98" y="306"/>
                  <a:pt x="110" y="289"/>
                </a:cubicBezTo>
                <a:cubicBezTo>
                  <a:pt x="122" y="271"/>
                  <a:pt x="134" y="254"/>
                  <a:pt x="148" y="237"/>
                </a:cubicBezTo>
                <a:cubicBezTo>
                  <a:pt x="161" y="221"/>
                  <a:pt x="176" y="205"/>
                  <a:pt x="192" y="190"/>
                </a:cubicBezTo>
                <a:cubicBezTo>
                  <a:pt x="207" y="175"/>
                  <a:pt x="222" y="161"/>
                  <a:pt x="239" y="147"/>
                </a:cubicBezTo>
                <a:cubicBezTo>
                  <a:pt x="255" y="134"/>
                  <a:pt x="272" y="121"/>
                  <a:pt x="290" y="109"/>
                </a:cubicBezTo>
                <a:cubicBezTo>
                  <a:pt x="308" y="97"/>
                  <a:pt x="326" y="86"/>
                  <a:pt x="345" y="76"/>
                </a:cubicBezTo>
                <a:cubicBezTo>
                  <a:pt x="364" y="66"/>
                  <a:pt x="383" y="57"/>
                  <a:pt x="402" y="49"/>
                </a:cubicBezTo>
                <a:cubicBezTo>
                  <a:pt x="422" y="41"/>
                  <a:pt x="442" y="34"/>
                  <a:pt x="462" y="28"/>
                </a:cubicBezTo>
                <a:cubicBezTo>
                  <a:pt x="483" y="21"/>
                  <a:pt x="503" y="16"/>
                  <a:pt x="524" y="12"/>
                </a:cubicBezTo>
                <a:cubicBezTo>
                  <a:pt x="545" y="8"/>
                  <a:pt x="566" y="5"/>
                  <a:pt x="587" y="3"/>
                </a:cubicBezTo>
                <a:cubicBezTo>
                  <a:pt x="609" y="1"/>
                  <a:pt x="630" y="0"/>
                  <a:pt x="651" y="0"/>
                </a:cubicBezTo>
                <a:cubicBezTo>
                  <a:pt x="672" y="0"/>
                  <a:pt x="694" y="1"/>
                  <a:pt x="715" y="3"/>
                </a:cubicBezTo>
                <a:cubicBezTo>
                  <a:pt x="736" y="5"/>
                  <a:pt x="757" y="8"/>
                  <a:pt x="778" y="12"/>
                </a:cubicBezTo>
                <a:cubicBezTo>
                  <a:pt x="799" y="16"/>
                  <a:pt x="819" y="21"/>
                  <a:pt x="840" y="28"/>
                </a:cubicBezTo>
                <a:cubicBezTo>
                  <a:pt x="860" y="34"/>
                  <a:pt x="880" y="41"/>
                  <a:pt x="900" y="49"/>
                </a:cubicBezTo>
                <a:cubicBezTo>
                  <a:pt x="920" y="57"/>
                  <a:pt x="939" y="66"/>
                  <a:pt x="958" y="76"/>
                </a:cubicBezTo>
                <a:cubicBezTo>
                  <a:pt x="976" y="86"/>
                  <a:pt x="995" y="97"/>
                  <a:pt x="1012" y="109"/>
                </a:cubicBezTo>
                <a:cubicBezTo>
                  <a:pt x="1030" y="121"/>
                  <a:pt x="1047" y="134"/>
                  <a:pt x="1064" y="147"/>
                </a:cubicBezTo>
                <a:cubicBezTo>
                  <a:pt x="1080" y="161"/>
                  <a:pt x="1096" y="175"/>
                  <a:pt x="1111" y="190"/>
                </a:cubicBezTo>
                <a:cubicBezTo>
                  <a:pt x="1126" y="205"/>
                  <a:pt x="1140" y="221"/>
                  <a:pt x="1154" y="237"/>
                </a:cubicBezTo>
                <a:cubicBezTo>
                  <a:pt x="1167" y="254"/>
                  <a:pt x="1180" y="271"/>
                  <a:pt x="1192" y="289"/>
                </a:cubicBezTo>
                <a:cubicBezTo>
                  <a:pt x="1203" y="306"/>
                  <a:pt x="1214" y="324"/>
                  <a:pt x="1224" y="343"/>
                </a:cubicBezTo>
                <a:cubicBezTo>
                  <a:pt x="1234" y="362"/>
                  <a:pt x="1244" y="381"/>
                  <a:pt x="1252" y="401"/>
                </a:cubicBezTo>
                <a:cubicBezTo>
                  <a:pt x="1260" y="421"/>
                  <a:pt x="1267" y="441"/>
                  <a:pt x="1273" y="461"/>
                </a:cubicBezTo>
                <a:cubicBezTo>
                  <a:pt x="1279" y="481"/>
                  <a:pt x="1284" y="502"/>
                  <a:pt x="1289" y="523"/>
                </a:cubicBezTo>
                <a:cubicBezTo>
                  <a:pt x="1293" y="544"/>
                  <a:pt x="1296" y="565"/>
                  <a:pt x="1298" y="586"/>
                </a:cubicBezTo>
                <a:cubicBezTo>
                  <a:pt x="1300" y="607"/>
                  <a:pt x="1301" y="628"/>
                  <a:pt x="1301" y="650"/>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0" name="图片 169"/>
          <p:cNvPicPr/>
          <p:nvPr/>
        </p:nvPicPr>
        <p:blipFill>
          <a:blip r:embed="rId5"/>
          <a:stretch/>
        </p:blipFill>
        <p:spPr>
          <a:xfrm>
            <a:off x="4044600" y="1395720"/>
            <a:ext cx="200160" cy="200160"/>
          </a:xfrm>
          <a:prstGeom prst="rect">
            <a:avLst/>
          </a:prstGeom>
          <a:noFill/>
          <a:ln w="0">
            <a:noFill/>
          </a:ln>
        </p:spPr>
      </p:pic>
      <p:sp>
        <p:nvSpPr>
          <p:cNvPr id="171" name="文本框 170"/>
          <p:cNvSpPr txBox="1"/>
          <p:nvPr/>
        </p:nvSpPr>
        <p:spPr>
          <a:xfrm>
            <a:off x="2707560" y="1821960"/>
            <a:ext cx="470160" cy="169560"/>
          </a:xfrm>
          <a:prstGeom prst="rect">
            <a:avLst/>
          </a:prstGeom>
          <a:noFill/>
          <a:ln w="0">
            <a:noFill/>
          </a:ln>
        </p:spPr>
        <p:txBody>
          <a:bodyPr wrap="none" lIns="0" tIns="0" rIns="0" bIns="0" anchor="t">
            <a:spAutoFit/>
          </a:bodyPr>
          <a:lstStyle/>
          <a:p>
            <a:r>
              <a:rPr lang="zh-CN" sz="920" b="0" u="none" strike="noStrike">
                <a:solidFill>
                  <a:srgbClr val="BFDBFE"/>
                </a:solidFill>
                <a:effectLst/>
                <a:uFillTx/>
                <a:latin typeface="NotoSansSC"/>
                <a:ea typeface="NotoSansSC"/>
              </a:rPr>
              <a:t>用户查询</a:t>
            </a:r>
            <a:endParaRPr lang="en-US" sz="920" b="0" u="none" strike="noStrike">
              <a:solidFill>
                <a:srgbClr val="000000"/>
              </a:solidFill>
              <a:effectLst/>
              <a:uFillTx/>
              <a:latin typeface="Times New Roman"/>
            </a:endParaRPr>
          </a:p>
        </p:txBody>
      </p:sp>
      <p:sp>
        <p:nvSpPr>
          <p:cNvPr id="172" name="任意多边形 171"/>
          <p:cNvSpPr/>
          <p:nvPr/>
        </p:nvSpPr>
        <p:spPr>
          <a:xfrm>
            <a:off x="5114160" y="1261800"/>
            <a:ext cx="468360" cy="468360"/>
          </a:xfrm>
          <a:custGeom>
            <a:avLst/>
            <a:gdLst/>
            <a:ahLst/>
            <a:cxnLst/>
            <a:rect l="0" t="0" r="r" b="b"/>
            <a:pathLst>
              <a:path w="1301" h="1301">
                <a:moveTo>
                  <a:pt x="1301" y="650"/>
                </a:moveTo>
                <a:cubicBezTo>
                  <a:pt x="1301" y="671"/>
                  <a:pt x="1300" y="692"/>
                  <a:pt x="1298" y="713"/>
                </a:cubicBezTo>
                <a:cubicBezTo>
                  <a:pt x="1296" y="735"/>
                  <a:pt x="1292" y="756"/>
                  <a:pt x="1288" y="776"/>
                </a:cubicBezTo>
                <a:cubicBezTo>
                  <a:pt x="1284" y="797"/>
                  <a:pt x="1279" y="818"/>
                  <a:pt x="1273" y="838"/>
                </a:cubicBezTo>
                <a:cubicBezTo>
                  <a:pt x="1267" y="859"/>
                  <a:pt x="1259" y="879"/>
                  <a:pt x="1251" y="898"/>
                </a:cubicBezTo>
                <a:cubicBezTo>
                  <a:pt x="1243" y="918"/>
                  <a:pt x="1234" y="937"/>
                  <a:pt x="1224" y="956"/>
                </a:cubicBezTo>
                <a:cubicBezTo>
                  <a:pt x="1214" y="975"/>
                  <a:pt x="1203" y="993"/>
                  <a:pt x="1191" y="1011"/>
                </a:cubicBezTo>
                <a:cubicBezTo>
                  <a:pt x="1179" y="1028"/>
                  <a:pt x="1167" y="1047"/>
                  <a:pt x="1153" y="1063"/>
                </a:cubicBezTo>
                <a:cubicBezTo>
                  <a:pt x="1140" y="1079"/>
                  <a:pt x="1126" y="1095"/>
                  <a:pt x="1110" y="1110"/>
                </a:cubicBezTo>
                <a:cubicBezTo>
                  <a:pt x="1095" y="1125"/>
                  <a:pt x="1080" y="1140"/>
                  <a:pt x="1063" y="1153"/>
                </a:cubicBezTo>
                <a:cubicBezTo>
                  <a:pt x="1047" y="1167"/>
                  <a:pt x="1030" y="1179"/>
                  <a:pt x="1012" y="1191"/>
                </a:cubicBezTo>
                <a:cubicBezTo>
                  <a:pt x="994" y="1203"/>
                  <a:pt x="976" y="1214"/>
                  <a:pt x="957" y="1224"/>
                </a:cubicBezTo>
                <a:cubicBezTo>
                  <a:pt x="938" y="1234"/>
                  <a:pt x="919" y="1243"/>
                  <a:pt x="900" y="1251"/>
                </a:cubicBezTo>
                <a:cubicBezTo>
                  <a:pt x="880" y="1259"/>
                  <a:pt x="860" y="1266"/>
                  <a:pt x="840" y="1273"/>
                </a:cubicBezTo>
                <a:cubicBezTo>
                  <a:pt x="819" y="1279"/>
                  <a:pt x="799" y="1284"/>
                  <a:pt x="778" y="1288"/>
                </a:cubicBezTo>
                <a:cubicBezTo>
                  <a:pt x="757" y="1292"/>
                  <a:pt x="736" y="1295"/>
                  <a:pt x="714" y="1297"/>
                </a:cubicBezTo>
                <a:cubicBezTo>
                  <a:pt x="692" y="1300"/>
                  <a:pt x="671" y="1301"/>
                  <a:pt x="650" y="1301"/>
                </a:cubicBezTo>
                <a:cubicBezTo>
                  <a:pt x="629" y="1301"/>
                  <a:pt x="607" y="1300"/>
                  <a:pt x="586" y="1297"/>
                </a:cubicBezTo>
                <a:cubicBezTo>
                  <a:pt x="565" y="1295"/>
                  <a:pt x="544" y="1292"/>
                  <a:pt x="523" y="1288"/>
                </a:cubicBezTo>
                <a:cubicBezTo>
                  <a:pt x="502" y="1284"/>
                  <a:pt x="482" y="1279"/>
                  <a:pt x="461" y="1273"/>
                </a:cubicBezTo>
                <a:cubicBezTo>
                  <a:pt x="441" y="1266"/>
                  <a:pt x="421" y="1259"/>
                  <a:pt x="401" y="1251"/>
                </a:cubicBezTo>
                <a:cubicBezTo>
                  <a:pt x="381" y="1243"/>
                  <a:pt x="362" y="1234"/>
                  <a:pt x="343" y="1224"/>
                </a:cubicBezTo>
                <a:cubicBezTo>
                  <a:pt x="325" y="1214"/>
                  <a:pt x="306" y="1203"/>
                  <a:pt x="289" y="1191"/>
                </a:cubicBezTo>
                <a:cubicBezTo>
                  <a:pt x="271" y="1179"/>
                  <a:pt x="254" y="1167"/>
                  <a:pt x="238" y="1153"/>
                </a:cubicBezTo>
                <a:cubicBezTo>
                  <a:pt x="221" y="1140"/>
                  <a:pt x="205" y="1125"/>
                  <a:pt x="190" y="1110"/>
                </a:cubicBezTo>
                <a:cubicBezTo>
                  <a:pt x="175" y="1095"/>
                  <a:pt x="161" y="1079"/>
                  <a:pt x="147" y="1063"/>
                </a:cubicBezTo>
                <a:cubicBezTo>
                  <a:pt x="134" y="1047"/>
                  <a:pt x="121" y="1028"/>
                  <a:pt x="109" y="1011"/>
                </a:cubicBezTo>
                <a:cubicBezTo>
                  <a:pt x="98" y="993"/>
                  <a:pt x="87" y="975"/>
                  <a:pt x="77" y="956"/>
                </a:cubicBezTo>
                <a:cubicBezTo>
                  <a:pt x="67" y="937"/>
                  <a:pt x="58" y="918"/>
                  <a:pt x="49" y="898"/>
                </a:cubicBezTo>
                <a:cubicBezTo>
                  <a:pt x="41" y="879"/>
                  <a:pt x="34" y="859"/>
                  <a:pt x="28" y="838"/>
                </a:cubicBezTo>
                <a:cubicBezTo>
                  <a:pt x="22" y="818"/>
                  <a:pt x="17" y="797"/>
                  <a:pt x="12" y="776"/>
                </a:cubicBezTo>
                <a:cubicBezTo>
                  <a:pt x="8" y="756"/>
                  <a:pt x="5" y="735"/>
                  <a:pt x="3" y="713"/>
                </a:cubicBezTo>
                <a:cubicBezTo>
                  <a:pt x="1" y="692"/>
                  <a:pt x="0" y="671"/>
                  <a:pt x="0" y="650"/>
                </a:cubicBezTo>
                <a:cubicBezTo>
                  <a:pt x="0" y="628"/>
                  <a:pt x="1" y="607"/>
                  <a:pt x="3" y="586"/>
                </a:cubicBezTo>
                <a:cubicBezTo>
                  <a:pt x="5" y="565"/>
                  <a:pt x="8" y="544"/>
                  <a:pt x="12" y="523"/>
                </a:cubicBezTo>
                <a:cubicBezTo>
                  <a:pt x="17" y="502"/>
                  <a:pt x="22" y="481"/>
                  <a:pt x="28" y="461"/>
                </a:cubicBezTo>
                <a:cubicBezTo>
                  <a:pt x="34" y="441"/>
                  <a:pt x="41" y="421"/>
                  <a:pt x="49" y="401"/>
                </a:cubicBezTo>
                <a:cubicBezTo>
                  <a:pt x="58" y="381"/>
                  <a:pt x="67" y="362"/>
                  <a:pt x="77" y="343"/>
                </a:cubicBezTo>
                <a:cubicBezTo>
                  <a:pt x="87" y="324"/>
                  <a:pt x="98" y="306"/>
                  <a:pt x="109" y="289"/>
                </a:cubicBezTo>
                <a:cubicBezTo>
                  <a:pt x="121" y="271"/>
                  <a:pt x="134" y="254"/>
                  <a:pt x="147" y="237"/>
                </a:cubicBezTo>
                <a:cubicBezTo>
                  <a:pt x="161" y="221"/>
                  <a:pt x="175" y="205"/>
                  <a:pt x="190" y="190"/>
                </a:cubicBezTo>
                <a:cubicBezTo>
                  <a:pt x="205" y="175"/>
                  <a:pt x="221" y="161"/>
                  <a:pt x="238" y="147"/>
                </a:cubicBezTo>
                <a:cubicBezTo>
                  <a:pt x="254" y="134"/>
                  <a:pt x="271" y="121"/>
                  <a:pt x="289" y="109"/>
                </a:cubicBezTo>
                <a:cubicBezTo>
                  <a:pt x="306" y="97"/>
                  <a:pt x="325" y="86"/>
                  <a:pt x="343" y="76"/>
                </a:cubicBezTo>
                <a:cubicBezTo>
                  <a:pt x="362" y="66"/>
                  <a:pt x="381" y="57"/>
                  <a:pt x="401" y="49"/>
                </a:cubicBezTo>
                <a:cubicBezTo>
                  <a:pt x="421" y="41"/>
                  <a:pt x="441" y="34"/>
                  <a:pt x="461" y="28"/>
                </a:cubicBezTo>
                <a:cubicBezTo>
                  <a:pt x="482" y="21"/>
                  <a:pt x="502" y="16"/>
                  <a:pt x="523" y="12"/>
                </a:cubicBezTo>
                <a:cubicBezTo>
                  <a:pt x="544" y="8"/>
                  <a:pt x="565" y="5"/>
                  <a:pt x="586" y="3"/>
                </a:cubicBezTo>
                <a:cubicBezTo>
                  <a:pt x="607" y="1"/>
                  <a:pt x="629" y="0"/>
                  <a:pt x="650" y="0"/>
                </a:cubicBezTo>
                <a:cubicBezTo>
                  <a:pt x="671" y="0"/>
                  <a:pt x="692" y="1"/>
                  <a:pt x="714" y="3"/>
                </a:cubicBezTo>
                <a:cubicBezTo>
                  <a:pt x="736" y="5"/>
                  <a:pt x="757" y="8"/>
                  <a:pt x="778" y="12"/>
                </a:cubicBezTo>
                <a:cubicBezTo>
                  <a:pt x="799" y="16"/>
                  <a:pt x="819" y="21"/>
                  <a:pt x="840" y="28"/>
                </a:cubicBezTo>
                <a:cubicBezTo>
                  <a:pt x="860" y="34"/>
                  <a:pt x="880" y="41"/>
                  <a:pt x="900" y="49"/>
                </a:cubicBezTo>
                <a:cubicBezTo>
                  <a:pt x="919" y="57"/>
                  <a:pt x="938" y="66"/>
                  <a:pt x="957" y="76"/>
                </a:cubicBezTo>
                <a:cubicBezTo>
                  <a:pt x="976" y="86"/>
                  <a:pt x="994" y="97"/>
                  <a:pt x="1012" y="109"/>
                </a:cubicBezTo>
                <a:cubicBezTo>
                  <a:pt x="1030" y="121"/>
                  <a:pt x="1047" y="134"/>
                  <a:pt x="1063" y="147"/>
                </a:cubicBezTo>
                <a:cubicBezTo>
                  <a:pt x="1080" y="161"/>
                  <a:pt x="1095" y="175"/>
                  <a:pt x="1110" y="190"/>
                </a:cubicBezTo>
                <a:cubicBezTo>
                  <a:pt x="1126" y="205"/>
                  <a:pt x="1140" y="221"/>
                  <a:pt x="1153" y="237"/>
                </a:cubicBezTo>
                <a:cubicBezTo>
                  <a:pt x="1167" y="254"/>
                  <a:pt x="1179" y="271"/>
                  <a:pt x="1191" y="289"/>
                </a:cubicBezTo>
                <a:cubicBezTo>
                  <a:pt x="1203" y="306"/>
                  <a:pt x="1214" y="324"/>
                  <a:pt x="1224" y="343"/>
                </a:cubicBezTo>
                <a:cubicBezTo>
                  <a:pt x="1234" y="362"/>
                  <a:pt x="1243" y="381"/>
                  <a:pt x="1251" y="401"/>
                </a:cubicBezTo>
                <a:cubicBezTo>
                  <a:pt x="1259" y="421"/>
                  <a:pt x="1267" y="441"/>
                  <a:pt x="1273" y="461"/>
                </a:cubicBezTo>
                <a:cubicBezTo>
                  <a:pt x="1279" y="481"/>
                  <a:pt x="1284" y="502"/>
                  <a:pt x="1288" y="523"/>
                </a:cubicBezTo>
                <a:cubicBezTo>
                  <a:pt x="1292" y="544"/>
                  <a:pt x="1296" y="565"/>
                  <a:pt x="1298" y="586"/>
                </a:cubicBezTo>
                <a:cubicBezTo>
                  <a:pt x="1300" y="607"/>
                  <a:pt x="1301" y="628"/>
                  <a:pt x="1301" y="650"/>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3" name="图片 172"/>
          <p:cNvPicPr/>
          <p:nvPr/>
        </p:nvPicPr>
        <p:blipFill>
          <a:blip r:embed="rId6"/>
          <a:stretch/>
        </p:blipFill>
        <p:spPr>
          <a:xfrm>
            <a:off x="5264640" y="1395720"/>
            <a:ext cx="174960" cy="200160"/>
          </a:xfrm>
          <a:prstGeom prst="rect">
            <a:avLst/>
          </a:prstGeom>
          <a:noFill/>
          <a:ln w="0">
            <a:noFill/>
          </a:ln>
        </p:spPr>
      </p:pic>
      <p:sp>
        <p:nvSpPr>
          <p:cNvPr id="174" name="文本框 173"/>
          <p:cNvSpPr txBox="1"/>
          <p:nvPr/>
        </p:nvSpPr>
        <p:spPr>
          <a:xfrm>
            <a:off x="3911040" y="1821960"/>
            <a:ext cx="470160" cy="169560"/>
          </a:xfrm>
          <a:prstGeom prst="rect">
            <a:avLst/>
          </a:prstGeom>
          <a:noFill/>
          <a:ln w="0">
            <a:noFill/>
          </a:ln>
        </p:spPr>
        <p:txBody>
          <a:bodyPr wrap="none" lIns="0" tIns="0" rIns="0" bIns="0" anchor="t">
            <a:spAutoFit/>
          </a:bodyPr>
          <a:lstStyle/>
          <a:p>
            <a:r>
              <a:rPr lang="zh-CN" sz="920" b="0" u="none" strike="noStrike">
                <a:solidFill>
                  <a:srgbClr val="C7D2FE"/>
                </a:solidFill>
                <a:effectLst/>
                <a:uFillTx/>
                <a:latin typeface="NotoSansSC"/>
                <a:ea typeface="NotoSansSC"/>
              </a:rPr>
              <a:t>检索模块</a:t>
            </a:r>
            <a:endParaRPr lang="en-US" sz="920" b="0" u="none" strike="noStrike">
              <a:solidFill>
                <a:srgbClr val="000000"/>
              </a:solidFill>
              <a:effectLst/>
              <a:uFillTx/>
              <a:latin typeface="Times New Roman"/>
            </a:endParaRPr>
          </a:p>
        </p:txBody>
      </p:sp>
      <p:sp>
        <p:nvSpPr>
          <p:cNvPr id="175" name="任意多边形 174"/>
          <p:cNvSpPr/>
          <p:nvPr/>
        </p:nvSpPr>
        <p:spPr>
          <a:xfrm>
            <a:off x="6317640" y="1261800"/>
            <a:ext cx="468360" cy="468360"/>
          </a:xfrm>
          <a:custGeom>
            <a:avLst/>
            <a:gdLst/>
            <a:ahLst/>
            <a:cxnLst/>
            <a:rect l="0" t="0" r="r" b="b"/>
            <a:pathLst>
              <a:path w="1301" h="1301">
                <a:moveTo>
                  <a:pt x="1301" y="650"/>
                </a:moveTo>
                <a:cubicBezTo>
                  <a:pt x="1301" y="671"/>
                  <a:pt x="1299" y="692"/>
                  <a:pt x="1297" y="713"/>
                </a:cubicBezTo>
                <a:cubicBezTo>
                  <a:pt x="1295" y="735"/>
                  <a:pt x="1292" y="756"/>
                  <a:pt x="1288" y="776"/>
                </a:cubicBezTo>
                <a:cubicBezTo>
                  <a:pt x="1283" y="797"/>
                  <a:pt x="1278" y="818"/>
                  <a:pt x="1272" y="838"/>
                </a:cubicBezTo>
                <a:cubicBezTo>
                  <a:pt x="1265" y="859"/>
                  <a:pt x="1258" y="879"/>
                  <a:pt x="1250" y="898"/>
                </a:cubicBezTo>
                <a:cubicBezTo>
                  <a:pt x="1242" y="918"/>
                  <a:pt x="1233" y="937"/>
                  <a:pt x="1223" y="956"/>
                </a:cubicBezTo>
                <a:cubicBezTo>
                  <a:pt x="1213" y="975"/>
                  <a:pt x="1202" y="993"/>
                  <a:pt x="1190" y="1011"/>
                </a:cubicBezTo>
                <a:cubicBezTo>
                  <a:pt x="1178" y="1028"/>
                  <a:pt x="1165" y="1047"/>
                  <a:pt x="1152" y="1063"/>
                </a:cubicBezTo>
                <a:cubicBezTo>
                  <a:pt x="1138" y="1079"/>
                  <a:pt x="1124" y="1095"/>
                  <a:pt x="1109" y="1110"/>
                </a:cubicBezTo>
                <a:cubicBezTo>
                  <a:pt x="1094" y="1125"/>
                  <a:pt x="1078" y="1140"/>
                  <a:pt x="1062" y="1153"/>
                </a:cubicBezTo>
                <a:cubicBezTo>
                  <a:pt x="1045" y="1167"/>
                  <a:pt x="1028" y="1179"/>
                  <a:pt x="1011" y="1191"/>
                </a:cubicBezTo>
                <a:cubicBezTo>
                  <a:pt x="993" y="1203"/>
                  <a:pt x="975" y="1214"/>
                  <a:pt x="956" y="1224"/>
                </a:cubicBezTo>
                <a:cubicBezTo>
                  <a:pt x="937" y="1234"/>
                  <a:pt x="918" y="1243"/>
                  <a:pt x="898" y="1251"/>
                </a:cubicBezTo>
                <a:cubicBezTo>
                  <a:pt x="879" y="1259"/>
                  <a:pt x="859" y="1266"/>
                  <a:pt x="838" y="1273"/>
                </a:cubicBezTo>
                <a:cubicBezTo>
                  <a:pt x="818" y="1279"/>
                  <a:pt x="797" y="1284"/>
                  <a:pt x="776" y="1288"/>
                </a:cubicBezTo>
                <a:cubicBezTo>
                  <a:pt x="755" y="1292"/>
                  <a:pt x="734" y="1295"/>
                  <a:pt x="713" y="1297"/>
                </a:cubicBezTo>
                <a:cubicBezTo>
                  <a:pt x="692" y="1300"/>
                  <a:pt x="671" y="1301"/>
                  <a:pt x="650" y="1301"/>
                </a:cubicBezTo>
                <a:cubicBezTo>
                  <a:pt x="628" y="1301"/>
                  <a:pt x="607" y="1300"/>
                  <a:pt x="586" y="1297"/>
                </a:cubicBezTo>
                <a:cubicBezTo>
                  <a:pt x="565" y="1295"/>
                  <a:pt x="544" y="1292"/>
                  <a:pt x="523" y="1288"/>
                </a:cubicBezTo>
                <a:cubicBezTo>
                  <a:pt x="502" y="1284"/>
                  <a:pt x="481" y="1279"/>
                  <a:pt x="461" y="1273"/>
                </a:cubicBezTo>
                <a:cubicBezTo>
                  <a:pt x="440" y="1266"/>
                  <a:pt x="420" y="1259"/>
                  <a:pt x="401" y="1251"/>
                </a:cubicBezTo>
                <a:cubicBezTo>
                  <a:pt x="381" y="1243"/>
                  <a:pt x="362" y="1234"/>
                  <a:pt x="343" y="1224"/>
                </a:cubicBezTo>
                <a:cubicBezTo>
                  <a:pt x="324" y="1214"/>
                  <a:pt x="306" y="1203"/>
                  <a:pt x="288" y="1191"/>
                </a:cubicBezTo>
                <a:cubicBezTo>
                  <a:pt x="271" y="1179"/>
                  <a:pt x="254" y="1167"/>
                  <a:pt x="237" y="1153"/>
                </a:cubicBezTo>
                <a:cubicBezTo>
                  <a:pt x="221" y="1140"/>
                  <a:pt x="205" y="1125"/>
                  <a:pt x="190" y="1110"/>
                </a:cubicBezTo>
                <a:cubicBezTo>
                  <a:pt x="175" y="1095"/>
                  <a:pt x="161" y="1079"/>
                  <a:pt x="147" y="1063"/>
                </a:cubicBezTo>
                <a:cubicBezTo>
                  <a:pt x="134" y="1047"/>
                  <a:pt x="121" y="1028"/>
                  <a:pt x="109" y="1011"/>
                </a:cubicBezTo>
                <a:cubicBezTo>
                  <a:pt x="97" y="993"/>
                  <a:pt x="86" y="975"/>
                  <a:pt x="76" y="956"/>
                </a:cubicBezTo>
                <a:cubicBezTo>
                  <a:pt x="66" y="937"/>
                  <a:pt x="57" y="918"/>
                  <a:pt x="49" y="898"/>
                </a:cubicBezTo>
                <a:cubicBezTo>
                  <a:pt x="41" y="879"/>
                  <a:pt x="34" y="859"/>
                  <a:pt x="28" y="838"/>
                </a:cubicBezTo>
                <a:cubicBezTo>
                  <a:pt x="21" y="818"/>
                  <a:pt x="16" y="797"/>
                  <a:pt x="12" y="776"/>
                </a:cubicBezTo>
                <a:cubicBezTo>
                  <a:pt x="8" y="756"/>
                  <a:pt x="5" y="735"/>
                  <a:pt x="3" y="713"/>
                </a:cubicBezTo>
                <a:cubicBezTo>
                  <a:pt x="1" y="692"/>
                  <a:pt x="0" y="671"/>
                  <a:pt x="0" y="650"/>
                </a:cubicBezTo>
                <a:cubicBezTo>
                  <a:pt x="0" y="628"/>
                  <a:pt x="1" y="607"/>
                  <a:pt x="3" y="586"/>
                </a:cubicBezTo>
                <a:cubicBezTo>
                  <a:pt x="5" y="565"/>
                  <a:pt x="8" y="544"/>
                  <a:pt x="12" y="523"/>
                </a:cubicBezTo>
                <a:cubicBezTo>
                  <a:pt x="16" y="502"/>
                  <a:pt x="21" y="481"/>
                  <a:pt x="28" y="461"/>
                </a:cubicBezTo>
                <a:cubicBezTo>
                  <a:pt x="34" y="441"/>
                  <a:pt x="41" y="421"/>
                  <a:pt x="49" y="401"/>
                </a:cubicBezTo>
                <a:cubicBezTo>
                  <a:pt x="57" y="381"/>
                  <a:pt x="66" y="362"/>
                  <a:pt x="76" y="343"/>
                </a:cubicBezTo>
                <a:cubicBezTo>
                  <a:pt x="86" y="324"/>
                  <a:pt x="97" y="306"/>
                  <a:pt x="109" y="289"/>
                </a:cubicBezTo>
                <a:cubicBezTo>
                  <a:pt x="121" y="271"/>
                  <a:pt x="134" y="254"/>
                  <a:pt x="147" y="237"/>
                </a:cubicBezTo>
                <a:cubicBezTo>
                  <a:pt x="161" y="221"/>
                  <a:pt x="175" y="205"/>
                  <a:pt x="190" y="190"/>
                </a:cubicBezTo>
                <a:cubicBezTo>
                  <a:pt x="205" y="175"/>
                  <a:pt x="221" y="161"/>
                  <a:pt x="237" y="147"/>
                </a:cubicBezTo>
                <a:cubicBezTo>
                  <a:pt x="254" y="134"/>
                  <a:pt x="271" y="121"/>
                  <a:pt x="288" y="109"/>
                </a:cubicBezTo>
                <a:cubicBezTo>
                  <a:pt x="306" y="97"/>
                  <a:pt x="324" y="86"/>
                  <a:pt x="343" y="76"/>
                </a:cubicBezTo>
                <a:cubicBezTo>
                  <a:pt x="362" y="66"/>
                  <a:pt x="381" y="57"/>
                  <a:pt x="401" y="49"/>
                </a:cubicBezTo>
                <a:cubicBezTo>
                  <a:pt x="420" y="41"/>
                  <a:pt x="440" y="34"/>
                  <a:pt x="461" y="28"/>
                </a:cubicBezTo>
                <a:cubicBezTo>
                  <a:pt x="481" y="21"/>
                  <a:pt x="502" y="16"/>
                  <a:pt x="523" y="12"/>
                </a:cubicBezTo>
                <a:cubicBezTo>
                  <a:pt x="544" y="8"/>
                  <a:pt x="565" y="5"/>
                  <a:pt x="586" y="3"/>
                </a:cubicBezTo>
                <a:cubicBezTo>
                  <a:pt x="607" y="1"/>
                  <a:pt x="628" y="0"/>
                  <a:pt x="650" y="0"/>
                </a:cubicBezTo>
                <a:cubicBezTo>
                  <a:pt x="671" y="0"/>
                  <a:pt x="692" y="1"/>
                  <a:pt x="713" y="3"/>
                </a:cubicBezTo>
                <a:cubicBezTo>
                  <a:pt x="734" y="5"/>
                  <a:pt x="755" y="8"/>
                  <a:pt x="776" y="12"/>
                </a:cubicBezTo>
                <a:cubicBezTo>
                  <a:pt x="797" y="16"/>
                  <a:pt x="818" y="21"/>
                  <a:pt x="838" y="28"/>
                </a:cubicBezTo>
                <a:cubicBezTo>
                  <a:pt x="859" y="34"/>
                  <a:pt x="879" y="41"/>
                  <a:pt x="898" y="49"/>
                </a:cubicBezTo>
                <a:cubicBezTo>
                  <a:pt x="918" y="57"/>
                  <a:pt x="937" y="66"/>
                  <a:pt x="956" y="76"/>
                </a:cubicBezTo>
                <a:cubicBezTo>
                  <a:pt x="975" y="86"/>
                  <a:pt x="993" y="97"/>
                  <a:pt x="1011" y="109"/>
                </a:cubicBezTo>
                <a:cubicBezTo>
                  <a:pt x="1028" y="121"/>
                  <a:pt x="1045" y="134"/>
                  <a:pt x="1062" y="147"/>
                </a:cubicBezTo>
                <a:cubicBezTo>
                  <a:pt x="1078" y="161"/>
                  <a:pt x="1094" y="175"/>
                  <a:pt x="1109" y="190"/>
                </a:cubicBezTo>
                <a:cubicBezTo>
                  <a:pt x="1124" y="205"/>
                  <a:pt x="1138" y="221"/>
                  <a:pt x="1152" y="237"/>
                </a:cubicBezTo>
                <a:cubicBezTo>
                  <a:pt x="1165" y="254"/>
                  <a:pt x="1178" y="271"/>
                  <a:pt x="1190" y="289"/>
                </a:cubicBezTo>
                <a:cubicBezTo>
                  <a:pt x="1202" y="306"/>
                  <a:pt x="1213" y="324"/>
                  <a:pt x="1223" y="343"/>
                </a:cubicBezTo>
                <a:cubicBezTo>
                  <a:pt x="1233" y="362"/>
                  <a:pt x="1242" y="381"/>
                  <a:pt x="1250" y="401"/>
                </a:cubicBezTo>
                <a:cubicBezTo>
                  <a:pt x="1258" y="421"/>
                  <a:pt x="1265" y="441"/>
                  <a:pt x="1272" y="461"/>
                </a:cubicBezTo>
                <a:cubicBezTo>
                  <a:pt x="1278" y="481"/>
                  <a:pt x="1283" y="502"/>
                  <a:pt x="1288" y="523"/>
                </a:cubicBezTo>
                <a:cubicBezTo>
                  <a:pt x="1292" y="544"/>
                  <a:pt x="1295" y="565"/>
                  <a:pt x="1297" y="586"/>
                </a:cubicBezTo>
                <a:cubicBezTo>
                  <a:pt x="1299" y="607"/>
                  <a:pt x="1301" y="628"/>
                  <a:pt x="1301" y="650"/>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6" name="图片 175"/>
          <p:cNvPicPr/>
          <p:nvPr/>
        </p:nvPicPr>
        <p:blipFill>
          <a:blip r:embed="rId7"/>
          <a:stretch/>
        </p:blipFill>
        <p:spPr>
          <a:xfrm>
            <a:off x="6476400" y="1395720"/>
            <a:ext cx="150120" cy="200160"/>
          </a:xfrm>
          <a:prstGeom prst="rect">
            <a:avLst/>
          </a:prstGeom>
          <a:noFill/>
          <a:ln w="0">
            <a:noFill/>
          </a:ln>
        </p:spPr>
      </p:pic>
      <p:sp>
        <p:nvSpPr>
          <p:cNvPr id="177" name="文本框 176"/>
          <p:cNvSpPr txBox="1"/>
          <p:nvPr/>
        </p:nvSpPr>
        <p:spPr>
          <a:xfrm>
            <a:off x="5172840" y="1821960"/>
            <a:ext cx="352800" cy="16956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NotoSansSC"/>
                <a:ea typeface="NotoSansSC"/>
              </a:rPr>
              <a:t>知识库</a:t>
            </a:r>
            <a:endParaRPr lang="en-US" sz="920" b="0" u="none" strike="noStrike">
              <a:solidFill>
                <a:srgbClr val="000000"/>
              </a:solidFill>
              <a:effectLst/>
              <a:uFillTx/>
              <a:latin typeface="Times New Roman"/>
            </a:endParaRPr>
          </a:p>
        </p:txBody>
      </p:sp>
      <p:sp>
        <p:nvSpPr>
          <p:cNvPr id="178" name="任意多边形 177"/>
          <p:cNvSpPr/>
          <p:nvPr/>
        </p:nvSpPr>
        <p:spPr>
          <a:xfrm>
            <a:off x="7520760" y="1261800"/>
            <a:ext cx="468360" cy="468360"/>
          </a:xfrm>
          <a:custGeom>
            <a:avLst/>
            <a:gdLst/>
            <a:ahLst/>
            <a:cxnLst/>
            <a:rect l="0" t="0" r="r" b="b"/>
            <a:pathLst>
              <a:path w="1301" h="1301">
                <a:moveTo>
                  <a:pt x="1301" y="650"/>
                </a:moveTo>
                <a:cubicBezTo>
                  <a:pt x="1301" y="671"/>
                  <a:pt x="1300" y="692"/>
                  <a:pt x="1298" y="713"/>
                </a:cubicBezTo>
                <a:cubicBezTo>
                  <a:pt x="1296" y="735"/>
                  <a:pt x="1293" y="756"/>
                  <a:pt x="1289" y="776"/>
                </a:cubicBezTo>
                <a:cubicBezTo>
                  <a:pt x="1285" y="797"/>
                  <a:pt x="1279" y="818"/>
                  <a:pt x="1273" y="838"/>
                </a:cubicBezTo>
                <a:cubicBezTo>
                  <a:pt x="1267" y="859"/>
                  <a:pt x="1260" y="879"/>
                  <a:pt x="1252" y="898"/>
                </a:cubicBezTo>
                <a:cubicBezTo>
                  <a:pt x="1244" y="918"/>
                  <a:pt x="1234" y="937"/>
                  <a:pt x="1224" y="956"/>
                </a:cubicBezTo>
                <a:cubicBezTo>
                  <a:pt x="1214" y="975"/>
                  <a:pt x="1203" y="993"/>
                  <a:pt x="1192" y="1011"/>
                </a:cubicBezTo>
                <a:cubicBezTo>
                  <a:pt x="1180" y="1028"/>
                  <a:pt x="1167" y="1047"/>
                  <a:pt x="1154" y="1063"/>
                </a:cubicBezTo>
                <a:cubicBezTo>
                  <a:pt x="1140" y="1079"/>
                  <a:pt x="1126" y="1095"/>
                  <a:pt x="1111" y="1110"/>
                </a:cubicBezTo>
                <a:cubicBezTo>
                  <a:pt x="1096" y="1125"/>
                  <a:pt x="1080" y="1140"/>
                  <a:pt x="1064" y="1153"/>
                </a:cubicBezTo>
                <a:cubicBezTo>
                  <a:pt x="1047" y="1167"/>
                  <a:pt x="1030" y="1179"/>
                  <a:pt x="1012" y="1191"/>
                </a:cubicBezTo>
                <a:cubicBezTo>
                  <a:pt x="995" y="1203"/>
                  <a:pt x="976" y="1214"/>
                  <a:pt x="958" y="1224"/>
                </a:cubicBezTo>
                <a:cubicBezTo>
                  <a:pt x="939" y="1234"/>
                  <a:pt x="920" y="1243"/>
                  <a:pt x="900" y="1251"/>
                </a:cubicBezTo>
                <a:cubicBezTo>
                  <a:pt x="880" y="1259"/>
                  <a:pt x="860" y="1266"/>
                  <a:pt x="840" y="1273"/>
                </a:cubicBezTo>
                <a:cubicBezTo>
                  <a:pt x="820" y="1279"/>
                  <a:pt x="799" y="1284"/>
                  <a:pt x="778" y="1288"/>
                </a:cubicBezTo>
                <a:cubicBezTo>
                  <a:pt x="757" y="1292"/>
                  <a:pt x="736" y="1295"/>
                  <a:pt x="715" y="1297"/>
                </a:cubicBezTo>
                <a:cubicBezTo>
                  <a:pt x="694" y="1300"/>
                  <a:pt x="673" y="1301"/>
                  <a:pt x="651" y="1301"/>
                </a:cubicBezTo>
                <a:cubicBezTo>
                  <a:pt x="630" y="1301"/>
                  <a:pt x="609" y="1300"/>
                  <a:pt x="588" y="1297"/>
                </a:cubicBezTo>
                <a:cubicBezTo>
                  <a:pt x="566" y="1295"/>
                  <a:pt x="545" y="1292"/>
                  <a:pt x="523" y="1288"/>
                </a:cubicBezTo>
                <a:cubicBezTo>
                  <a:pt x="503" y="1284"/>
                  <a:pt x="482" y="1279"/>
                  <a:pt x="462" y="1273"/>
                </a:cubicBezTo>
                <a:cubicBezTo>
                  <a:pt x="441" y="1266"/>
                  <a:pt x="421" y="1259"/>
                  <a:pt x="401" y="1251"/>
                </a:cubicBezTo>
                <a:cubicBezTo>
                  <a:pt x="382" y="1243"/>
                  <a:pt x="363" y="1234"/>
                  <a:pt x="344" y="1224"/>
                </a:cubicBezTo>
                <a:cubicBezTo>
                  <a:pt x="325" y="1214"/>
                  <a:pt x="307" y="1203"/>
                  <a:pt x="289" y="1191"/>
                </a:cubicBezTo>
                <a:cubicBezTo>
                  <a:pt x="271" y="1179"/>
                  <a:pt x="254" y="1167"/>
                  <a:pt x="238" y="1153"/>
                </a:cubicBezTo>
                <a:cubicBezTo>
                  <a:pt x="221" y="1140"/>
                  <a:pt x="206" y="1125"/>
                  <a:pt x="191" y="1110"/>
                </a:cubicBezTo>
                <a:cubicBezTo>
                  <a:pt x="176" y="1095"/>
                  <a:pt x="161" y="1079"/>
                  <a:pt x="148" y="1063"/>
                </a:cubicBezTo>
                <a:cubicBezTo>
                  <a:pt x="134" y="1047"/>
                  <a:pt x="122" y="1028"/>
                  <a:pt x="110" y="1011"/>
                </a:cubicBezTo>
                <a:cubicBezTo>
                  <a:pt x="98" y="993"/>
                  <a:pt x="87" y="975"/>
                  <a:pt x="77" y="956"/>
                </a:cubicBezTo>
                <a:cubicBezTo>
                  <a:pt x="67" y="937"/>
                  <a:pt x="58" y="918"/>
                  <a:pt x="50" y="898"/>
                </a:cubicBezTo>
                <a:cubicBezTo>
                  <a:pt x="42" y="879"/>
                  <a:pt x="34" y="859"/>
                  <a:pt x="28" y="838"/>
                </a:cubicBezTo>
                <a:cubicBezTo>
                  <a:pt x="22" y="818"/>
                  <a:pt x="17" y="797"/>
                  <a:pt x="13" y="776"/>
                </a:cubicBezTo>
                <a:cubicBezTo>
                  <a:pt x="9" y="756"/>
                  <a:pt x="5" y="735"/>
                  <a:pt x="3" y="713"/>
                </a:cubicBezTo>
                <a:cubicBezTo>
                  <a:pt x="1" y="692"/>
                  <a:pt x="0" y="671"/>
                  <a:pt x="0" y="650"/>
                </a:cubicBezTo>
                <a:cubicBezTo>
                  <a:pt x="0" y="628"/>
                  <a:pt x="1" y="607"/>
                  <a:pt x="3" y="586"/>
                </a:cubicBezTo>
                <a:cubicBezTo>
                  <a:pt x="5" y="565"/>
                  <a:pt x="9" y="544"/>
                  <a:pt x="13" y="523"/>
                </a:cubicBezTo>
                <a:cubicBezTo>
                  <a:pt x="17" y="502"/>
                  <a:pt x="22" y="481"/>
                  <a:pt x="28" y="461"/>
                </a:cubicBezTo>
                <a:cubicBezTo>
                  <a:pt x="34" y="441"/>
                  <a:pt x="42" y="421"/>
                  <a:pt x="50" y="401"/>
                </a:cubicBezTo>
                <a:cubicBezTo>
                  <a:pt x="58" y="381"/>
                  <a:pt x="67" y="362"/>
                  <a:pt x="77" y="343"/>
                </a:cubicBezTo>
                <a:cubicBezTo>
                  <a:pt x="87" y="324"/>
                  <a:pt x="98" y="306"/>
                  <a:pt x="110" y="289"/>
                </a:cubicBezTo>
                <a:cubicBezTo>
                  <a:pt x="122" y="271"/>
                  <a:pt x="134" y="254"/>
                  <a:pt x="148" y="237"/>
                </a:cubicBezTo>
                <a:cubicBezTo>
                  <a:pt x="161" y="221"/>
                  <a:pt x="176" y="205"/>
                  <a:pt x="191" y="190"/>
                </a:cubicBezTo>
                <a:cubicBezTo>
                  <a:pt x="206" y="175"/>
                  <a:pt x="221" y="161"/>
                  <a:pt x="238" y="147"/>
                </a:cubicBezTo>
                <a:cubicBezTo>
                  <a:pt x="254" y="134"/>
                  <a:pt x="271" y="121"/>
                  <a:pt x="289" y="109"/>
                </a:cubicBezTo>
                <a:cubicBezTo>
                  <a:pt x="307" y="97"/>
                  <a:pt x="325" y="86"/>
                  <a:pt x="344" y="76"/>
                </a:cubicBezTo>
                <a:cubicBezTo>
                  <a:pt x="363" y="66"/>
                  <a:pt x="382" y="57"/>
                  <a:pt x="401" y="49"/>
                </a:cubicBezTo>
                <a:cubicBezTo>
                  <a:pt x="421" y="41"/>
                  <a:pt x="441" y="34"/>
                  <a:pt x="462" y="28"/>
                </a:cubicBezTo>
                <a:cubicBezTo>
                  <a:pt x="482" y="21"/>
                  <a:pt x="503" y="16"/>
                  <a:pt x="523" y="12"/>
                </a:cubicBezTo>
                <a:cubicBezTo>
                  <a:pt x="545" y="8"/>
                  <a:pt x="566" y="5"/>
                  <a:pt x="588" y="3"/>
                </a:cubicBezTo>
                <a:cubicBezTo>
                  <a:pt x="609" y="1"/>
                  <a:pt x="630" y="0"/>
                  <a:pt x="651" y="0"/>
                </a:cubicBezTo>
                <a:cubicBezTo>
                  <a:pt x="673" y="0"/>
                  <a:pt x="694" y="1"/>
                  <a:pt x="715" y="3"/>
                </a:cubicBezTo>
                <a:cubicBezTo>
                  <a:pt x="736" y="5"/>
                  <a:pt x="757" y="8"/>
                  <a:pt x="778" y="12"/>
                </a:cubicBezTo>
                <a:cubicBezTo>
                  <a:pt x="799" y="16"/>
                  <a:pt x="820" y="21"/>
                  <a:pt x="840" y="28"/>
                </a:cubicBezTo>
                <a:cubicBezTo>
                  <a:pt x="860" y="34"/>
                  <a:pt x="880" y="41"/>
                  <a:pt x="900" y="49"/>
                </a:cubicBezTo>
                <a:cubicBezTo>
                  <a:pt x="920" y="57"/>
                  <a:pt x="939" y="66"/>
                  <a:pt x="958" y="76"/>
                </a:cubicBezTo>
                <a:cubicBezTo>
                  <a:pt x="976" y="86"/>
                  <a:pt x="995" y="97"/>
                  <a:pt x="1012" y="109"/>
                </a:cubicBezTo>
                <a:cubicBezTo>
                  <a:pt x="1030" y="121"/>
                  <a:pt x="1047" y="134"/>
                  <a:pt x="1064" y="147"/>
                </a:cubicBezTo>
                <a:cubicBezTo>
                  <a:pt x="1080" y="161"/>
                  <a:pt x="1096" y="175"/>
                  <a:pt x="1111" y="190"/>
                </a:cubicBezTo>
                <a:cubicBezTo>
                  <a:pt x="1126" y="205"/>
                  <a:pt x="1140" y="221"/>
                  <a:pt x="1154" y="237"/>
                </a:cubicBezTo>
                <a:cubicBezTo>
                  <a:pt x="1167" y="254"/>
                  <a:pt x="1180" y="271"/>
                  <a:pt x="1192" y="289"/>
                </a:cubicBezTo>
                <a:cubicBezTo>
                  <a:pt x="1203" y="306"/>
                  <a:pt x="1214" y="324"/>
                  <a:pt x="1224" y="343"/>
                </a:cubicBezTo>
                <a:cubicBezTo>
                  <a:pt x="1234" y="362"/>
                  <a:pt x="1244" y="381"/>
                  <a:pt x="1252" y="401"/>
                </a:cubicBezTo>
                <a:cubicBezTo>
                  <a:pt x="1260" y="421"/>
                  <a:pt x="1267" y="441"/>
                  <a:pt x="1273" y="461"/>
                </a:cubicBezTo>
                <a:cubicBezTo>
                  <a:pt x="1279" y="481"/>
                  <a:pt x="1285" y="502"/>
                  <a:pt x="1289" y="523"/>
                </a:cubicBezTo>
                <a:cubicBezTo>
                  <a:pt x="1293" y="544"/>
                  <a:pt x="1296" y="565"/>
                  <a:pt x="1298" y="586"/>
                </a:cubicBezTo>
                <a:cubicBezTo>
                  <a:pt x="1300" y="607"/>
                  <a:pt x="1301" y="628"/>
                  <a:pt x="1301" y="650"/>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9" name="图片 178"/>
          <p:cNvPicPr/>
          <p:nvPr/>
        </p:nvPicPr>
        <p:blipFill>
          <a:blip r:embed="rId8"/>
          <a:stretch/>
        </p:blipFill>
        <p:spPr>
          <a:xfrm>
            <a:off x="7671600" y="1395720"/>
            <a:ext cx="174960" cy="200160"/>
          </a:xfrm>
          <a:prstGeom prst="rect">
            <a:avLst/>
          </a:prstGeom>
          <a:noFill/>
          <a:ln w="0">
            <a:noFill/>
          </a:ln>
        </p:spPr>
      </p:pic>
      <p:sp>
        <p:nvSpPr>
          <p:cNvPr id="180" name="文本框 179"/>
          <p:cNvSpPr txBox="1"/>
          <p:nvPr/>
        </p:nvSpPr>
        <p:spPr>
          <a:xfrm>
            <a:off x="6317640" y="1821960"/>
            <a:ext cx="470160" cy="16956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NotoSansSC"/>
                <a:ea typeface="NotoSansSC"/>
              </a:rPr>
              <a:t>相关信息</a:t>
            </a:r>
            <a:endParaRPr lang="en-US" sz="920" b="0" u="none" strike="noStrike">
              <a:solidFill>
                <a:srgbClr val="000000"/>
              </a:solidFill>
              <a:effectLst/>
              <a:uFillTx/>
              <a:latin typeface="Times New Roman"/>
            </a:endParaRPr>
          </a:p>
        </p:txBody>
      </p:sp>
      <p:sp>
        <p:nvSpPr>
          <p:cNvPr id="181" name="任意多边形 180"/>
          <p:cNvSpPr/>
          <p:nvPr/>
        </p:nvSpPr>
        <p:spPr>
          <a:xfrm>
            <a:off x="668520" y="4161600"/>
            <a:ext cx="9359640" cy="1053000"/>
          </a:xfrm>
          <a:custGeom>
            <a:avLst/>
            <a:gdLst/>
            <a:ahLst/>
            <a:cxnLst/>
            <a:rect l="0" t="0" r="r" b="b"/>
            <a:pathLst>
              <a:path w="25999" h="2925">
                <a:moveTo>
                  <a:pt x="14" y="114"/>
                </a:moveTo>
                <a:cubicBezTo>
                  <a:pt x="23" y="91"/>
                  <a:pt x="37" y="71"/>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1"/>
                  <a:pt x="25976" y="91"/>
                  <a:pt x="25985" y="114"/>
                </a:cubicBezTo>
                <a:cubicBezTo>
                  <a:pt x="25994" y="137"/>
                  <a:pt x="25999" y="161"/>
                  <a:pt x="25999" y="185"/>
                </a:cubicBezTo>
                <a:lnTo>
                  <a:pt x="25999" y="2740"/>
                </a:lnTo>
                <a:cubicBezTo>
                  <a:pt x="25999" y="2764"/>
                  <a:pt x="25994" y="2788"/>
                  <a:pt x="25985" y="2811"/>
                </a:cubicBezTo>
                <a:cubicBezTo>
                  <a:pt x="25976" y="2834"/>
                  <a:pt x="25962" y="2854"/>
                  <a:pt x="25945" y="2871"/>
                </a:cubicBezTo>
                <a:cubicBezTo>
                  <a:pt x="25927" y="2888"/>
                  <a:pt x="25907" y="2902"/>
                  <a:pt x="25885" y="2911"/>
                </a:cubicBezTo>
                <a:cubicBezTo>
                  <a:pt x="25862" y="2921"/>
                  <a:pt x="25838" y="2925"/>
                  <a:pt x="25813" y="2925"/>
                </a:cubicBezTo>
                <a:lnTo>
                  <a:pt x="185" y="2925"/>
                </a:lnTo>
                <a:cubicBezTo>
                  <a:pt x="161" y="2925"/>
                  <a:pt x="137" y="2921"/>
                  <a:pt x="114" y="2911"/>
                </a:cubicBezTo>
                <a:cubicBezTo>
                  <a:pt x="91" y="2902"/>
                  <a:pt x="71" y="2888"/>
                  <a:pt x="54" y="2871"/>
                </a:cubicBezTo>
                <a:cubicBezTo>
                  <a:pt x="37" y="2854"/>
                  <a:pt x="23" y="2834"/>
                  <a:pt x="14" y="2811"/>
                </a:cubicBezTo>
                <a:cubicBezTo>
                  <a:pt x="4" y="2788"/>
                  <a:pt x="0" y="2764"/>
                  <a:pt x="0" y="2740"/>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2" name="任意多边形 181"/>
          <p:cNvSpPr/>
          <p:nvPr/>
        </p:nvSpPr>
        <p:spPr>
          <a:xfrm>
            <a:off x="668520" y="4161600"/>
            <a:ext cx="9359640" cy="1053000"/>
          </a:xfrm>
          <a:custGeom>
            <a:avLst/>
            <a:gdLst/>
            <a:ahLst/>
            <a:cxnLst/>
            <a:rect l="0" t="0" r="r" b="b"/>
            <a:pathLst>
              <a:path w="25999" h="2925">
                <a:moveTo>
                  <a:pt x="0" y="2740"/>
                </a:moveTo>
                <a:lnTo>
                  <a:pt x="0" y="185"/>
                </a:lnTo>
                <a:cubicBezTo>
                  <a:pt x="0" y="161"/>
                  <a:pt x="4" y="137"/>
                  <a:pt x="14" y="114"/>
                </a:cubicBezTo>
                <a:cubicBezTo>
                  <a:pt x="23" y="91"/>
                  <a:pt x="37" y="71"/>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1"/>
                  <a:pt x="25976" y="91"/>
                  <a:pt x="25985" y="114"/>
                </a:cubicBezTo>
                <a:cubicBezTo>
                  <a:pt x="25994" y="137"/>
                  <a:pt x="25999" y="161"/>
                  <a:pt x="25999" y="185"/>
                </a:cubicBezTo>
                <a:lnTo>
                  <a:pt x="25999" y="2740"/>
                </a:lnTo>
                <a:cubicBezTo>
                  <a:pt x="25999" y="2764"/>
                  <a:pt x="25994" y="2788"/>
                  <a:pt x="25985" y="2811"/>
                </a:cubicBezTo>
                <a:cubicBezTo>
                  <a:pt x="25976" y="2834"/>
                  <a:pt x="25962" y="2854"/>
                  <a:pt x="25945" y="2871"/>
                </a:cubicBezTo>
                <a:cubicBezTo>
                  <a:pt x="25927" y="2888"/>
                  <a:pt x="25907" y="2902"/>
                  <a:pt x="25885" y="2911"/>
                </a:cubicBezTo>
                <a:cubicBezTo>
                  <a:pt x="25862" y="2921"/>
                  <a:pt x="25838" y="2925"/>
                  <a:pt x="25813" y="2925"/>
                </a:cubicBezTo>
                <a:lnTo>
                  <a:pt x="185" y="2925"/>
                </a:lnTo>
                <a:cubicBezTo>
                  <a:pt x="161" y="2925"/>
                  <a:pt x="137" y="2921"/>
                  <a:pt x="114" y="2911"/>
                </a:cubicBezTo>
                <a:cubicBezTo>
                  <a:pt x="91" y="2902"/>
                  <a:pt x="71" y="2888"/>
                  <a:pt x="54" y="2871"/>
                </a:cubicBezTo>
                <a:cubicBezTo>
                  <a:pt x="37" y="2854"/>
                  <a:pt x="23" y="2834"/>
                  <a:pt x="14" y="2811"/>
                </a:cubicBezTo>
                <a:cubicBezTo>
                  <a:pt x="4" y="2788"/>
                  <a:pt x="0" y="2764"/>
                  <a:pt x="0" y="2740"/>
                </a:cubicBezTo>
                <a:moveTo>
                  <a:pt x="23" y="185"/>
                </a:moveTo>
                <a:lnTo>
                  <a:pt x="23" y="2740"/>
                </a:lnTo>
                <a:cubicBezTo>
                  <a:pt x="23" y="2750"/>
                  <a:pt x="24" y="2761"/>
                  <a:pt x="26" y="2771"/>
                </a:cubicBezTo>
                <a:cubicBezTo>
                  <a:pt x="28" y="2782"/>
                  <a:pt x="31" y="2792"/>
                  <a:pt x="35" y="2802"/>
                </a:cubicBezTo>
                <a:cubicBezTo>
                  <a:pt x="39" y="2812"/>
                  <a:pt x="44" y="2821"/>
                  <a:pt x="50" y="2830"/>
                </a:cubicBezTo>
                <a:cubicBezTo>
                  <a:pt x="56" y="2839"/>
                  <a:pt x="63" y="2847"/>
                  <a:pt x="70" y="2855"/>
                </a:cubicBezTo>
                <a:cubicBezTo>
                  <a:pt x="78" y="2862"/>
                  <a:pt x="86" y="2869"/>
                  <a:pt x="95" y="2875"/>
                </a:cubicBezTo>
                <a:cubicBezTo>
                  <a:pt x="104" y="2881"/>
                  <a:pt x="113" y="2886"/>
                  <a:pt x="123" y="2890"/>
                </a:cubicBezTo>
                <a:cubicBezTo>
                  <a:pt x="133" y="2894"/>
                  <a:pt x="143" y="2897"/>
                  <a:pt x="154" y="2899"/>
                </a:cubicBezTo>
                <a:cubicBezTo>
                  <a:pt x="164" y="2901"/>
                  <a:pt x="175" y="2902"/>
                  <a:pt x="185" y="2902"/>
                </a:cubicBezTo>
                <a:lnTo>
                  <a:pt x="25813" y="2902"/>
                </a:lnTo>
                <a:cubicBezTo>
                  <a:pt x="25824" y="2902"/>
                  <a:pt x="25835" y="2901"/>
                  <a:pt x="25845" y="2899"/>
                </a:cubicBezTo>
                <a:cubicBezTo>
                  <a:pt x="25856" y="2897"/>
                  <a:pt x="25866" y="2894"/>
                  <a:pt x="25876" y="2890"/>
                </a:cubicBezTo>
                <a:cubicBezTo>
                  <a:pt x="25885" y="2886"/>
                  <a:pt x="25895" y="2881"/>
                  <a:pt x="25904" y="2875"/>
                </a:cubicBezTo>
                <a:cubicBezTo>
                  <a:pt x="25913" y="2869"/>
                  <a:pt x="25921" y="2862"/>
                  <a:pt x="25928" y="2855"/>
                </a:cubicBezTo>
                <a:cubicBezTo>
                  <a:pt x="25936" y="2847"/>
                  <a:pt x="25943" y="2839"/>
                  <a:pt x="25949" y="2830"/>
                </a:cubicBezTo>
                <a:cubicBezTo>
                  <a:pt x="25954" y="2821"/>
                  <a:pt x="25959" y="2812"/>
                  <a:pt x="25964" y="2802"/>
                </a:cubicBezTo>
                <a:cubicBezTo>
                  <a:pt x="25968" y="2792"/>
                  <a:pt x="25971" y="2782"/>
                  <a:pt x="25973" y="2771"/>
                </a:cubicBezTo>
                <a:cubicBezTo>
                  <a:pt x="25975" y="2761"/>
                  <a:pt x="25976" y="2750"/>
                  <a:pt x="25976" y="2740"/>
                </a:cubicBezTo>
                <a:lnTo>
                  <a:pt x="25976" y="185"/>
                </a:lnTo>
                <a:cubicBezTo>
                  <a:pt x="25976" y="175"/>
                  <a:pt x="25975" y="164"/>
                  <a:pt x="25973" y="154"/>
                </a:cubicBezTo>
                <a:cubicBezTo>
                  <a:pt x="25971" y="143"/>
                  <a:pt x="25968" y="133"/>
                  <a:pt x="25964" y="123"/>
                </a:cubicBezTo>
                <a:cubicBezTo>
                  <a:pt x="25959" y="113"/>
                  <a:pt x="25954" y="104"/>
                  <a:pt x="25949" y="95"/>
                </a:cubicBezTo>
                <a:cubicBezTo>
                  <a:pt x="25943" y="86"/>
                  <a:pt x="25936" y="78"/>
                  <a:pt x="25928" y="70"/>
                </a:cubicBezTo>
                <a:cubicBezTo>
                  <a:pt x="25921" y="63"/>
                  <a:pt x="25913" y="56"/>
                  <a:pt x="25904" y="50"/>
                </a:cubicBezTo>
                <a:cubicBezTo>
                  <a:pt x="25895" y="44"/>
                  <a:pt x="25885" y="39"/>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A5B4FC">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3" name="任意多边形 182"/>
          <p:cNvSpPr/>
          <p:nvPr/>
        </p:nvSpPr>
        <p:spPr>
          <a:xfrm>
            <a:off x="810360" y="4303440"/>
            <a:ext cx="301320" cy="301320"/>
          </a:xfrm>
          <a:custGeom>
            <a:avLst/>
            <a:gdLst/>
            <a:ahLst/>
            <a:cxnLst/>
            <a:rect l="0" t="0" r="r" b="b"/>
            <a:pathLst>
              <a:path w="837" h="837">
                <a:moveTo>
                  <a:pt x="837" y="419"/>
                </a:moveTo>
                <a:cubicBezTo>
                  <a:pt x="837" y="446"/>
                  <a:pt x="834" y="474"/>
                  <a:pt x="829" y="501"/>
                </a:cubicBezTo>
                <a:cubicBezTo>
                  <a:pt x="823" y="527"/>
                  <a:pt x="816" y="554"/>
                  <a:pt x="805" y="579"/>
                </a:cubicBezTo>
                <a:cubicBezTo>
                  <a:pt x="795" y="604"/>
                  <a:pt x="782" y="628"/>
                  <a:pt x="766" y="651"/>
                </a:cubicBezTo>
                <a:cubicBezTo>
                  <a:pt x="751" y="674"/>
                  <a:pt x="734" y="695"/>
                  <a:pt x="714" y="715"/>
                </a:cubicBezTo>
                <a:cubicBezTo>
                  <a:pt x="695" y="734"/>
                  <a:pt x="674" y="751"/>
                  <a:pt x="650" y="766"/>
                </a:cubicBezTo>
                <a:cubicBezTo>
                  <a:pt x="627" y="782"/>
                  <a:pt x="603" y="795"/>
                  <a:pt x="578" y="805"/>
                </a:cubicBezTo>
                <a:cubicBezTo>
                  <a:pt x="553" y="816"/>
                  <a:pt x="526" y="824"/>
                  <a:pt x="500" y="829"/>
                </a:cubicBezTo>
                <a:cubicBezTo>
                  <a:pt x="473" y="834"/>
                  <a:pt x="445" y="837"/>
                  <a:pt x="418" y="837"/>
                </a:cubicBezTo>
                <a:cubicBezTo>
                  <a:pt x="391" y="837"/>
                  <a:pt x="363" y="834"/>
                  <a:pt x="336" y="829"/>
                </a:cubicBezTo>
                <a:cubicBezTo>
                  <a:pt x="310" y="824"/>
                  <a:pt x="283" y="816"/>
                  <a:pt x="258" y="805"/>
                </a:cubicBezTo>
                <a:cubicBezTo>
                  <a:pt x="233" y="795"/>
                  <a:pt x="209" y="782"/>
                  <a:pt x="186" y="766"/>
                </a:cubicBezTo>
                <a:cubicBezTo>
                  <a:pt x="163" y="751"/>
                  <a:pt x="142" y="734"/>
                  <a:pt x="123" y="715"/>
                </a:cubicBezTo>
                <a:cubicBezTo>
                  <a:pt x="103" y="695"/>
                  <a:pt x="86" y="674"/>
                  <a:pt x="71" y="651"/>
                </a:cubicBezTo>
                <a:cubicBezTo>
                  <a:pt x="55" y="628"/>
                  <a:pt x="42" y="604"/>
                  <a:pt x="32" y="579"/>
                </a:cubicBezTo>
                <a:cubicBezTo>
                  <a:pt x="21" y="554"/>
                  <a:pt x="14" y="527"/>
                  <a:pt x="8" y="501"/>
                </a:cubicBezTo>
                <a:cubicBezTo>
                  <a:pt x="3" y="474"/>
                  <a:pt x="0" y="446"/>
                  <a:pt x="0" y="419"/>
                </a:cubicBezTo>
                <a:cubicBezTo>
                  <a:pt x="0" y="392"/>
                  <a:pt x="3" y="364"/>
                  <a:pt x="8" y="338"/>
                </a:cubicBezTo>
                <a:cubicBezTo>
                  <a:pt x="14" y="311"/>
                  <a:pt x="21" y="285"/>
                  <a:pt x="32" y="259"/>
                </a:cubicBezTo>
                <a:cubicBezTo>
                  <a:pt x="42" y="234"/>
                  <a:pt x="55" y="210"/>
                  <a:pt x="71" y="187"/>
                </a:cubicBezTo>
                <a:cubicBezTo>
                  <a:pt x="86" y="164"/>
                  <a:pt x="103" y="142"/>
                  <a:pt x="123" y="123"/>
                </a:cubicBezTo>
                <a:cubicBezTo>
                  <a:pt x="142" y="103"/>
                  <a:pt x="163" y="86"/>
                  <a:pt x="186" y="71"/>
                </a:cubicBezTo>
                <a:cubicBezTo>
                  <a:pt x="209" y="55"/>
                  <a:pt x="233" y="43"/>
                  <a:pt x="258" y="32"/>
                </a:cubicBezTo>
                <a:cubicBezTo>
                  <a:pt x="283" y="22"/>
                  <a:pt x="310" y="14"/>
                  <a:pt x="336" y="8"/>
                </a:cubicBezTo>
                <a:cubicBezTo>
                  <a:pt x="363" y="3"/>
                  <a:pt x="391" y="0"/>
                  <a:pt x="418" y="0"/>
                </a:cubicBezTo>
                <a:cubicBezTo>
                  <a:pt x="445" y="0"/>
                  <a:pt x="473" y="3"/>
                  <a:pt x="500" y="8"/>
                </a:cubicBezTo>
                <a:cubicBezTo>
                  <a:pt x="526" y="14"/>
                  <a:pt x="553" y="22"/>
                  <a:pt x="578" y="32"/>
                </a:cubicBezTo>
                <a:cubicBezTo>
                  <a:pt x="603" y="43"/>
                  <a:pt x="627" y="55"/>
                  <a:pt x="650" y="71"/>
                </a:cubicBezTo>
                <a:cubicBezTo>
                  <a:pt x="674" y="86"/>
                  <a:pt x="695" y="103"/>
                  <a:pt x="714" y="123"/>
                </a:cubicBezTo>
                <a:cubicBezTo>
                  <a:pt x="734" y="142"/>
                  <a:pt x="751" y="164"/>
                  <a:pt x="766" y="187"/>
                </a:cubicBezTo>
                <a:cubicBezTo>
                  <a:pt x="782" y="210"/>
                  <a:pt x="795" y="234"/>
                  <a:pt x="805" y="259"/>
                </a:cubicBezTo>
                <a:cubicBezTo>
                  <a:pt x="816" y="285"/>
                  <a:pt x="823" y="311"/>
                  <a:pt x="829" y="338"/>
                </a:cubicBezTo>
                <a:cubicBezTo>
                  <a:pt x="834" y="364"/>
                  <a:pt x="837" y="392"/>
                  <a:pt x="837" y="419"/>
                </a:cubicBezTo>
                <a:close/>
              </a:path>
            </a:pathLst>
          </a:custGeom>
          <a:solidFill>
            <a:srgbClr val="F59E0B">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4" name="图片 183"/>
          <p:cNvPicPr/>
          <p:nvPr/>
        </p:nvPicPr>
        <p:blipFill>
          <a:blip r:embed="rId9"/>
          <a:stretch/>
        </p:blipFill>
        <p:spPr>
          <a:xfrm>
            <a:off x="910800" y="4387320"/>
            <a:ext cx="100080" cy="133200"/>
          </a:xfrm>
          <a:prstGeom prst="rect">
            <a:avLst/>
          </a:prstGeom>
          <a:noFill/>
          <a:ln w="0">
            <a:noFill/>
          </a:ln>
        </p:spPr>
      </p:pic>
      <p:sp>
        <p:nvSpPr>
          <p:cNvPr id="185" name="文本框 184"/>
          <p:cNvSpPr txBox="1"/>
          <p:nvPr/>
        </p:nvSpPr>
        <p:spPr>
          <a:xfrm>
            <a:off x="7521120" y="1821960"/>
            <a:ext cx="470160" cy="169560"/>
          </a:xfrm>
          <a:prstGeom prst="rect">
            <a:avLst/>
          </a:prstGeom>
          <a:noFill/>
          <a:ln w="0">
            <a:noFill/>
          </a:ln>
        </p:spPr>
        <p:txBody>
          <a:bodyPr wrap="none" lIns="0" tIns="0" rIns="0" bIns="0" anchor="t">
            <a:spAutoFit/>
          </a:bodyPr>
          <a:lstStyle/>
          <a:p>
            <a:r>
              <a:rPr lang="zh-CN" sz="920" b="0" u="none" strike="noStrike">
                <a:solidFill>
                  <a:srgbClr val="FBCFE8"/>
                </a:solidFill>
                <a:effectLst/>
                <a:uFillTx/>
                <a:latin typeface="NotoSansSC"/>
                <a:ea typeface="NotoSansSC"/>
              </a:rPr>
              <a:t>生成模块</a:t>
            </a:r>
            <a:endParaRPr lang="en-US" sz="920" b="0" u="none" strike="noStrike">
              <a:solidFill>
                <a:srgbClr val="000000"/>
              </a:solidFill>
              <a:effectLst/>
              <a:uFillTx/>
              <a:latin typeface="Times New Roman"/>
            </a:endParaRPr>
          </a:p>
        </p:txBody>
      </p:sp>
      <p:sp>
        <p:nvSpPr>
          <p:cNvPr id="186" name="文本框 185"/>
          <p:cNvSpPr txBox="1"/>
          <p:nvPr/>
        </p:nvSpPr>
        <p:spPr>
          <a:xfrm>
            <a:off x="1211760" y="4381560"/>
            <a:ext cx="604080" cy="219960"/>
          </a:xfrm>
          <a:prstGeom prst="rect">
            <a:avLst/>
          </a:prstGeom>
          <a:noFill/>
          <a:ln w="0">
            <a:noFill/>
          </a:ln>
        </p:spPr>
        <p:txBody>
          <a:bodyPr wrap="none" lIns="0" tIns="0" rIns="0" bIns="0" anchor="t">
            <a:spAutoFit/>
          </a:bodyPr>
          <a:lstStyle/>
          <a:p>
            <a:r>
              <a:rPr lang="zh-CN" sz="1180" b="0" u="none" strike="noStrike">
                <a:solidFill>
                  <a:srgbClr val="FDE68A"/>
                </a:solidFill>
                <a:effectLst/>
                <a:uFillTx/>
                <a:latin typeface="NotoSansSC"/>
                <a:ea typeface="NotoSansSC"/>
              </a:rPr>
              <a:t>核心价值</a:t>
            </a:r>
            <a:endParaRPr lang="en-US" sz="1180" b="0" u="none" strike="noStrike">
              <a:solidFill>
                <a:srgbClr val="000000"/>
              </a:solidFill>
              <a:effectLst/>
              <a:uFillTx/>
              <a:latin typeface="Times New Roman"/>
            </a:endParaRPr>
          </a:p>
        </p:txBody>
      </p:sp>
      <p:sp>
        <p:nvSpPr>
          <p:cNvPr id="187" name="文本框 186"/>
          <p:cNvSpPr txBox="1"/>
          <p:nvPr/>
        </p:nvSpPr>
        <p:spPr>
          <a:xfrm>
            <a:off x="810720" y="4705920"/>
            <a:ext cx="9301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检索模块在</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模型中扮演基础角色，通过高效的向量检索技术，为生成模块提供必不可少的上下文支持。其设计直接关系到</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模型的效果，是理解和开</a:t>
            </a:r>
            <a:endParaRPr lang="en-US" sz="1050" b="0" u="none" strike="noStrike">
              <a:solidFill>
                <a:srgbClr val="000000"/>
              </a:solidFill>
              <a:effectLst/>
              <a:uFillTx/>
              <a:latin typeface="Times New Roman"/>
            </a:endParaRPr>
          </a:p>
        </p:txBody>
      </p:sp>
      <p:pic>
        <p:nvPicPr>
          <p:cNvPr id="188" name="图片 187"/>
          <p:cNvPicPr/>
          <p:nvPr/>
        </p:nvPicPr>
        <p:blipFill>
          <a:blip r:embed="rId10"/>
          <a:stretch/>
        </p:blipFill>
        <p:spPr>
          <a:xfrm>
            <a:off x="3376080" y="1604520"/>
            <a:ext cx="334080" cy="24840"/>
          </a:xfrm>
          <a:prstGeom prst="rect">
            <a:avLst/>
          </a:prstGeom>
          <a:noFill/>
          <a:ln w="0">
            <a:noFill/>
          </a:ln>
        </p:spPr>
      </p:pic>
      <p:sp>
        <p:nvSpPr>
          <p:cNvPr id="189" name="任意多边形 188"/>
          <p:cNvSpPr/>
          <p:nvPr/>
        </p:nvSpPr>
        <p:spPr>
          <a:xfrm>
            <a:off x="3693600" y="1537560"/>
            <a:ext cx="100440" cy="167400"/>
          </a:xfrm>
          <a:custGeom>
            <a:avLst/>
            <a:gdLst/>
            <a:ahLst/>
            <a:cxnLst/>
            <a:rect l="0" t="0" r="r" b="b"/>
            <a:pathLst>
              <a:path w="279" h="465">
                <a:moveTo>
                  <a:pt x="0" y="0"/>
                </a:moveTo>
                <a:lnTo>
                  <a:pt x="0" y="465"/>
                </a:lnTo>
                <a:lnTo>
                  <a:pt x="279"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0" name="图片 189"/>
          <p:cNvPicPr/>
          <p:nvPr/>
        </p:nvPicPr>
        <p:blipFill>
          <a:blip r:embed="rId11"/>
          <a:stretch/>
        </p:blipFill>
        <p:spPr>
          <a:xfrm>
            <a:off x="4579560" y="1604520"/>
            <a:ext cx="334080" cy="24840"/>
          </a:xfrm>
          <a:prstGeom prst="rect">
            <a:avLst/>
          </a:prstGeom>
          <a:noFill/>
          <a:ln w="0">
            <a:noFill/>
          </a:ln>
        </p:spPr>
      </p:pic>
      <p:sp>
        <p:nvSpPr>
          <p:cNvPr id="191" name="任意多边形 190"/>
          <p:cNvSpPr/>
          <p:nvPr/>
        </p:nvSpPr>
        <p:spPr>
          <a:xfrm>
            <a:off x="4896720" y="1537560"/>
            <a:ext cx="100800" cy="167400"/>
          </a:xfrm>
          <a:custGeom>
            <a:avLst/>
            <a:gdLst/>
            <a:ahLst/>
            <a:cxnLst/>
            <a:rect l="0" t="0" r="r" b="b"/>
            <a:pathLst>
              <a:path w="280" h="465">
                <a:moveTo>
                  <a:pt x="0" y="0"/>
                </a:moveTo>
                <a:lnTo>
                  <a:pt x="0" y="465"/>
                </a:lnTo>
                <a:lnTo>
                  <a:pt x="280"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2" name="图片 191"/>
          <p:cNvPicPr/>
          <p:nvPr/>
        </p:nvPicPr>
        <p:blipFill>
          <a:blip r:embed="rId11"/>
          <a:stretch/>
        </p:blipFill>
        <p:spPr>
          <a:xfrm>
            <a:off x="5782680" y="1604520"/>
            <a:ext cx="334080" cy="24840"/>
          </a:xfrm>
          <a:prstGeom prst="rect">
            <a:avLst/>
          </a:prstGeom>
          <a:noFill/>
          <a:ln w="0">
            <a:noFill/>
          </a:ln>
        </p:spPr>
      </p:pic>
      <p:sp>
        <p:nvSpPr>
          <p:cNvPr id="193" name="任意多边形 192"/>
          <p:cNvSpPr/>
          <p:nvPr/>
        </p:nvSpPr>
        <p:spPr>
          <a:xfrm>
            <a:off x="6100200" y="1537560"/>
            <a:ext cx="100800" cy="167400"/>
          </a:xfrm>
          <a:custGeom>
            <a:avLst/>
            <a:gdLst/>
            <a:ahLst/>
            <a:cxnLst/>
            <a:rect l="0" t="0" r="r" b="b"/>
            <a:pathLst>
              <a:path w="280" h="465">
                <a:moveTo>
                  <a:pt x="0" y="0"/>
                </a:moveTo>
                <a:lnTo>
                  <a:pt x="0" y="465"/>
                </a:lnTo>
                <a:lnTo>
                  <a:pt x="280"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4" name="图片 193"/>
          <p:cNvPicPr/>
          <p:nvPr/>
        </p:nvPicPr>
        <p:blipFill>
          <a:blip r:embed="rId12"/>
          <a:stretch/>
        </p:blipFill>
        <p:spPr>
          <a:xfrm>
            <a:off x="6986160" y="1604520"/>
            <a:ext cx="334080" cy="24840"/>
          </a:xfrm>
          <a:prstGeom prst="rect">
            <a:avLst/>
          </a:prstGeom>
          <a:noFill/>
          <a:ln w="0">
            <a:noFill/>
          </a:ln>
        </p:spPr>
      </p:pic>
      <p:sp>
        <p:nvSpPr>
          <p:cNvPr id="195" name="任意多边形 194"/>
          <p:cNvSpPr/>
          <p:nvPr/>
        </p:nvSpPr>
        <p:spPr>
          <a:xfrm>
            <a:off x="7303680" y="1537560"/>
            <a:ext cx="100440" cy="167400"/>
          </a:xfrm>
          <a:custGeom>
            <a:avLst/>
            <a:gdLst/>
            <a:ahLst/>
            <a:cxnLst/>
            <a:rect l="0" t="0" r="r" b="b"/>
            <a:pathLst>
              <a:path w="279" h="465">
                <a:moveTo>
                  <a:pt x="0" y="0"/>
                </a:moveTo>
                <a:lnTo>
                  <a:pt x="0" y="465"/>
                </a:lnTo>
                <a:lnTo>
                  <a:pt x="279"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6" name="任意多边形 195"/>
          <p:cNvSpPr/>
          <p:nvPr/>
        </p:nvSpPr>
        <p:spPr>
          <a:xfrm>
            <a:off x="668520" y="2373120"/>
            <a:ext cx="2983680" cy="1587960"/>
          </a:xfrm>
          <a:custGeom>
            <a:avLst/>
            <a:gdLst/>
            <a:ahLst/>
            <a:cxnLst/>
            <a:rect l="0" t="0" r="r" b="b"/>
            <a:pathLst>
              <a:path w="8288" h="4411">
                <a:moveTo>
                  <a:pt x="21" y="173"/>
                </a:moveTo>
                <a:cubicBezTo>
                  <a:pt x="35" y="139"/>
                  <a:pt x="55" y="109"/>
                  <a:pt x="81" y="83"/>
                </a:cubicBezTo>
                <a:cubicBezTo>
                  <a:pt x="107" y="56"/>
                  <a:pt x="137" y="36"/>
                  <a:pt x="172" y="21"/>
                </a:cubicBezTo>
                <a:cubicBezTo>
                  <a:pt x="206" y="7"/>
                  <a:pt x="241" y="0"/>
                  <a:pt x="278" y="0"/>
                </a:cubicBezTo>
                <a:lnTo>
                  <a:pt x="8009" y="0"/>
                </a:lnTo>
                <a:cubicBezTo>
                  <a:pt x="8046" y="0"/>
                  <a:pt x="8082" y="7"/>
                  <a:pt x="8116" y="21"/>
                </a:cubicBezTo>
                <a:cubicBezTo>
                  <a:pt x="8150" y="36"/>
                  <a:pt x="8180" y="56"/>
                  <a:pt x="8206" y="83"/>
                </a:cubicBezTo>
                <a:cubicBezTo>
                  <a:pt x="8232" y="109"/>
                  <a:pt x="8252" y="139"/>
                  <a:pt x="8266" y="173"/>
                </a:cubicBezTo>
                <a:cubicBezTo>
                  <a:pt x="8281" y="207"/>
                  <a:pt x="8288" y="243"/>
                  <a:pt x="8288" y="280"/>
                </a:cubicBezTo>
                <a:lnTo>
                  <a:pt x="8288" y="4133"/>
                </a:lnTo>
                <a:cubicBezTo>
                  <a:pt x="8288" y="4170"/>
                  <a:pt x="8281" y="4205"/>
                  <a:pt x="8266" y="4240"/>
                </a:cubicBezTo>
                <a:cubicBezTo>
                  <a:pt x="8252" y="4274"/>
                  <a:pt x="8232" y="4304"/>
                  <a:pt x="8206" y="4330"/>
                </a:cubicBezTo>
                <a:cubicBezTo>
                  <a:pt x="8180" y="4356"/>
                  <a:pt x="8150" y="4376"/>
                  <a:pt x="8116" y="4390"/>
                </a:cubicBezTo>
                <a:cubicBezTo>
                  <a:pt x="8082" y="4404"/>
                  <a:pt x="8046" y="4411"/>
                  <a:pt x="8009" y="4411"/>
                </a:cubicBezTo>
                <a:lnTo>
                  <a:pt x="278" y="4411"/>
                </a:lnTo>
                <a:cubicBezTo>
                  <a:pt x="241" y="4411"/>
                  <a:pt x="206" y="4404"/>
                  <a:pt x="172" y="4390"/>
                </a:cubicBezTo>
                <a:cubicBezTo>
                  <a:pt x="137" y="4376"/>
                  <a:pt x="107" y="4356"/>
                  <a:pt x="81" y="4330"/>
                </a:cubicBezTo>
                <a:cubicBezTo>
                  <a:pt x="55" y="4304"/>
                  <a:pt x="35" y="4274"/>
                  <a:pt x="21" y="4240"/>
                </a:cubicBezTo>
                <a:cubicBezTo>
                  <a:pt x="7" y="4205"/>
                  <a:pt x="0" y="4170"/>
                  <a:pt x="0" y="4133"/>
                </a:cubicBezTo>
                <a:lnTo>
                  <a:pt x="0" y="280"/>
                </a:lnTo>
                <a:cubicBezTo>
                  <a:pt x="0" y="243"/>
                  <a:pt x="7" y="207"/>
                  <a:pt x="21" y="1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7" name="任意多边形 196"/>
          <p:cNvSpPr/>
          <p:nvPr/>
        </p:nvSpPr>
        <p:spPr>
          <a:xfrm>
            <a:off x="668520" y="2373120"/>
            <a:ext cx="2983680" cy="1587960"/>
          </a:xfrm>
          <a:custGeom>
            <a:avLst/>
            <a:gdLst/>
            <a:ahLst/>
            <a:cxnLst/>
            <a:rect l="0" t="0" r="r" b="b"/>
            <a:pathLst>
              <a:path w="8288" h="4411">
                <a:moveTo>
                  <a:pt x="0" y="4133"/>
                </a:moveTo>
                <a:lnTo>
                  <a:pt x="0" y="280"/>
                </a:lnTo>
                <a:cubicBezTo>
                  <a:pt x="0" y="243"/>
                  <a:pt x="7" y="207"/>
                  <a:pt x="21" y="173"/>
                </a:cubicBezTo>
                <a:cubicBezTo>
                  <a:pt x="35" y="139"/>
                  <a:pt x="55" y="109"/>
                  <a:pt x="81" y="83"/>
                </a:cubicBezTo>
                <a:cubicBezTo>
                  <a:pt x="107" y="56"/>
                  <a:pt x="137" y="36"/>
                  <a:pt x="172" y="21"/>
                </a:cubicBezTo>
                <a:cubicBezTo>
                  <a:pt x="206" y="7"/>
                  <a:pt x="241" y="0"/>
                  <a:pt x="278" y="0"/>
                </a:cubicBezTo>
                <a:lnTo>
                  <a:pt x="8009" y="0"/>
                </a:lnTo>
                <a:cubicBezTo>
                  <a:pt x="8046" y="0"/>
                  <a:pt x="8082" y="7"/>
                  <a:pt x="8116" y="21"/>
                </a:cubicBezTo>
                <a:cubicBezTo>
                  <a:pt x="8150" y="36"/>
                  <a:pt x="8180" y="56"/>
                  <a:pt x="8206" y="83"/>
                </a:cubicBezTo>
                <a:cubicBezTo>
                  <a:pt x="8232" y="109"/>
                  <a:pt x="8252" y="139"/>
                  <a:pt x="8266" y="173"/>
                </a:cubicBezTo>
                <a:cubicBezTo>
                  <a:pt x="8281" y="207"/>
                  <a:pt x="8288" y="243"/>
                  <a:pt x="8288" y="280"/>
                </a:cubicBezTo>
                <a:lnTo>
                  <a:pt x="8288" y="4133"/>
                </a:lnTo>
                <a:cubicBezTo>
                  <a:pt x="8288" y="4170"/>
                  <a:pt x="8281" y="4205"/>
                  <a:pt x="8266" y="4240"/>
                </a:cubicBezTo>
                <a:cubicBezTo>
                  <a:pt x="8252" y="4274"/>
                  <a:pt x="8232" y="4304"/>
                  <a:pt x="8206" y="4330"/>
                </a:cubicBezTo>
                <a:cubicBezTo>
                  <a:pt x="8180" y="4356"/>
                  <a:pt x="8150" y="4376"/>
                  <a:pt x="8116" y="4390"/>
                </a:cubicBezTo>
                <a:cubicBezTo>
                  <a:pt x="8082" y="4404"/>
                  <a:pt x="8046" y="4411"/>
                  <a:pt x="8009" y="4411"/>
                </a:cubicBezTo>
                <a:lnTo>
                  <a:pt x="278" y="4411"/>
                </a:lnTo>
                <a:cubicBezTo>
                  <a:pt x="241" y="4411"/>
                  <a:pt x="206" y="4404"/>
                  <a:pt x="172" y="4390"/>
                </a:cubicBezTo>
                <a:cubicBezTo>
                  <a:pt x="137" y="4376"/>
                  <a:pt x="107" y="4356"/>
                  <a:pt x="81" y="4330"/>
                </a:cubicBezTo>
                <a:cubicBezTo>
                  <a:pt x="55" y="4304"/>
                  <a:pt x="35" y="4274"/>
                  <a:pt x="21" y="4240"/>
                </a:cubicBezTo>
                <a:cubicBezTo>
                  <a:pt x="7" y="4205"/>
                  <a:pt x="0" y="4170"/>
                  <a:pt x="0" y="4133"/>
                </a:cubicBezTo>
                <a:moveTo>
                  <a:pt x="23" y="280"/>
                </a:moveTo>
                <a:lnTo>
                  <a:pt x="23" y="4133"/>
                </a:lnTo>
                <a:cubicBezTo>
                  <a:pt x="23" y="4150"/>
                  <a:pt x="24" y="4166"/>
                  <a:pt x="28" y="4183"/>
                </a:cubicBezTo>
                <a:cubicBezTo>
                  <a:pt x="31" y="4199"/>
                  <a:pt x="36" y="4215"/>
                  <a:pt x="42" y="4231"/>
                </a:cubicBezTo>
                <a:cubicBezTo>
                  <a:pt x="49" y="4246"/>
                  <a:pt x="56" y="4261"/>
                  <a:pt x="66" y="4275"/>
                </a:cubicBezTo>
                <a:cubicBezTo>
                  <a:pt x="75" y="4289"/>
                  <a:pt x="86" y="4302"/>
                  <a:pt x="98" y="4313"/>
                </a:cubicBezTo>
                <a:cubicBezTo>
                  <a:pt x="109" y="4325"/>
                  <a:pt x="122" y="4336"/>
                  <a:pt x="136" y="4345"/>
                </a:cubicBezTo>
                <a:cubicBezTo>
                  <a:pt x="150" y="4355"/>
                  <a:pt x="165" y="4362"/>
                  <a:pt x="180" y="4369"/>
                </a:cubicBezTo>
                <a:cubicBezTo>
                  <a:pt x="196" y="4375"/>
                  <a:pt x="212" y="4380"/>
                  <a:pt x="228" y="4383"/>
                </a:cubicBezTo>
                <a:cubicBezTo>
                  <a:pt x="245" y="4387"/>
                  <a:pt x="261" y="4388"/>
                  <a:pt x="278" y="4388"/>
                </a:cubicBezTo>
                <a:lnTo>
                  <a:pt x="8009" y="4388"/>
                </a:lnTo>
                <a:cubicBezTo>
                  <a:pt x="8026" y="4388"/>
                  <a:pt x="8042" y="4387"/>
                  <a:pt x="8059" y="4383"/>
                </a:cubicBezTo>
                <a:cubicBezTo>
                  <a:pt x="8075" y="4380"/>
                  <a:pt x="8091" y="4375"/>
                  <a:pt x="8107" y="4369"/>
                </a:cubicBezTo>
                <a:cubicBezTo>
                  <a:pt x="8122" y="4362"/>
                  <a:pt x="8137" y="4355"/>
                  <a:pt x="8151" y="4345"/>
                </a:cubicBezTo>
                <a:cubicBezTo>
                  <a:pt x="8165" y="4336"/>
                  <a:pt x="8178" y="4325"/>
                  <a:pt x="8190" y="4313"/>
                </a:cubicBezTo>
                <a:cubicBezTo>
                  <a:pt x="8201" y="4302"/>
                  <a:pt x="8212" y="4289"/>
                  <a:pt x="8221" y="4275"/>
                </a:cubicBezTo>
                <a:cubicBezTo>
                  <a:pt x="8231" y="4261"/>
                  <a:pt x="8239" y="4246"/>
                  <a:pt x="8245" y="4231"/>
                </a:cubicBezTo>
                <a:cubicBezTo>
                  <a:pt x="8251" y="4215"/>
                  <a:pt x="8256" y="4199"/>
                  <a:pt x="8259" y="4183"/>
                </a:cubicBezTo>
                <a:cubicBezTo>
                  <a:pt x="8263" y="4166"/>
                  <a:pt x="8264" y="4150"/>
                  <a:pt x="8264" y="4133"/>
                </a:cubicBezTo>
                <a:lnTo>
                  <a:pt x="8264" y="280"/>
                </a:lnTo>
                <a:cubicBezTo>
                  <a:pt x="8264" y="263"/>
                  <a:pt x="8263" y="246"/>
                  <a:pt x="8259" y="230"/>
                </a:cubicBezTo>
                <a:cubicBezTo>
                  <a:pt x="8256" y="213"/>
                  <a:pt x="8251" y="197"/>
                  <a:pt x="8245" y="182"/>
                </a:cubicBezTo>
                <a:cubicBezTo>
                  <a:pt x="8239" y="166"/>
                  <a:pt x="8231" y="152"/>
                  <a:pt x="8221" y="138"/>
                </a:cubicBezTo>
                <a:cubicBezTo>
                  <a:pt x="8212" y="124"/>
                  <a:pt x="8201" y="111"/>
                  <a:pt x="8190" y="99"/>
                </a:cubicBezTo>
                <a:cubicBezTo>
                  <a:pt x="8178" y="87"/>
                  <a:pt x="8165" y="77"/>
                  <a:pt x="8151" y="67"/>
                </a:cubicBezTo>
                <a:cubicBezTo>
                  <a:pt x="8137" y="58"/>
                  <a:pt x="8122" y="50"/>
                  <a:pt x="8107" y="44"/>
                </a:cubicBezTo>
                <a:cubicBezTo>
                  <a:pt x="8091" y="37"/>
                  <a:pt x="8075" y="32"/>
                  <a:pt x="8059" y="29"/>
                </a:cubicBezTo>
                <a:cubicBezTo>
                  <a:pt x="8042" y="26"/>
                  <a:pt x="8026" y="23"/>
                  <a:pt x="8009" y="23"/>
                </a:cubicBezTo>
                <a:lnTo>
                  <a:pt x="278" y="23"/>
                </a:lnTo>
                <a:cubicBezTo>
                  <a:pt x="261" y="23"/>
                  <a:pt x="245" y="26"/>
                  <a:pt x="228" y="29"/>
                </a:cubicBezTo>
                <a:cubicBezTo>
                  <a:pt x="212" y="32"/>
                  <a:pt x="196" y="37"/>
                  <a:pt x="180" y="44"/>
                </a:cubicBezTo>
                <a:cubicBezTo>
                  <a:pt x="165" y="50"/>
                  <a:pt x="150" y="58"/>
                  <a:pt x="136" y="67"/>
                </a:cubicBezTo>
                <a:cubicBezTo>
                  <a:pt x="122" y="77"/>
                  <a:pt x="109" y="87"/>
                  <a:pt x="98" y="99"/>
                </a:cubicBezTo>
                <a:cubicBezTo>
                  <a:pt x="86" y="111"/>
                  <a:pt x="75" y="124"/>
                  <a:pt x="66" y="138"/>
                </a:cubicBezTo>
                <a:cubicBezTo>
                  <a:pt x="56" y="152"/>
                  <a:pt x="49" y="166"/>
                  <a:pt x="42" y="182"/>
                </a:cubicBezTo>
                <a:cubicBezTo>
                  <a:pt x="36" y="197"/>
                  <a:pt x="31" y="213"/>
                  <a:pt x="28" y="230"/>
                </a:cubicBezTo>
                <a:cubicBezTo>
                  <a:pt x="24" y="246"/>
                  <a:pt x="23" y="263"/>
                  <a:pt x="23" y="280"/>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8" name="任意多边形 197"/>
          <p:cNvSpPr/>
          <p:nvPr/>
        </p:nvSpPr>
        <p:spPr>
          <a:xfrm>
            <a:off x="843840" y="2548440"/>
            <a:ext cx="301320" cy="301320"/>
          </a:xfrm>
          <a:custGeom>
            <a:avLst/>
            <a:gdLst/>
            <a:ahLst/>
            <a:cxnLst/>
            <a:rect l="0" t="0" r="r" b="b"/>
            <a:pathLst>
              <a:path w="837" h="837">
                <a:moveTo>
                  <a:pt x="837" y="419"/>
                </a:moveTo>
                <a:cubicBezTo>
                  <a:pt x="837" y="447"/>
                  <a:pt x="834" y="474"/>
                  <a:pt x="829" y="501"/>
                </a:cubicBezTo>
                <a:cubicBezTo>
                  <a:pt x="823" y="528"/>
                  <a:pt x="815" y="554"/>
                  <a:pt x="805" y="579"/>
                </a:cubicBezTo>
                <a:cubicBezTo>
                  <a:pt x="794" y="605"/>
                  <a:pt x="782" y="629"/>
                  <a:pt x="766" y="651"/>
                </a:cubicBezTo>
                <a:cubicBezTo>
                  <a:pt x="751" y="674"/>
                  <a:pt x="734" y="695"/>
                  <a:pt x="714" y="715"/>
                </a:cubicBezTo>
                <a:cubicBezTo>
                  <a:pt x="695" y="734"/>
                  <a:pt x="674" y="751"/>
                  <a:pt x="651" y="767"/>
                </a:cubicBezTo>
                <a:cubicBezTo>
                  <a:pt x="628" y="782"/>
                  <a:pt x="604" y="795"/>
                  <a:pt x="578" y="805"/>
                </a:cubicBezTo>
                <a:cubicBezTo>
                  <a:pt x="552" y="816"/>
                  <a:pt x="526" y="824"/>
                  <a:pt x="499" y="829"/>
                </a:cubicBezTo>
                <a:cubicBezTo>
                  <a:pt x="472" y="834"/>
                  <a:pt x="445" y="837"/>
                  <a:pt x="418" y="837"/>
                </a:cubicBezTo>
                <a:cubicBezTo>
                  <a:pt x="390" y="837"/>
                  <a:pt x="363" y="834"/>
                  <a:pt x="336" y="829"/>
                </a:cubicBezTo>
                <a:cubicBezTo>
                  <a:pt x="309" y="824"/>
                  <a:pt x="283" y="816"/>
                  <a:pt x="258" y="805"/>
                </a:cubicBezTo>
                <a:cubicBezTo>
                  <a:pt x="233" y="795"/>
                  <a:pt x="209" y="782"/>
                  <a:pt x="186" y="767"/>
                </a:cubicBezTo>
                <a:cubicBezTo>
                  <a:pt x="163" y="751"/>
                  <a:pt x="142" y="734"/>
                  <a:pt x="122" y="715"/>
                </a:cubicBezTo>
                <a:cubicBezTo>
                  <a:pt x="103" y="695"/>
                  <a:pt x="86" y="674"/>
                  <a:pt x="70" y="651"/>
                </a:cubicBezTo>
                <a:cubicBezTo>
                  <a:pt x="55" y="629"/>
                  <a:pt x="42" y="605"/>
                  <a:pt x="32" y="579"/>
                </a:cubicBezTo>
                <a:cubicBezTo>
                  <a:pt x="21" y="554"/>
                  <a:pt x="13" y="528"/>
                  <a:pt x="8" y="501"/>
                </a:cubicBezTo>
                <a:cubicBezTo>
                  <a:pt x="3" y="474"/>
                  <a:pt x="0" y="447"/>
                  <a:pt x="0" y="419"/>
                </a:cubicBezTo>
                <a:cubicBezTo>
                  <a:pt x="0" y="392"/>
                  <a:pt x="3" y="365"/>
                  <a:pt x="8" y="338"/>
                </a:cubicBezTo>
                <a:cubicBezTo>
                  <a:pt x="13" y="311"/>
                  <a:pt x="21" y="285"/>
                  <a:pt x="32" y="259"/>
                </a:cubicBezTo>
                <a:cubicBezTo>
                  <a:pt x="42" y="234"/>
                  <a:pt x="55" y="210"/>
                  <a:pt x="70" y="187"/>
                </a:cubicBezTo>
                <a:cubicBezTo>
                  <a:pt x="86" y="164"/>
                  <a:pt x="103" y="143"/>
                  <a:pt x="122" y="124"/>
                </a:cubicBezTo>
                <a:cubicBezTo>
                  <a:pt x="142" y="104"/>
                  <a:pt x="163" y="87"/>
                  <a:pt x="186" y="72"/>
                </a:cubicBezTo>
                <a:cubicBezTo>
                  <a:pt x="209" y="57"/>
                  <a:pt x="233" y="44"/>
                  <a:pt x="258" y="33"/>
                </a:cubicBezTo>
                <a:cubicBezTo>
                  <a:pt x="283" y="23"/>
                  <a:pt x="309" y="14"/>
                  <a:pt x="336" y="9"/>
                </a:cubicBezTo>
                <a:cubicBezTo>
                  <a:pt x="363" y="3"/>
                  <a:pt x="390" y="0"/>
                  <a:pt x="418" y="0"/>
                </a:cubicBezTo>
                <a:cubicBezTo>
                  <a:pt x="445" y="0"/>
                  <a:pt x="472" y="3"/>
                  <a:pt x="499" y="9"/>
                </a:cubicBezTo>
                <a:cubicBezTo>
                  <a:pt x="526" y="14"/>
                  <a:pt x="552" y="23"/>
                  <a:pt x="578" y="33"/>
                </a:cubicBezTo>
                <a:cubicBezTo>
                  <a:pt x="604" y="44"/>
                  <a:pt x="628" y="57"/>
                  <a:pt x="651" y="72"/>
                </a:cubicBezTo>
                <a:cubicBezTo>
                  <a:pt x="674" y="87"/>
                  <a:pt x="695" y="104"/>
                  <a:pt x="714" y="124"/>
                </a:cubicBezTo>
                <a:cubicBezTo>
                  <a:pt x="734" y="143"/>
                  <a:pt x="751" y="164"/>
                  <a:pt x="766" y="187"/>
                </a:cubicBezTo>
                <a:cubicBezTo>
                  <a:pt x="782" y="210"/>
                  <a:pt x="794" y="234"/>
                  <a:pt x="805" y="259"/>
                </a:cubicBezTo>
                <a:cubicBezTo>
                  <a:pt x="815" y="285"/>
                  <a:pt x="823" y="311"/>
                  <a:pt x="829" y="338"/>
                </a:cubicBezTo>
                <a:cubicBezTo>
                  <a:pt x="834" y="365"/>
                  <a:pt x="837" y="392"/>
                  <a:pt x="837" y="419"/>
                </a:cubicBezTo>
                <a:close/>
              </a:path>
            </a:pathLst>
          </a:custGeom>
          <a:solidFill>
            <a:srgbClr val="6366F1">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9" name="图片 198"/>
          <p:cNvPicPr/>
          <p:nvPr/>
        </p:nvPicPr>
        <p:blipFill>
          <a:blip r:embed="rId13"/>
          <a:stretch/>
        </p:blipFill>
        <p:spPr>
          <a:xfrm>
            <a:off x="927720" y="2632320"/>
            <a:ext cx="133200" cy="133200"/>
          </a:xfrm>
          <a:prstGeom prst="rect">
            <a:avLst/>
          </a:prstGeom>
          <a:noFill/>
          <a:ln w="0">
            <a:noFill/>
          </a:ln>
        </p:spPr>
      </p:pic>
      <p:sp>
        <p:nvSpPr>
          <p:cNvPr id="200" name="文本框 199"/>
          <p:cNvSpPr txBox="1"/>
          <p:nvPr/>
        </p:nvSpPr>
        <p:spPr>
          <a:xfrm>
            <a:off x="810720" y="4906800"/>
            <a:ext cx="69310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发</a:t>
            </a:r>
            <a:r>
              <a:rPr lang="en-US" sz="1050" b="0" u="none" strike="noStrike">
                <a:solidFill>
                  <a:srgbClr val="FFFFFF"/>
                </a:solidFill>
                <a:effectLst/>
                <a:uFillTx/>
                <a:latin typeface="NotoSansSC"/>
                <a:ea typeface="NotoSansSC"/>
              </a:rPr>
              <a:t>RAG</a:t>
            </a:r>
            <a:r>
              <a:rPr lang="zh-CN" sz="1050" b="0" u="none" strike="noStrike">
                <a:solidFill>
                  <a:srgbClr val="FFFFFF"/>
                </a:solidFill>
                <a:effectLst/>
                <a:uFillTx/>
                <a:latin typeface="NotoSansSC"/>
                <a:ea typeface="NotoSansSC"/>
              </a:rPr>
              <a:t>系统的关键。在实际应用中，检索模块通过高效、精准地提供相关信息，动态扩展了生成模块的知识覆盖面。</a:t>
            </a:r>
            <a:endParaRPr lang="en-US" sz="1050" b="0" u="none" strike="noStrike">
              <a:solidFill>
                <a:srgbClr val="000000"/>
              </a:solidFill>
              <a:effectLst/>
              <a:uFillTx/>
              <a:latin typeface="Times New Roman"/>
            </a:endParaRPr>
          </a:p>
        </p:txBody>
      </p:sp>
      <p:pic>
        <p:nvPicPr>
          <p:cNvPr id="201" name="图片 200"/>
          <p:cNvPicPr/>
          <p:nvPr/>
        </p:nvPicPr>
        <p:blipFill>
          <a:blip r:embed="rId14"/>
          <a:stretch/>
        </p:blipFill>
        <p:spPr>
          <a:xfrm>
            <a:off x="844200" y="3016800"/>
            <a:ext cx="116640" cy="133200"/>
          </a:xfrm>
          <a:prstGeom prst="rect">
            <a:avLst/>
          </a:prstGeom>
          <a:noFill/>
          <a:ln w="0">
            <a:noFill/>
          </a:ln>
        </p:spPr>
      </p:pic>
      <p:sp>
        <p:nvSpPr>
          <p:cNvPr id="202" name="文本框 201"/>
          <p:cNvSpPr txBox="1"/>
          <p:nvPr/>
        </p:nvSpPr>
        <p:spPr>
          <a:xfrm>
            <a:off x="1245240" y="2626560"/>
            <a:ext cx="906120" cy="219960"/>
          </a:xfrm>
          <a:prstGeom prst="rect">
            <a:avLst/>
          </a:prstGeom>
          <a:noFill/>
          <a:ln w="0">
            <a:noFill/>
          </a:ln>
        </p:spPr>
        <p:txBody>
          <a:bodyPr wrap="none" lIns="0" tIns="0" rIns="0" bIns="0" anchor="t">
            <a:spAutoFit/>
          </a:bodyPr>
          <a:lstStyle/>
          <a:p>
            <a:r>
              <a:rPr lang="zh-CN" sz="1180" b="0" u="none" strike="noStrike">
                <a:solidFill>
                  <a:srgbClr val="C7D2FE"/>
                </a:solidFill>
                <a:effectLst/>
                <a:uFillTx/>
                <a:latin typeface="NotoSansSC"/>
                <a:ea typeface="NotoSansSC"/>
              </a:rPr>
              <a:t>信息获取方式</a:t>
            </a:r>
            <a:endParaRPr lang="en-US" sz="1180" b="0" u="none" strike="noStrike">
              <a:solidFill>
                <a:srgbClr val="000000"/>
              </a:solidFill>
              <a:effectLst/>
              <a:uFillTx/>
              <a:latin typeface="Times New Roman"/>
            </a:endParaRPr>
          </a:p>
        </p:txBody>
      </p:sp>
      <p:pic>
        <p:nvPicPr>
          <p:cNvPr id="203" name="图片 202"/>
          <p:cNvPicPr/>
          <p:nvPr/>
        </p:nvPicPr>
        <p:blipFill>
          <a:blip r:embed="rId15"/>
          <a:stretch/>
        </p:blipFill>
        <p:spPr>
          <a:xfrm>
            <a:off x="844200" y="3317760"/>
            <a:ext cx="133200" cy="133200"/>
          </a:xfrm>
          <a:prstGeom prst="rect">
            <a:avLst/>
          </a:prstGeom>
          <a:noFill/>
          <a:ln w="0">
            <a:noFill/>
          </a:ln>
        </p:spPr>
      </p:pic>
      <p:sp>
        <p:nvSpPr>
          <p:cNvPr id="204" name="文本框 203"/>
          <p:cNvSpPr txBox="1"/>
          <p:nvPr/>
        </p:nvSpPr>
        <p:spPr>
          <a:xfrm>
            <a:off x="1027800" y="3017880"/>
            <a:ext cx="24148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向量化检索技术，将文本转换为向量表示</a:t>
            </a:r>
            <a:endParaRPr lang="en-US" sz="1050" b="0" u="none" strike="noStrike">
              <a:solidFill>
                <a:srgbClr val="000000"/>
              </a:solidFill>
              <a:effectLst/>
              <a:uFillTx/>
              <a:latin typeface="Times New Roman"/>
            </a:endParaRPr>
          </a:p>
        </p:txBody>
      </p:sp>
      <p:pic>
        <p:nvPicPr>
          <p:cNvPr id="205" name="图片 204"/>
          <p:cNvPicPr/>
          <p:nvPr/>
        </p:nvPicPr>
        <p:blipFill>
          <a:blip r:embed="rId16"/>
          <a:stretch/>
        </p:blipFill>
        <p:spPr>
          <a:xfrm>
            <a:off x="844200" y="3618360"/>
            <a:ext cx="150120" cy="133200"/>
          </a:xfrm>
          <a:prstGeom prst="rect">
            <a:avLst/>
          </a:prstGeom>
          <a:noFill/>
          <a:ln w="0">
            <a:noFill/>
          </a:ln>
        </p:spPr>
      </p:pic>
      <p:sp>
        <p:nvSpPr>
          <p:cNvPr id="206" name="文本框 205"/>
          <p:cNvSpPr txBox="1"/>
          <p:nvPr/>
        </p:nvSpPr>
        <p:spPr>
          <a:xfrm>
            <a:off x="1044720" y="3318840"/>
            <a:ext cx="21466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支持添加过滤条件，提高查询针对性</a:t>
            </a:r>
            <a:endParaRPr lang="en-US" sz="1050" b="0" u="none" strike="noStrike">
              <a:solidFill>
                <a:srgbClr val="000000"/>
              </a:solidFill>
              <a:effectLst/>
              <a:uFillTx/>
              <a:latin typeface="Times New Roman"/>
            </a:endParaRPr>
          </a:p>
        </p:txBody>
      </p:sp>
      <p:sp>
        <p:nvSpPr>
          <p:cNvPr id="207" name="任意多边形 206"/>
          <p:cNvSpPr/>
          <p:nvPr/>
        </p:nvSpPr>
        <p:spPr>
          <a:xfrm>
            <a:off x="3852360" y="2373120"/>
            <a:ext cx="2991960" cy="1587960"/>
          </a:xfrm>
          <a:custGeom>
            <a:avLst/>
            <a:gdLst/>
            <a:ahLst/>
            <a:cxnLst/>
            <a:rect l="0" t="0" r="r" b="b"/>
            <a:pathLst>
              <a:path w="8311" h="4411">
                <a:moveTo>
                  <a:pt x="21" y="173"/>
                </a:moveTo>
                <a:cubicBezTo>
                  <a:pt x="35" y="139"/>
                  <a:pt x="55" y="109"/>
                  <a:pt x="81" y="83"/>
                </a:cubicBezTo>
                <a:cubicBezTo>
                  <a:pt x="107" y="56"/>
                  <a:pt x="138" y="36"/>
                  <a:pt x="172" y="21"/>
                </a:cubicBezTo>
                <a:cubicBezTo>
                  <a:pt x="206" y="7"/>
                  <a:pt x="241" y="0"/>
                  <a:pt x="278" y="0"/>
                </a:cubicBezTo>
                <a:lnTo>
                  <a:pt x="8032" y="0"/>
                </a:lnTo>
                <a:cubicBezTo>
                  <a:pt x="8069" y="0"/>
                  <a:pt x="8105" y="7"/>
                  <a:pt x="8139" y="21"/>
                </a:cubicBezTo>
                <a:cubicBezTo>
                  <a:pt x="8173" y="36"/>
                  <a:pt x="8203" y="56"/>
                  <a:pt x="8229" y="83"/>
                </a:cubicBezTo>
                <a:cubicBezTo>
                  <a:pt x="8256" y="109"/>
                  <a:pt x="8276" y="139"/>
                  <a:pt x="8290" y="173"/>
                </a:cubicBezTo>
                <a:cubicBezTo>
                  <a:pt x="8304" y="207"/>
                  <a:pt x="8311" y="243"/>
                  <a:pt x="8311" y="280"/>
                </a:cubicBezTo>
                <a:lnTo>
                  <a:pt x="8311" y="4133"/>
                </a:lnTo>
                <a:cubicBezTo>
                  <a:pt x="8311" y="4170"/>
                  <a:pt x="8304" y="4205"/>
                  <a:pt x="8290" y="4240"/>
                </a:cubicBezTo>
                <a:cubicBezTo>
                  <a:pt x="8276" y="4274"/>
                  <a:pt x="8256" y="4304"/>
                  <a:pt x="8229" y="4330"/>
                </a:cubicBezTo>
                <a:cubicBezTo>
                  <a:pt x="8203" y="4356"/>
                  <a:pt x="8173" y="4376"/>
                  <a:pt x="8139" y="4390"/>
                </a:cubicBezTo>
                <a:cubicBezTo>
                  <a:pt x="8105" y="4404"/>
                  <a:pt x="8069" y="4411"/>
                  <a:pt x="8032" y="4411"/>
                </a:cubicBezTo>
                <a:lnTo>
                  <a:pt x="278" y="4411"/>
                </a:lnTo>
                <a:cubicBezTo>
                  <a:pt x="241" y="4411"/>
                  <a:pt x="206" y="4404"/>
                  <a:pt x="172" y="4390"/>
                </a:cubicBezTo>
                <a:cubicBezTo>
                  <a:pt x="138" y="4376"/>
                  <a:pt x="107" y="4356"/>
                  <a:pt x="81" y="4330"/>
                </a:cubicBezTo>
                <a:cubicBezTo>
                  <a:pt x="55" y="4304"/>
                  <a:pt x="35" y="4274"/>
                  <a:pt x="21" y="4240"/>
                </a:cubicBezTo>
                <a:cubicBezTo>
                  <a:pt x="7" y="4205"/>
                  <a:pt x="0" y="4170"/>
                  <a:pt x="0" y="4133"/>
                </a:cubicBezTo>
                <a:lnTo>
                  <a:pt x="0" y="280"/>
                </a:lnTo>
                <a:cubicBezTo>
                  <a:pt x="0" y="243"/>
                  <a:pt x="7" y="207"/>
                  <a:pt x="21" y="17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8" name="任意多边形 207"/>
          <p:cNvSpPr/>
          <p:nvPr/>
        </p:nvSpPr>
        <p:spPr>
          <a:xfrm>
            <a:off x="3852360" y="2373120"/>
            <a:ext cx="2991960" cy="1587960"/>
          </a:xfrm>
          <a:custGeom>
            <a:avLst/>
            <a:gdLst/>
            <a:ahLst/>
            <a:cxnLst/>
            <a:rect l="0" t="0" r="r" b="b"/>
            <a:pathLst>
              <a:path w="8311" h="4411">
                <a:moveTo>
                  <a:pt x="0" y="4133"/>
                </a:moveTo>
                <a:lnTo>
                  <a:pt x="0" y="280"/>
                </a:lnTo>
                <a:cubicBezTo>
                  <a:pt x="0" y="243"/>
                  <a:pt x="7" y="207"/>
                  <a:pt x="21" y="173"/>
                </a:cubicBezTo>
                <a:cubicBezTo>
                  <a:pt x="35" y="139"/>
                  <a:pt x="55" y="109"/>
                  <a:pt x="81" y="83"/>
                </a:cubicBezTo>
                <a:cubicBezTo>
                  <a:pt x="107" y="56"/>
                  <a:pt x="138" y="36"/>
                  <a:pt x="172" y="21"/>
                </a:cubicBezTo>
                <a:cubicBezTo>
                  <a:pt x="206" y="7"/>
                  <a:pt x="241" y="0"/>
                  <a:pt x="278" y="0"/>
                </a:cubicBezTo>
                <a:lnTo>
                  <a:pt x="8032" y="0"/>
                </a:lnTo>
                <a:cubicBezTo>
                  <a:pt x="8069" y="0"/>
                  <a:pt x="8105" y="7"/>
                  <a:pt x="8139" y="21"/>
                </a:cubicBezTo>
                <a:cubicBezTo>
                  <a:pt x="8173" y="36"/>
                  <a:pt x="8203" y="56"/>
                  <a:pt x="8229" y="83"/>
                </a:cubicBezTo>
                <a:cubicBezTo>
                  <a:pt x="8256" y="109"/>
                  <a:pt x="8276" y="139"/>
                  <a:pt x="8290" y="173"/>
                </a:cubicBezTo>
                <a:cubicBezTo>
                  <a:pt x="8304" y="207"/>
                  <a:pt x="8311" y="243"/>
                  <a:pt x="8311" y="280"/>
                </a:cubicBezTo>
                <a:lnTo>
                  <a:pt x="8311" y="4133"/>
                </a:lnTo>
                <a:cubicBezTo>
                  <a:pt x="8311" y="4170"/>
                  <a:pt x="8304" y="4205"/>
                  <a:pt x="8290" y="4240"/>
                </a:cubicBezTo>
                <a:cubicBezTo>
                  <a:pt x="8276" y="4274"/>
                  <a:pt x="8256" y="4304"/>
                  <a:pt x="8229" y="4330"/>
                </a:cubicBezTo>
                <a:cubicBezTo>
                  <a:pt x="8203" y="4356"/>
                  <a:pt x="8173" y="4376"/>
                  <a:pt x="8139" y="4390"/>
                </a:cubicBezTo>
                <a:cubicBezTo>
                  <a:pt x="8105" y="4404"/>
                  <a:pt x="8069" y="4411"/>
                  <a:pt x="8032" y="4411"/>
                </a:cubicBezTo>
                <a:lnTo>
                  <a:pt x="278" y="4411"/>
                </a:lnTo>
                <a:cubicBezTo>
                  <a:pt x="241" y="4411"/>
                  <a:pt x="206" y="4404"/>
                  <a:pt x="172" y="4390"/>
                </a:cubicBezTo>
                <a:cubicBezTo>
                  <a:pt x="138" y="4376"/>
                  <a:pt x="107" y="4356"/>
                  <a:pt x="81" y="4330"/>
                </a:cubicBezTo>
                <a:cubicBezTo>
                  <a:pt x="55" y="4304"/>
                  <a:pt x="35" y="4274"/>
                  <a:pt x="21" y="4240"/>
                </a:cubicBezTo>
                <a:cubicBezTo>
                  <a:pt x="7" y="4205"/>
                  <a:pt x="0" y="4170"/>
                  <a:pt x="0" y="4133"/>
                </a:cubicBezTo>
                <a:moveTo>
                  <a:pt x="23" y="280"/>
                </a:moveTo>
                <a:lnTo>
                  <a:pt x="23" y="4133"/>
                </a:lnTo>
                <a:cubicBezTo>
                  <a:pt x="23" y="4150"/>
                  <a:pt x="25" y="4166"/>
                  <a:pt x="28" y="4183"/>
                </a:cubicBezTo>
                <a:cubicBezTo>
                  <a:pt x="31" y="4199"/>
                  <a:pt x="36" y="4215"/>
                  <a:pt x="42" y="4231"/>
                </a:cubicBezTo>
                <a:cubicBezTo>
                  <a:pt x="49" y="4246"/>
                  <a:pt x="57" y="4261"/>
                  <a:pt x="66" y="4275"/>
                </a:cubicBezTo>
                <a:cubicBezTo>
                  <a:pt x="75" y="4289"/>
                  <a:pt x="86" y="4302"/>
                  <a:pt x="98" y="4313"/>
                </a:cubicBezTo>
                <a:cubicBezTo>
                  <a:pt x="110" y="4325"/>
                  <a:pt x="122" y="4336"/>
                  <a:pt x="136" y="4345"/>
                </a:cubicBezTo>
                <a:cubicBezTo>
                  <a:pt x="150" y="4355"/>
                  <a:pt x="165" y="4362"/>
                  <a:pt x="181" y="4369"/>
                </a:cubicBezTo>
                <a:cubicBezTo>
                  <a:pt x="196" y="4375"/>
                  <a:pt x="212" y="4380"/>
                  <a:pt x="228" y="4383"/>
                </a:cubicBezTo>
                <a:cubicBezTo>
                  <a:pt x="245" y="4387"/>
                  <a:pt x="262" y="4388"/>
                  <a:pt x="278" y="4388"/>
                </a:cubicBezTo>
                <a:lnTo>
                  <a:pt x="8032" y="4388"/>
                </a:lnTo>
                <a:cubicBezTo>
                  <a:pt x="8049" y="4388"/>
                  <a:pt x="8066" y="4387"/>
                  <a:pt x="8082" y="4383"/>
                </a:cubicBezTo>
                <a:cubicBezTo>
                  <a:pt x="8099" y="4380"/>
                  <a:pt x="8115" y="4375"/>
                  <a:pt x="8130" y="4369"/>
                </a:cubicBezTo>
                <a:cubicBezTo>
                  <a:pt x="8146" y="4362"/>
                  <a:pt x="8160" y="4355"/>
                  <a:pt x="8174" y="4345"/>
                </a:cubicBezTo>
                <a:cubicBezTo>
                  <a:pt x="8188" y="4336"/>
                  <a:pt x="8201" y="4325"/>
                  <a:pt x="8213" y="4313"/>
                </a:cubicBezTo>
                <a:cubicBezTo>
                  <a:pt x="8225" y="4302"/>
                  <a:pt x="8235" y="4289"/>
                  <a:pt x="8245" y="4275"/>
                </a:cubicBezTo>
                <a:cubicBezTo>
                  <a:pt x="8254" y="4261"/>
                  <a:pt x="8262" y="4246"/>
                  <a:pt x="8268" y="4231"/>
                </a:cubicBezTo>
                <a:cubicBezTo>
                  <a:pt x="8275" y="4215"/>
                  <a:pt x="8280" y="4199"/>
                  <a:pt x="8283" y="4183"/>
                </a:cubicBezTo>
                <a:cubicBezTo>
                  <a:pt x="8286" y="4166"/>
                  <a:pt x="8288" y="4150"/>
                  <a:pt x="8288" y="4133"/>
                </a:cubicBezTo>
                <a:lnTo>
                  <a:pt x="8288" y="280"/>
                </a:lnTo>
                <a:cubicBezTo>
                  <a:pt x="8288" y="263"/>
                  <a:pt x="8286" y="246"/>
                  <a:pt x="8283" y="230"/>
                </a:cubicBezTo>
                <a:cubicBezTo>
                  <a:pt x="8280" y="213"/>
                  <a:pt x="8275" y="197"/>
                  <a:pt x="8268" y="182"/>
                </a:cubicBezTo>
                <a:cubicBezTo>
                  <a:pt x="8262" y="166"/>
                  <a:pt x="8254" y="152"/>
                  <a:pt x="8245" y="138"/>
                </a:cubicBezTo>
                <a:cubicBezTo>
                  <a:pt x="8235" y="124"/>
                  <a:pt x="8225" y="111"/>
                  <a:pt x="8213" y="99"/>
                </a:cubicBezTo>
                <a:cubicBezTo>
                  <a:pt x="8201" y="87"/>
                  <a:pt x="8188" y="77"/>
                  <a:pt x="8174" y="67"/>
                </a:cubicBezTo>
                <a:cubicBezTo>
                  <a:pt x="8160" y="58"/>
                  <a:pt x="8146" y="50"/>
                  <a:pt x="8130" y="44"/>
                </a:cubicBezTo>
                <a:cubicBezTo>
                  <a:pt x="8115" y="37"/>
                  <a:pt x="8099" y="32"/>
                  <a:pt x="8082" y="29"/>
                </a:cubicBezTo>
                <a:cubicBezTo>
                  <a:pt x="8066" y="26"/>
                  <a:pt x="8049" y="23"/>
                  <a:pt x="8032" y="23"/>
                </a:cubicBezTo>
                <a:lnTo>
                  <a:pt x="278" y="23"/>
                </a:lnTo>
                <a:cubicBezTo>
                  <a:pt x="262" y="23"/>
                  <a:pt x="245" y="26"/>
                  <a:pt x="228" y="29"/>
                </a:cubicBezTo>
                <a:cubicBezTo>
                  <a:pt x="212" y="32"/>
                  <a:pt x="196" y="37"/>
                  <a:pt x="181" y="44"/>
                </a:cubicBezTo>
                <a:cubicBezTo>
                  <a:pt x="165" y="50"/>
                  <a:pt x="150" y="58"/>
                  <a:pt x="136" y="67"/>
                </a:cubicBezTo>
                <a:cubicBezTo>
                  <a:pt x="122" y="77"/>
                  <a:pt x="110" y="87"/>
                  <a:pt x="98" y="99"/>
                </a:cubicBezTo>
                <a:cubicBezTo>
                  <a:pt x="86" y="111"/>
                  <a:pt x="75" y="124"/>
                  <a:pt x="66" y="138"/>
                </a:cubicBezTo>
                <a:cubicBezTo>
                  <a:pt x="57" y="152"/>
                  <a:pt x="49" y="166"/>
                  <a:pt x="42" y="182"/>
                </a:cubicBezTo>
                <a:cubicBezTo>
                  <a:pt x="36" y="197"/>
                  <a:pt x="31" y="213"/>
                  <a:pt x="28" y="230"/>
                </a:cubicBezTo>
                <a:cubicBezTo>
                  <a:pt x="25" y="246"/>
                  <a:pt x="23" y="263"/>
                  <a:pt x="23" y="280"/>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9" name="任意多边形 208"/>
          <p:cNvSpPr/>
          <p:nvPr/>
        </p:nvSpPr>
        <p:spPr>
          <a:xfrm>
            <a:off x="4027680" y="2548440"/>
            <a:ext cx="301320" cy="301320"/>
          </a:xfrm>
          <a:custGeom>
            <a:avLst/>
            <a:gdLst/>
            <a:ahLst/>
            <a:cxnLst/>
            <a:rect l="0" t="0" r="r" b="b"/>
            <a:pathLst>
              <a:path w="837" h="837">
                <a:moveTo>
                  <a:pt x="837" y="419"/>
                </a:moveTo>
                <a:cubicBezTo>
                  <a:pt x="837" y="447"/>
                  <a:pt x="834" y="474"/>
                  <a:pt x="829" y="501"/>
                </a:cubicBezTo>
                <a:cubicBezTo>
                  <a:pt x="823" y="528"/>
                  <a:pt x="816" y="554"/>
                  <a:pt x="805" y="579"/>
                </a:cubicBezTo>
                <a:cubicBezTo>
                  <a:pt x="795" y="605"/>
                  <a:pt x="782" y="629"/>
                  <a:pt x="766" y="651"/>
                </a:cubicBezTo>
                <a:cubicBezTo>
                  <a:pt x="751" y="674"/>
                  <a:pt x="734" y="695"/>
                  <a:pt x="714" y="715"/>
                </a:cubicBezTo>
                <a:cubicBezTo>
                  <a:pt x="695" y="734"/>
                  <a:pt x="674" y="751"/>
                  <a:pt x="651" y="767"/>
                </a:cubicBezTo>
                <a:cubicBezTo>
                  <a:pt x="628" y="782"/>
                  <a:pt x="604" y="795"/>
                  <a:pt x="579" y="805"/>
                </a:cubicBezTo>
                <a:cubicBezTo>
                  <a:pt x="554" y="816"/>
                  <a:pt x="527" y="824"/>
                  <a:pt x="501" y="829"/>
                </a:cubicBezTo>
                <a:cubicBezTo>
                  <a:pt x="474" y="834"/>
                  <a:pt x="446" y="837"/>
                  <a:pt x="419" y="837"/>
                </a:cubicBezTo>
                <a:cubicBezTo>
                  <a:pt x="392" y="837"/>
                  <a:pt x="364" y="834"/>
                  <a:pt x="338" y="829"/>
                </a:cubicBezTo>
                <a:cubicBezTo>
                  <a:pt x="311" y="824"/>
                  <a:pt x="284" y="816"/>
                  <a:pt x="259" y="805"/>
                </a:cubicBezTo>
                <a:cubicBezTo>
                  <a:pt x="234" y="795"/>
                  <a:pt x="210" y="782"/>
                  <a:pt x="187" y="767"/>
                </a:cubicBezTo>
                <a:cubicBezTo>
                  <a:pt x="164" y="751"/>
                  <a:pt x="143" y="734"/>
                  <a:pt x="124" y="715"/>
                </a:cubicBezTo>
                <a:cubicBezTo>
                  <a:pt x="104" y="695"/>
                  <a:pt x="87" y="674"/>
                  <a:pt x="71" y="651"/>
                </a:cubicBezTo>
                <a:cubicBezTo>
                  <a:pt x="55" y="629"/>
                  <a:pt x="42" y="605"/>
                  <a:pt x="32" y="579"/>
                </a:cubicBezTo>
                <a:cubicBezTo>
                  <a:pt x="21" y="554"/>
                  <a:pt x="14" y="528"/>
                  <a:pt x="8" y="501"/>
                </a:cubicBezTo>
                <a:cubicBezTo>
                  <a:pt x="3" y="474"/>
                  <a:pt x="0" y="447"/>
                  <a:pt x="0" y="419"/>
                </a:cubicBezTo>
                <a:cubicBezTo>
                  <a:pt x="0" y="392"/>
                  <a:pt x="3" y="365"/>
                  <a:pt x="8" y="338"/>
                </a:cubicBezTo>
                <a:cubicBezTo>
                  <a:pt x="14" y="311"/>
                  <a:pt x="21" y="285"/>
                  <a:pt x="32" y="259"/>
                </a:cubicBezTo>
                <a:cubicBezTo>
                  <a:pt x="42" y="234"/>
                  <a:pt x="55" y="210"/>
                  <a:pt x="71" y="187"/>
                </a:cubicBezTo>
                <a:cubicBezTo>
                  <a:pt x="87" y="164"/>
                  <a:pt x="104" y="143"/>
                  <a:pt x="124" y="124"/>
                </a:cubicBezTo>
                <a:cubicBezTo>
                  <a:pt x="143" y="104"/>
                  <a:pt x="164" y="87"/>
                  <a:pt x="187" y="72"/>
                </a:cubicBezTo>
                <a:cubicBezTo>
                  <a:pt x="210" y="57"/>
                  <a:pt x="234" y="44"/>
                  <a:pt x="259" y="33"/>
                </a:cubicBezTo>
                <a:cubicBezTo>
                  <a:pt x="284" y="23"/>
                  <a:pt x="311" y="14"/>
                  <a:pt x="338" y="9"/>
                </a:cubicBezTo>
                <a:cubicBezTo>
                  <a:pt x="364" y="3"/>
                  <a:pt x="392" y="0"/>
                  <a:pt x="419" y="0"/>
                </a:cubicBezTo>
                <a:cubicBezTo>
                  <a:pt x="446" y="0"/>
                  <a:pt x="474" y="3"/>
                  <a:pt x="501" y="9"/>
                </a:cubicBezTo>
                <a:cubicBezTo>
                  <a:pt x="527" y="14"/>
                  <a:pt x="554" y="23"/>
                  <a:pt x="579" y="33"/>
                </a:cubicBezTo>
                <a:cubicBezTo>
                  <a:pt x="604" y="44"/>
                  <a:pt x="628" y="57"/>
                  <a:pt x="651" y="72"/>
                </a:cubicBezTo>
                <a:cubicBezTo>
                  <a:pt x="674" y="87"/>
                  <a:pt x="695" y="104"/>
                  <a:pt x="714" y="124"/>
                </a:cubicBezTo>
                <a:cubicBezTo>
                  <a:pt x="734" y="143"/>
                  <a:pt x="751" y="164"/>
                  <a:pt x="766" y="187"/>
                </a:cubicBezTo>
                <a:cubicBezTo>
                  <a:pt x="782" y="210"/>
                  <a:pt x="795" y="234"/>
                  <a:pt x="805" y="259"/>
                </a:cubicBezTo>
                <a:cubicBezTo>
                  <a:pt x="816" y="285"/>
                  <a:pt x="823" y="311"/>
                  <a:pt x="829" y="338"/>
                </a:cubicBezTo>
                <a:cubicBezTo>
                  <a:pt x="834" y="365"/>
                  <a:pt x="837" y="392"/>
                  <a:pt x="837" y="419"/>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10" name="图片 209"/>
          <p:cNvPicPr/>
          <p:nvPr/>
        </p:nvPicPr>
        <p:blipFill>
          <a:blip r:embed="rId17"/>
          <a:stretch/>
        </p:blipFill>
        <p:spPr>
          <a:xfrm>
            <a:off x="4103280" y="2632320"/>
            <a:ext cx="150120" cy="133200"/>
          </a:xfrm>
          <a:prstGeom prst="rect">
            <a:avLst/>
          </a:prstGeom>
          <a:noFill/>
          <a:ln w="0">
            <a:noFill/>
          </a:ln>
        </p:spPr>
      </p:pic>
      <p:sp>
        <p:nvSpPr>
          <p:cNvPr id="211" name="文本框 210"/>
          <p:cNvSpPr txBox="1"/>
          <p:nvPr/>
        </p:nvSpPr>
        <p:spPr>
          <a:xfrm>
            <a:off x="1061280" y="3619800"/>
            <a:ext cx="21466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根据相似度距离精准匹配最相关内容</a:t>
            </a:r>
            <a:endParaRPr lang="en-US" sz="1050" b="0" u="none" strike="noStrike">
              <a:solidFill>
                <a:srgbClr val="000000"/>
              </a:solidFill>
              <a:effectLst/>
              <a:uFillTx/>
              <a:latin typeface="Times New Roman"/>
            </a:endParaRPr>
          </a:p>
        </p:txBody>
      </p:sp>
      <p:pic>
        <p:nvPicPr>
          <p:cNvPr id="212" name="图片 211"/>
          <p:cNvPicPr/>
          <p:nvPr/>
        </p:nvPicPr>
        <p:blipFill>
          <a:blip r:embed="rId18"/>
          <a:stretch/>
        </p:blipFill>
        <p:spPr>
          <a:xfrm>
            <a:off x="4028040" y="3016800"/>
            <a:ext cx="116640" cy="133200"/>
          </a:xfrm>
          <a:prstGeom prst="rect">
            <a:avLst/>
          </a:prstGeom>
          <a:noFill/>
          <a:ln w="0">
            <a:noFill/>
          </a:ln>
        </p:spPr>
      </p:pic>
      <p:sp>
        <p:nvSpPr>
          <p:cNvPr id="213" name="文本框 212"/>
          <p:cNvSpPr txBox="1"/>
          <p:nvPr/>
        </p:nvSpPr>
        <p:spPr>
          <a:xfrm>
            <a:off x="4431960" y="2626560"/>
            <a:ext cx="6040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数据流向</a:t>
            </a:r>
            <a:endParaRPr lang="en-US" sz="1180" b="0" u="none" strike="noStrike">
              <a:solidFill>
                <a:srgbClr val="000000"/>
              </a:solidFill>
              <a:effectLst/>
              <a:uFillTx/>
              <a:latin typeface="Times New Roman"/>
            </a:endParaRPr>
          </a:p>
        </p:txBody>
      </p:sp>
      <p:pic>
        <p:nvPicPr>
          <p:cNvPr id="214" name="图片 213"/>
          <p:cNvPicPr/>
          <p:nvPr/>
        </p:nvPicPr>
        <p:blipFill>
          <a:blip r:embed="rId18"/>
          <a:stretch/>
        </p:blipFill>
        <p:spPr>
          <a:xfrm>
            <a:off x="4028040" y="3317760"/>
            <a:ext cx="116640" cy="133200"/>
          </a:xfrm>
          <a:prstGeom prst="rect">
            <a:avLst/>
          </a:prstGeom>
          <a:noFill/>
          <a:ln w="0">
            <a:noFill/>
          </a:ln>
        </p:spPr>
      </p:pic>
      <p:sp>
        <p:nvSpPr>
          <p:cNvPr id="215" name="文本框 214"/>
          <p:cNvSpPr txBox="1"/>
          <p:nvPr/>
        </p:nvSpPr>
        <p:spPr>
          <a:xfrm>
            <a:off x="4214520" y="3017880"/>
            <a:ext cx="1878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接收用户查询，转换为向量表示</a:t>
            </a:r>
            <a:endParaRPr lang="en-US" sz="1050" b="0" u="none" strike="noStrike">
              <a:solidFill>
                <a:srgbClr val="000000"/>
              </a:solidFill>
              <a:effectLst/>
              <a:uFillTx/>
              <a:latin typeface="Times New Roman"/>
            </a:endParaRPr>
          </a:p>
        </p:txBody>
      </p:sp>
      <p:pic>
        <p:nvPicPr>
          <p:cNvPr id="216" name="图片 215"/>
          <p:cNvPicPr/>
          <p:nvPr/>
        </p:nvPicPr>
        <p:blipFill>
          <a:blip r:embed="rId18"/>
          <a:stretch/>
        </p:blipFill>
        <p:spPr>
          <a:xfrm>
            <a:off x="4028040" y="3618360"/>
            <a:ext cx="116640" cy="133200"/>
          </a:xfrm>
          <a:prstGeom prst="rect">
            <a:avLst/>
          </a:prstGeom>
          <a:noFill/>
          <a:ln w="0">
            <a:noFill/>
          </a:ln>
        </p:spPr>
      </p:pic>
      <p:sp>
        <p:nvSpPr>
          <p:cNvPr id="217" name="文本框 216"/>
          <p:cNvSpPr txBox="1"/>
          <p:nvPr/>
        </p:nvSpPr>
        <p:spPr>
          <a:xfrm>
            <a:off x="4214520" y="3318840"/>
            <a:ext cx="17442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在大规模数据中检索相关信息</a:t>
            </a:r>
            <a:endParaRPr lang="en-US" sz="1050" b="0" u="none" strike="noStrike">
              <a:solidFill>
                <a:srgbClr val="000000"/>
              </a:solidFill>
              <a:effectLst/>
              <a:uFillTx/>
              <a:latin typeface="Times New Roman"/>
            </a:endParaRPr>
          </a:p>
        </p:txBody>
      </p:sp>
      <p:sp>
        <p:nvSpPr>
          <p:cNvPr id="218" name="任意多边形 217"/>
          <p:cNvSpPr/>
          <p:nvPr/>
        </p:nvSpPr>
        <p:spPr>
          <a:xfrm>
            <a:off x="7044480" y="2373120"/>
            <a:ext cx="2983680" cy="1587960"/>
          </a:xfrm>
          <a:custGeom>
            <a:avLst/>
            <a:gdLst/>
            <a:ahLst/>
            <a:cxnLst/>
            <a:rect l="0" t="0" r="r" b="b"/>
            <a:pathLst>
              <a:path w="8288" h="4411">
                <a:moveTo>
                  <a:pt x="0" y="4133"/>
                </a:moveTo>
                <a:lnTo>
                  <a:pt x="0" y="280"/>
                </a:lnTo>
                <a:cubicBezTo>
                  <a:pt x="0" y="243"/>
                  <a:pt x="7" y="207"/>
                  <a:pt x="21" y="173"/>
                </a:cubicBezTo>
                <a:cubicBezTo>
                  <a:pt x="35" y="139"/>
                  <a:pt x="56" y="109"/>
                  <a:pt x="82" y="83"/>
                </a:cubicBezTo>
                <a:cubicBezTo>
                  <a:pt x="108" y="56"/>
                  <a:pt x="138" y="36"/>
                  <a:pt x="172" y="21"/>
                </a:cubicBezTo>
                <a:cubicBezTo>
                  <a:pt x="206" y="7"/>
                  <a:pt x="242" y="0"/>
                  <a:pt x="279" y="0"/>
                </a:cubicBezTo>
                <a:lnTo>
                  <a:pt x="8010" y="0"/>
                </a:lnTo>
                <a:cubicBezTo>
                  <a:pt x="8047" y="0"/>
                  <a:pt x="8082" y="7"/>
                  <a:pt x="8116" y="21"/>
                </a:cubicBezTo>
                <a:cubicBezTo>
                  <a:pt x="8150" y="36"/>
                  <a:pt x="8180" y="56"/>
                  <a:pt x="8207" y="83"/>
                </a:cubicBezTo>
                <a:cubicBezTo>
                  <a:pt x="8233" y="109"/>
                  <a:pt x="8253" y="139"/>
                  <a:pt x="8267" y="173"/>
                </a:cubicBezTo>
                <a:cubicBezTo>
                  <a:pt x="8281" y="207"/>
                  <a:pt x="8288" y="243"/>
                  <a:pt x="8288" y="280"/>
                </a:cubicBezTo>
                <a:lnTo>
                  <a:pt x="8288" y="4133"/>
                </a:lnTo>
                <a:cubicBezTo>
                  <a:pt x="8288" y="4170"/>
                  <a:pt x="8281" y="4205"/>
                  <a:pt x="8267" y="4240"/>
                </a:cubicBezTo>
                <a:cubicBezTo>
                  <a:pt x="8253" y="4274"/>
                  <a:pt x="8233" y="4304"/>
                  <a:pt x="8207" y="4330"/>
                </a:cubicBezTo>
                <a:cubicBezTo>
                  <a:pt x="8180" y="4356"/>
                  <a:pt x="8150" y="4376"/>
                  <a:pt x="8116" y="4390"/>
                </a:cubicBezTo>
                <a:cubicBezTo>
                  <a:pt x="8082" y="4404"/>
                  <a:pt x="8047" y="4411"/>
                  <a:pt x="8010" y="4411"/>
                </a:cubicBezTo>
                <a:lnTo>
                  <a:pt x="279" y="4411"/>
                </a:lnTo>
                <a:cubicBezTo>
                  <a:pt x="242" y="4411"/>
                  <a:pt x="206" y="4404"/>
                  <a:pt x="172" y="4390"/>
                </a:cubicBezTo>
                <a:cubicBezTo>
                  <a:pt x="138" y="4376"/>
                  <a:pt x="108" y="4356"/>
                  <a:pt x="82" y="4330"/>
                </a:cubicBezTo>
                <a:cubicBezTo>
                  <a:pt x="56" y="4304"/>
                  <a:pt x="35" y="4274"/>
                  <a:pt x="21" y="4240"/>
                </a:cubicBezTo>
                <a:cubicBezTo>
                  <a:pt x="7" y="4205"/>
                  <a:pt x="0" y="4170"/>
                  <a:pt x="0" y="4133"/>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9" name="任意多边形 218"/>
          <p:cNvSpPr/>
          <p:nvPr/>
        </p:nvSpPr>
        <p:spPr>
          <a:xfrm>
            <a:off x="7044480" y="2373120"/>
            <a:ext cx="2983680" cy="1587960"/>
          </a:xfrm>
          <a:custGeom>
            <a:avLst/>
            <a:gdLst/>
            <a:ahLst/>
            <a:cxnLst/>
            <a:rect l="0" t="0" r="r" b="b"/>
            <a:pathLst>
              <a:path w="8288" h="4411">
                <a:moveTo>
                  <a:pt x="0" y="4133"/>
                </a:moveTo>
                <a:lnTo>
                  <a:pt x="0" y="280"/>
                </a:lnTo>
                <a:cubicBezTo>
                  <a:pt x="0" y="243"/>
                  <a:pt x="7" y="207"/>
                  <a:pt x="21" y="173"/>
                </a:cubicBezTo>
                <a:cubicBezTo>
                  <a:pt x="35" y="139"/>
                  <a:pt x="56" y="109"/>
                  <a:pt x="82" y="83"/>
                </a:cubicBezTo>
                <a:cubicBezTo>
                  <a:pt x="108" y="56"/>
                  <a:pt x="138" y="36"/>
                  <a:pt x="172" y="21"/>
                </a:cubicBezTo>
                <a:cubicBezTo>
                  <a:pt x="206" y="7"/>
                  <a:pt x="242" y="0"/>
                  <a:pt x="279" y="0"/>
                </a:cubicBezTo>
                <a:lnTo>
                  <a:pt x="8010" y="0"/>
                </a:lnTo>
                <a:cubicBezTo>
                  <a:pt x="8047" y="0"/>
                  <a:pt x="8082" y="7"/>
                  <a:pt x="8116" y="21"/>
                </a:cubicBezTo>
                <a:cubicBezTo>
                  <a:pt x="8150" y="36"/>
                  <a:pt x="8180" y="56"/>
                  <a:pt x="8207" y="83"/>
                </a:cubicBezTo>
                <a:cubicBezTo>
                  <a:pt x="8233" y="109"/>
                  <a:pt x="8253" y="139"/>
                  <a:pt x="8267" y="173"/>
                </a:cubicBezTo>
                <a:cubicBezTo>
                  <a:pt x="8281" y="207"/>
                  <a:pt x="8288" y="243"/>
                  <a:pt x="8288" y="280"/>
                </a:cubicBezTo>
                <a:lnTo>
                  <a:pt x="8288" y="4133"/>
                </a:lnTo>
                <a:cubicBezTo>
                  <a:pt x="8288" y="4170"/>
                  <a:pt x="8281" y="4205"/>
                  <a:pt x="8267" y="4240"/>
                </a:cubicBezTo>
                <a:cubicBezTo>
                  <a:pt x="8253" y="4274"/>
                  <a:pt x="8233" y="4304"/>
                  <a:pt x="8207" y="4330"/>
                </a:cubicBezTo>
                <a:cubicBezTo>
                  <a:pt x="8180" y="4356"/>
                  <a:pt x="8150" y="4376"/>
                  <a:pt x="8116" y="4390"/>
                </a:cubicBezTo>
                <a:cubicBezTo>
                  <a:pt x="8082" y="4404"/>
                  <a:pt x="8047" y="4411"/>
                  <a:pt x="8010" y="4411"/>
                </a:cubicBezTo>
                <a:lnTo>
                  <a:pt x="279" y="4411"/>
                </a:lnTo>
                <a:cubicBezTo>
                  <a:pt x="242" y="4411"/>
                  <a:pt x="206" y="4404"/>
                  <a:pt x="172" y="4390"/>
                </a:cubicBezTo>
                <a:cubicBezTo>
                  <a:pt x="138" y="4376"/>
                  <a:pt x="108" y="4356"/>
                  <a:pt x="82" y="4330"/>
                </a:cubicBezTo>
                <a:cubicBezTo>
                  <a:pt x="56" y="4304"/>
                  <a:pt x="35" y="4274"/>
                  <a:pt x="21" y="4240"/>
                </a:cubicBezTo>
                <a:cubicBezTo>
                  <a:pt x="7" y="4205"/>
                  <a:pt x="0" y="4170"/>
                  <a:pt x="0" y="4133"/>
                </a:cubicBezTo>
                <a:moveTo>
                  <a:pt x="23" y="280"/>
                </a:moveTo>
                <a:lnTo>
                  <a:pt x="23" y="4133"/>
                </a:lnTo>
                <a:cubicBezTo>
                  <a:pt x="23" y="4150"/>
                  <a:pt x="25" y="4166"/>
                  <a:pt x="28" y="4183"/>
                </a:cubicBezTo>
                <a:cubicBezTo>
                  <a:pt x="31" y="4199"/>
                  <a:pt x="36" y="4215"/>
                  <a:pt x="43" y="4231"/>
                </a:cubicBezTo>
                <a:cubicBezTo>
                  <a:pt x="49" y="4246"/>
                  <a:pt x="57" y="4261"/>
                  <a:pt x="66" y="4275"/>
                </a:cubicBezTo>
                <a:cubicBezTo>
                  <a:pt x="76" y="4289"/>
                  <a:pt x="86" y="4302"/>
                  <a:pt x="98" y="4313"/>
                </a:cubicBezTo>
                <a:cubicBezTo>
                  <a:pt x="110" y="4325"/>
                  <a:pt x="123" y="4336"/>
                  <a:pt x="137" y="4345"/>
                </a:cubicBezTo>
                <a:cubicBezTo>
                  <a:pt x="151" y="4355"/>
                  <a:pt x="165" y="4362"/>
                  <a:pt x="181" y="4369"/>
                </a:cubicBezTo>
                <a:cubicBezTo>
                  <a:pt x="196" y="4375"/>
                  <a:pt x="212" y="4380"/>
                  <a:pt x="229" y="4383"/>
                </a:cubicBezTo>
                <a:cubicBezTo>
                  <a:pt x="245" y="4387"/>
                  <a:pt x="262" y="4388"/>
                  <a:pt x="279" y="4388"/>
                </a:cubicBezTo>
                <a:lnTo>
                  <a:pt x="8010" y="4388"/>
                </a:lnTo>
                <a:cubicBezTo>
                  <a:pt x="8026" y="4388"/>
                  <a:pt x="8043" y="4387"/>
                  <a:pt x="8059" y="4383"/>
                </a:cubicBezTo>
                <a:cubicBezTo>
                  <a:pt x="8076" y="4380"/>
                  <a:pt x="8092" y="4375"/>
                  <a:pt x="8107" y="4369"/>
                </a:cubicBezTo>
                <a:cubicBezTo>
                  <a:pt x="8123" y="4362"/>
                  <a:pt x="8138" y="4355"/>
                  <a:pt x="8151" y="4345"/>
                </a:cubicBezTo>
                <a:cubicBezTo>
                  <a:pt x="8165" y="4336"/>
                  <a:pt x="8178" y="4325"/>
                  <a:pt x="8190" y="4313"/>
                </a:cubicBezTo>
                <a:cubicBezTo>
                  <a:pt x="8202" y="4302"/>
                  <a:pt x="8213" y="4289"/>
                  <a:pt x="8222" y="4275"/>
                </a:cubicBezTo>
                <a:cubicBezTo>
                  <a:pt x="8231" y="4261"/>
                  <a:pt x="8239" y="4246"/>
                  <a:pt x="8246" y="4231"/>
                </a:cubicBezTo>
                <a:cubicBezTo>
                  <a:pt x="8252" y="4215"/>
                  <a:pt x="8257" y="4199"/>
                  <a:pt x="8260" y="4183"/>
                </a:cubicBezTo>
                <a:cubicBezTo>
                  <a:pt x="8263" y="4166"/>
                  <a:pt x="8265" y="4150"/>
                  <a:pt x="8265" y="4133"/>
                </a:cubicBezTo>
                <a:lnTo>
                  <a:pt x="8265" y="280"/>
                </a:lnTo>
                <a:cubicBezTo>
                  <a:pt x="8265" y="263"/>
                  <a:pt x="8263" y="246"/>
                  <a:pt x="8260" y="230"/>
                </a:cubicBezTo>
                <a:cubicBezTo>
                  <a:pt x="8257" y="213"/>
                  <a:pt x="8252" y="197"/>
                  <a:pt x="8246" y="182"/>
                </a:cubicBezTo>
                <a:cubicBezTo>
                  <a:pt x="8239" y="166"/>
                  <a:pt x="8231" y="152"/>
                  <a:pt x="8222" y="138"/>
                </a:cubicBezTo>
                <a:cubicBezTo>
                  <a:pt x="8213" y="124"/>
                  <a:pt x="8202" y="111"/>
                  <a:pt x="8190" y="99"/>
                </a:cubicBezTo>
                <a:cubicBezTo>
                  <a:pt x="8178" y="87"/>
                  <a:pt x="8165" y="77"/>
                  <a:pt x="8151" y="67"/>
                </a:cubicBezTo>
                <a:cubicBezTo>
                  <a:pt x="8138" y="58"/>
                  <a:pt x="8123" y="50"/>
                  <a:pt x="8107" y="44"/>
                </a:cubicBezTo>
                <a:cubicBezTo>
                  <a:pt x="8092" y="37"/>
                  <a:pt x="8076" y="32"/>
                  <a:pt x="8059" y="29"/>
                </a:cubicBezTo>
                <a:cubicBezTo>
                  <a:pt x="8043" y="26"/>
                  <a:pt x="8026" y="23"/>
                  <a:pt x="8010" y="23"/>
                </a:cubicBezTo>
                <a:lnTo>
                  <a:pt x="279" y="23"/>
                </a:lnTo>
                <a:cubicBezTo>
                  <a:pt x="262" y="23"/>
                  <a:pt x="245" y="26"/>
                  <a:pt x="229" y="29"/>
                </a:cubicBezTo>
                <a:cubicBezTo>
                  <a:pt x="212" y="32"/>
                  <a:pt x="196" y="37"/>
                  <a:pt x="181" y="44"/>
                </a:cubicBezTo>
                <a:cubicBezTo>
                  <a:pt x="165" y="50"/>
                  <a:pt x="151" y="58"/>
                  <a:pt x="137" y="67"/>
                </a:cubicBezTo>
                <a:cubicBezTo>
                  <a:pt x="123" y="77"/>
                  <a:pt x="110" y="87"/>
                  <a:pt x="98" y="99"/>
                </a:cubicBezTo>
                <a:cubicBezTo>
                  <a:pt x="86" y="111"/>
                  <a:pt x="76" y="124"/>
                  <a:pt x="66" y="138"/>
                </a:cubicBezTo>
                <a:cubicBezTo>
                  <a:pt x="57" y="152"/>
                  <a:pt x="49" y="166"/>
                  <a:pt x="43" y="182"/>
                </a:cubicBezTo>
                <a:cubicBezTo>
                  <a:pt x="36" y="197"/>
                  <a:pt x="31" y="213"/>
                  <a:pt x="28" y="230"/>
                </a:cubicBezTo>
                <a:cubicBezTo>
                  <a:pt x="25" y="246"/>
                  <a:pt x="23" y="263"/>
                  <a:pt x="23" y="280"/>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0" name="任意多边形 219"/>
          <p:cNvSpPr/>
          <p:nvPr/>
        </p:nvSpPr>
        <p:spPr>
          <a:xfrm>
            <a:off x="7220160" y="2548440"/>
            <a:ext cx="300960" cy="301320"/>
          </a:xfrm>
          <a:custGeom>
            <a:avLst/>
            <a:gdLst/>
            <a:ahLst/>
            <a:cxnLst/>
            <a:rect l="0" t="0" r="r" b="b"/>
            <a:pathLst>
              <a:path w="836" h="837">
                <a:moveTo>
                  <a:pt x="836" y="419"/>
                </a:moveTo>
                <a:cubicBezTo>
                  <a:pt x="836" y="447"/>
                  <a:pt x="834" y="474"/>
                  <a:pt x="828" y="501"/>
                </a:cubicBezTo>
                <a:cubicBezTo>
                  <a:pt x="823" y="528"/>
                  <a:pt x="815" y="554"/>
                  <a:pt x="804" y="579"/>
                </a:cubicBezTo>
                <a:cubicBezTo>
                  <a:pt x="794" y="605"/>
                  <a:pt x="781" y="629"/>
                  <a:pt x="766" y="651"/>
                </a:cubicBezTo>
                <a:cubicBezTo>
                  <a:pt x="751" y="674"/>
                  <a:pt x="733" y="695"/>
                  <a:pt x="714" y="715"/>
                </a:cubicBezTo>
                <a:cubicBezTo>
                  <a:pt x="694" y="734"/>
                  <a:pt x="673" y="751"/>
                  <a:pt x="651" y="767"/>
                </a:cubicBezTo>
                <a:cubicBezTo>
                  <a:pt x="628" y="782"/>
                  <a:pt x="604" y="795"/>
                  <a:pt x="578" y="805"/>
                </a:cubicBezTo>
                <a:cubicBezTo>
                  <a:pt x="553" y="816"/>
                  <a:pt x="527" y="824"/>
                  <a:pt x="500" y="829"/>
                </a:cubicBezTo>
                <a:cubicBezTo>
                  <a:pt x="473" y="834"/>
                  <a:pt x="446" y="837"/>
                  <a:pt x="418" y="837"/>
                </a:cubicBezTo>
                <a:cubicBezTo>
                  <a:pt x="390" y="837"/>
                  <a:pt x="363" y="834"/>
                  <a:pt x="336" y="829"/>
                </a:cubicBezTo>
                <a:cubicBezTo>
                  <a:pt x="309" y="824"/>
                  <a:pt x="283" y="816"/>
                  <a:pt x="258" y="805"/>
                </a:cubicBezTo>
                <a:cubicBezTo>
                  <a:pt x="232" y="795"/>
                  <a:pt x="208" y="782"/>
                  <a:pt x="185" y="767"/>
                </a:cubicBezTo>
                <a:cubicBezTo>
                  <a:pt x="162" y="751"/>
                  <a:pt x="141" y="734"/>
                  <a:pt x="122" y="715"/>
                </a:cubicBezTo>
                <a:cubicBezTo>
                  <a:pt x="103" y="695"/>
                  <a:pt x="85" y="674"/>
                  <a:pt x="70" y="651"/>
                </a:cubicBezTo>
                <a:cubicBezTo>
                  <a:pt x="55" y="629"/>
                  <a:pt x="42" y="605"/>
                  <a:pt x="31" y="579"/>
                </a:cubicBezTo>
                <a:cubicBezTo>
                  <a:pt x="21" y="554"/>
                  <a:pt x="13" y="528"/>
                  <a:pt x="8" y="501"/>
                </a:cubicBezTo>
                <a:cubicBezTo>
                  <a:pt x="2" y="474"/>
                  <a:pt x="0" y="447"/>
                  <a:pt x="0" y="419"/>
                </a:cubicBezTo>
                <a:cubicBezTo>
                  <a:pt x="0" y="392"/>
                  <a:pt x="2" y="365"/>
                  <a:pt x="8" y="338"/>
                </a:cubicBezTo>
                <a:cubicBezTo>
                  <a:pt x="13" y="311"/>
                  <a:pt x="21" y="285"/>
                  <a:pt x="31" y="259"/>
                </a:cubicBezTo>
                <a:cubicBezTo>
                  <a:pt x="42" y="234"/>
                  <a:pt x="55" y="210"/>
                  <a:pt x="70" y="187"/>
                </a:cubicBezTo>
                <a:cubicBezTo>
                  <a:pt x="85" y="164"/>
                  <a:pt x="103" y="143"/>
                  <a:pt x="122" y="124"/>
                </a:cubicBezTo>
                <a:cubicBezTo>
                  <a:pt x="141" y="104"/>
                  <a:pt x="162" y="87"/>
                  <a:pt x="185" y="72"/>
                </a:cubicBezTo>
                <a:cubicBezTo>
                  <a:pt x="208" y="57"/>
                  <a:pt x="232" y="44"/>
                  <a:pt x="258" y="33"/>
                </a:cubicBezTo>
                <a:cubicBezTo>
                  <a:pt x="283" y="23"/>
                  <a:pt x="309" y="14"/>
                  <a:pt x="336" y="9"/>
                </a:cubicBezTo>
                <a:cubicBezTo>
                  <a:pt x="363" y="3"/>
                  <a:pt x="390" y="0"/>
                  <a:pt x="418" y="0"/>
                </a:cubicBezTo>
                <a:cubicBezTo>
                  <a:pt x="446" y="0"/>
                  <a:pt x="473" y="3"/>
                  <a:pt x="500" y="9"/>
                </a:cubicBezTo>
                <a:cubicBezTo>
                  <a:pt x="527" y="14"/>
                  <a:pt x="553" y="23"/>
                  <a:pt x="578" y="33"/>
                </a:cubicBezTo>
                <a:cubicBezTo>
                  <a:pt x="604" y="44"/>
                  <a:pt x="628" y="57"/>
                  <a:pt x="651" y="72"/>
                </a:cubicBezTo>
                <a:cubicBezTo>
                  <a:pt x="673" y="87"/>
                  <a:pt x="694" y="104"/>
                  <a:pt x="714" y="124"/>
                </a:cubicBezTo>
                <a:cubicBezTo>
                  <a:pt x="733" y="143"/>
                  <a:pt x="751" y="164"/>
                  <a:pt x="766" y="187"/>
                </a:cubicBezTo>
                <a:cubicBezTo>
                  <a:pt x="781" y="210"/>
                  <a:pt x="794" y="234"/>
                  <a:pt x="804" y="259"/>
                </a:cubicBezTo>
                <a:cubicBezTo>
                  <a:pt x="815" y="285"/>
                  <a:pt x="823" y="311"/>
                  <a:pt x="828" y="338"/>
                </a:cubicBezTo>
                <a:cubicBezTo>
                  <a:pt x="834" y="365"/>
                  <a:pt x="836" y="392"/>
                  <a:pt x="836" y="419"/>
                </a:cubicBezTo>
                <a:close/>
              </a:path>
            </a:pathLst>
          </a:custGeom>
          <a:solidFill>
            <a:srgbClr val="EC489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21" name="图片 220"/>
          <p:cNvPicPr/>
          <p:nvPr/>
        </p:nvPicPr>
        <p:blipFill>
          <a:blip r:embed="rId19"/>
          <a:stretch/>
        </p:blipFill>
        <p:spPr>
          <a:xfrm>
            <a:off x="7320600" y="2632320"/>
            <a:ext cx="100080" cy="133200"/>
          </a:xfrm>
          <a:prstGeom prst="rect">
            <a:avLst/>
          </a:prstGeom>
          <a:noFill/>
          <a:ln w="0">
            <a:noFill/>
          </a:ln>
        </p:spPr>
      </p:pic>
      <p:sp>
        <p:nvSpPr>
          <p:cNvPr id="222" name="文本框 221"/>
          <p:cNvSpPr txBox="1"/>
          <p:nvPr/>
        </p:nvSpPr>
        <p:spPr>
          <a:xfrm>
            <a:off x="4214520" y="3619800"/>
            <a:ext cx="2280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将检索结果作为上下文传递给生成模块</a:t>
            </a:r>
            <a:endParaRPr lang="en-US" sz="1050" b="0" u="none" strike="noStrike">
              <a:solidFill>
                <a:srgbClr val="000000"/>
              </a:solidFill>
              <a:effectLst/>
              <a:uFillTx/>
              <a:latin typeface="Times New Roman"/>
            </a:endParaRPr>
          </a:p>
        </p:txBody>
      </p:sp>
      <p:pic>
        <p:nvPicPr>
          <p:cNvPr id="223" name="图片 222"/>
          <p:cNvPicPr/>
          <p:nvPr/>
        </p:nvPicPr>
        <p:blipFill>
          <a:blip r:embed="rId20"/>
          <a:stretch/>
        </p:blipFill>
        <p:spPr>
          <a:xfrm>
            <a:off x="7220160" y="3016800"/>
            <a:ext cx="133200" cy="133200"/>
          </a:xfrm>
          <a:prstGeom prst="rect">
            <a:avLst/>
          </a:prstGeom>
          <a:noFill/>
          <a:ln w="0">
            <a:noFill/>
          </a:ln>
        </p:spPr>
      </p:pic>
      <p:sp>
        <p:nvSpPr>
          <p:cNvPr id="224" name="文本框 223"/>
          <p:cNvSpPr txBox="1"/>
          <p:nvPr/>
        </p:nvSpPr>
        <p:spPr>
          <a:xfrm>
            <a:off x="7618320" y="2626560"/>
            <a:ext cx="755280" cy="219960"/>
          </a:xfrm>
          <a:prstGeom prst="rect">
            <a:avLst/>
          </a:prstGeom>
          <a:noFill/>
          <a:ln w="0">
            <a:noFill/>
          </a:ln>
        </p:spPr>
        <p:txBody>
          <a:bodyPr wrap="none" lIns="0" tIns="0" rIns="0" bIns="0" anchor="t">
            <a:spAutoFit/>
          </a:bodyPr>
          <a:lstStyle/>
          <a:p>
            <a:r>
              <a:rPr lang="zh-CN" sz="1180" b="0" u="none" strike="noStrike">
                <a:solidFill>
                  <a:srgbClr val="FBCFE8"/>
                </a:solidFill>
                <a:effectLst/>
                <a:uFillTx/>
                <a:latin typeface="NotoSansSC"/>
                <a:ea typeface="NotoSansSC"/>
              </a:rPr>
              <a:t>上下文支持</a:t>
            </a:r>
            <a:endParaRPr lang="en-US" sz="1180" b="0" u="none" strike="noStrike">
              <a:solidFill>
                <a:srgbClr val="000000"/>
              </a:solidFill>
              <a:effectLst/>
              <a:uFillTx/>
              <a:latin typeface="Times New Roman"/>
            </a:endParaRPr>
          </a:p>
        </p:txBody>
      </p:sp>
      <p:pic>
        <p:nvPicPr>
          <p:cNvPr id="225" name="图片 224"/>
          <p:cNvPicPr/>
          <p:nvPr/>
        </p:nvPicPr>
        <p:blipFill>
          <a:blip r:embed="rId21"/>
          <a:stretch/>
        </p:blipFill>
        <p:spPr>
          <a:xfrm>
            <a:off x="7220160" y="3317760"/>
            <a:ext cx="133200" cy="133200"/>
          </a:xfrm>
          <a:prstGeom prst="rect">
            <a:avLst/>
          </a:prstGeom>
          <a:noFill/>
          <a:ln w="0">
            <a:noFill/>
          </a:ln>
        </p:spPr>
      </p:pic>
      <p:sp>
        <p:nvSpPr>
          <p:cNvPr id="226" name="文本框 225"/>
          <p:cNvSpPr txBox="1"/>
          <p:nvPr/>
        </p:nvSpPr>
        <p:spPr>
          <a:xfrm>
            <a:off x="7417800" y="3017880"/>
            <a:ext cx="1878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提升生成内容的时效性与实时性</a:t>
            </a:r>
            <a:endParaRPr lang="en-US" sz="1050" b="0" u="none" strike="noStrike">
              <a:solidFill>
                <a:srgbClr val="000000"/>
              </a:solidFill>
              <a:effectLst/>
              <a:uFillTx/>
              <a:latin typeface="Times New Roman"/>
            </a:endParaRPr>
          </a:p>
        </p:txBody>
      </p:sp>
      <p:pic>
        <p:nvPicPr>
          <p:cNvPr id="227" name="图片 226"/>
          <p:cNvPicPr/>
          <p:nvPr/>
        </p:nvPicPr>
        <p:blipFill>
          <a:blip r:embed="rId22"/>
          <a:stretch/>
        </p:blipFill>
        <p:spPr>
          <a:xfrm>
            <a:off x="7220160" y="3618360"/>
            <a:ext cx="133200" cy="133200"/>
          </a:xfrm>
          <a:prstGeom prst="rect">
            <a:avLst/>
          </a:prstGeom>
          <a:noFill/>
          <a:ln w="0">
            <a:noFill/>
          </a:ln>
        </p:spPr>
      </p:pic>
      <p:sp>
        <p:nvSpPr>
          <p:cNvPr id="228" name="文本框 227"/>
          <p:cNvSpPr txBox="1"/>
          <p:nvPr/>
        </p:nvSpPr>
        <p:spPr>
          <a:xfrm>
            <a:off x="7417800" y="3318840"/>
            <a:ext cx="1878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为生成模型提供额外的知识支持</a:t>
            </a:r>
            <a:endParaRPr lang="en-US" sz="1050" b="0" u="none" strike="noStrike">
              <a:solidFill>
                <a:srgbClr val="000000"/>
              </a:solidFill>
              <a:effectLst/>
              <a:uFillTx/>
              <a:latin typeface="Times New Roman"/>
            </a:endParaRPr>
          </a:p>
        </p:txBody>
      </p:sp>
      <p:pic>
        <p:nvPicPr>
          <p:cNvPr id="229" name="图片 228"/>
          <p:cNvPicPr/>
          <p:nvPr/>
        </p:nvPicPr>
        <p:blipFill>
          <a:blip r:embed="rId23"/>
          <a:stretch/>
        </p:blipFill>
        <p:spPr>
          <a:xfrm>
            <a:off x="10086480" y="5298120"/>
            <a:ext cx="342360" cy="200160"/>
          </a:xfrm>
          <a:prstGeom prst="rect">
            <a:avLst/>
          </a:prstGeom>
          <a:noFill/>
          <a:ln w="0">
            <a:noFill/>
          </a:ln>
        </p:spPr>
      </p:pic>
      <p:sp>
        <p:nvSpPr>
          <p:cNvPr id="230" name="文本框 229"/>
          <p:cNvSpPr txBox="1"/>
          <p:nvPr/>
        </p:nvSpPr>
        <p:spPr>
          <a:xfrm>
            <a:off x="7417800" y="3619800"/>
            <a:ext cx="16099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使生成内容更为丰富和准确</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 name="图片 230"/>
          <p:cNvPicPr/>
          <p:nvPr/>
        </p:nvPicPr>
        <p:blipFill>
          <a:blip r:embed="rId2"/>
          <a:stretch/>
        </p:blipFill>
        <p:spPr>
          <a:xfrm>
            <a:off x="0" y="0"/>
            <a:ext cx="10696320" cy="6016320"/>
          </a:xfrm>
          <a:prstGeom prst="rect">
            <a:avLst/>
          </a:prstGeom>
          <a:noFill/>
          <a:ln w="0">
            <a:noFill/>
          </a:ln>
        </p:spPr>
      </p:pic>
      <p:pic>
        <p:nvPicPr>
          <p:cNvPr id="232" name="图片 231"/>
          <p:cNvPicPr/>
          <p:nvPr/>
        </p:nvPicPr>
        <p:blipFill>
          <a:blip r:embed="rId3"/>
          <a:stretch/>
        </p:blipFill>
        <p:spPr>
          <a:xfrm>
            <a:off x="0" y="0"/>
            <a:ext cx="10696320" cy="6016320"/>
          </a:xfrm>
          <a:prstGeom prst="rect">
            <a:avLst/>
          </a:prstGeom>
          <a:noFill/>
          <a:ln w="0">
            <a:noFill/>
          </a:ln>
        </p:spPr>
      </p:pic>
      <p:sp>
        <p:nvSpPr>
          <p:cNvPr id="233" name="任意多边形 232"/>
          <p:cNvSpPr/>
          <p:nvPr/>
        </p:nvSpPr>
        <p:spPr>
          <a:xfrm>
            <a:off x="584640" y="785520"/>
            <a:ext cx="802800" cy="33480"/>
          </a:xfrm>
          <a:custGeom>
            <a:avLst/>
            <a:gdLst/>
            <a:ahLst/>
            <a:cxnLst/>
            <a:rect l="0" t="0" r="r" b="b"/>
            <a:pathLst>
              <a:path w="2230" h="93">
                <a:moveTo>
                  <a:pt x="0" y="46"/>
                </a:moveTo>
                <a:cubicBezTo>
                  <a:pt x="0" y="40"/>
                  <a:pt x="2" y="34"/>
                  <a:pt x="4" y="28"/>
                </a:cubicBezTo>
                <a:cubicBezTo>
                  <a:pt x="6" y="22"/>
                  <a:pt x="10" y="17"/>
                  <a:pt x="14" y="13"/>
                </a:cubicBezTo>
                <a:cubicBezTo>
                  <a:pt x="18" y="9"/>
                  <a:pt x="23" y="5"/>
                  <a:pt x="29" y="3"/>
                </a:cubicBezTo>
                <a:cubicBezTo>
                  <a:pt x="35" y="1"/>
                  <a:pt x="41" y="0"/>
                  <a:pt x="47" y="0"/>
                </a:cubicBezTo>
                <a:lnTo>
                  <a:pt x="2183" y="0"/>
                </a:lnTo>
                <a:cubicBezTo>
                  <a:pt x="2190" y="0"/>
                  <a:pt x="2196" y="1"/>
                  <a:pt x="2201" y="3"/>
                </a:cubicBezTo>
                <a:cubicBezTo>
                  <a:pt x="2207" y="5"/>
                  <a:pt x="2212" y="9"/>
                  <a:pt x="2216" y="13"/>
                </a:cubicBezTo>
                <a:cubicBezTo>
                  <a:pt x="2221" y="17"/>
                  <a:pt x="2224" y="22"/>
                  <a:pt x="2226" y="28"/>
                </a:cubicBezTo>
                <a:cubicBezTo>
                  <a:pt x="2229" y="34"/>
                  <a:pt x="2230" y="40"/>
                  <a:pt x="2230" y="46"/>
                </a:cubicBezTo>
                <a:cubicBezTo>
                  <a:pt x="2230" y="52"/>
                  <a:pt x="2229" y="58"/>
                  <a:pt x="2226" y="64"/>
                </a:cubicBezTo>
                <a:cubicBezTo>
                  <a:pt x="2224" y="69"/>
                  <a:pt x="2221" y="75"/>
                  <a:pt x="2216" y="80"/>
                </a:cubicBezTo>
                <a:cubicBezTo>
                  <a:pt x="2212" y="84"/>
                  <a:pt x="2207" y="87"/>
                  <a:pt x="2201" y="90"/>
                </a:cubicBezTo>
                <a:cubicBezTo>
                  <a:pt x="2196" y="92"/>
                  <a:pt x="2190" y="93"/>
                  <a:pt x="2183" y="93"/>
                </a:cubicBezTo>
                <a:lnTo>
                  <a:pt x="47" y="93"/>
                </a:lnTo>
                <a:cubicBezTo>
                  <a:pt x="41" y="93"/>
                  <a:pt x="35" y="92"/>
                  <a:pt x="29" y="90"/>
                </a:cubicBezTo>
                <a:cubicBezTo>
                  <a:pt x="23" y="87"/>
                  <a:pt x="18" y="84"/>
                  <a:pt x="14" y="80"/>
                </a:cubicBezTo>
                <a:cubicBezTo>
                  <a:pt x="10" y="75"/>
                  <a:pt x="6" y="69"/>
                  <a:pt x="4" y="64"/>
                </a:cubicBezTo>
                <a:cubicBezTo>
                  <a:pt x="2" y="58"/>
                  <a:pt x="0" y="52"/>
                  <a:pt x="0" y="46"/>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4" name="任意多边形 233"/>
          <p:cNvSpPr/>
          <p:nvPr/>
        </p:nvSpPr>
        <p:spPr>
          <a:xfrm>
            <a:off x="584640" y="1353600"/>
            <a:ext cx="5474160" cy="3342960"/>
          </a:xfrm>
          <a:custGeom>
            <a:avLst/>
            <a:gdLst/>
            <a:ahLst/>
            <a:cxnLst/>
            <a:rect l="0" t="0" r="r" b="b"/>
            <a:pathLst>
              <a:path w="15206" h="9286">
                <a:moveTo>
                  <a:pt x="0" y="9101"/>
                </a:moveTo>
                <a:lnTo>
                  <a:pt x="0" y="186"/>
                </a:lnTo>
                <a:cubicBezTo>
                  <a:pt x="0" y="161"/>
                  <a:pt x="5" y="137"/>
                  <a:pt x="15" y="115"/>
                </a:cubicBezTo>
                <a:cubicBezTo>
                  <a:pt x="24" y="92"/>
                  <a:pt x="37" y="72"/>
                  <a:pt x="55" y="54"/>
                </a:cubicBezTo>
                <a:cubicBezTo>
                  <a:pt x="72" y="37"/>
                  <a:pt x="92" y="24"/>
                  <a:pt x="115" y="14"/>
                </a:cubicBezTo>
                <a:cubicBezTo>
                  <a:pt x="138" y="5"/>
                  <a:pt x="161" y="0"/>
                  <a:pt x="186" y="0"/>
                </a:cubicBezTo>
                <a:lnTo>
                  <a:pt x="15020" y="0"/>
                </a:lnTo>
                <a:cubicBezTo>
                  <a:pt x="15045" y="0"/>
                  <a:pt x="15069" y="5"/>
                  <a:pt x="15091" y="14"/>
                </a:cubicBezTo>
                <a:cubicBezTo>
                  <a:pt x="15114" y="24"/>
                  <a:pt x="15134" y="37"/>
                  <a:pt x="15152" y="54"/>
                </a:cubicBezTo>
                <a:cubicBezTo>
                  <a:pt x="15169" y="72"/>
                  <a:pt x="15182" y="92"/>
                  <a:pt x="15192" y="115"/>
                </a:cubicBezTo>
                <a:cubicBezTo>
                  <a:pt x="15201" y="137"/>
                  <a:pt x="15206" y="161"/>
                  <a:pt x="15206" y="186"/>
                </a:cubicBezTo>
                <a:lnTo>
                  <a:pt x="15206" y="9101"/>
                </a:lnTo>
                <a:cubicBezTo>
                  <a:pt x="15206" y="9125"/>
                  <a:pt x="15201" y="9149"/>
                  <a:pt x="15192" y="9172"/>
                </a:cubicBezTo>
                <a:cubicBezTo>
                  <a:pt x="15182" y="9194"/>
                  <a:pt x="15169" y="9214"/>
                  <a:pt x="15152" y="9232"/>
                </a:cubicBezTo>
                <a:cubicBezTo>
                  <a:pt x="15134" y="9249"/>
                  <a:pt x="15114" y="9263"/>
                  <a:pt x="15091" y="9272"/>
                </a:cubicBezTo>
                <a:cubicBezTo>
                  <a:pt x="15069" y="9282"/>
                  <a:pt x="15045" y="9286"/>
                  <a:pt x="15020" y="9286"/>
                </a:cubicBezTo>
                <a:lnTo>
                  <a:pt x="186" y="9286"/>
                </a:lnTo>
                <a:cubicBezTo>
                  <a:pt x="161" y="9286"/>
                  <a:pt x="138" y="9282"/>
                  <a:pt x="115" y="9272"/>
                </a:cubicBezTo>
                <a:cubicBezTo>
                  <a:pt x="92" y="9263"/>
                  <a:pt x="72" y="9249"/>
                  <a:pt x="55" y="9232"/>
                </a:cubicBezTo>
                <a:cubicBezTo>
                  <a:pt x="37" y="9214"/>
                  <a:pt x="24" y="9194"/>
                  <a:pt x="15" y="9172"/>
                </a:cubicBezTo>
                <a:cubicBezTo>
                  <a:pt x="5" y="9149"/>
                  <a:pt x="0" y="9125"/>
                  <a:pt x="0" y="9101"/>
                </a:cubicBezTo>
                <a:close/>
              </a:path>
            </a:pathLst>
          </a:custGeom>
          <a:solidFill>
            <a:srgbClr val="1E1E32">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35" name="任意多边形 234"/>
          <p:cNvSpPr/>
          <p:nvPr/>
        </p:nvSpPr>
        <p:spPr>
          <a:xfrm>
            <a:off x="584640" y="1353600"/>
            <a:ext cx="67320" cy="3342960"/>
          </a:xfrm>
          <a:custGeom>
            <a:avLst/>
            <a:gdLst/>
            <a:ahLst/>
            <a:cxnLst/>
            <a:rect l="0" t="0" r="r" b="b"/>
            <a:pathLst>
              <a:path w="187" h="9286">
                <a:moveTo>
                  <a:pt x="93" y="186"/>
                </a:moveTo>
                <a:lnTo>
                  <a:pt x="93" y="9101"/>
                </a:lnTo>
                <a:cubicBezTo>
                  <a:pt x="93" y="9125"/>
                  <a:pt x="96" y="9149"/>
                  <a:pt x="100" y="9172"/>
                </a:cubicBezTo>
                <a:cubicBezTo>
                  <a:pt x="105" y="9194"/>
                  <a:pt x="112" y="9214"/>
                  <a:pt x="120" y="9232"/>
                </a:cubicBezTo>
                <a:cubicBezTo>
                  <a:pt x="129" y="9249"/>
                  <a:pt x="140" y="9263"/>
                  <a:pt x="152" y="9272"/>
                </a:cubicBezTo>
                <a:cubicBezTo>
                  <a:pt x="163" y="9282"/>
                  <a:pt x="175" y="9286"/>
                  <a:pt x="187" y="9286"/>
                </a:cubicBezTo>
                <a:cubicBezTo>
                  <a:pt x="162" y="9286"/>
                  <a:pt x="139" y="9282"/>
                  <a:pt x="115" y="9272"/>
                </a:cubicBezTo>
                <a:cubicBezTo>
                  <a:pt x="92" y="9263"/>
                  <a:pt x="72" y="9249"/>
                  <a:pt x="55" y="9232"/>
                </a:cubicBezTo>
                <a:cubicBezTo>
                  <a:pt x="37" y="9214"/>
                  <a:pt x="24" y="9194"/>
                  <a:pt x="15" y="9172"/>
                </a:cubicBezTo>
                <a:cubicBezTo>
                  <a:pt x="5" y="9149"/>
                  <a:pt x="0" y="9125"/>
                  <a:pt x="0" y="9101"/>
                </a:cubicBezTo>
                <a:lnTo>
                  <a:pt x="0" y="186"/>
                </a:lnTo>
                <a:cubicBezTo>
                  <a:pt x="0" y="161"/>
                  <a:pt x="5" y="137"/>
                  <a:pt x="15" y="115"/>
                </a:cubicBezTo>
                <a:cubicBezTo>
                  <a:pt x="24" y="92"/>
                  <a:pt x="37" y="72"/>
                  <a:pt x="55" y="54"/>
                </a:cubicBezTo>
                <a:cubicBezTo>
                  <a:pt x="72" y="37"/>
                  <a:pt x="92" y="24"/>
                  <a:pt x="115" y="14"/>
                </a:cubicBezTo>
                <a:cubicBezTo>
                  <a:pt x="139" y="5"/>
                  <a:pt x="162" y="0"/>
                  <a:pt x="187" y="0"/>
                </a:cubicBezTo>
                <a:cubicBezTo>
                  <a:pt x="175" y="0"/>
                  <a:pt x="163" y="5"/>
                  <a:pt x="152" y="14"/>
                </a:cubicBezTo>
                <a:cubicBezTo>
                  <a:pt x="140" y="24"/>
                  <a:pt x="129" y="37"/>
                  <a:pt x="120" y="54"/>
                </a:cubicBezTo>
                <a:cubicBezTo>
                  <a:pt x="112" y="72"/>
                  <a:pt x="105" y="92"/>
                  <a:pt x="100" y="115"/>
                </a:cubicBezTo>
                <a:cubicBezTo>
                  <a:pt x="96" y="137"/>
                  <a:pt x="93" y="161"/>
                  <a:pt x="93" y="186"/>
                </a:cubicBez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36" name="图片 235"/>
          <p:cNvPicPr/>
          <p:nvPr/>
        </p:nvPicPr>
        <p:blipFill>
          <a:blip r:embed="rId4"/>
          <a:stretch/>
        </p:blipFill>
        <p:spPr>
          <a:xfrm>
            <a:off x="585000" y="1061280"/>
            <a:ext cx="208440" cy="166680"/>
          </a:xfrm>
          <a:prstGeom prst="rect">
            <a:avLst/>
          </a:prstGeom>
          <a:noFill/>
          <a:ln w="0">
            <a:noFill/>
          </a:ln>
        </p:spPr>
      </p:pic>
      <p:sp>
        <p:nvSpPr>
          <p:cNvPr id="237" name="文本框 236"/>
          <p:cNvSpPr txBox="1"/>
          <p:nvPr/>
        </p:nvSpPr>
        <p:spPr>
          <a:xfrm>
            <a:off x="585000" y="444240"/>
            <a:ext cx="2012400" cy="364680"/>
          </a:xfrm>
          <a:prstGeom prst="rect">
            <a:avLst/>
          </a:prstGeom>
          <a:noFill/>
          <a:ln w="0">
            <a:noFill/>
          </a:ln>
        </p:spPr>
        <p:txBody>
          <a:bodyPr wrap="none" lIns="0" tIns="0" rIns="0" bIns="0" anchor="t">
            <a:spAutoFit/>
          </a:bodyPr>
          <a:lstStyle/>
          <a:p>
            <a:r>
              <a:rPr lang="zh-CN" sz="1979" b="0" u="none" strike="noStrike">
                <a:solidFill>
                  <a:srgbClr val="FFFFFF"/>
                </a:solidFill>
                <a:effectLst/>
                <a:uFillTx/>
                <a:latin typeface="NotoSansSC"/>
                <a:ea typeface="NotoSansSC"/>
              </a:rPr>
              <a:t>检索模块实例分析</a:t>
            </a:r>
            <a:endParaRPr lang="en-US" sz="1979" b="0" u="none" strike="noStrike">
              <a:solidFill>
                <a:srgbClr val="000000"/>
              </a:solidFill>
              <a:effectLst/>
              <a:uFillTx/>
              <a:latin typeface="Times New Roman"/>
            </a:endParaRPr>
          </a:p>
        </p:txBody>
      </p:sp>
      <p:sp>
        <p:nvSpPr>
          <p:cNvPr id="238" name="文本框 237"/>
          <p:cNvSpPr txBox="1"/>
          <p:nvPr/>
        </p:nvSpPr>
        <p:spPr>
          <a:xfrm>
            <a:off x="860760" y="1048320"/>
            <a:ext cx="167724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基本文本检索模块实现</a:t>
            </a:r>
            <a:endParaRPr lang="en-US" sz="1320" b="0" u="none" strike="noStrike">
              <a:solidFill>
                <a:srgbClr val="000000"/>
              </a:solidFill>
              <a:effectLst/>
              <a:uFillTx/>
              <a:latin typeface="Times New Roman"/>
            </a:endParaRPr>
          </a:p>
        </p:txBody>
      </p:sp>
      <p:sp>
        <p:nvSpPr>
          <p:cNvPr id="239" name="文本框 238"/>
          <p:cNvSpPr txBox="1"/>
          <p:nvPr/>
        </p:nvSpPr>
        <p:spPr>
          <a:xfrm>
            <a:off x="743760" y="1495800"/>
            <a:ext cx="136440" cy="136080"/>
          </a:xfrm>
          <a:prstGeom prst="rect">
            <a:avLst/>
          </a:prstGeom>
          <a:noFill/>
          <a:ln w="0">
            <a:noFill/>
          </a:ln>
        </p:spPr>
        <p:txBody>
          <a:bodyPr wrap="none" lIns="0" tIns="0" rIns="0" bIns="0" anchor="t">
            <a:spAutoFit/>
          </a:bodyPr>
          <a:lstStyle/>
          <a:p>
            <a:r>
              <a:rPr lang="en-US" sz="920" b="0" u="none" strike="noStrike">
                <a:solidFill>
                  <a:srgbClr val="6B7280"/>
                </a:solidFill>
                <a:effectLst/>
                <a:uFillTx/>
                <a:latin typeface="JetBrainsMono"/>
                <a:ea typeface="JetBrainsMono"/>
              </a:rPr>
              <a:t># </a:t>
            </a:r>
            <a:endParaRPr lang="en-US" sz="920" b="0" u="none" strike="noStrike">
              <a:solidFill>
                <a:srgbClr val="000000"/>
              </a:solidFill>
              <a:effectLst/>
              <a:uFillTx/>
              <a:latin typeface="Times New Roman"/>
            </a:endParaRPr>
          </a:p>
        </p:txBody>
      </p:sp>
      <p:sp>
        <p:nvSpPr>
          <p:cNvPr id="240" name="文本框 239"/>
          <p:cNvSpPr txBox="1"/>
          <p:nvPr/>
        </p:nvSpPr>
        <p:spPr>
          <a:xfrm>
            <a:off x="877320" y="1491840"/>
            <a:ext cx="704880" cy="148320"/>
          </a:xfrm>
          <a:prstGeom prst="rect">
            <a:avLst/>
          </a:prstGeom>
          <a:noFill/>
          <a:ln w="0">
            <a:noFill/>
          </a:ln>
        </p:spPr>
        <p:txBody>
          <a:bodyPr wrap="none" lIns="0" tIns="0" rIns="0" bIns="0" anchor="t">
            <a:spAutoFit/>
          </a:bodyPr>
          <a:lstStyle/>
          <a:p>
            <a:r>
              <a:rPr lang="zh-CN" sz="920" b="0" u="none" strike="noStrike">
                <a:solidFill>
                  <a:srgbClr val="6B7280"/>
                </a:solidFill>
                <a:effectLst/>
                <a:uFillTx/>
                <a:latin typeface="WenQuanYiZenHei"/>
                <a:ea typeface="WenQuanYiZenHei"/>
              </a:rPr>
              <a:t>导入所需的库</a:t>
            </a:r>
            <a:endParaRPr lang="en-US" sz="920" b="0" u="none" strike="noStrike">
              <a:solidFill>
                <a:srgbClr val="000000"/>
              </a:solidFill>
              <a:effectLst/>
              <a:uFillTx/>
              <a:latin typeface="Times New Roman"/>
            </a:endParaRPr>
          </a:p>
        </p:txBody>
      </p:sp>
      <p:sp>
        <p:nvSpPr>
          <p:cNvPr id="241" name="文本框 240"/>
          <p:cNvSpPr txBox="1"/>
          <p:nvPr/>
        </p:nvSpPr>
        <p:spPr>
          <a:xfrm>
            <a:off x="743760" y="1671480"/>
            <a:ext cx="3079080" cy="13608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JetBrainsMono"/>
                <a:ea typeface="JetBrainsMono"/>
              </a:rPr>
              <a:t>from</a:t>
            </a:r>
            <a:r>
              <a:rPr lang="en-US" sz="920" b="0" u="none" strike="noStrike">
                <a:solidFill>
                  <a:srgbClr val="000000"/>
                </a:solidFill>
                <a:effectLst/>
                <a:uFillTx/>
                <a:latin typeface="JetBrainsMono"/>
                <a:ea typeface="JetBrainsMono"/>
              </a:rPr>
              <a:t> transformers </a:t>
            </a:r>
            <a:r>
              <a:rPr lang="en-US" sz="920" b="0" u="none" strike="noStrike">
                <a:solidFill>
                  <a:srgbClr val="8B5CF6"/>
                </a:solidFill>
                <a:effectLst/>
                <a:uFillTx/>
                <a:latin typeface="JetBrainsMono"/>
                <a:ea typeface="JetBrainsMono"/>
              </a:rPr>
              <a:t>import</a:t>
            </a:r>
            <a:r>
              <a:rPr lang="en-US" sz="920" b="0" u="none" strike="noStrike">
                <a:solidFill>
                  <a:srgbClr val="000000"/>
                </a:solidFill>
                <a:effectLst/>
                <a:uFillTx/>
                <a:latin typeface="JetBrainsMono"/>
                <a:ea typeface="JetBrainsMono"/>
              </a:rPr>
              <a:t> AutoTokenizer, AutoModel</a:t>
            </a:r>
            <a:endParaRPr lang="en-US" sz="920" b="0" u="none" strike="noStrike">
              <a:solidFill>
                <a:srgbClr val="000000"/>
              </a:solidFill>
              <a:effectLst/>
              <a:uFillTx/>
              <a:latin typeface="Times New Roman"/>
            </a:endParaRPr>
          </a:p>
        </p:txBody>
      </p:sp>
      <p:sp>
        <p:nvSpPr>
          <p:cNvPr id="242" name="文本框 241"/>
          <p:cNvSpPr txBox="1"/>
          <p:nvPr/>
        </p:nvSpPr>
        <p:spPr>
          <a:xfrm>
            <a:off x="743760" y="1846800"/>
            <a:ext cx="693360" cy="13608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JetBrainsMono"/>
                <a:ea typeface="JetBrainsMono"/>
              </a:rPr>
              <a:t>import</a:t>
            </a:r>
            <a:r>
              <a:rPr lang="en-US" sz="920" b="0" u="none" strike="noStrike">
                <a:solidFill>
                  <a:srgbClr val="000000"/>
                </a:solidFill>
                <a:effectLst/>
                <a:uFillTx/>
                <a:latin typeface="JetBrainsMono"/>
                <a:ea typeface="JetBrainsMono"/>
              </a:rPr>
              <a:t> faiss</a:t>
            </a:r>
            <a:endParaRPr lang="en-US" sz="920" b="0" u="none" strike="noStrike">
              <a:solidFill>
                <a:srgbClr val="000000"/>
              </a:solidFill>
              <a:effectLst/>
              <a:uFillTx/>
              <a:latin typeface="Times New Roman"/>
            </a:endParaRPr>
          </a:p>
        </p:txBody>
      </p:sp>
      <p:sp>
        <p:nvSpPr>
          <p:cNvPr id="243" name="文本框 242"/>
          <p:cNvSpPr txBox="1"/>
          <p:nvPr/>
        </p:nvSpPr>
        <p:spPr>
          <a:xfrm>
            <a:off x="743760" y="2022480"/>
            <a:ext cx="1189080" cy="13608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JetBrainsMono"/>
                <a:ea typeface="JetBrainsMono"/>
              </a:rPr>
              <a:t>import</a:t>
            </a:r>
            <a:r>
              <a:rPr lang="en-US" sz="920" b="0" u="none" strike="noStrike">
                <a:solidFill>
                  <a:srgbClr val="000000"/>
                </a:solidFill>
                <a:effectLst/>
                <a:uFillTx/>
                <a:latin typeface="JetBrainsMono"/>
                <a:ea typeface="JetBrainsMono"/>
              </a:rPr>
              <a:t> numpy </a:t>
            </a:r>
            <a:r>
              <a:rPr lang="en-US" sz="920" b="0" u="none" strike="noStrike">
                <a:solidFill>
                  <a:srgbClr val="8B5CF6"/>
                </a:solidFill>
                <a:effectLst/>
                <a:uFillTx/>
                <a:latin typeface="JetBrainsMono"/>
                <a:ea typeface="JetBrainsMono"/>
              </a:rPr>
              <a:t>as</a:t>
            </a:r>
            <a:r>
              <a:rPr lang="en-US" sz="920" b="0" u="none" strike="noStrike">
                <a:solidFill>
                  <a:srgbClr val="000000"/>
                </a:solidFill>
                <a:effectLst/>
                <a:uFillTx/>
                <a:latin typeface="JetBrainsMono"/>
                <a:ea typeface="JetBrainsMono"/>
              </a:rPr>
              <a:t> np</a:t>
            </a:r>
            <a:endParaRPr lang="en-US" sz="920" b="0" u="none" strike="noStrike">
              <a:solidFill>
                <a:srgbClr val="000000"/>
              </a:solidFill>
              <a:effectLst/>
              <a:uFillTx/>
              <a:latin typeface="Times New Roman"/>
            </a:endParaRPr>
          </a:p>
        </p:txBody>
      </p:sp>
      <p:sp>
        <p:nvSpPr>
          <p:cNvPr id="244" name="文本框 243"/>
          <p:cNvSpPr txBox="1"/>
          <p:nvPr/>
        </p:nvSpPr>
        <p:spPr>
          <a:xfrm>
            <a:off x="743760" y="2197800"/>
            <a:ext cx="730440" cy="136080"/>
          </a:xfrm>
          <a:prstGeom prst="rect">
            <a:avLst/>
          </a:prstGeom>
          <a:noFill/>
          <a:ln w="0">
            <a:noFill/>
          </a:ln>
        </p:spPr>
        <p:txBody>
          <a:bodyPr wrap="none" lIns="0" tIns="0" rIns="0" bIns="0" anchor="t">
            <a:spAutoFit/>
          </a:bodyPr>
          <a:lstStyle/>
          <a:p>
            <a:r>
              <a:rPr lang="en-US" sz="920" b="0" u="none" strike="noStrike">
                <a:solidFill>
                  <a:srgbClr val="8B5CF6"/>
                </a:solidFill>
                <a:effectLst/>
                <a:uFillTx/>
                <a:latin typeface="JetBrainsMono"/>
                <a:ea typeface="JetBrainsMono"/>
              </a:rPr>
              <a:t>import</a:t>
            </a:r>
            <a:r>
              <a:rPr lang="en-US" sz="920" b="0" u="none" strike="noStrike">
                <a:solidFill>
                  <a:srgbClr val="000000"/>
                </a:solidFill>
                <a:effectLst/>
                <a:uFillTx/>
                <a:latin typeface="JetBrainsMono"/>
                <a:ea typeface="JetBrainsMono"/>
              </a:rPr>
              <a:t> torch</a:t>
            </a:r>
            <a:endParaRPr lang="en-US" sz="920" b="0" u="none" strike="noStrike">
              <a:solidFill>
                <a:srgbClr val="000000"/>
              </a:solidFill>
              <a:effectLst/>
              <a:uFillTx/>
              <a:latin typeface="Times New Roman"/>
            </a:endParaRPr>
          </a:p>
        </p:txBody>
      </p:sp>
      <p:sp>
        <p:nvSpPr>
          <p:cNvPr id="245" name="文本框 244"/>
          <p:cNvSpPr txBox="1"/>
          <p:nvPr/>
        </p:nvSpPr>
        <p:spPr>
          <a:xfrm>
            <a:off x="743760" y="2548800"/>
            <a:ext cx="136440" cy="136080"/>
          </a:xfrm>
          <a:prstGeom prst="rect">
            <a:avLst/>
          </a:prstGeom>
          <a:noFill/>
          <a:ln w="0">
            <a:noFill/>
          </a:ln>
        </p:spPr>
        <p:txBody>
          <a:bodyPr wrap="none" lIns="0" tIns="0" rIns="0" bIns="0" anchor="t">
            <a:spAutoFit/>
          </a:bodyPr>
          <a:lstStyle/>
          <a:p>
            <a:r>
              <a:rPr lang="en-US" sz="920" b="0" u="none" strike="noStrike">
                <a:solidFill>
                  <a:srgbClr val="6B7280"/>
                </a:solidFill>
                <a:effectLst/>
                <a:uFillTx/>
                <a:latin typeface="JetBrainsMono"/>
                <a:ea typeface="JetBrainsMono"/>
              </a:rPr>
              <a:t># </a:t>
            </a:r>
            <a:endParaRPr lang="en-US" sz="920" b="0" u="none" strike="noStrike">
              <a:solidFill>
                <a:srgbClr val="000000"/>
              </a:solidFill>
              <a:effectLst/>
              <a:uFillTx/>
              <a:latin typeface="Times New Roman"/>
            </a:endParaRPr>
          </a:p>
        </p:txBody>
      </p:sp>
      <p:sp>
        <p:nvSpPr>
          <p:cNvPr id="246" name="文本框 245"/>
          <p:cNvSpPr txBox="1"/>
          <p:nvPr/>
        </p:nvSpPr>
        <p:spPr>
          <a:xfrm>
            <a:off x="877320" y="2544840"/>
            <a:ext cx="1056960" cy="148320"/>
          </a:xfrm>
          <a:prstGeom prst="rect">
            <a:avLst/>
          </a:prstGeom>
          <a:noFill/>
          <a:ln w="0">
            <a:noFill/>
          </a:ln>
        </p:spPr>
        <p:txBody>
          <a:bodyPr wrap="none" lIns="0" tIns="0" rIns="0" bIns="0" anchor="t">
            <a:spAutoFit/>
          </a:bodyPr>
          <a:lstStyle/>
          <a:p>
            <a:r>
              <a:rPr lang="zh-CN" sz="920" b="0" u="none" strike="noStrike">
                <a:solidFill>
                  <a:srgbClr val="6B7280"/>
                </a:solidFill>
                <a:effectLst/>
                <a:uFillTx/>
                <a:latin typeface="WenQuanYiZenHei"/>
                <a:ea typeface="WenQuanYiZenHei"/>
              </a:rPr>
              <a:t>初始化模型和分词器</a:t>
            </a:r>
            <a:endParaRPr lang="en-US" sz="920" b="0" u="none" strike="noStrike">
              <a:solidFill>
                <a:srgbClr val="000000"/>
              </a:solidFill>
              <a:effectLst/>
              <a:uFillTx/>
              <a:latin typeface="Times New Roman"/>
            </a:endParaRPr>
          </a:p>
        </p:txBody>
      </p:sp>
      <p:sp>
        <p:nvSpPr>
          <p:cNvPr id="247" name="文本框 246"/>
          <p:cNvSpPr txBox="1"/>
          <p:nvPr/>
        </p:nvSpPr>
        <p:spPr>
          <a:xfrm>
            <a:off x="743760" y="2724480"/>
            <a:ext cx="3372120" cy="136080"/>
          </a:xfrm>
          <a:prstGeom prst="rect">
            <a:avLst/>
          </a:prstGeom>
          <a:noFill/>
          <a:ln w="0">
            <a:noFill/>
          </a:ln>
        </p:spPr>
        <p:txBody>
          <a:bodyPr wrap="none" lIns="0" tIns="0" rIns="0" bIns="0" anchor="t">
            <a:spAutoFit/>
          </a:bodyPr>
          <a:lstStyle/>
          <a:p>
            <a:r>
              <a:rPr lang="en-US" sz="920" b="0" u="none" strike="noStrike">
                <a:solidFill>
                  <a:srgbClr val="000000"/>
                </a:solidFill>
                <a:effectLst/>
                <a:uFillTx/>
                <a:latin typeface="JetBrainsMono"/>
                <a:ea typeface="JetBrainsMono"/>
              </a:rPr>
              <a:t>model_name = </a:t>
            </a:r>
            <a:r>
              <a:rPr lang="en-US" sz="920" b="0" u="none" strike="noStrike">
                <a:solidFill>
                  <a:srgbClr val="10B981"/>
                </a:solidFill>
                <a:effectLst/>
                <a:uFillTx/>
                <a:latin typeface="JetBrainsMono"/>
                <a:ea typeface="JetBrainsMono"/>
              </a:rPr>
              <a:t>"sentence-transformers/all-MiniLM-L4-v2"</a:t>
            </a:r>
            <a:endParaRPr lang="en-US" sz="920" b="0" u="none" strike="noStrike">
              <a:solidFill>
                <a:srgbClr val="000000"/>
              </a:solidFill>
              <a:effectLst/>
              <a:uFillTx/>
              <a:latin typeface="Times New Roman"/>
            </a:endParaRPr>
          </a:p>
        </p:txBody>
      </p:sp>
      <p:sp>
        <p:nvSpPr>
          <p:cNvPr id="248" name="文本框 247"/>
          <p:cNvSpPr txBox="1"/>
          <p:nvPr/>
        </p:nvSpPr>
        <p:spPr>
          <a:xfrm>
            <a:off x="743760" y="2899800"/>
            <a:ext cx="3400560" cy="136080"/>
          </a:xfrm>
          <a:prstGeom prst="rect">
            <a:avLst/>
          </a:prstGeom>
          <a:noFill/>
          <a:ln w="0">
            <a:noFill/>
          </a:ln>
        </p:spPr>
        <p:txBody>
          <a:bodyPr wrap="none" lIns="0" tIns="0" rIns="0" bIns="0" anchor="t">
            <a:spAutoFit/>
          </a:bodyPr>
          <a:lstStyle/>
          <a:p>
            <a:r>
              <a:rPr lang="en-US" sz="920" b="0" u="none" strike="noStrike">
                <a:solidFill>
                  <a:srgbClr val="000000"/>
                </a:solidFill>
                <a:effectLst/>
                <a:uFillTx/>
                <a:latin typeface="JetBrainsMono"/>
                <a:ea typeface="JetBrainsMono"/>
              </a:rPr>
              <a:t>tokenizer = AutoTokenizer.from_pretrained(model_name)</a:t>
            </a:r>
            <a:endParaRPr lang="en-US" sz="920" b="0" u="none" strike="noStrike">
              <a:solidFill>
                <a:srgbClr val="000000"/>
              </a:solidFill>
              <a:effectLst/>
              <a:uFillTx/>
              <a:latin typeface="Times New Roman"/>
            </a:endParaRPr>
          </a:p>
        </p:txBody>
      </p:sp>
      <p:sp>
        <p:nvSpPr>
          <p:cNvPr id="249" name="文本框 248"/>
          <p:cNvSpPr txBox="1"/>
          <p:nvPr/>
        </p:nvSpPr>
        <p:spPr>
          <a:xfrm>
            <a:off x="743760" y="3075480"/>
            <a:ext cx="2998800" cy="136080"/>
          </a:xfrm>
          <a:prstGeom prst="rect">
            <a:avLst/>
          </a:prstGeom>
          <a:noFill/>
          <a:ln w="0">
            <a:noFill/>
          </a:ln>
        </p:spPr>
        <p:txBody>
          <a:bodyPr wrap="none" lIns="0" tIns="0" rIns="0" bIns="0" anchor="t">
            <a:spAutoFit/>
          </a:bodyPr>
          <a:lstStyle/>
          <a:p>
            <a:r>
              <a:rPr lang="en-US" sz="920" b="0" u="none" strike="noStrike">
                <a:solidFill>
                  <a:srgbClr val="000000"/>
                </a:solidFill>
                <a:effectLst/>
                <a:uFillTx/>
                <a:latin typeface="JetBrainsMono"/>
                <a:ea typeface="JetBrainsMono"/>
              </a:rPr>
              <a:t>model = AutoModel.from_pretrained(model_name)</a:t>
            </a:r>
            <a:endParaRPr lang="en-US" sz="920" b="0" u="none" strike="noStrike">
              <a:solidFill>
                <a:srgbClr val="000000"/>
              </a:solidFill>
              <a:effectLst/>
              <a:uFillTx/>
              <a:latin typeface="Times New Roman"/>
            </a:endParaRPr>
          </a:p>
        </p:txBody>
      </p:sp>
      <p:sp>
        <p:nvSpPr>
          <p:cNvPr id="250" name="文本框 249"/>
          <p:cNvSpPr txBox="1"/>
          <p:nvPr/>
        </p:nvSpPr>
        <p:spPr>
          <a:xfrm>
            <a:off x="743760" y="3426480"/>
            <a:ext cx="136440" cy="136080"/>
          </a:xfrm>
          <a:prstGeom prst="rect">
            <a:avLst/>
          </a:prstGeom>
          <a:noFill/>
          <a:ln w="0">
            <a:noFill/>
          </a:ln>
        </p:spPr>
        <p:txBody>
          <a:bodyPr wrap="none" lIns="0" tIns="0" rIns="0" bIns="0" anchor="t">
            <a:spAutoFit/>
          </a:bodyPr>
          <a:lstStyle/>
          <a:p>
            <a:r>
              <a:rPr lang="en-US" sz="920" b="0" u="none" strike="noStrike">
                <a:solidFill>
                  <a:srgbClr val="6B7280"/>
                </a:solidFill>
                <a:effectLst/>
                <a:uFillTx/>
                <a:latin typeface="JetBrainsMono"/>
                <a:ea typeface="JetBrainsMono"/>
              </a:rPr>
              <a:t># </a:t>
            </a:r>
            <a:endParaRPr lang="en-US" sz="920" b="0" u="none" strike="noStrike">
              <a:solidFill>
                <a:srgbClr val="000000"/>
              </a:solidFill>
              <a:effectLst/>
              <a:uFillTx/>
              <a:latin typeface="Times New Roman"/>
            </a:endParaRPr>
          </a:p>
        </p:txBody>
      </p:sp>
      <p:sp>
        <p:nvSpPr>
          <p:cNvPr id="251" name="文本框 250"/>
          <p:cNvSpPr txBox="1"/>
          <p:nvPr/>
        </p:nvSpPr>
        <p:spPr>
          <a:xfrm>
            <a:off x="877320" y="3422160"/>
            <a:ext cx="704880" cy="148320"/>
          </a:xfrm>
          <a:prstGeom prst="rect">
            <a:avLst/>
          </a:prstGeom>
          <a:noFill/>
          <a:ln w="0">
            <a:noFill/>
          </a:ln>
        </p:spPr>
        <p:txBody>
          <a:bodyPr wrap="none" lIns="0" tIns="0" rIns="0" bIns="0" anchor="t">
            <a:spAutoFit/>
          </a:bodyPr>
          <a:lstStyle/>
          <a:p>
            <a:r>
              <a:rPr lang="zh-CN" sz="920" b="0" u="none" strike="noStrike">
                <a:solidFill>
                  <a:srgbClr val="6B7280"/>
                </a:solidFill>
                <a:effectLst/>
                <a:uFillTx/>
                <a:latin typeface="WenQuanYiZenHei"/>
                <a:ea typeface="WenQuanYiZenHei"/>
              </a:rPr>
              <a:t>文档数据集合</a:t>
            </a:r>
            <a:endParaRPr lang="en-US" sz="920" b="0" u="none" strike="noStrike">
              <a:solidFill>
                <a:srgbClr val="000000"/>
              </a:solidFill>
              <a:effectLst/>
              <a:uFillTx/>
              <a:latin typeface="Times New Roman"/>
            </a:endParaRPr>
          </a:p>
        </p:txBody>
      </p:sp>
      <p:sp>
        <p:nvSpPr>
          <p:cNvPr id="252" name="文本框 251"/>
          <p:cNvSpPr txBox="1"/>
          <p:nvPr/>
        </p:nvSpPr>
        <p:spPr>
          <a:xfrm>
            <a:off x="743760" y="3601800"/>
            <a:ext cx="872640" cy="136080"/>
          </a:xfrm>
          <a:prstGeom prst="rect">
            <a:avLst/>
          </a:prstGeom>
          <a:noFill/>
          <a:ln w="0">
            <a:noFill/>
          </a:ln>
        </p:spPr>
        <p:txBody>
          <a:bodyPr wrap="none" lIns="0" tIns="0" rIns="0" bIns="0" anchor="t">
            <a:spAutoFit/>
          </a:bodyPr>
          <a:lstStyle/>
          <a:p>
            <a:r>
              <a:rPr lang="en-US" sz="920" b="0" u="none" strike="noStrike">
                <a:solidFill>
                  <a:srgbClr val="000000"/>
                </a:solidFill>
                <a:effectLst/>
                <a:uFillTx/>
                <a:latin typeface="JetBrainsMono"/>
                <a:ea typeface="JetBrainsMono"/>
              </a:rPr>
              <a:t>documents = [</a:t>
            </a:r>
            <a:endParaRPr lang="en-US" sz="920" b="0" u="none" strike="noStrike">
              <a:solidFill>
                <a:srgbClr val="000000"/>
              </a:solidFill>
              <a:effectLst/>
              <a:uFillTx/>
              <a:latin typeface="Times New Roman"/>
            </a:endParaRPr>
          </a:p>
        </p:txBody>
      </p:sp>
      <p:sp>
        <p:nvSpPr>
          <p:cNvPr id="253" name="文本框 252"/>
          <p:cNvSpPr txBox="1"/>
          <p:nvPr/>
        </p:nvSpPr>
        <p:spPr>
          <a:xfrm>
            <a:off x="877320" y="377712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54" name="文本框 253"/>
          <p:cNvSpPr txBox="1"/>
          <p:nvPr/>
        </p:nvSpPr>
        <p:spPr>
          <a:xfrm>
            <a:off x="944280" y="3773160"/>
            <a:ext cx="1995480" cy="148320"/>
          </a:xfrm>
          <a:prstGeom prst="rect">
            <a:avLst/>
          </a:prstGeom>
          <a:noFill/>
          <a:ln w="0">
            <a:noFill/>
          </a:ln>
        </p:spPr>
        <p:txBody>
          <a:bodyPr wrap="none" lIns="0" tIns="0" rIns="0" bIns="0" anchor="t">
            <a:spAutoFit/>
          </a:bodyPr>
          <a:lstStyle/>
          <a:p>
            <a:r>
              <a:rPr lang="zh-CN" sz="920" b="0" u="none" strike="noStrike">
                <a:solidFill>
                  <a:srgbClr val="10B981"/>
                </a:solidFill>
                <a:effectLst/>
                <a:uFillTx/>
                <a:latin typeface="WenQuanYiZenHei"/>
                <a:ea typeface="WenQuanYiZenHei"/>
              </a:rPr>
              <a:t>人工智能是一种模仿人类智能的技术。</a:t>
            </a:r>
            <a:endParaRPr lang="en-US" sz="920" b="0" u="none" strike="noStrike">
              <a:solidFill>
                <a:srgbClr val="000000"/>
              </a:solidFill>
              <a:effectLst/>
              <a:uFillTx/>
              <a:latin typeface="Times New Roman"/>
            </a:endParaRPr>
          </a:p>
        </p:txBody>
      </p:sp>
      <p:sp>
        <p:nvSpPr>
          <p:cNvPr id="255" name="文本框 254"/>
          <p:cNvSpPr txBox="1"/>
          <p:nvPr/>
        </p:nvSpPr>
        <p:spPr>
          <a:xfrm>
            <a:off x="2933280" y="377712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r>
              <a:rPr lang="en-US" sz="920" b="0" u="none" strike="noStrike">
                <a:solidFill>
                  <a:srgbClr val="000000"/>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56" name="文本框 255"/>
          <p:cNvSpPr txBox="1"/>
          <p:nvPr/>
        </p:nvSpPr>
        <p:spPr>
          <a:xfrm>
            <a:off x="877320" y="395280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57" name="文本框 256"/>
          <p:cNvSpPr txBox="1"/>
          <p:nvPr/>
        </p:nvSpPr>
        <p:spPr>
          <a:xfrm>
            <a:off x="944280" y="3948840"/>
            <a:ext cx="2464920" cy="148320"/>
          </a:xfrm>
          <a:prstGeom prst="rect">
            <a:avLst/>
          </a:prstGeom>
          <a:noFill/>
          <a:ln w="0">
            <a:noFill/>
          </a:ln>
        </p:spPr>
        <p:txBody>
          <a:bodyPr wrap="none" lIns="0" tIns="0" rIns="0" bIns="0" anchor="t">
            <a:spAutoFit/>
          </a:bodyPr>
          <a:lstStyle/>
          <a:p>
            <a:r>
              <a:rPr lang="zh-CN" sz="920" b="0" u="none" strike="noStrike">
                <a:solidFill>
                  <a:srgbClr val="10B981"/>
                </a:solidFill>
                <a:effectLst/>
                <a:uFillTx/>
                <a:latin typeface="WenQuanYiZenHei"/>
                <a:ea typeface="WenQuanYiZenHei"/>
              </a:rPr>
              <a:t>深度学习是一种基于神经网络的机器学习方法。</a:t>
            </a:r>
            <a:endParaRPr lang="en-US" sz="920" b="0" u="none" strike="noStrike">
              <a:solidFill>
                <a:srgbClr val="000000"/>
              </a:solidFill>
              <a:effectLst/>
              <a:uFillTx/>
              <a:latin typeface="Times New Roman"/>
            </a:endParaRPr>
          </a:p>
        </p:txBody>
      </p:sp>
      <p:sp>
        <p:nvSpPr>
          <p:cNvPr id="258" name="文本框 257"/>
          <p:cNvSpPr txBox="1"/>
          <p:nvPr/>
        </p:nvSpPr>
        <p:spPr>
          <a:xfrm>
            <a:off x="3401280" y="395280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r>
              <a:rPr lang="en-US" sz="920" b="0" u="none" strike="noStrike">
                <a:solidFill>
                  <a:srgbClr val="000000"/>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59" name="文本框 258"/>
          <p:cNvSpPr txBox="1"/>
          <p:nvPr/>
        </p:nvSpPr>
        <p:spPr>
          <a:xfrm>
            <a:off x="877320" y="412812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60" name="文本框 259"/>
          <p:cNvSpPr txBox="1"/>
          <p:nvPr/>
        </p:nvSpPr>
        <p:spPr>
          <a:xfrm>
            <a:off x="944280" y="4124160"/>
            <a:ext cx="2464920" cy="148320"/>
          </a:xfrm>
          <a:prstGeom prst="rect">
            <a:avLst/>
          </a:prstGeom>
          <a:noFill/>
          <a:ln w="0">
            <a:noFill/>
          </a:ln>
        </p:spPr>
        <p:txBody>
          <a:bodyPr wrap="none" lIns="0" tIns="0" rIns="0" bIns="0" anchor="t">
            <a:spAutoFit/>
          </a:bodyPr>
          <a:lstStyle/>
          <a:p>
            <a:r>
              <a:rPr lang="zh-CN" sz="920" b="0" u="none" strike="noStrike">
                <a:solidFill>
                  <a:srgbClr val="10B981"/>
                </a:solidFill>
                <a:effectLst/>
                <a:uFillTx/>
                <a:latin typeface="WenQuanYiZenHei"/>
                <a:ea typeface="WenQuanYiZenHei"/>
              </a:rPr>
              <a:t>自然语言处理使得计算机能够理解和生成文本。</a:t>
            </a:r>
            <a:endParaRPr lang="en-US" sz="920" b="0" u="none" strike="noStrike">
              <a:solidFill>
                <a:srgbClr val="000000"/>
              </a:solidFill>
              <a:effectLst/>
              <a:uFillTx/>
              <a:latin typeface="Times New Roman"/>
            </a:endParaRPr>
          </a:p>
        </p:txBody>
      </p:sp>
      <p:sp>
        <p:nvSpPr>
          <p:cNvPr id="261" name="文本框 260"/>
          <p:cNvSpPr txBox="1"/>
          <p:nvPr/>
        </p:nvSpPr>
        <p:spPr>
          <a:xfrm>
            <a:off x="3401280" y="412812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r>
              <a:rPr lang="en-US" sz="920" b="0" u="none" strike="noStrike">
                <a:solidFill>
                  <a:srgbClr val="000000"/>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62" name="文本框 261"/>
          <p:cNvSpPr txBox="1"/>
          <p:nvPr/>
        </p:nvSpPr>
        <p:spPr>
          <a:xfrm>
            <a:off x="877320" y="430380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63" name="文本框 262"/>
          <p:cNvSpPr txBox="1"/>
          <p:nvPr/>
        </p:nvSpPr>
        <p:spPr>
          <a:xfrm>
            <a:off x="944280" y="4299840"/>
            <a:ext cx="2230200" cy="148320"/>
          </a:xfrm>
          <a:prstGeom prst="rect">
            <a:avLst/>
          </a:prstGeom>
          <a:noFill/>
          <a:ln w="0">
            <a:noFill/>
          </a:ln>
        </p:spPr>
        <p:txBody>
          <a:bodyPr wrap="none" lIns="0" tIns="0" rIns="0" bIns="0" anchor="t">
            <a:spAutoFit/>
          </a:bodyPr>
          <a:lstStyle/>
          <a:p>
            <a:r>
              <a:rPr lang="zh-CN" sz="920" b="0" u="none" strike="noStrike">
                <a:solidFill>
                  <a:srgbClr val="10B981"/>
                </a:solidFill>
                <a:effectLst/>
                <a:uFillTx/>
                <a:latin typeface="WenQuanYiZenHei"/>
                <a:ea typeface="WenQuanYiZenHei"/>
              </a:rPr>
              <a:t>机器学习让计算机通过数据自动进行学习。</a:t>
            </a:r>
            <a:endParaRPr lang="en-US" sz="920" b="0" u="none" strike="noStrike">
              <a:solidFill>
                <a:srgbClr val="000000"/>
              </a:solidFill>
              <a:effectLst/>
              <a:uFillTx/>
              <a:latin typeface="Times New Roman"/>
            </a:endParaRPr>
          </a:p>
        </p:txBody>
      </p:sp>
      <p:sp>
        <p:nvSpPr>
          <p:cNvPr id="264" name="文本框 263"/>
          <p:cNvSpPr txBox="1"/>
          <p:nvPr/>
        </p:nvSpPr>
        <p:spPr>
          <a:xfrm>
            <a:off x="3167280" y="430380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r>
              <a:rPr lang="en-US" sz="920" b="0" u="none" strike="noStrike">
                <a:solidFill>
                  <a:srgbClr val="000000"/>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65" name="文本框 264"/>
          <p:cNvSpPr txBox="1"/>
          <p:nvPr/>
        </p:nvSpPr>
        <p:spPr>
          <a:xfrm>
            <a:off x="877320" y="447912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66" name="文本框 265"/>
          <p:cNvSpPr txBox="1"/>
          <p:nvPr/>
        </p:nvSpPr>
        <p:spPr>
          <a:xfrm>
            <a:off x="944280" y="4475160"/>
            <a:ext cx="2112840" cy="148320"/>
          </a:xfrm>
          <a:prstGeom prst="rect">
            <a:avLst/>
          </a:prstGeom>
          <a:noFill/>
          <a:ln w="0">
            <a:noFill/>
          </a:ln>
        </p:spPr>
        <p:txBody>
          <a:bodyPr wrap="none" lIns="0" tIns="0" rIns="0" bIns="0" anchor="t">
            <a:spAutoFit/>
          </a:bodyPr>
          <a:lstStyle/>
          <a:p>
            <a:r>
              <a:rPr lang="zh-CN" sz="920" b="0" u="none" strike="noStrike">
                <a:solidFill>
                  <a:srgbClr val="10B981"/>
                </a:solidFill>
                <a:effectLst/>
                <a:uFillTx/>
                <a:latin typeface="WenQuanYiZenHei"/>
                <a:ea typeface="WenQuanYiZenHei"/>
              </a:rPr>
              <a:t>数据科学帮助分析复杂数据以提取信息。</a:t>
            </a:r>
            <a:endParaRPr lang="en-US" sz="920" b="0" u="none" strike="noStrike">
              <a:solidFill>
                <a:srgbClr val="000000"/>
              </a:solidFill>
              <a:effectLst/>
              <a:uFillTx/>
              <a:latin typeface="Times New Roman"/>
            </a:endParaRPr>
          </a:p>
        </p:txBody>
      </p:sp>
      <p:sp>
        <p:nvSpPr>
          <p:cNvPr id="267" name="文本框 266"/>
          <p:cNvSpPr txBox="1"/>
          <p:nvPr/>
        </p:nvSpPr>
        <p:spPr>
          <a:xfrm>
            <a:off x="3050280" y="4479120"/>
            <a:ext cx="116640" cy="136080"/>
          </a:xfrm>
          <a:prstGeom prst="rect">
            <a:avLst/>
          </a:prstGeom>
          <a:noFill/>
          <a:ln w="0">
            <a:noFill/>
          </a:ln>
        </p:spPr>
        <p:txBody>
          <a:bodyPr wrap="none" lIns="0" tIns="0" rIns="0" bIns="0" anchor="t">
            <a:spAutoFit/>
          </a:bodyPr>
          <a:lstStyle/>
          <a:p>
            <a:r>
              <a:rPr lang="en-US" sz="920" b="0" u="none" strike="noStrike">
                <a:solidFill>
                  <a:srgbClr val="10B981"/>
                </a:solidFill>
                <a:effectLst/>
                <a:uFillTx/>
                <a:latin typeface="JetBrainsMono"/>
                <a:ea typeface="JetBrainsMono"/>
              </a:rPr>
              <a:t>"</a:t>
            </a:r>
            <a:endParaRPr lang="en-US" sz="920" b="0" u="none" strike="noStrike">
              <a:solidFill>
                <a:srgbClr val="000000"/>
              </a:solidFill>
              <a:effectLst/>
              <a:uFillTx/>
              <a:latin typeface="Times New Roman"/>
            </a:endParaRPr>
          </a:p>
        </p:txBody>
      </p:sp>
      <p:pic>
        <p:nvPicPr>
          <p:cNvPr id="268" name="图片 267"/>
          <p:cNvPicPr/>
          <p:nvPr/>
        </p:nvPicPr>
        <p:blipFill>
          <a:blip r:embed="rId5"/>
          <a:stretch/>
        </p:blipFill>
        <p:spPr>
          <a:xfrm>
            <a:off x="6459840" y="1061280"/>
            <a:ext cx="191880" cy="166680"/>
          </a:xfrm>
          <a:prstGeom prst="rect">
            <a:avLst/>
          </a:prstGeom>
          <a:noFill/>
          <a:ln w="0">
            <a:noFill/>
          </a:ln>
        </p:spPr>
      </p:pic>
      <p:sp>
        <p:nvSpPr>
          <p:cNvPr id="269" name="文本框 268"/>
          <p:cNvSpPr txBox="1"/>
          <p:nvPr/>
        </p:nvSpPr>
        <p:spPr>
          <a:xfrm>
            <a:off x="743760" y="4654800"/>
            <a:ext cx="116640" cy="136080"/>
          </a:xfrm>
          <a:prstGeom prst="rect">
            <a:avLst/>
          </a:prstGeom>
          <a:noFill/>
          <a:ln w="0">
            <a:noFill/>
          </a:ln>
        </p:spPr>
        <p:txBody>
          <a:bodyPr wrap="none" lIns="0" tIns="0" rIns="0" bIns="0" anchor="t">
            <a:spAutoFit/>
          </a:bodyPr>
          <a:lstStyle/>
          <a:p>
            <a:r>
              <a:rPr lang="en-US" sz="920" b="0" u="none" strike="noStrike">
                <a:solidFill>
                  <a:srgbClr val="000000"/>
                </a:solidFill>
                <a:effectLst/>
                <a:uFillTx/>
                <a:latin typeface="JetBrainsMono"/>
                <a:ea typeface="JetBrainsMono"/>
              </a:rPr>
              <a:t>]</a:t>
            </a:r>
            <a:endParaRPr lang="en-US" sz="920" b="0" u="none" strike="noStrike">
              <a:solidFill>
                <a:srgbClr val="000000"/>
              </a:solidFill>
              <a:effectLst/>
              <a:uFillTx/>
              <a:latin typeface="Times New Roman"/>
            </a:endParaRPr>
          </a:p>
        </p:txBody>
      </p:sp>
      <p:sp>
        <p:nvSpPr>
          <p:cNvPr id="270" name="任意多边形 269"/>
          <p:cNvSpPr/>
          <p:nvPr/>
        </p:nvSpPr>
        <p:spPr>
          <a:xfrm>
            <a:off x="6459480" y="1403640"/>
            <a:ext cx="267840" cy="267840"/>
          </a:xfrm>
          <a:custGeom>
            <a:avLst/>
            <a:gdLst/>
            <a:ahLst/>
            <a:cxnLst/>
            <a:rect l="0" t="0" r="r" b="b"/>
            <a:pathLst>
              <a:path w="744" h="744">
                <a:moveTo>
                  <a:pt x="744" y="373"/>
                </a:moveTo>
                <a:cubicBezTo>
                  <a:pt x="744" y="397"/>
                  <a:pt x="742" y="421"/>
                  <a:pt x="737" y="445"/>
                </a:cubicBezTo>
                <a:cubicBezTo>
                  <a:pt x="732" y="469"/>
                  <a:pt x="725" y="492"/>
                  <a:pt x="716" y="515"/>
                </a:cubicBezTo>
                <a:cubicBezTo>
                  <a:pt x="706" y="537"/>
                  <a:pt x="695" y="559"/>
                  <a:pt x="681" y="579"/>
                </a:cubicBezTo>
                <a:cubicBezTo>
                  <a:pt x="668" y="599"/>
                  <a:pt x="652" y="618"/>
                  <a:pt x="635" y="635"/>
                </a:cubicBezTo>
                <a:cubicBezTo>
                  <a:pt x="618" y="653"/>
                  <a:pt x="599" y="668"/>
                  <a:pt x="579" y="682"/>
                </a:cubicBezTo>
                <a:cubicBezTo>
                  <a:pt x="559" y="695"/>
                  <a:pt x="537" y="707"/>
                  <a:pt x="515" y="716"/>
                </a:cubicBezTo>
                <a:cubicBezTo>
                  <a:pt x="492" y="725"/>
                  <a:pt x="469" y="732"/>
                  <a:pt x="445" y="737"/>
                </a:cubicBezTo>
                <a:cubicBezTo>
                  <a:pt x="421" y="742"/>
                  <a:pt x="397" y="744"/>
                  <a:pt x="373" y="744"/>
                </a:cubicBezTo>
                <a:cubicBezTo>
                  <a:pt x="348" y="744"/>
                  <a:pt x="324" y="742"/>
                  <a:pt x="300" y="737"/>
                </a:cubicBezTo>
                <a:cubicBezTo>
                  <a:pt x="276" y="732"/>
                  <a:pt x="253" y="725"/>
                  <a:pt x="229" y="716"/>
                </a:cubicBezTo>
                <a:cubicBezTo>
                  <a:pt x="207" y="707"/>
                  <a:pt x="186" y="695"/>
                  <a:pt x="165" y="682"/>
                </a:cubicBezTo>
                <a:cubicBezTo>
                  <a:pt x="145" y="668"/>
                  <a:pt x="126" y="653"/>
                  <a:pt x="109" y="635"/>
                </a:cubicBezTo>
                <a:cubicBezTo>
                  <a:pt x="92" y="618"/>
                  <a:pt x="76" y="599"/>
                  <a:pt x="63" y="579"/>
                </a:cubicBezTo>
                <a:cubicBezTo>
                  <a:pt x="49" y="559"/>
                  <a:pt x="38" y="537"/>
                  <a:pt x="28" y="515"/>
                </a:cubicBezTo>
                <a:cubicBezTo>
                  <a:pt x="19" y="492"/>
                  <a:pt x="12" y="469"/>
                  <a:pt x="7" y="445"/>
                </a:cubicBezTo>
                <a:cubicBezTo>
                  <a:pt x="3" y="421"/>
                  <a:pt x="0" y="397"/>
                  <a:pt x="0" y="373"/>
                </a:cubicBezTo>
                <a:cubicBezTo>
                  <a:pt x="0" y="348"/>
                  <a:pt x="3" y="324"/>
                  <a:pt x="7" y="300"/>
                </a:cubicBezTo>
                <a:cubicBezTo>
                  <a:pt x="12" y="276"/>
                  <a:pt x="19" y="253"/>
                  <a:pt x="28" y="231"/>
                </a:cubicBezTo>
                <a:cubicBezTo>
                  <a:pt x="38" y="208"/>
                  <a:pt x="49" y="187"/>
                  <a:pt x="63" y="165"/>
                </a:cubicBezTo>
                <a:cubicBezTo>
                  <a:pt x="76" y="145"/>
                  <a:pt x="92" y="126"/>
                  <a:pt x="109" y="109"/>
                </a:cubicBezTo>
                <a:cubicBezTo>
                  <a:pt x="126" y="92"/>
                  <a:pt x="145" y="76"/>
                  <a:pt x="165" y="63"/>
                </a:cubicBezTo>
                <a:cubicBezTo>
                  <a:pt x="186" y="49"/>
                  <a:pt x="207" y="38"/>
                  <a:pt x="229" y="29"/>
                </a:cubicBezTo>
                <a:cubicBezTo>
                  <a:pt x="253" y="19"/>
                  <a:pt x="276" y="12"/>
                  <a:pt x="300" y="7"/>
                </a:cubicBezTo>
                <a:cubicBezTo>
                  <a:pt x="324" y="3"/>
                  <a:pt x="348" y="0"/>
                  <a:pt x="373" y="0"/>
                </a:cubicBezTo>
                <a:cubicBezTo>
                  <a:pt x="397" y="0"/>
                  <a:pt x="421" y="3"/>
                  <a:pt x="445" y="7"/>
                </a:cubicBezTo>
                <a:cubicBezTo>
                  <a:pt x="469" y="12"/>
                  <a:pt x="492" y="19"/>
                  <a:pt x="515" y="29"/>
                </a:cubicBezTo>
                <a:cubicBezTo>
                  <a:pt x="537" y="38"/>
                  <a:pt x="559" y="49"/>
                  <a:pt x="579" y="63"/>
                </a:cubicBezTo>
                <a:cubicBezTo>
                  <a:pt x="599" y="76"/>
                  <a:pt x="618" y="92"/>
                  <a:pt x="635" y="109"/>
                </a:cubicBezTo>
                <a:cubicBezTo>
                  <a:pt x="652" y="126"/>
                  <a:pt x="668" y="145"/>
                  <a:pt x="681" y="165"/>
                </a:cubicBezTo>
                <a:cubicBezTo>
                  <a:pt x="695" y="187"/>
                  <a:pt x="706" y="208"/>
                  <a:pt x="716" y="231"/>
                </a:cubicBezTo>
                <a:cubicBezTo>
                  <a:pt x="725" y="253"/>
                  <a:pt x="732" y="276"/>
                  <a:pt x="737" y="300"/>
                </a:cubicBezTo>
                <a:cubicBezTo>
                  <a:pt x="742" y="324"/>
                  <a:pt x="744" y="348"/>
                  <a:pt x="744" y="373"/>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71" name="图片 270"/>
          <p:cNvPicPr/>
          <p:nvPr/>
        </p:nvPicPr>
        <p:blipFill>
          <a:blip r:embed="rId6"/>
          <a:stretch/>
        </p:blipFill>
        <p:spPr>
          <a:xfrm>
            <a:off x="6543360" y="1470600"/>
            <a:ext cx="100080" cy="133200"/>
          </a:xfrm>
          <a:prstGeom prst="rect">
            <a:avLst/>
          </a:prstGeom>
          <a:noFill/>
          <a:ln w="0">
            <a:noFill/>
          </a:ln>
        </p:spPr>
      </p:pic>
      <p:sp>
        <p:nvSpPr>
          <p:cNvPr id="272" name="文本框 271"/>
          <p:cNvSpPr txBox="1"/>
          <p:nvPr/>
        </p:nvSpPr>
        <p:spPr>
          <a:xfrm>
            <a:off x="6720480" y="1048320"/>
            <a:ext cx="134172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检索流程关键步骤</a:t>
            </a:r>
            <a:endParaRPr lang="en-US" sz="1320" b="0" u="none" strike="noStrike">
              <a:solidFill>
                <a:srgbClr val="000000"/>
              </a:solidFill>
              <a:effectLst/>
              <a:uFillTx/>
              <a:latin typeface="Times New Roman"/>
            </a:endParaRPr>
          </a:p>
        </p:txBody>
      </p:sp>
      <p:sp>
        <p:nvSpPr>
          <p:cNvPr id="273" name="文本框 272"/>
          <p:cNvSpPr txBox="1"/>
          <p:nvPr/>
        </p:nvSpPr>
        <p:spPr>
          <a:xfrm>
            <a:off x="6829200" y="138852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文本向量化</a:t>
            </a:r>
            <a:endParaRPr lang="en-US" sz="1050" b="0" u="none" strike="noStrike">
              <a:solidFill>
                <a:srgbClr val="000000"/>
              </a:solidFill>
              <a:effectLst/>
              <a:uFillTx/>
              <a:latin typeface="Times New Roman"/>
            </a:endParaRPr>
          </a:p>
        </p:txBody>
      </p:sp>
      <p:sp>
        <p:nvSpPr>
          <p:cNvPr id="274" name="任意多边形 273"/>
          <p:cNvSpPr/>
          <p:nvPr/>
        </p:nvSpPr>
        <p:spPr>
          <a:xfrm>
            <a:off x="6459480" y="1905120"/>
            <a:ext cx="267840" cy="267840"/>
          </a:xfrm>
          <a:custGeom>
            <a:avLst/>
            <a:gdLst/>
            <a:ahLst/>
            <a:cxnLst/>
            <a:rect l="0" t="0" r="r" b="b"/>
            <a:pathLst>
              <a:path w="744" h="744">
                <a:moveTo>
                  <a:pt x="744" y="372"/>
                </a:moveTo>
                <a:cubicBezTo>
                  <a:pt x="744" y="397"/>
                  <a:pt x="742" y="421"/>
                  <a:pt x="737" y="445"/>
                </a:cubicBezTo>
                <a:cubicBezTo>
                  <a:pt x="732" y="469"/>
                  <a:pt x="725" y="492"/>
                  <a:pt x="716" y="515"/>
                </a:cubicBezTo>
                <a:cubicBezTo>
                  <a:pt x="706" y="537"/>
                  <a:pt x="695" y="559"/>
                  <a:pt x="681" y="579"/>
                </a:cubicBezTo>
                <a:cubicBezTo>
                  <a:pt x="668" y="599"/>
                  <a:pt x="652" y="618"/>
                  <a:pt x="635" y="635"/>
                </a:cubicBezTo>
                <a:cubicBezTo>
                  <a:pt x="618" y="652"/>
                  <a:pt x="599" y="668"/>
                  <a:pt x="579" y="681"/>
                </a:cubicBezTo>
                <a:cubicBezTo>
                  <a:pt x="559" y="695"/>
                  <a:pt x="537" y="706"/>
                  <a:pt x="515" y="716"/>
                </a:cubicBezTo>
                <a:cubicBezTo>
                  <a:pt x="492" y="725"/>
                  <a:pt x="469" y="732"/>
                  <a:pt x="445" y="737"/>
                </a:cubicBezTo>
                <a:cubicBezTo>
                  <a:pt x="421" y="742"/>
                  <a:pt x="397" y="744"/>
                  <a:pt x="373" y="744"/>
                </a:cubicBezTo>
                <a:cubicBezTo>
                  <a:pt x="348" y="744"/>
                  <a:pt x="324" y="742"/>
                  <a:pt x="300" y="737"/>
                </a:cubicBezTo>
                <a:cubicBezTo>
                  <a:pt x="276" y="732"/>
                  <a:pt x="253" y="725"/>
                  <a:pt x="229" y="716"/>
                </a:cubicBezTo>
                <a:cubicBezTo>
                  <a:pt x="207" y="706"/>
                  <a:pt x="186" y="695"/>
                  <a:pt x="165" y="681"/>
                </a:cubicBezTo>
                <a:cubicBezTo>
                  <a:pt x="145" y="668"/>
                  <a:pt x="126" y="652"/>
                  <a:pt x="109" y="635"/>
                </a:cubicBezTo>
                <a:cubicBezTo>
                  <a:pt x="92" y="618"/>
                  <a:pt x="76" y="599"/>
                  <a:pt x="63" y="579"/>
                </a:cubicBezTo>
                <a:cubicBezTo>
                  <a:pt x="49" y="559"/>
                  <a:pt x="38" y="537"/>
                  <a:pt x="28" y="515"/>
                </a:cubicBezTo>
                <a:cubicBezTo>
                  <a:pt x="19" y="492"/>
                  <a:pt x="12" y="469"/>
                  <a:pt x="7" y="445"/>
                </a:cubicBezTo>
                <a:cubicBezTo>
                  <a:pt x="3" y="421"/>
                  <a:pt x="0" y="397"/>
                  <a:pt x="0" y="372"/>
                </a:cubicBezTo>
                <a:cubicBezTo>
                  <a:pt x="0" y="348"/>
                  <a:pt x="3" y="324"/>
                  <a:pt x="7" y="300"/>
                </a:cubicBezTo>
                <a:cubicBezTo>
                  <a:pt x="12" y="276"/>
                  <a:pt x="19" y="252"/>
                  <a:pt x="28" y="229"/>
                </a:cubicBezTo>
                <a:cubicBezTo>
                  <a:pt x="38" y="207"/>
                  <a:pt x="49" y="185"/>
                  <a:pt x="63" y="165"/>
                </a:cubicBezTo>
                <a:cubicBezTo>
                  <a:pt x="76" y="145"/>
                  <a:pt x="92" y="126"/>
                  <a:pt x="109" y="109"/>
                </a:cubicBezTo>
                <a:cubicBezTo>
                  <a:pt x="126" y="92"/>
                  <a:pt x="145" y="76"/>
                  <a:pt x="165" y="63"/>
                </a:cubicBezTo>
                <a:cubicBezTo>
                  <a:pt x="186" y="49"/>
                  <a:pt x="207" y="38"/>
                  <a:pt x="229" y="28"/>
                </a:cubicBezTo>
                <a:cubicBezTo>
                  <a:pt x="253" y="19"/>
                  <a:pt x="276" y="12"/>
                  <a:pt x="300" y="7"/>
                </a:cubicBezTo>
                <a:cubicBezTo>
                  <a:pt x="324" y="2"/>
                  <a:pt x="348" y="0"/>
                  <a:pt x="373" y="0"/>
                </a:cubicBezTo>
                <a:cubicBezTo>
                  <a:pt x="397" y="0"/>
                  <a:pt x="421" y="2"/>
                  <a:pt x="445" y="7"/>
                </a:cubicBezTo>
                <a:cubicBezTo>
                  <a:pt x="469" y="12"/>
                  <a:pt x="492" y="19"/>
                  <a:pt x="515" y="28"/>
                </a:cubicBezTo>
                <a:cubicBezTo>
                  <a:pt x="537" y="38"/>
                  <a:pt x="559" y="49"/>
                  <a:pt x="579" y="63"/>
                </a:cubicBezTo>
                <a:cubicBezTo>
                  <a:pt x="599" y="76"/>
                  <a:pt x="618" y="92"/>
                  <a:pt x="635" y="109"/>
                </a:cubicBezTo>
                <a:cubicBezTo>
                  <a:pt x="652" y="126"/>
                  <a:pt x="668" y="145"/>
                  <a:pt x="681" y="165"/>
                </a:cubicBezTo>
                <a:cubicBezTo>
                  <a:pt x="695" y="185"/>
                  <a:pt x="706" y="207"/>
                  <a:pt x="716" y="229"/>
                </a:cubicBezTo>
                <a:cubicBezTo>
                  <a:pt x="725" y="252"/>
                  <a:pt x="732" y="276"/>
                  <a:pt x="737" y="300"/>
                </a:cubicBezTo>
                <a:cubicBezTo>
                  <a:pt x="742" y="324"/>
                  <a:pt x="744" y="348"/>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75" name="图片 274"/>
          <p:cNvPicPr/>
          <p:nvPr/>
        </p:nvPicPr>
        <p:blipFill>
          <a:blip r:embed="rId7"/>
          <a:stretch/>
        </p:blipFill>
        <p:spPr>
          <a:xfrm>
            <a:off x="6535080" y="1972080"/>
            <a:ext cx="116640" cy="133200"/>
          </a:xfrm>
          <a:prstGeom prst="rect">
            <a:avLst/>
          </a:prstGeom>
          <a:noFill/>
          <a:ln w="0">
            <a:noFill/>
          </a:ln>
        </p:spPr>
      </p:pic>
      <p:sp>
        <p:nvSpPr>
          <p:cNvPr id="276" name="文本框 275"/>
          <p:cNvSpPr txBox="1"/>
          <p:nvPr/>
        </p:nvSpPr>
        <p:spPr>
          <a:xfrm>
            <a:off x="6829200" y="1579320"/>
            <a:ext cx="1995480" cy="16956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NotoSansSC"/>
                <a:ea typeface="NotoSansSC"/>
              </a:rPr>
              <a:t>使用预训练模型将文本转换为向量表示</a:t>
            </a:r>
            <a:endParaRPr lang="en-US" sz="920" b="0" u="none" strike="noStrike">
              <a:solidFill>
                <a:srgbClr val="000000"/>
              </a:solidFill>
              <a:effectLst/>
              <a:uFillTx/>
              <a:latin typeface="Times New Roman"/>
            </a:endParaRPr>
          </a:p>
        </p:txBody>
      </p:sp>
      <p:sp>
        <p:nvSpPr>
          <p:cNvPr id="277" name="文本框 276"/>
          <p:cNvSpPr txBox="1"/>
          <p:nvPr/>
        </p:nvSpPr>
        <p:spPr>
          <a:xfrm>
            <a:off x="6829200" y="1890000"/>
            <a:ext cx="5371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索引创建</a:t>
            </a:r>
            <a:endParaRPr lang="en-US" sz="1050" b="0" u="none" strike="noStrike">
              <a:solidFill>
                <a:srgbClr val="000000"/>
              </a:solidFill>
              <a:effectLst/>
              <a:uFillTx/>
              <a:latin typeface="Times New Roman"/>
            </a:endParaRPr>
          </a:p>
        </p:txBody>
      </p:sp>
      <p:sp>
        <p:nvSpPr>
          <p:cNvPr id="278" name="任意多边形 277"/>
          <p:cNvSpPr/>
          <p:nvPr/>
        </p:nvSpPr>
        <p:spPr>
          <a:xfrm>
            <a:off x="6459480" y="2406600"/>
            <a:ext cx="267840" cy="267840"/>
          </a:xfrm>
          <a:custGeom>
            <a:avLst/>
            <a:gdLst/>
            <a:ahLst/>
            <a:cxnLst/>
            <a:rect l="0" t="0" r="r" b="b"/>
            <a:pathLst>
              <a:path w="744" h="744">
                <a:moveTo>
                  <a:pt x="744" y="372"/>
                </a:moveTo>
                <a:cubicBezTo>
                  <a:pt x="744" y="397"/>
                  <a:pt x="742" y="421"/>
                  <a:pt x="737" y="445"/>
                </a:cubicBezTo>
                <a:cubicBezTo>
                  <a:pt x="732" y="469"/>
                  <a:pt x="725" y="492"/>
                  <a:pt x="716" y="514"/>
                </a:cubicBezTo>
                <a:cubicBezTo>
                  <a:pt x="706" y="537"/>
                  <a:pt x="695" y="558"/>
                  <a:pt x="681" y="579"/>
                </a:cubicBezTo>
                <a:cubicBezTo>
                  <a:pt x="668" y="599"/>
                  <a:pt x="652" y="618"/>
                  <a:pt x="635" y="635"/>
                </a:cubicBezTo>
                <a:cubicBezTo>
                  <a:pt x="618" y="652"/>
                  <a:pt x="599" y="668"/>
                  <a:pt x="579" y="681"/>
                </a:cubicBezTo>
                <a:cubicBezTo>
                  <a:pt x="559" y="695"/>
                  <a:pt x="537" y="706"/>
                  <a:pt x="515" y="715"/>
                </a:cubicBezTo>
                <a:cubicBezTo>
                  <a:pt x="492" y="725"/>
                  <a:pt x="469" y="732"/>
                  <a:pt x="445" y="737"/>
                </a:cubicBezTo>
                <a:cubicBezTo>
                  <a:pt x="421" y="741"/>
                  <a:pt x="397" y="744"/>
                  <a:pt x="373" y="744"/>
                </a:cubicBezTo>
                <a:cubicBezTo>
                  <a:pt x="348" y="744"/>
                  <a:pt x="324" y="741"/>
                  <a:pt x="300" y="737"/>
                </a:cubicBezTo>
                <a:cubicBezTo>
                  <a:pt x="276" y="732"/>
                  <a:pt x="253" y="725"/>
                  <a:pt x="229" y="715"/>
                </a:cubicBezTo>
                <a:cubicBezTo>
                  <a:pt x="207" y="706"/>
                  <a:pt x="186" y="695"/>
                  <a:pt x="165" y="681"/>
                </a:cubicBezTo>
                <a:cubicBezTo>
                  <a:pt x="145" y="668"/>
                  <a:pt x="126" y="652"/>
                  <a:pt x="109" y="635"/>
                </a:cubicBezTo>
                <a:cubicBezTo>
                  <a:pt x="92" y="618"/>
                  <a:pt x="76" y="599"/>
                  <a:pt x="63" y="579"/>
                </a:cubicBezTo>
                <a:cubicBezTo>
                  <a:pt x="49" y="558"/>
                  <a:pt x="38" y="537"/>
                  <a:pt x="28" y="514"/>
                </a:cubicBezTo>
                <a:cubicBezTo>
                  <a:pt x="19" y="492"/>
                  <a:pt x="12" y="469"/>
                  <a:pt x="7" y="445"/>
                </a:cubicBezTo>
                <a:cubicBezTo>
                  <a:pt x="3" y="421"/>
                  <a:pt x="0" y="397"/>
                  <a:pt x="0" y="372"/>
                </a:cubicBezTo>
                <a:cubicBezTo>
                  <a:pt x="0" y="347"/>
                  <a:pt x="3" y="323"/>
                  <a:pt x="7" y="299"/>
                </a:cubicBezTo>
                <a:cubicBezTo>
                  <a:pt x="12" y="275"/>
                  <a:pt x="19" y="252"/>
                  <a:pt x="28" y="229"/>
                </a:cubicBezTo>
                <a:cubicBezTo>
                  <a:pt x="38" y="207"/>
                  <a:pt x="49" y="185"/>
                  <a:pt x="63" y="165"/>
                </a:cubicBezTo>
                <a:cubicBezTo>
                  <a:pt x="76" y="145"/>
                  <a:pt x="92" y="126"/>
                  <a:pt x="109" y="109"/>
                </a:cubicBezTo>
                <a:cubicBezTo>
                  <a:pt x="126" y="91"/>
                  <a:pt x="145" y="76"/>
                  <a:pt x="165" y="62"/>
                </a:cubicBezTo>
                <a:cubicBezTo>
                  <a:pt x="186" y="49"/>
                  <a:pt x="207" y="37"/>
                  <a:pt x="229" y="28"/>
                </a:cubicBezTo>
                <a:cubicBezTo>
                  <a:pt x="253" y="19"/>
                  <a:pt x="276" y="12"/>
                  <a:pt x="300" y="7"/>
                </a:cubicBezTo>
                <a:cubicBezTo>
                  <a:pt x="324" y="2"/>
                  <a:pt x="348" y="0"/>
                  <a:pt x="373" y="0"/>
                </a:cubicBezTo>
                <a:cubicBezTo>
                  <a:pt x="397" y="0"/>
                  <a:pt x="421" y="2"/>
                  <a:pt x="445" y="7"/>
                </a:cubicBezTo>
                <a:cubicBezTo>
                  <a:pt x="469" y="12"/>
                  <a:pt x="492" y="19"/>
                  <a:pt x="515" y="28"/>
                </a:cubicBezTo>
                <a:cubicBezTo>
                  <a:pt x="537" y="37"/>
                  <a:pt x="559" y="49"/>
                  <a:pt x="579" y="62"/>
                </a:cubicBezTo>
                <a:cubicBezTo>
                  <a:pt x="599" y="76"/>
                  <a:pt x="618" y="91"/>
                  <a:pt x="635" y="109"/>
                </a:cubicBezTo>
                <a:cubicBezTo>
                  <a:pt x="652" y="126"/>
                  <a:pt x="668" y="145"/>
                  <a:pt x="681" y="165"/>
                </a:cubicBezTo>
                <a:cubicBezTo>
                  <a:pt x="695" y="185"/>
                  <a:pt x="706" y="207"/>
                  <a:pt x="716" y="229"/>
                </a:cubicBezTo>
                <a:cubicBezTo>
                  <a:pt x="725" y="252"/>
                  <a:pt x="732" y="275"/>
                  <a:pt x="737" y="299"/>
                </a:cubicBezTo>
                <a:cubicBezTo>
                  <a:pt x="742" y="323"/>
                  <a:pt x="744" y="347"/>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79" name="图片 278"/>
          <p:cNvPicPr/>
          <p:nvPr/>
        </p:nvPicPr>
        <p:blipFill>
          <a:blip r:embed="rId8"/>
          <a:stretch/>
        </p:blipFill>
        <p:spPr>
          <a:xfrm>
            <a:off x="6526440" y="2473560"/>
            <a:ext cx="133200" cy="133200"/>
          </a:xfrm>
          <a:prstGeom prst="rect">
            <a:avLst/>
          </a:prstGeom>
          <a:noFill/>
          <a:ln w="0">
            <a:noFill/>
          </a:ln>
        </p:spPr>
      </p:pic>
      <p:sp>
        <p:nvSpPr>
          <p:cNvPr id="280" name="文本框 279"/>
          <p:cNvSpPr txBox="1"/>
          <p:nvPr/>
        </p:nvSpPr>
        <p:spPr>
          <a:xfrm>
            <a:off x="6829200" y="2080800"/>
            <a:ext cx="2354040" cy="16956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NotoSansSC"/>
                <a:ea typeface="NotoSansSC"/>
              </a:rPr>
              <a:t>使用</a:t>
            </a:r>
            <a:r>
              <a:rPr lang="en-US" sz="920" b="0" u="none" strike="noStrike">
                <a:solidFill>
                  <a:srgbClr val="DDD6FE"/>
                </a:solidFill>
                <a:effectLst/>
                <a:uFillTx/>
                <a:latin typeface="NotoSansSC"/>
                <a:ea typeface="NotoSansSC"/>
              </a:rPr>
              <a:t>FAISS</a:t>
            </a:r>
            <a:r>
              <a:rPr lang="zh-CN" sz="920" b="0" u="none" strike="noStrike">
                <a:solidFill>
                  <a:srgbClr val="DDD6FE"/>
                </a:solidFill>
                <a:effectLst/>
                <a:uFillTx/>
                <a:latin typeface="NotoSansSC"/>
                <a:ea typeface="NotoSansSC"/>
              </a:rPr>
              <a:t>创建</a:t>
            </a:r>
            <a:r>
              <a:rPr lang="en-US" sz="920" b="0" u="none" strike="noStrike">
                <a:solidFill>
                  <a:srgbClr val="DDD6FE"/>
                </a:solidFill>
                <a:effectLst/>
                <a:uFillTx/>
                <a:latin typeface="NotoSansSC"/>
                <a:ea typeface="NotoSansSC"/>
              </a:rPr>
              <a:t>L2</a:t>
            </a:r>
            <a:r>
              <a:rPr lang="zh-CN" sz="920" b="0" u="none" strike="noStrike">
                <a:solidFill>
                  <a:srgbClr val="DDD6FE"/>
                </a:solidFill>
                <a:effectLst/>
                <a:uFillTx/>
                <a:latin typeface="NotoSansSC"/>
                <a:ea typeface="NotoSansSC"/>
              </a:rPr>
              <a:t>距离索引，添加文档嵌入</a:t>
            </a:r>
            <a:endParaRPr lang="en-US" sz="920" b="0" u="none" strike="noStrike">
              <a:solidFill>
                <a:srgbClr val="000000"/>
              </a:solidFill>
              <a:effectLst/>
              <a:uFillTx/>
              <a:latin typeface="Times New Roman"/>
            </a:endParaRPr>
          </a:p>
        </p:txBody>
      </p:sp>
      <p:sp>
        <p:nvSpPr>
          <p:cNvPr id="281" name="文本框 280"/>
          <p:cNvSpPr txBox="1"/>
          <p:nvPr/>
        </p:nvSpPr>
        <p:spPr>
          <a:xfrm>
            <a:off x="6829200" y="2391120"/>
            <a:ext cx="6714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相似度查询</a:t>
            </a:r>
            <a:endParaRPr lang="en-US" sz="1050" b="0" u="none" strike="noStrike">
              <a:solidFill>
                <a:srgbClr val="000000"/>
              </a:solidFill>
              <a:effectLst/>
              <a:uFillTx/>
              <a:latin typeface="Times New Roman"/>
            </a:endParaRPr>
          </a:p>
        </p:txBody>
      </p:sp>
      <p:sp>
        <p:nvSpPr>
          <p:cNvPr id="282" name="任意多边形 281"/>
          <p:cNvSpPr/>
          <p:nvPr/>
        </p:nvSpPr>
        <p:spPr>
          <a:xfrm>
            <a:off x="6459480" y="3259080"/>
            <a:ext cx="3652200" cy="1420920"/>
          </a:xfrm>
          <a:custGeom>
            <a:avLst/>
            <a:gdLst/>
            <a:ahLst/>
            <a:cxnLst/>
            <a:rect l="0" t="0" r="r" b="b"/>
            <a:pathLst>
              <a:path w="10145" h="3947">
                <a:moveTo>
                  <a:pt x="14" y="114"/>
                </a:moveTo>
                <a:cubicBezTo>
                  <a:pt x="24" y="91"/>
                  <a:pt x="37" y="71"/>
                  <a:pt x="55" y="54"/>
                </a:cubicBezTo>
                <a:cubicBezTo>
                  <a:pt x="72" y="37"/>
                  <a:pt x="92" y="23"/>
                  <a:pt x="115" y="14"/>
                </a:cubicBezTo>
                <a:cubicBezTo>
                  <a:pt x="138" y="4"/>
                  <a:pt x="161" y="0"/>
                  <a:pt x="186" y="0"/>
                </a:cubicBezTo>
                <a:lnTo>
                  <a:pt x="9960" y="0"/>
                </a:lnTo>
                <a:cubicBezTo>
                  <a:pt x="9984" y="0"/>
                  <a:pt x="10008" y="4"/>
                  <a:pt x="10031" y="14"/>
                </a:cubicBezTo>
                <a:cubicBezTo>
                  <a:pt x="10053" y="23"/>
                  <a:pt x="10073" y="37"/>
                  <a:pt x="10091" y="54"/>
                </a:cubicBezTo>
                <a:cubicBezTo>
                  <a:pt x="10108" y="71"/>
                  <a:pt x="10122" y="91"/>
                  <a:pt x="10131" y="114"/>
                </a:cubicBezTo>
                <a:cubicBezTo>
                  <a:pt x="10141" y="137"/>
                  <a:pt x="10145" y="161"/>
                  <a:pt x="10145" y="185"/>
                </a:cubicBezTo>
                <a:lnTo>
                  <a:pt x="10145" y="3761"/>
                </a:lnTo>
                <a:cubicBezTo>
                  <a:pt x="10145" y="3786"/>
                  <a:pt x="10141" y="3809"/>
                  <a:pt x="10131" y="3832"/>
                </a:cubicBezTo>
                <a:cubicBezTo>
                  <a:pt x="10122" y="3855"/>
                  <a:pt x="10108" y="3875"/>
                  <a:pt x="10091" y="3892"/>
                </a:cubicBezTo>
                <a:cubicBezTo>
                  <a:pt x="10073" y="3910"/>
                  <a:pt x="10053" y="3923"/>
                  <a:pt x="10031" y="3933"/>
                </a:cubicBezTo>
                <a:cubicBezTo>
                  <a:pt x="10008" y="3942"/>
                  <a:pt x="9984" y="3947"/>
                  <a:pt x="9960" y="3947"/>
                </a:cubicBezTo>
                <a:lnTo>
                  <a:pt x="186" y="3947"/>
                </a:lnTo>
                <a:cubicBezTo>
                  <a:pt x="161" y="3947"/>
                  <a:pt x="138" y="3942"/>
                  <a:pt x="115" y="3933"/>
                </a:cubicBezTo>
                <a:cubicBezTo>
                  <a:pt x="92" y="3923"/>
                  <a:pt x="72" y="3910"/>
                  <a:pt x="55" y="3892"/>
                </a:cubicBezTo>
                <a:cubicBezTo>
                  <a:pt x="37" y="3875"/>
                  <a:pt x="24" y="3855"/>
                  <a:pt x="14" y="3832"/>
                </a:cubicBezTo>
                <a:cubicBezTo>
                  <a:pt x="5" y="3809"/>
                  <a:pt x="0" y="3786"/>
                  <a:pt x="0" y="3761"/>
                </a:cubicBezTo>
                <a:lnTo>
                  <a:pt x="0" y="185"/>
                </a:lnTo>
                <a:cubicBezTo>
                  <a:pt x="0" y="161"/>
                  <a:pt x="5"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3" name="任意多边形 282"/>
          <p:cNvSpPr/>
          <p:nvPr/>
        </p:nvSpPr>
        <p:spPr>
          <a:xfrm>
            <a:off x="6459480" y="3259080"/>
            <a:ext cx="3652200" cy="1420920"/>
          </a:xfrm>
          <a:custGeom>
            <a:avLst/>
            <a:gdLst/>
            <a:ahLst/>
            <a:cxnLst/>
            <a:rect l="0" t="0" r="r" b="b"/>
            <a:pathLst>
              <a:path w="10145" h="3947">
                <a:moveTo>
                  <a:pt x="0" y="3761"/>
                </a:moveTo>
                <a:lnTo>
                  <a:pt x="0" y="185"/>
                </a:lnTo>
                <a:cubicBezTo>
                  <a:pt x="0" y="161"/>
                  <a:pt x="5" y="137"/>
                  <a:pt x="14" y="114"/>
                </a:cubicBezTo>
                <a:cubicBezTo>
                  <a:pt x="24" y="91"/>
                  <a:pt x="37" y="71"/>
                  <a:pt x="55" y="54"/>
                </a:cubicBezTo>
                <a:cubicBezTo>
                  <a:pt x="72" y="37"/>
                  <a:pt x="92" y="23"/>
                  <a:pt x="115" y="14"/>
                </a:cubicBezTo>
                <a:cubicBezTo>
                  <a:pt x="138" y="4"/>
                  <a:pt x="161" y="0"/>
                  <a:pt x="186" y="0"/>
                </a:cubicBezTo>
                <a:lnTo>
                  <a:pt x="9960" y="0"/>
                </a:lnTo>
                <a:cubicBezTo>
                  <a:pt x="9984" y="0"/>
                  <a:pt x="10008" y="4"/>
                  <a:pt x="10031" y="14"/>
                </a:cubicBezTo>
                <a:cubicBezTo>
                  <a:pt x="10053" y="23"/>
                  <a:pt x="10073" y="37"/>
                  <a:pt x="10091" y="54"/>
                </a:cubicBezTo>
                <a:cubicBezTo>
                  <a:pt x="10108" y="71"/>
                  <a:pt x="10122" y="91"/>
                  <a:pt x="10131" y="114"/>
                </a:cubicBezTo>
                <a:cubicBezTo>
                  <a:pt x="10141" y="137"/>
                  <a:pt x="10145" y="161"/>
                  <a:pt x="10145" y="185"/>
                </a:cubicBezTo>
                <a:lnTo>
                  <a:pt x="10145" y="3761"/>
                </a:lnTo>
                <a:cubicBezTo>
                  <a:pt x="10145" y="3786"/>
                  <a:pt x="10141" y="3809"/>
                  <a:pt x="10131" y="3832"/>
                </a:cubicBezTo>
                <a:cubicBezTo>
                  <a:pt x="10122" y="3855"/>
                  <a:pt x="10108" y="3875"/>
                  <a:pt x="10091" y="3892"/>
                </a:cubicBezTo>
                <a:cubicBezTo>
                  <a:pt x="10073" y="3910"/>
                  <a:pt x="10053" y="3923"/>
                  <a:pt x="10031" y="3933"/>
                </a:cubicBezTo>
                <a:cubicBezTo>
                  <a:pt x="10008" y="3942"/>
                  <a:pt x="9984" y="3947"/>
                  <a:pt x="9960" y="3947"/>
                </a:cubicBezTo>
                <a:lnTo>
                  <a:pt x="186" y="3947"/>
                </a:lnTo>
                <a:cubicBezTo>
                  <a:pt x="161" y="3947"/>
                  <a:pt x="138" y="3942"/>
                  <a:pt x="115" y="3933"/>
                </a:cubicBezTo>
                <a:cubicBezTo>
                  <a:pt x="92" y="3923"/>
                  <a:pt x="72" y="3910"/>
                  <a:pt x="55" y="3892"/>
                </a:cubicBezTo>
                <a:cubicBezTo>
                  <a:pt x="37" y="3875"/>
                  <a:pt x="24" y="3855"/>
                  <a:pt x="14" y="3832"/>
                </a:cubicBezTo>
                <a:cubicBezTo>
                  <a:pt x="5" y="3809"/>
                  <a:pt x="0" y="3786"/>
                  <a:pt x="0" y="3761"/>
                </a:cubicBezTo>
                <a:moveTo>
                  <a:pt x="23" y="185"/>
                </a:moveTo>
                <a:lnTo>
                  <a:pt x="23" y="3761"/>
                </a:lnTo>
                <a:cubicBezTo>
                  <a:pt x="23" y="3772"/>
                  <a:pt x="24" y="3782"/>
                  <a:pt x="27" y="3793"/>
                </a:cubicBezTo>
                <a:cubicBezTo>
                  <a:pt x="29" y="3803"/>
                  <a:pt x="32" y="3813"/>
                  <a:pt x="36" y="3823"/>
                </a:cubicBezTo>
                <a:cubicBezTo>
                  <a:pt x="40" y="3833"/>
                  <a:pt x="45" y="3843"/>
                  <a:pt x="51" y="3851"/>
                </a:cubicBezTo>
                <a:cubicBezTo>
                  <a:pt x="57" y="3860"/>
                  <a:pt x="63" y="3868"/>
                  <a:pt x="71" y="3876"/>
                </a:cubicBezTo>
                <a:cubicBezTo>
                  <a:pt x="79" y="3884"/>
                  <a:pt x="87" y="3890"/>
                  <a:pt x="96" y="3896"/>
                </a:cubicBezTo>
                <a:cubicBezTo>
                  <a:pt x="104" y="3902"/>
                  <a:pt x="114" y="3907"/>
                  <a:pt x="124" y="3911"/>
                </a:cubicBezTo>
                <a:cubicBezTo>
                  <a:pt x="134" y="3915"/>
                  <a:pt x="144" y="3918"/>
                  <a:pt x="154" y="3920"/>
                </a:cubicBezTo>
                <a:cubicBezTo>
                  <a:pt x="165" y="3923"/>
                  <a:pt x="175" y="3924"/>
                  <a:pt x="186" y="3924"/>
                </a:cubicBezTo>
                <a:lnTo>
                  <a:pt x="9960" y="3924"/>
                </a:lnTo>
                <a:cubicBezTo>
                  <a:pt x="9970" y="3924"/>
                  <a:pt x="9981" y="3923"/>
                  <a:pt x="9991" y="3920"/>
                </a:cubicBezTo>
                <a:cubicBezTo>
                  <a:pt x="10002" y="3918"/>
                  <a:pt x="10012" y="3915"/>
                  <a:pt x="10022" y="3911"/>
                </a:cubicBezTo>
                <a:cubicBezTo>
                  <a:pt x="10032" y="3907"/>
                  <a:pt x="10041" y="3902"/>
                  <a:pt x="10050" y="3896"/>
                </a:cubicBezTo>
                <a:cubicBezTo>
                  <a:pt x="10059" y="3890"/>
                  <a:pt x="10067" y="3884"/>
                  <a:pt x="10074" y="3876"/>
                </a:cubicBezTo>
                <a:cubicBezTo>
                  <a:pt x="10082" y="3868"/>
                  <a:pt x="10089" y="3860"/>
                  <a:pt x="10095" y="3851"/>
                </a:cubicBezTo>
                <a:cubicBezTo>
                  <a:pt x="10101" y="3843"/>
                  <a:pt x="10106" y="3833"/>
                  <a:pt x="10110" y="3823"/>
                </a:cubicBezTo>
                <a:cubicBezTo>
                  <a:pt x="10114" y="3813"/>
                  <a:pt x="10117" y="3803"/>
                  <a:pt x="10119" y="3793"/>
                </a:cubicBezTo>
                <a:cubicBezTo>
                  <a:pt x="10121" y="3782"/>
                  <a:pt x="10122" y="3772"/>
                  <a:pt x="10122" y="3761"/>
                </a:cubicBezTo>
                <a:lnTo>
                  <a:pt x="10122" y="185"/>
                </a:lnTo>
                <a:cubicBezTo>
                  <a:pt x="10122" y="175"/>
                  <a:pt x="10121" y="164"/>
                  <a:pt x="10119" y="154"/>
                </a:cubicBezTo>
                <a:cubicBezTo>
                  <a:pt x="10117" y="143"/>
                  <a:pt x="10114" y="133"/>
                  <a:pt x="10110" y="123"/>
                </a:cubicBezTo>
                <a:cubicBezTo>
                  <a:pt x="10106" y="113"/>
                  <a:pt x="10101" y="104"/>
                  <a:pt x="10095" y="95"/>
                </a:cubicBezTo>
                <a:cubicBezTo>
                  <a:pt x="10089" y="86"/>
                  <a:pt x="10082" y="78"/>
                  <a:pt x="10074" y="70"/>
                </a:cubicBezTo>
                <a:cubicBezTo>
                  <a:pt x="10067" y="63"/>
                  <a:pt x="10059" y="56"/>
                  <a:pt x="10050" y="50"/>
                </a:cubicBezTo>
                <a:cubicBezTo>
                  <a:pt x="10041" y="44"/>
                  <a:pt x="10032" y="39"/>
                  <a:pt x="10022" y="35"/>
                </a:cubicBezTo>
                <a:cubicBezTo>
                  <a:pt x="10012" y="31"/>
                  <a:pt x="10002" y="28"/>
                  <a:pt x="9991" y="26"/>
                </a:cubicBezTo>
                <a:cubicBezTo>
                  <a:pt x="9981" y="24"/>
                  <a:pt x="9970" y="23"/>
                  <a:pt x="9960" y="23"/>
                </a:cubicBezTo>
                <a:lnTo>
                  <a:pt x="186" y="23"/>
                </a:lnTo>
                <a:cubicBezTo>
                  <a:pt x="175" y="23"/>
                  <a:pt x="165" y="24"/>
                  <a:pt x="154" y="26"/>
                </a:cubicBezTo>
                <a:cubicBezTo>
                  <a:pt x="144" y="28"/>
                  <a:pt x="134" y="31"/>
                  <a:pt x="124" y="35"/>
                </a:cubicBezTo>
                <a:cubicBezTo>
                  <a:pt x="114" y="39"/>
                  <a:pt x="104" y="44"/>
                  <a:pt x="96" y="50"/>
                </a:cubicBezTo>
                <a:cubicBezTo>
                  <a:pt x="87" y="56"/>
                  <a:pt x="79" y="63"/>
                  <a:pt x="71" y="70"/>
                </a:cubicBezTo>
                <a:cubicBezTo>
                  <a:pt x="63" y="78"/>
                  <a:pt x="57" y="86"/>
                  <a:pt x="51" y="95"/>
                </a:cubicBezTo>
                <a:cubicBezTo>
                  <a:pt x="45" y="104"/>
                  <a:pt x="40" y="113"/>
                  <a:pt x="36" y="123"/>
                </a:cubicBezTo>
                <a:cubicBezTo>
                  <a:pt x="32" y="133"/>
                  <a:pt x="29" y="143"/>
                  <a:pt x="27"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4" name="任意多边形 283"/>
          <p:cNvSpPr/>
          <p:nvPr/>
        </p:nvSpPr>
        <p:spPr>
          <a:xfrm>
            <a:off x="6459480" y="4813200"/>
            <a:ext cx="3652200" cy="535320"/>
          </a:xfrm>
          <a:custGeom>
            <a:avLst/>
            <a:gdLst/>
            <a:ahLst/>
            <a:cxnLst/>
            <a:rect l="0" t="0" r="r" b="b"/>
            <a:pathLst>
              <a:path w="10145" h="1487">
                <a:moveTo>
                  <a:pt x="0" y="1301"/>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9960" y="0"/>
                </a:lnTo>
                <a:cubicBezTo>
                  <a:pt x="9972" y="0"/>
                  <a:pt x="9984" y="1"/>
                  <a:pt x="9996" y="4"/>
                </a:cubicBezTo>
                <a:cubicBezTo>
                  <a:pt x="10008" y="6"/>
                  <a:pt x="10019" y="10"/>
                  <a:pt x="10031" y="14"/>
                </a:cubicBezTo>
                <a:cubicBezTo>
                  <a:pt x="10042" y="19"/>
                  <a:pt x="10053" y="25"/>
                  <a:pt x="10063" y="32"/>
                </a:cubicBezTo>
                <a:cubicBezTo>
                  <a:pt x="10073" y="38"/>
                  <a:pt x="10082" y="46"/>
                  <a:pt x="10091" y="55"/>
                </a:cubicBezTo>
                <a:cubicBezTo>
                  <a:pt x="10100" y="63"/>
                  <a:pt x="10107" y="73"/>
                  <a:pt x="10114" y="83"/>
                </a:cubicBezTo>
                <a:cubicBezTo>
                  <a:pt x="10121" y="93"/>
                  <a:pt x="10126" y="104"/>
                  <a:pt x="10131" y="115"/>
                </a:cubicBezTo>
                <a:cubicBezTo>
                  <a:pt x="10136" y="126"/>
                  <a:pt x="10139" y="138"/>
                  <a:pt x="10142" y="150"/>
                </a:cubicBezTo>
                <a:cubicBezTo>
                  <a:pt x="10144" y="162"/>
                  <a:pt x="10145" y="174"/>
                  <a:pt x="10145" y="186"/>
                </a:cubicBezTo>
                <a:lnTo>
                  <a:pt x="10145" y="1301"/>
                </a:lnTo>
                <a:cubicBezTo>
                  <a:pt x="10145" y="1313"/>
                  <a:pt x="10144" y="1325"/>
                  <a:pt x="10142" y="1337"/>
                </a:cubicBezTo>
                <a:cubicBezTo>
                  <a:pt x="10139" y="1349"/>
                  <a:pt x="10136" y="1361"/>
                  <a:pt x="10131" y="1372"/>
                </a:cubicBezTo>
                <a:cubicBezTo>
                  <a:pt x="10126" y="1383"/>
                  <a:pt x="10121" y="1394"/>
                  <a:pt x="10114" y="1404"/>
                </a:cubicBezTo>
                <a:cubicBezTo>
                  <a:pt x="10107" y="1414"/>
                  <a:pt x="10100" y="1424"/>
                  <a:pt x="10091" y="1432"/>
                </a:cubicBezTo>
                <a:cubicBezTo>
                  <a:pt x="10082" y="1441"/>
                  <a:pt x="10073" y="1449"/>
                  <a:pt x="10063" y="1456"/>
                </a:cubicBezTo>
                <a:cubicBezTo>
                  <a:pt x="10053" y="1462"/>
                  <a:pt x="10042" y="1468"/>
                  <a:pt x="10031" y="1473"/>
                </a:cubicBezTo>
                <a:cubicBezTo>
                  <a:pt x="10019" y="1477"/>
                  <a:pt x="10008" y="1481"/>
                  <a:pt x="9996" y="1483"/>
                </a:cubicBezTo>
                <a:cubicBezTo>
                  <a:pt x="9984" y="1486"/>
                  <a:pt x="9972" y="1487"/>
                  <a:pt x="9960" y="1487"/>
                </a:cubicBezTo>
                <a:lnTo>
                  <a:pt x="186" y="1487"/>
                </a:lnTo>
                <a:cubicBezTo>
                  <a:pt x="174" y="1487"/>
                  <a:pt x="162" y="1486"/>
                  <a:pt x="150" y="1483"/>
                </a:cubicBezTo>
                <a:cubicBezTo>
                  <a:pt x="138" y="1481"/>
                  <a:pt x="126" y="1477"/>
                  <a:pt x="115" y="1473"/>
                </a:cubicBezTo>
                <a:cubicBezTo>
                  <a:pt x="104" y="1468"/>
                  <a:pt x="93" y="1462"/>
                  <a:pt x="83" y="1456"/>
                </a:cubicBezTo>
                <a:cubicBezTo>
                  <a:pt x="73" y="1449"/>
                  <a:pt x="63" y="1441"/>
                  <a:pt x="55" y="1432"/>
                </a:cubicBezTo>
                <a:cubicBezTo>
                  <a:pt x="46" y="1424"/>
                  <a:pt x="38" y="1414"/>
                  <a:pt x="31" y="1404"/>
                </a:cubicBezTo>
                <a:cubicBezTo>
                  <a:pt x="25" y="1394"/>
                  <a:pt x="19" y="1383"/>
                  <a:pt x="14" y="1372"/>
                </a:cubicBezTo>
                <a:cubicBezTo>
                  <a:pt x="10" y="1361"/>
                  <a:pt x="6" y="1349"/>
                  <a:pt x="4" y="1337"/>
                </a:cubicBezTo>
                <a:cubicBezTo>
                  <a:pt x="1" y="1325"/>
                  <a:pt x="0" y="1313"/>
                  <a:pt x="0" y="1301"/>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85" name="图片 284"/>
          <p:cNvPicPr/>
          <p:nvPr/>
        </p:nvPicPr>
        <p:blipFill>
          <a:blip r:embed="rId9"/>
          <a:stretch/>
        </p:blipFill>
        <p:spPr>
          <a:xfrm>
            <a:off x="6459840" y="2966760"/>
            <a:ext cx="150120" cy="166680"/>
          </a:xfrm>
          <a:prstGeom prst="rect">
            <a:avLst/>
          </a:prstGeom>
          <a:noFill/>
          <a:ln w="0">
            <a:noFill/>
          </a:ln>
        </p:spPr>
      </p:pic>
      <p:sp>
        <p:nvSpPr>
          <p:cNvPr id="286" name="文本框 285"/>
          <p:cNvSpPr txBox="1"/>
          <p:nvPr/>
        </p:nvSpPr>
        <p:spPr>
          <a:xfrm>
            <a:off x="6829200" y="2582280"/>
            <a:ext cx="1995480" cy="169560"/>
          </a:xfrm>
          <a:prstGeom prst="rect">
            <a:avLst/>
          </a:prstGeom>
          <a:noFill/>
          <a:ln w="0">
            <a:noFill/>
          </a:ln>
        </p:spPr>
        <p:txBody>
          <a:bodyPr wrap="none" lIns="0" tIns="0" rIns="0" bIns="0" anchor="t">
            <a:spAutoFit/>
          </a:bodyPr>
          <a:lstStyle/>
          <a:p>
            <a:r>
              <a:rPr lang="zh-CN" sz="920" b="0" u="none" strike="noStrike">
                <a:solidFill>
                  <a:srgbClr val="DDD6FE"/>
                </a:solidFill>
                <a:effectLst/>
                <a:uFillTx/>
                <a:latin typeface="NotoSansSC"/>
                <a:ea typeface="NotoSansSC"/>
              </a:rPr>
              <a:t>将查询文本向量化并搜索最相似的文档</a:t>
            </a:r>
            <a:endParaRPr lang="en-US" sz="920" b="0" u="none" strike="noStrike">
              <a:solidFill>
                <a:srgbClr val="000000"/>
              </a:solidFill>
              <a:effectLst/>
              <a:uFillTx/>
              <a:latin typeface="Times New Roman"/>
            </a:endParaRPr>
          </a:p>
        </p:txBody>
      </p:sp>
      <p:pic>
        <p:nvPicPr>
          <p:cNvPr id="287" name="图片 286"/>
          <p:cNvPicPr/>
          <p:nvPr/>
        </p:nvPicPr>
        <p:blipFill>
          <a:blip r:embed="rId10"/>
          <a:stretch/>
        </p:blipFill>
        <p:spPr>
          <a:xfrm>
            <a:off x="6568200" y="3409560"/>
            <a:ext cx="150120" cy="133200"/>
          </a:xfrm>
          <a:prstGeom prst="rect">
            <a:avLst/>
          </a:prstGeom>
          <a:noFill/>
          <a:ln w="0">
            <a:noFill/>
          </a:ln>
        </p:spPr>
      </p:pic>
      <p:sp>
        <p:nvSpPr>
          <p:cNvPr id="288" name="文本框 287"/>
          <p:cNvSpPr txBox="1"/>
          <p:nvPr/>
        </p:nvSpPr>
        <p:spPr>
          <a:xfrm>
            <a:off x="6678720" y="2953440"/>
            <a:ext cx="100656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查询结果示例</a:t>
            </a:r>
            <a:endParaRPr lang="en-US" sz="1320" b="0" u="none" strike="noStrike">
              <a:solidFill>
                <a:srgbClr val="000000"/>
              </a:solidFill>
              <a:effectLst/>
              <a:uFillTx/>
              <a:latin typeface="Times New Roman"/>
            </a:endParaRPr>
          </a:p>
        </p:txBody>
      </p:sp>
      <p:pic>
        <p:nvPicPr>
          <p:cNvPr id="289" name="图片 288"/>
          <p:cNvPicPr/>
          <p:nvPr/>
        </p:nvPicPr>
        <p:blipFill>
          <a:blip r:embed="rId11"/>
          <a:stretch/>
        </p:blipFill>
        <p:spPr>
          <a:xfrm>
            <a:off x="6568200" y="3677040"/>
            <a:ext cx="116640" cy="133200"/>
          </a:xfrm>
          <a:prstGeom prst="rect">
            <a:avLst/>
          </a:prstGeom>
          <a:noFill/>
          <a:ln w="0">
            <a:noFill/>
          </a:ln>
        </p:spPr>
      </p:pic>
      <p:sp>
        <p:nvSpPr>
          <p:cNvPr id="290" name="文本框 289"/>
          <p:cNvSpPr txBox="1"/>
          <p:nvPr/>
        </p:nvSpPr>
        <p:spPr>
          <a:xfrm>
            <a:off x="6787440" y="3402360"/>
            <a:ext cx="1929240" cy="194040"/>
          </a:xfrm>
          <a:prstGeom prst="rect">
            <a:avLst/>
          </a:prstGeom>
          <a:noFill/>
          <a:ln w="0">
            <a:noFill/>
          </a:ln>
        </p:spPr>
        <p:txBody>
          <a:bodyPr wrap="none" lIns="0" tIns="0" rIns="0" bIns="0" anchor="t">
            <a:spAutoFit/>
          </a:bodyPr>
          <a:lstStyle/>
          <a:p>
            <a:r>
              <a:rPr lang="zh-CN" sz="1050" b="0" u="none" strike="noStrike">
                <a:solidFill>
                  <a:srgbClr val="8B5CF6"/>
                </a:solidFill>
                <a:effectLst/>
                <a:uFillTx/>
                <a:latin typeface="NotoSansSC"/>
                <a:ea typeface="NotoSansSC"/>
              </a:rPr>
              <a:t>查询</a:t>
            </a:r>
            <a:r>
              <a:rPr lang="en-US" sz="1050" b="0" u="none" strike="noStrike">
                <a:solidFill>
                  <a:srgbClr val="FFFFFF"/>
                </a:solidFill>
                <a:effectLst/>
                <a:uFillTx/>
                <a:latin typeface="NotoSansSC"/>
                <a:ea typeface="NotoSansSC"/>
              </a:rPr>
              <a:t>: "</a:t>
            </a:r>
            <a:r>
              <a:rPr lang="zh-CN" sz="1050" b="0" u="none" strike="noStrike">
                <a:solidFill>
                  <a:srgbClr val="FFFFFF"/>
                </a:solidFill>
                <a:effectLst/>
                <a:uFillTx/>
                <a:latin typeface="NotoSansSC"/>
                <a:ea typeface="NotoSansSC"/>
              </a:rPr>
              <a:t>计算机如何理解文本？</a:t>
            </a:r>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sp>
        <p:nvSpPr>
          <p:cNvPr id="291" name="任意多边形 290"/>
          <p:cNvSpPr/>
          <p:nvPr/>
        </p:nvSpPr>
        <p:spPr>
          <a:xfrm>
            <a:off x="6701760" y="3944160"/>
            <a:ext cx="42120" cy="42120"/>
          </a:xfrm>
          <a:custGeom>
            <a:avLst/>
            <a:gdLst/>
            <a:ahLst/>
            <a:cxnLst/>
            <a:rect l="0" t="0" r="r" b="b"/>
            <a:pathLst>
              <a:path w="117" h="117">
                <a:moveTo>
                  <a:pt x="117" y="59"/>
                </a:moveTo>
                <a:cubicBezTo>
                  <a:pt x="117" y="67"/>
                  <a:pt x="116" y="74"/>
                  <a:pt x="113" y="81"/>
                </a:cubicBezTo>
                <a:cubicBezTo>
                  <a:pt x="110" y="88"/>
                  <a:pt x="106" y="95"/>
                  <a:pt x="100" y="100"/>
                </a:cubicBezTo>
                <a:cubicBezTo>
                  <a:pt x="95" y="106"/>
                  <a:pt x="89" y="110"/>
                  <a:pt x="82" y="113"/>
                </a:cubicBezTo>
                <a:cubicBezTo>
                  <a:pt x="74" y="116"/>
                  <a:pt x="67" y="117"/>
                  <a:pt x="59" y="117"/>
                </a:cubicBezTo>
                <a:cubicBezTo>
                  <a:pt x="52" y="117"/>
                  <a:pt x="44" y="116"/>
                  <a:pt x="37" y="113"/>
                </a:cubicBezTo>
                <a:cubicBezTo>
                  <a:pt x="30" y="110"/>
                  <a:pt x="24" y="106"/>
                  <a:pt x="18" y="100"/>
                </a:cubicBezTo>
                <a:cubicBezTo>
                  <a:pt x="13" y="95"/>
                  <a:pt x="9" y="88"/>
                  <a:pt x="6" y="81"/>
                </a:cubicBezTo>
                <a:cubicBezTo>
                  <a:pt x="3" y="74"/>
                  <a:pt x="0" y="67"/>
                  <a:pt x="0" y="59"/>
                </a:cubicBezTo>
                <a:cubicBezTo>
                  <a:pt x="0" y="51"/>
                  <a:pt x="3" y="44"/>
                  <a:pt x="6" y="37"/>
                </a:cubicBezTo>
                <a:cubicBezTo>
                  <a:pt x="9" y="30"/>
                  <a:pt x="13" y="23"/>
                  <a:pt x="18" y="18"/>
                </a:cubicBezTo>
                <a:cubicBezTo>
                  <a:pt x="24" y="13"/>
                  <a:pt x="30" y="8"/>
                  <a:pt x="37" y="4"/>
                </a:cubicBezTo>
                <a:cubicBezTo>
                  <a:pt x="44" y="2"/>
                  <a:pt x="52" y="0"/>
                  <a:pt x="59" y="0"/>
                </a:cubicBezTo>
                <a:cubicBezTo>
                  <a:pt x="67" y="0"/>
                  <a:pt x="74" y="2"/>
                  <a:pt x="82" y="4"/>
                </a:cubicBezTo>
                <a:cubicBezTo>
                  <a:pt x="89" y="8"/>
                  <a:pt x="95" y="13"/>
                  <a:pt x="100" y="18"/>
                </a:cubicBezTo>
                <a:cubicBezTo>
                  <a:pt x="106" y="23"/>
                  <a:pt x="110" y="30"/>
                  <a:pt x="113" y="37"/>
                </a:cubicBezTo>
                <a:cubicBezTo>
                  <a:pt x="116" y="44"/>
                  <a:pt x="117" y="51"/>
                  <a:pt x="117" y="59"/>
                </a:cubicBezTo>
                <a:close/>
              </a:path>
            </a:pathLst>
          </a:custGeom>
          <a:solidFill>
            <a:srgbClr val="EDE9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2" name="文本框 291"/>
          <p:cNvSpPr txBox="1"/>
          <p:nvPr/>
        </p:nvSpPr>
        <p:spPr>
          <a:xfrm>
            <a:off x="6753960" y="3669840"/>
            <a:ext cx="352800" cy="194040"/>
          </a:xfrm>
          <a:prstGeom prst="rect">
            <a:avLst/>
          </a:prstGeom>
          <a:noFill/>
          <a:ln w="0">
            <a:noFill/>
          </a:ln>
        </p:spPr>
        <p:txBody>
          <a:bodyPr wrap="none" lIns="0" tIns="0" rIns="0" bIns="0" anchor="t">
            <a:spAutoFit/>
          </a:bodyPr>
          <a:lstStyle/>
          <a:p>
            <a:r>
              <a:rPr lang="zh-CN" sz="1050" b="0" u="none" strike="noStrike">
                <a:solidFill>
                  <a:srgbClr val="8B5CF6"/>
                </a:solidFill>
                <a:effectLst/>
                <a:uFillTx/>
                <a:latin typeface="NotoSansSC"/>
                <a:ea typeface="NotoSansSC"/>
              </a:rPr>
              <a:t>结果</a:t>
            </a:r>
            <a:r>
              <a:rPr lang="en-US" sz="1050" b="0" u="none" strike="noStrike">
                <a:solidFill>
                  <a:srgbClr val="FFFFFF"/>
                </a:solidFill>
                <a:effectLst/>
                <a:uFillTx/>
                <a:latin typeface="NotoSansSC"/>
                <a:ea typeface="NotoSansSC"/>
              </a:rPr>
              <a:t>:</a:t>
            </a:r>
            <a:endParaRPr lang="en-US" sz="1050" b="0" u="none" strike="noStrike">
              <a:solidFill>
                <a:srgbClr val="000000"/>
              </a:solidFill>
              <a:effectLst/>
              <a:uFillTx/>
              <a:latin typeface="Times New Roman"/>
            </a:endParaRPr>
          </a:p>
        </p:txBody>
      </p:sp>
      <p:sp>
        <p:nvSpPr>
          <p:cNvPr id="293" name="文本框 292"/>
          <p:cNvSpPr txBox="1"/>
          <p:nvPr/>
        </p:nvSpPr>
        <p:spPr>
          <a:xfrm>
            <a:off x="6870960" y="3894120"/>
            <a:ext cx="283716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文档</a:t>
            </a:r>
            <a:r>
              <a:rPr lang="en-US" sz="920" b="0" u="none" strike="noStrike">
                <a:solidFill>
                  <a:srgbClr val="EDE9FE"/>
                </a:solidFill>
                <a:effectLst/>
                <a:uFillTx/>
                <a:latin typeface="NotoSansSC"/>
                <a:ea typeface="NotoSansSC"/>
              </a:rPr>
              <a:t>: </a:t>
            </a:r>
            <a:r>
              <a:rPr lang="zh-CN" sz="920" b="0" u="none" strike="noStrike">
                <a:solidFill>
                  <a:srgbClr val="EDE9FE"/>
                </a:solidFill>
                <a:effectLst/>
                <a:uFillTx/>
                <a:latin typeface="NotoSansSC"/>
                <a:ea typeface="NotoSansSC"/>
              </a:rPr>
              <a:t>自然语言处理使得计算机能够理解和生成文本。</a:t>
            </a:r>
            <a:endParaRPr lang="en-US" sz="920" b="0" u="none" strike="noStrike">
              <a:solidFill>
                <a:srgbClr val="000000"/>
              </a:solidFill>
              <a:effectLst/>
              <a:uFillTx/>
              <a:latin typeface="Times New Roman"/>
            </a:endParaRPr>
          </a:p>
        </p:txBody>
      </p:sp>
      <p:sp>
        <p:nvSpPr>
          <p:cNvPr id="294" name="任意多边形 293"/>
          <p:cNvSpPr/>
          <p:nvPr/>
        </p:nvSpPr>
        <p:spPr>
          <a:xfrm>
            <a:off x="6701760" y="4311720"/>
            <a:ext cx="42120" cy="42480"/>
          </a:xfrm>
          <a:custGeom>
            <a:avLst/>
            <a:gdLst/>
            <a:ahLst/>
            <a:cxnLst/>
            <a:rect l="0" t="0" r="r" b="b"/>
            <a:pathLst>
              <a:path w="117" h="118">
                <a:moveTo>
                  <a:pt x="117" y="59"/>
                </a:moveTo>
                <a:cubicBezTo>
                  <a:pt x="117" y="67"/>
                  <a:pt x="116" y="75"/>
                  <a:pt x="113" y="82"/>
                </a:cubicBezTo>
                <a:cubicBezTo>
                  <a:pt x="110" y="89"/>
                  <a:pt x="106" y="95"/>
                  <a:pt x="100" y="101"/>
                </a:cubicBezTo>
                <a:cubicBezTo>
                  <a:pt x="95" y="106"/>
                  <a:pt x="89" y="110"/>
                  <a:pt x="82" y="113"/>
                </a:cubicBezTo>
                <a:cubicBezTo>
                  <a:pt x="74" y="116"/>
                  <a:pt x="67" y="118"/>
                  <a:pt x="59" y="118"/>
                </a:cubicBezTo>
                <a:cubicBezTo>
                  <a:pt x="52" y="118"/>
                  <a:pt x="44" y="116"/>
                  <a:pt x="37" y="113"/>
                </a:cubicBezTo>
                <a:cubicBezTo>
                  <a:pt x="30" y="110"/>
                  <a:pt x="24" y="106"/>
                  <a:pt x="18" y="101"/>
                </a:cubicBezTo>
                <a:cubicBezTo>
                  <a:pt x="13" y="95"/>
                  <a:pt x="9" y="89"/>
                  <a:pt x="6" y="82"/>
                </a:cubicBezTo>
                <a:cubicBezTo>
                  <a:pt x="3" y="75"/>
                  <a:pt x="0" y="67"/>
                  <a:pt x="0" y="59"/>
                </a:cubicBezTo>
                <a:cubicBezTo>
                  <a:pt x="0" y="52"/>
                  <a:pt x="3" y="44"/>
                  <a:pt x="6" y="37"/>
                </a:cubicBezTo>
                <a:cubicBezTo>
                  <a:pt x="9" y="29"/>
                  <a:pt x="13" y="23"/>
                  <a:pt x="18" y="17"/>
                </a:cubicBezTo>
                <a:cubicBezTo>
                  <a:pt x="24" y="12"/>
                  <a:pt x="30" y="8"/>
                  <a:pt x="37" y="5"/>
                </a:cubicBezTo>
                <a:cubicBezTo>
                  <a:pt x="44" y="2"/>
                  <a:pt x="52" y="0"/>
                  <a:pt x="59" y="0"/>
                </a:cubicBezTo>
                <a:cubicBezTo>
                  <a:pt x="67" y="0"/>
                  <a:pt x="74" y="2"/>
                  <a:pt x="82" y="5"/>
                </a:cubicBezTo>
                <a:cubicBezTo>
                  <a:pt x="89" y="8"/>
                  <a:pt x="95" y="12"/>
                  <a:pt x="100" y="17"/>
                </a:cubicBezTo>
                <a:cubicBezTo>
                  <a:pt x="106" y="23"/>
                  <a:pt x="110" y="29"/>
                  <a:pt x="113" y="37"/>
                </a:cubicBezTo>
                <a:cubicBezTo>
                  <a:pt x="116" y="44"/>
                  <a:pt x="117" y="52"/>
                  <a:pt x="117" y="59"/>
                </a:cubicBezTo>
                <a:close/>
              </a:path>
            </a:pathLst>
          </a:custGeom>
          <a:solidFill>
            <a:srgbClr val="EDE9FE"/>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5" name="文本框 294"/>
          <p:cNvSpPr txBox="1"/>
          <p:nvPr/>
        </p:nvSpPr>
        <p:spPr>
          <a:xfrm>
            <a:off x="6703920" y="4061520"/>
            <a:ext cx="11088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相似度距离</a:t>
            </a:r>
            <a:r>
              <a:rPr lang="en-US" sz="920" b="0" u="none" strike="noStrike">
                <a:solidFill>
                  <a:srgbClr val="EDE9FE"/>
                </a:solidFill>
                <a:effectLst/>
                <a:uFillTx/>
                <a:latin typeface="NotoSansSC"/>
                <a:ea typeface="NotoSansSC"/>
              </a:rPr>
              <a:t>: 0.0245</a:t>
            </a:r>
            <a:endParaRPr lang="en-US" sz="920" b="0" u="none" strike="noStrike">
              <a:solidFill>
                <a:srgbClr val="000000"/>
              </a:solidFill>
              <a:effectLst/>
              <a:uFillTx/>
              <a:latin typeface="Times New Roman"/>
            </a:endParaRPr>
          </a:p>
        </p:txBody>
      </p:sp>
      <p:sp>
        <p:nvSpPr>
          <p:cNvPr id="296" name="文本框 295"/>
          <p:cNvSpPr txBox="1"/>
          <p:nvPr/>
        </p:nvSpPr>
        <p:spPr>
          <a:xfrm>
            <a:off x="6870960" y="4262040"/>
            <a:ext cx="23677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文档</a:t>
            </a:r>
            <a:r>
              <a:rPr lang="en-US" sz="920" b="0" u="none" strike="noStrike">
                <a:solidFill>
                  <a:srgbClr val="EDE9FE"/>
                </a:solidFill>
                <a:effectLst/>
                <a:uFillTx/>
                <a:latin typeface="NotoSansSC"/>
                <a:ea typeface="NotoSansSC"/>
              </a:rPr>
              <a:t>: </a:t>
            </a:r>
            <a:r>
              <a:rPr lang="zh-CN" sz="920" b="0" u="none" strike="noStrike">
                <a:solidFill>
                  <a:srgbClr val="EDE9FE"/>
                </a:solidFill>
                <a:effectLst/>
                <a:uFillTx/>
                <a:latin typeface="NotoSansSC"/>
                <a:ea typeface="NotoSansSC"/>
              </a:rPr>
              <a:t>人工智能是一种模仿人类智能的技术。</a:t>
            </a:r>
            <a:endParaRPr lang="en-US" sz="920" b="0" u="none" strike="noStrike">
              <a:solidFill>
                <a:srgbClr val="000000"/>
              </a:solidFill>
              <a:effectLst/>
              <a:uFillTx/>
              <a:latin typeface="Times New Roman"/>
            </a:endParaRPr>
          </a:p>
        </p:txBody>
      </p:sp>
      <p:pic>
        <p:nvPicPr>
          <p:cNvPr id="297" name="图片 296"/>
          <p:cNvPicPr/>
          <p:nvPr/>
        </p:nvPicPr>
        <p:blipFill>
          <a:blip r:embed="rId12"/>
          <a:stretch/>
        </p:blipFill>
        <p:spPr>
          <a:xfrm>
            <a:off x="6559920" y="4947120"/>
            <a:ext cx="91440" cy="116640"/>
          </a:xfrm>
          <a:prstGeom prst="rect">
            <a:avLst/>
          </a:prstGeom>
          <a:noFill/>
          <a:ln w="0">
            <a:noFill/>
          </a:ln>
        </p:spPr>
      </p:pic>
      <p:sp>
        <p:nvSpPr>
          <p:cNvPr id="298" name="文本框 297"/>
          <p:cNvSpPr txBox="1"/>
          <p:nvPr/>
        </p:nvSpPr>
        <p:spPr>
          <a:xfrm>
            <a:off x="6703920" y="4429080"/>
            <a:ext cx="110880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相似度距离</a:t>
            </a:r>
            <a:r>
              <a:rPr lang="en-US" sz="920" b="0" u="none" strike="noStrike">
                <a:solidFill>
                  <a:srgbClr val="EDE9FE"/>
                </a:solidFill>
                <a:effectLst/>
                <a:uFillTx/>
                <a:latin typeface="NotoSansSC"/>
                <a:ea typeface="NotoSansSC"/>
              </a:rPr>
              <a:t>: 0.0357</a:t>
            </a:r>
            <a:endParaRPr lang="en-US" sz="920" b="0" u="none" strike="noStrike">
              <a:solidFill>
                <a:srgbClr val="000000"/>
              </a:solidFill>
              <a:effectLst/>
              <a:uFillTx/>
              <a:latin typeface="Times New Roman"/>
            </a:endParaRPr>
          </a:p>
        </p:txBody>
      </p:sp>
      <p:sp>
        <p:nvSpPr>
          <p:cNvPr id="299" name="文本框 298"/>
          <p:cNvSpPr txBox="1"/>
          <p:nvPr/>
        </p:nvSpPr>
        <p:spPr>
          <a:xfrm>
            <a:off x="6720480" y="4938840"/>
            <a:ext cx="3286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检索模块成功找到与输入查询相关的文档。相似度距离表示查询</a:t>
            </a:r>
            <a:endParaRPr lang="en-US" sz="920" b="0" u="none" strike="noStrike">
              <a:solidFill>
                <a:srgbClr val="000000"/>
              </a:solidFill>
              <a:effectLst/>
              <a:uFillTx/>
              <a:latin typeface="Times New Roman"/>
            </a:endParaRPr>
          </a:p>
        </p:txBody>
      </p:sp>
      <p:pic>
        <p:nvPicPr>
          <p:cNvPr id="300" name="图片 299"/>
          <p:cNvPicPr/>
          <p:nvPr/>
        </p:nvPicPr>
        <p:blipFill>
          <a:blip r:embed="rId13"/>
          <a:stretch/>
        </p:blipFill>
        <p:spPr>
          <a:xfrm>
            <a:off x="10086480" y="5431680"/>
            <a:ext cx="342360" cy="200160"/>
          </a:xfrm>
          <a:prstGeom prst="rect">
            <a:avLst/>
          </a:prstGeom>
          <a:noFill/>
          <a:ln w="0">
            <a:noFill/>
          </a:ln>
        </p:spPr>
      </p:pic>
      <p:sp>
        <p:nvSpPr>
          <p:cNvPr id="301" name="文本框 300"/>
          <p:cNvSpPr txBox="1"/>
          <p:nvPr/>
        </p:nvSpPr>
        <p:spPr>
          <a:xfrm>
            <a:off x="6561720" y="5105880"/>
            <a:ext cx="28170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文本与文档的匹配程度，距离越小，说明两者越相似。</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图片 301"/>
          <p:cNvPicPr/>
          <p:nvPr/>
        </p:nvPicPr>
        <p:blipFill>
          <a:blip r:embed="rId2"/>
          <a:stretch/>
        </p:blipFill>
        <p:spPr>
          <a:xfrm>
            <a:off x="0" y="0"/>
            <a:ext cx="10696320" cy="6918840"/>
          </a:xfrm>
          <a:prstGeom prst="rect">
            <a:avLst/>
          </a:prstGeom>
          <a:noFill/>
          <a:ln w="0">
            <a:noFill/>
          </a:ln>
        </p:spPr>
      </p:pic>
      <p:pic>
        <p:nvPicPr>
          <p:cNvPr id="303" name="图片 302"/>
          <p:cNvPicPr/>
          <p:nvPr/>
        </p:nvPicPr>
        <p:blipFill>
          <a:blip r:embed="rId3"/>
          <a:stretch/>
        </p:blipFill>
        <p:spPr>
          <a:xfrm>
            <a:off x="0" y="0"/>
            <a:ext cx="10696320" cy="6918840"/>
          </a:xfrm>
          <a:prstGeom prst="rect">
            <a:avLst/>
          </a:prstGeom>
          <a:noFill/>
          <a:ln w="0">
            <a:noFill/>
          </a:ln>
        </p:spPr>
      </p:pic>
      <p:sp>
        <p:nvSpPr>
          <p:cNvPr id="304" name="任意多边形 303"/>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05" name="任意多边形 304"/>
          <p:cNvSpPr/>
          <p:nvPr/>
        </p:nvSpPr>
        <p:spPr>
          <a:xfrm>
            <a:off x="668520" y="4245120"/>
            <a:ext cx="9359640" cy="2256480"/>
          </a:xfrm>
          <a:custGeom>
            <a:avLst/>
            <a:gdLst/>
            <a:ahLst/>
            <a:cxnLst/>
            <a:rect l="0" t="0" r="r" b="b"/>
            <a:pathLst>
              <a:path w="25999" h="6268">
                <a:moveTo>
                  <a:pt x="14" y="114"/>
                </a:moveTo>
                <a:cubicBezTo>
                  <a:pt x="23" y="92"/>
                  <a:pt x="37" y="72"/>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2"/>
                  <a:pt x="25976" y="92"/>
                  <a:pt x="25985" y="114"/>
                </a:cubicBezTo>
                <a:cubicBezTo>
                  <a:pt x="25994" y="137"/>
                  <a:pt x="25999" y="161"/>
                  <a:pt x="25999" y="185"/>
                </a:cubicBezTo>
                <a:lnTo>
                  <a:pt x="25999" y="6083"/>
                </a:lnTo>
                <a:cubicBezTo>
                  <a:pt x="25999" y="6107"/>
                  <a:pt x="25994" y="6131"/>
                  <a:pt x="25985" y="6154"/>
                </a:cubicBezTo>
                <a:cubicBezTo>
                  <a:pt x="25976" y="6176"/>
                  <a:pt x="25962" y="6196"/>
                  <a:pt x="25945" y="6214"/>
                </a:cubicBezTo>
                <a:cubicBezTo>
                  <a:pt x="25927" y="6231"/>
                  <a:pt x="25907" y="6245"/>
                  <a:pt x="25885" y="6254"/>
                </a:cubicBezTo>
                <a:cubicBezTo>
                  <a:pt x="25862" y="6264"/>
                  <a:pt x="25838" y="6268"/>
                  <a:pt x="25813" y="6268"/>
                </a:cubicBezTo>
                <a:lnTo>
                  <a:pt x="185" y="6268"/>
                </a:lnTo>
                <a:cubicBezTo>
                  <a:pt x="161" y="6268"/>
                  <a:pt x="137" y="6264"/>
                  <a:pt x="114" y="6254"/>
                </a:cubicBezTo>
                <a:cubicBezTo>
                  <a:pt x="91" y="6245"/>
                  <a:pt x="71" y="6231"/>
                  <a:pt x="54" y="6214"/>
                </a:cubicBezTo>
                <a:cubicBezTo>
                  <a:pt x="37" y="6196"/>
                  <a:pt x="23" y="6176"/>
                  <a:pt x="14" y="6154"/>
                </a:cubicBezTo>
                <a:cubicBezTo>
                  <a:pt x="4" y="6131"/>
                  <a:pt x="0" y="6107"/>
                  <a:pt x="0" y="6083"/>
                </a:cubicBezTo>
                <a:lnTo>
                  <a:pt x="0" y="185"/>
                </a:lnTo>
                <a:cubicBezTo>
                  <a:pt x="0" y="161"/>
                  <a:pt x="4" y="137"/>
                  <a:pt x="14"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06" name="任意多边形 305"/>
          <p:cNvSpPr/>
          <p:nvPr/>
        </p:nvSpPr>
        <p:spPr>
          <a:xfrm>
            <a:off x="668520" y="4245120"/>
            <a:ext cx="9359640" cy="2256480"/>
          </a:xfrm>
          <a:custGeom>
            <a:avLst/>
            <a:gdLst/>
            <a:ahLst/>
            <a:cxnLst/>
            <a:rect l="0" t="0" r="r" b="b"/>
            <a:pathLst>
              <a:path w="25999" h="6268">
                <a:moveTo>
                  <a:pt x="0" y="6083"/>
                </a:moveTo>
                <a:lnTo>
                  <a:pt x="0" y="185"/>
                </a:lnTo>
                <a:cubicBezTo>
                  <a:pt x="0" y="161"/>
                  <a:pt x="4" y="137"/>
                  <a:pt x="14" y="114"/>
                </a:cubicBezTo>
                <a:cubicBezTo>
                  <a:pt x="23" y="92"/>
                  <a:pt x="37" y="72"/>
                  <a:pt x="54" y="54"/>
                </a:cubicBezTo>
                <a:cubicBezTo>
                  <a:pt x="71" y="37"/>
                  <a:pt x="91" y="23"/>
                  <a:pt x="114" y="14"/>
                </a:cubicBezTo>
                <a:cubicBezTo>
                  <a:pt x="137" y="4"/>
                  <a:pt x="161" y="0"/>
                  <a:pt x="185" y="0"/>
                </a:cubicBezTo>
                <a:lnTo>
                  <a:pt x="25813" y="0"/>
                </a:lnTo>
                <a:cubicBezTo>
                  <a:pt x="25838" y="0"/>
                  <a:pt x="25862" y="4"/>
                  <a:pt x="25885" y="14"/>
                </a:cubicBezTo>
                <a:cubicBezTo>
                  <a:pt x="25907" y="23"/>
                  <a:pt x="25927" y="37"/>
                  <a:pt x="25945" y="54"/>
                </a:cubicBezTo>
                <a:cubicBezTo>
                  <a:pt x="25962" y="72"/>
                  <a:pt x="25976" y="92"/>
                  <a:pt x="25985" y="114"/>
                </a:cubicBezTo>
                <a:cubicBezTo>
                  <a:pt x="25994" y="137"/>
                  <a:pt x="25999" y="161"/>
                  <a:pt x="25999" y="185"/>
                </a:cubicBezTo>
                <a:lnTo>
                  <a:pt x="25999" y="6083"/>
                </a:lnTo>
                <a:cubicBezTo>
                  <a:pt x="25999" y="6107"/>
                  <a:pt x="25994" y="6131"/>
                  <a:pt x="25985" y="6154"/>
                </a:cubicBezTo>
                <a:cubicBezTo>
                  <a:pt x="25976" y="6176"/>
                  <a:pt x="25962" y="6196"/>
                  <a:pt x="25945" y="6214"/>
                </a:cubicBezTo>
                <a:cubicBezTo>
                  <a:pt x="25927" y="6231"/>
                  <a:pt x="25907" y="6245"/>
                  <a:pt x="25885" y="6254"/>
                </a:cubicBezTo>
                <a:cubicBezTo>
                  <a:pt x="25862" y="6264"/>
                  <a:pt x="25838" y="6268"/>
                  <a:pt x="25813" y="6268"/>
                </a:cubicBezTo>
                <a:lnTo>
                  <a:pt x="185" y="6268"/>
                </a:lnTo>
                <a:cubicBezTo>
                  <a:pt x="161" y="6268"/>
                  <a:pt x="137" y="6264"/>
                  <a:pt x="114" y="6254"/>
                </a:cubicBezTo>
                <a:cubicBezTo>
                  <a:pt x="91" y="6245"/>
                  <a:pt x="71" y="6231"/>
                  <a:pt x="54" y="6214"/>
                </a:cubicBezTo>
                <a:cubicBezTo>
                  <a:pt x="37" y="6196"/>
                  <a:pt x="23" y="6176"/>
                  <a:pt x="14" y="6154"/>
                </a:cubicBezTo>
                <a:cubicBezTo>
                  <a:pt x="4" y="6131"/>
                  <a:pt x="0" y="6107"/>
                  <a:pt x="0" y="6083"/>
                </a:cubicBezTo>
                <a:moveTo>
                  <a:pt x="23" y="185"/>
                </a:moveTo>
                <a:lnTo>
                  <a:pt x="23" y="6083"/>
                </a:lnTo>
                <a:cubicBezTo>
                  <a:pt x="23" y="6093"/>
                  <a:pt x="24" y="6104"/>
                  <a:pt x="26" y="6114"/>
                </a:cubicBezTo>
                <a:cubicBezTo>
                  <a:pt x="28" y="6125"/>
                  <a:pt x="31" y="6135"/>
                  <a:pt x="35" y="6145"/>
                </a:cubicBezTo>
                <a:cubicBezTo>
                  <a:pt x="39" y="6155"/>
                  <a:pt x="44" y="6164"/>
                  <a:pt x="50" y="6173"/>
                </a:cubicBezTo>
                <a:cubicBezTo>
                  <a:pt x="56" y="6182"/>
                  <a:pt x="63" y="6190"/>
                  <a:pt x="70" y="6197"/>
                </a:cubicBezTo>
                <a:cubicBezTo>
                  <a:pt x="78" y="6205"/>
                  <a:pt x="86" y="6212"/>
                  <a:pt x="95" y="6218"/>
                </a:cubicBezTo>
                <a:cubicBezTo>
                  <a:pt x="104" y="6224"/>
                  <a:pt x="113" y="6229"/>
                  <a:pt x="123" y="6233"/>
                </a:cubicBezTo>
                <a:cubicBezTo>
                  <a:pt x="133" y="6237"/>
                  <a:pt x="143" y="6240"/>
                  <a:pt x="154" y="6242"/>
                </a:cubicBezTo>
                <a:cubicBezTo>
                  <a:pt x="164" y="6244"/>
                  <a:pt x="175" y="6245"/>
                  <a:pt x="185" y="6245"/>
                </a:cubicBezTo>
                <a:lnTo>
                  <a:pt x="25813" y="6245"/>
                </a:lnTo>
                <a:cubicBezTo>
                  <a:pt x="25824" y="6245"/>
                  <a:pt x="25835" y="6244"/>
                  <a:pt x="25845" y="6242"/>
                </a:cubicBezTo>
                <a:cubicBezTo>
                  <a:pt x="25856" y="6240"/>
                  <a:pt x="25866" y="6237"/>
                  <a:pt x="25876" y="6233"/>
                </a:cubicBezTo>
                <a:cubicBezTo>
                  <a:pt x="25885" y="6229"/>
                  <a:pt x="25895" y="6224"/>
                  <a:pt x="25904" y="6218"/>
                </a:cubicBezTo>
                <a:cubicBezTo>
                  <a:pt x="25913" y="6212"/>
                  <a:pt x="25921" y="6205"/>
                  <a:pt x="25928" y="6197"/>
                </a:cubicBezTo>
                <a:cubicBezTo>
                  <a:pt x="25936" y="6190"/>
                  <a:pt x="25943" y="6182"/>
                  <a:pt x="25949" y="6173"/>
                </a:cubicBezTo>
                <a:cubicBezTo>
                  <a:pt x="25954" y="6164"/>
                  <a:pt x="25959" y="6155"/>
                  <a:pt x="25964" y="6145"/>
                </a:cubicBezTo>
                <a:cubicBezTo>
                  <a:pt x="25968" y="6135"/>
                  <a:pt x="25971" y="6125"/>
                  <a:pt x="25973" y="6114"/>
                </a:cubicBezTo>
                <a:cubicBezTo>
                  <a:pt x="25975" y="6104"/>
                  <a:pt x="25976" y="6093"/>
                  <a:pt x="25976" y="6083"/>
                </a:cubicBezTo>
                <a:lnTo>
                  <a:pt x="25976" y="185"/>
                </a:lnTo>
                <a:cubicBezTo>
                  <a:pt x="25976" y="175"/>
                  <a:pt x="25975" y="164"/>
                  <a:pt x="25973" y="154"/>
                </a:cubicBezTo>
                <a:cubicBezTo>
                  <a:pt x="25971" y="143"/>
                  <a:pt x="25968" y="133"/>
                  <a:pt x="25964" y="123"/>
                </a:cubicBezTo>
                <a:cubicBezTo>
                  <a:pt x="25959" y="113"/>
                  <a:pt x="25954" y="104"/>
                  <a:pt x="25949" y="95"/>
                </a:cubicBezTo>
                <a:cubicBezTo>
                  <a:pt x="25943" y="86"/>
                  <a:pt x="25936" y="78"/>
                  <a:pt x="25928" y="71"/>
                </a:cubicBezTo>
                <a:cubicBezTo>
                  <a:pt x="25921" y="63"/>
                  <a:pt x="25913" y="56"/>
                  <a:pt x="25904" y="50"/>
                </a:cubicBezTo>
                <a:cubicBezTo>
                  <a:pt x="25895" y="44"/>
                  <a:pt x="25885" y="39"/>
                  <a:pt x="25876" y="35"/>
                </a:cubicBezTo>
                <a:cubicBezTo>
                  <a:pt x="25866" y="31"/>
                  <a:pt x="25856" y="28"/>
                  <a:pt x="25845" y="26"/>
                </a:cubicBezTo>
                <a:cubicBezTo>
                  <a:pt x="25835" y="24"/>
                  <a:pt x="25824" y="23"/>
                  <a:pt x="25813" y="23"/>
                </a:cubicBezTo>
                <a:lnTo>
                  <a:pt x="185" y="23"/>
                </a:lnTo>
                <a:cubicBezTo>
                  <a:pt x="175" y="23"/>
                  <a:pt x="164" y="24"/>
                  <a:pt x="154" y="26"/>
                </a:cubicBezTo>
                <a:cubicBezTo>
                  <a:pt x="143" y="28"/>
                  <a:pt x="133" y="31"/>
                  <a:pt x="123" y="35"/>
                </a:cubicBezTo>
                <a:cubicBezTo>
                  <a:pt x="113" y="39"/>
                  <a:pt x="104" y="44"/>
                  <a:pt x="95" y="50"/>
                </a:cubicBezTo>
                <a:cubicBezTo>
                  <a:pt x="86" y="56"/>
                  <a:pt x="78" y="63"/>
                  <a:pt x="70" y="71"/>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07" name="图片 306"/>
          <p:cNvPicPr/>
          <p:nvPr/>
        </p:nvPicPr>
        <p:blipFill>
          <a:blip r:embed="rId4"/>
          <a:stretch/>
        </p:blipFill>
        <p:spPr>
          <a:xfrm>
            <a:off x="844200" y="4462560"/>
            <a:ext cx="124920" cy="166680"/>
          </a:xfrm>
          <a:prstGeom prst="rect">
            <a:avLst/>
          </a:prstGeom>
          <a:noFill/>
          <a:ln w="0">
            <a:noFill/>
          </a:ln>
        </p:spPr>
      </p:pic>
      <p:sp>
        <p:nvSpPr>
          <p:cNvPr id="308" name="文本框 307"/>
          <p:cNvSpPr txBox="1"/>
          <p:nvPr/>
        </p:nvSpPr>
        <p:spPr>
          <a:xfrm>
            <a:off x="668520" y="439560"/>
            <a:ext cx="210240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生成模块的作用</a:t>
            </a:r>
            <a:endParaRPr lang="en-US" sz="2370" b="0" u="none" strike="noStrike">
              <a:solidFill>
                <a:srgbClr val="000000"/>
              </a:solidFill>
              <a:effectLst/>
              <a:uFillTx/>
              <a:latin typeface="Times New Roman"/>
            </a:endParaRPr>
          </a:p>
        </p:txBody>
      </p:sp>
      <p:sp>
        <p:nvSpPr>
          <p:cNvPr id="309" name="任意多边形 308"/>
          <p:cNvSpPr/>
          <p:nvPr/>
        </p:nvSpPr>
        <p:spPr>
          <a:xfrm>
            <a:off x="1838160" y="1119600"/>
            <a:ext cx="2340360" cy="351360"/>
          </a:xfrm>
          <a:custGeom>
            <a:avLst/>
            <a:gdLst/>
            <a:ahLst/>
            <a:cxnLst/>
            <a:rect l="0" t="0" r="r" b="b"/>
            <a:pathLst>
              <a:path w="6501" h="976">
                <a:moveTo>
                  <a:pt x="0" y="790"/>
                </a:moveTo>
                <a:lnTo>
                  <a:pt x="0" y="186"/>
                </a:lnTo>
                <a:cubicBezTo>
                  <a:pt x="0" y="161"/>
                  <a:pt x="5" y="137"/>
                  <a:pt x="15" y="115"/>
                </a:cubicBezTo>
                <a:cubicBezTo>
                  <a:pt x="24" y="92"/>
                  <a:pt x="37" y="72"/>
                  <a:pt x="55" y="54"/>
                </a:cubicBezTo>
                <a:cubicBezTo>
                  <a:pt x="72" y="37"/>
                  <a:pt x="92" y="24"/>
                  <a:pt x="115" y="14"/>
                </a:cubicBezTo>
                <a:cubicBezTo>
                  <a:pt x="138" y="5"/>
                  <a:pt x="161" y="0"/>
                  <a:pt x="186" y="0"/>
                </a:cubicBezTo>
                <a:lnTo>
                  <a:pt x="6315" y="0"/>
                </a:lnTo>
                <a:cubicBezTo>
                  <a:pt x="6340" y="0"/>
                  <a:pt x="6364" y="5"/>
                  <a:pt x="6386" y="14"/>
                </a:cubicBezTo>
                <a:cubicBezTo>
                  <a:pt x="6409" y="24"/>
                  <a:pt x="6429" y="37"/>
                  <a:pt x="6447" y="54"/>
                </a:cubicBezTo>
                <a:cubicBezTo>
                  <a:pt x="6464" y="72"/>
                  <a:pt x="6477" y="92"/>
                  <a:pt x="6487" y="115"/>
                </a:cubicBezTo>
                <a:cubicBezTo>
                  <a:pt x="6496" y="137"/>
                  <a:pt x="6501" y="161"/>
                  <a:pt x="6501" y="186"/>
                </a:cubicBezTo>
                <a:lnTo>
                  <a:pt x="6501" y="790"/>
                </a:lnTo>
                <a:cubicBezTo>
                  <a:pt x="6501" y="815"/>
                  <a:pt x="6496" y="839"/>
                  <a:pt x="6487" y="861"/>
                </a:cubicBezTo>
                <a:cubicBezTo>
                  <a:pt x="6477" y="884"/>
                  <a:pt x="6464" y="904"/>
                  <a:pt x="6447" y="922"/>
                </a:cubicBezTo>
                <a:cubicBezTo>
                  <a:pt x="6429" y="939"/>
                  <a:pt x="6409" y="952"/>
                  <a:pt x="6386" y="962"/>
                </a:cubicBezTo>
                <a:cubicBezTo>
                  <a:pt x="6364" y="971"/>
                  <a:pt x="6340" y="976"/>
                  <a:pt x="6315" y="976"/>
                </a:cubicBezTo>
                <a:lnTo>
                  <a:pt x="186" y="976"/>
                </a:lnTo>
                <a:cubicBezTo>
                  <a:pt x="161" y="976"/>
                  <a:pt x="138" y="971"/>
                  <a:pt x="115" y="962"/>
                </a:cubicBezTo>
                <a:cubicBezTo>
                  <a:pt x="92" y="952"/>
                  <a:pt x="72" y="939"/>
                  <a:pt x="55" y="922"/>
                </a:cubicBezTo>
                <a:cubicBezTo>
                  <a:pt x="37" y="904"/>
                  <a:pt x="24" y="884"/>
                  <a:pt x="15" y="861"/>
                </a:cubicBezTo>
                <a:cubicBezTo>
                  <a:pt x="5" y="839"/>
                  <a:pt x="0" y="815"/>
                  <a:pt x="0" y="790"/>
                </a:cubicBezTo>
                <a:close/>
              </a:path>
            </a:pathLst>
          </a:custGeom>
          <a:solidFill>
            <a:srgbClr val="4F46E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10" name="任意多边形 309"/>
          <p:cNvSpPr/>
          <p:nvPr/>
        </p:nvSpPr>
        <p:spPr>
          <a:xfrm>
            <a:off x="1838160" y="1119600"/>
            <a:ext cx="2340360" cy="351360"/>
          </a:xfrm>
          <a:custGeom>
            <a:avLst/>
            <a:gdLst/>
            <a:ahLst/>
            <a:cxnLst/>
            <a:rect l="0" t="0" r="r" b="b"/>
            <a:pathLst>
              <a:path w="6501" h="976">
                <a:moveTo>
                  <a:pt x="0" y="790"/>
                </a:moveTo>
                <a:lnTo>
                  <a:pt x="0" y="186"/>
                </a:lnTo>
                <a:cubicBezTo>
                  <a:pt x="0" y="161"/>
                  <a:pt x="5" y="137"/>
                  <a:pt x="15" y="115"/>
                </a:cubicBezTo>
                <a:cubicBezTo>
                  <a:pt x="24" y="92"/>
                  <a:pt x="37" y="72"/>
                  <a:pt x="55" y="54"/>
                </a:cubicBezTo>
                <a:cubicBezTo>
                  <a:pt x="72" y="37"/>
                  <a:pt x="92" y="24"/>
                  <a:pt x="115" y="14"/>
                </a:cubicBezTo>
                <a:cubicBezTo>
                  <a:pt x="138" y="5"/>
                  <a:pt x="161" y="0"/>
                  <a:pt x="186" y="0"/>
                </a:cubicBezTo>
                <a:lnTo>
                  <a:pt x="6315" y="0"/>
                </a:lnTo>
                <a:cubicBezTo>
                  <a:pt x="6340" y="0"/>
                  <a:pt x="6364" y="5"/>
                  <a:pt x="6386" y="14"/>
                </a:cubicBezTo>
                <a:cubicBezTo>
                  <a:pt x="6409" y="24"/>
                  <a:pt x="6429" y="37"/>
                  <a:pt x="6447" y="54"/>
                </a:cubicBezTo>
                <a:cubicBezTo>
                  <a:pt x="6464" y="72"/>
                  <a:pt x="6477" y="92"/>
                  <a:pt x="6487" y="115"/>
                </a:cubicBezTo>
                <a:cubicBezTo>
                  <a:pt x="6496" y="137"/>
                  <a:pt x="6501" y="161"/>
                  <a:pt x="6501" y="186"/>
                </a:cubicBezTo>
                <a:lnTo>
                  <a:pt x="6501" y="790"/>
                </a:lnTo>
                <a:cubicBezTo>
                  <a:pt x="6501" y="815"/>
                  <a:pt x="6496" y="839"/>
                  <a:pt x="6487" y="861"/>
                </a:cubicBezTo>
                <a:cubicBezTo>
                  <a:pt x="6477" y="884"/>
                  <a:pt x="6464" y="904"/>
                  <a:pt x="6447" y="922"/>
                </a:cubicBezTo>
                <a:cubicBezTo>
                  <a:pt x="6429" y="939"/>
                  <a:pt x="6409" y="952"/>
                  <a:pt x="6386" y="962"/>
                </a:cubicBezTo>
                <a:cubicBezTo>
                  <a:pt x="6364" y="971"/>
                  <a:pt x="6340" y="976"/>
                  <a:pt x="6315" y="976"/>
                </a:cubicBezTo>
                <a:lnTo>
                  <a:pt x="186" y="976"/>
                </a:lnTo>
                <a:cubicBezTo>
                  <a:pt x="161" y="976"/>
                  <a:pt x="138" y="971"/>
                  <a:pt x="115" y="962"/>
                </a:cubicBezTo>
                <a:cubicBezTo>
                  <a:pt x="92" y="952"/>
                  <a:pt x="72" y="939"/>
                  <a:pt x="55" y="922"/>
                </a:cubicBezTo>
                <a:cubicBezTo>
                  <a:pt x="37" y="904"/>
                  <a:pt x="24" y="884"/>
                  <a:pt x="15" y="861"/>
                </a:cubicBezTo>
                <a:cubicBezTo>
                  <a:pt x="5" y="839"/>
                  <a:pt x="0" y="815"/>
                  <a:pt x="0" y="790"/>
                </a:cubicBezTo>
                <a:moveTo>
                  <a:pt x="24" y="186"/>
                </a:moveTo>
                <a:lnTo>
                  <a:pt x="24" y="790"/>
                </a:lnTo>
                <a:cubicBezTo>
                  <a:pt x="24" y="801"/>
                  <a:pt x="25" y="812"/>
                  <a:pt x="27" y="822"/>
                </a:cubicBezTo>
                <a:cubicBezTo>
                  <a:pt x="29" y="832"/>
                  <a:pt x="32" y="843"/>
                  <a:pt x="36" y="852"/>
                </a:cubicBezTo>
                <a:cubicBezTo>
                  <a:pt x="40" y="862"/>
                  <a:pt x="45" y="872"/>
                  <a:pt x="51" y="881"/>
                </a:cubicBezTo>
                <a:cubicBezTo>
                  <a:pt x="57" y="889"/>
                  <a:pt x="64" y="898"/>
                  <a:pt x="71" y="905"/>
                </a:cubicBezTo>
                <a:cubicBezTo>
                  <a:pt x="79" y="913"/>
                  <a:pt x="87" y="919"/>
                  <a:pt x="96" y="925"/>
                </a:cubicBezTo>
                <a:cubicBezTo>
                  <a:pt x="105" y="931"/>
                  <a:pt x="114" y="936"/>
                  <a:pt x="124" y="940"/>
                </a:cubicBezTo>
                <a:cubicBezTo>
                  <a:pt x="134" y="944"/>
                  <a:pt x="144" y="948"/>
                  <a:pt x="154" y="950"/>
                </a:cubicBezTo>
                <a:cubicBezTo>
                  <a:pt x="165" y="952"/>
                  <a:pt x="175" y="953"/>
                  <a:pt x="186" y="953"/>
                </a:cubicBezTo>
                <a:lnTo>
                  <a:pt x="6315" y="953"/>
                </a:lnTo>
                <a:cubicBezTo>
                  <a:pt x="6326" y="953"/>
                  <a:pt x="6337" y="952"/>
                  <a:pt x="6347" y="950"/>
                </a:cubicBezTo>
                <a:cubicBezTo>
                  <a:pt x="6357" y="948"/>
                  <a:pt x="6368" y="944"/>
                  <a:pt x="6378" y="940"/>
                </a:cubicBezTo>
                <a:cubicBezTo>
                  <a:pt x="6387" y="936"/>
                  <a:pt x="6397" y="931"/>
                  <a:pt x="6406" y="925"/>
                </a:cubicBezTo>
                <a:cubicBezTo>
                  <a:pt x="6414" y="919"/>
                  <a:pt x="6423" y="913"/>
                  <a:pt x="6430" y="905"/>
                </a:cubicBezTo>
                <a:cubicBezTo>
                  <a:pt x="6438" y="898"/>
                  <a:pt x="6445" y="889"/>
                  <a:pt x="6450" y="881"/>
                </a:cubicBezTo>
                <a:cubicBezTo>
                  <a:pt x="6456" y="872"/>
                  <a:pt x="6461" y="862"/>
                  <a:pt x="6465" y="852"/>
                </a:cubicBezTo>
                <a:cubicBezTo>
                  <a:pt x="6470" y="843"/>
                  <a:pt x="6473" y="832"/>
                  <a:pt x="6475" y="822"/>
                </a:cubicBezTo>
                <a:cubicBezTo>
                  <a:pt x="6477" y="812"/>
                  <a:pt x="6478" y="801"/>
                  <a:pt x="6478" y="790"/>
                </a:cubicBezTo>
                <a:lnTo>
                  <a:pt x="6478" y="186"/>
                </a:lnTo>
                <a:cubicBezTo>
                  <a:pt x="6478" y="175"/>
                  <a:pt x="6477" y="165"/>
                  <a:pt x="6475" y="154"/>
                </a:cubicBezTo>
                <a:cubicBezTo>
                  <a:pt x="6473" y="144"/>
                  <a:pt x="6470" y="133"/>
                  <a:pt x="6465" y="124"/>
                </a:cubicBezTo>
                <a:cubicBezTo>
                  <a:pt x="6461" y="114"/>
                  <a:pt x="6456" y="104"/>
                  <a:pt x="6450" y="95"/>
                </a:cubicBezTo>
                <a:cubicBezTo>
                  <a:pt x="6445" y="87"/>
                  <a:pt x="6438" y="78"/>
                  <a:pt x="6430" y="71"/>
                </a:cubicBezTo>
                <a:cubicBezTo>
                  <a:pt x="6423" y="63"/>
                  <a:pt x="6414" y="57"/>
                  <a:pt x="6406" y="51"/>
                </a:cubicBezTo>
                <a:cubicBezTo>
                  <a:pt x="6397" y="45"/>
                  <a:pt x="6387" y="40"/>
                  <a:pt x="6378" y="36"/>
                </a:cubicBezTo>
                <a:cubicBezTo>
                  <a:pt x="6368" y="32"/>
                  <a:pt x="6357" y="28"/>
                  <a:pt x="6347" y="26"/>
                </a:cubicBezTo>
                <a:cubicBezTo>
                  <a:pt x="6337" y="24"/>
                  <a:pt x="6326" y="23"/>
                  <a:pt x="6315" y="23"/>
                </a:cubicBezTo>
                <a:lnTo>
                  <a:pt x="186" y="23"/>
                </a:lnTo>
                <a:cubicBezTo>
                  <a:pt x="175" y="23"/>
                  <a:pt x="165" y="24"/>
                  <a:pt x="154" y="26"/>
                </a:cubicBezTo>
                <a:cubicBezTo>
                  <a:pt x="144" y="28"/>
                  <a:pt x="134" y="32"/>
                  <a:pt x="124" y="36"/>
                </a:cubicBezTo>
                <a:cubicBezTo>
                  <a:pt x="114" y="40"/>
                  <a:pt x="105" y="45"/>
                  <a:pt x="96" y="51"/>
                </a:cubicBezTo>
                <a:cubicBezTo>
                  <a:pt x="87" y="57"/>
                  <a:pt x="79" y="63"/>
                  <a:pt x="71" y="71"/>
                </a:cubicBezTo>
                <a:cubicBezTo>
                  <a:pt x="64" y="78"/>
                  <a:pt x="57" y="87"/>
                  <a:pt x="51" y="95"/>
                </a:cubicBezTo>
                <a:cubicBezTo>
                  <a:pt x="45" y="104"/>
                  <a:pt x="40" y="114"/>
                  <a:pt x="36" y="124"/>
                </a:cubicBezTo>
                <a:cubicBezTo>
                  <a:pt x="32" y="133"/>
                  <a:pt x="29" y="144"/>
                  <a:pt x="27" y="154"/>
                </a:cubicBezTo>
                <a:cubicBezTo>
                  <a:pt x="25" y="165"/>
                  <a:pt x="24" y="175"/>
                  <a:pt x="24" y="186"/>
                </a:cubicBezTo>
                <a:close/>
              </a:path>
            </a:pathLst>
          </a:custGeom>
          <a:solidFill>
            <a:srgbClr val="818CF8">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11" name="图片 310"/>
          <p:cNvPicPr/>
          <p:nvPr/>
        </p:nvPicPr>
        <p:blipFill>
          <a:blip r:embed="rId5"/>
          <a:stretch/>
        </p:blipFill>
        <p:spPr>
          <a:xfrm>
            <a:off x="1980360" y="1228320"/>
            <a:ext cx="133200" cy="133200"/>
          </a:xfrm>
          <a:prstGeom prst="rect">
            <a:avLst/>
          </a:prstGeom>
          <a:noFill/>
          <a:ln w="0">
            <a:noFill/>
          </a:ln>
        </p:spPr>
      </p:pic>
      <p:sp>
        <p:nvSpPr>
          <p:cNvPr id="312" name="文本框 311"/>
          <p:cNvSpPr txBox="1"/>
          <p:nvPr/>
        </p:nvSpPr>
        <p:spPr>
          <a:xfrm>
            <a:off x="1036080" y="4449600"/>
            <a:ext cx="150948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生成模块的核心优势</a:t>
            </a:r>
            <a:endParaRPr lang="en-US" sz="1320" b="0" u="none" strike="noStrike">
              <a:solidFill>
                <a:srgbClr val="000000"/>
              </a:solidFill>
              <a:effectLst/>
              <a:uFillTx/>
              <a:latin typeface="Times New Roman"/>
            </a:endParaRPr>
          </a:p>
        </p:txBody>
      </p:sp>
      <p:sp>
        <p:nvSpPr>
          <p:cNvPr id="313" name="任意多边形 312"/>
          <p:cNvSpPr/>
          <p:nvPr/>
        </p:nvSpPr>
        <p:spPr>
          <a:xfrm>
            <a:off x="6518160" y="1119600"/>
            <a:ext cx="2340000" cy="351360"/>
          </a:xfrm>
          <a:custGeom>
            <a:avLst/>
            <a:gdLst/>
            <a:ahLst/>
            <a:cxnLst/>
            <a:rect l="0" t="0" r="r" b="b"/>
            <a:pathLst>
              <a:path w="6500" h="976">
                <a:moveTo>
                  <a:pt x="14" y="115"/>
                </a:moveTo>
                <a:cubicBezTo>
                  <a:pt x="23" y="92"/>
                  <a:pt x="37" y="72"/>
                  <a:pt x="54" y="54"/>
                </a:cubicBezTo>
                <a:cubicBezTo>
                  <a:pt x="71" y="37"/>
                  <a:pt x="92" y="24"/>
                  <a:pt x="114" y="14"/>
                </a:cubicBezTo>
                <a:cubicBezTo>
                  <a:pt x="137" y="5"/>
                  <a:pt x="161" y="0"/>
                  <a:pt x="185" y="0"/>
                </a:cubicBezTo>
                <a:lnTo>
                  <a:pt x="6315" y="0"/>
                </a:lnTo>
                <a:cubicBezTo>
                  <a:pt x="6339" y="0"/>
                  <a:pt x="6363" y="5"/>
                  <a:pt x="6386" y="14"/>
                </a:cubicBezTo>
                <a:cubicBezTo>
                  <a:pt x="6408" y="24"/>
                  <a:pt x="6429" y="37"/>
                  <a:pt x="6446" y="54"/>
                </a:cubicBezTo>
                <a:cubicBezTo>
                  <a:pt x="6463" y="72"/>
                  <a:pt x="6477" y="92"/>
                  <a:pt x="6486" y="115"/>
                </a:cubicBezTo>
                <a:cubicBezTo>
                  <a:pt x="6496" y="137"/>
                  <a:pt x="6500" y="161"/>
                  <a:pt x="6500" y="186"/>
                </a:cubicBezTo>
                <a:lnTo>
                  <a:pt x="6500" y="790"/>
                </a:lnTo>
                <a:cubicBezTo>
                  <a:pt x="6500" y="815"/>
                  <a:pt x="6496" y="839"/>
                  <a:pt x="6486" y="861"/>
                </a:cubicBezTo>
                <a:cubicBezTo>
                  <a:pt x="6477" y="884"/>
                  <a:pt x="6463" y="904"/>
                  <a:pt x="6446" y="922"/>
                </a:cubicBezTo>
                <a:cubicBezTo>
                  <a:pt x="6429" y="939"/>
                  <a:pt x="6408" y="952"/>
                  <a:pt x="6386" y="962"/>
                </a:cubicBezTo>
                <a:cubicBezTo>
                  <a:pt x="6363" y="971"/>
                  <a:pt x="6339" y="976"/>
                  <a:pt x="6315" y="976"/>
                </a:cubicBezTo>
                <a:lnTo>
                  <a:pt x="185" y="976"/>
                </a:lnTo>
                <a:cubicBezTo>
                  <a:pt x="161" y="976"/>
                  <a:pt x="137" y="971"/>
                  <a:pt x="114" y="962"/>
                </a:cubicBezTo>
                <a:cubicBezTo>
                  <a:pt x="92" y="952"/>
                  <a:pt x="71" y="939"/>
                  <a:pt x="54" y="922"/>
                </a:cubicBezTo>
                <a:cubicBezTo>
                  <a:pt x="37" y="904"/>
                  <a:pt x="23" y="884"/>
                  <a:pt x="14" y="861"/>
                </a:cubicBezTo>
                <a:cubicBezTo>
                  <a:pt x="4" y="839"/>
                  <a:pt x="0" y="815"/>
                  <a:pt x="0" y="790"/>
                </a:cubicBezTo>
                <a:lnTo>
                  <a:pt x="0" y="186"/>
                </a:lnTo>
                <a:cubicBezTo>
                  <a:pt x="0" y="161"/>
                  <a:pt x="4" y="137"/>
                  <a:pt x="14" y="115"/>
                </a:cubicBezTo>
                <a:close/>
              </a:path>
            </a:pathLst>
          </a:custGeom>
          <a:solidFill>
            <a:srgbClr val="4F46E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14" name="任意多边形 313"/>
          <p:cNvSpPr/>
          <p:nvPr/>
        </p:nvSpPr>
        <p:spPr>
          <a:xfrm>
            <a:off x="6518160" y="1119600"/>
            <a:ext cx="2340000" cy="351360"/>
          </a:xfrm>
          <a:custGeom>
            <a:avLst/>
            <a:gdLst/>
            <a:ahLst/>
            <a:cxnLst/>
            <a:rect l="0" t="0" r="r" b="b"/>
            <a:pathLst>
              <a:path w="6500" h="976">
                <a:moveTo>
                  <a:pt x="0" y="790"/>
                </a:moveTo>
                <a:lnTo>
                  <a:pt x="0" y="186"/>
                </a:lnTo>
                <a:cubicBezTo>
                  <a:pt x="0" y="161"/>
                  <a:pt x="4" y="137"/>
                  <a:pt x="14" y="115"/>
                </a:cubicBezTo>
                <a:cubicBezTo>
                  <a:pt x="23" y="92"/>
                  <a:pt x="37" y="72"/>
                  <a:pt x="54" y="54"/>
                </a:cubicBezTo>
                <a:cubicBezTo>
                  <a:pt x="71" y="37"/>
                  <a:pt x="92" y="24"/>
                  <a:pt x="114" y="14"/>
                </a:cubicBezTo>
                <a:cubicBezTo>
                  <a:pt x="137" y="5"/>
                  <a:pt x="161" y="0"/>
                  <a:pt x="185" y="0"/>
                </a:cubicBezTo>
                <a:lnTo>
                  <a:pt x="6315" y="0"/>
                </a:lnTo>
                <a:cubicBezTo>
                  <a:pt x="6339" y="0"/>
                  <a:pt x="6363" y="5"/>
                  <a:pt x="6386" y="14"/>
                </a:cubicBezTo>
                <a:cubicBezTo>
                  <a:pt x="6408" y="24"/>
                  <a:pt x="6429" y="37"/>
                  <a:pt x="6446" y="54"/>
                </a:cubicBezTo>
                <a:cubicBezTo>
                  <a:pt x="6463" y="72"/>
                  <a:pt x="6477" y="92"/>
                  <a:pt x="6486" y="115"/>
                </a:cubicBezTo>
                <a:cubicBezTo>
                  <a:pt x="6496" y="137"/>
                  <a:pt x="6500" y="161"/>
                  <a:pt x="6500" y="186"/>
                </a:cubicBezTo>
                <a:lnTo>
                  <a:pt x="6500" y="790"/>
                </a:lnTo>
                <a:cubicBezTo>
                  <a:pt x="6500" y="815"/>
                  <a:pt x="6496" y="839"/>
                  <a:pt x="6486" y="861"/>
                </a:cubicBezTo>
                <a:cubicBezTo>
                  <a:pt x="6477" y="884"/>
                  <a:pt x="6463" y="904"/>
                  <a:pt x="6446" y="922"/>
                </a:cubicBezTo>
                <a:cubicBezTo>
                  <a:pt x="6429" y="939"/>
                  <a:pt x="6408" y="952"/>
                  <a:pt x="6386" y="962"/>
                </a:cubicBezTo>
                <a:cubicBezTo>
                  <a:pt x="6363" y="971"/>
                  <a:pt x="6339" y="976"/>
                  <a:pt x="6315" y="976"/>
                </a:cubicBezTo>
                <a:lnTo>
                  <a:pt x="185" y="976"/>
                </a:lnTo>
                <a:cubicBezTo>
                  <a:pt x="161" y="976"/>
                  <a:pt x="137" y="971"/>
                  <a:pt x="114" y="962"/>
                </a:cubicBezTo>
                <a:cubicBezTo>
                  <a:pt x="92" y="952"/>
                  <a:pt x="71" y="939"/>
                  <a:pt x="54" y="922"/>
                </a:cubicBezTo>
                <a:cubicBezTo>
                  <a:pt x="37" y="904"/>
                  <a:pt x="23" y="884"/>
                  <a:pt x="14" y="861"/>
                </a:cubicBezTo>
                <a:cubicBezTo>
                  <a:pt x="4" y="839"/>
                  <a:pt x="0" y="815"/>
                  <a:pt x="0" y="790"/>
                </a:cubicBezTo>
                <a:moveTo>
                  <a:pt x="23" y="186"/>
                </a:moveTo>
                <a:lnTo>
                  <a:pt x="23" y="790"/>
                </a:lnTo>
                <a:cubicBezTo>
                  <a:pt x="23" y="801"/>
                  <a:pt x="24" y="812"/>
                  <a:pt x="26" y="822"/>
                </a:cubicBezTo>
                <a:cubicBezTo>
                  <a:pt x="28" y="832"/>
                  <a:pt x="31" y="843"/>
                  <a:pt x="35" y="852"/>
                </a:cubicBezTo>
                <a:cubicBezTo>
                  <a:pt x="39" y="862"/>
                  <a:pt x="44" y="872"/>
                  <a:pt x="50" y="881"/>
                </a:cubicBezTo>
                <a:cubicBezTo>
                  <a:pt x="56" y="889"/>
                  <a:pt x="63" y="898"/>
                  <a:pt x="70" y="905"/>
                </a:cubicBezTo>
                <a:cubicBezTo>
                  <a:pt x="78" y="913"/>
                  <a:pt x="86" y="919"/>
                  <a:pt x="95" y="925"/>
                </a:cubicBezTo>
                <a:cubicBezTo>
                  <a:pt x="104" y="931"/>
                  <a:pt x="113" y="936"/>
                  <a:pt x="123" y="940"/>
                </a:cubicBezTo>
                <a:cubicBezTo>
                  <a:pt x="133" y="944"/>
                  <a:pt x="143" y="948"/>
                  <a:pt x="154" y="950"/>
                </a:cubicBezTo>
                <a:cubicBezTo>
                  <a:pt x="164" y="952"/>
                  <a:pt x="175" y="953"/>
                  <a:pt x="185" y="953"/>
                </a:cubicBezTo>
                <a:lnTo>
                  <a:pt x="6315" y="953"/>
                </a:lnTo>
                <a:cubicBezTo>
                  <a:pt x="6325" y="953"/>
                  <a:pt x="6336" y="952"/>
                  <a:pt x="6346" y="950"/>
                </a:cubicBezTo>
                <a:cubicBezTo>
                  <a:pt x="6357" y="948"/>
                  <a:pt x="6367" y="944"/>
                  <a:pt x="6377" y="940"/>
                </a:cubicBezTo>
                <a:cubicBezTo>
                  <a:pt x="6387" y="936"/>
                  <a:pt x="6396" y="931"/>
                  <a:pt x="6405" y="925"/>
                </a:cubicBezTo>
                <a:cubicBezTo>
                  <a:pt x="6414" y="919"/>
                  <a:pt x="6422" y="913"/>
                  <a:pt x="6430" y="905"/>
                </a:cubicBezTo>
                <a:cubicBezTo>
                  <a:pt x="6437" y="898"/>
                  <a:pt x="6444" y="889"/>
                  <a:pt x="6450" y="881"/>
                </a:cubicBezTo>
                <a:cubicBezTo>
                  <a:pt x="6456" y="872"/>
                  <a:pt x="6461" y="862"/>
                  <a:pt x="6465" y="852"/>
                </a:cubicBezTo>
                <a:cubicBezTo>
                  <a:pt x="6469" y="843"/>
                  <a:pt x="6472" y="832"/>
                  <a:pt x="6474" y="822"/>
                </a:cubicBezTo>
                <a:cubicBezTo>
                  <a:pt x="6476" y="812"/>
                  <a:pt x="6477" y="801"/>
                  <a:pt x="6477" y="790"/>
                </a:cubicBezTo>
                <a:lnTo>
                  <a:pt x="6477" y="186"/>
                </a:lnTo>
                <a:cubicBezTo>
                  <a:pt x="6477" y="175"/>
                  <a:pt x="6476" y="165"/>
                  <a:pt x="6474" y="154"/>
                </a:cubicBezTo>
                <a:cubicBezTo>
                  <a:pt x="6472" y="144"/>
                  <a:pt x="6469" y="133"/>
                  <a:pt x="6465" y="124"/>
                </a:cubicBezTo>
                <a:cubicBezTo>
                  <a:pt x="6461" y="114"/>
                  <a:pt x="6456" y="104"/>
                  <a:pt x="6450" y="95"/>
                </a:cubicBezTo>
                <a:cubicBezTo>
                  <a:pt x="6444" y="87"/>
                  <a:pt x="6437" y="78"/>
                  <a:pt x="6430" y="71"/>
                </a:cubicBezTo>
                <a:cubicBezTo>
                  <a:pt x="6422" y="63"/>
                  <a:pt x="6414" y="57"/>
                  <a:pt x="6405" y="51"/>
                </a:cubicBezTo>
                <a:cubicBezTo>
                  <a:pt x="6396" y="45"/>
                  <a:pt x="6387" y="40"/>
                  <a:pt x="6377" y="36"/>
                </a:cubicBezTo>
                <a:cubicBezTo>
                  <a:pt x="6367" y="32"/>
                  <a:pt x="6357" y="28"/>
                  <a:pt x="6346" y="26"/>
                </a:cubicBezTo>
                <a:cubicBezTo>
                  <a:pt x="6336" y="24"/>
                  <a:pt x="6325" y="23"/>
                  <a:pt x="6315" y="23"/>
                </a:cubicBezTo>
                <a:lnTo>
                  <a:pt x="185" y="23"/>
                </a:lnTo>
                <a:cubicBezTo>
                  <a:pt x="175" y="23"/>
                  <a:pt x="164" y="24"/>
                  <a:pt x="154" y="26"/>
                </a:cubicBezTo>
                <a:cubicBezTo>
                  <a:pt x="143" y="28"/>
                  <a:pt x="133" y="32"/>
                  <a:pt x="123" y="36"/>
                </a:cubicBezTo>
                <a:cubicBezTo>
                  <a:pt x="113" y="40"/>
                  <a:pt x="104" y="45"/>
                  <a:pt x="95" y="51"/>
                </a:cubicBezTo>
                <a:cubicBezTo>
                  <a:pt x="86" y="57"/>
                  <a:pt x="78" y="63"/>
                  <a:pt x="70" y="71"/>
                </a:cubicBezTo>
                <a:cubicBezTo>
                  <a:pt x="63" y="78"/>
                  <a:pt x="56" y="87"/>
                  <a:pt x="50" y="95"/>
                </a:cubicBezTo>
                <a:cubicBezTo>
                  <a:pt x="44" y="104"/>
                  <a:pt x="39" y="114"/>
                  <a:pt x="35" y="124"/>
                </a:cubicBezTo>
                <a:cubicBezTo>
                  <a:pt x="31" y="133"/>
                  <a:pt x="28" y="144"/>
                  <a:pt x="26" y="154"/>
                </a:cubicBezTo>
                <a:cubicBezTo>
                  <a:pt x="24" y="165"/>
                  <a:pt x="23" y="175"/>
                  <a:pt x="23" y="186"/>
                </a:cubicBezTo>
                <a:close/>
              </a:path>
            </a:pathLst>
          </a:custGeom>
          <a:solidFill>
            <a:srgbClr val="818CF8">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15" name="图片 314"/>
          <p:cNvPicPr/>
          <p:nvPr/>
        </p:nvPicPr>
        <p:blipFill>
          <a:blip r:embed="rId6"/>
          <a:stretch/>
        </p:blipFill>
        <p:spPr>
          <a:xfrm>
            <a:off x="6660360" y="1228320"/>
            <a:ext cx="133200" cy="133200"/>
          </a:xfrm>
          <a:prstGeom prst="rect">
            <a:avLst/>
          </a:prstGeom>
          <a:noFill/>
          <a:ln w="0">
            <a:noFill/>
          </a:ln>
        </p:spPr>
      </p:pic>
      <p:sp>
        <p:nvSpPr>
          <p:cNvPr id="316" name="文本框 315"/>
          <p:cNvSpPr txBox="1"/>
          <p:nvPr/>
        </p:nvSpPr>
        <p:spPr>
          <a:xfrm>
            <a:off x="2214360" y="1229760"/>
            <a:ext cx="132876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检索内容 </a:t>
            </a:r>
            <a:r>
              <a:rPr lang="en-US" sz="1050" b="0" u="none" strike="noStrike">
                <a:solidFill>
                  <a:srgbClr val="FFFFFF"/>
                </a:solidFill>
                <a:effectLst/>
                <a:uFillTx/>
                <a:latin typeface="NotoSansSC"/>
                <a:ea typeface="NotoSansSC"/>
              </a:rPr>
              <a:t>+ </a:t>
            </a:r>
            <a:r>
              <a:rPr lang="zh-CN" sz="1050" b="0" u="none" strike="noStrike">
                <a:solidFill>
                  <a:srgbClr val="FFFFFF"/>
                </a:solidFill>
                <a:effectLst/>
                <a:uFillTx/>
                <a:latin typeface="NotoSansSC"/>
                <a:ea typeface="NotoSansSC"/>
              </a:rPr>
              <a:t>用户查询</a:t>
            </a:r>
            <a:endParaRPr lang="en-US" sz="1050" b="0" u="none" strike="noStrike">
              <a:solidFill>
                <a:srgbClr val="000000"/>
              </a:solidFill>
              <a:effectLst/>
              <a:uFillTx/>
              <a:latin typeface="Times New Roman"/>
            </a:endParaRPr>
          </a:p>
        </p:txBody>
      </p:sp>
      <p:pic>
        <p:nvPicPr>
          <p:cNvPr id="317" name="图片 316"/>
          <p:cNvPicPr/>
          <p:nvPr/>
        </p:nvPicPr>
        <p:blipFill>
          <a:blip r:embed="rId7"/>
          <a:stretch/>
        </p:blipFill>
        <p:spPr>
          <a:xfrm>
            <a:off x="3459600" y="1487520"/>
            <a:ext cx="1754640" cy="66600"/>
          </a:xfrm>
          <a:prstGeom prst="rect">
            <a:avLst/>
          </a:prstGeom>
          <a:noFill/>
          <a:ln w="0">
            <a:noFill/>
          </a:ln>
        </p:spPr>
      </p:pic>
      <p:sp>
        <p:nvSpPr>
          <p:cNvPr id="318" name="任意多边形 317"/>
          <p:cNvSpPr/>
          <p:nvPr/>
        </p:nvSpPr>
        <p:spPr>
          <a:xfrm>
            <a:off x="5181120" y="1387080"/>
            <a:ext cx="66960" cy="67320"/>
          </a:xfrm>
          <a:custGeom>
            <a:avLst/>
            <a:gdLst/>
            <a:ahLst/>
            <a:cxnLst/>
            <a:rect l="0" t="0" r="r" b="b"/>
            <a:pathLst>
              <a:path w="186" h="187">
                <a:moveTo>
                  <a:pt x="0" y="0"/>
                </a:moveTo>
                <a:lnTo>
                  <a:pt x="186" y="0"/>
                </a:lnTo>
                <a:lnTo>
                  <a:pt x="186" y="187"/>
                </a:lnTo>
                <a:lnTo>
                  <a:pt x="0" y="187"/>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9" name="任意多边形 318"/>
          <p:cNvSpPr/>
          <p:nvPr/>
        </p:nvSpPr>
        <p:spPr>
          <a:xfrm>
            <a:off x="5181120" y="1454040"/>
            <a:ext cx="66960" cy="66960"/>
          </a:xfrm>
          <a:custGeom>
            <a:avLst/>
            <a:gdLst/>
            <a:ahLst/>
            <a:cxnLst/>
            <a:rect l="0" t="0" r="r" b="b"/>
            <a:pathLst>
              <a:path w="186" h="186">
                <a:moveTo>
                  <a:pt x="0" y="0"/>
                </a:moveTo>
                <a:lnTo>
                  <a:pt x="186" y="0"/>
                </a:lnTo>
                <a:lnTo>
                  <a:pt x="186" y="186"/>
                </a:lnTo>
                <a:lnTo>
                  <a:pt x="0" y="186"/>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0" name="任意多边形 319"/>
          <p:cNvSpPr/>
          <p:nvPr/>
        </p:nvSpPr>
        <p:spPr>
          <a:xfrm>
            <a:off x="5181120" y="1387080"/>
            <a:ext cx="66960" cy="133920"/>
          </a:xfrm>
          <a:custGeom>
            <a:avLst/>
            <a:gdLst/>
            <a:ahLst/>
            <a:cxnLst/>
            <a:rect l="0" t="0" r="r" b="b"/>
            <a:pathLst>
              <a:path w="186" h="372">
                <a:moveTo>
                  <a:pt x="0" y="0"/>
                </a:moveTo>
                <a:lnTo>
                  <a:pt x="186" y="0"/>
                </a:lnTo>
                <a:lnTo>
                  <a:pt x="186" y="372"/>
                </a:lnTo>
                <a:lnTo>
                  <a:pt x="0" y="372"/>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1" name="图片 320"/>
          <p:cNvPicPr/>
          <p:nvPr/>
        </p:nvPicPr>
        <p:blipFill>
          <a:blip r:embed="rId8"/>
          <a:stretch/>
        </p:blipFill>
        <p:spPr>
          <a:xfrm>
            <a:off x="5482080" y="1487520"/>
            <a:ext cx="1754640" cy="66600"/>
          </a:xfrm>
          <a:prstGeom prst="rect">
            <a:avLst/>
          </a:prstGeom>
          <a:noFill/>
          <a:ln w="0">
            <a:noFill/>
          </a:ln>
        </p:spPr>
      </p:pic>
      <p:sp>
        <p:nvSpPr>
          <p:cNvPr id="322" name="任意多边形 321"/>
          <p:cNvSpPr/>
          <p:nvPr/>
        </p:nvSpPr>
        <p:spPr>
          <a:xfrm>
            <a:off x="7203240" y="1387080"/>
            <a:ext cx="67320" cy="67320"/>
          </a:xfrm>
          <a:custGeom>
            <a:avLst/>
            <a:gdLst/>
            <a:ahLst/>
            <a:cxnLst/>
            <a:rect l="0" t="0" r="r" b="b"/>
            <a:pathLst>
              <a:path w="187" h="187">
                <a:moveTo>
                  <a:pt x="0" y="0"/>
                </a:moveTo>
                <a:lnTo>
                  <a:pt x="187" y="0"/>
                </a:lnTo>
                <a:lnTo>
                  <a:pt x="187" y="187"/>
                </a:lnTo>
                <a:lnTo>
                  <a:pt x="0" y="187"/>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3" name="任意多边形 322"/>
          <p:cNvSpPr/>
          <p:nvPr/>
        </p:nvSpPr>
        <p:spPr>
          <a:xfrm>
            <a:off x="7203240" y="1454040"/>
            <a:ext cx="67320" cy="66960"/>
          </a:xfrm>
          <a:custGeom>
            <a:avLst/>
            <a:gdLst/>
            <a:ahLst/>
            <a:cxnLst/>
            <a:rect l="0" t="0" r="r" b="b"/>
            <a:pathLst>
              <a:path w="187" h="186">
                <a:moveTo>
                  <a:pt x="0" y="0"/>
                </a:moveTo>
                <a:lnTo>
                  <a:pt x="187" y="0"/>
                </a:lnTo>
                <a:lnTo>
                  <a:pt x="187" y="186"/>
                </a:lnTo>
                <a:lnTo>
                  <a:pt x="0" y="186"/>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4" name="任意多边形 323"/>
          <p:cNvSpPr/>
          <p:nvPr/>
        </p:nvSpPr>
        <p:spPr>
          <a:xfrm>
            <a:off x="7203240" y="1387080"/>
            <a:ext cx="67320" cy="133920"/>
          </a:xfrm>
          <a:custGeom>
            <a:avLst/>
            <a:gdLst/>
            <a:ahLst/>
            <a:cxnLst/>
            <a:rect l="0" t="0" r="r" b="b"/>
            <a:pathLst>
              <a:path w="187" h="372">
                <a:moveTo>
                  <a:pt x="0" y="0"/>
                </a:moveTo>
                <a:lnTo>
                  <a:pt x="187" y="0"/>
                </a:lnTo>
                <a:lnTo>
                  <a:pt x="187" y="372"/>
                </a:lnTo>
                <a:lnTo>
                  <a:pt x="0" y="372"/>
                </a:lnTo>
                <a:lnTo>
                  <a:pt x="0" y="0"/>
                </a:lnTo>
                <a:close/>
              </a:path>
            </a:pathLst>
          </a:custGeom>
          <a:solidFill>
            <a:srgbClr val="E5E7E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5" name="任意多边形 324"/>
          <p:cNvSpPr/>
          <p:nvPr/>
        </p:nvSpPr>
        <p:spPr>
          <a:xfrm>
            <a:off x="668520" y="2189160"/>
            <a:ext cx="2983680" cy="1788840"/>
          </a:xfrm>
          <a:custGeom>
            <a:avLst/>
            <a:gdLst/>
            <a:ahLst/>
            <a:cxnLst/>
            <a:rect l="0" t="0" r="r" b="b"/>
            <a:pathLst>
              <a:path w="8288" h="4969">
                <a:moveTo>
                  <a:pt x="21" y="172"/>
                </a:moveTo>
                <a:cubicBezTo>
                  <a:pt x="35" y="138"/>
                  <a:pt x="55" y="108"/>
                  <a:pt x="81" y="82"/>
                </a:cubicBezTo>
                <a:cubicBezTo>
                  <a:pt x="107" y="56"/>
                  <a:pt x="137" y="36"/>
                  <a:pt x="172" y="22"/>
                </a:cubicBezTo>
                <a:cubicBezTo>
                  <a:pt x="206" y="7"/>
                  <a:pt x="241" y="0"/>
                  <a:pt x="278" y="0"/>
                </a:cubicBezTo>
                <a:lnTo>
                  <a:pt x="8009" y="0"/>
                </a:lnTo>
                <a:cubicBezTo>
                  <a:pt x="8046" y="0"/>
                  <a:pt x="8082" y="7"/>
                  <a:pt x="8116" y="22"/>
                </a:cubicBezTo>
                <a:cubicBezTo>
                  <a:pt x="8150" y="36"/>
                  <a:pt x="8180" y="56"/>
                  <a:pt x="8206" y="82"/>
                </a:cubicBezTo>
                <a:cubicBezTo>
                  <a:pt x="8232" y="108"/>
                  <a:pt x="8252" y="138"/>
                  <a:pt x="8266" y="172"/>
                </a:cubicBezTo>
                <a:cubicBezTo>
                  <a:pt x="8281" y="206"/>
                  <a:pt x="8288" y="242"/>
                  <a:pt x="8288" y="279"/>
                </a:cubicBezTo>
                <a:lnTo>
                  <a:pt x="8288" y="4690"/>
                </a:lnTo>
                <a:cubicBezTo>
                  <a:pt x="8288" y="4727"/>
                  <a:pt x="8281" y="4763"/>
                  <a:pt x="8266" y="4797"/>
                </a:cubicBezTo>
                <a:cubicBezTo>
                  <a:pt x="8252" y="4831"/>
                  <a:pt x="8232" y="4861"/>
                  <a:pt x="8206" y="4887"/>
                </a:cubicBezTo>
                <a:cubicBezTo>
                  <a:pt x="8180" y="4913"/>
                  <a:pt x="8150" y="4934"/>
                  <a:pt x="8116" y="4948"/>
                </a:cubicBezTo>
                <a:cubicBezTo>
                  <a:pt x="8082" y="4962"/>
                  <a:pt x="8046" y="4969"/>
                  <a:pt x="8009" y="4969"/>
                </a:cubicBezTo>
                <a:lnTo>
                  <a:pt x="278" y="4969"/>
                </a:lnTo>
                <a:cubicBezTo>
                  <a:pt x="241" y="4969"/>
                  <a:pt x="206" y="4962"/>
                  <a:pt x="172" y="4948"/>
                </a:cubicBezTo>
                <a:cubicBezTo>
                  <a:pt x="137" y="4934"/>
                  <a:pt x="107" y="4913"/>
                  <a:pt x="81" y="4887"/>
                </a:cubicBezTo>
                <a:cubicBezTo>
                  <a:pt x="55" y="4861"/>
                  <a:pt x="35" y="4831"/>
                  <a:pt x="21" y="4797"/>
                </a:cubicBezTo>
                <a:cubicBezTo>
                  <a:pt x="7" y="4763"/>
                  <a:pt x="0" y="4727"/>
                  <a:pt x="0" y="4690"/>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6" name="任意多边形 325"/>
          <p:cNvSpPr/>
          <p:nvPr/>
        </p:nvSpPr>
        <p:spPr>
          <a:xfrm>
            <a:off x="668520" y="2189160"/>
            <a:ext cx="2983680" cy="1788840"/>
          </a:xfrm>
          <a:custGeom>
            <a:avLst/>
            <a:gdLst/>
            <a:ahLst/>
            <a:cxnLst/>
            <a:rect l="0" t="0" r="r" b="b"/>
            <a:pathLst>
              <a:path w="8288" h="4969">
                <a:moveTo>
                  <a:pt x="0" y="4690"/>
                </a:moveTo>
                <a:lnTo>
                  <a:pt x="0" y="279"/>
                </a:lnTo>
                <a:cubicBezTo>
                  <a:pt x="0" y="242"/>
                  <a:pt x="7" y="206"/>
                  <a:pt x="21" y="172"/>
                </a:cubicBezTo>
                <a:cubicBezTo>
                  <a:pt x="35" y="138"/>
                  <a:pt x="55" y="108"/>
                  <a:pt x="81" y="82"/>
                </a:cubicBezTo>
                <a:cubicBezTo>
                  <a:pt x="107" y="56"/>
                  <a:pt x="137" y="36"/>
                  <a:pt x="172" y="22"/>
                </a:cubicBezTo>
                <a:cubicBezTo>
                  <a:pt x="206" y="7"/>
                  <a:pt x="241" y="0"/>
                  <a:pt x="278" y="0"/>
                </a:cubicBezTo>
                <a:lnTo>
                  <a:pt x="8009" y="0"/>
                </a:lnTo>
                <a:cubicBezTo>
                  <a:pt x="8046" y="0"/>
                  <a:pt x="8082" y="7"/>
                  <a:pt x="8116" y="22"/>
                </a:cubicBezTo>
                <a:cubicBezTo>
                  <a:pt x="8150" y="36"/>
                  <a:pt x="8180" y="56"/>
                  <a:pt x="8206" y="82"/>
                </a:cubicBezTo>
                <a:cubicBezTo>
                  <a:pt x="8232" y="108"/>
                  <a:pt x="8252" y="138"/>
                  <a:pt x="8266" y="172"/>
                </a:cubicBezTo>
                <a:cubicBezTo>
                  <a:pt x="8281" y="206"/>
                  <a:pt x="8288" y="242"/>
                  <a:pt x="8288" y="279"/>
                </a:cubicBezTo>
                <a:lnTo>
                  <a:pt x="8288" y="4690"/>
                </a:lnTo>
                <a:cubicBezTo>
                  <a:pt x="8288" y="4727"/>
                  <a:pt x="8281" y="4763"/>
                  <a:pt x="8266" y="4797"/>
                </a:cubicBezTo>
                <a:cubicBezTo>
                  <a:pt x="8252" y="4831"/>
                  <a:pt x="8232" y="4861"/>
                  <a:pt x="8206" y="4887"/>
                </a:cubicBezTo>
                <a:cubicBezTo>
                  <a:pt x="8180" y="4913"/>
                  <a:pt x="8150" y="4934"/>
                  <a:pt x="8116" y="4948"/>
                </a:cubicBezTo>
                <a:cubicBezTo>
                  <a:pt x="8082" y="4962"/>
                  <a:pt x="8046" y="4969"/>
                  <a:pt x="8009" y="4969"/>
                </a:cubicBezTo>
                <a:lnTo>
                  <a:pt x="278" y="4969"/>
                </a:lnTo>
                <a:cubicBezTo>
                  <a:pt x="241" y="4969"/>
                  <a:pt x="206" y="4962"/>
                  <a:pt x="172" y="4948"/>
                </a:cubicBezTo>
                <a:cubicBezTo>
                  <a:pt x="137" y="4934"/>
                  <a:pt x="107" y="4913"/>
                  <a:pt x="81" y="4887"/>
                </a:cubicBezTo>
                <a:cubicBezTo>
                  <a:pt x="55" y="4861"/>
                  <a:pt x="35" y="4831"/>
                  <a:pt x="21" y="4797"/>
                </a:cubicBezTo>
                <a:cubicBezTo>
                  <a:pt x="7" y="4763"/>
                  <a:pt x="0" y="4727"/>
                  <a:pt x="0" y="4690"/>
                </a:cubicBezTo>
                <a:moveTo>
                  <a:pt x="23" y="279"/>
                </a:moveTo>
                <a:lnTo>
                  <a:pt x="23" y="4690"/>
                </a:lnTo>
                <a:cubicBezTo>
                  <a:pt x="23" y="4707"/>
                  <a:pt x="24" y="4724"/>
                  <a:pt x="28" y="4740"/>
                </a:cubicBezTo>
                <a:cubicBezTo>
                  <a:pt x="31" y="4757"/>
                  <a:pt x="36" y="4773"/>
                  <a:pt x="42" y="4788"/>
                </a:cubicBezTo>
                <a:cubicBezTo>
                  <a:pt x="49" y="4804"/>
                  <a:pt x="56" y="4818"/>
                  <a:pt x="66" y="4832"/>
                </a:cubicBezTo>
                <a:cubicBezTo>
                  <a:pt x="75" y="4846"/>
                  <a:pt x="86" y="4859"/>
                  <a:pt x="98" y="4871"/>
                </a:cubicBezTo>
                <a:cubicBezTo>
                  <a:pt x="109" y="4883"/>
                  <a:pt x="122" y="4893"/>
                  <a:pt x="136" y="4903"/>
                </a:cubicBezTo>
                <a:cubicBezTo>
                  <a:pt x="150" y="4912"/>
                  <a:pt x="165" y="4920"/>
                  <a:pt x="180" y="4926"/>
                </a:cubicBezTo>
                <a:cubicBezTo>
                  <a:pt x="196" y="4933"/>
                  <a:pt x="212" y="4938"/>
                  <a:pt x="228" y="4941"/>
                </a:cubicBezTo>
                <a:cubicBezTo>
                  <a:pt x="245" y="4944"/>
                  <a:pt x="261" y="4946"/>
                  <a:pt x="278" y="4946"/>
                </a:cubicBezTo>
                <a:lnTo>
                  <a:pt x="8009" y="4946"/>
                </a:lnTo>
                <a:cubicBezTo>
                  <a:pt x="8026" y="4946"/>
                  <a:pt x="8042" y="4944"/>
                  <a:pt x="8059" y="4941"/>
                </a:cubicBezTo>
                <a:cubicBezTo>
                  <a:pt x="8075" y="4938"/>
                  <a:pt x="8091" y="4933"/>
                  <a:pt x="8107" y="4926"/>
                </a:cubicBezTo>
                <a:cubicBezTo>
                  <a:pt x="8122" y="4920"/>
                  <a:pt x="8137" y="4912"/>
                  <a:pt x="8151" y="4903"/>
                </a:cubicBezTo>
                <a:cubicBezTo>
                  <a:pt x="8165" y="4893"/>
                  <a:pt x="8178" y="4883"/>
                  <a:pt x="8190" y="4871"/>
                </a:cubicBezTo>
                <a:cubicBezTo>
                  <a:pt x="8201" y="4859"/>
                  <a:pt x="8212" y="4846"/>
                  <a:pt x="8221" y="4832"/>
                </a:cubicBezTo>
                <a:cubicBezTo>
                  <a:pt x="8231" y="4818"/>
                  <a:pt x="8239" y="4804"/>
                  <a:pt x="8245" y="4788"/>
                </a:cubicBezTo>
                <a:cubicBezTo>
                  <a:pt x="8251" y="4773"/>
                  <a:pt x="8256" y="4757"/>
                  <a:pt x="8259" y="4740"/>
                </a:cubicBezTo>
                <a:cubicBezTo>
                  <a:pt x="8263" y="4724"/>
                  <a:pt x="8264" y="4707"/>
                  <a:pt x="8264" y="4690"/>
                </a:cubicBezTo>
                <a:lnTo>
                  <a:pt x="8264" y="279"/>
                </a:lnTo>
                <a:cubicBezTo>
                  <a:pt x="8264" y="262"/>
                  <a:pt x="8263" y="246"/>
                  <a:pt x="8259" y="229"/>
                </a:cubicBezTo>
                <a:cubicBezTo>
                  <a:pt x="8256" y="213"/>
                  <a:pt x="8251" y="197"/>
                  <a:pt x="8245" y="181"/>
                </a:cubicBezTo>
                <a:cubicBezTo>
                  <a:pt x="8239" y="166"/>
                  <a:pt x="8231" y="151"/>
                  <a:pt x="8221" y="137"/>
                </a:cubicBezTo>
                <a:cubicBezTo>
                  <a:pt x="8212" y="123"/>
                  <a:pt x="8201" y="110"/>
                  <a:pt x="8190" y="98"/>
                </a:cubicBezTo>
                <a:cubicBezTo>
                  <a:pt x="8178" y="86"/>
                  <a:pt x="8165" y="76"/>
                  <a:pt x="8151" y="67"/>
                </a:cubicBezTo>
                <a:cubicBezTo>
                  <a:pt x="8137" y="57"/>
                  <a:pt x="8122" y="49"/>
                  <a:pt x="8107" y="43"/>
                </a:cubicBezTo>
                <a:cubicBezTo>
                  <a:pt x="8091" y="37"/>
                  <a:pt x="8075" y="32"/>
                  <a:pt x="8059" y="28"/>
                </a:cubicBezTo>
                <a:cubicBezTo>
                  <a:pt x="8042" y="25"/>
                  <a:pt x="8026" y="24"/>
                  <a:pt x="8009" y="24"/>
                </a:cubicBezTo>
                <a:lnTo>
                  <a:pt x="278" y="24"/>
                </a:lnTo>
                <a:cubicBezTo>
                  <a:pt x="261" y="24"/>
                  <a:pt x="245" y="25"/>
                  <a:pt x="228" y="28"/>
                </a:cubicBezTo>
                <a:cubicBezTo>
                  <a:pt x="212" y="32"/>
                  <a:pt x="196" y="37"/>
                  <a:pt x="180" y="43"/>
                </a:cubicBezTo>
                <a:cubicBezTo>
                  <a:pt x="165" y="49"/>
                  <a:pt x="150" y="57"/>
                  <a:pt x="136" y="67"/>
                </a:cubicBezTo>
                <a:cubicBezTo>
                  <a:pt x="122" y="76"/>
                  <a:pt x="109" y="86"/>
                  <a:pt x="98" y="98"/>
                </a:cubicBezTo>
                <a:cubicBezTo>
                  <a:pt x="86" y="110"/>
                  <a:pt x="75" y="123"/>
                  <a:pt x="66" y="137"/>
                </a:cubicBezTo>
                <a:cubicBezTo>
                  <a:pt x="56" y="151"/>
                  <a:pt x="49" y="166"/>
                  <a:pt x="42" y="181"/>
                </a:cubicBezTo>
                <a:cubicBezTo>
                  <a:pt x="36" y="197"/>
                  <a:pt x="31" y="213"/>
                  <a:pt x="28" y="229"/>
                </a:cubicBezTo>
                <a:cubicBezTo>
                  <a:pt x="24"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7" name="任意多边形 326"/>
          <p:cNvSpPr/>
          <p:nvPr/>
        </p:nvSpPr>
        <p:spPr>
          <a:xfrm>
            <a:off x="1913400" y="2398320"/>
            <a:ext cx="501840" cy="501480"/>
          </a:xfrm>
          <a:custGeom>
            <a:avLst/>
            <a:gdLst/>
            <a:ahLst/>
            <a:cxnLst/>
            <a:rect l="0" t="0" r="r" b="b"/>
            <a:pathLst>
              <a:path w="1394" h="1393">
                <a:moveTo>
                  <a:pt x="1394" y="696"/>
                </a:moveTo>
                <a:cubicBezTo>
                  <a:pt x="1394" y="719"/>
                  <a:pt x="1393" y="742"/>
                  <a:pt x="1391" y="764"/>
                </a:cubicBezTo>
                <a:cubicBezTo>
                  <a:pt x="1388" y="787"/>
                  <a:pt x="1385" y="810"/>
                  <a:pt x="1381" y="832"/>
                </a:cubicBezTo>
                <a:cubicBezTo>
                  <a:pt x="1376" y="854"/>
                  <a:pt x="1371" y="876"/>
                  <a:pt x="1364" y="898"/>
                </a:cubicBezTo>
                <a:cubicBezTo>
                  <a:pt x="1357" y="920"/>
                  <a:pt x="1350" y="941"/>
                  <a:pt x="1341" y="963"/>
                </a:cubicBezTo>
                <a:cubicBezTo>
                  <a:pt x="1332" y="984"/>
                  <a:pt x="1323" y="1005"/>
                  <a:pt x="1312" y="1025"/>
                </a:cubicBezTo>
                <a:cubicBezTo>
                  <a:pt x="1301" y="1045"/>
                  <a:pt x="1289" y="1065"/>
                  <a:pt x="1277" y="1084"/>
                </a:cubicBezTo>
                <a:cubicBezTo>
                  <a:pt x="1264" y="1103"/>
                  <a:pt x="1250" y="1121"/>
                  <a:pt x="1236" y="1139"/>
                </a:cubicBezTo>
                <a:cubicBezTo>
                  <a:pt x="1222" y="1156"/>
                  <a:pt x="1206" y="1173"/>
                  <a:pt x="1190" y="1189"/>
                </a:cubicBezTo>
                <a:cubicBezTo>
                  <a:pt x="1174" y="1206"/>
                  <a:pt x="1157" y="1221"/>
                  <a:pt x="1139" y="1235"/>
                </a:cubicBezTo>
                <a:cubicBezTo>
                  <a:pt x="1122" y="1250"/>
                  <a:pt x="1104" y="1263"/>
                  <a:pt x="1085" y="1276"/>
                </a:cubicBezTo>
                <a:cubicBezTo>
                  <a:pt x="1066" y="1289"/>
                  <a:pt x="1046" y="1300"/>
                  <a:pt x="1026" y="1311"/>
                </a:cubicBezTo>
                <a:cubicBezTo>
                  <a:pt x="1006" y="1322"/>
                  <a:pt x="985" y="1332"/>
                  <a:pt x="964" y="1340"/>
                </a:cubicBezTo>
                <a:cubicBezTo>
                  <a:pt x="942" y="1349"/>
                  <a:pt x="921" y="1357"/>
                  <a:pt x="899" y="1363"/>
                </a:cubicBezTo>
                <a:cubicBezTo>
                  <a:pt x="877" y="1370"/>
                  <a:pt x="855" y="1376"/>
                  <a:pt x="833" y="1380"/>
                </a:cubicBezTo>
                <a:cubicBezTo>
                  <a:pt x="810" y="1384"/>
                  <a:pt x="788" y="1388"/>
                  <a:pt x="765" y="1390"/>
                </a:cubicBezTo>
                <a:cubicBezTo>
                  <a:pt x="742" y="1392"/>
                  <a:pt x="719" y="1393"/>
                  <a:pt x="697" y="1393"/>
                </a:cubicBezTo>
                <a:cubicBezTo>
                  <a:pt x="674" y="1393"/>
                  <a:pt x="651" y="1392"/>
                  <a:pt x="628" y="1390"/>
                </a:cubicBezTo>
                <a:cubicBezTo>
                  <a:pt x="606" y="1388"/>
                  <a:pt x="583" y="1384"/>
                  <a:pt x="561" y="1380"/>
                </a:cubicBezTo>
                <a:cubicBezTo>
                  <a:pt x="538" y="1376"/>
                  <a:pt x="516" y="1370"/>
                  <a:pt x="495" y="1363"/>
                </a:cubicBezTo>
                <a:cubicBezTo>
                  <a:pt x="473" y="1357"/>
                  <a:pt x="451" y="1349"/>
                  <a:pt x="430" y="1340"/>
                </a:cubicBezTo>
                <a:cubicBezTo>
                  <a:pt x="409" y="1332"/>
                  <a:pt x="389" y="1322"/>
                  <a:pt x="368" y="1311"/>
                </a:cubicBezTo>
                <a:cubicBezTo>
                  <a:pt x="348" y="1300"/>
                  <a:pt x="329" y="1289"/>
                  <a:pt x="310" y="1276"/>
                </a:cubicBezTo>
                <a:cubicBezTo>
                  <a:pt x="291" y="1263"/>
                  <a:pt x="273" y="1250"/>
                  <a:pt x="255" y="1235"/>
                </a:cubicBezTo>
                <a:cubicBezTo>
                  <a:pt x="237" y="1221"/>
                  <a:pt x="220" y="1206"/>
                  <a:pt x="204" y="1189"/>
                </a:cubicBezTo>
                <a:cubicBezTo>
                  <a:pt x="188" y="1173"/>
                  <a:pt x="173" y="1156"/>
                  <a:pt x="158" y="1139"/>
                </a:cubicBezTo>
                <a:cubicBezTo>
                  <a:pt x="144" y="1121"/>
                  <a:pt x="130" y="1103"/>
                  <a:pt x="118" y="1084"/>
                </a:cubicBezTo>
                <a:cubicBezTo>
                  <a:pt x="105" y="1065"/>
                  <a:pt x="93" y="1045"/>
                  <a:pt x="83" y="1025"/>
                </a:cubicBezTo>
                <a:cubicBezTo>
                  <a:pt x="72" y="1005"/>
                  <a:pt x="62" y="984"/>
                  <a:pt x="53" y="963"/>
                </a:cubicBezTo>
                <a:cubicBezTo>
                  <a:pt x="45" y="941"/>
                  <a:pt x="37" y="920"/>
                  <a:pt x="30" y="898"/>
                </a:cubicBezTo>
                <a:cubicBezTo>
                  <a:pt x="24" y="876"/>
                  <a:pt x="18" y="854"/>
                  <a:pt x="14" y="832"/>
                </a:cubicBezTo>
                <a:cubicBezTo>
                  <a:pt x="9" y="810"/>
                  <a:pt x="6" y="787"/>
                  <a:pt x="4" y="764"/>
                </a:cubicBezTo>
                <a:cubicBezTo>
                  <a:pt x="1" y="742"/>
                  <a:pt x="0" y="719"/>
                  <a:pt x="0" y="696"/>
                </a:cubicBezTo>
                <a:cubicBezTo>
                  <a:pt x="0" y="673"/>
                  <a:pt x="1" y="650"/>
                  <a:pt x="4" y="628"/>
                </a:cubicBezTo>
                <a:cubicBezTo>
                  <a:pt x="6" y="605"/>
                  <a:pt x="9" y="583"/>
                  <a:pt x="14" y="560"/>
                </a:cubicBezTo>
                <a:cubicBezTo>
                  <a:pt x="18" y="538"/>
                  <a:pt x="24" y="516"/>
                  <a:pt x="30" y="494"/>
                </a:cubicBezTo>
                <a:cubicBezTo>
                  <a:pt x="37" y="472"/>
                  <a:pt x="45" y="451"/>
                  <a:pt x="53" y="430"/>
                </a:cubicBezTo>
                <a:cubicBezTo>
                  <a:pt x="62" y="408"/>
                  <a:pt x="72" y="388"/>
                  <a:pt x="83" y="368"/>
                </a:cubicBezTo>
                <a:cubicBezTo>
                  <a:pt x="93" y="348"/>
                  <a:pt x="105" y="328"/>
                  <a:pt x="118" y="309"/>
                </a:cubicBezTo>
                <a:cubicBezTo>
                  <a:pt x="130" y="290"/>
                  <a:pt x="144" y="272"/>
                  <a:pt x="158" y="254"/>
                </a:cubicBezTo>
                <a:cubicBezTo>
                  <a:pt x="173" y="237"/>
                  <a:pt x="188" y="220"/>
                  <a:pt x="204" y="204"/>
                </a:cubicBezTo>
                <a:cubicBezTo>
                  <a:pt x="220" y="187"/>
                  <a:pt x="237" y="172"/>
                  <a:pt x="255" y="158"/>
                </a:cubicBezTo>
                <a:cubicBezTo>
                  <a:pt x="273" y="143"/>
                  <a:pt x="291" y="130"/>
                  <a:pt x="310" y="117"/>
                </a:cubicBezTo>
                <a:cubicBezTo>
                  <a:pt x="329" y="104"/>
                  <a:pt x="348" y="93"/>
                  <a:pt x="368" y="82"/>
                </a:cubicBezTo>
                <a:cubicBezTo>
                  <a:pt x="389" y="71"/>
                  <a:pt x="409" y="61"/>
                  <a:pt x="430" y="53"/>
                </a:cubicBezTo>
                <a:cubicBezTo>
                  <a:pt x="451" y="44"/>
                  <a:pt x="473" y="36"/>
                  <a:pt x="495" y="30"/>
                </a:cubicBezTo>
                <a:cubicBezTo>
                  <a:pt x="516" y="23"/>
                  <a:pt x="538" y="17"/>
                  <a:pt x="561" y="13"/>
                </a:cubicBezTo>
                <a:cubicBezTo>
                  <a:pt x="583" y="9"/>
                  <a:pt x="606" y="5"/>
                  <a:pt x="628" y="3"/>
                </a:cubicBezTo>
                <a:cubicBezTo>
                  <a:pt x="651" y="1"/>
                  <a:pt x="674" y="0"/>
                  <a:pt x="697" y="0"/>
                </a:cubicBezTo>
                <a:cubicBezTo>
                  <a:pt x="719" y="0"/>
                  <a:pt x="742" y="1"/>
                  <a:pt x="765" y="3"/>
                </a:cubicBezTo>
                <a:cubicBezTo>
                  <a:pt x="788" y="5"/>
                  <a:pt x="810" y="9"/>
                  <a:pt x="833" y="13"/>
                </a:cubicBezTo>
                <a:cubicBezTo>
                  <a:pt x="855" y="17"/>
                  <a:pt x="877" y="23"/>
                  <a:pt x="899" y="30"/>
                </a:cubicBezTo>
                <a:cubicBezTo>
                  <a:pt x="921" y="36"/>
                  <a:pt x="942" y="44"/>
                  <a:pt x="964" y="53"/>
                </a:cubicBezTo>
                <a:cubicBezTo>
                  <a:pt x="985" y="61"/>
                  <a:pt x="1006" y="71"/>
                  <a:pt x="1026" y="82"/>
                </a:cubicBezTo>
                <a:cubicBezTo>
                  <a:pt x="1046" y="93"/>
                  <a:pt x="1066" y="104"/>
                  <a:pt x="1085" y="117"/>
                </a:cubicBezTo>
                <a:cubicBezTo>
                  <a:pt x="1104" y="130"/>
                  <a:pt x="1122" y="143"/>
                  <a:pt x="1139" y="158"/>
                </a:cubicBezTo>
                <a:cubicBezTo>
                  <a:pt x="1157" y="172"/>
                  <a:pt x="1174" y="187"/>
                  <a:pt x="1190" y="204"/>
                </a:cubicBezTo>
                <a:cubicBezTo>
                  <a:pt x="1206" y="220"/>
                  <a:pt x="1222" y="237"/>
                  <a:pt x="1236" y="254"/>
                </a:cubicBezTo>
                <a:cubicBezTo>
                  <a:pt x="1250" y="272"/>
                  <a:pt x="1264" y="290"/>
                  <a:pt x="1277" y="309"/>
                </a:cubicBezTo>
                <a:cubicBezTo>
                  <a:pt x="1289" y="328"/>
                  <a:pt x="1301" y="348"/>
                  <a:pt x="1312" y="368"/>
                </a:cubicBezTo>
                <a:cubicBezTo>
                  <a:pt x="1323" y="388"/>
                  <a:pt x="1332" y="408"/>
                  <a:pt x="1341" y="430"/>
                </a:cubicBezTo>
                <a:cubicBezTo>
                  <a:pt x="1350" y="451"/>
                  <a:pt x="1357" y="472"/>
                  <a:pt x="1364" y="494"/>
                </a:cubicBezTo>
                <a:cubicBezTo>
                  <a:pt x="1371" y="516"/>
                  <a:pt x="1376" y="538"/>
                  <a:pt x="1381" y="560"/>
                </a:cubicBezTo>
                <a:cubicBezTo>
                  <a:pt x="1385" y="583"/>
                  <a:pt x="1388" y="605"/>
                  <a:pt x="1391" y="628"/>
                </a:cubicBezTo>
                <a:cubicBezTo>
                  <a:pt x="1393" y="650"/>
                  <a:pt x="1394" y="673"/>
                  <a:pt x="1394" y="69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8" name="图片 327"/>
          <p:cNvPicPr/>
          <p:nvPr/>
        </p:nvPicPr>
        <p:blipFill>
          <a:blip r:embed="rId9"/>
          <a:stretch/>
        </p:blipFill>
        <p:spPr>
          <a:xfrm>
            <a:off x="2064240" y="2548800"/>
            <a:ext cx="200160" cy="200160"/>
          </a:xfrm>
          <a:prstGeom prst="rect">
            <a:avLst/>
          </a:prstGeom>
          <a:noFill/>
          <a:ln w="0">
            <a:noFill/>
          </a:ln>
        </p:spPr>
      </p:pic>
      <p:sp>
        <p:nvSpPr>
          <p:cNvPr id="329" name="文本框 328"/>
          <p:cNvSpPr txBox="1"/>
          <p:nvPr/>
        </p:nvSpPr>
        <p:spPr>
          <a:xfrm>
            <a:off x="6894360" y="1229760"/>
            <a:ext cx="8053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自然语言回答</a:t>
            </a:r>
            <a:endParaRPr lang="en-US" sz="1050" b="0" u="none" strike="noStrike">
              <a:solidFill>
                <a:srgbClr val="000000"/>
              </a:solidFill>
              <a:effectLst/>
              <a:uFillTx/>
              <a:latin typeface="Times New Roman"/>
            </a:endParaRPr>
          </a:p>
        </p:txBody>
      </p:sp>
      <p:sp>
        <p:nvSpPr>
          <p:cNvPr id="330" name="文本框 329"/>
          <p:cNvSpPr txBox="1"/>
          <p:nvPr/>
        </p:nvSpPr>
        <p:spPr>
          <a:xfrm>
            <a:off x="1576440" y="3062160"/>
            <a:ext cx="117432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内容整合与表达</a:t>
            </a:r>
            <a:endParaRPr lang="en-US" sz="1320" b="0" u="none" strike="noStrike">
              <a:solidFill>
                <a:srgbClr val="000000"/>
              </a:solidFill>
              <a:effectLst/>
              <a:uFillTx/>
              <a:latin typeface="Times New Roman"/>
            </a:endParaRPr>
          </a:p>
        </p:txBody>
      </p:sp>
      <p:sp>
        <p:nvSpPr>
          <p:cNvPr id="331" name="文本框 330"/>
          <p:cNvSpPr txBox="1"/>
          <p:nvPr/>
        </p:nvSpPr>
        <p:spPr>
          <a:xfrm>
            <a:off x="891360" y="3402360"/>
            <a:ext cx="25488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将检索到的多条信息整合为一段连贯的语言</a:t>
            </a:r>
            <a:endParaRPr lang="en-US" sz="1050" b="0" u="none" strike="noStrike">
              <a:solidFill>
                <a:srgbClr val="000000"/>
              </a:solidFill>
              <a:effectLst/>
              <a:uFillTx/>
              <a:latin typeface="Times New Roman"/>
            </a:endParaRPr>
          </a:p>
        </p:txBody>
      </p:sp>
      <p:sp>
        <p:nvSpPr>
          <p:cNvPr id="332" name="任意多边形 331"/>
          <p:cNvSpPr/>
          <p:nvPr/>
        </p:nvSpPr>
        <p:spPr>
          <a:xfrm>
            <a:off x="3852360" y="2189160"/>
            <a:ext cx="2991960" cy="1788840"/>
          </a:xfrm>
          <a:custGeom>
            <a:avLst/>
            <a:gdLst/>
            <a:ahLst/>
            <a:cxnLst/>
            <a:rect l="0" t="0" r="r" b="b"/>
            <a:pathLst>
              <a:path w="8311" h="4969">
                <a:moveTo>
                  <a:pt x="21" y="172"/>
                </a:moveTo>
                <a:cubicBezTo>
                  <a:pt x="35" y="138"/>
                  <a:pt x="55" y="108"/>
                  <a:pt x="81" y="82"/>
                </a:cubicBezTo>
                <a:cubicBezTo>
                  <a:pt x="107" y="56"/>
                  <a:pt x="138" y="36"/>
                  <a:pt x="172" y="22"/>
                </a:cubicBezTo>
                <a:cubicBezTo>
                  <a:pt x="206" y="7"/>
                  <a:pt x="241" y="0"/>
                  <a:pt x="278" y="0"/>
                </a:cubicBezTo>
                <a:lnTo>
                  <a:pt x="8032" y="0"/>
                </a:lnTo>
                <a:cubicBezTo>
                  <a:pt x="8069" y="0"/>
                  <a:pt x="8105" y="7"/>
                  <a:pt x="8139" y="22"/>
                </a:cubicBezTo>
                <a:cubicBezTo>
                  <a:pt x="8173" y="36"/>
                  <a:pt x="8203" y="56"/>
                  <a:pt x="8229" y="82"/>
                </a:cubicBezTo>
                <a:cubicBezTo>
                  <a:pt x="8256" y="108"/>
                  <a:pt x="8276" y="138"/>
                  <a:pt x="8290" y="172"/>
                </a:cubicBezTo>
                <a:cubicBezTo>
                  <a:pt x="8304" y="206"/>
                  <a:pt x="8311" y="242"/>
                  <a:pt x="8311" y="279"/>
                </a:cubicBezTo>
                <a:lnTo>
                  <a:pt x="8311" y="4690"/>
                </a:lnTo>
                <a:cubicBezTo>
                  <a:pt x="8311" y="4727"/>
                  <a:pt x="8304" y="4763"/>
                  <a:pt x="8290" y="4797"/>
                </a:cubicBezTo>
                <a:cubicBezTo>
                  <a:pt x="8276" y="4831"/>
                  <a:pt x="8256" y="4861"/>
                  <a:pt x="8229" y="4887"/>
                </a:cubicBezTo>
                <a:cubicBezTo>
                  <a:pt x="8203" y="4913"/>
                  <a:pt x="8173" y="4934"/>
                  <a:pt x="8139" y="4948"/>
                </a:cubicBezTo>
                <a:cubicBezTo>
                  <a:pt x="8105" y="4962"/>
                  <a:pt x="8069" y="4969"/>
                  <a:pt x="8032" y="4969"/>
                </a:cubicBezTo>
                <a:lnTo>
                  <a:pt x="278" y="4969"/>
                </a:lnTo>
                <a:cubicBezTo>
                  <a:pt x="241" y="4969"/>
                  <a:pt x="206" y="4962"/>
                  <a:pt x="172" y="4948"/>
                </a:cubicBezTo>
                <a:cubicBezTo>
                  <a:pt x="138" y="4934"/>
                  <a:pt x="107" y="4913"/>
                  <a:pt x="81" y="4887"/>
                </a:cubicBezTo>
                <a:cubicBezTo>
                  <a:pt x="55" y="4861"/>
                  <a:pt x="35" y="4831"/>
                  <a:pt x="21" y="4797"/>
                </a:cubicBezTo>
                <a:cubicBezTo>
                  <a:pt x="7" y="4763"/>
                  <a:pt x="0" y="4727"/>
                  <a:pt x="0" y="4690"/>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3" name="任意多边形 332"/>
          <p:cNvSpPr/>
          <p:nvPr/>
        </p:nvSpPr>
        <p:spPr>
          <a:xfrm>
            <a:off x="3852360" y="2189160"/>
            <a:ext cx="2991960" cy="1788840"/>
          </a:xfrm>
          <a:custGeom>
            <a:avLst/>
            <a:gdLst/>
            <a:ahLst/>
            <a:cxnLst/>
            <a:rect l="0" t="0" r="r" b="b"/>
            <a:pathLst>
              <a:path w="8311" h="4969">
                <a:moveTo>
                  <a:pt x="0" y="4690"/>
                </a:moveTo>
                <a:lnTo>
                  <a:pt x="0" y="279"/>
                </a:lnTo>
                <a:cubicBezTo>
                  <a:pt x="0" y="242"/>
                  <a:pt x="7" y="206"/>
                  <a:pt x="21" y="172"/>
                </a:cubicBezTo>
                <a:cubicBezTo>
                  <a:pt x="35" y="138"/>
                  <a:pt x="55" y="108"/>
                  <a:pt x="81" y="82"/>
                </a:cubicBezTo>
                <a:cubicBezTo>
                  <a:pt x="107" y="56"/>
                  <a:pt x="138" y="36"/>
                  <a:pt x="172" y="22"/>
                </a:cubicBezTo>
                <a:cubicBezTo>
                  <a:pt x="206" y="7"/>
                  <a:pt x="241" y="0"/>
                  <a:pt x="278" y="0"/>
                </a:cubicBezTo>
                <a:lnTo>
                  <a:pt x="8032" y="0"/>
                </a:lnTo>
                <a:cubicBezTo>
                  <a:pt x="8069" y="0"/>
                  <a:pt x="8105" y="7"/>
                  <a:pt x="8139" y="22"/>
                </a:cubicBezTo>
                <a:cubicBezTo>
                  <a:pt x="8173" y="36"/>
                  <a:pt x="8203" y="56"/>
                  <a:pt x="8229" y="82"/>
                </a:cubicBezTo>
                <a:cubicBezTo>
                  <a:pt x="8256" y="108"/>
                  <a:pt x="8276" y="138"/>
                  <a:pt x="8290" y="172"/>
                </a:cubicBezTo>
                <a:cubicBezTo>
                  <a:pt x="8304" y="206"/>
                  <a:pt x="8311" y="242"/>
                  <a:pt x="8311" y="279"/>
                </a:cubicBezTo>
                <a:lnTo>
                  <a:pt x="8311" y="4690"/>
                </a:lnTo>
                <a:cubicBezTo>
                  <a:pt x="8311" y="4727"/>
                  <a:pt x="8304" y="4763"/>
                  <a:pt x="8290" y="4797"/>
                </a:cubicBezTo>
                <a:cubicBezTo>
                  <a:pt x="8276" y="4831"/>
                  <a:pt x="8256" y="4861"/>
                  <a:pt x="8229" y="4887"/>
                </a:cubicBezTo>
                <a:cubicBezTo>
                  <a:pt x="8203" y="4913"/>
                  <a:pt x="8173" y="4934"/>
                  <a:pt x="8139" y="4948"/>
                </a:cubicBezTo>
                <a:cubicBezTo>
                  <a:pt x="8105" y="4962"/>
                  <a:pt x="8069" y="4969"/>
                  <a:pt x="8032" y="4969"/>
                </a:cubicBezTo>
                <a:lnTo>
                  <a:pt x="278" y="4969"/>
                </a:lnTo>
                <a:cubicBezTo>
                  <a:pt x="241" y="4969"/>
                  <a:pt x="206" y="4962"/>
                  <a:pt x="172" y="4948"/>
                </a:cubicBezTo>
                <a:cubicBezTo>
                  <a:pt x="138" y="4934"/>
                  <a:pt x="107" y="4913"/>
                  <a:pt x="81" y="4887"/>
                </a:cubicBezTo>
                <a:cubicBezTo>
                  <a:pt x="55" y="4861"/>
                  <a:pt x="35" y="4831"/>
                  <a:pt x="21" y="4797"/>
                </a:cubicBezTo>
                <a:cubicBezTo>
                  <a:pt x="7" y="4763"/>
                  <a:pt x="0" y="4727"/>
                  <a:pt x="0" y="4690"/>
                </a:cubicBezTo>
                <a:moveTo>
                  <a:pt x="23" y="279"/>
                </a:moveTo>
                <a:lnTo>
                  <a:pt x="23" y="4690"/>
                </a:lnTo>
                <a:cubicBezTo>
                  <a:pt x="23" y="4707"/>
                  <a:pt x="25" y="4724"/>
                  <a:pt x="28" y="4740"/>
                </a:cubicBezTo>
                <a:cubicBezTo>
                  <a:pt x="31" y="4757"/>
                  <a:pt x="36" y="4773"/>
                  <a:pt x="42" y="4788"/>
                </a:cubicBezTo>
                <a:cubicBezTo>
                  <a:pt x="49" y="4804"/>
                  <a:pt x="57" y="4818"/>
                  <a:pt x="66" y="4832"/>
                </a:cubicBezTo>
                <a:cubicBezTo>
                  <a:pt x="75" y="4846"/>
                  <a:pt x="86" y="4859"/>
                  <a:pt x="98" y="4871"/>
                </a:cubicBezTo>
                <a:cubicBezTo>
                  <a:pt x="110" y="4883"/>
                  <a:pt x="122" y="4893"/>
                  <a:pt x="136" y="4903"/>
                </a:cubicBezTo>
                <a:cubicBezTo>
                  <a:pt x="150" y="4912"/>
                  <a:pt x="165" y="4920"/>
                  <a:pt x="181" y="4926"/>
                </a:cubicBezTo>
                <a:cubicBezTo>
                  <a:pt x="196" y="4933"/>
                  <a:pt x="212" y="4938"/>
                  <a:pt x="228" y="4941"/>
                </a:cubicBezTo>
                <a:cubicBezTo>
                  <a:pt x="245" y="4944"/>
                  <a:pt x="262" y="4946"/>
                  <a:pt x="278" y="4946"/>
                </a:cubicBezTo>
                <a:lnTo>
                  <a:pt x="8032" y="4946"/>
                </a:lnTo>
                <a:cubicBezTo>
                  <a:pt x="8049" y="4946"/>
                  <a:pt x="8066" y="4944"/>
                  <a:pt x="8082" y="4941"/>
                </a:cubicBezTo>
                <a:cubicBezTo>
                  <a:pt x="8099" y="4938"/>
                  <a:pt x="8115" y="4933"/>
                  <a:pt x="8130" y="4926"/>
                </a:cubicBezTo>
                <a:cubicBezTo>
                  <a:pt x="8146" y="4920"/>
                  <a:pt x="8160" y="4912"/>
                  <a:pt x="8174" y="4903"/>
                </a:cubicBezTo>
                <a:cubicBezTo>
                  <a:pt x="8188" y="4893"/>
                  <a:pt x="8201" y="4883"/>
                  <a:pt x="8213" y="4871"/>
                </a:cubicBezTo>
                <a:cubicBezTo>
                  <a:pt x="8225" y="4859"/>
                  <a:pt x="8235" y="4846"/>
                  <a:pt x="8245" y="4832"/>
                </a:cubicBezTo>
                <a:cubicBezTo>
                  <a:pt x="8254" y="4818"/>
                  <a:pt x="8262" y="4804"/>
                  <a:pt x="8268" y="4788"/>
                </a:cubicBezTo>
                <a:cubicBezTo>
                  <a:pt x="8275" y="4773"/>
                  <a:pt x="8280" y="4757"/>
                  <a:pt x="8283" y="4740"/>
                </a:cubicBezTo>
                <a:cubicBezTo>
                  <a:pt x="8286" y="4724"/>
                  <a:pt x="8288" y="4707"/>
                  <a:pt x="8288" y="4690"/>
                </a:cubicBezTo>
                <a:lnTo>
                  <a:pt x="8288" y="279"/>
                </a:lnTo>
                <a:cubicBezTo>
                  <a:pt x="8288" y="262"/>
                  <a:pt x="8286" y="246"/>
                  <a:pt x="8283" y="229"/>
                </a:cubicBezTo>
                <a:cubicBezTo>
                  <a:pt x="8280" y="213"/>
                  <a:pt x="8275" y="197"/>
                  <a:pt x="8268" y="181"/>
                </a:cubicBezTo>
                <a:cubicBezTo>
                  <a:pt x="8262" y="166"/>
                  <a:pt x="8254" y="151"/>
                  <a:pt x="8245" y="137"/>
                </a:cubicBezTo>
                <a:cubicBezTo>
                  <a:pt x="8235" y="123"/>
                  <a:pt x="8225" y="110"/>
                  <a:pt x="8213" y="98"/>
                </a:cubicBezTo>
                <a:cubicBezTo>
                  <a:pt x="8201" y="86"/>
                  <a:pt x="8188" y="76"/>
                  <a:pt x="8174" y="67"/>
                </a:cubicBezTo>
                <a:cubicBezTo>
                  <a:pt x="8160" y="57"/>
                  <a:pt x="8146" y="49"/>
                  <a:pt x="8130" y="43"/>
                </a:cubicBezTo>
                <a:cubicBezTo>
                  <a:pt x="8115" y="37"/>
                  <a:pt x="8099" y="32"/>
                  <a:pt x="8082" y="28"/>
                </a:cubicBezTo>
                <a:cubicBezTo>
                  <a:pt x="8066" y="25"/>
                  <a:pt x="8049" y="24"/>
                  <a:pt x="8032" y="24"/>
                </a:cubicBezTo>
                <a:lnTo>
                  <a:pt x="278" y="24"/>
                </a:lnTo>
                <a:cubicBezTo>
                  <a:pt x="262" y="24"/>
                  <a:pt x="245" y="25"/>
                  <a:pt x="228" y="28"/>
                </a:cubicBezTo>
                <a:cubicBezTo>
                  <a:pt x="212" y="32"/>
                  <a:pt x="196" y="37"/>
                  <a:pt x="181" y="43"/>
                </a:cubicBezTo>
                <a:cubicBezTo>
                  <a:pt x="165" y="49"/>
                  <a:pt x="150" y="57"/>
                  <a:pt x="136" y="67"/>
                </a:cubicBezTo>
                <a:cubicBezTo>
                  <a:pt x="122" y="76"/>
                  <a:pt x="110" y="86"/>
                  <a:pt x="98" y="98"/>
                </a:cubicBezTo>
                <a:cubicBezTo>
                  <a:pt x="86" y="110"/>
                  <a:pt x="75" y="123"/>
                  <a:pt x="66" y="137"/>
                </a:cubicBezTo>
                <a:cubicBezTo>
                  <a:pt x="57" y="151"/>
                  <a:pt x="49" y="166"/>
                  <a:pt x="42" y="181"/>
                </a:cubicBezTo>
                <a:cubicBezTo>
                  <a:pt x="36" y="197"/>
                  <a:pt x="31" y="213"/>
                  <a:pt x="28" y="229"/>
                </a:cubicBezTo>
                <a:cubicBezTo>
                  <a:pt x="25"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34" name="任意多边形 333"/>
          <p:cNvSpPr/>
          <p:nvPr/>
        </p:nvSpPr>
        <p:spPr>
          <a:xfrm>
            <a:off x="5097240" y="2398320"/>
            <a:ext cx="501840" cy="501480"/>
          </a:xfrm>
          <a:custGeom>
            <a:avLst/>
            <a:gdLst/>
            <a:ahLst/>
            <a:cxnLst/>
            <a:rect l="0" t="0" r="r" b="b"/>
            <a:pathLst>
              <a:path w="1394" h="1393">
                <a:moveTo>
                  <a:pt x="1394" y="696"/>
                </a:moveTo>
                <a:cubicBezTo>
                  <a:pt x="1394" y="719"/>
                  <a:pt x="1393" y="742"/>
                  <a:pt x="1391" y="764"/>
                </a:cubicBezTo>
                <a:cubicBezTo>
                  <a:pt x="1389" y="787"/>
                  <a:pt x="1385" y="810"/>
                  <a:pt x="1381" y="832"/>
                </a:cubicBezTo>
                <a:cubicBezTo>
                  <a:pt x="1376" y="854"/>
                  <a:pt x="1371" y="876"/>
                  <a:pt x="1364" y="898"/>
                </a:cubicBezTo>
                <a:cubicBezTo>
                  <a:pt x="1358" y="920"/>
                  <a:pt x="1350" y="941"/>
                  <a:pt x="1341" y="963"/>
                </a:cubicBezTo>
                <a:cubicBezTo>
                  <a:pt x="1333" y="984"/>
                  <a:pt x="1323" y="1005"/>
                  <a:pt x="1312" y="1025"/>
                </a:cubicBezTo>
                <a:cubicBezTo>
                  <a:pt x="1301" y="1045"/>
                  <a:pt x="1290" y="1065"/>
                  <a:pt x="1277" y="1084"/>
                </a:cubicBezTo>
                <a:cubicBezTo>
                  <a:pt x="1264" y="1103"/>
                  <a:pt x="1251" y="1121"/>
                  <a:pt x="1236" y="1139"/>
                </a:cubicBezTo>
                <a:cubicBezTo>
                  <a:pt x="1222" y="1156"/>
                  <a:pt x="1206" y="1173"/>
                  <a:pt x="1190" y="1189"/>
                </a:cubicBezTo>
                <a:cubicBezTo>
                  <a:pt x="1174" y="1206"/>
                  <a:pt x="1157" y="1221"/>
                  <a:pt x="1140" y="1235"/>
                </a:cubicBezTo>
                <a:cubicBezTo>
                  <a:pt x="1122" y="1250"/>
                  <a:pt x="1104" y="1263"/>
                  <a:pt x="1085" y="1276"/>
                </a:cubicBezTo>
                <a:cubicBezTo>
                  <a:pt x="1066" y="1289"/>
                  <a:pt x="1046" y="1300"/>
                  <a:pt x="1026" y="1311"/>
                </a:cubicBezTo>
                <a:cubicBezTo>
                  <a:pt x="1006" y="1322"/>
                  <a:pt x="985" y="1332"/>
                  <a:pt x="964" y="1340"/>
                </a:cubicBezTo>
                <a:cubicBezTo>
                  <a:pt x="943" y="1349"/>
                  <a:pt x="922" y="1357"/>
                  <a:pt x="900" y="1363"/>
                </a:cubicBezTo>
                <a:cubicBezTo>
                  <a:pt x="878" y="1370"/>
                  <a:pt x="856" y="1376"/>
                  <a:pt x="834" y="1380"/>
                </a:cubicBezTo>
                <a:cubicBezTo>
                  <a:pt x="811" y="1384"/>
                  <a:pt x="789" y="1388"/>
                  <a:pt x="766" y="1390"/>
                </a:cubicBezTo>
                <a:cubicBezTo>
                  <a:pt x="743" y="1392"/>
                  <a:pt x="721" y="1393"/>
                  <a:pt x="698" y="1393"/>
                </a:cubicBezTo>
                <a:cubicBezTo>
                  <a:pt x="675" y="1393"/>
                  <a:pt x="652" y="1392"/>
                  <a:pt x="630" y="1390"/>
                </a:cubicBezTo>
                <a:cubicBezTo>
                  <a:pt x="607" y="1388"/>
                  <a:pt x="584" y="1384"/>
                  <a:pt x="562" y="1380"/>
                </a:cubicBezTo>
                <a:cubicBezTo>
                  <a:pt x="540" y="1376"/>
                  <a:pt x="518" y="1370"/>
                  <a:pt x="496" y="1363"/>
                </a:cubicBezTo>
                <a:cubicBezTo>
                  <a:pt x="474" y="1357"/>
                  <a:pt x="451" y="1349"/>
                  <a:pt x="430" y="1340"/>
                </a:cubicBezTo>
                <a:cubicBezTo>
                  <a:pt x="409" y="1332"/>
                  <a:pt x="389" y="1322"/>
                  <a:pt x="369" y="1311"/>
                </a:cubicBezTo>
                <a:cubicBezTo>
                  <a:pt x="348" y="1300"/>
                  <a:pt x="329" y="1289"/>
                  <a:pt x="310" y="1276"/>
                </a:cubicBezTo>
                <a:cubicBezTo>
                  <a:pt x="291" y="1263"/>
                  <a:pt x="273" y="1250"/>
                  <a:pt x="255" y="1235"/>
                </a:cubicBezTo>
                <a:cubicBezTo>
                  <a:pt x="237" y="1221"/>
                  <a:pt x="221" y="1206"/>
                  <a:pt x="204" y="1189"/>
                </a:cubicBezTo>
                <a:cubicBezTo>
                  <a:pt x="188" y="1173"/>
                  <a:pt x="173" y="1156"/>
                  <a:pt x="159" y="1139"/>
                </a:cubicBezTo>
                <a:cubicBezTo>
                  <a:pt x="144" y="1121"/>
                  <a:pt x="130" y="1103"/>
                  <a:pt x="118" y="1084"/>
                </a:cubicBezTo>
                <a:cubicBezTo>
                  <a:pt x="105" y="1065"/>
                  <a:pt x="93" y="1045"/>
                  <a:pt x="83" y="1025"/>
                </a:cubicBezTo>
                <a:cubicBezTo>
                  <a:pt x="72" y="1005"/>
                  <a:pt x="62" y="984"/>
                  <a:pt x="53" y="963"/>
                </a:cubicBezTo>
                <a:cubicBezTo>
                  <a:pt x="45" y="941"/>
                  <a:pt x="37" y="920"/>
                  <a:pt x="30" y="898"/>
                </a:cubicBezTo>
                <a:cubicBezTo>
                  <a:pt x="24" y="876"/>
                  <a:pt x="18" y="854"/>
                  <a:pt x="14" y="832"/>
                </a:cubicBezTo>
                <a:cubicBezTo>
                  <a:pt x="9" y="810"/>
                  <a:pt x="6" y="787"/>
                  <a:pt x="4" y="764"/>
                </a:cubicBezTo>
                <a:cubicBezTo>
                  <a:pt x="2" y="742"/>
                  <a:pt x="0" y="719"/>
                  <a:pt x="0" y="696"/>
                </a:cubicBezTo>
                <a:cubicBezTo>
                  <a:pt x="0" y="673"/>
                  <a:pt x="2" y="650"/>
                  <a:pt x="4" y="628"/>
                </a:cubicBezTo>
                <a:cubicBezTo>
                  <a:pt x="6" y="605"/>
                  <a:pt x="9" y="583"/>
                  <a:pt x="14" y="560"/>
                </a:cubicBezTo>
                <a:cubicBezTo>
                  <a:pt x="18" y="538"/>
                  <a:pt x="24" y="516"/>
                  <a:pt x="30" y="494"/>
                </a:cubicBezTo>
                <a:cubicBezTo>
                  <a:pt x="37" y="472"/>
                  <a:pt x="45" y="451"/>
                  <a:pt x="53" y="430"/>
                </a:cubicBezTo>
                <a:cubicBezTo>
                  <a:pt x="62" y="408"/>
                  <a:pt x="72" y="388"/>
                  <a:pt x="83" y="368"/>
                </a:cubicBezTo>
                <a:cubicBezTo>
                  <a:pt x="93" y="348"/>
                  <a:pt x="105" y="328"/>
                  <a:pt x="118" y="309"/>
                </a:cubicBezTo>
                <a:cubicBezTo>
                  <a:pt x="130" y="290"/>
                  <a:pt x="144" y="272"/>
                  <a:pt x="159" y="254"/>
                </a:cubicBezTo>
                <a:cubicBezTo>
                  <a:pt x="173" y="237"/>
                  <a:pt x="188" y="220"/>
                  <a:pt x="204" y="204"/>
                </a:cubicBezTo>
                <a:cubicBezTo>
                  <a:pt x="221" y="187"/>
                  <a:pt x="237" y="172"/>
                  <a:pt x="255" y="158"/>
                </a:cubicBezTo>
                <a:cubicBezTo>
                  <a:pt x="273" y="143"/>
                  <a:pt x="291" y="130"/>
                  <a:pt x="310" y="117"/>
                </a:cubicBezTo>
                <a:cubicBezTo>
                  <a:pt x="329" y="104"/>
                  <a:pt x="348" y="93"/>
                  <a:pt x="369" y="82"/>
                </a:cubicBezTo>
                <a:cubicBezTo>
                  <a:pt x="389" y="71"/>
                  <a:pt x="409" y="61"/>
                  <a:pt x="430" y="53"/>
                </a:cubicBezTo>
                <a:cubicBezTo>
                  <a:pt x="451" y="44"/>
                  <a:pt x="474" y="36"/>
                  <a:pt x="496" y="30"/>
                </a:cubicBezTo>
                <a:cubicBezTo>
                  <a:pt x="518" y="23"/>
                  <a:pt x="540" y="17"/>
                  <a:pt x="562" y="13"/>
                </a:cubicBezTo>
                <a:cubicBezTo>
                  <a:pt x="584" y="9"/>
                  <a:pt x="607" y="5"/>
                  <a:pt x="630" y="3"/>
                </a:cubicBezTo>
                <a:cubicBezTo>
                  <a:pt x="652" y="1"/>
                  <a:pt x="675" y="0"/>
                  <a:pt x="698" y="0"/>
                </a:cubicBezTo>
                <a:cubicBezTo>
                  <a:pt x="721" y="0"/>
                  <a:pt x="743" y="1"/>
                  <a:pt x="766" y="3"/>
                </a:cubicBezTo>
                <a:cubicBezTo>
                  <a:pt x="789" y="5"/>
                  <a:pt x="811" y="9"/>
                  <a:pt x="834" y="13"/>
                </a:cubicBezTo>
                <a:cubicBezTo>
                  <a:pt x="856" y="17"/>
                  <a:pt x="878" y="23"/>
                  <a:pt x="900" y="30"/>
                </a:cubicBezTo>
                <a:cubicBezTo>
                  <a:pt x="922" y="36"/>
                  <a:pt x="943" y="44"/>
                  <a:pt x="964" y="53"/>
                </a:cubicBezTo>
                <a:cubicBezTo>
                  <a:pt x="985" y="61"/>
                  <a:pt x="1006" y="71"/>
                  <a:pt x="1026" y="82"/>
                </a:cubicBezTo>
                <a:cubicBezTo>
                  <a:pt x="1046" y="93"/>
                  <a:pt x="1066" y="104"/>
                  <a:pt x="1085" y="117"/>
                </a:cubicBezTo>
                <a:cubicBezTo>
                  <a:pt x="1104" y="130"/>
                  <a:pt x="1122" y="143"/>
                  <a:pt x="1140" y="158"/>
                </a:cubicBezTo>
                <a:cubicBezTo>
                  <a:pt x="1157" y="172"/>
                  <a:pt x="1174" y="187"/>
                  <a:pt x="1190" y="204"/>
                </a:cubicBezTo>
                <a:cubicBezTo>
                  <a:pt x="1206" y="220"/>
                  <a:pt x="1222" y="237"/>
                  <a:pt x="1236" y="254"/>
                </a:cubicBezTo>
                <a:cubicBezTo>
                  <a:pt x="1251" y="272"/>
                  <a:pt x="1264" y="290"/>
                  <a:pt x="1277" y="309"/>
                </a:cubicBezTo>
                <a:cubicBezTo>
                  <a:pt x="1290" y="328"/>
                  <a:pt x="1301" y="348"/>
                  <a:pt x="1312" y="368"/>
                </a:cubicBezTo>
                <a:cubicBezTo>
                  <a:pt x="1323" y="388"/>
                  <a:pt x="1333" y="408"/>
                  <a:pt x="1341" y="430"/>
                </a:cubicBezTo>
                <a:cubicBezTo>
                  <a:pt x="1350" y="451"/>
                  <a:pt x="1358" y="472"/>
                  <a:pt x="1364" y="494"/>
                </a:cubicBezTo>
                <a:cubicBezTo>
                  <a:pt x="1371" y="516"/>
                  <a:pt x="1376" y="538"/>
                  <a:pt x="1381" y="560"/>
                </a:cubicBezTo>
                <a:cubicBezTo>
                  <a:pt x="1385" y="583"/>
                  <a:pt x="1389" y="605"/>
                  <a:pt x="1391" y="628"/>
                </a:cubicBezTo>
                <a:cubicBezTo>
                  <a:pt x="1393" y="650"/>
                  <a:pt x="1394" y="673"/>
                  <a:pt x="1394" y="696"/>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35" name="图片 334"/>
          <p:cNvPicPr/>
          <p:nvPr/>
        </p:nvPicPr>
        <p:blipFill>
          <a:blip r:embed="rId10"/>
          <a:stretch/>
        </p:blipFill>
        <p:spPr>
          <a:xfrm>
            <a:off x="5222880" y="2548800"/>
            <a:ext cx="250200" cy="200160"/>
          </a:xfrm>
          <a:prstGeom prst="rect">
            <a:avLst/>
          </a:prstGeom>
          <a:noFill/>
          <a:ln w="0">
            <a:noFill/>
          </a:ln>
        </p:spPr>
      </p:pic>
      <p:sp>
        <p:nvSpPr>
          <p:cNvPr id="336" name="文本框 335"/>
          <p:cNvSpPr txBox="1"/>
          <p:nvPr/>
        </p:nvSpPr>
        <p:spPr>
          <a:xfrm>
            <a:off x="1024920" y="3602880"/>
            <a:ext cx="22806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输出，帮助用户获得清晰、全面的回答</a:t>
            </a:r>
            <a:endParaRPr lang="en-US" sz="1050" b="0" u="none" strike="noStrike">
              <a:solidFill>
                <a:srgbClr val="000000"/>
              </a:solidFill>
              <a:effectLst/>
              <a:uFillTx/>
              <a:latin typeface="Times New Roman"/>
            </a:endParaRPr>
          </a:p>
        </p:txBody>
      </p:sp>
      <p:sp>
        <p:nvSpPr>
          <p:cNvPr id="337" name="文本框 336"/>
          <p:cNvSpPr txBox="1"/>
          <p:nvPr/>
        </p:nvSpPr>
        <p:spPr>
          <a:xfrm>
            <a:off x="4846680" y="3062160"/>
            <a:ext cx="1006560" cy="244080"/>
          </a:xfrm>
          <a:prstGeom prst="rect">
            <a:avLst/>
          </a:prstGeom>
          <a:noFill/>
          <a:ln w="0">
            <a:noFill/>
          </a:ln>
        </p:spPr>
        <p:txBody>
          <a:bodyPr wrap="none" lIns="0" tIns="0" rIns="0" bIns="0" anchor="t">
            <a:spAutoFit/>
          </a:bodyPr>
          <a:lstStyle/>
          <a:p>
            <a:r>
              <a:rPr lang="zh-CN" sz="1320" b="0" u="none" strike="noStrike">
                <a:solidFill>
                  <a:srgbClr val="C7D2FE"/>
                </a:solidFill>
                <a:effectLst/>
                <a:uFillTx/>
                <a:latin typeface="NotoSansSC"/>
                <a:ea typeface="NotoSansSC"/>
              </a:rPr>
              <a:t>上下文相关性</a:t>
            </a:r>
            <a:endParaRPr lang="en-US" sz="1320" b="0" u="none" strike="noStrike">
              <a:solidFill>
                <a:srgbClr val="000000"/>
              </a:solidFill>
              <a:effectLst/>
              <a:uFillTx/>
              <a:latin typeface="Times New Roman"/>
            </a:endParaRPr>
          </a:p>
        </p:txBody>
      </p:sp>
      <p:sp>
        <p:nvSpPr>
          <p:cNvPr id="338" name="文本框 337"/>
          <p:cNvSpPr txBox="1"/>
          <p:nvPr/>
        </p:nvSpPr>
        <p:spPr>
          <a:xfrm>
            <a:off x="4078080" y="3402360"/>
            <a:ext cx="25488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利用上下文理解能力，确保生成的内容符合</a:t>
            </a:r>
            <a:endParaRPr lang="en-US" sz="1050" b="0" u="none" strike="noStrike">
              <a:solidFill>
                <a:srgbClr val="000000"/>
              </a:solidFill>
              <a:effectLst/>
              <a:uFillTx/>
              <a:latin typeface="Times New Roman"/>
            </a:endParaRPr>
          </a:p>
        </p:txBody>
      </p:sp>
      <p:sp>
        <p:nvSpPr>
          <p:cNvPr id="339" name="任意多边形 338"/>
          <p:cNvSpPr/>
          <p:nvPr/>
        </p:nvSpPr>
        <p:spPr>
          <a:xfrm>
            <a:off x="7044480" y="2189160"/>
            <a:ext cx="2983680" cy="1788840"/>
          </a:xfrm>
          <a:custGeom>
            <a:avLst/>
            <a:gdLst/>
            <a:ahLst/>
            <a:cxnLst/>
            <a:rect l="0" t="0" r="r" b="b"/>
            <a:pathLst>
              <a:path w="8288" h="4969">
                <a:moveTo>
                  <a:pt x="0" y="4690"/>
                </a:moveTo>
                <a:lnTo>
                  <a:pt x="0" y="279"/>
                </a:lnTo>
                <a:cubicBezTo>
                  <a:pt x="0" y="242"/>
                  <a:pt x="7" y="206"/>
                  <a:pt x="21" y="172"/>
                </a:cubicBezTo>
                <a:cubicBezTo>
                  <a:pt x="35" y="138"/>
                  <a:pt x="56" y="108"/>
                  <a:pt x="82" y="82"/>
                </a:cubicBezTo>
                <a:cubicBezTo>
                  <a:pt x="108" y="56"/>
                  <a:pt x="138" y="36"/>
                  <a:pt x="172" y="22"/>
                </a:cubicBezTo>
                <a:cubicBezTo>
                  <a:pt x="206" y="7"/>
                  <a:pt x="242" y="0"/>
                  <a:pt x="279" y="0"/>
                </a:cubicBezTo>
                <a:lnTo>
                  <a:pt x="8010" y="0"/>
                </a:lnTo>
                <a:cubicBezTo>
                  <a:pt x="8047" y="0"/>
                  <a:pt x="8082" y="7"/>
                  <a:pt x="8116" y="22"/>
                </a:cubicBezTo>
                <a:cubicBezTo>
                  <a:pt x="8150" y="36"/>
                  <a:pt x="8180" y="56"/>
                  <a:pt x="8207" y="82"/>
                </a:cubicBezTo>
                <a:cubicBezTo>
                  <a:pt x="8233" y="108"/>
                  <a:pt x="8253" y="138"/>
                  <a:pt x="8267" y="172"/>
                </a:cubicBezTo>
                <a:cubicBezTo>
                  <a:pt x="8281" y="206"/>
                  <a:pt x="8288" y="242"/>
                  <a:pt x="8288" y="279"/>
                </a:cubicBezTo>
                <a:lnTo>
                  <a:pt x="8288" y="4690"/>
                </a:lnTo>
                <a:cubicBezTo>
                  <a:pt x="8288" y="4727"/>
                  <a:pt x="8281" y="4763"/>
                  <a:pt x="8267" y="4797"/>
                </a:cubicBezTo>
                <a:cubicBezTo>
                  <a:pt x="8253" y="4831"/>
                  <a:pt x="8233" y="4861"/>
                  <a:pt x="8207" y="4887"/>
                </a:cubicBezTo>
                <a:cubicBezTo>
                  <a:pt x="8180" y="4913"/>
                  <a:pt x="8150" y="4934"/>
                  <a:pt x="8116" y="4948"/>
                </a:cubicBezTo>
                <a:cubicBezTo>
                  <a:pt x="8082" y="4962"/>
                  <a:pt x="8047" y="4969"/>
                  <a:pt x="8010" y="4969"/>
                </a:cubicBezTo>
                <a:lnTo>
                  <a:pt x="279" y="4969"/>
                </a:lnTo>
                <a:cubicBezTo>
                  <a:pt x="242" y="4969"/>
                  <a:pt x="206" y="4962"/>
                  <a:pt x="172" y="4948"/>
                </a:cubicBezTo>
                <a:cubicBezTo>
                  <a:pt x="138" y="4934"/>
                  <a:pt x="108" y="4913"/>
                  <a:pt x="82" y="4887"/>
                </a:cubicBezTo>
                <a:cubicBezTo>
                  <a:pt x="56" y="4861"/>
                  <a:pt x="35" y="4831"/>
                  <a:pt x="21" y="4797"/>
                </a:cubicBezTo>
                <a:cubicBezTo>
                  <a:pt x="7" y="4763"/>
                  <a:pt x="0" y="4727"/>
                  <a:pt x="0" y="4690"/>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0" name="任意多边形 339"/>
          <p:cNvSpPr/>
          <p:nvPr/>
        </p:nvSpPr>
        <p:spPr>
          <a:xfrm>
            <a:off x="7044480" y="2189160"/>
            <a:ext cx="2983680" cy="1788840"/>
          </a:xfrm>
          <a:custGeom>
            <a:avLst/>
            <a:gdLst/>
            <a:ahLst/>
            <a:cxnLst/>
            <a:rect l="0" t="0" r="r" b="b"/>
            <a:pathLst>
              <a:path w="8288" h="4969">
                <a:moveTo>
                  <a:pt x="0" y="4690"/>
                </a:moveTo>
                <a:lnTo>
                  <a:pt x="0" y="279"/>
                </a:lnTo>
                <a:cubicBezTo>
                  <a:pt x="0" y="242"/>
                  <a:pt x="7" y="206"/>
                  <a:pt x="21" y="172"/>
                </a:cubicBezTo>
                <a:cubicBezTo>
                  <a:pt x="35" y="138"/>
                  <a:pt x="56" y="108"/>
                  <a:pt x="82" y="82"/>
                </a:cubicBezTo>
                <a:cubicBezTo>
                  <a:pt x="108" y="56"/>
                  <a:pt x="138" y="36"/>
                  <a:pt x="172" y="22"/>
                </a:cubicBezTo>
                <a:cubicBezTo>
                  <a:pt x="206" y="7"/>
                  <a:pt x="242" y="0"/>
                  <a:pt x="279" y="0"/>
                </a:cubicBezTo>
                <a:lnTo>
                  <a:pt x="8010" y="0"/>
                </a:lnTo>
                <a:cubicBezTo>
                  <a:pt x="8047" y="0"/>
                  <a:pt x="8082" y="7"/>
                  <a:pt x="8116" y="22"/>
                </a:cubicBezTo>
                <a:cubicBezTo>
                  <a:pt x="8150" y="36"/>
                  <a:pt x="8180" y="56"/>
                  <a:pt x="8207" y="82"/>
                </a:cubicBezTo>
                <a:cubicBezTo>
                  <a:pt x="8233" y="108"/>
                  <a:pt x="8253" y="138"/>
                  <a:pt x="8267" y="172"/>
                </a:cubicBezTo>
                <a:cubicBezTo>
                  <a:pt x="8281" y="206"/>
                  <a:pt x="8288" y="242"/>
                  <a:pt x="8288" y="279"/>
                </a:cubicBezTo>
                <a:lnTo>
                  <a:pt x="8288" y="4690"/>
                </a:lnTo>
                <a:cubicBezTo>
                  <a:pt x="8288" y="4727"/>
                  <a:pt x="8281" y="4763"/>
                  <a:pt x="8267" y="4797"/>
                </a:cubicBezTo>
                <a:cubicBezTo>
                  <a:pt x="8253" y="4831"/>
                  <a:pt x="8233" y="4861"/>
                  <a:pt x="8207" y="4887"/>
                </a:cubicBezTo>
                <a:cubicBezTo>
                  <a:pt x="8180" y="4913"/>
                  <a:pt x="8150" y="4934"/>
                  <a:pt x="8116" y="4948"/>
                </a:cubicBezTo>
                <a:cubicBezTo>
                  <a:pt x="8082" y="4962"/>
                  <a:pt x="8047" y="4969"/>
                  <a:pt x="8010" y="4969"/>
                </a:cubicBezTo>
                <a:lnTo>
                  <a:pt x="279" y="4969"/>
                </a:lnTo>
                <a:cubicBezTo>
                  <a:pt x="242" y="4969"/>
                  <a:pt x="206" y="4962"/>
                  <a:pt x="172" y="4948"/>
                </a:cubicBezTo>
                <a:cubicBezTo>
                  <a:pt x="138" y="4934"/>
                  <a:pt x="108" y="4913"/>
                  <a:pt x="82" y="4887"/>
                </a:cubicBezTo>
                <a:cubicBezTo>
                  <a:pt x="56" y="4861"/>
                  <a:pt x="35" y="4831"/>
                  <a:pt x="21" y="4797"/>
                </a:cubicBezTo>
                <a:cubicBezTo>
                  <a:pt x="7" y="4763"/>
                  <a:pt x="0" y="4727"/>
                  <a:pt x="0" y="4690"/>
                </a:cubicBezTo>
                <a:moveTo>
                  <a:pt x="23" y="279"/>
                </a:moveTo>
                <a:lnTo>
                  <a:pt x="23" y="4690"/>
                </a:lnTo>
                <a:cubicBezTo>
                  <a:pt x="23" y="4707"/>
                  <a:pt x="25" y="4724"/>
                  <a:pt x="28" y="4740"/>
                </a:cubicBezTo>
                <a:cubicBezTo>
                  <a:pt x="31" y="4757"/>
                  <a:pt x="36" y="4773"/>
                  <a:pt x="43" y="4788"/>
                </a:cubicBezTo>
                <a:cubicBezTo>
                  <a:pt x="49" y="4804"/>
                  <a:pt x="57" y="4818"/>
                  <a:pt x="66" y="4832"/>
                </a:cubicBezTo>
                <a:cubicBezTo>
                  <a:pt x="76" y="4846"/>
                  <a:pt x="86" y="4859"/>
                  <a:pt x="98" y="4871"/>
                </a:cubicBezTo>
                <a:cubicBezTo>
                  <a:pt x="110" y="4883"/>
                  <a:pt x="123" y="4893"/>
                  <a:pt x="137" y="4903"/>
                </a:cubicBezTo>
                <a:cubicBezTo>
                  <a:pt x="151" y="4912"/>
                  <a:pt x="165" y="4920"/>
                  <a:pt x="181" y="4926"/>
                </a:cubicBezTo>
                <a:cubicBezTo>
                  <a:pt x="196" y="4933"/>
                  <a:pt x="212" y="4938"/>
                  <a:pt x="229" y="4941"/>
                </a:cubicBezTo>
                <a:cubicBezTo>
                  <a:pt x="245" y="4944"/>
                  <a:pt x="262" y="4946"/>
                  <a:pt x="279" y="4946"/>
                </a:cubicBezTo>
                <a:lnTo>
                  <a:pt x="8010" y="4946"/>
                </a:lnTo>
                <a:cubicBezTo>
                  <a:pt x="8026" y="4946"/>
                  <a:pt x="8043" y="4944"/>
                  <a:pt x="8059" y="4941"/>
                </a:cubicBezTo>
                <a:cubicBezTo>
                  <a:pt x="8076" y="4938"/>
                  <a:pt x="8092" y="4933"/>
                  <a:pt x="8107" y="4926"/>
                </a:cubicBezTo>
                <a:cubicBezTo>
                  <a:pt x="8123" y="4920"/>
                  <a:pt x="8138" y="4912"/>
                  <a:pt x="8151" y="4903"/>
                </a:cubicBezTo>
                <a:cubicBezTo>
                  <a:pt x="8165" y="4893"/>
                  <a:pt x="8178" y="4883"/>
                  <a:pt x="8190" y="4871"/>
                </a:cubicBezTo>
                <a:cubicBezTo>
                  <a:pt x="8202" y="4859"/>
                  <a:pt x="8213" y="4846"/>
                  <a:pt x="8222" y="4832"/>
                </a:cubicBezTo>
                <a:cubicBezTo>
                  <a:pt x="8231" y="4818"/>
                  <a:pt x="8239" y="4804"/>
                  <a:pt x="8246" y="4788"/>
                </a:cubicBezTo>
                <a:cubicBezTo>
                  <a:pt x="8252" y="4773"/>
                  <a:pt x="8257" y="4757"/>
                  <a:pt x="8260" y="4740"/>
                </a:cubicBezTo>
                <a:cubicBezTo>
                  <a:pt x="8263" y="4724"/>
                  <a:pt x="8265" y="4707"/>
                  <a:pt x="8265" y="4690"/>
                </a:cubicBezTo>
                <a:lnTo>
                  <a:pt x="8265" y="279"/>
                </a:lnTo>
                <a:cubicBezTo>
                  <a:pt x="8265" y="262"/>
                  <a:pt x="8263" y="246"/>
                  <a:pt x="8260" y="229"/>
                </a:cubicBezTo>
                <a:cubicBezTo>
                  <a:pt x="8257" y="213"/>
                  <a:pt x="8252" y="197"/>
                  <a:pt x="8246" y="181"/>
                </a:cubicBezTo>
                <a:cubicBezTo>
                  <a:pt x="8239" y="166"/>
                  <a:pt x="8231" y="151"/>
                  <a:pt x="8222" y="137"/>
                </a:cubicBezTo>
                <a:cubicBezTo>
                  <a:pt x="8213" y="123"/>
                  <a:pt x="8202" y="110"/>
                  <a:pt x="8190" y="98"/>
                </a:cubicBezTo>
                <a:cubicBezTo>
                  <a:pt x="8178" y="86"/>
                  <a:pt x="8165" y="76"/>
                  <a:pt x="8151" y="67"/>
                </a:cubicBezTo>
                <a:cubicBezTo>
                  <a:pt x="8138" y="57"/>
                  <a:pt x="8123" y="49"/>
                  <a:pt x="8107" y="43"/>
                </a:cubicBezTo>
                <a:cubicBezTo>
                  <a:pt x="8092" y="37"/>
                  <a:pt x="8076" y="32"/>
                  <a:pt x="8059" y="28"/>
                </a:cubicBezTo>
                <a:cubicBezTo>
                  <a:pt x="8043" y="25"/>
                  <a:pt x="8026" y="24"/>
                  <a:pt x="8010" y="24"/>
                </a:cubicBezTo>
                <a:lnTo>
                  <a:pt x="279" y="24"/>
                </a:lnTo>
                <a:cubicBezTo>
                  <a:pt x="262" y="24"/>
                  <a:pt x="245" y="25"/>
                  <a:pt x="229" y="28"/>
                </a:cubicBezTo>
                <a:cubicBezTo>
                  <a:pt x="212" y="32"/>
                  <a:pt x="196" y="37"/>
                  <a:pt x="181" y="43"/>
                </a:cubicBezTo>
                <a:cubicBezTo>
                  <a:pt x="165" y="49"/>
                  <a:pt x="151" y="57"/>
                  <a:pt x="137" y="67"/>
                </a:cubicBezTo>
                <a:cubicBezTo>
                  <a:pt x="123" y="76"/>
                  <a:pt x="110" y="86"/>
                  <a:pt x="98" y="98"/>
                </a:cubicBezTo>
                <a:cubicBezTo>
                  <a:pt x="86" y="110"/>
                  <a:pt x="76" y="123"/>
                  <a:pt x="66" y="137"/>
                </a:cubicBezTo>
                <a:cubicBezTo>
                  <a:pt x="57" y="151"/>
                  <a:pt x="49" y="166"/>
                  <a:pt x="43" y="181"/>
                </a:cubicBezTo>
                <a:cubicBezTo>
                  <a:pt x="36" y="197"/>
                  <a:pt x="31" y="213"/>
                  <a:pt x="28" y="229"/>
                </a:cubicBezTo>
                <a:cubicBezTo>
                  <a:pt x="25" y="246"/>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1" name="任意多边形 340"/>
          <p:cNvSpPr/>
          <p:nvPr/>
        </p:nvSpPr>
        <p:spPr>
          <a:xfrm>
            <a:off x="8281440" y="2398320"/>
            <a:ext cx="501480" cy="501480"/>
          </a:xfrm>
          <a:custGeom>
            <a:avLst/>
            <a:gdLst/>
            <a:ahLst/>
            <a:cxnLst/>
            <a:rect l="0" t="0" r="r" b="b"/>
            <a:pathLst>
              <a:path w="1393" h="1393">
                <a:moveTo>
                  <a:pt x="1393" y="696"/>
                </a:moveTo>
                <a:cubicBezTo>
                  <a:pt x="1393" y="719"/>
                  <a:pt x="1392" y="742"/>
                  <a:pt x="1390" y="764"/>
                </a:cubicBezTo>
                <a:cubicBezTo>
                  <a:pt x="1388" y="787"/>
                  <a:pt x="1384" y="810"/>
                  <a:pt x="1380" y="832"/>
                </a:cubicBezTo>
                <a:cubicBezTo>
                  <a:pt x="1376" y="854"/>
                  <a:pt x="1370" y="876"/>
                  <a:pt x="1363" y="898"/>
                </a:cubicBezTo>
                <a:cubicBezTo>
                  <a:pt x="1357" y="920"/>
                  <a:pt x="1348" y="941"/>
                  <a:pt x="1339" y="963"/>
                </a:cubicBezTo>
                <a:cubicBezTo>
                  <a:pt x="1331" y="984"/>
                  <a:pt x="1321" y="1005"/>
                  <a:pt x="1310" y="1025"/>
                </a:cubicBezTo>
                <a:cubicBezTo>
                  <a:pt x="1299" y="1045"/>
                  <a:pt x="1288" y="1065"/>
                  <a:pt x="1275" y="1084"/>
                </a:cubicBezTo>
                <a:cubicBezTo>
                  <a:pt x="1262" y="1103"/>
                  <a:pt x="1249" y="1121"/>
                  <a:pt x="1234" y="1139"/>
                </a:cubicBezTo>
                <a:cubicBezTo>
                  <a:pt x="1220" y="1156"/>
                  <a:pt x="1205" y="1173"/>
                  <a:pt x="1188" y="1189"/>
                </a:cubicBezTo>
                <a:cubicBezTo>
                  <a:pt x="1172" y="1206"/>
                  <a:pt x="1155" y="1221"/>
                  <a:pt x="1138" y="1235"/>
                </a:cubicBezTo>
                <a:cubicBezTo>
                  <a:pt x="1120" y="1250"/>
                  <a:pt x="1102" y="1263"/>
                  <a:pt x="1083" y="1276"/>
                </a:cubicBezTo>
                <a:cubicBezTo>
                  <a:pt x="1064" y="1289"/>
                  <a:pt x="1044" y="1300"/>
                  <a:pt x="1024" y="1311"/>
                </a:cubicBezTo>
                <a:cubicBezTo>
                  <a:pt x="1004" y="1322"/>
                  <a:pt x="984" y="1332"/>
                  <a:pt x="963" y="1340"/>
                </a:cubicBezTo>
                <a:cubicBezTo>
                  <a:pt x="941" y="1349"/>
                  <a:pt x="920" y="1357"/>
                  <a:pt x="898" y="1363"/>
                </a:cubicBezTo>
                <a:cubicBezTo>
                  <a:pt x="876" y="1370"/>
                  <a:pt x="854" y="1376"/>
                  <a:pt x="832" y="1380"/>
                </a:cubicBezTo>
                <a:cubicBezTo>
                  <a:pt x="810" y="1384"/>
                  <a:pt x="787" y="1388"/>
                  <a:pt x="764" y="1390"/>
                </a:cubicBezTo>
                <a:cubicBezTo>
                  <a:pt x="742" y="1392"/>
                  <a:pt x="719" y="1393"/>
                  <a:pt x="696" y="1393"/>
                </a:cubicBezTo>
                <a:cubicBezTo>
                  <a:pt x="673" y="1393"/>
                  <a:pt x="650" y="1392"/>
                  <a:pt x="628" y="1390"/>
                </a:cubicBezTo>
                <a:cubicBezTo>
                  <a:pt x="605" y="1388"/>
                  <a:pt x="583" y="1384"/>
                  <a:pt x="560" y="1380"/>
                </a:cubicBezTo>
                <a:cubicBezTo>
                  <a:pt x="538" y="1376"/>
                  <a:pt x="516" y="1370"/>
                  <a:pt x="494" y="1363"/>
                </a:cubicBezTo>
                <a:cubicBezTo>
                  <a:pt x="472" y="1357"/>
                  <a:pt x="451" y="1349"/>
                  <a:pt x="430" y="1340"/>
                </a:cubicBezTo>
                <a:cubicBezTo>
                  <a:pt x="408" y="1332"/>
                  <a:pt x="388" y="1322"/>
                  <a:pt x="368" y="1311"/>
                </a:cubicBezTo>
                <a:cubicBezTo>
                  <a:pt x="348" y="1300"/>
                  <a:pt x="328" y="1289"/>
                  <a:pt x="309" y="1276"/>
                </a:cubicBezTo>
                <a:cubicBezTo>
                  <a:pt x="290" y="1263"/>
                  <a:pt x="272" y="1250"/>
                  <a:pt x="254" y="1235"/>
                </a:cubicBezTo>
                <a:cubicBezTo>
                  <a:pt x="237" y="1221"/>
                  <a:pt x="220" y="1206"/>
                  <a:pt x="204" y="1189"/>
                </a:cubicBezTo>
                <a:cubicBezTo>
                  <a:pt x="187" y="1173"/>
                  <a:pt x="172" y="1156"/>
                  <a:pt x="158" y="1139"/>
                </a:cubicBezTo>
                <a:cubicBezTo>
                  <a:pt x="143" y="1121"/>
                  <a:pt x="130" y="1103"/>
                  <a:pt x="117" y="1084"/>
                </a:cubicBezTo>
                <a:cubicBezTo>
                  <a:pt x="104" y="1065"/>
                  <a:pt x="93" y="1045"/>
                  <a:pt x="82" y="1025"/>
                </a:cubicBezTo>
                <a:cubicBezTo>
                  <a:pt x="71" y="1005"/>
                  <a:pt x="61" y="984"/>
                  <a:pt x="53" y="963"/>
                </a:cubicBezTo>
                <a:cubicBezTo>
                  <a:pt x="44" y="941"/>
                  <a:pt x="36" y="920"/>
                  <a:pt x="30" y="898"/>
                </a:cubicBezTo>
                <a:cubicBezTo>
                  <a:pt x="23" y="876"/>
                  <a:pt x="17" y="854"/>
                  <a:pt x="13" y="832"/>
                </a:cubicBezTo>
                <a:cubicBezTo>
                  <a:pt x="9" y="810"/>
                  <a:pt x="5" y="787"/>
                  <a:pt x="3" y="764"/>
                </a:cubicBezTo>
                <a:cubicBezTo>
                  <a:pt x="1" y="742"/>
                  <a:pt x="0" y="719"/>
                  <a:pt x="0" y="696"/>
                </a:cubicBezTo>
                <a:cubicBezTo>
                  <a:pt x="0" y="673"/>
                  <a:pt x="1" y="650"/>
                  <a:pt x="3" y="628"/>
                </a:cubicBezTo>
                <a:cubicBezTo>
                  <a:pt x="5" y="605"/>
                  <a:pt x="9" y="583"/>
                  <a:pt x="13" y="560"/>
                </a:cubicBezTo>
                <a:cubicBezTo>
                  <a:pt x="17" y="538"/>
                  <a:pt x="23" y="516"/>
                  <a:pt x="30" y="494"/>
                </a:cubicBezTo>
                <a:cubicBezTo>
                  <a:pt x="36" y="472"/>
                  <a:pt x="44" y="451"/>
                  <a:pt x="53" y="430"/>
                </a:cubicBezTo>
                <a:cubicBezTo>
                  <a:pt x="61" y="408"/>
                  <a:pt x="71" y="388"/>
                  <a:pt x="82" y="368"/>
                </a:cubicBezTo>
                <a:cubicBezTo>
                  <a:pt x="93" y="348"/>
                  <a:pt x="104" y="328"/>
                  <a:pt x="117" y="309"/>
                </a:cubicBezTo>
                <a:cubicBezTo>
                  <a:pt x="130" y="290"/>
                  <a:pt x="143" y="272"/>
                  <a:pt x="158" y="254"/>
                </a:cubicBezTo>
                <a:cubicBezTo>
                  <a:pt x="172" y="237"/>
                  <a:pt x="187" y="220"/>
                  <a:pt x="204" y="204"/>
                </a:cubicBezTo>
                <a:cubicBezTo>
                  <a:pt x="220" y="187"/>
                  <a:pt x="237" y="172"/>
                  <a:pt x="254" y="158"/>
                </a:cubicBezTo>
                <a:cubicBezTo>
                  <a:pt x="272" y="143"/>
                  <a:pt x="290" y="130"/>
                  <a:pt x="309" y="117"/>
                </a:cubicBezTo>
                <a:cubicBezTo>
                  <a:pt x="328" y="104"/>
                  <a:pt x="348" y="93"/>
                  <a:pt x="368" y="82"/>
                </a:cubicBezTo>
                <a:cubicBezTo>
                  <a:pt x="388" y="71"/>
                  <a:pt x="408" y="61"/>
                  <a:pt x="430" y="53"/>
                </a:cubicBezTo>
                <a:cubicBezTo>
                  <a:pt x="451" y="44"/>
                  <a:pt x="472" y="36"/>
                  <a:pt x="494" y="30"/>
                </a:cubicBezTo>
                <a:cubicBezTo>
                  <a:pt x="516" y="23"/>
                  <a:pt x="538" y="17"/>
                  <a:pt x="560" y="13"/>
                </a:cubicBezTo>
                <a:cubicBezTo>
                  <a:pt x="583" y="9"/>
                  <a:pt x="605" y="5"/>
                  <a:pt x="628" y="3"/>
                </a:cubicBezTo>
                <a:cubicBezTo>
                  <a:pt x="650" y="1"/>
                  <a:pt x="673" y="0"/>
                  <a:pt x="696" y="0"/>
                </a:cubicBezTo>
                <a:cubicBezTo>
                  <a:pt x="719" y="0"/>
                  <a:pt x="742" y="1"/>
                  <a:pt x="764" y="3"/>
                </a:cubicBezTo>
                <a:cubicBezTo>
                  <a:pt x="787" y="5"/>
                  <a:pt x="810" y="9"/>
                  <a:pt x="832" y="13"/>
                </a:cubicBezTo>
                <a:cubicBezTo>
                  <a:pt x="854" y="17"/>
                  <a:pt x="876" y="23"/>
                  <a:pt x="898" y="30"/>
                </a:cubicBezTo>
                <a:cubicBezTo>
                  <a:pt x="920" y="36"/>
                  <a:pt x="941" y="44"/>
                  <a:pt x="963" y="53"/>
                </a:cubicBezTo>
                <a:cubicBezTo>
                  <a:pt x="984" y="61"/>
                  <a:pt x="1004" y="71"/>
                  <a:pt x="1024" y="82"/>
                </a:cubicBezTo>
                <a:cubicBezTo>
                  <a:pt x="1044" y="93"/>
                  <a:pt x="1064" y="104"/>
                  <a:pt x="1083" y="117"/>
                </a:cubicBezTo>
                <a:cubicBezTo>
                  <a:pt x="1102" y="130"/>
                  <a:pt x="1120" y="143"/>
                  <a:pt x="1138" y="158"/>
                </a:cubicBezTo>
                <a:cubicBezTo>
                  <a:pt x="1155" y="172"/>
                  <a:pt x="1172" y="187"/>
                  <a:pt x="1188" y="204"/>
                </a:cubicBezTo>
                <a:cubicBezTo>
                  <a:pt x="1205" y="220"/>
                  <a:pt x="1220" y="237"/>
                  <a:pt x="1234" y="254"/>
                </a:cubicBezTo>
                <a:cubicBezTo>
                  <a:pt x="1249" y="272"/>
                  <a:pt x="1262" y="290"/>
                  <a:pt x="1275" y="309"/>
                </a:cubicBezTo>
                <a:cubicBezTo>
                  <a:pt x="1288" y="328"/>
                  <a:pt x="1299" y="348"/>
                  <a:pt x="1310" y="368"/>
                </a:cubicBezTo>
                <a:cubicBezTo>
                  <a:pt x="1321" y="388"/>
                  <a:pt x="1331" y="408"/>
                  <a:pt x="1339" y="430"/>
                </a:cubicBezTo>
                <a:cubicBezTo>
                  <a:pt x="1348" y="451"/>
                  <a:pt x="1357" y="472"/>
                  <a:pt x="1363" y="494"/>
                </a:cubicBezTo>
                <a:cubicBezTo>
                  <a:pt x="1370" y="516"/>
                  <a:pt x="1376" y="538"/>
                  <a:pt x="1380" y="560"/>
                </a:cubicBezTo>
                <a:cubicBezTo>
                  <a:pt x="1384" y="583"/>
                  <a:pt x="1388" y="605"/>
                  <a:pt x="1390" y="628"/>
                </a:cubicBezTo>
                <a:cubicBezTo>
                  <a:pt x="1392" y="650"/>
                  <a:pt x="1393" y="673"/>
                  <a:pt x="1393" y="696"/>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42" name="图片 341"/>
          <p:cNvPicPr/>
          <p:nvPr/>
        </p:nvPicPr>
        <p:blipFill>
          <a:blip r:embed="rId11"/>
          <a:stretch/>
        </p:blipFill>
        <p:spPr>
          <a:xfrm>
            <a:off x="8431920" y="2548800"/>
            <a:ext cx="200160" cy="200160"/>
          </a:xfrm>
          <a:prstGeom prst="rect">
            <a:avLst/>
          </a:prstGeom>
          <a:noFill/>
          <a:ln w="0">
            <a:noFill/>
          </a:ln>
        </p:spPr>
      </p:pic>
      <p:sp>
        <p:nvSpPr>
          <p:cNvPr id="343" name="文本框 342"/>
          <p:cNvSpPr txBox="1"/>
          <p:nvPr/>
        </p:nvSpPr>
        <p:spPr>
          <a:xfrm>
            <a:off x="4144680" y="3602880"/>
            <a:ext cx="241488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检索结果所提供的信息，避免回答的偏差</a:t>
            </a:r>
            <a:endParaRPr lang="en-US" sz="1050" b="0" u="none" strike="noStrike">
              <a:solidFill>
                <a:srgbClr val="000000"/>
              </a:solidFill>
              <a:effectLst/>
              <a:uFillTx/>
              <a:latin typeface="Times New Roman"/>
            </a:endParaRPr>
          </a:p>
        </p:txBody>
      </p:sp>
      <p:sp>
        <p:nvSpPr>
          <p:cNvPr id="344" name="文本框 343"/>
          <p:cNvSpPr txBox="1"/>
          <p:nvPr/>
        </p:nvSpPr>
        <p:spPr>
          <a:xfrm>
            <a:off x="8033400" y="3062160"/>
            <a:ext cx="100656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语言生成优化</a:t>
            </a:r>
            <a:endParaRPr lang="en-US" sz="1320" b="0" u="none" strike="noStrike">
              <a:solidFill>
                <a:srgbClr val="000000"/>
              </a:solidFill>
              <a:effectLst/>
              <a:uFillTx/>
              <a:latin typeface="Times New Roman"/>
            </a:endParaRPr>
          </a:p>
        </p:txBody>
      </p:sp>
      <p:sp>
        <p:nvSpPr>
          <p:cNvPr id="345" name="文本框 344"/>
          <p:cNvSpPr txBox="1"/>
          <p:nvPr/>
        </p:nvSpPr>
        <p:spPr>
          <a:xfrm>
            <a:off x="7264800" y="3402360"/>
            <a:ext cx="254880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在结合检索内容的基础上，以最优的语义结</a:t>
            </a:r>
            <a:endParaRPr lang="en-US" sz="1050" b="0" u="none" strike="noStrike">
              <a:solidFill>
                <a:srgbClr val="000000"/>
              </a:solidFill>
              <a:effectLst/>
              <a:uFillTx/>
              <a:latin typeface="Times New Roman"/>
            </a:endParaRPr>
          </a:p>
        </p:txBody>
      </p:sp>
      <p:sp>
        <p:nvSpPr>
          <p:cNvPr id="346" name="任意多边形 345"/>
          <p:cNvSpPr/>
          <p:nvPr/>
        </p:nvSpPr>
        <p:spPr>
          <a:xfrm>
            <a:off x="860400" y="4788360"/>
            <a:ext cx="4421160" cy="568440"/>
          </a:xfrm>
          <a:custGeom>
            <a:avLst/>
            <a:gdLst/>
            <a:ahLst/>
            <a:cxnLst/>
            <a:rect l="0" t="0" r="r" b="b"/>
            <a:pathLst>
              <a:path w="12281" h="1579">
                <a:moveTo>
                  <a:pt x="0" y="1393"/>
                </a:moveTo>
                <a:lnTo>
                  <a:pt x="0" y="186"/>
                </a:lnTo>
                <a:cubicBezTo>
                  <a:pt x="0" y="174"/>
                  <a:pt x="1" y="162"/>
                  <a:pt x="3" y="150"/>
                </a:cubicBezTo>
                <a:cubicBezTo>
                  <a:pt x="5" y="138"/>
                  <a:pt x="8" y="126"/>
                  <a:pt x="11" y="115"/>
                </a:cubicBezTo>
                <a:cubicBezTo>
                  <a:pt x="15" y="103"/>
                  <a:pt x="19" y="92"/>
                  <a:pt x="24" y="82"/>
                </a:cubicBezTo>
                <a:cubicBezTo>
                  <a:pt x="29" y="72"/>
                  <a:pt x="35" y="63"/>
                  <a:pt x="41" y="54"/>
                </a:cubicBezTo>
                <a:cubicBezTo>
                  <a:pt x="48" y="45"/>
                  <a:pt x="55" y="38"/>
                  <a:pt x="62" y="31"/>
                </a:cubicBezTo>
                <a:cubicBezTo>
                  <a:pt x="70" y="24"/>
                  <a:pt x="78" y="18"/>
                  <a:pt x="86" y="14"/>
                </a:cubicBezTo>
                <a:cubicBezTo>
                  <a:pt x="95" y="9"/>
                  <a:pt x="104" y="6"/>
                  <a:pt x="113" y="3"/>
                </a:cubicBezTo>
                <a:cubicBezTo>
                  <a:pt x="122" y="1"/>
                  <a:pt x="131" y="0"/>
                  <a:pt x="140" y="0"/>
                </a:cubicBezTo>
                <a:lnTo>
                  <a:pt x="12095" y="0"/>
                </a:lnTo>
                <a:cubicBezTo>
                  <a:pt x="12108" y="0"/>
                  <a:pt x="12120" y="1"/>
                  <a:pt x="12132" y="3"/>
                </a:cubicBezTo>
                <a:cubicBezTo>
                  <a:pt x="12144" y="6"/>
                  <a:pt x="12155" y="9"/>
                  <a:pt x="12167" y="14"/>
                </a:cubicBezTo>
                <a:cubicBezTo>
                  <a:pt x="12178" y="18"/>
                  <a:pt x="12188" y="24"/>
                  <a:pt x="12199" y="31"/>
                </a:cubicBezTo>
                <a:cubicBezTo>
                  <a:pt x="12209" y="38"/>
                  <a:pt x="12218" y="45"/>
                  <a:pt x="12227" y="54"/>
                </a:cubicBezTo>
                <a:cubicBezTo>
                  <a:pt x="12235" y="63"/>
                  <a:pt x="12243" y="72"/>
                  <a:pt x="12250" y="82"/>
                </a:cubicBezTo>
                <a:cubicBezTo>
                  <a:pt x="12257" y="92"/>
                  <a:pt x="12262" y="103"/>
                  <a:pt x="12267" y="115"/>
                </a:cubicBezTo>
                <a:cubicBezTo>
                  <a:pt x="12272" y="126"/>
                  <a:pt x="12275" y="138"/>
                  <a:pt x="12278" y="150"/>
                </a:cubicBezTo>
                <a:cubicBezTo>
                  <a:pt x="12280" y="162"/>
                  <a:pt x="12281" y="174"/>
                  <a:pt x="12281" y="186"/>
                </a:cubicBezTo>
                <a:lnTo>
                  <a:pt x="12281" y="1393"/>
                </a:lnTo>
                <a:cubicBezTo>
                  <a:pt x="12281" y="1406"/>
                  <a:pt x="12280" y="1418"/>
                  <a:pt x="12278" y="1430"/>
                </a:cubicBezTo>
                <a:cubicBezTo>
                  <a:pt x="12275" y="1442"/>
                  <a:pt x="12272" y="1453"/>
                  <a:pt x="12267" y="1464"/>
                </a:cubicBezTo>
                <a:cubicBezTo>
                  <a:pt x="12262" y="1476"/>
                  <a:pt x="12257" y="1486"/>
                  <a:pt x="12250" y="1497"/>
                </a:cubicBezTo>
                <a:cubicBezTo>
                  <a:pt x="12243" y="1507"/>
                  <a:pt x="12235" y="1516"/>
                  <a:pt x="12227" y="1525"/>
                </a:cubicBezTo>
                <a:cubicBezTo>
                  <a:pt x="12218" y="1533"/>
                  <a:pt x="12209" y="1541"/>
                  <a:pt x="12199" y="1548"/>
                </a:cubicBezTo>
                <a:cubicBezTo>
                  <a:pt x="12188" y="1555"/>
                  <a:pt x="12178" y="1560"/>
                  <a:pt x="12167" y="1565"/>
                </a:cubicBezTo>
                <a:cubicBezTo>
                  <a:pt x="12155" y="1570"/>
                  <a:pt x="12144" y="1573"/>
                  <a:pt x="12132" y="1575"/>
                </a:cubicBezTo>
                <a:cubicBezTo>
                  <a:pt x="12120" y="1578"/>
                  <a:pt x="12108" y="1579"/>
                  <a:pt x="12095" y="1579"/>
                </a:cubicBezTo>
                <a:lnTo>
                  <a:pt x="140" y="1579"/>
                </a:lnTo>
                <a:cubicBezTo>
                  <a:pt x="131" y="1579"/>
                  <a:pt x="122" y="1578"/>
                  <a:pt x="113" y="1575"/>
                </a:cubicBezTo>
                <a:cubicBezTo>
                  <a:pt x="104" y="1573"/>
                  <a:pt x="95" y="1570"/>
                  <a:pt x="86" y="1565"/>
                </a:cubicBezTo>
                <a:cubicBezTo>
                  <a:pt x="78" y="1560"/>
                  <a:pt x="70" y="1555"/>
                  <a:pt x="62" y="1548"/>
                </a:cubicBezTo>
                <a:cubicBezTo>
                  <a:pt x="55" y="1541"/>
                  <a:pt x="48" y="1533"/>
                  <a:pt x="41" y="1525"/>
                </a:cubicBezTo>
                <a:cubicBezTo>
                  <a:pt x="35" y="1516"/>
                  <a:pt x="29" y="1507"/>
                  <a:pt x="24" y="1497"/>
                </a:cubicBezTo>
                <a:cubicBezTo>
                  <a:pt x="19" y="1486"/>
                  <a:pt x="15" y="1476"/>
                  <a:pt x="11" y="1464"/>
                </a:cubicBezTo>
                <a:cubicBezTo>
                  <a:pt x="8" y="1453"/>
                  <a:pt x="5" y="1442"/>
                  <a:pt x="3" y="1430"/>
                </a:cubicBezTo>
                <a:cubicBezTo>
                  <a:pt x="1" y="1418"/>
                  <a:pt x="0" y="1406"/>
                  <a:pt x="0" y="1393"/>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7" name="任意多边形 346"/>
          <p:cNvSpPr/>
          <p:nvPr/>
        </p:nvSpPr>
        <p:spPr>
          <a:xfrm>
            <a:off x="843840" y="4788360"/>
            <a:ext cx="67320" cy="568440"/>
          </a:xfrm>
          <a:custGeom>
            <a:avLst/>
            <a:gdLst/>
            <a:ahLst/>
            <a:cxnLst/>
            <a:rect l="0" t="0" r="r" b="b"/>
            <a:pathLst>
              <a:path w="187" h="1579">
                <a:moveTo>
                  <a:pt x="150" y="14"/>
                </a:moveTo>
                <a:cubicBezTo>
                  <a:pt x="139" y="23"/>
                  <a:pt x="129" y="37"/>
                  <a:pt x="120" y="54"/>
                </a:cubicBezTo>
                <a:cubicBezTo>
                  <a:pt x="111" y="71"/>
                  <a:pt x="105" y="91"/>
                  <a:pt x="100" y="115"/>
                </a:cubicBezTo>
                <a:cubicBezTo>
                  <a:pt x="95" y="138"/>
                  <a:pt x="93" y="162"/>
                  <a:pt x="93" y="186"/>
                </a:cubicBezTo>
                <a:lnTo>
                  <a:pt x="93" y="1393"/>
                </a:lnTo>
                <a:cubicBezTo>
                  <a:pt x="93" y="1418"/>
                  <a:pt x="95" y="1442"/>
                  <a:pt x="100" y="1464"/>
                </a:cubicBezTo>
                <a:cubicBezTo>
                  <a:pt x="105" y="1487"/>
                  <a:pt x="111" y="1507"/>
                  <a:pt x="120" y="1525"/>
                </a:cubicBezTo>
                <a:cubicBezTo>
                  <a:pt x="129" y="1542"/>
                  <a:pt x="139" y="1556"/>
                  <a:pt x="150" y="1565"/>
                </a:cubicBezTo>
                <a:cubicBezTo>
                  <a:pt x="163" y="1574"/>
                  <a:pt x="174" y="1579"/>
                  <a:pt x="187" y="1579"/>
                </a:cubicBezTo>
                <a:cubicBezTo>
                  <a:pt x="162" y="1579"/>
                  <a:pt x="137" y="1574"/>
                  <a:pt x="115" y="1565"/>
                </a:cubicBezTo>
                <a:cubicBezTo>
                  <a:pt x="92" y="1556"/>
                  <a:pt x="72" y="1542"/>
                  <a:pt x="54" y="1525"/>
                </a:cubicBezTo>
                <a:cubicBezTo>
                  <a:pt x="37" y="1507"/>
                  <a:pt x="24" y="1487"/>
                  <a:pt x="14" y="1464"/>
                </a:cubicBezTo>
                <a:cubicBezTo>
                  <a:pt x="5" y="1442"/>
                  <a:pt x="0" y="1418"/>
                  <a:pt x="0" y="1393"/>
                </a:cubicBezTo>
                <a:lnTo>
                  <a:pt x="0" y="186"/>
                </a:lnTo>
                <a:cubicBezTo>
                  <a:pt x="0" y="162"/>
                  <a:pt x="5" y="138"/>
                  <a:pt x="14" y="115"/>
                </a:cubicBezTo>
                <a:cubicBezTo>
                  <a:pt x="24" y="91"/>
                  <a:pt x="37" y="71"/>
                  <a:pt x="54" y="54"/>
                </a:cubicBezTo>
                <a:cubicBezTo>
                  <a:pt x="72" y="37"/>
                  <a:pt x="92" y="23"/>
                  <a:pt x="115" y="14"/>
                </a:cubicBezTo>
                <a:cubicBezTo>
                  <a:pt x="137" y="4"/>
                  <a:pt x="162" y="0"/>
                  <a:pt x="187" y="0"/>
                </a:cubicBezTo>
                <a:cubicBezTo>
                  <a:pt x="174" y="0"/>
                  <a:pt x="163" y="4"/>
                  <a:pt x="150" y="14"/>
                </a:cubicBezTo>
                <a:close/>
              </a:path>
            </a:pathLst>
          </a:custGeom>
          <a:solidFill>
            <a:srgbClr val="0000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8" name="任意多边形 347"/>
          <p:cNvSpPr/>
          <p:nvPr/>
        </p:nvSpPr>
        <p:spPr>
          <a:xfrm>
            <a:off x="1010880" y="4955400"/>
            <a:ext cx="234360" cy="234360"/>
          </a:xfrm>
          <a:custGeom>
            <a:avLst/>
            <a:gdLst/>
            <a:ahLst/>
            <a:cxnLst/>
            <a:rect l="0" t="0" r="r" b="b"/>
            <a:pathLst>
              <a:path w="651" h="651">
                <a:moveTo>
                  <a:pt x="651" y="326"/>
                </a:moveTo>
                <a:cubicBezTo>
                  <a:pt x="651" y="347"/>
                  <a:pt x="649" y="368"/>
                  <a:pt x="645" y="389"/>
                </a:cubicBezTo>
                <a:cubicBezTo>
                  <a:pt x="641" y="410"/>
                  <a:pt x="635" y="430"/>
                  <a:pt x="627" y="450"/>
                </a:cubicBezTo>
                <a:cubicBezTo>
                  <a:pt x="618" y="470"/>
                  <a:pt x="608" y="489"/>
                  <a:pt x="596" y="506"/>
                </a:cubicBezTo>
                <a:cubicBezTo>
                  <a:pt x="585" y="524"/>
                  <a:pt x="571" y="541"/>
                  <a:pt x="556" y="556"/>
                </a:cubicBezTo>
                <a:cubicBezTo>
                  <a:pt x="541" y="571"/>
                  <a:pt x="525" y="584"/>
                  <a:pt x="507" y="596"/>
                </a:cubicBezTo>
                <a:cubicBezTo>
                  <a:pt x="489" y="608"/>
                  <a:pt x="470" y="618"/>
                  <a:pt x="451" y="626"/>
                </a:cubicBezTo>
                <a:cubicBezTo>
                  <a:pt x="431" y="634"/>
                  <a:pt x="411" y="640"/>
                  <a:pt x="390" y="645"/>
                </a:cubicBezTo>
                <a:cubicBezTo>
                  <a:pt x="369" y="649"/>
                  <a:pt x="348" y="651"/>
                  <a:pt x="326" y="651"/>
                </a:cubicBezTo>
                <a:cubicBezTo>
                  <a:pt x="305" y="651"/>
                  <a:pt x="284" y="649"/>
                  <a:pt x="263" y="645"/>
                </a:cubicBezTo>
                <a:cubicBezTo>
                  <a:pt x="242" y="640"/>
                  <a:pt x="222" y="634"/>
                  <a:pt x="202" y="626"/>
                </a:cubicBezTo>
                <a:cubicBezTo>
                  <a:pt x="182" y="618"/>
                  <a:pt x="163" y="608"/>
                  <a:pt x="146" y="596"/>
                </a:cubicBezTo>
                <a:cubicBezTo>
                  <a:pt x="128" y="584"/>
                  <a:pt x="111" y="571"/>
                  <a:pt x="95" y="556"/>
                </a:cubicBezTo>
                <a:cubicBezTo>
                  <a:pt x="80" y="541"/>
                  <a:pt x="67" y="524"/>
                  <a:pt x="55" y="506"/>
                </a:cubicBezTo>
                <a:cubicBezTo>
                  <a:pt x="43" y="489"/>
                  <a:pt x="33" y="470"/>
                  <a:pt x="25" y="450"/>
                </a:cubicBezTo>
                <a:cubicBezTo>
                  <a:pt x="17" y="430"/>
                  <a:pt x="11" y="410"/>
                  <a:pt x="7" y="389"/>
                </a:cubicBezTo>
                <a:cubicBezTo>
                  <a:pt x="2" y="368"/>
                  <a:pt x="0" y="347"/>
                  <a:pt x="0" y="326"/>
                </a:cubicBezTo>
                <a:cubicBezTo>
                  <a:pt x="0" y="304"/>
                  <a:pt x="2" y="283"/>
                  <a:pt x="7" y="262"/>
                </a:cubicBezTo>
                <a:cubicBezTo>
                  <a:pt x="11" y="241"/>
                  <a:pt x="17" y="221"/>
                  <a:pt x="25" y="201"/>
                </a:cubicBezTo>
                <a:cubicBezTo>
                  <a:pt x="33" y="181"/>
                  <a:pt x="43" y="162"/>
                  <a:pt x="55" y="144"/>
                </a:cubicBezTo>
                <a:cubicBezTo>
                  <a:pt x="67" y="127"/>
                  <a:pt x="80" y="110"/>
                  <a:pt x="95" y="95"/>
                </a:cubicBezTo>
                <a:cubicBezTo>
                  <a:pt x="111" y="80"/>
                  <a:pt x="128" y="66"/>
                  <a:pt x="146" y="55"/>
                </a:cubicBezTo>
                <a:cubicBezTo>
                  <a:pt x="163" y="43"/>
                  <a:pt x="182" y="33"/>
                  <a:pt x="202" y="25"/>
                </a:cubicBezTo>
                <a:cubicBezTo>
                  <a:pt x="222" y="16"/>
                  <a:pt x="242" y="10"/>
                  <a:pt x="263" y="6"/>
                </a:cubicBezTo>
                <a:cubicBezTo>
                  <a:pt x="284" y="2"/>
                  <a:pt x="305" y="0"/>
                  <a:pt x="326" y="0"/>
                </a:cubicBezTo>
                <a:cubicBezTo>
                  <a:pt x="348" y="0"/>
                  <a:pt x="369" y="2"/>
                  <a:pt x="390" y="6"/>
                </a:cubicBezTo>
                <a:cubicBezTo>
                  <a:pt x="411" y="10"/>
                  <a:pt x="431" y="16"/>
                  <a:pt x="451" y="25"/>
                </a:cubicBezTo>
                <a:cubicBezTo>
                  <a:pt x="470" y="33"/>
                  <a:pt x="489" y="43"/>
                  <a:pt x="507" y="55"/>
                </a:cubicBezTo>
                <a:cubicBezTo>
                  <a:pt x="525" y="66"/>
                  <a:pt x="541" y="80"/>
                  <a:pt x="556" y="95"/>
                </a:cubicBezTo>
                <a:cubicBezTo>
                  <a:pt x="571" y="110"/>
                  <a:pt x="585" y="127"/>
                  <a:pt x="596" y="144"/>
                </a:cubicBezTo>
                <a:cubicBezTo>
                  <a:pt x="608" y="162"/>
                  <a:pt x="618" y="181"/>
                  <a:pt x="627" y="201"/>
                </a:cubicBezTo>
                <a:cubicBezTo>
                  <a:pt x="635" y="221"/>
                  <a:pt x="641" y="241"/>
                  <a:pt x="645" y="262"/>
                </a:cubicBezTo>
                <a:cubicBezTo>
                  <a:pt x="649" y="283"/>
                  <a:pt x="651" y="304"/>
                  <a:pt x="651" y="326"/>
                </a:cubicBezTo>
                <a:close/>
              </a:path>
            </a:pathLst>
          </a:custGeom>
          <a:solidFill>
            <a:srgbClr val="6366F1">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9" name="文本框 348"/>
          <p:cNvSpPr txBox="1"/>
          <p:nvPr/>
        </p:nvSpPr>
        <p:spPr>
          <a:xfrm>
            <a:off x="7732800" y="3602880"/>
            <a:ext cx="160992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构呈现内容，提升用户体验</a:t>
            </a:r>
            <a:endParaRPr lang="en-US" sz="1050" b="0" u="none" strike="noStrike">
              <a:solidFill>
                <a:srgbClr val="000000"/>
              </a:solidFill>
              <a:effectLst/>
              <a:uFillTx/>
              <a:latin typeface="Times New Roman"/>
            </a:endParaRPr>
          </a:p>
        </p:txBody>
      </p:sp>
      <p:sp>
        <p:nvSpPr>
          <p:cNvPr id="350" name="文本框 349"/>
          <p:cNvSpPr txBox="1"/>
          <p:nvPr/>
        </p:nvSpPr>
        <p:spPr>
          <a:xfrm>
            <a:off x="1090440" y="5006880"/>
            <a:ext cx="133200" cy="157320"/>
          </a:xfrm>
          <a:prstGeom prst="rect">
            <a:avLst/>
          </a:prstGeom>
          <a:noFill/>
          <a:ln w="0">
            <a:noFill/>
          </a:ln>
        </p:spPr>
        <p:txBody>
          <a:bodyPr wrap="none" lIns="0" tIns="0" rIns="0" bIns="0" anchor="t">
            <a:spAutoFit/>
          </a:bodyPr>
          <a:lstStyle/>
          <a:p>
            <a:r>
              <a:rPr lang="en-US" sz="1050" b="0" u="none" strike="noStrike">
                <a:solidFill>
                  <a:srgbClr val="C7D2FE"/>
                </a:solidFill>
                <a:effectLst/>
                <a:uFillTx/>
                <a:latin typeface="NotoSansSC"/>
                <a:ea typeface="NotoSansSC"/>
              </a:rPr>
              <a:t>1</a:t>
            </a:r>
            <a:endParaRPr lang="en-US" sz="1050" b="0" u="none" strike="noStrike">
              <a:solidFill>
                <a:srgbClr val="000000"/>
              </a:solidFill>
              <a:effectLst/>
              <a:uFillTx/>
              <a:latin typeface="Times New Roman"/>
            </a:endParaRPr>
          </a:p>
        </p:txBody>
      </p:sp>
      <p:sp>
        <p:nvSpPr>
          <p:cNvPr id="351" name="文本框 350"/>
          <p:cNvSpPr txBox="1"/>
          <p:nvPr/>
        </p:nvSpPr>
        <p:spPr>
          <a:xfrm>
            <a:off x="1345320" y="4923360"/>
            <a:ext cx="67140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知识覆盖面</a:t>
            </a:r>
            <a:endParaRPr lang="en-US" sz="1050" b="0" u="none" strike="noStrike">
              <a:solidFill>
                <a:srgbClr val="000000"/>
              </a:solidFill>
              <a:effectLst/>
              <a:uFillTx/>
              <a:latin typeface="Times New Roman"/>
            </a:endParaRPr>
          </a:p>
        </p:txBody>
      </p:sp>
      <p:sp>
        <p:nvSpPr>
          <p:cNvPr id="352" name="任意多边形 351"/>
          <p:cNvSpPr/>
          <p:nvPr/>
        </p:nvSpPr>
        <p:spPr>
          <a:xfrm>
            <a:off x="5431680" y="4788360"/>
            <a:ext cx="4421160" cy="568440"/>
          </a:xfrm>
          <a:custGeom>
            <a:avLst/>
            <a:gdLst/>
            <a:ahLst/>
            <a:cxnLst/>
            <a:rect l="0" t="0" r="r" b="b"/>
            <a:pathLst>
              <a:path w="12281" h="1579">
                <a:moveTo>
                  <a:pt x="0" y="1393"/>
                </a:moveTo>
                <a:lnTo>
                  <a:pt x="0" y="186"/>
                </a:lnTo>
                <a:cubicBezTo>
                  <a:pt x="0" y="174"/>
                  <a:pt x="1" y="162"/>
                  <a:pt x="3" y="150"/>
                </a:cubicBezTo>
                <a:cubicBezTo>
                  <a:pt x="4" y="138"/>
                  <a:pt x="7" y="126"/>
                  <a:pt x="11" y="115"/>
                </a:cubicBezTo>
                <a:cubicBezTo>
                  <a:pt x="14" y="103"/>
                  <a:pt x="18" y="92"/>
                  <a:pt x="23" y="82"/>
                </a:cubicBezTo>
                <a:cubicBezTo>
                  <a:pt x="29" y="72"/>
                  <a:pt x="34" y="63"/>
                  <a:pt x="41" y="54"/>
                </a:cubicBezTo>
                <a:cubicBezTo>
                  <a:pt x="47" y="45"/>
                  <a:pt x="54" y="38"/>
                  <a:pt x="62" y="31"/>
                </a:cubicBezTo>
                <a:cubicBezTo>
                  <a:pt x="69" y="24"/>
                  <a:pt x="78" y="18"/>
                  <a:pt x="86" y="14"/>
                </a:cubicBezTo>
                <a:cubicBezTo>
                  <a:pt x="94" y="9"/>
                  <a:pt x="103" y="6"/>
                  <a:pt x="112" y="3"/>
                </a:cubicBezTo>
                <a:cubicBezTo>
                  <a:pt x="121" y="1"/>
                  <a:pt x="130" y="0"/>
                  <a:pt x="139" y="0"/>
                </a:cubicBezTo>
                <a:lnTo>
                  <a:pt x="12095" y="0"/>
                </a:lnTo>
                <a:cubicBezTo>
                  <a:pt x="12107" y="0"/>
                  <a:pt x="12119" y="1"/>
                  <a:pt x="12131" y="3"/>
                </a:cubicBezTo>
                <a:cubicBezTo>
                  <a:pt x="12143" y="6"/>
                  <a:pt x="12155" y="9"/>
                  <a:pt x="12166" y="14"/>
                </a:cubicBezTo>
                <a:cubicBezTo>
                  <a:pt x="12177" y="18"/>
                  <a:pt x="12188" y="24"/>
                  <a:pt x="12198" y="31"/>
                </a:cubicBezTo>
                <a:cubicBezTo>
                  <a:pt x="12208" y="38"/>
                  <a:pt x="12218" y="45"/>
                  <a:pt x="12226" y="54"/>
                </a:cubicBezTo>
                <a:cubicBezTo>
                  <a:pt x="12235" y="63"/>
                  <a:pt x="12243" y="72"/>
                  <a:pt x="12249" y="82"/>
                </a:cubicBezTo>
                <a:cubicBezTo>
                  <a:pt x="12256" y="92"/>
                  <a:pt x="12262" y="103"/>
                  <a:pt x="12267" y="115"/>
                </a:cubicBezTo>
                <a:cubicBezTo>
                  <a:pt x="12271" y="126"/>
                  <a:pt x="12275" y="138"/>
                  <a:pt x="12277" y="150"/>
                </a:cubicBezTo>
                <a:cubicBezTo>
                  <a:pt x="12279" y="162"/>
                  <a:pt x="12281" y="174"/>
                  <a:pt x="12281" y="186"/>
                </a:cubicBezTo>
                <a:lnTo>
                  <a:pt x="12281" y="1393"/>
                </a:lnTo>
                <a:cubicBezTo>
                  <a:pt x="12281" y="1406"/>
                  <a:pt x="12279" y="1418"/>
                  <a:pt x="12277" y="1430"/>
                </a:cubicBezTo>
                <a:cubicBezTo>
                  <a:pt x="12275" y="1442"/>
                  <a:pt x="12271" y="1453"/>
                  <a:pt x="12267" y="1464"/>
                </a:cubicBezTo>
                <a:cubicBezTo>
                  <a:pt x="12262" y="1476"/>
                  <a:pt x="12256" y="1486"/>
                  <a:pt x="12249" y="1497"/>
                </a:cubicBezTo>
                <a:cubicBezTo>
                  <a:pt x="12243" y="1507"/>
                  <a:pt x="12235" y="1516"/>
                  <a:pt x="12226" y="1525"/>
                </a:cubicBezTo>
                <a:cubicBezTo>
                  <a:pt x="12218" y="1533"/>
                  <a:pt x="12208" y="1541"/>
                  <a:pt x="12198" y="1548"/>
                </a:cubicBezTo>
                <a:cubicBezTo>
                  <a:pt x="12188" y="1555"/>
                  <a:pt x="12177" y="1560"/>
                  <a:pt x="12166" y="1565"/>
                </a:cubicBezTo>
                <a:cubicBezTo>
                  <a:pt x="12155" y="1570"/>
                  <a:pt x="12143" y="1573"/>
                  <a:pt x="12131" y="1575"/>
                </a:cubicBezTo>
                <a:cubicBezTo>
                  <a:pt x="12119" y="1578"/>
                  <a:pt x="12107" y="1579"/>
                  <a:pt x="12095" y="1579"/>
                </a:cubicBezTo>
                <a:lnTo>
                  <a:pt x="139" y="1579"/>
                </a:lnTo>
                <a:cubicBezTo>
                  <a:pt x="130" y="1579"/>
                  <a:pt x="121" y="1578"/>
                  <a:pt x="112" y="1575"/>
                </a:cubicBezTo>
                <a:cubicBezTo>
                  <a:pt x="103" y="1573"/>
                  <a:pt x="94" y="1570"/>
                  <a:pt x="86" y="1565"/>
                </a:cubicBezTo>
                <a:cubicBezTo>
                  <a:pt x="78" y="1560"/>
                  <a:pt x="69" y="1555"/>
                  <a:pt x="62" y="1548"/>
                </a:cubicBezTo>
                <a:cubicBezTo>
                  <a:pt x="54" y="1541"/>
                  <a:pt x="47" y="1533"/>
                  <a:pt x="41" y="1525"/>
                </a:cubicBezTo>
                <a:cubicBezTo>
                  <a:pt x="34" y="1516"/>
                  <a:pt x="29" y="1507"/>
                  <a:pt x="23" y="1497"/>
                </a:cubicBezTo>
                <a:cubicBezTo>
                  <a:pt x="18" y="1486"/>
                  <a:pt x="14" y="1476"/>
                  <a:pt x="11" y="1464"/>
                </a:cubicBezTo>
                <a:cubicBezTo>
                  <a:pt x="7" y="1453"/>
                  <a:pt x="4" y="1442"/>
                  <a:pt x="3" y="1430"/>
                </a:cubicBezTo>
                <a:cubicBezTo>
                  <a:pt x="1" y="1418"/>
                  <a:pt x="0" y="1406"/>
                  <a:pt x="0" y="1393"/>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53" name="任意多边形 352"/>
          <p:cNvSpPr/>
          <p:nvPr/>
        </p:nvSpPr>
        <p:spPr>
          <a:xfrm>
            <a:off x="5415120" y="4788360"/>
            <a:ext cx="66960" cy="568440"/>
          </a:xfrm>
          <a:custGeom>
            <a:avLst/>
            <a:gdLst/>
            <a:ahLst/>
            <a:cxnLst/>
            <a:rect l="0" t="0" r="r" b="b"/>
            <a:pathLst>
              <a:path w="186" h="1579">
                <a:moveTo>
                  <a:pt x="0" y="0"/>
                </a:moveTo>
                <a:lnTo>
                  <a:pt x="186" y="0"/>
                </a:lnTo>
                <a:lnTo>
                  <a:pt x="186" y="1579"/>
                </a:lnTo>
                <a:lnTo>
                  <a:pt x="0" y="1579"/>
                </a:lnTo>
                <a:lnTo>
                  <a:pt x="0" y="0"/>
                </a:lnTo>
                <a:close/>
              </a:path>
            </a:pathLst>
          </a:custGeom>
          <a:solidFill>
            <a:srgbClr val="0000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4" name="任意多边形 353"/>
          <p:cNvSpPr/>
          <p:nvPr/>
        </p:nvSpPr>
        <p:spPr>
          <a:xfrm>
            <a:off x="5582160" y="4955400"/>
            <a:ext cx="234360" cy="234360"/>
          </a:xfrm>
          <a:custGeom>
            <a:avLst/>
            <a:gdLst/>
            <a:ahLst/>
            <a:cxnLst/>
            <a:rect l="0" t="0" r="r" b="b"/>
            <a:pathLst>
              <a:path w="651" h="651">
                <a:moveTo>
                  <a:pt x="651" y="326"/>
                </a:moveTo>
                <a:cubicBezTo>
                  <a:pt x="651" y="347"/>
                  <a:pt x="649" y="368"/>
                  <a:pt x="645" y="389"/>
                </a:cubicBezTo>
                <a:cubicBezTo>
                  <a:pt x="640" y="410"/>
                  <a:pt x="634" y="430"/>
                  <a:pt x="626" y="450"/>
                </a:cubicBezTo>
                <a:cubicBezTo>
                  <a:pt x="618" y="470"/>
                  <a:pt x="608" y="489"/>
                  <a:pt x="596" y="506"/>
                </a:cubicBezTo>
                <a:cubicBezTo>
                  <a:pt x="584" y="524"/>
                  <a:pt x="571" y="541"/>
                  <a:pt x="556" y="556"/>
                </a:cubicBezTo>
                <a:cubicBezTo>
                  <a:pt x="541" y="571"/>
                  <a:pt x="524" y="584"/>
                  <a:pt x="506" y="596"/>
                </a:cubicBezTo>
                <a:cubicBezTo>
                  <a:pt x="489" y="608"/>
                  <a:pt x="470" y="618"/>
                  <a:pt x="450" y="626"/>
                </a:cubicBezTo>
                <a:cubicBezTo>
                  <a:pt x="430" y="634"/>
                  <a:pt x="410" y="640"/>
                  <a:pt x="388" y="645"/>
                </a:cubicBezTo>
                <a:cubicBezTo>
                  <a:pt x="367" y="649"/>
                  <a:pt x="346" y="651"/>
                  <a:pt x="325" y="651"/>
                </a:cubicBezTo>
                <a:cubicBezTo>
                  <a:pt x="303" y="651"/>
                  <a:pt x="282" y="649"/>
                  <a:pt x="261" y="645"/>
                </a:cubicBezTo>
                <a:cubicBezTo>
                  <a:pt x="240" y="640"/>
                  <a:pt x="220" y="634"/>
                  <a:pt x="200" y="626"/>
                </a:cubicBezTo>
                <a:cubicBezTo>
                  <a:pt x="181" y="618"/>
                  <a:pt x="162" y="608"/>
                  <a:pt x="144" y="596"/>
                </a:cubicBezTo>
                <a:cubicBezTo>
                  <a:pt x="127" y="584"/>
                  <a:pt x="110" y="571"/>
                  <a:pt x="95" y="556"/>
                </a:cubicBezTo>
                <a:cubicBezTo>
                  <a:pt x="80" y="541"/>
                  <a:pt x="66" y="524"/>
                  <a:pt x="55" y="506"/>
                </a:cubicBezTo>
                <a:cubicBezTo>
                  <a:pt x="43" y="489"/>
                  <a:pt x="33" y="470"/>
                  <a:pt x="25" y="450"/>
                </a:cubicBezTo>
                <a:cubicBezTo>
                  <a:pt x="16" y="430"/>
                  <a:pt x="10" y="410"/>
                  <a:pt x="6" y="389"/>
                </a:cubicBezTo>
                <a:cubicBezTo>
                  <a:pt x="2" y="368"/>
                  <a:pt x="0" y="347"/>
                  <a:pt x="0" y="326"/>
                </a:cubicBezTo>
                <a:cubicBezTo>
                  <a:pt x="0" y="304"/>
                  <a:pt x="2" y="283"/>
                  <a:pt x="6" y="262"/>
                </a:cubicBezTo>
                <a:cubicBezTo>
                  <a:pt x="10" y="241"/>
                  <a:pt x="16" y="221"/>
                  <a:pt x="25" y="201"/>
                </a:cubicBezTo>
                <a:cubicBezTo>
                  <a:pt x="33" y="181"/>
                  <a:pt x="43" y="162"/>
                  <a:pt x="55" y="144"/>
                </a:cubicBezTo>
                <a:cubicBezTo>
                  <a:pt x="66" y="127"/>
                  <a:pt x="80" y="110"/>
                  <a:pt x="95" y="95"/>
                </a:cubicBezTo>
                <a:cubicBezTo>
                  <a:pt x="110" y="80"/>
                  <a:pt x="127" y="66"/>
                  <a:pt x="144" y="55"/>
                </a:cubicBezTo>
                <a:cubicBezTo>
                  <a:pt x="162" y="43"/>
                  <a:pt x="181" y="33"/>
                  <a:pt x="200" y="25"/>
                </a:cubicBezTo>
                <a:cubicBezTo>
                  <a:pt x="220" y="16"/>
                  <a:pt x="240" y="10"/>
                  <a:pt x="261" y="6"/>
                </a:cubicBezTo>
                <a:cubicBezTo>
                  <a:pt x="282" y="2"/>
                  <a:pt x="303" y="0"/>
                  <a:pt x="325" y="0"/>
                </a:cubicBezTo>
                <a:cubicBezTo>
                  <a:pt x="346" y="0"/>
                  <a:pt x="367" y="2"/>
                  <a:pt x="388" y="6"/>
                </a:cubicBezTo>
                <a:cubicBezTo>
                  <a:pt x="410" y="10"/>
                  <a:pt x="430" y="16"/>
                  <a:pt x="450" y="25"/>
                </a:cubicBezTo>
                <a:cubicBezTo>
                  <a:pt x="470" y="33"/>
                  <a:pt x="489" y="43"/>
                  <a:pt x="506" y="55"/>
                </a:cubicBezTo>
                <a:cubicBezTo>
                  <a:pt x="524" y="66"/>
                  <a:pt x="541" y="80"/>
                  <a:pt x="556" y="95"/>
                </a:cubicBezTo>
                <a:cubicBezTo>
                  <a:pt x="571" y="110"/>
                  <a:pt x="584" y="127"/>
                  <a:pt x="596" y="144"/>
                </a:cubicBezTo>
                <a:cubicBezTo>
                  <a:pt x="608" y="162"/>
                  <a:pt x="618" y="181"/>
                  <a:pt x="626" y="201"/>
                </a:cubicBezTo>
                <a:cubicBezTo>
                  <a:pt x="634" y="221"/>
                  <a:pt x="640" y="241"/>
                  <a:pt x="645" y="262"/>
                </a:cubicBezTo>
                <a:cubicBezTo>
                  <a:pt x="649" y="283"/>
                  <a:pt x="651" y="304"/>
                  <a:pt x="651" y="326"/>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55" name="文本框 354"/>
          <p:cNvSpPr txBox="1"/>
          <p:nvPr/>
        </p:nvSpPr>
        <p:spPr>
          <a:xfrm>
            <a:off x="1345320" y="5114520"/>
            <a:ext cx="2582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结合检索到的实时信息，突破静态训练数据的限制</a:t>
            </a:r>
            <a:endParaRPr lang="en-US" sz="920" b="0" u="none" strike="noStrike">
              <a:solidFill>
                <a:srgbClr val="000000"/>
              </a:solidFill>
              <a:effectLst/>
              <a:uFillTx/>
              <a:latin typeface="Times New Roman"/>
            </a:endParaRPr>
          </a:p>
        </p:txBody>
      </p:sp>
      <p:sp>
        <p:nvSpPr>
          <p:cNvPr id="356" name="文本框 355"/>
          <p:cNvSpPr txBox="1"/>
          <p:nvPr/>
        </p:nvSpPr>
        <p:spPr>
          <a:xfrm>
            <a:off x="5661720" y="5006880"/>
            <a:ext cx="133200" cy="157320"/>
          </a:xfrm>
          <a:prstGeom prst="rect">
            <a:avLst/>
          </a:prstGeom>
          <a:noFill/>
          <a:ln w="0">
            <a:noFill/>
          </a:ln>
        </p:spPr>
        <p:txBody>
          <a:bodyPr wrap="none" lIns="0" tIns="0" rIns="0" bIns="0" anchor="t">
            <a:spAutoFit/>
          </a:bodyPr>
          <a:lstStyle/>
          <a:p>
            <a:r>
              <a:rPr lang="en-US" sz="1050" b="0" u="none" strike="noStrike">
                <a:solidFill>
                  <a:srgbClr val="DDD6FE"/>
                </a:solidFill>
                <a:effectLst/>
                <a:uFillTx/>
                <a:latin typeface="NotoSansSC"/>
                <a:ea typeface="NotoSansSC"/>
              </a:rPr>
              <a:t>2</a:t>
            </a:r>
            <a:endParaRPr lang="en-US" sz="1050" b="0" u="none" strike="noStrike">
              <a:solidFill>
                <a:srgbClr val="000000"/>
              </a:solidFill>
              <a:effectLst/>
              <a:uFillTx/>
              <a:latin typeface="Times New Roman"/>
            </a:endParaRPr>
          </a:p>
        </p:txBody>
      </p:sp>
      <p:sp>
        <p:nvSpPr>
          <p:cNvPr id="357" name="文本框 356"/>
          <p:cNvSpPr txBox="1"/>
          <p:nvPr/>
        </p:nvSpPr>
        <p:spPr>
          <a:xfrm>
            <a:off x="5916600" y="4923360"/>
            <a:ext cx="40320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时效性</a:t>
            </a:r>
            <a:endParaRPr lang="en-US" sz="1050" b="0" u="none" strike="noStrike">
              <a:solidFill>
                <a:srgbClr val="000000"/>
              </a:solidFill>
              <a:effectLst/>
              <a:uFillTx/>
              <a:latin typeface="Times New Roman"/>
            </a:endParaRPr>
          </a:p>
        </p:txBody>
      </p:sp>
      <p:sp>
        <p:nvSpPr>
          <p:cNvPr id="358" name="任意多边形 357"/>
          <p:cNvSpPr/>
          <p:nvPr/>
        </p:nvSpPr>
        <p:spPr>
          <a:xfrm>
            <a:off x="860400" y="5623920"/>
            <a:ext cx="4421160" cy="568440"/>
          </a:xfrm>
          <a:custGeom>
            <a:avLst/>
            <a:gdLst/>
            <a:ahLst/>
            <a:cxnLst/>
            <a:rect l="0" t="0" r="r" b="b"/>
            <a:pathLst>
              <a:path w="12281" h="1579">
                <a:moveTo>
                  <a:pt x="0" y="1394"/>
                </a:moveTo>
                <a:lnTo>
                  <a:pt x="0" y="186"/>
                </a:lnTo>
                <a:cubicBezTo>
                  <a:pt x="0" y="173"/>
                  <a:pt x="1" y="161"/>
                  <a:pt x="3" y="149"/>
                </a:cubicBezTo>
                <a:cubicBezTo>
                  <a:pt x="5" y="137"/>
                  <a:pt x="8" y="126"/>
                  <a:pt x="11" y="115"/>
                </a:cubicBezTo>
                <a:cubicBezTo>
                  <a:pt x="15" y="103"/>
                  <a:pt x="19" y="93"/>
                  <a:pt x="24" y="82"/>
                </a:cubicBezTo>
                <a:cubicBezTo>
                  <a:pt x="29" y="72"/>
                  <a:pt x="35" y="63"/>
                  <a:pt x="41" y="54"/>
                </a:cubicBezTo>
                <a:cubicBezTo>
                  <a:pt x="48" y="46"/>
                  <a:pt x="55" y="38"/>
                  <a:pt x="62" y="31"/>
                </a:cubicBezTo>
                <a:cubicBezTo>
                  <a:pt x="70" y="24"/>
                  <a:pt x="78" y="19"/>
                  <a:pt x="86" y="14"/>
                </a:cubicBezTo>
                <a:cubicBezTo>
                  <a:pt x="95" y="9"/>
                  <a:pt x="104" y="6"/>
                  <a:pt x="113" y="3"/>
                </a:cubicBezTo>
                <a:cubicBezTo>
                  <a:pt x="122" y="1"/>
                  <a:pt x="131" y="0"/>
                  <a:pt x="140" y="0"/>
                </a:cubicBezTo>
                <a:lnTo>
                  <a:pt x="12095" y="0"/>
                </a:lnTo>
                <a:cubicBezTo>
                  <a:pt x="12108" y="0"/>
                  <a:pt x="12120" y="1"/>
                  <a:pt x="12132" y="3"/>
                </a:cubicBezTo>
                <a:cubicBezTo>
                  <a:pt x="12144" y="6"/>
                  <a:pt x="12155" y="9"/>
                  <a:pt x="12167" y="14"/>
                </a:cubicBezTo>
                <a:cubicBezTo>
                  <a:pt x="12178" y="19"/>
                  <a:pt x="12188" y="24"/>
                  <a:pt x="12199" y="31"/>
                </a:cubicBezTo>
                <a:cubicBezTo>
                  <a:pt x="12209" y="38"/>
                  <a:pt x="12218" y="46"/>
                  <a:pt x="12227" y="54"/>
                </a:cubicBezTo>
                <a:cubicBezTo>
                  <a:pt x="12235" y="63"/>
                  <a:pt x="12243" y="72"/>
                  <a:pt x="12250" y="82"/>
                </a:cubicBezTo>
                <a:cubicBezTo>
                  <a:pt x="12257" y="93"/>
                  <a:pt x="12262" y="103"/>
                  <a:pt x="12267" y="115"/>
                </a:cubicBezTo>
                <a:cubicBezTo>
                  <a:pt x="12272" y="126"/>
                  <a:pt x="12275" y="137"/>
                  <a:pt x="12278" y="149"/>
                </a:cubicBezTo>
                <a:cubicBezTo>
                  <a:pt x="12280" y="161"/>
                  <a:pt x="12281" y="173"/>
                  <a:pt x="12281" y="186"/>
                </a:cubicBezTo>
                <a:lnTo>
                  <a:pt x="12281" y="1394"/>
                </a:lnTo>
                <a:cubicBezTo>
                  <a:pt x="12281" y="1406"/>
                  <a:pt x="12280" y="1418"/>
                  <a:pt x="12278" y="1430"/>
                </a:cubicBezTo>
                <a:cubicBezTo>
                  <a:pt x="12275" y="1442"/>
                  <a:pt x="12272" y="1453"/>
                  <a:pt x="12267" y="1465"/>
                </a:cubicBezTo>
                <a:cubicBezTo>
                  <a:pt x="12262" y="1476"/>
                  <a:pt x="12257" y="1487"/>
                  <a:pt x="12250" y="1497"/>
                </a:cubicBezTo>
                <a:cubicBezTo>
                  <a:pt x="12243" y="1507"/>
                  <a:pt x="12235" y="1516"/>
                  <a:pt x="12227" y="1525"/>
                </a:cubicBezTo>
                <a:cubicBezTo>
                  <a:pt x="12218" y="1534"/>
                  <a:pt x="12209" y="1541"/>
                  <a:pt x="12199" y="1548"/>
                </a:cubicBezTo>
                <a:cubicBezTo>
                  <a:pt x="12188" y="1555"/>
                  <a:pt x="12178" y="1561"/>
                  <a:pt x="12167" y="1565"/>
                </a:cubicBezTo>
                <a:cubicBezTo>
                  <a:pt x="12155" y="1570"/>
                  <a:pt x="12144" y="1573"/>
                  <a:pt x="12132" y="1576"/>
                </a:cubicBezTo>
                <a:cubicBezTo>
                  <a:pt x="12120" y="1578"/>
                  <a:pt x="12108" y="1579"/>
                  <a:pt x="12095" y="1579"/>
                </a:cubicBezTo>
                <a:lnTo>
                  <a:pt x="140" y="1579"/>
                </a:lnTo>
                <a:cubicBezTo>
                  <a:pt x="131" y="1579"/>
                  <a:pt x="122" y="1578"/>
                  <a:pt x="113" y="1576"/>
                </a:cubicBezTo>
                <a:cubicBezTo>
                  <a:pt x="104" y="1573"/>
                  <a:pt x="95" y="1570"/>
                  <a:pt x="86" y="1565"/>
                </a:cubicBezTo>
                <a:cubicBezTo>
                  <a:pt x="78" y="1561"/>
                  <a:pt x="70" y="1555"/>
                  <a:pt x="62" y="1548"/>
                </a:cubicBezTo>
                <a:cubicBezTo>
                  <a:pt x="55" y="1541"/>
                  <a:pt x="48" y="1534"/>
                  <a:pt x="41" y="1525"/>
                </a:cubicBezTo>
                <a:cubicBezTo>
                  <a:pt x="35" y="1516"/>
                  <a:pt x="29" y="1507"/>
                  <a:pt x="24" y="1497"/>
                </a:cubicBezTo>
                <a:cubicBezTo>
                  <a:pt x="19" y="1487"/>
                  <a:pt x="15" y="1476"/>
                  <a:pt x="11" y="1465"/>
                </a:cubicBezTo>
                <a:cubicBezTo>
                  <a:pt x="8" y="1453"/>
                  <a:pt x="5" y="1442"/>
                  <a:pt x="3" y="1430"/>
                </a:cubicBezTo>
                <a:cubicBezTo>
                  <a:pt x="1" y="1418"/>
                  <a:pt x="0" y="1406"/>
                  <a:pt x="0" y="139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59" name="任意多边形 358"/>
          <p:cNvSpPr/>
          <p:nvPr/>
        </p:nvSpPr>
        <p:spPr>
          <a:xfrm>
            <a:off x="843840" y="5623920"/>
            <a:ext cx="67320" cy="568440"/>
          </a:xfrm>
          <a:custGeom>
            <a:avLst/>
            <a:gdLst/>
            <a:ahLst/>
            <a:cxnLst/>
            <a:rect l="0" t="0" r="r" b="b"/>
            <a:pathLst>
              <a:path w="187" h="1579">
                <a:moveTo>
                  <a:pt x="150" y="14"/>
                </a:moveTo>
                <a:cubicBezTo>
                  <a:pt x="139" y="23"/>
                  <a:pt x="129" y="37"/>
                  <a:pt x="120" y="54"/>
                </a:cubicBezTo>
                <a:cubicBezTo>
                  <a:pt x="111" y="72"/>
                  <a:pt x="105" y="92"/>
                  <a:pt x="100" y="115"/>
                </a:cubicBezTo>
                <a:cubicBezTo>
                  <a:pt x="95" y="137"/>
                  <a:pt x="93" y="161"/>
                  <a:pt x="93" y="186"/>
                </a:cubicBezTo>
                <a:lnTo>
                  <a:pt x="93" y="1394"/>
                </a:lnTo>
                <a:cubicBezTo>
                  <a:pt x="93" y="1418"/>
                  <a:pt x="95" y="1442"/>
                  <a:pt x="100" y="1465"/>
                </a:cubicBezTo>
                <a:cubicBezTo>
                  <a:pt x="105" y="1487"/>
                  <a:pt x="111" y="1508"/>
                  <a:pt x="120" y="1525"/>
                </a:cubicBezTo>
                <a:cubicBezTo>
                  <a:pt x="129" y="1542"/>
                  <a:pt x="139" y="1556"/>
                  <a:pt x="150" y="1565"/>
                </a:cubicBezTo>
                <a:cubicBezTo>
                  <a:pt x="163" y="1575"/>
                  <a:pt x="174" y="1579"/>
                  <a:pt x="187" y="1579"/>
                </a:cubicBezTo>
                <a:cubicBezTo>
                  <a:pt x="162" y="1579"/>
                  <a:pt x="137" y="1575"/>
                  <a:pt x="115" y="1565"/>
                </a:cubicBezTo>
                <a:cubicBezTo>
                  <a:pt x="92" y="1556"/>
                  <a:pt x="72" y="1542"/>
                  <a:pt x="54" y="1525"/>
                </a:cubicBezTo>
                <a:cubicBezTo>
                  <a:pt x="37" y="1508"/>
                  <a:pt x="24" y="1487"/>
                  <a:pt x="14" y="1465"/>
                </a:cubicBezTo>
                <a:cubicBezTo>
                  <a:pt x="5" y="1442"/>
                  <a:pt x="0" y="1418"/>
                  <a:pt x="0" y="1394"/>
                </a:cubicBezTo>
                <a:lnTo>
                  <a:pt x="0" y="186"/>
                </a:lnTo>
                <a:cubicBezTo>
                  <a:pt x="0" y="161"/>
                  <a:pt x="5" y="137"/>
                  <a:pt x="14" y="115"/>
                </a:cubicBezTo>
                <a:cubicBezTo>
                  <a:pt x="24" y="92"/>
                  <a:pt x="37" y="72"/>
                  <a:pt x="54" y="54"/>
                </a:cubicBezTo>
                <a:cubicBezTo>
                  <a:pt x="72" y="37"/>
                  <a:pt x="92" y="23"/>
                  <a:pt x="115" y="14"/>
                </a:cubicBezTo>
                <a:cubicBezTo>
                  <a:pt x="137" y="5"/>
                  <a:pt x="162" y="0"/>
                  <a:pt x="187" y="0"/>
                </a:cubicBezTo>
                <a:cubicBezTo>
                  <a:pt x="174" y="0"/>
                  <a:pt x="163" y="5"/>
                  <a:pt x="150" y="14"/>
                </a:cubicBezTo>
                <a:close/>
              </a:path>
            </a:pathLst>
          </a:custGeom>
          <a:solidFill>
            <a:srgbClr val="0000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0" name="任意多边形 359"/>
          <p:cNvSpPr/>
          <p:nvPr/>
        </p:nvSpPr>
        <p:spPr>
          <a:xfrm>
            <a:off x="1010880" y="5790960"/>
            <a:ext cx="234360" cy="234360"/>
          </a:xfrm>
          <a:custGeom>
            <a:avLst/>
            <a:gdLst/>
            <a:ahLst/>
            <a:cxnLst/>
            <a:rect l="0" t="0" r="r" b="b"/>
            <a:pathLst>
              <a:path w="651" h="651">
                <a:moveTo>
                  <a:pt x="651" y="325"/>
                </a:moveTo>
                <a:cubicBezTo>
                  <a:pt x="651" y="346"/>
                  <a:pt x="649" y="368"/>
                  <a:pt x="645" y="389"/>
                </a:cubicBezTo>
                <a:cubicBezTo>
                  <a:pt x="641" y="409"/>
                  <a:pt x="635" y="430"/>
                  <a:pt x="627" y="449"/>
                </a:cubicBezTo>
                <a:cubicBezTo>
                  <a:pt x="618" y="470"/>
                  <a:pt x="608" y="489"/>
                  <a:pt x="596" y="507"/>
                </a:cubicBezTo>
                <a:cubicBezTo>
                  <a:pt x="585" y="524"/>
                  <a:pt x="571" y="541"/>
                  <a:pt x="556" y="556"/>
                </a:cubicBezTo>
                <a:cubicBezTo>
                  <a:pt x="541" y="571"/>
                  <a:pt x="525" y="584"/>
                  <a:pt x="507" y="596"/>
                </a:cubicBezTo>
                <a:cubicBezTo>
                  <a:pt x="489" y="608"/>
                  <a:pt x="470" y="618"/>
                  <a:pt x="451" y="626"/>
                </a:cubicBezTo>
                <a:cubicBezTo>
                  <a:pt x="431" y="635"/>
                  <a:pt x="411" y="641"/>
                  <a:pt x="390" y="645"/>
                </a:cubicBezTo>
                <a:cubicBezTo>
                  <a:pt x="369" y="649"/>
                  <a:pt x="348" y="651"/>
                  <a:pt x="326" y="651"/>
                </a:cubicBezTo>
                <a:cubicBezTo>
                  <a:pt x="305" y="651"/>
                  <a:pt x="284" y="649"/>
                  <a:pt x="263" y="645"/>
                </a:cubicBezTo>
                <a:cubicBezTo>
                  <a:pt x="242" y="641"/>
                  <a:pt x="222" y="635"/>
                  <a:pt x="202" y="626"/>
                </a:cubicBezTo>
                <a:cubicBezTo>
                  <a:pt x="182" y="618"/>
                  <a:pt x="163" y="608"/>
                  <a:pt x="146" y="596"/>
                </a:cubicBezTo>
                <a:cubicBezTo>
                  <a:pt x="128" y="584"/>
                  <a:pt x="111" y="571"/>
                  <a:pt x="95" y="556"/>
                </a:cubicBezTo>
                <a:cubicBezTo>
                  <a:pt x="80" y="541"/>
                  <a:pt x="67" y="524"/>
                  <a:pt x="55" y="507"/>
                </a:cubicBezTo>
                <a:cubicBezTo>
                  <a:pt x="43" y="489"/>
                  <a:pt x="33" y="470"/>
                  <a:pt x="25" y="449"/>
                </a:cubicBezTo>
                <a:cubicBezTo>
                  <a:pt x="17" y="430"/>
                  <a:pt x="11" y="409"/>
                  <a:pt x="7" y="389"/>
                </a:cubicBezTo>
                <a:cubicBezTo>
                  <a:pt x="2" y="368"/>
                  <a:pt x="0" y="346"/>
                  <a:pt x="0" y="325"/>
                </a:cubicBezTo>
                <a:cubicBezTo>
                  <a:pt x="0" y="304"/>
                  <a:pt x="2" y="283"/>
                  <a:pt x="7" y="262"/>
                </a:cubicBezTo>
                <a:cubicBezTo>
                  <a:pt x="11" y="241"/>
                  <a:pt x="17" y="220"/>
                  <a:pt x="25" y="201"/>
                </a:cubicBezTo>
                <a:cubicBezTo>
                  <a:pt x="33" y="181"/>
                  <a:pt x="43" y="162"/>
                  <a:pt x="55" y="145"/>
                </a:cubicBezTo>
                <a:cubicBezTo>
                  <a:pt x="67" y="127"/>
                  <a:pt x="80" y="110"/>
                  <a:pt x="95" y="95"/>
                </a:cubicBezTo>
                <a:cubicBezTo>
                  <a:pt x="111" y="80"/>
                  <a:pt x="128" y="67"/>
                  <a:pt x="146" y="55"/>
                </a:cubicBezTo>
                <a:cubicBezTo>
                  <a:pt x="163" y="43"/>
                  <a:pt x="182" y="33"/>
                  <a:pt x="202" y="25"/>
                </a:cubicBezTo>
                <a:cubicBezTo>
                  <a:pt x="222" y="17"/>
                  <a:pt x="242" y="11"/>
                  <a:pt x="263" y="6"/>
                </a:cubicBezTo>
                <a:cubicBezTo>
                  <a:pt x="284" y="2"/>
                  <a:pt x="305" y="0"/>
                  <a:pt x="326" y="0"/>
                </a:cubicBezTo>
                <a:cubicBezTo>
                  <a:pt x="348" y="0"/>
                  <a:pt x="369" y="2"/>
                  <a:pt x="390" y="6"/>
                </a:cubicBezTo>
                <a:cubicBezTo>
                  <a:pt x="411" y="11"/>
                  <a:pt x="431" y="17"/>
                  <a:pt x="451" y="25"/>
                </a:cubicBezTo>
                <a:cubicBezTo>
                  <a:pt x="470" y="33"/>
                  <a:pt x="489" y="43"/>
                  <a:pt x="507" y="55"/>
                </a:cubicBezTo>
                <a:cubicBezTo>
                  <a:pt x="525" y="67"/>
                  <a:pt x="541" y="80"/>
                  <a:pt x="556" y="95"/>
                </a:cubicBezTo>
                <a:cubicBezTo>
                  <a:pt x="571" y="110"/>
                  <a:pt x="585" y="127"/>
                  <a:pt x="596" y="145"/>
                </a:cubicBezTo>
                <a:cubicBezTo>
                  <a:pt x="608" y="162"/>
                  <a:pt x="618" y="181"/>
                  <a:pt x="627" y="201"/>
                </a:cubicBezTo>
                <a:cubicBezTo>
                  <a:pt x="635" y="220"/>
                  <a:pt x="641" y="241"/>
                  <a:pt x="645" y="262"/>
                </a:cubicBezTo>
                <a:cubicBezTo>
                  <a:pt x="649" y="283"/>
                  <a:pt x="651" y="304"/>
                  <a:pt x="651" y="325"/>
                </a:cubicBezTo>
                <a:close/>
              </a:path>
            </a:pathLst>
          </a:custGeom>
          <a:solidFill>
            <a:srgbClr val="6366F1">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1" name="文本框 360"/>
          <p:cNvSpPr txBox="1"/>
          <p:nvPr/>
        </p:nvSpPr>
        <p:spPr>
          <a:xfrm>
            <a:off x="5916600" y="511452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通过检索最新信息，确保回答内容的实时准确性</a:t>
            </a:r>
            <a:endParaRPr lang="en-US" sz="920" b="0" u="none" strike="noStrike">
              <a:solidFill>
                <a:srgbClr val="000000"/>
              </a:solidFill>
              <a:effectLst/>
              <a:uFillTx/>
              <a:latin typeface="Times New Roman"/>
            </a:endParaRPr>
          </a:p>
        </p:txBody>
      </p:sp>
      <p:sp>
        <p:nvSpPr>
          <p:cNvPr id="362" name="文本框 361"/>
          <p:cNvSpPr txBox="1"/>
          <p:nvPr/>
        </p:nvSpPr>
        <p:spPr>
          <a:xfrm>
            <a:off x="1090440" y="5842440"/>
            <a:ext cx="133200" cy="157320"/>
          </a:xfrm>
          <a:prstGeom prst="rect">
            <a:avLst/>
          </a:prstGeom>
          <a:noFill/>
          <a:ln w="0">
            <a:noFill/>
          </a:ln>
        </p:spPr>
        <p:txBody>
          <a:bodyPr wrap="none" lIns="0" tIns="0" rIns="0" bIns="0" anchor="t">
            <a:spAutoFit/>
          </a:bodyPr>
          <a:lstStyle/>
          <a:p>
            <a:r>
              <a:rPr lang="en-US" sz="1050" b="0" u="none" strike="noStrike">
                <a:solidFill>
                  <a:srgbClr val="C7D2FE"/>
                </a:solidFill>
                <a:effectLst/>
                <a:uFillTx/>
                <a:latin typeface="NotoSansSC"/>
                <a:ea typeface="NotoSansSC"/>
              </a:rPr>
              <a:t>3</a:t>
            </a:r>
            <a:endParaRPr lang="en-US" sz="1050" b="0" u="none" strike="noStrike">
              <a:solidFill>
                <a:srgbClr val="000000"/>
              </a:solidFill>
              <a:effectLst/>
              <a:uFillTx/>
              <a:latin typeface="Times New Roman"/>
            </a:endParaRPr>
          </a:p>
        </p:txBody>
      </p:sp>
      <p:sp>
        <p:nvSpPr>
          <p:cNvPr id="363" name="文本框 362"/>
          <p:cNvSpPr txBox="1"/>
          <p:nvPr/>
        </p:nvSpPr>
        <p:spPr>
          <a:xfrm>
            <a:off x="1345320" y="5758920"/>
            <a:ext cx="403200" cy="194040"/>
          </a:xfrm>
          <a:prstGeom prst="rect">
            <a:avLst/>
          </a:prstGeom>
          <a:noFill/>
          <a:ln w="0">
            <a:noFill/>
          </a:ln>
        </p:spPr>
        <p:txBody>
          <a:bodyPr wrap="none" lIns="0" tIns="0" rIns="0" bIns="0" anchor="t">
            <a:spAutoFit/>
          </a:bodyPr>
          <a:lstStyle/>
          <a:p>
            <a:r>
              <a:rPr lang="zh-CN" sz="1050" b="0" u="none" strike="noStrike">
                <a:solidFill>
                  <a:srgbClr val="C7D2FE"/>
                </a:solidFill>
                <a:effectLst/>
                <a:uFillTx/>
                <a:latin typeface="NotoSansSC"/>
                <a:ea typeface="NotoSansSC"/>
              </a:rPr>
              <a:t>专业性</a:t>
            </a:r>
            <a:endParaRPr lang="en-US" sz="1050" b="0" u="none" strike="noStrike">
              <a:solidFill>
                <a:srgbClr val="000000"/>
              </a:solidFill>
              <a:effectLst/>
              <a:uFillTx/>
              <a:latin typeface="Times New Roman"/>
            </a:endParaRPr>
          </a:p>
        </p:txBody>
      </p:sp>
      <p:sp>
        <p:nvSpPr>
          <p:cNvPr id="364" name="任意多边形 363"/>
          <p:cNvSpPr/>
          <p:nvPr/>
        </p:nvSpPr>
        <p:spPr>
          <a:xfrm>
            <a:off x="5431680" y="5623920"/>
            <a:ext cx="4421160" cy="568440"/>
          </a:xfrm>
          <a:custGeom>
            <a:avLst/>
            <a:gdLst/>
            <a:ahLst/>
            <a:cxnLst/>
            <a:rect l="0" t="0" r="r" b="b"/>
            <a:pathLst>
              <a:path w="12281" h="1579">
                <a:moveTo>
                  <a:pt x="0" y="1394"/>
                </a:moveTo>
                <a:lnTo>
                  <a:pt x="0" y="186"/>
                </a:lnTo>
                <a:cubicBezTo>
                  <a:pt x="0" y="173"/>
                  <a:pt x="1" y="161"/>
                  <a:pt x="3" y="149"/>
                </a:cubicBezTo>
                <a:cubicBezTo>
                  <a:pt x="4" y="137"/>
                  <a:pt x="7" y="126"/>
                  <a:pt x="11" y="115"/>
                </a:cubicBezTo>
                <a:cubicBezTo>
                  <a:pt x="14" y="103"/>
                  <a:pt x="18" y="93"/>
                  <a:pt x="23" y="82"/>
                </a:cubicBezTo>
                <a:cubicBezTo>
                  <a:pt x="29" y="72"/>
                  <a:pt x="34" y="63"/>
                  <a:pt x="41" y="54"/>
                </a:cubicBezTo>
                <a:cubicBezTo>
                  <a:pt x="47" y="46"/>
                  <a:pt x="54" y="38"/>
                  <a:pt x="62" y="31"/>
                </a:cubicBezTo>
                <a:cubicBezTo>
                  <a:pt x="69" y="24"/>
                  <a:pt x="78" y="19"/>
                  <a:pt x="86" y="14"/>
                </a:cubicBezTo>
                <a:cubicBezTo>
                  <a:pt x="94" y="9"/>
                  <a:pt x="103" y="6"/>
                  <a:pt x="112" y="3"/>
                </a:cubicBezTo>
                <a:cubicBezTo>
                  <a:pt x="121" y="1"/>
                  <a:pt x="130" y="0"/>
                  <a:pt x="139" y="0"/>
                </a:cubicBezTo>
                <a:lnTo>
                  <a:pt x="12095" y="0"/>
                </a:lnTo>
                <a:cubicBezTo>
                  <a:pt x="12107" y="0"/>
                  <a:pt x="12119" y="1"/>
                  <a:pt x="12131" y="3"/>
                </a:cubicBezTo>
                <a:cubicBezTo>
                  <a:pt x="12143" y="6"/>
                  <a:pt x="12155" y="9"/>
                  <a:pt x="12166" y="14"/>
                </a:cubicBezTo>
                <a:cubicBezTo>
                  <a:pt x="12177" y="19"/>
                  <a:pt x="12188" y="24"/>
                  <a:pt x="12198" y="31"/>
                </a:cubicBezTo>
                <a:cubicBezTo>
                  <a:pt x="12208" y="38"/>
                  <a:pt x="12218" y="46"/>
                  <a:pt x="12226" y="54"/>
                </a:cubicBezTo>
                <a:cubicBezTo>
                  <a:pt x="12235" y="63"/>
                  <a:pt x="12243" y="72"/>
                  <a:pt x="12249" y="82"/>
                </a:cubicBezTo>
                <a:cubicBezTo>
                  <a:pt x="12256" y="93"/>
                  <a:pt x="12262" y="103"/>
                  <a:pt x="12267" y="115"/>
                </a:cubicBezTo>
                <a:cubicBezTo>
                  <a:pt x="12271" y="126"/>
                  <a:pt x="12275" y="137"/>
                  <a:pt x="12277" y="149"/>
                </a:cubicBezTo>
                <a:cubicBezTo>
                  <a:pt x="12279" y="161"/>
                  <a:pt x="12281" y="173"/>
                  <a:pt x="12281" y="186"/>
                </a:cubicBezTo>
                <a:lnTo>
                  <a:pt x="12281" y="1394"/>
                </a:lnTo>
                <a:cubicBezTo>
                  <a:pt x="12281" y="1406"/>
                  <a:pt x="12279" y="1418"/>
                  <a:pt x="12277" y="1430"/>
                </a:cubicBezTo>
                <a:cubicBezTo>
                  <a:pt x="12275" y="1442"/>
                  <a:pt x="12271" y="1453"/>
                  <a:pt x="12267" y="1465"/>
                </a:cubicBezTo>
                <a:cubicBezTo>
                  <a:pt x="12262" y="1476"/>
                  <a:pt x="12256" y="1487"/>
                  <a:pt x="12249" y="1497"/>
                </a:cubicBezTo>
                <a:cubicBezTo>
                  <a:pt x="12243" y="1507"/>
                  <a:pt x="12235" y="1516"/>
                  <a:pt x="12226" y="1525"/>
                </a:cubicBezTo>
                <a:cubicBezTo>
                  <a:pt x="12218" y="1534"/>
                  <a:pt x="12208" y="1541"/>
                  <a:pt x="12198" y="1548"/>
                </a:cubicBezTo>
                <a:cubicBezTo>
                  <a:pt x="12188" y="1555"/>
                  <a:pt x="12177" y="1561"/>
                  <a:pt x="12166" y="1565"/>
                </a:cubicBezTo>
                <a:cubicBezTo>
                  <a:pt x="12155" y="1570"/>
                  <a:pt x="12143" y="1573"/>
                  <a:pt x="12131" y="1576"/>
                </a:cubicBezTo>
                <a:cubicBezTo>
                  <a:pt x="12119" y="1578"/>
                  <a:pt x="12107" y="1579"/>
                  <a:pt x="12095" y="1579"/>
                </a:cubicBezTo>
                <a:lnTo>
                  <a:pt x="139" y="1579"/>
                </a:lnTo>
                <a:cubicBezTo>
                  <a:pt x="130" y="1579"/>
                  <a:pt x="121" y="1578"/>
                  <a:pt x="112" y="1576"/>
                </a:cubicBezTo>
                <a:cubicBezTo>
                  <a:pt x="103" y="1573"/>
                  <a:pt x="94" y="1570"/>
                  <a:pt x="86" y="1565"/>
                </a:cubicBezTo>
                <a:cubicBezTo>
                  <a:pt x="78" y="1561"/>
                  <a:pt x="69" y="1555"/>
                  <a:pt x="62" y="1548"/>
                </a:cubicBezTo>
                <a:cubicBezTo>
                  <a:pt x="54" y="1541"/>
                  <a:pt x="47" y="1534"/>
                  <a:pt x="41" y="1525"/>
                </a:cubicBezTo>
                <a:cubicBezTo>
                  <a:pt x="34" y="1516"/>
                  <a:pt x="29" y="1507"/>
                  <a:pt x="23" y="1497"/>
                </a:cubicBezTo>
                <a:cubicBezTo>
                  <a:pt x="18" y="1487"/>
                  <a:pt x="14" y="1476"/>
                  <a:pt x="11" y="1465"/>
                </a:cubicBezTo>
                <a:cubicBezTo>
                  <a:pt x="7" y="1453"/>
                  <a:pt x="4" y="1442"/>
                  <a:pt x="3" y="1430"/>
                </a:cubicBezTo>
                <a:cubicBezTo>
                  <a:pt x="1" y="1418"/>
                  <a:pt x="0" y="1406"/>
                  <a:pt x="0" y="139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5" name="任意多边形 364"/>
          <p:cNvSpPr/>
          <p:nvPr/>
        </p:nvSpPr>
        <p:spPr>
          <a:xfrm>
            <a:off x="5415120" y="5623920"/>
            <a:ext cx="66960" cy="568440"/>
          </a:xfrm>
          <a:custGeom>
            <a:avLst/>
            <a:gdLst/>
            <a:ahLst/>
            <a:cxnLst/>
            <a:rect l="0" t="0" r="r" b="b"/>
            <a:pathLst>
              <a:path w="186" h="1579">
                <a:moveTo>
                  <a:pt x="0" y="0"/>
                </a:moveTo>
                <a:lnTo>
                  <a:pt x="186" y="0"/>
                </a:lnTo>
                <a:lnTo>
                  <a:pt x="186" y="1579"/>
                </a:lnTo>
                <a:lnTo>
                  <a:pt x="0" y="1579"/>
                </a:lnTo>
                <a:lnTo>
                  <a:pt x="0" y="0"/>
                </a:lnTo>
                <a:close/>
              </a:path>
            </a:pathLst>
          </a:custGeom>
          <a:solidFill>
            <a:srgbClr val="0000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6" name="任意多边形 365"/>
          <p:cNvSpPr/>
          <p:nvPr/>
        </p:nvSpPr>
        <p:spPr>
          <a:xfrm>
            <a:off x="5582160" y="5790960"/>
            <a:ext cx="234360" cy="234360"/>
          </a:xfrm>
          <a:custGeom>
            <a:avLst/>
            <a:gdLst/>
            <a:ahLst/>
            <a:cxnLst/>
            <a:rect l="0" t="0" r="r" b="b"/>
            <a:pathLst>
              <a:path w="651" h="651">
                <a:moveTo>
                  <a:pt x="651" y="325"/>
                </a:moveTo>
                <a:cubicBezTo>
                  <a:pt x="651" y="346"/>
                  <a:pt x="649" y="368"/>
                  <a:pt x="645" y="389"/>
                </a:cubicBezTo>
                <a:cubicBezTo>
                  <a:pt x="640" y="409"/>
                  <a:pt x="634" y="430"/>
                  <a:pt x="626" y="449"/>
                </a:cubicBezTo>
                <a:cubicBezTo>
                  <a:pt x="618" y="470"/>
                  <a:pt x="608" y="489"/>
                  <a:pt x="596" y="507"/>
                </a:cubicBezTo>
                <a:cubicBezTo>
                  <a:pt x="584" y="524"/>
                  <a:pt x="571" y="541"/>
                  <a:pt x="556" y="556"/>
                </a:cubicBezTo>
                <a:cubicBezTo>
                  <a:pt x="541" y="571"/>
                  <a:pt x="524" y="584"/>
                  <a:pt x="506" y="596"/>
                </a:cubicBezTo>
                <a:cubicBezTo>
                  <a:pt x="489" y="608"/>
                  <a:pt x="470" y="618"/>
                  <a:pt x="450" y="626"/>
                </a:cubicBezTo>
                <a:cubicBezTo>
                  <a:pt x="430" y="635"/>
                  <a:pt x="410" y="641"/>
                  <a:pt x="388" y="645"/>
                </a:cubicBezTo>
                <a:cubicBezTo>
                  <a:pt x="367" y="649"/>
                  <a:pt x="346" y="651"/>
                  <a:pt x="325" y="651"/>
                </a:cubicBezTo>
                <a:cubicBezTo>
                  <a:pt x="303" y="651"/>
                  <a:pt x="282" y="649"/>
                  <a:pt x="261" y="645"/>
                </a:cubicBezTo>
                <a:cubicBezTo>
                  <a:pt x="240" y="641"/>
                  <a:pt x="220" y="635"/>
                  <a:pt x="200" y="626"/>
                </a:cubicBezTo>
                <a:cubicBezTo>
                  <a:pt x="181" y="618"/>
                  <a:pt x="162" y="608"/>
                  <a:pt x="144" y="596"/>
                </a:cubicBezTo>
                <a:cubicBezTo>
                  <a:pt x="127" y="584"/>
                  <a:pt x="110" y="571"/>
                  <a:pt x="95" y="556"/>
                </a:cubicBezTo>
                <a:cubicBezTo>
                  <a:pt x="80" y="541"/>
                  <a:pt x="66" y="524"/>
                  <a:pt x="55" y="507"/>
                </a:cubicBezTo>
                <a:cubicBezTo>
                  <a:pt x="43" y="489"/>
                  <a:pt x="33" y="470"/>
                  <a:pt x="25" y="449"/>
                </a:cubicBezTo>
                <a:cubicBezTo>
                  <a:pt x="16" y="430"/>
                  <a:pt x="10" y="409"/>
                  <a:pt x="6" y="389"/>
                </a:cubicBezTo>
                <a:cubicBezTo>
                  <a:pt x="2" y="368"/>
                  <a:pt x="0" y="346"/>
                  <a:pt x="0" y="325"/>
                </a:cubicBezTo>
                <a:cubicBezTo>
                  <a:pt x="0" y="304"/>
                  <a:pt x="2" y="283"/>
                  <a:pt x="6" y="262"/>
                </a:cubicBezTo>
                <a:cubicBezTo>
                  <a:pt x="10" y="241"/>
                  <a:pt x="16" y="220"/>
                  <a:pt x="25" y="201"/>
                </a:cubicBezTo>
                <a:cubicBezTo>
                  <a:pt x="33" y="181"/>
                  <a:pt x="43" y="162"/>
                  <a:pt x="55" y="145"/>
                </a:cubicBezTo>
                <a:cubicBezTo>
                  <a:pt x="66" y="127"/>
                  <a:pt x="80" y="110"/>
                  <a:pt x="95" y="95"/>
                </a:cubicBezTo>
                <a:cubicBezTo>
                  <a:pt x="110" y="80"/>
                  <a:pt x="127" y="67"/>
                  <a:pt x="144" y="55"/>
                </a:cubicBezTo>
                <a:cubicBezTo>
                  <a:pt x="162" y="43"/>
                  <a:pt x="181" y="33"/>
                  <a:pt x="200" y="25"/>
                </a:cubicBezTo>
                <a:cubicBezTo>
                  <a:pt x="220" y="17"/>
                  <a:pt x="240" y="11"/>
                  <a:pt x="261" y="6"/>
                </a:cubicBezTo>
                <a:cubicBezTo>
                  <a:pt x="282" y="2"/>
                  <a:pt x="303" y="0"/>
                  <a:pt x="325" y="0"/>
                </a:cubicBezTo>
                <a:cubicBezTo>
                  <a:pt x="346" y="0"/>
                  <a:pt x="367" y="2"/>
                  <a:pt x="388" y="6"/>
                </a:cubicBezTo>
                <a:cubicBezTo>
                  <a:pt x="410" y="11"/>
                  <a:pt x="430" y="17"/>
                  <a:pt x="450" y="25"/>
                </a:cubicBezTo>
                <a:cubicBezTo>
                  <a:pt x="470" y="33"/>
                  <a:pt x="489" y="43"/>
                  <a:pt x="506" y="55"/>
                </a:cubicBezTo>
                <a:cubicBezTo>
                  <a:pt x="524" y="67"/>
                  <a:pt x="541" y="80"/>
                  <a:pt x="556" y="95"/>
                </a:cubicBezTo>
                <a:cubicBezTo>
                  <a:pt x="571" y="110"/>
                  <a:pt x="584" y="127"/>
                  <a:pt x="596" y="145"/>
                </a:cubicBezTo>
                <a:cubicBezTo>
                  <a:pt x="608" y="162"/>
                  <a:pt x="618" y="181"/>
                  <a:pt x="626" y="201"/>
                </a:cubicBezTo>
                <a:cubicBezTo>
                  <a:pt x="634" y="220"/>
                  <a:pt x="640" y="241"/>
                  <a:pt x="645" y="262"/>
                </a:cubicBezTo>
                <a:cubicBezTo>
                  <a:pt x="649" y="283"/>
                  <a:pt x="651" y="304"/>
                  <a:pt x="651" y="325"/>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7" name="文本框 366"/>
          <p:cNvSpPr txBox="1"/>
          <p:nvPr/>
        </p:nvSpPr>
        <p:spPr>
          <a:xfrm>
            <a:off x="1345320" y="5950080"/>
            <a:ext cx="26996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整合检索的专业知识，提升回答的专业水平和准确度</a:t>
            </a:r>
            <a:endParaRPr lang="en-US" sz="920" b="0" u="none" strike="noStrike">
              <a:solidFill>
                <a:srgbClr val="000000"/>
              </a:solidFill>
              <a:effectLst/>
              <a:uFillTx/>
              <a:latin typeface="Times New Roman"/>
            </a:endParaRPr>
          </a:p>
        </p:txBody>
      </p:sp>
      <p:sp>
        <p:nvSpPr>
          <p:cNvPr id="368" name="文本框 367"/>
          <p:cNvSpPr txBox="1"/>
          <p:nvPr/>
        </p:nvSpPr>
        <p:spPr>
          <a:xfrm>
            <a:off x="5661720" y="5842440"/>
            <a:ext cx="133200" cy="157320"/>
          </a:xfrm>
          <a:prstGeom prst="rect">
            <a:avLst/>
          </a:prstGeom>
          <a:noFill/>
          <a:ln w="0">
            <a:noFill/>
          </a:ln>
        </p:spPr>
        <p:txBody>
          <a:bodyPr wrap="none" lIns="0" tIns="0" rIns="0" bIns="0" anchor="t">
            <a:spAutoFit/>
          </a:bodyPr>
          <a:lstStyle/>
          <a:p>
            <a:r>
              <a:rPr lang="en-US" sz="1050" b="0" u="none" strike="noStrike">
                <a:solidFill>
                  <a:srgbClr val="DDD6FE"/>
                </a:solidFill>
                <a:effectLst/>
                <a:uFillTx/>
                <a:latin typeface="NotoSansSC"/>
                <a:ea typeface="NotoSansSC"/>
              </a:rPr>
              <a:t>4</a:t>
            </a:r>
            <a:endParaRPr lang="en-US" sz="1050" b="0" u="none" strike="noStrike">
              <a:solidFill>
                <a:srgbClr val="000000"/>
              </a:solidFill>
              <a:effectLst/>
              <a:uFillTx/>
              <a:latin typeface="Times New Roman"/>
            </a:endParaRPr>
          </a:p>
        </p:txBody>
      </p:sp>
      <p:sp>
        <p:nvSpPr>
          <p:cNvPr id="369" name="文本框 368"/>
          <p:cNvSpPr txBox="1"/>
          <p:nvPr/>
        </p:nvSpPr>
        <p:spPr>
          <a:xfrm>
            <a:off x="5916600" y="5758920"/>
            <a:ext cx="403200" cy="194040"/>
          </a:xfrm>
          <a:prstGeom prst="rect">
            <a:avLst/>
          </a:prstGeom>
          <a:noFill/>
          <a:ln w="0">
            <a:noFill/>
          </a:ln>
        </p:spPr>
        <p:txBody>
          <a:bodyPr wrap="none" lIns="0" tIns="0" rIns="0" bIns="0" anchor="t">
            <a:spAutoFit/>
          </a:bodyPr>
          <a:lstStyle/>
          <a:p>
            <a:r>
              <a:rPr lang="zh-CN" sz="1050" b="0" u="none" strike="noStrike">
                <a:solidFill>
                  <a:srgbClr val="DDD6FE"/>
                </a:solidFill>
                <a:effectLst/>
                <a:uFillTx/>
                <a:latin typeface="NotoSansSC"/>
                <a:ea typeface="NotoSansSC"/>
              </a:rPr>
              <a:t>连贯性</a:t>
            </a:r>
            <a:endParaRPr lang="en-US" sz="1050" b="0" u="none" strike="noStrike">
              <a:solidFill>
                <a:srgbClr val="000000"/>
              </a:solidFill>
              <a:effectLst/>
              <a:uFillTx/>
              <a:latin typeface="Times New Roman"/>
            </a:endParaRPr>
          </a:p>
        </p:txBody>
      </p:sp>
      <p:pic>
        <p:nvPicPr>
          <p:cNvPr id="370" name="图片 369"/>
          <p:cNvPicPr/>
          <p:nvPr/>
        </p:nvPicPr>
        <p:blipFill>
          <a:blip r:embed="rId12"/>
          <a:stretch/>
        </p:blipFill>
        <p:spPr>
          <a:xfrm>
            <a:off x="10086480" y="6585120"/>
            <a:ext cx="342360" cy="200160"/>
          </a:xfrm>
          <a:prstGeom prst="rect">
            <a:avLst/>
          </a:prstGeom>
          <a:noFill/>
          <a:ln w="0">
            <a:noFill/>
          </a:ln>
        </p:spPr>
      </p:pic>
      <p:sp>
        <p:nvSpPr>
          <p:cNvPr id="371" name="任意多边形 370"/>
          <p:cNvSpPr/>
          <p:nvPr/>
        </p:nvSpPr>
        <p:spPr>
          <a:xfrm>
            <a:off x="4721400" y="1295280"/>
            <a:ext cx="1262160" cy="451440"/>
          </a:xfrm>
          <a:custGeom>
            <a:avLst/>
            <a:gdLst/>
            <a:ahLst/>
            <a:cxnLst/>
            <a:rect l="0" t="0" r="r" b="b"/>
            <a:pathLst>
              <a:path w="3506" h="1254">
                <a:moveTo>
                  <a:pt x="14" y="114"/>
                </a:moveTo>
                <a:cubicBezTo>
                  <a:pt x="23" y="91"/>
                  <a:pt x="37" y="71"/>
                  <a:pt x="54" y="54"/>
                </a:cubicBezTo>
                <a:cubicBezTo>
                  <a:pt x="72" y="37"/>
                  <a:pt x="92" y="23"/>
                  <a:pt x="115" y="14"/>
                </a:cubicBezTo>
                <a:cubicBezTo>
                  <a:pt x="137" y="4"/>
                  <a:pt x="161" y="0"/>
                  <a:pt x="186" y="0"/>
                </a:cubicBezTo>
                <a:lnTo>
                  <a:pt x="3320" y="0"/>
                </a:lnTo>
                <a:cubicBezTo>
                  <a:pt x="3345" y="0"/>
                  <a:pt x="3369" y="4"/>
                  <a:pt x="3391" y="14"/>
                </a:cubicBezTo>
                <a:cubicBezTo>
                  <a:pt x="3414" y="23"/>
                  <a:pt x="3434" y="37"/>
                  <a:pt x="3452" y="54"/>
                </a:cubicBezTo>
                <a:cubicBezTo>
                  <a:pt x="3469" y="71"/>
                  <a:pt x="3482" y="91"/>
                  <a:pt x="3492" y="114"/>
                </a:cubicBezTo>
                <a:cubicBezTo>
                  <a:pt x="3501" y="137"/>
                  <a:pt x="3506" y="161"/>
                  <a:pt x="3506" y="185"/>
                </a:cubicBezTo>
                <a:lnTo>
                  <a:pt x="3506" y="1068"/>
                </a:lnTo>
                <a:cubicBezTo>
                  <a:pt x="3506" y="1093"/>
                  <a:pt x="3501" y="1117"/>
                  <a:pt x="3492" y="1139"/>
                </a:cubicBezTo>
                <a:cubicBezTo>
                  <a:pt x="3482" y="1162"/>
                  <a:pt x="3469" y="1182"/>
                  <a:pt x="3452" y="1200"/>
                </a:cubicBezTo>
                <a:cubicBezTo>
                  <a:pt x="3434" y="1217"/>
                  <a:pt x="3414" y="1230"/>
                  <a:pt x="3391" y="1240"/>
                </a:cubicBezTo>
                <a:cubicBezTo>
                  <a:pt x="3369" y="1249"/>
                  <a:pt x="3345" y="1254"/>
                  <a:pt x="3320" y="1254"/>
                </a:cubicBezTo>
                <a:lnTo>
                  <a:pt x="186" y="1254"/>
                </a:lnTo>
                <a:cubicBezTo>
                  <a:pt x="161" y="1254"/>
                  <a:pt x="137" y="1249"/>
                  <a:pt x="115" y="1240"/>
                </a:cubicBezTo>
                <a:cubicBezTo>
                  <a:pt x="92" y="1230"/>
                  <a:pt x="72" y="1217"/>
                  <a:pt x="54" y="1200"/>
                </a:cubicBezTo>
                <a:cubicBezTo>
                  <a:pt x="37" y="1182"/>
                  <a:pt x="23" y="1162"/>
                  <a:pt x="14" y="1139"/>
                </a:cubicBezTo>
                <a:cubicBezTo>
                  <a:pt x="5" y="1117"/>
                  <a:pt x="0" y="1093"/>
                  <a:pt x="0" y="1068"/>
                </a:cubicBezTo>
                <a:lnTo>
                  <a:pt x="0" y="185"/>
                </a:lnTo>
                <a:cubicBezTo>
                  <a:pt x="0" y="161"/>
                  <a:pt x="5" y="137"/>
                  <a:pt x="14" y="114"/>
                </a:cubicBezTo>
                <a:close/>
              </a:path>
            </a:pathLst>
          </a:custGeom>
          <a:solidFill>
            <a:srgbClr val="7C3AED">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2" name="任意多边形 371"/>
          <p:cNvSpPr/>
          <p:nvPr/>
        </p:nvSpPr>
        <p:spPr>
          <a:xfrm>
            <a:off x="4721400" y="1295280"/>
            <a:ext cx="1262160" cy="451440"/>
          </a:xfrm>
          <a:custGeom>
            <a:avLst/>
            <a:gdLst/>
            <a:ahLst/>
            <a:cxnLst/>
            <a:rect l="0" t="0" r="r" b="b"/>
            <a:pathLst>
              <a:path w="3506" h="1254">
                <a:moveTo>
                  <a:pt x="0" y="1068"/>
                </a:moveTo>
                <a:lnTo>
                  <a:pt x="0" y="185"/>
                </a:lnTo>
                <a:cubicBezTo>
                  <a:pt x="0" y="161"/>
                  <a:pt x="5" y="137"/>
                  <a:pt x="14" y="114"/>
                </a:cubicBezTo>
                <a:cubicBezTo>
                  <a:pt x="23" y="91"/>
                  <a:pt x="37" y="71"/>
                  <a:pt x="54" y="54"/>
                </a:cubicBezTo>
                <a:cubicBezTo>
                  <a:pt x="72" y="37"/>
                  <a:pt x="92" y="23"/>
                  <a:pt x="115" y="14"/>
                </a:cubicBezTo>
                <a:cubicBezTo>
                  <a:pt x="137" y="4"/>
                  <a:pt x="161" y="0"/>
                  <a:pt x="186" y="0"/>
                </a:cubicBezTo>
                <a:lnTo>
                  <a:pt x="3320" y="0"/>
                </a:lnTo>
                <a:cubicBezTo>
                  <a:pt x="3345" y="0"/>
                  <a:pt x="3369" y="4"/>
                  <a:pt x="3391" y="14"/>
                </a:cubicBezTo>
                <a:cubicBezTo>
                  <a:pt x="3414" y="23"/>
                  <a:pt x="3434" y="37"/>
                  <a:pt x="3452" y="54"/>
                </a:cubicBezTo>
                <a:cubicBezTo>
                  <a:pt x="3469" y="71"/>
                  <a:pt x="3482" y="91"/>
                  <a:pt x="3492" y="114"/>
                </a:cubicBezTo>
                <a:cubicBezTo>
                  <a:pt x="3501" y="137"/>
                  <a:pt x="3506" y="161"/>
                  <a:pt x="3506" y="185"/>
                </a:cubicBezTo>
                <a:lnTo>
                  <a:pt x="3506" y="1068"/>
                </a:lnTo>
                <a:cubicBezTo>
                  <a:pt x="3506" y="1093"/>
                  <a:pt x="3501" y="1117"/>
                  <a:pt x="3492" y="1139"/>
                </a:cubicBezTo>
                <a:cubicBezTo>
                  <a:pt x="3482" y="1162"/>
                  <a:pt x="3469" y="1182"/>
                  <a:pt x="3452" y="1200"/>
                </a:cubicBezTo>
                <a:cubicBezTo>
                  <a:pt x="3434" y="1217"/>
                  <a:pt x="3414" y="1230"/>
                  <a:pt x="3391" y="1240"/>
                </a:cubicBezTo>
                <a:cubicBezTo>
                  <a:pt x="3369" y="1249"/>
                  <a:pt x="3345" y="1254"/>
                  <a:pt x="3320" y="1254"/>
                </a:cubicBezTo>
                <a:lnTo>
                  <a:pt x="186" y="1254"/>
                </a:lnTo>
                <a:cubicBezTo>
                  <a:pt x="161" y="1254"/>
                  <a:pt x="137" y="1249"/>
                  <a:pt x="115" y="1240"/>
                </a:cubicBezTo>
                <a:cubicBezTo>
                  <a:pt x="92" y="1230"/>
                  <a:pt x="72" y="1217"/>
                  <a:pt x="54" y="1200"/>
                </a:cubicBezTo>
                <a:cubicBezTo>
                  <a:pt x="37" y="1182"/>
                  <a:pt x="23" y="1162"/>
                  <a:pt x="14" y="1139"/>
                </a:cubicBezTo>
                <a:cubicBezTo>
                  <a:pt x="5" y="1117"/>
                  <a:pt x="0" y="1093"/>
                  <a:pt x="0" y="1068"/>
                </a:cubicBezTo>
                <a:moveTo>
                  <a:pt x="23" y="185"/>
                </a:moveTo>
                <a:lnTo>
                  <a:pt x="23" y="1068"/>
                </a:lnTo>
                <a:cubicBezTo>
                  <a:pt x="23" y="1079"/>
                  <a:pt x="24" y="1090"/>
                  <a:pt x="26" y="1100"/>
                </a:cubicBezTo>
                <a:cubicBezTo>
                  <a:pt x="28" y="1110"/>
                  <a:pt x="31" y="1121"/>
                  <a:pt x="35" y="1131"/>
                </a:cubicBezTo>
                <a:cubicBezTo>
                  <a:pt x="40" y="1140"/>
                  <a:pt x="45" y="1150"/>
                  <a:pt x="50" y="1159"/>
                </a:cubicBezTo>
                <a:cubicBezTo>
                  <a:pt x="56" y="1167"/>
                  <a:pt x="63" y="1176"/>
                  <a:pt x="71" y="1183"/>
                </a:cubicBezTo>
                <a:cubicBezTo>
                  <a:pt x="78" y="1191"/>
                  <a:pt x="86" y="1198"/>
                  <a:pt x="95" y="1203"/>
                </a:cubicBezTo>
                <a:cubicBezTo>
                  <a:pt x="104" y="1209"/>
                  <a:pt x="114" y="1214"/>
                  <a:pt x="123" y="1218"/>
                </a:cubicBezTo>
                <a:cubicBezTo>
                  <a:pt x="133" y="1223"/>
                  <a:pt x="143" y="1226"/>
                  <a:pt x="154" y="1228"/>
                </a:cubicBezTo>
                <a:cubicBezTo>
                  <a:pt x="164" y="1230"/>
                  <a:pt x="175" y="1231"/>
                  <a:pt x="186" y="1231"/>
                </a:cubicBezTo>
                <a:lnTo>
                  <a:pt x="3320" y="1231"/>
                </a:lnTo>
                <a:cubicBezTo>
                  <a:pt x="3331" y="1231"/>
                  <a:pt x="3342" y="1230"/>
                  <a:pt x="3352" y="1228"/>
                </a:cubicBezTo>
                <a:cubicBezTo>
                  <a:pt x="3363" y="1226"/>
                  <a:pt x="3373" y="1223"/>
                  <a:pt x="3383" y="1218"/>
                </a:cubicBezTo>
                <a:cubicBezTo>
                  <a:pt x="3392" y="1214"/>
                  <a:pt x="3402" y="1209"/>
                  <a:pt x="3411" y="1203"/>
                </a:cubicBezTo>
                <a:cubicBezTo>
                  <a:pt x="3419" y="1198"/>
                  <a:pt x="3428" y="1191"/>
                  <a:pt x="3435" y="1183"/>
                </a:cubicBezTo>
                <a:cubicBezTo>
                  <a:pt x="3443" y="1176"/>
                  <a:pt x="3450" y="1167"/>
                  <a:pt x="3455" y="1159"/>
                </a:cubicBezTo>
                <a:cubicBezTo>
                  <a:pt x="3461" y="1150"/>
                  <a:pt x="3466" y="1140"/>
                  <a:pt x="3470" y="1131"/>
                </a:cubicBezTo>
                <a:cubicBezTo>
                  <a:pt x="3475" y="1121"/>
                  <a:pt x="3478" y="1110"/>
                  <a:pt x="3480" y="1100"/>
                </a:cubicBezTo>
                <a:cubicBezTo>
                  <a:pt x="3482" y="1090"/>
                  <a:pt x="3483" y="1079"/>
                  <a:pt x="3483" y="1068"/>
                </a:cubicBezTo>
                <a:lnTo>
                  <a:pt x="3483" y="185"/>
                </a:lnTo>
                <a:cubicBezTo>
                  <a:pt x="3483" y="175"/>
                  <a:pt x="3482" y="164"/>
                  <a:pt x="3480" y="154"/>
                </a:cubicBezTo>
                <a:cubicBezTo>
                  <a:pt x="3478" y="143"/>
                  <a:pt x="3475" y="133"/>
                  <a:pt x="3470" y="123"/>
                </a:cubicBezTo>
                <a:cubicBezTo>
                  <a:pt x="3466" y="113"/>
                  <a:pt x="3461" y="104"/>
                  <a:pt x="3455" y="95"/>
                </a:cubicBezTo>
                <a:cubicBezTo>
                  <a:pt x="3450" y="86"/>
                  <a:pt x="3443" y="78"/>
                  <a:pt x="3435" y="70"/>
                </a:cubicBezTo>
                <a:cubicBezTo>
                  <a:pt x="3428" y="63"/>
                  <a:pt x="3419" y="56"/>
                  <a:pt x="3411" y="50"/>
                </a:cubicBezTo>
                <a:cubicBezTo>
                  <a:pt x="3402" y="44"/>
                  <a:pt x="3392" y="39"/>
                  <a:pt x="3383" y="35"/>
                </a:cubicBezTo>
                <a:cubicBezTo>
                  <a:pt x="3373" y="31"/>
                  <a:pt x="3363" y="28"/>
                  <a:pt x="3352" y="26"/>
                </a:cubicBezTo>
                <a:cubicBezTo>
                  <a:pt x="3342" y="24"/>
                  <a:pt x="3331" y="23"/>
                  <a:pt x="3320" y="23"/>
                </a:cubicBezTo>
                <a:lnTo>
                  <a:pt x="186" y="23"/>
                </a:lnTo>
                <a:cubicBezTo>
                  <a:pt x="175" y="23"/>
                  <a:pt x="164" y="24"/>
                  <a:pt x="154" y="26"/>
                </a:cubicBezTo>
                <a:cubicBezTo>
                  <a:pt x="143" y="28"/>
                  <a:pt x="133" y="31"/>
                  <a:pt x="123" y="35"/>
                </a:cubicBezTo>
                <a:cubicBezTo>
                  <a:pt x="114" y="39"/>
                  <a:pt x="104" y="44"/>
                  <a:pt x="95" y="50"/>
                </a:cubicBezTo>
                <a:cubicBezTo>
                  <a:pt x="86" y="56"/>
                  <a:pt x="78" y="63"/>
                  <a:pt x="71" y="70"/>
                </a:cubicBezTo>
                <a:cubicBezTo>
                  <a:pt x="63" y="78"/>
                  <a:pt x="56" y="86"/>
                  <a:pt x="50" y="95"/>
                </a:cubicBezTo>
                <a:cubicBezTo>
                  <a:pt x="45" y="104"/>
                  <a:pt x="40" y="113"/>
                  <a:pt x="35" y="123"/>
                </a:cubicBezTo>
                <a:cubicBezTo>
                  <a:pt x="31" y="133"/>
                  <a:pt x="28" y="143"/>
                  <a:pt x="26" y="154"/>
                </a:cubicBezTo>
                <a:cubicBezTo>
                  <a:pt x="24" y="164"/>
                  <a:pt x="23" y="175"/>
                  <a:pt x="23" y="185"/>
                </a:cubicBezTo>
                <a:close/>
              </a:path>
            </a:pathLst>
          </a:custGeom>
          <a:solidFill>
            <a:srgbClr val="A78BFA">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73" name="图片 372"/>
          <p:cNvPicPr/>
          <p:nvPr/>
        </p:nvPicPr>
        <p:blipFill>
          <a:blip r:embed="rId13"/>
          <a:stretch/>
        </p:blipFill>
        <p:spPr>
          <a:xfrm>
            <a:off x="4897080" y="1437480"/>
            <a:ext cx="208440" cy="166680"/>
          </a:xfrm>
          <a:prstGeom prst="rect">
            <a:avLst/>
          </a:prstGeom>
          <a:noFill/>
          <a:ln w="0">
            <a:noFill/>
          </a:ln>
        </p:spPr>
      </p:pic>
      <p:sp>
        <p:nvSpPr>
          <p:cNvPr id="374" name="文本框 373"/>
          <p:cNvSpPr txBox="1"/>
          <p:nvPr/>
        </p:nvSpPr>
        <p:spPr>
          <a:xfrm>
            <a:off x="5916600" y="595008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生成流畅、自然的语言表达，提升用户阅读体验</a:t>
            </a:r>
            <a:endParaRPr lang="en-US" sz="920" b="0" u="none" strike="noStrike">
              <a:solidFill>
                <a:srgbClr val="000000"/>
              </a:solidFill>
              <a:effectLst/>
              <a:uFillTx/>
              <a:latin typeface="Times New Roman"/>
            </a:endParaRPr>
          </a:p>
        </p:txBody>
      </p:sp>
      <p:sp>
        <p:nvSpPr>
          <p:cNvPr id="375" name="文本框 374"/>
          <p:cNvSpPr txBox="1"/>
          <p:nvPr/>
        </p:nvSpPr>
        <p:spPr>
          <a:xfrm>
            <a:off x="5202000" y="1448280"/>
            <a:ext cx="6040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生成模块</a:t>
            </a:r>
            <a:endParaRPr lang="en-US" sz="118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 name="图片 375"/>
          <p:cNvPicPr/>
          <p:nvPr/>
        </p:nvPicPr>
        <p:blipFill>
          <a:blip r:embed="rId2"/>
          <a:stretch/>
        </p:blipFill>
        <p:spPr>
          <a:xfrm>
            <a:off x="0" y="0"/>
            <a:ext cx="10696320" cy="6701760"/>
          </a:xfrm>
          <a:prstGeom prst="rect">
            <a:avLst/>
          </a:prstGeom>
          <a:noFill/>
          <a:ln w="0">
            <a:noFill/>
          </a:ln>
        </p:spPr>
      </p:pic>
      <p:pic>
        <p:nvPicPr>
          <p:cNvPr id="377" name="图片 376"/>
          <p:cNvPicPr/>
          <p:nvPr/>
        </p:nvPicPr>
        <p:blipFill>
          <a:blip r:embed="rId3"/>
          <a:stretch/>
        </p:blipFill>
        <p:spPr>
          <a:xfrm>
            <a:off x="0" y="0"/>
            <a:ext cx="10696320" cy="6701760"/>
          </a:xfrm>
          <a:prstGeom prst="rect">
            <a:avLst/>
          </a:prstGeom>
          <a:noFill/>
          <a:ln w="0">
            <a:noFill/>
          </a:ln>
        </p:spPr>
      </p:pic>
      <p:sp>
        <p:nvSpPr>
          <p:cNvPr id="378" name="任意多边形 377"/>
          <p:cNvSpPr/>
          <p:nvPr/>
        </p:nvSpPr>
        <p:spPr>
          <a:xfrm>
            <a:off x="584640" y="818640"/>
            <a:ext cx="802800" cy="33840"/>
          </a:xfrm>
          <a:custGeom>
            <a:avLst/>
            <a:gdLst/>
            <a:ahLst/>
            <a:cxnLst/>
            <a:rect l="0" t="0" r="r" b="b"/>
            <a:pathLst>
              <a:path w="2230" h="94">
                <a:moveTo>
                  <a:pt x="0" y="47"/>
                </a:moveTo>
                <a:cubicBezTo>
                  <a:pt x="0" y="41"/>
                  <a:pt x="2" y="35"/>
                  <a:pt x="4" y="29"/>
                </a:cubicBezTo>
                <a:cubicBezTo>
                  <a:pt x="6" y="23"/>
                  <a:pt x="10" y="18"/>
                  <a:pt x="14" y="14"/>
                </a:cubicBezTo>
                <a:cubicBezTo>
                  <a:pt x="18" y="10"/>
                  <a:pt x="23" y="6"/>
                  <a:pt x="29" y="4"/>
                </a:cubicBezTo>
                <a:cubicBezTo>
                  <a:pt x="35" y="2"/>
                  <a:pt x="41" y="0"/>
                  <a:pt x="47" y="0"/>
                </a:cubicBezTo>
                <a:lnTo>
                  <a:pt x="2183" y="0"/>
                </a:lnTo>
                <a:cubicBezTo>
                  <a:pt x="2190" y="0"/>
                  <a:pt x="2196" y="2"/>
                  <a:pt x="2201" y="4"/>
                </a:cubicBezTo>
                <a:cubicBezTo>
                  <a:pt x="2207" y="6"/>
                  <a:pt x="2212" y="10"/>
                  <a:pt x="2216" y="14"/>
                </a:cubicBezTo>
                <a:cubicBezTo>
                  <a:pt x="2221" y="18"/>
                  <a:pt x="2224" y="23"/>
                  <a:pt x="2226" y="29"/>
                </a:cubicBezTo>
                <a:cubicBezTo>
                  <a:pt x="2229" y="35"/>
                  <a:pt x="2230" y="41"/>
                  <a:pt x="2230" y="47"/>
                </a:cubicBezTo>
                <a:cubicBezTo>
                  <a:pt x="2230" y="53"/>
                  <a:pt x="2229" y="59"/>
                  <a:pt x="2226" y="65"/>
                </a:cubicBezTo>
                <a:cubicBezTo>
                  <a:pt x="2224" y="70"/>
                  <a:pt x="2221" y="76"/>
                  <a:pt x="2216" y="81"/>
                </a:cubicBezTo>
                <a:cubicBezTo>
                  <a:pt x="2212" y="85"/>
                  <a:pt x="2207" y="88"/>
                  <a:pt x="2201" y="91"/>
                </a:cubicBezTo>
                <a:cubicBezTo>
                  <a:pt x="2196" y="93"/>
                  <a:pt x="2190" y="94"/>
                  <a:pt x="2183" y="94"/>
                </a:cubicBezTo>
                <a:lnTo>
                  <a:pt x="47" y="94"/>
                </a:lnTo>
                <a:cubicBezTo>
                  <a:pt x="41" y="94"/>
                  <a:pt x="35" y="93"/>
                  <a:pt x="29" y="91"/>
                </a:cubicBezTo>
                <a:cubicBezTo>
                  <a:pt x="23" y="88"/>
                  <a:pt x="18" y="85"/>
                  <a:pt x="14" y="81"/>
                </a:cubicBezTo>
                <a:cubicBezTo>
                  <a:pt x="10" y="76"/>
                  <a:pt x="6" y="70"/>
                  <a:pt x="4" y="65"/>
                </a:cubicBezTo>
                <a:cubicBezTo>
                  <a:pt x="2"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79" name="图片 378"/>
          <p:cNvPicPr/>
          <p:nvPr/>
        </p:nvPicPr>
        <p:blipFill>
          <a:blip r:embed="rId4"/>
          <a:stretch/>
        </p:blipFill>
        <p:spPr>
          <a:xfrm>
            <a:off x="585000" y="1094760"/>
            <a:ext cx="116640" cy="133200"/>
          </a:xfrm>
          <a:prstGeom prst="rect">
            <a:avLst/>
          </a:prstGeom>
          <a:noFill/>
          <a:ln w="0">
            <a:noFill/>
          </a:ln>
        </p:spPr>
      </p:pic>
      <p:sp>
        <p:nvSpPr>
          <p:cNvPr id="380" name="文本框 379"/>
          <p:cNvSpPr txBox="1"/>
          <p:nvPr/>
        </p:nvSpPr>
        <p:spPr>
          <a:xfrm>
            <a:off x="585000" y="439560"/>
            <a:ext cx="240264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生成模块实例分析</a:t>
            </a:r>
            <a:endParaRPr lang="en-US" sz="2370" b="0" u="none" strike="noStrike">
              <a:solidFill>
                <a:srgbClr val="000000"/>
              </a:solidFill>
              <a:effectLst/>
              <a:uFillTx/>
              <a:latin typeface="Times New Roman"/>
            </a:endParaRPr>
          </a:p>
        </p:txBody>
      </p:sp>
      <p:sp>
        <p:nvSpPr>
          <p:cNvPr id="381" name="任意多边形 380"/>
          <p:cNvSpPr/>
          <p:nvPr/>
        </p:nvSpPr>
        <p:spPr>
          <a:xfrm>
            <a:off x="584640" y="1454040"/>
            <a:ext cx="4663440" cy="367920"/>
          </a:xfrm>
          <a:custGeom>
            <a:avLst/>
            <a:gdLst/>
            <a:ahLst/>
            <a:cxnLst/>
            <a:rect l="0" t="0" r="r" b="b"/>
            <a:pathLst>
              <a:path w="12954" h="1022">
                <a:moveTo>
                  <a:pt x="0" y="1022"/>
                </a:moveTo>
                <a:lnTo>
                  <a:pt x="0" y="185"/>
                </a:lnTo>
                <a:cubicBezTo>
                  <a:pt x="0" y="173"/>
                  <a:pt x="2" y="161"/>
                  <a:pt x="4" y="149"/>
                </a:cubicBezTo>
                <a:cubicBezTo>
                  <a:pt x="6" y="137"/>
                  <a:pt x="10" y="125"/>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769" y="0"/>
                </a:lnTo>
                <a:cubicBezTo>
                  <a:pt x="12781" y="0"/>
                  <a:pt x="12793" y="1"/>
                  <a:pt x="12805" y="3"/>
                </a:cubicBezTo>
                <a:cubicBezTo>
                  <a:pt x="12817" y="6"/>
                  <a:pt x="12828" y="9"/>
                  <a:pt x="12840" y="14"/>
                </a:cubicBezTo>
                <a:cubicBezTo>
                  <a:pt x="12851" y="18"/>
                  <a:pt x="12862" y="24"/>
                  <a:pt x="12872" y="31"/>
                </a:cubicBezTo>
                <a:cubicBezTo>
                  <a:pt x="12882" y="38"/>
                  <a:pt x="12891" y="45"/>
                  <a:pt x="12900" y="54"/>
                </a:cubicBezTo>
                <a:cubicBezTo>
                  <a:pt x="12909" y="63"/>
                  <a:pt x="12916" y="72"/>
                  <a:pt x="12923" y="82"/>
                </a:cubicBezTo>
                <a:cubicBezTo>
                  <a:pt x="12930" y="92"/>
                  <a:pt x="12935" y="103"/>
                  <a:pt x="12940" y="114"/>
                </a:cubicBezTo>
                <a:cubicBezTo>
                  <a:pt x="12945" y="125"/>
                  <a:pt x="12948" y="137"/>
                  <a:pt x="12951" y="149"/>
                </a:cubicBezTo>
                <a:cubicBezTo>
                  <a:pt x="12953" y="161"/>
                  <a:pt x="12954" y="173"/>
                  <a:pt x="12954" y="185"/>
                </a:cubicBezTo>
                <a:lnTo>
                  <a:pt x="12954" y="1022"/>
                </a:lnTo>
                <a:lnTo>
                  <a:pt x="0" y="1022"/>
                </a:ln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82" name="图片 381"/>
          <p:cNvPicPr/>
          <p:nvPr/>
        </p:nvPicPr>
        <p:blipFill>
          <a:blip r:embed="rId5"/>
          <a:stretch/>
        </p:blipFill>
        <p:spPr>
          <a:xfrm>
            <a:off x="718560" y="1571040"/>
            <a:ext cx="166680" cy="133200"/>
          </a:xfrm>
          <a:prstGeom prst="rect">
            <a:avLst/>
          </a:prstGeom>
          <a:noFill/>
          <a:ln w="0">
            <a:noFill/>
          </a:ln>
        </p:spPr>
      </p:pic>
      <p:sp>
        <p:nvSpPr>
          <p:cNvPr id="383" name="文本框 382"/>
          <p:cNvSpPr txBox="1"/>
          <p:nvPr/>
        </p:nvSpPr>
        <p:spPr>
          <a:xfrm>
            <a:off x="768960" y="1087560"/>
            <a:ext cx="617004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生成模块负责将检索结果转化为自然流畅的语言输出，以下实例展示其处理单条和多条检索结果的能力：</a:t>
            </a:r>
            <a:endParaRPr lang="en-US" sz="1050" b="0" u="none" strike="noStrike">
              <a:solidFill>
                <a:srgbClr val="000000"/>
              </a:solidFill>
              <a:effectLst/>
              <a:uFillTx/>
              <a:latin typeface="Times New Roman"/>
            </a:endParaRPr>
          </a:p>
        </p:txBody>
      </p:sp>
      <p:sp>
        <p:nvSpPr>
          <p:cNvPr id="384" name="任意多边形 383"/>
          <p:cNvSpPr/>
          <p:nvPr/>
        </p:nvSpPr>
        <p:spPr>
          <a:xfrm>
            <a:off x="584640" y="4027680"/>
            <a:ext cx="4663440" cy="936360"/>
          </a:xfrm>
          <a:custGeom>
            <a:avLst/>
            <a:gdLst/>
            <a:ahLst/>
            <a:cxnLst/>
            <a:rect l="0" t="0" r="r" b="b"/>
            <a:pathLst>
              <a:path w="12954" h="2601">
                <a:moveTo>
                  <a:pt x="15" y="115"/>
                </a:moveTo>
                <a:cubicBezTo>
                  <a:pt x="24" y="92"/>
                  <a:pt x="37" y="72"/>
                  <a:pt x="55" y="55"/>
                </a:cubicBezTo>
                <a:cubicBezTo>
                  <a:pt x="72" y="37"/>
                  <a:pt x="92" y="24"/>
                  <a:pt x="115" y="14"/>
                </a:cubicBezTo>
                <a:cubicBezTo>
                  <a:pt x="138" y="5"/>
                  <a:pt x="161" y="0"/>
                  <a:pt x="186" y="0"/>
                </a:cubicBezTo>
                <a:lnTo>
                  <a:pt x="12769" y="0"/>
                </a:lnTo>
                <a:cubicBezTo>
                  <a:pt x="12793" y="0"/>
                  <a:pt x="12817" y="5"/>
                  <a:pt x="12840" y="14"/>
                </a:cubicBezTo>
                <a:cubicBezTo>
                  <a:pt x="12862" y="24"/>
                  <a:pt x="12882" y="37"/>
                  <a:pt x="12900" y="55"/>
                </a:cubicBezTo>
                <a:cubicBezTo>
                  <a:pt x="12917" y="72"/>
                  <a:pt x="12931" y="92"/>
                  <a:pt x="12940" y="115"/>
                </a:cubicBezTo>
                <a:cubicBezTo>
                  <a:pt x="12950" y="138"/>
                  <a:pt x="12954" y="161"/>
                  <a:pt x="12954" y="186"/>
                </a:cubicBezTo>
                <a:lnTo>
                  <a:pt x="12954" y="2415"/>
                </a:lnTo>
                <a:cubicBezTo>
                  <a:pt x="12954" y="2440"/>
                  <a:pt x="12950" y="2464"/>
                  <a:pt x="12940" y="2486"/>
                </a:cubicBezTo>
                <a:cubicBezTo>
                  <a:pt x="12931" y="2509"/>
                  <a:pt x="12917" y="2529"/>
                  <a:pt x="12900" y="2547"/>
                </a:cubicBezTo>
                <a:cubicBezTo>
                  <a:pt x="12882" y="2564"/>
                  <a:pt x="12862" y="2577"/>
                  <a:pt x="12840" y="2587"/>
                </a:cubicBezTo>
                <a:cubicBezTo>
                  <a:pt x="12817" y="2596"/>
                  <a:pt x="12793" y="2601"/>
                  <a:pt x="12769" y="2601"/>
                </a:cubicBezTo>
                <a:lnTo>
                  <a:pt x="186" y="2601"/>
                </a:lnTo>
                <a:cubicBezTo>
                  <a:pt x="161" y="2601"/>
                  <a:pt x="138" y="2596"/>
                  <a:pt x="115" y="2587"/>
                </a:cubicBezTo>
                <a:cubicBezTo>
                  <a:pt x="92" y="2577"/>
                  <a:pt x="72" y="2564"/>
                  <a:pt x="55" y="2547"/>
                </a:cubicBezTo>
                <a:cubicBezTo>
                  <a:pt x="37" y="2529"/>
                  <a:pt x="24" y="2509"/>
                  <a:pt x="15" y="2486"/>
                </a:cubicBezTo>
                <a:cubicBezTo>
                  <a:pt x="5" y="2464"/>
                  <a:pt x="0" y="2440"/>
                  <a:pt x="0" y="2415"/>
                </a:cubicBezTo>
                <a:lnTo>
                  <a:pt x="0" y="186"/>
                </a:lnTo>
                <a:cubicBezTo>
                  <a:pt x="0" y="161"/>
                  <a:pt x="5" y="138"/>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5" name="任意多边形 384"/>
          <p:cNvSpPr/>
          <p:nvPr/>
        </p:nvSpPr>
        <p:spPr>
          <a:xfrm>
            <a:off x="584640" y="4027680"/>
            <a:ext cx="67320" cy="936360"/>
          </a:xfrm>
          <a:custGeom>
            <a:avLst/>
            <a:gdLst/>
            <a:ahLst/>
            <a:cxnLst/>
            <a:rect l="0" t="0" r="r" b="b"/>
            <a:pathLst>
              <a:path w="187" h="2601">
                <a:moveTo>
                  <a:pt x="70" y="186"/>
                </a:moveTo>
                <a:lnTo>
                  <a:pt x="70" y="2415"/>
                </a:lnTo>
                <a:cubicBezTo>
                  <a:pt x="70" y="2440"/>
                  <a:pt x="73" y="2464"/>
                  <a:pt x="79" y="2486"/>
                </a:cubicBezTo>
                <a:cubicBezTo>
                  <a:pt x="85" y="2509"/>
                  <a:pt x="93" y="2529"/>
                  <a:pt x="104" y="2547"/>
                </a:cubicBezTo>
                <a:cubicBezTo>
                  <a:pt x="115" y="2564"/>
                  <a:pt x="127" y="2577"/>
                  <a:pt x="143" y="2587"/>
                </a:cubicBezTo>
                <a:cubicBezTo>
                  <a:pt x="157" y="2596"/>
                  <a:pt x="172" y="2601"/>
                  <a:pt x="187" y="2601"/>
                </a:cubicBezTo>
                <a:cubicBezTo>
                  <a:pt x="162" y="2601"/>
                  <a:pt x="139" y="2596"/>
                  <a:pt x="115" y="2587"/>
                </a:cubicBezTo>
                <a:cubicBezTo>
                  <a:pt x="92" y="2577"/>
                  <a:pt x="72" y="2564"/>
                  <a:pt x="55" y="2547"/>
                </a:cubicBezTo>
                <a:cubicBezTo>
                  <a:pt x="37" y="2529"/>
                  <a:pt x="24" y="2509"/>
                  <a:pt x="15" y="2486"/>
                </a:cubicBezTo>
                <a:cubicBezTo>
                  <a:pt x="5" y="2464"/>
                  <a:pt x="0" y="2440"/>
                  <a:pt x="0" y="2415"/>
                </a:cubicBezTo>
                <a:lnTo>
                  <a:pt x="0" y="186"/>
                </a:lnTo>
                <a:cubicBezTo>
                  <a:pt x="0" y="161"/>
                  <a:pt x="5" y="138"/>
                  <a:pt x="15" y="115"/>
                </a:cubicBezTo>
                <a:cubicBezTo>
                  <a:pt x="24" y="92"/>
                  <a:pt x="37" y="72"/>
                  <a:pt x="55" y="55"/>
                </a:cubicBezTo>
                <a:cubicBezTo>
                  <a:pt x="72" y="37"/>
                  <a:pt x="92" y="24"/>
                  <a:pt x="115" y="14"/>
                </a:cubicBezTo>
                <a:cubicBezTo>
                  <a:pt x="139" y="5"/>
                  <a:pt x="162" y="0"/>
                  <a:pt x="187" y="0"/>
                </a:cubicBezTo>
                <a:cubicBezTo>
                  <a:pt x="172" y="0"/>
                  <a:pt x="157" y="5"/>
                  <a:pt x="143" y="14"/>
                </a:cubicBezTo>
                <a:cubicBezTo>
                  <a:pt x="127" y="24"/>
                  <a:pt x="115" y="37"/>
                  <a:pt x="104" y="55"/>
                </a:cubicBezTo>
                <a:cubicBezTo>
                  <a:pt x="93" y="72"/>
                  <a:pt x="85" y="92"/>
                  <a:pt x="79" y="115"/>
                </a:cubicBezTo>
                <a:cubicBezTo>
                  <a:pt x="73" y="138"/>
                  <a:pt x="70" y="161"/>
                  <a:pt x="70" y="186"/>
                </a:cubicBezTo>
                <a:close/>
              </a:path>
            </a:pathLst>
          </a:custGeom>
          <a:solidFill>
            <a:srgbClr val="8B5CF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6" name="文本框 385"/>
          <p:cNvSpPr txBox="1"/>
          <p:nvPr/>
        </p:nvSpPr>
        <p:spPr>
          <a:xfrm>
            <a:off x="952560" y="1565280"/>
            <a:ext cx="24386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示例</a:t>
            </a:r>
            <a:r>
              <a:rPr lang="en-US" sz="1180" b="0" u="none" strike="noStrike">
                <a:solidFill>
                  <a:srgbClr val="FFFFFF"/>
                </a:solidFill>
                <a:effectLst/>
                <a:uFillTx/>
                <a:latin typeface="NotoSansSC"/>
                <a:ea typeface="NotoSansSC"/>
              </a:rPr>
              <a:t>1</a:t>
            </a:r>
            <a:r>
              <a:rPr lang="zh-CN" sz="1180" b="0" u="none" strike="noStrike">
                <a:solidFill>
                  <a:srgbClr val="FFFFFF"/>
                </a:solidFill>
                <a:effectLst/>
                <a:uFillTx/>
                <a:latin typeface="NotoSansSC"/>
                <a:ea typeface="NotoSansSC"/>
              </a:rPr>
              <a:t>：结合单条检索结果生成回答</a:t>
            </a:r>
            <a:endParaRPr lang="en-US" sz="1180" b="0" u="none" strike="noStrike">
              <a:solidFill>
                <a:srgbClr val="000000"/>
              </a:solidFill>
              <a:effectLst/>
              <a:uFillTx/>
              <a:latin typeface="Times New Roman"/>
            </a:endParaRPr>
          </a:p>
        </p:txBody>
      </p:sp>
      <p:sp>
        <p:nvSpPr>
          <p:cNvPr id="387" name="文本框 386"/>
          <p:cNvSpPr txBox="1"/>
          <p:nvPr/>
        </p:nvSpPr>
        <p:spPr>
          <a:xfrm>
            <a:off x="710280" y="4163040"/>
            <a:ext cx="671400" cy="194040"/>
          </a:xfrm>
          <a:prstGeom prst="rect">
            <a:avLst/>
          </a:prstGeom>
          <a:noFill/>
          <a:ln w="0">
            <a:noFill/>
          </a:ln>
        </p:spPr>
        <p:txBody>
          <a:bodyPr wrap="none" lIns="0" tIns="0" rIns="0" bIns="0" anchor="t">
            <a:spAutoFit/>
          </a:bodyPr>
          <a:lstStyle/>
          <a:p>
            <a:r>
              <a:rPr lang="zh-CN" sz="1050" b="0" u="none" strike="noStrike">
                <a:solidFill>
                  <a:srgbClr val="C4B5FD"/>
                </a:solidFill>
                <a:effectLst/>
                <a:uFillTx/>
                <a:latin typeface="NotoSansSC"/>
                <a:ea typeface="NotoSansSC"/>
              </a:rPr>
              <a:t>输出结果：</a:t>
            </a:r>
            <a:endParaRPr lang="en-US" sz="1050" b="0" u="none" strike="noStrike">
              <a:solidFill>
                <a:srgbClr val="000000"/>
              </a:solidFill>
              <a:effectLst/>
              <a:uFillTx/>
              <a:latin typeface="Times New Roman"/>
            </a:endParaRPr>
          </a:p>
        </p:txBody>
      </p:sp>
      <p:sp>
        <p:nvSpPr>
          <p:cNvPr id="388" name="文本框 387"/>
          <p:cNvSpPr txBox="1"/>
          <p:nvPr/>
        </p:nvSpPr>
        <p:spPr>
          <a:xfrm>
            <a:off x="710280" y="4387320"/>
            <a:ext cx="961560" cy="169560"/>
          </a:xfrm>
          <a:prstGeom prst="rect">
            <a:avLst/>
          </a:prstGeom>
          <a:noFill/>
          <a:ln w="0">
            <a:noFill/>
          </a:ln>
        </p:spPr>
        <p:txBody>
          <a:bodyPr wrap="none" lIns="0" tIns="0" rIns="0" bIns="0" anchor="t">
            <a:spAutoFit/>
          </a:bodyPr>
          <a:lstStyle/>
          <a:p>
            <a:r>
              <a:rPr lang="en-US" sz="920" b="0" u="none" strike="noStrike">
                <a:solidFill>
                  <a:srgbClr val="FDE68A"/>
                </a:solidFill>
                <a:effectLst/>
                <a:uFillTx/>
                <a:latin typeface="NotoSansSC"/>
                <a:ea typeface="NotoSansSC"/>
              </a:rPr>
              <a:t>&gt;;&gt; </a:t>
            </a:r>
            <a:r>
              <a:rPr lang="zh-CN" sz="920" b="0" u="none" strike="noStrike">
                <a:solidFill>
                  <a:srgbClr val="FDE68A"/>
                </a:solidFill>
                <a:effectLst/>
                <a:uFillTx/>
                <a:latin typeface="NotoSansSC"/>
                <a:ea typeface="NotoSansSC"/>
              </a:rPr>
              <a:t>生成的回答</a:t>
            </a:r>
            <a:r>
              <a:rPr lang="en-US" sz="920" b="0" u="none" strike="noStrike">
                <a:solidFill>
                  <a:srgbClr val="FDE68A"/>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389" name="文本框 388"/>
          <p:cNvSpPr txBox="1"/>
          <p:nvPr/>
        </p:nvSpPr>
        <p:spPr>
          <a:xfrm>
            <a:off x="710280" y="4554360"/>
            <a:ext cx="44863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&gt;&gt; </a:t>
            </a:r>
            <a:r>
              <a:rPr lang="zh-CN" sz="920" b="0" u="none" strike="noStrike">
                <a:solidFill>
                  <a:srgbClr val="FFFFFF"/>
                </a:solidFill>
                <a:effectLst/>
                <a:uFillTx/>
                <a:latin typeface="NotoSansSC"/>
                <a:ea typeface="NotoSansSC"/>
              </a:rPr>
              <a:t>人工智能的应用广泛，包括医疗、金融、教育等多个领域。它可以帮助医生诊断疾</a:t>
            </a:r>
            <a:endParaRPr lang="en-US" sz="920" b="0" u="none" strike="noStrike">
              <a:solidFill>
                <a:srgbClr val="000000"/>
              </a:solidFill>
              <a:effectLst/>
              <a:uFillTx/>
              <a:latin typeface="Times New Roman"/>
            </a:endParaRPr>
          </a:p>
        </p:txBody>
      </p:sp>
      <p:sp>
        <p:nvSpPr>
          <p:cNvPr id="390" name="任意多边形 389"/>
          <p:cNvSpPr/>
          <p:nvPr/>
        </p:nvSpPr>
        <p:spPr>
          <a:xfrm>
            <a:off x="584640" y="5030640"/>
            <a:ext cx="4663440" cy="468360"/>
          </a:xfrm>
          <a:custGeom>
            <a:avLst/>
            <a:gdLst/>
            <a:ahLst/>
            <a:cxnLst/>
            <a:rect l="0" t="0" r="r" b="b"/>
            <a:pathLst>
              <a:path w="12954" h="1301">
                <a:moveTo>
                  <a:pt x="0" y="1208"/>
                </a:moveTo>
                <a:lnTo>
                  <a:pt x="0" y="93"/>
                </a:lnTo>
                <a:cubicBezTo>
                  <a:pt x="0" y="80"/>
                  <a:pt x="3" y="68"/>
                  <a:pt x="7" y="57"/>
                </a:cubicBezTo>
                <a:cubicBezTo>
                  <a:pt x="12" y="46"/>
                  <a:pt x="19" y="36"/>
                  <a:pt x="28" y="27"/>
                </a:cubicBezTo>
                <a:cubicBezTo>
                  <a:pt x="36" y="18"/>
                  <a:pt x="46" y="12"/>
                  <a:pt x="58" y="7"/>
                </a:cubicBezTo>
                <a:cubicBezTo>
                  <a:pt x="69" y="2"/>
                  <a:pt x="81" y="0"/>
                  <a:pt x="93" y="0"/>
                </a:cubicBezTo>
                <a:lnTo>
                  <a:pt x="12861" y="0"/>
                </a:lnTo>
                <a:cubicBezTo>
                  <a:pt x="12874" y="0"/>
                  <a:pt x="12886" y="2"/>
                  <a:pt x="12897" y="7"/>
                </a:cubicBezTo>
                <a:cubicBezTo>
                  <a:pt x="12908" y="12"/>
                  <a:pt x="12918" y="18"/>
                  <a:pt x="12927" y="27"/>
                </a:cubicBezTo>
                <a:cubicBezTo>
                  <a:pt x="12936" y="36"/>
                  <a:pt x="12943" y="46"/>
                  <a:pt x="12947" y="57"/>
                </a:cubicBezTo>
                <a:cubicBezTo>
                  <a:pt x="12952" y="68"/>
                  <a:pt x="12954" y="80"/>
                  <a:pt x="12954" y="93"/>
                </a:cubicBezTo>
                <a:lnTo>
                  <a:pt x="12954" y="1208"/>
                </a:lnTo>
                <a:cubicBezTo>
                  <a:pt x="12954" y="1220"/>
                  <a:pt x="12952" y="1232"/>
                  <a:pt x="12947" y="1243"/>
                </a:cubicBezTo>
                <a:cubicBezTo>
                  <a:pt x="12943" y="1255"/>
                  <a:pt x="12936" y="1265"/>
                  <a:pt x="12927" y="1273"/>
                </a:cubicBezTo>
                <a:cubicBezTo>
                  <a:pt x="12918" y="1282"/>
                  <a:pt x="12908" y="1289"/>
                  <a:pt x="12897" y="1294"/>
                </a:cubicBezTo>
                <a:cubicBezTo>
                  <a:pt x="12886" y="1298"/>
                  <a:pt x="12874" y="1301"/>
                  <a:pt x="12861" y="1301"/>
                </a:cubicBezTo>
                <a:lnTo>
                  <a:pt x="93" y="1301"/>
                </a:lnTo>
                <a:cubicBezTo>
                  <a:pt x="81" y="1301"/>
                  <a:pt x="69" y="1298"/>
                  <a:pt x="58" y="1294"/>
                </a:cubicBezTo>
                <a:cubicBezTo>
                  <a:pt x="46" y="1289"/>
                  <a:pt x="36" y="1282"/>
                  <a:pt x="28" y="1273"/>
                </a:cubicBezTo>
                <a:cubicBezTo>
                  <a:pt x="19" y="1265"/>
                  <a:pt x="12" y="1255"/>
                  <a:pt x="7" y="1243"/>
                </a:cubicBezTo>
                <a:cubicBezTo>
                  <a:pt x="3" y="1232"/>
                  <a:pt x="0" y="1220"/>
                  <a:pt x="0" y="12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91" name="图片 390"/>
          <p:cNvPicPr/>
          <p:nvPr/>
        </p:nvPicPr>
        <p:blipFill>
          <a:blip r:embed="rId6"/>
          <a:stretch/>
        </p:blipFill>
        <p:spPr>
          <a:xfrm>
            <a:off x="685080" y="5131080"/>
            <a:ext cx="91440" cy="116640"/>
          </a:xfrm>
          <a:prstGeom prst="rect">
            <a:avLst/>
          </a:prstGeom>
          <a:noFill/>
          <a:ln w="0">
            <a:noFill/>
          </a:ln>
        </p:spPr>
      </p:pic>
      <p:sp>
        <p:nvSpPr>
          <p:cNvPr id="392" name="文本框 391"/>
          <p:cNvSpPr txBox="1"/>
          <p:nvPr/>
        </p:nvSpPr>
        <p:spPr>
          <a:xfrm>
            <a:off x="710280" y="4721760"/>
            <a:ext cx="19954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病，辅助金融决策，优化教学方案等。</a:t>
            </a:r>
            <a:endParaRPr lang="en-US" sz="920" b="0" u="none" strike="noStrike">
              <a:solidFill>
                <a:srgbClr val="000000"/>
              </a:solidFill>
              <a:effectLst/>
              <a:uFillTx/>
              <a:latin typeface="Times New Roman"/>
            </a:endParaRPr>
          </a:p>
        </p:txBody>
      </p:sp>
      <p:sp>
        <p:nvSpPr>
          <p:cNvPr id="393" name="文本框 392"/>
          <p:cNvSpPr txBox="1"/>
          <p:nvPr/>
        </p:nvSpPr>
        <p:spPr>
          <a:xfrm>
            <a:off x="810720" y="5122800"/>
            <a:ext cx="4251600" cy="169560"/>
          </a:xfrm>
          <a:prstGeom prst="rect">
            <a:avLst/>
          </a:prstGeom>
          <a:noFill/>
          <a:ln w="0">
            <a:noFill/>
          </a:ln>
        </p:spPr>
        <p:txBody>
          <a:bodyPr wrap="none" lIns="0" tIns="0" rIns="0" bIns="0" anchor="t">
            <a:spAutoFit/>
          </a:bodyPr>
          <a:lstStyle/>
          <a:p>
            <a:r>
              <a:rPr lang="en-US" sz="920" b="0" u="none" strike="noStrike">
                <a:solidFill>
                  <a:srgbClr val="EDE9FE"/>
                </a:solidFill>
                <a:effectLst/>
                <a:uFillTx/>
                <a:latin typeface="NotoSansSC"/>
                <a:ea typeface="NotoSansSC"/>
              </a:rPr>
              <a:t> 通过将检索结果作为上下文信息，生成模块能够创建与问题相关的回答，提高回答</a:t>
            </a:r>
            <a:endParaRPr lang="en-US" sz="920" b="0" u="none" strike="noStrike">
              <a:solidFill>
                <a:srgbClr val="000000"/>
              </a:solidFill>
              <a:effectLst/>
              <a:uFillTx/>
              <a:latin typeface="Times New Roman"/>
            </a:endParaRPr>
          </a:p>
        </p:txBody>
      </p:sp>
      <p:sp>
        <p:nvSpPr>
          <p:cNvPr id="394" name="任意多边形 393"/>
          <p:cNvSpPr/>
          <p:nvPr/>
        </p:nvSpPr>
        <p:spPr>
          <a:xfrm>
            <a:off x="5448240" y="1454040"/>
            <a:ext cx="4663440" cy="367920"/>
          </a:xfrm>
          <a:custGeom>
            <a:avLst/>
            <a:gdLst/>
            <a:ahLst/>
            <a:cxnLst/>
            <a:rect l="0" t="0" r="r" b="b"/>
            <a:pathLst>
              <a:path w="12954" h="1022">
                <a:moveTo>
                  <a:pt x="0" y="1022"/>
                </a:moveTo>
                <a:lnTo>
                  <a:pt x="0" y="185"/>
                </a:lnTo>
                <a:cubicBezTo>
                  <a:pt x="0" y="173"/>
                  <a:pt x="2" y="161"/>
                  <a:pt x="4" y="149"/>
                </a:cubicBezTo>
                <a:cubicBezTo>
                  <a:pt x="6" y="137"/>
                  <a:pt x="10" y="125"/>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769" y="0"/>
                </a:lnTo>
                <a:cubicBezTo>
                  <a:pt x="12781" y="0"/>
                  <a:pt x="12793" y="1"/>
                  <a:pt x="12805" y="3"/>
                </a:cubicBezTo>
                <a:cubicBezTo>
                  <a:pt x="12817" y="6"/>
                  <a:pt x="12828" y="9"/>
                  <a:pt x="12840" y="14"/>
                </a:cubicBezTo>
                <a:cubicBezTo>
                  <a:pt x="12851" y="18"/>
                  <a:pt x="12862" y="24"/>
                  <a:pt x="12872" y="31"/>
                </a:cubicBezTo>
                <a:cubicBezTo>
                  <a:pt x="12882" y="38"/>
                  <a:pt x="12891" y="45"/>
                  <a:pt x="12900" y="54"/>
                </a:cubicBezTo>
                <a:cubicBezTo>
                  <a:pt x="12909" y="63"/>
                  <a:pt x="12916" y="72"/>
                  <a:pt x="12923" y="82"/>
                </a:cubicBezTo>
                <a:cubicBezTo>
                  <a:pt x="12930" y="92"/>
                  <a:pt x="12935" y="103"/>
                  <a:pt x="12940" y="114"/>
                </a:cubicBezTo>
                <a:cubicBezTo>
                  <a:pt x="12945" y="125"/>
                  <a:pt x="12948" y="137"/>
                  <a:pt x="12951" y="149"/>
                </a:cubicBezTo>
                <a:cubicBezTo>
                  <a:pt x="12953" y="161"/>
                  <a:pt x="12954" y="173"/>
                  <a:pt x="12954" y="185"/>
                </a:cubicBezTo>
                <a:lnTo>
                  <a:pt x="12954" y="1022"/>
                </a:lnTo>
                <a:lnTo>
                  <a:pt x="0" y="1022"/>
                </a:ln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95" name="图片 394"/>
          <p:cNvPicPr/>
          <p:nvPr/>
        </p:nvPicPr>
        <p:blipFill>
          <a:blip r:embed="rId7"/>
          <a:stretch/>
        </p:blipFill>
        <p:spPr>
          <a:xfrm>
            <a:off x="5582160" y="1571040"/>
            <a:ext cx="133200" cy="133200"/>
          </a:xfrm>
          <a:prstGeom prst="rect">
            <a:avLst/>
          </a:prstGeom>
          <a:noFill/>
          <a:ln w="0">
            <a:noFill/>
          </a:ln>
        </p:spPr>
      </p:pic>
      <p:sp>
        <p:nvSpPr>
          <p:cNvPr id="396" name="文本框 395"/>
          <p:cNvSpPr txBox="1"/>
          <p:nvPr/>
        </p:nvSpPr>
        <p:spPr>
          <a:xfrm>
            <a:off x="685080" y="5289840"/>
            <a:ext cx="105696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的准确性和相关性。</a:t>
            </a:r>
            <a:endParaRPr lang="en-US" sz="920" b="0" u="none" strike="noStrike">
              <a:solidFill>
                <a:srgbClr val="000000"/>
              </a:solidFill>
              <a:effectLst/>
              <a:uFillTx/>
              <a:latin typeface="Times New Roman"/>
            </a:endParaRPr>
          </a:p>
        </p:txBody>
      </p:sp>
      <p:sp>
        <p:nvSpPr>
          <p:cNvPr id="397" name="任意多边形 396"/>
          <p:cNvSpPr/>
          <p:nvPr/>
        </p:nvSpPr>
        <p:spPr>
          <a:xfrm>
            <a:off x="5448240" y="4027680"/>
            <a:ext cx="4663440" cy="936360"/>
          </a:xfrm>
          <a:custGeom>
            <a:avLst/>
            <a:gdLst/>
            <a:ahLst/>
            <a:cxnLst/>
            <a:rect l="0" t="0" r="r" b="b"/>
            <a:pathLst>
              <a:path w="12954" h="2601">
                <a:moveTo>
                  <a:pt x="15" y="115"/>
                </a:moveTo>
                <a:cubicBezTo>
                  <a:pt x="24" y="92"/>
                  <a:pt x="37" y="72"/>
                  <a:pt x="55" y="55"/>
                </a:cubicBezTo>
                <a:cubicBezTo>
                  <a:pt x="72" y="37"/>
                  <a:pt x="92" y="24"/>
                  <a:pt x="115" y="14"/>
                </a:cubicBezTo>
                <a:cubicBezTo>
                  <a:pt x="138" y="5"/>
                  <a:pt x="161" y="0"/>
                  <a:pt x="186" y="0"/>
                </a:cubicBezTo>
                <a:lnTo>
                  <a:pt x="12769" y="0"/>
                </a:lnTo>
                <a:cubicBezTo>
                  <a:pt x="12793" y="0"/>
                  <a:pt x="12817" y="5"/>
                  <a:pt x="12840" y="14"/>
                </a:cubicBezTo>
                <a:cubicBezTo>
                  <a:pt x="12862" y="24"/>
                  <a:pt x="12882" y="37"/>
                  <a:pt x="12900" y="55"/>
                </a:cubicBezTo>
                <a:cubicBezTo>
                  <a:pt x="12917" y="72"/>
                  <a:pt x="12931" y="92"/>
                  <a:pt x="12940" y="115"/>
                </a:cubicBezTo>
                <a:cubicBezTo>
                  <a:pt x="12950" y="138"/>
                  <a:pt x="12954" y="161"/>
                  <a:pt x="12954" y="186"/>
                </a:cubicBezTo>
                <a:lnTo>
                  <a:pt x="12954" y="2415"/>
                </a:lnTo>
                <a:cubicBezTo>
                  <a:pt x="12954" y="2440"/>
                  <a:pt x="12950" y="2464"/>
                  <a:pt x="12940" y="2486"/>
                </a:cubicBezTo>
                <a:cubicBezTo>
                  <a:pt x="12931" y="2509"/>
                  <a:pt x="12917" y="2529"/>
                  <a:pt x="12900" y="2547"/>
                </a:cubicBezTo>
                <a:cubicBezTo>
                  <a:pt x="12882" y="2564"/>
                  <a:pt x="12862" y="2577"/>
                  <a:pt x="12840" y="2587"/>
                </a:cubicBezTo>
                <a:cubicBezTo>
                  <a:pt x="12817" y="2596"/>
                  <a:pt x="12793" y="2601"/>
                  <a:pt x="12769" y="2601"/>
                </a:cubicBezTo>
                <a:lnTo>
                  <a:pt x="186" y="2601"/>
                </a:lnTo>
                <a:cubicBezTo>
                  <a:pt x="161" y="2601"/>
                  <a:pt x="138" y="2596"/>
                  <a:pt x="115" y="2587"/>
                </a:cubicBezTo>
                <a:cubicBezTo>
                  <a:pt x="92" y="2577"/>
                  <a:pt x="72" y="2564"/>
                  <a:pt x="55" y="2547"/>
                </a:cubicBezTo>
                <a:cubicBezTo>
                  <a:pt x="37" y="2529"/>
                  <a:pt x="24" y="2509"/>
                  <a:pt x="15" y="2486"/>
                </a:cubicBezTo>
                <a:cubicBezTo>
                  <a:pt x="5" y="2464"/>
                  <a:pt x="0" y="2440"/>
                  <a:pt x="0" y="2416"/>
                </a:cubicBezTo>
                <a:lnTo>
                  <a:pt x="0" y="186"/>
                </a:lnTo>
                <a:cubicBezTo>
                  <a:pt x="0" y="161"/>
                  <a:pt x="5" y="138"/>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98" name="任意多边形 397"/>
          <p:cNvSpPr/>
          <p:nvPr/>
        </p:nvSpPr>
        <p:spPr>
          <a:xfrm>
            <a:off x="5448240" y="4027680"/>
            <a:ext cx="67320" cy="936360"/>
          </a:xfrm>
          <a:custGeom>
            <a:avLst/>
            <a:gdLst/>
            <a:ahLst/>
            <a:cxnLst/>
            <a:rect l="0" t="0" r="r" b="b"/>
            <a:pathLst>
              <a:path w="187" h="2601">
                <a:moveTo>
                  <a:pt x="70" y="186"/>
                </a:moveTo>
                <a:lnTo>
                  <a:pt x="70" y="2415"/>
                </a:lnTo>
                <a:cubicBezTo>
                  <a:pt x="70" y="2440"/>
                  <a:pt x="73" y="2464"/>
                  <a:pt x="79" y="2486"/>
                </a:cubicBezTo>
                <a:cubicBezTo>
                  <a:pt x="85" y="2509"/>
                  <a:pt x="93" y="2529"/>
                  <a:pt x="104" y="2547"/>
                </a:cubicBezTo>
                <a:cubicBezTo>
                  <a:pt x="115" y="2564"/>
                  <a:pt x="127" y="2577"/>
                  <a:pt x="143" y="2587"/>
                </a:cubicBezTo>
                <a:cubicBezTo>
                  <a:pt x="157" y="2596"/>
                  <a:pt x="172" y="2601"/>
                  <a:pt x="187" y="2601"/>
                </a:cubicBezTo>
                <a:cubicBezTo>
                  <a:pt x="162" y="2601"/>
                  <a:pt x="139" y="2596"/>
                  <a:pt x="115" y="2587"/>
                </a:cubicBezTo>
                <a:cubicBezTo>
                  <a:pt x="92" y="2577"/>
                  <a:pt x="72" y="2564"/>
                  <a:pt x="55" y="2547"/>
                </a:cubicBezTo>
                <a:cubicBezTo>
                  <a:pt x="37" y="2529"/>
                  <a:pt x="24" y="2509"/>
                  <a:pt x="15" y="2486"/>
                </a:cubicBezTo>
                <a:cubicBezTo>
                  <a:pt x="5" y="2464"/>
                  <a:pt x="0" y="2440"/>
                  <a:pt x="0" y="2415"/>
                </a:cubicBezTo>
                <a:lnTo>
                  <a:pt x="0" y="186"/>
                </a:lnTo>
                <a:cubicBezTo>
                  <a:pt x="0" y="161"/>
                  <a:pt x="5" y="138"/>
                  <a:pt x="15" y="115"/>
                </a:cubicBezTo>
                <a:cubicBezTo>
                  <a:pt x="24" y="92"/>
                  <a:pt x="37" y="72"/>
                  <a:pt x="55" y="55"/>
                </a:cubicBezTo>
                <a:cubicBezTo>
                  <a:pt x="72" y="37"/>
                  <a:pt x="92" y="24"/>
                  <a:pt x="115" y="14"/>
                </a:cubicBezTo>
                <a:cubicBezTo>
                  <a:pt x="139" y="5"/>
                  <a:pt x="162" y="0"/>
                  <a:pt x="187" y="0"/>
                </a:cubicBezTo>
                <a:cubicBezTo>
                  <a:pt x="172" y="0"/>
                  <a:pt x="157" y="5"/>
                  <a:pt x="143" y="14"/>
                </a:cubicBezTo>
                <a:cubicBezTo>
                  <a:pt x="127" y="24"/>
                  <a:pt x="115" y="37"/>
                  <a:pt x="104" y="55"/>
                </a:cubicBezTo>
                <a:cubicBezTo>
                  <a:pt x="93" y="72"/>
                  <a:pt x="85" y="92"/>
                  <a:pt x="79" y="115"/>
                </a:cubicBezTo>
                <a:cubicBezTo>
                  <a:pt x="73" y="138"/>
                  <a:pt x="70" y="161"/>
                  <a:pt x="70" y="186"/>
                </a:cubicBezTo>
                <a:close/>
              </a:path>
            </a:pathLst>
          </a:custGeom>
          <a:solidFill>
            <a:srgbClr val="8B5CF6">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9" name="文本框 398"/>
          <p:cNvSpPr txBox="1"/>
          <p:nvPr/>
        </p:nvSpPr>
        <p:spPr>
          <a:xfrm>
            <a:off x="5782680" y="1565280"/>
            <a:ext cx="243864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示例</a:t>
            </a:r>
            <a:r>
              <a:rPr lang="en-US" sz="1180" b="0" u="none" strike="noStrike">
                <a:solidFill>
                  <a:srgbClr val="FFFFFF"/>
                </a:solidFill>
                <a:effectLst/>
                <a:uFillTx/>
                <a:latin typeface="NotoSansSC"/>
                <a:ea typeface="NotoSansSC"/>
              </a:rPr>
              <a:t>2</a:t>
            </a:r>
            <a:r>
              <a:rPr lang="zh-CN" sz="1180" b="0" u="none" strike="noStrike">
                <a:solidFill>
                  <a:srgbClr val="FFFFFF"/>
                </a:solidFill>
                <a:effectLst/>
                <a:uFillTx/>
                <a:latin typeface="NotoSansSC"/>
                <a:ea typeface="NotoSansSC"/>
              </a:rPr>
              <a:t>：整合多条检索信息生成摘要</a:t>
            </a:r>
            <a:endParaRPr lang="en-US" sz="1180" b="0" u="none" strike="noStrike">
              <a:solidFill>
                <a:srgbClr val="000000"/>
              </a:solidFill>
              <a:effectLst/>
              <a:uFillTx/>
              <a:latin typeface="Times New Roman"/>
            </a:endParaRPr>
          </a:p>
        </p:txBody>
      </p:sp>
      <p:sp>
        <p:nvSpPr>
          <p:cNvPr id="400" name="文本框 399"/>
          <p:cNvSpPr txBox="1"/>
          <p:nvPr/>
        </p:nvSpPr>
        <p:spPr>
          <a:xfrm>
            <a:off x="5573880" y="4163040"/>
            <a:ext cx="671400" cy="194040"/>
          </a:xfrm>
          <a:prstGeom prst="rect">
            <a:avLst/>
          </a:prstGeom>
          <a:noFill/>
          <a:ln w="0">
            <a:noFill/>
          </a:ln>
        </p:spPr>
        <p:txBody>
          <a:bodyPr wrap="none" lIns="0" tIns="0" rIns="0" bIns="0" anchor="t">
            <a:spAutoFit/>
          </a:bodyPr>
          <a:lstStyle/>
          <a:p>
            <a:r>
              <a:rPr lang="zh-CN" sz="1050" b="0" u="none" strike="noStrike">
                <a:solidFill>
                  <a:srgbClr val="C4B5FD"/>
                </a:solidFill>
                <a:effectLst/>
                <a:uFillTx/>
                <a:latin typeface="NotoSansSC"/>
                <a:ea typeface="NotoSansSC"/>
              </a:rPr>
              <a:t>输出结果：</a:t>
            </a:r>
            <a:endParaRPr lang="en-US" sz="1050" b="0" u="none" strike="noStrike">
              <a:solidFill>
                <a:srgbClr val="000000"/>
              </a:solidFill>
              <a:effectLst/>
              <a:uFillTx/>
              <a:latin typeface="Times New Roman"/>
            </a:endParaRPr>
          </a:p>
        </p:txBody>
      </p:sp>
      <p:sp>
        <p:nvSpPr>
          <p:cNvPr id="401" name="文本框 400"/>
          <p:cNvSpPr txBox="1"/>
          <p:nvPr/>
        </p:nvSpPr>
        <p:spPr>
          <a:xfrm>
            <a:off x="5573880" y="4387320"/>
            <a:ext cx="921960" cy="169560"/>
          </a:xfrm>
          <a:prstGeom prst="rect">
            <a:avLst/>
          </a:prstGeom>
          <a:noFill/>
          <a:ln w="0">
            <a:noFill/>
          </a:ln>
        </p:spPr>
        <p:txBody>
          <a:bodyPr wrap="none" lIns="0" tIns="0" rIns="0" bIns="0" anchor="t">
            <a:spAutoFit/>
          </a:bodyPr>
          <a:lstStyle/>
          <a:p>
            <a:r>
              <a:rPr lang="en-US" sz="920" b="0" u="none" strike="noStrike">
                <a:solidFill>
                  <a:srgbClr val="FDE68A"/>
                </a:solidFill>
                <a:effectLst/>
                <a:uFillTx/>
                <a:latin typeface="NotoSansSC"/>
                <a:ea typeface="NotoSansSC"/>
              </a:rPr>
              <a:t>&gt;&gt; </a:t>
            </a:r>
            <a:r>
              <a:rPr lang="zh-CN" sz="920" b="0" u="none" strike="noStrike">
                <a:solidFill>
                  <a:srgbClr val="FDE68A"/>
                </a:solidFill>
                <a:effectLst/>
                <a:uFillTx/>
                <a:latin typeface="NotoSansSC"/>
                <a:ea typeface="NotoSansSC"/>
              </a:rPr>
              <a:t>生成的摘要</a:t>
            </a:r>
            <a:r>
              <a:rPr lang="en-US" sz="920" b="0" u="none" strike="noStrike">
                <a:solidFill>
                  <a:srgbClr val="FDE68A"/>
                </a:solidFill>
                <a:effectLst/>
                <a:uFillTx/>
                <a:latin typeface="NotoSansSC"/>
                <a:ea typeface="NotoSansSC"/>
              </a:rPr>
              <a:t>:</a:t>
            </a:r>
            <a:endParaRPr lang="en-US" sz="920" b="0" u="none" strike="noStrike">
              <a:solidFill>
                <a:srgbClr val="000000"/>
              </a:solidFill>
              <a:effectLst/>
              <a:uFillTx/>
              <a:latin typeface="Times New Roman"/>
            </a:endParaRPr>
          </a:p>
        </p:txBody>
      </p:sp>
      <p:sp>
        <p:nvSpPr>
          <p:cNvPr id="402" name="文本框 401"/>
          <p:cNvSpPr txBox="1"/>
          <p:nvPr/>
        </p:nvSpPr>
        <p:spPr>
          <a:xfrm>
            <a:off x="5573880" y="4554360"/>
            <a:ext cx="4486320" cy="16956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NotoSansSC"/>
                <a:ea typeface="NotoSansSC"/>
              </a:rPr>
              <a:t>&gt;&gt; </a:t>
            </a:r>
            <a:r>
              <a:rPr lang="zh-CN" sz="920" b="0" u="none" strike="noStrike">
                <a:solidFill>
                  <a:srgbClr val="FFFFFF"/>
                </a:solidFill>
                <a:effectLst/>
                <a:uFillTx/>
                <a:latin typeface="NotoSansSC"/>
                <a:ea typeface="NotoSansSC"/>
              </a:rPr>
              <a:t>人工智能在多个领域有广泛应用，例如在医疗中用于疾病诊断和个性化治疗，在金</a:t>
            </a:r>
            <a:endParaRPr lang="en-US" sz="920" b="0" u="none" strike="noStrike">
              <a:solidFill>
                <a:srgbClr val="000000"/>
              </a:solidFill>
              <a:effectLst/>
              <a:uFillTx/>
              <a:latin typeface="Times New Roman"/>
            </a:endParaRPr>
          </a:p>
        </p:txBody>
      </p:sp>
      <p:sp>
        <p:nvSpPr>
          <p:cNvPr id="403" name="任意多边形 402"/>
          <p:cNvSpPr/>
          <p:nvPr/>
        </p:nvSpPr>
        <p:spPr>
          <a:xfrm>
            <a:off x="5448240" y="5030640"/>
            <a:ext cx="4663440" cy="468360"/>
          </a:xfrm>
          <a:custGeom>
            <a:avLst/>
            <a:gdLst/>
            <a:ahLst/>
            <a:cxnLst/>
            <a:rect l="0" t="0" r="r" b="b"/>
            <a:pathLst>
              <a:path w="12954" h="1301">
                <a:moveTo>
                  <a:pt x="0" y="1208"/>
                </a:moveTo>
                <a:lnTo>
                  <a:pt x="0" y="93"/>
                </a:lnTo>
                <a:cubicBezTo>
                  <a:pt x="0" y="80"/>
                  <a:pt x="3" y="68"/>
                  <a:pt x="7" y="57"/>
                </a:cubicBezTo>
                <a:cubicBezTo>
                  <a:pt x="12" y="46"/>
                  <a:pt x="19" y="36"/>
                  <a:pt x="28" y="27"/>
                </a:cubicBezTo>
                <a:cubicBezTo>
                  <a:pt x="36" y="18"/>
                  <a:pt x="46" y="12"/>
                  <a:pt x="58" y="7"/>
                </a:cubicBezTo>
                <a:cubicBezTo>
                  <a:pt x="69" y="2"/>
                  <a:pt x="81" y="0"/>
                  <a:pt x="93" y="0"/>
                </a:cubicBezTo>
                <a:lnTo>
                  <a:pt x="12861" y="0"/>
                </a:lnTo>
                <a:cubicBezTo>
                  <a:pt x="12874" y="0"/>
                  <a:pt x="12886" y="2"/>
                  <a:pt x="12897" y="7"/>
                </a:cubicBezTo>
                <a:cubicBezTo>
                  <a:pt x="12908" y="12"/>
                  <a:pt x="12918" y="18"/>
                  <a:pt x="12927" y="27"/>
                </a:cubicBezTo>
                <a:cubicBezTo>
                  <a:pt x="12936" y="36"/>
                  <a:pt x="12943" y="46"/>
                  <a:pt x="12947" y="57"/>
                </a:cubicBezTo>
                <a:cubicBezTo>
                  <a:pt x="12952" y="68"/>
                  <a:pt x="12954" y="80"/>
                  <a:pt x="12954" y="93"/>
                </a:cubicBezTo>
                <a:lnTo>
                  <a:pt x="12954" y="1208"/>
                </a:lnTo>
                <a:cubicBezTo>
                  <a:pt x="12954" y="1220"/>
                  <a:pt x="12952" y="1232"/>
                  <a:pt x="12947" y="1243"/>
                </a:cubicBezTo>
                <a:cubicBezTo>
                  <a:pt x="12943" y="1255"/>
                  <a:pt x="12936" y="1265"/>
                  <a:pt x="12927" y="1273"/>
                </a:cubicBezTo>
                <a:cubicBezTo>
                  <a:pt x="12918" y="1282"/>
                  <a:pt x="12908" y="1289"/>
                  <a:pt x="12897" y="1294"/>
                </a:cubicBezTo>
                <a:cubicBezTo>
                  <a:pt x="12886" y="1298"/>
                  <a:pt x="12874" y="1301"/>
                  <a:pt x="12861" y="1301"/>
                </a:cubicBezTo>
                <a:lnTo>
                  <a:pt x="93" y="1301"/>
                </a:lnTo>
                <a:cubicBezTo>
                  <a:pt x="81" y="1301"/>
                  <a:pt x="69" y="1298"/>
                  <a:pt x="58" y="1294"/>
                </a:cubicBezTo>
                <a:cubicBezTo>
                  <a:pt x="46" y="1289"/>
                  <a:pt x="36" y="1282"/>
                  <a:pt x="28" y="1273"/>
                </a:cubicBezTo>
                <a:cubicBezTo>
                  <a:pt x="19" y="1265"/>
                  <a:pt x="12" y="1255"/>
                  <a:pt x="7" y="1243"/>
                </a:cubicBezTo>
                <a:cubicBezTo>
                  <a:pt x="3" y="1232"/>
                  <a:pt x="0" y="1220"/>
                  <a:pt x="0" y="1208"/>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04" name="图片 403"/>
          <p:cNvPicPr/>
          <p:nvPr/>
        </p:nvPicPr>
        <p:blipFill>
          <a:blip r:embed="rId6"/>
          <a:stretch/>
        </p:blipFill>
        <p:spPr>
          <a:xfrm>
            <a:off x="5548680" y="5131080"/>
            <a:ext cx="91440" cy="116640"/>
          </a:xfrm>
          <a:prstGeom prst="rect">
            <a:avLst/>
          </a:prstGeom>
          <a:noFill/>
          <a:ln w="0">
            <a:noFill/>
          </a:ln>
        </p:spPr>
      </p:pic>
      <p:sp>
        <p:nvSpPr>
          <p:cNvPr id="405" name="文本框 404"/>
          <p:cNvSpPr txBox="1"/>
          <p:nvPr/>
        </p:nvSpPr>
        <p:spPr>
          <a:xfrm>
            <a:off x="5573880" y="4721760"/>
            <a:ext cx="37558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融中用于市场趋势预测和投资决策支持，以及在教育中帮助个性化学习。</a:t>
            </a:r>
            <a:endParaRPr lang="en-US" sz="920" b="0" u="none" strike="noStrike">
              <a:solidFill>
                <a:srgbClr val="000000"/>
              </a:solidFill>
              <a:effectLst/>
              <a:uFillTx/>
              <a:latin typeface="Times New Roman"/>
            </a:endParaRPr>
          </a:p>
        </p:txBody>
      </p:sp>
      <p:sp>
        <p:nvSpPr>
          <p:cNvPr id="406" name="文本框 405"/>
          <p:cNvSpPr txBox="1"/>
          <p:nvPr/>
        </p:nvSpPr>
        <p:spPr>
          <a:xfrm>
            <a:off x="5674320" y="5122800"/>
            <a:ext cx="4251600" cy="169560"/>
          </a:xfrm>
          <a:prstGeom prst="rect">
            <a:avLst/>
          </a:prstGeom>
          <a:noFill/>
          <a:ln w="0">
            <a:noFill/>
          </a:ln>
        </p:spPr>
        <p:txBody>
          <a:bodyPr wrap="none" lIns="0" tIns="0" rIns="0" bIns="0" anchor="t">
            <a:spAutoFit/>
          </a:bodyPr>
          <a:lstStyle/>
          <a:p>
            <a:r>
              <a:rPr lang="en-US" sz="920" b="0" u="none" strike="noStrike">
                <a:solidFill>
                  <a:srgbClr val="EDE9FE"/>
                </a:solidFill>
                <a:effectLst/>
                <a:uFillTx/>
                <a:latin typeface="NotoSansSC"/>
                <a:ea typeface="NotoSansSC"/>
              </a:rPr>
              <a:t> 通过整合多条检索信息，生成模块能够创建一个全面且连贯的摘要，提供更完整的</a:t>
            </a:r>
            <a:endParaRPr lang="en-US" sz="920" b="0" u="none" strike="noStrike">
              <a:solidFill>
                <a:srgbClr val="000000"/>
              </a:solidFill>
              <a:effectLst/>
              <a:uFillTx/>
              <a:latin typeface="Times New Roman"/>
            </a:endParaRPr>
          </a:p>
        </p:txBody>
      </p:sp>
      <p:sp>
        <p:nvSpPr>
          <p:cNvPr id="407" name="任意多边形 406"/>
          <p:cNvSpPr/>
          <p:nvPr/>
        </p:nvSpPr>
        <p:spPr>
          <a:xfrm>
            <a:off x="584640" y="5632200"/>
            <a:ext cx="9527040" cy="652320"/>
          </a:xfrm>
          <a:custGeom>
            <a:avLst/>
            <a:gdLst/>
            <a:ahLst/>
            <a:cxnLst/>
            <a:rect l="0" t="0" r="r" b="b"/>
            <a:pathLst>
              <a:path w="26464" h="1812">
                <a:moveTo>
                  <a:pt x="15" y="115"/>
                </a:moveTo>
                <a:cubicBezTo>
                  <a:pt x="24" y="92"/>
                  <a:pt x="37" y="72"/>
                  <a:pt x="55" y="54"/>
                </a:cubicBezTo>
                <a:cubicBezTo>
                  <a:pt x="72" y="37"/>
                  <a:pt x="92" y="24"/>
                  <a:pt x="115" y="14"/>
                </a:cubicBezTo>
                <a:cubicBezTo>
                  <a:pt x="138" y="5"/>
                  <a:pt x="161" y="0"/>
                  <a:pt x="186" y="0"/>
                </a:cubicBezTo>
                <a:lnTo>
                  <a:pt x="26279" y="0"/>
                </a:lnTo>
                <a:cubicBezTo>
                  <a:pt x="26303" y="0"/>
                  <a:pt x="26327" y="5"/>
                  <a:pt x="26350" y="14"/>
                </a:cubicBezTo>
                <a:cubicBezTo>
                  <a:pt x="26372" y="24"/>
                  <a:pt x="26392" y="37"/>
                  <a:pt x="26410" y="54"/>
                </a:cubicBezTo>
                <a:cubicBezTo>
                  <a:pt x="26427" y="72"/>
                  <a:pt x="26441" y="92"/>
                  <a:pt x="26450" y="115"/>
                </a:cubicBezTo>
                <a:cubicBezTo>
                  <a:pt x="26460" y="137"/>
                  <a:pt x="26464" y="161"/>
                  <a:pt x="26464" y="186"/>
                </a:cubicBezTo>
                <a:lnTo>
                  <a:pt x="26464" y="1626"/>
                </a:lnTo>
                <a:cubicBezTo>
                  <a:pt x="26464" y="1651"/>
                  <a:pt x="26460" y="1674"/>
                  <a:pt x="26450" y="1697"/>
                </a:cubicBezTo>
                <a:cubicBezTo>
                  <a:pt x="26441" y="1720"/>
                  <a:pt x="26427" y="1740"/>
                  <a:pt x="26410" y="1757"/>
                </a:cubicBezTo>
                <a:cubicBezTo>
                  <a:pt x="26392" y="1775"/>
                  <a:pt x="26372" y="1788"/>
                  <a:pt x="26350" y="1798"/>
                </a:cubicBezTo>
                <a:cubicBezTo>
                  <a:pt x="26327" y="1807"/>
                  <a:pt x="26303" y="1812"/>
                  <a:pt x="26279" y="1812"/>
                </a:cubicBezTo>
                <a:lnTo>
                  <a:pt x="186" y="1812"/>
                </a:lnTo>
                <a:cubicBezTo>
                  <a:pt x="161" y="1812"/>
                  <a:pt x="138" y="1807"/>
                  <a:pt x="115" y="1798"/>
                </a:cubicBezTo>
                <a:cubicBezTo>
                  <a:pt x="92" y="1788"/>
                  <a:pt x="72" y="1775"/>
                  <a:pt x="55" y="1757"/>
                </a:cubicBezTo>
                <a:cubicBezTo>
                  <a:pt x="37" y="1740"/>
                  <a:pt x="24" y="1720"/>
                  <a:pt x="15" y="1697"/>
                </a:cubicBezTo>
                <a:cubicBezTo>
                  <a:pt x="5" y="1674"/>
                  <a:pt x="0" y="1651"/>
                  <a:pt x="0" y="1626"/>
                </a:cubicBezTo>
                <a:lnTo>
                  <a:pt x="0" y="186"/>
                </a:lnTo>
                <a:cubicBezTo>
                  <a:pt x="0" y="161"/>
                  <a:pt x="5" y="137"/>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8" name="任意多边形 407"/>
          <p:cNvSpPr/>
          <p:nvPr/>
        </p:nvSpPr>
        <p:spPr>
          <a:xfrm>
            <a:off x="584640" y="5632200"/>
            <a:ext cx="9527040" cy="652320"/>
          </a:xfrm>
          <a:custGeom>
            <a:avLst/>
            <a:gdLst/>
            <a:ahLst/>
            <a:cxnLst/>
            <a:rect l="0" t="0" r="r" b="b"/>
            <a:pathLst>
              <a:path w="26464" h="1812">
                <a:moveTo>
                  <a:pt x="0" y="1626"/>
                </a:moveTo>
                <a:lnTo>
                  <a:pt x="0" y="186"/>
                </a:lnTo>
                <a:cubicBezTo>
                  <a:pt x="0" y="161"/>
                  <a:pt x="5" y="137"/>
                  <a:pt x="15" y="115"/>
                </a:cubicBezTo>
                <a:cubicBezTo>
                  <a:pt x="24" y="92"/>
                  <a:pt x="37" y="72"/>
                  <a:pt x="55" y="54"/>
                </a:cubicBezTo>
                <a:cubicBezTo>
                  <a:pt x="72" y="37"/>
                  <a:pt x="92" y="24"/>
                  <a:pt x="115" y="14"/>
                </a:cubicBezTo>
                <a:cubicBezTo>
                  <a:pt x="138" y="5"/>
                  <a:pt x="161" y="0"/>
                  <a:pt x="186" y="0"/>
                </a:cubicBezTo>
                <a:lnTo>
                  <a:pt x="26279" y="0"/>
                </a:lnTo>
                <a:cubicBezTo>
                  <a:pt x="26303" y="0"/>
                  <a:pt x="26327" y="5"/>
                  <a:pt x="26350" y="14"/>
                </a:cubicBezTo>
                <a:cubicBezTo>
                  <a:pt x="26372" y="24"/>
                  <a:pt x="26392" y="37"/>
                  <a:pt x="26410" y="54"/>
                </a:cubicBezTo>
                <a:cubicBezTo>
                  <a:pt x="26427" y="72"/>
                  <a:pt x="26441" y="92"/>
                  <a:pt x="26450" y="115"/>
                </a:cubicBezTo>
                <a:cubicBezTo>
                  <a:pt x="26460" y="137"/>
                  <a:pt x="26464" y="161"/>
                  <a:pt x="26464" y="186"/>
                </a:cubicBezTo>
                <a:lnTo>
                  <a:pt x="26464" y="1626"/>
                </a:lnTo>
                <a:cubicBezTo>
                  <a:pt x="26464" y="1651"/>
                  <a:pt x="26460" y="1674"/>
                  <a:pt x="26450" y="1697"/>
                </a:cubicBezTo>
                <a:cubicBezTo>
                  <a:pt x="26441" y="1720"/>
                  <a:pt x="26427" y="1740"/>
                  <a:pt x="26410" y="1757"/>
                </a:cubicBezTo>
                <a:cubicBezTo>
                  <a:pt x="26392" y="1775"/>
                  <a:pt x="26372" y="1788"/>
                  <a:pt x="26350" y="1798"/>
                </a:cubicBezTo>
                <a:cubicBezTo>
                  <a:pt x="26327" y="1807"/>
                  <a:pt x="26303" y="1812"/>
                  <a:pt x="26279" y="1812"/>
                </a:cubicBezTo>
                <a:lnTo>
                  <a:pt x="186" y="1812"/>
                </a:lnTo>
                <a:cubicBezTo>
                  <a:pt x="161" y="1812"/>
                  <a:pt x="138" y="1807"/>
                  <a:pt x="115" y="1798"/>
                </a:cubicBezTo>
                <a:cubicBezTo>
                  <a:pt x="92" y="1788"/>
                  <a:pt x="72" y="1775"/>
                  <a:pt x="55" y="1757"/>
                </a:cubicBezTo>
                <a:cubicBezTo>
                  <a:pt x="37" y="1740"/>
                  <a:pt x="24" y="1720"/>
                  <a:pt x="15" y="1697"/>
                </a:cubicBezTo>
                <a:cubicBezTo>
                  <a:pt x="5" y="1674"/>
                  <a:pt x="0" y="1651"/>
                  <a:pt x="0" y="1626"/>
                </a:cubicBezTo>
                <a:moveTo>
                  <a:pt x="24" y="186"/>
                </a:moveTo>
                <a:lnTo>
                  <a:pt x="24" y="1626"/>
                </a:lnTo>
                <a:cubicBezTo>
                  <a:pt x="24" y="1637"/>
                  <a:pt x="25" y="1647"/>
                  <a:pt x="27" y="1658"/>
                </a:cubicBezTo>
                <a:cubicBezTo>
                  <a:pt x="29" y="1668"/>
                  <a:pt x="32" y="1678"/>
                  <a:pt x="36" y="1688"/>
                </a:cubicBezTo>
                <a:cubicBezTo>
                  <a:pt x="40" y="1698"/>
                  <a:pt x="45" y="1707"/>
                  <a:pt x="51" y="1716"/>
                </a:cubicBezTo>
                <a:cubicBezTo>
                  <a:pt x="57" y="1725"/>
                  <a:pt x="64" y="1733"/>
                  <a:pt x="71" y="1741"/>
                </a:cubicBezTo>
                <a:cubicBezTo>
                  <a:pt x="79" y="1748"/>
                  <a:pt x="87" y="1755"/>
                  <a:pt x="96" y="1761"/>
                </a:cubicBezTo>
                <a:cubicBezTo>
                  <a:pt x="105" y="1767"/>
                  <a:pt x="114" y="1772"/>
                  <a:pt x="124" y="1776"/>
                </a:cubicBezTo>
                <a:cubicBezTo>
                  <a:pt x="134" y="1780"/>
                  <a:pt x="144" y="1783"/>
                  <a:pt x="154" y="1785"/>
                </a:cubicBezTo>
                <a:cubicBezTo>
                  <a:pt x="165" y="1787"/>
                  <a:pt x="175" y="1789"/>
                  <a:pt x="186" y="1789"/>
                </a:cubicBezTo>
                <a:lnTo>
                  <a:pt x="26279" y="1789"/>
                </a:lnTo>
                <a:cubicBezTo>
                  <a:pt x="26289" y="1789"/>
                  <a:pt x="26300" y="1787"/>
                  <a:pt x="26310" y="1785"/>
                </a:cubicBezTo>
                <a:cubicBezTo>
                  <a:pt x="26321" y="1783"/>
                  <a:pt x="26331" y="1780"/>
                  <a:pt x="26341" y="1776"/>
                </a:cubicBezTo>
                <a:cubicBezTo>
                  <a:pt x="26351" y="1772"/>
                  <a:pt x="26360" y="1767"/>
                  <a:pt x="26369" y="1761"/>
                </a:cubicBezTo>
                <a:cubicBezTo>
                  <a:pt x="26378" y="1755"/>
                  <a:pt x="26386" y="1748"/>
                  <a:pt x="26393" y="1741"/>
                </a:cubicBezTo>
                <a:cubicBezTo>
                  <a:pt x="26401" y="1733"/>
                  <a:pt x="26408" y="1725"/>
                  <a:pt x="26414" y="1716"/>
                </a:cubicBezTo>
                <a:cubicBezTo>
                  <a:pt x="26420" y="1707"/>
                  <a:pt x="26425" y="1698"/>
                  <a:pt x="26429" y="1688"/>
                </a:cubicBezTo>
                <a:cubicBezTo>
                  <a:pt x="26433" y="1678"/>
                  <a:pt x="26436" y="1668"/>
                  <a:pt x="26438" y="1658"/>
                </a:cubicBezTo>
                <a:cubicBezTo>
                  <a:pt x="26440" y="1647"/>
                  <a:pt x="26441" y="1637"/>
                  <a:pt x="26441" y="1626"/>
                </a:cubicBezTo>
                <a:lnTo>
                  <a:pt x="26441" y="186"/>
                </a:lnTo>
                <a:cubicBezTo>
                  <a:pt x="26441" y="175"/>
                  <a:pt x="26440" y="165"/>
                  <a:pt x="26438" y="154"/>
                </a:cubicBezTo>
                <a:cubicBezTo>
                  <a:pt x="26436" y="144"/>
                  <a:pt x="26433" y="133"/>
                  <a:pt x="26429" y="124"/>
                </a:cubicBezTo>
                <a:cubicBezTo>
                  <a:pt x="26425" y="114"/>
                  <a:pt x="26420" y="104"/>
                  <a:pt x="26414" y="96"/>
                </a:cubicBezTo>
                <a:cubicBezTo>
                  <a:pt x="26408" y="87"/>
                  <a:pt x="26401" y="78"/>
                  <a:pt x="26393" y="71"/>
                </a:cubicBezTo>
                <a:cubicBezTo>
                  <a:pt x="26386" y="63"/>
                  <a:pt x="26378" y="57"/>
                  <a:pt x="26369" y="51"/>
                </a:cubicBezTo>
                <a:cubicBezTo>
                  <a:pt x="26360" y="45"/>
                  <a:pt x="26351" y="40"/>
                  <a:pt x="26341" y="36"/>
                </a:cubicBezTo>
                <a:cubicBezTo>
                  <a:pt x="26331" y="32"/>
                  <a:pt x="26321" y="29"/>
                  <a:pt x="26310" y="26"/>
                </a:cubicBezTo>
                <a:cubicBezTo>
                  <a:pt x="26300" y="24"/>
                  <a:pt x="26289" y="23"/>
                  <a:pt x="26279" y="23"/>
                </a:cubicBezTo>
                <a:lnTo>
                  <a:pt x="186" y="23"/>
                </a:lnTo>
                <a:cubicBezTo>
                  <a:pt x="175" y="23"/>
                  <a:pt x="165" y="24"/>
                  <a:pt x="154" y="26"/>
                </a:cubicBezTo>
                <a:cubicBezTo>
                  <a:pt x="144" y="29"/>
                  <a:pt x="134" y="32"/>
                  <a:pt x="124" y="36"/>
                </a:cubicBezTo>
                <a:cubicBezTo>
                  <a:pt x="114" y="40"/>
                  <a:pt x="105" y="45"/>
                  <a:pt x="96" y="51"/>
                </a:cubicBezTo>
                <a:cubicBezTo>
                  <a:pt x="87" y="57"/>
                  <a:pt x="79" y="63"/>
                  <a:pt x="71" y="71"/>
                </a:cubicBezTo>
                <a:cubicBezTo>
                  <a:pt x="64" y="78"/>
                  <a:pt x="57" y="87"/>
                  <a:pt x="51" y="96"/>
                </a:cubicBezTo>
                <a:cubicBezTo>
                  <a:pt x="45" y="104"/>
                  <a:pt x="40" y="114"/>
                  <a:pt x="36" y="124"/>
                </a:cubicBezTo>
                <a:cubicBezTo>
                  <a:pt x="32" y="133"/>
                  <a:pt x="29" y="144"/>
                  <a:pt x="27" y="154"/>
                </a:cubicBezTo>
                <a:cubicBezTo>
                  <a:pt x="25" y="165"/>
                  <a:pt x="24" y="175"/>
                  <a:pt x="24" y="186"/>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09" name="图片 408"/>
          <p:cNvPicPr/>
          <p:nvPr/>
        </p:nvPicPr>
        <p:blipFill>
          <a:blip r:embed="rId8"/>
          <a:stretch/>
        </p:blipFill>
        <p:spPr>
          <a:xfrm>
            <a:off x="693720" y="5782680"/>
            <a:ext cx="166680" cy="150120"/>
          </a:xfrm>
          <a:prstGeom prst="rect">
            <a:avLst/>
          </a:prstGeom>
          <a:noFill/>
          <a:ln w="0">
            <a:noFill/>
          </a:ln>
        </p:spPr>
      </p:pic>
      <p:sp>
        <p:nvSpPr>
          <p:cNvPr id="410" name="文本框 409"/>
          <p:cNvSpPr txBox="1"/>
          <p:nvPr/>
        </p:nvSpPr>
        <p:spPr>
          <a:xfrm>
            <a:off x="5548680" y="5289840"/>
            <a:ext cx="587520" cy="169560"/>
          </a:xfrm>
          <a:prstGeom prst="rect">
            <a:avLst/>
          </a:prstGeom>
          <a:noFill/>
          <a:ln w="0">
            <a:noFill/>
          </a:ln>
        </p:spPr>
        <p:txBody>
          <a:bodyPr wrap="none" lIns="0" tIns="0" rIns="0" bIns="0" anchor="t">
            <a:spAutoFit/>
          </a:bodyPr>
          <a:lstStyle/>
          <a:p>
            <a:r>
              <a:rPr lang="zh-CN" sz="920" b="0" u="none" strike="noStrike">
                <a:solidFill>
                  <a:srgbClr val="EDE9FE"/>
                </a:solidFill>
                <a:effectLst/>
                <a:uFillTx/>
                <a:latin typeface="NotoSansSC"/>
                <a:ea typeface="NotoSansSC"/>
              </a:rPr>
              <a:t>信息覆盖。</a:t>
            </a:r>
            <a:endParaRPr lang="en-US" sz="920" b="0" u="none" strike="noStrike">
              <a:solidFill>
                <a:srgbClr val="000000"/>
              </a:solidFill>
              <a:effectLst/>
              <a:uFillTx/>
              <a:latin typeface="Times New Roman"/>
            </a:endParaRPr>
          </a:p>
        </p:txBody>
      </p:sp>
      <p:pic>
        <p:nvPicPr>
          <p:cNvPr id="411" name="图片 410"/>
          <p:cNvPicPr/>
          <p:nvPr/>
        </p:nvPicPr>
        <p:blipFill>
          <a:blip r:embed="rId9"/>
          <a:stretch/>
        </p:blipFill>
        <p:spPr>
          <a:xfrm>
            <a:off x="693720" y="6041880"/>
            <a:ext cx="116640" cy="116640"/>
          </a:xfrm>
          <a:prstGeom prst="rect">
            <a:avLst/>
          </a:prstGeom>
          <a:noFill/>
          <a:ln w="0">
            <a:noFill/>
          </a:ln>
        </p:spPr>
      </p:pic>
      <p:sp>
        <p:nvSpPr>
          <p:cNvPr id="412" name="文本框 411"/>
          <p:cNvSpPr txBox="1"/>
          <p:nvPr/>
        </p:nvSpPr>
        <p:spPr>
          <a:xfrm>
            <a:off x="927720" y="5785200"/>
            <a:ext cx="604080" cy="219960"/>
          </a:xfrm>
          <a:prstGeom prst="rect">
            <a:avLst/>
          </a:prstGeom>
          <a:noFill/>
          <a:ln w="0">
            <a:noFill/>
          </a:ln>
        </p:spPr>
        <p:txBody>
          <a:bodyPr wrap="none" lIns="0" tIns="0" rIns="0" bIns="0" anchor="t">
            <a:spAutoFit/>
          </a:bodyPr>
          <a:lstStyle/>
          <a:p>
            <a:r>
              <a:rPr lang="zh-CN" sz="1180" b="0" u="none" strike="noStrike">
                <a:solidFill>
                  <a:srgbClr val="DDD6FE"/>
                </a:solidFill>
                <a:effectLst/>
                <a:uFillTx/>
                <a:latin typeface="NotoSansSC"/>
                <a:ea typeface="NotoSansSC"/>
              </a:rPr>
              <a:t>关键特点</a:t>
            </a:r>
            <a:endParaRPr lang="en-US" sz="1180" b="0" u="none" strike="noStrike">
              <a:solidFill>
                <a:srgbClr val="000000"/>
              </a:solidFill>
              <a:effectLst/>
              <a:uFillTx/>
              <a:latin typeface="Times New Roman"/>
            </a:endParaRPr>
          </a:p>
        </p:txBody>
      </p:sp>
      <p:pic>
        <p:nvPicPr>
          <p:cNvPr id="413" name="图片 412"/>
          <p:cNvPicPr/>
          <p:nvPr/>
        </p:nvPicPr>
        <p:blipFill>
          <a:blip r:embed="rId10"/>
          <a:stretch/>
        </p:blipFill>
        <p:spPr>
          <a:xfrm>
            <a:off x="3818880" y="6041880"/>
            <a:ext cx="116640" cy="116640"/>
          </a:xfrm>
          <a:prstGeom prst="rect">
            <a:avLst/>
          </a:prstGeom>
          <a:noFill/>
          <a:ln w="0">
            <a:noFill/>
          </a:ln>
        </p:spPr>
      </p:pic>
      <p:sp>
        <p:nvSpPr>
          <p:cNvPr id="414" name="文本框 413"/>
          <p:cNvSpPr txBox="1"/>
          <p:nvPr/>
        </p:nvSpPr>
        <p:spPr>
          <a:xfrm>
            <a:off x="877320" y="6033600"/>
            <a:ext cx="2582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通过拼接上下文与查询，为生成模型提供完整信息</a:t>
            </a:r>
            <a:endParaRPr lang="en-US" sz="920" b="0" u="none" strike="noStrike">
              <a:solidFill>
                <a:srgbClr val="000000"/>
              </a:solidFill>
              <a:effectLst/>
              <a:uFillTx/>
              <a:latin typeface="Times New Roman"/>
            </a:endParaRPr>
          </a:p>
        </p:txBody>
      </p:sp>
      <p:pic>
        <p:nvPicPr>
          <p:cNvPr id="415" name="图片 414"/>
          <p:cNvPicPr/>
          <p:nvPr/>
        </p:nvPicPr>
        <p:blipFill>
          <a:blip r:embed="rId9"/>
          <a:stretch/>
        </p:blipFill>
        <p:spPr>
          <a:xfrm>
            <a:off x="6944400" y="6041880"/>
            <a:ext cx="116640" cy="116640"/>
          </a:xfrm>
          <a:prstGeom prst="rect">
            <a:avLst/>
          </a:prstGeom>
          <a:noFill/>
          <a:ln w="0">
            <a:noFill/>
          </a:ln>
        </p:spPr>
      </p:pic>
      <p:sp>
        <p:nvSpPr>
          <p:cNvPr id="416" name="文本框 415"/>
          <p:cNvSpPr txBox="1"/>
          <p:nvPr/>
        </p:nvSpPr>
        <p:spPr>
          <a:xfrm>
            <a:off x="4002840" y="6033600"/>
            <a:ext cx="2913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a:t>
            </a:r>
            <a:r>
              <a:rPr lang="en-US" sz="920" b="0" u="none" strike="noStrike">
                <a:solidFill>
                  <a:srgbClr val="FFFFFF"/>
                </a:solidFill>
                <a:effectLst/>
                <a:uFillTx/>
                <a:latin typeface="NotoSansSC"/>
                <a:ea typeface="NotoSansSC"/>
              </a:rPr>
              <a:t>temperature</a:t>
            </a:r>
            <a:r>
              <a:rPr lang="zh-CN" sz="920" b="0" u="none" strike="noStrike">
                <a:solidFill>
                  <a:srgbClr val="FFFFFF"/>
                </a:solidFill>
                <a:effectLst/>
                <a:uFillTx/>
                <a:latin typeface="NotoSansSC"/>
                <a:ea typeface="NotoSansSC"/>
              </a:rPr>
              <a:t>参数控制生成内容的创造性与确定性</a:t>
            </a:r>
            <a:endParaRPr lang="en-US" sz="920" b="0" u="none" strike="noStrike">
              <a:solidFill>
                <a:srgbClr val="000000"/>
              </a:solidFill>
              <a:effectLst/>
              <a:uFillTx/>
              <a:latin typeface="Times New Roman"/>
            </a:endParaRPr>
          </a:p>
        </p:txBody>
      </p:sp>
      <p:sp>
        <p:nvSpPr>
          <p:cNvPr id="417" name="任意多边形 416"/>
          <p:cNvSpPr/>
          <p:nvPr/>
        </p:nvSpPr>
        <p:spPr>
          <a:xfrm>
            <a:off x="584640" y="1821600"/>
            <a:ext cx="4663440" cy="2122920"/>
          </a:xfrm>
          <a:custGeom>
            <a:avLst/>
            <a:gdLst/>
            <a:ahLst/>
            <a:cxnLst/>
            <a:rect l="0" t="0" r="r" b="b"/>
            <a:pathLst>
              <a:path w="12954" h="5897">
                <a:moveTo>
                  <a:pt x="0" y="5711"/>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2769" y="0"/>
                </a:lnTo>
                <a:cubicBezTo>
                  <a:pt x="12781" y="0"/>
                  <a:pt x="12793" y="1"/>
                  <a:pt x="12805" y="4"/>
                </a:cubicBezTo>
                <a:cubicBezTo>
                  <a:pt x="12817" y="6"/>
                  <a:pt x="12828" y="9"/>
                  <a:pt x="12840" y="14"/>
                </a:cubicBezTo>
                <a:cubicBezTo>
                  <a:pt x="12851" y="19"/>
                  <a:pt x="12862" y="24"/>
                  <a:pt x="12872" y="31"/>
                </a:cubicBezTo>
                <a:cubicBezTo>
                  <a:pt x="12882" y="38"/>
                  <a:pt x="12891" y="46"/>
                  <a:pt x="12900" y="54"/>
                </a:cubicBezTo>
                <a:cubicBezTo>
                  <a:pt x="12909" y="63"/>
                  <a:pt x="12916" y="72"/>
                  <a:pt x="12923" y="82"/>
                </a:cubicBezTo>
                <a:cubicBezTo>
                  <a:pt x="12930" y="93"/>
                  <a:pt x="12935" y="103"/>
                  <a:pt x="12940" y="115"/>
                </a:cubicBezTo>
                <a:cubicBezTo>
                  <a:pt x="12945" y="126"/>
                  <a:pt x="12948" y="137"/>
                  <a:pt x="12951" y="149"/>
                </a:cubicBezTo>
                <a:cubicBezTo>
                  <a:pt x="12953" y="161"/>
                  <a:pt x="12954" y="173"/>
                  <a:pt x="12954" y="186"/>
                </a:cubicBezTo>
                <a:lnTo>
                  <a:pt x="12954" y="5711"/>
                </a:lnTo>
                <a:cubicBezTo>
                  <a:pt x="12954" y="5724"/>
                  <a:pt x="12953" y="5736"/>
                  <a:pt x="12951" y="5748"/>
                </a:cubicBezTo>
                <a:cubicBezTo>
                  <a:pt x="12948" y="5760"/>
                  <a:pt x="12945" y="5771"/>
                  <a:pt x="12940" y="5782"/>
                </a:cubicBezTo>
                <a:cubicBezTo>
                  <a:pt x="12935" y="5794"/>
                  <a:pt x="12930" y="5804"/>
                  <a:pt x="12923" y="5815"/>
                </a:cubicBezTo>
                <a:cubicBezTo>
                  <a:pt x="12916" y="5825"/>
                  <a:pt x="12909" y="5834"/>
                  <a:pt x="12900" y="5843"/>
                </a:cubicBezTo>
                <a:cubicBezTo>
                  <a:pt x="12891" y="5851"/>
                  <a:pt x="12882" y="5859"/>
                  <a:pt x="12872" y="5866"/>
                </a:cubicBezTo>
                <a:cubicBezTo>
                  <a:pt x="12862" y="5873"/>
                  <a:pt x="12851" y="5878"/>
                  <a:pt x="12840" y="5883"/>
                </a:cubicBezTo>
                <a:cubicBezTo>
                  <a:pt x="12828" y="5888"/>
                  <a:pt x="12817" y="5891"/>
                  <a:pt x="12805" y="5893"/>
                </a:cubicBezTo>
                <a:cubicBezTo>
                  <a:pt x="12793" y="5896"/>
                  <a:pt x="12781" y="5897"/>
                  <a:pt x="12769" y="5897"/>
                </a:cubicBezTo>
                <a:lnTo>
                  <a:pt x="186" y="5897"/>
                </a:lnTo>
                <a:cubicBezTo>
                  <a:pt x="174" y="5897"/>
                  <a:pt x="162" y="5896"/>
                  <a:pt x="150" y="5893"/>
                </a:cubicBezTo>
                <a:cubicBezTo>
                  <a:pt x="138" y="5891"/>
                  <a:pt x="126" y="5888"/>
                  <a:pt x="115" y="5883"/>
                </a:cubicBezTo>
                <a:cubicBezTo>
                  <a:pt x="104" y="5878"/>
                  <a:pt x="93" y="5873"/>
                  <a:pt x="83" y="5866"/>
                </a:cubicBezTo>
                <a:cubicBezTo>
                  <a:pt x="73" y="5859"/>
                  <a:pt x="63" y="5851"/>
                  <a:pt x="55" y="5843"/>
                </a:cubicBezTo>
                <a:cubicBezTo>
                  <a:pt x="46" y="5834"/>
                  <a:pt x="38" y="5825"/>
                  <a:pt x="32" y="5815"/>
                </a:cubicBezTo>
                <a:cubicBezTo>
                  <a:pt x="25" y="5804"/>
                  <a:pt x="19" y="5794"/>
                  <a:pt x="15" y="5782"/>
                </a:cubicBezTo>
                <a:cubicBezTo>
                  <a:pt x="10" y="5771"/>
                  <a:pt x="6" y="5760"/>
                  <a:pt x="4" y="5748"/>
                </a:cubicBezTo>
                <a:cubicBezTo>
                  <a:pt x="2" y="5736"/>
                  <a:pt x="0" y="5724"/>
                  <a:pt x="0" y="5711"/>
                </a:cubicBezTo>
                <a:close/>
              </a:path>
            </a:pathLst>
          </a:custGeom>
          <a:solidFill>
            <a:srgbClr val="1E1E2C">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8" name="任意多边形 417"/>
          <p:cNvSpPr/>
          <p:nvPr/>
        </p:nvSpPr>
        <p:spPr>
          <a:xfrm>
            <a:off x="584640" y="1821600"/>
            <a:ext cx="4663440" cy="284400"/>
          </a:xfrm>
          <a:custGeom>
            <a:avLst/>
            <a:gdLst/>
            <a:ahLst/>
            <a:cxnLst/>
            <a:rect l="0" t="0" r="r" b="b"/>
            <a:pathLst>
              <a:path w="12954" h="790">
                <a:moveTo>
                  <a:pt x="0" y="0"/>
                </a:moveTo>
                <a:lnTo>
                  <a:pt x="12954" y="0"/>
                </a:lnTo>
                <a:lnTo>
                  <a:pt x="12954" y="790"/>
                </a:lnTo>
                <a:lnTo>
                  <a:pt x="0" y="790"/>
                </a:lnTo>
                <a:lnTo>
                  <a:pt x="0" y="0"/>
                </a:lnTo>
                <a:close/>
              </a:path>
            </a:pathLst>
          </a:custGeom>
          <a:solidFill>
            <a:srgbClr val="4F46E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9" name="任意多边形 418"/>
          <p:cNvSpPr/>
          <p:nvPr/>
        </p:nvSpPr>
        <p:spPr>
          <a:xfrm>
            <a:off x="584640" y="2097360"/>
            <a:ext cx="4663440" cy="8640"/>
          </a:xfrm>
          <a:custGeom>
            <a:avLst/>
            <a:gdLst/>
            <a:ahLst/>
            <a:cxnLst/>
            <a:rect l="0" t="0" r="r" b="b"/>
            <a:pathLst>
              <a:path w="12954" h="24">
                <a:moveTo>
                  <a:pt x="0" y="0"/>
                </a:moveTo>
                <a:lnTo>
                  <a:pt x="12954" y="0"/>
                </a:lnTo>
                <a:lnTo>
                  <a:pt x="12954" y="24"/>
                </a:lnTo>
                <a:lnTo>
                  <a:pt x="0" y="24"/>
                </a:lnTo>
                <a:lnTo>
                  <a:pt x="0" y="0"/>
                </a:ln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0" name="文本框 419"/>
          <p:cNvSpPr txBox="1"/>
          <p:nvPr/>
        </p:nvSpPr>
        <p:spPr>
          <a:xfrm>
            <a:off x="7128360" y="6033600"/>
            <a:ext cx="25822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多条信息整合能力确保生成内容的全面性与连贯性</a:t>
            </a:r>
            <a:endParaRPr lang="en-US" sz="920" b="0" u="none" strike="noStrike">
              <a:solidFill>
                <a:srgbClr val="000000"/>
              </a:solidFill>
              <a:effectLst/>
              <a:uFillTx/>
              <a:latin typeface="Times New Roman"/>
            </a:endParaRPr>
          </a:p>
        </p:txBody>
      </p:sp>
      <p:pic>
        <p:nvPicPr>
          <p:cNvPr id="421" name="图片 420"/>
          <p:cNvPicPr/>
          <p:nvPr/>
        </p:nvPicPr>
        <p:blipFill>
          <a:blip r:embed="rId11"/>
          <a:stretch/>
        </p:blipFill>
        <p:spPr>
          <a:xfrm>
            <a:off x="4554360" y="1872000"/>
            <a:ext cx="91440" cy="174960"/>
          </a:xfrm>
          <a:prstGeom prst="rect">
            <a:avLst/>
          </a:prstGeom>
          <a:noFill/>
          <a:ln w="0">
            <a:noFill/>
          </a:ln>
        </p:spPr>
      </p:pic>
      <p:sp>
        <p:nvSpPr>
          <p:cNvPr id="422" name="文本框 421"/>
          <p:cNvSpPr txBox="1"/>
          <p:nvPr/>
        </p:nvSpPr>
        <p:spPr>
          <a:xfrm>
            <a:off x="685080" y="188460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生成模块代码</a:t>
            </a:r>
            <a:endParaRPr lang="en-US" sz="920" b="0" u="none" strike="noStrike">
              <a:solidFill>
                <a:srgbClr val="000000"/>
              </a:solidFill>
              <a:effectLst/>
              <a:uFillTx/>
              <a:latin typeface="Times New Roman"/>
            </a:endParaRPr>
          </a:p>
        </p:txBody>
      </p:sp>
      <p:sp>
        <p:nvSpPr>
          <p:cNvPr id="423" name="文本框 422"/>
          <p:cNvSpPr txBox="1"/>
          <p:nvPr/>
        </p:nvSpPr>
        <p:spPr>
          <a:xfrm>
            <a:off x="4713120" y="188460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示例</a:t>
            </a:r>
            <a:endParaRPr lang="en-US" sz="920" b="0" u="none" strike="noStrike">
              <a:solidFill>
                <a:srgbClr val="000000"/>
              </a:solidFill>
              <a:effectLst/>
              <a:uFillTx/>
              <a:latin typeface="Times New Roman"/>
            </a:endParaRPr>
          </a:p>
        </p:txBody>
      </p:sp>
      <p:sp>
        <p:nvSpPr>
          <p:cNvPr id="424" name="文本框 423"/>
          <p:cNvSpPr txBox="1"/>
          <p:nvPr/>
        </p:nvSpPr>
        <p:spPr>
          <a:xfrm>
            <a:off x="4947120" y="1888560"/>
            <a:ext cx="192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FiraCode"/>
                <a:ea typeface="FiraCode"/>
              </a:rPr>
              <a:t>3-3</a:t>
            </a:r>
            <a:endParaRPr lang="en-US" sz="920" b="0" u="none" strike="noStrike">
              <a:solidFill>
                <a:srgbClr val="000000"/>
              </a:solidFill>
              <a:effectLst/>
              <a:uFillTx/>
              <a:latin typeface="Times New Roman"/>
            </a:endParaRPr>
          </a:p>
        </p:txBody>
      </p:sp>
      <p:sp>
        <p:nvSpPr>
          <p:cNvPr id="425" name="文本框 424"/>
          <p:cNvSpPr txBox="1"/>
          <p:nvPr/>
        </p:nvSpPr>
        <p:spPr>
          <a:xfrm>
            <a:off x="685080" y="2221920"/>
            <a:ext cx="1910520" cy="117720"/>
          </a:xfrm>
          <a:prstGeom prst="rect">
            <a:avLst/>
          </a:prstGeom>
          <a:noFill/>
          <a:ln w="0">
            <a:noFill/>
          </a:ln>
        </p:spPr>
        <p:txBody>
          <a:bodyPr wrap="none" lIns="0" tIns="0" rIns="0" bIns="0" anchor="t">
            <a:spAutoFit/>
          </a:bodyPr>
          <a:lstStyle/>
          <a:p>
            <a:r>
              <a:rPr lang="en-US" sz="790" b="0" u="none" strike="noStrike">
                <a:solidFill>
                  <a:srgbClr val="FF79C6"/>
                </a:solidFill>
                <a:effectLst/>
                <a:uFillTx/>
                <a:latin typeface="FiraCode"/>
                <a:ea typeface="FiraCode"/>
              </a:rPr>
              <a:t>def</a:t>
            </a:r>
            <a:r>
              <a:rPr lang="en-US" sz="790" b="0" u="none" strike="noStrike">
                <a:solidFill>
                  <a:srgbClr val="50FA7B"/>
                </a:solidFill>
                <a:effectLst/>
                <a:uFillTx/>
                <a:latin typeface="FiraCode"/>
                <a:ea typeface="FiraCode"/>
              </a:rPr>
              <a:t> generate_answer</a:t>
            </a:r>
            <a:r>
              <a:rPr lang="en-US" sz="790" b="0" u="none" strike="noStrike">
                <a:solidFill>
                  <a:srgbClr val="FFFFFF"/>
                </a:solidFill>
                <a:effectLst/>
                <a:uFillTx/>
                <a:latin typeface="FiraCode"/>
                <a:ea typeface="FiraCode"/>
              </a:rPr>
              <a:t>(context, query):</a:t>
            </a:r>
            <a:endParaRPr lang="en-US" sz="790" b="0" u="none" strike="noStrike">
              <a:solidFill>
                <a:srgbClr val="000000"/>
              </a:solidFill>
              <a:effectLst/>
              <a:uFillTx/>
              <a:latin typeface="Times New Roman"/>
            </a:endParaRPr>
          </a:p>
        </p:txBody>
      </p:sp>
      <p:sp>
        <p:nvSpPr>
          <p:cNvPr id="426" name="文本框 425"/>
          <p:cNvSpPr txBox="1"/>
          <p:nvPr/>
        </p:nvSpPr>
        <p:spPr>
          <a:xfrm>
            <a:off x="802080" y="2372040"/>
            <a:ext cx="117000" cy="117720"/>
          </a:xfrm>
          <a:prstGeom prst="rect">
            <a:avLst/>
          </a:prstGeom>
          <a:noFill/>
          <a:ln w="0">
            <a:noFill/>
          </a:ln>
        </p:spPr>
        <p:txBody>
          <a:bodyPr wrap="none" lIns="0" tIns="0" rIns="0" bIns="0" anchor="t">
            <a:spAutoFit/>
          </a:bodyPr>
          <a:lstStyle/>
          <a:p>
            <a:r>
              <a:rPr lang="en-US" sz="790" b="0" u="none" strike="noStrike">
                <a:solidFill>
                  <a:srgbClr val="6272A4"/>
                </a:solidFill>
                <a:effectLst/>
                <a:uFillTx/>
                <a:latin typeface="FiraCode"/>
                <a:ea typeface="FiraCode"/>
              </a:rPr>
              <a:t># </a:t>
            </a:r>
            <a:endParaRPr lang="en-US" sz="790" b="0" u="none" strike="noStrike">
              <a:solidFill>
                <a:srgbClr val="000000"/>
              </a:solidFill>
              <a:effectLst/>
              <a:uFillTx/>
              <a:latin typeface="Times New Roman"/>
            </a:endParaRPr>
          </a:p>
        </p:txBody>
      </p:sp>
      <p:sp>
        <p:nvSpPr>
          <p:cNvPr id="427" name="文本框 426"/>
          <p:cNvSpPr txBox="1"/>
          <p:nvPr/>
        </p:nvSpPr>
        <p:spPr>
          <a:xfrm>
            <a:off x="919080" y="2368800"/>
            <a:ext cx="1006560" cy="128520"/>
          </a:xfrm>
          <a:prstGeom prst="rect">
            <a:avLst/>
          </a:prstGeom>
          <a:noFill/>
          <a:ln w="0">
            <a:noFill/>
          </a:ln>
        </p:spPr>
        <p:txBody>
          <a:bodyPr wrap="none" lIns="0" tIns="0" rIns="0" bIns="0" anchor="t">
            <a:spAutoFit/>
          </a:bodyPr>
          <a:lstStyle/>
          <a:p>
            <a:r>
              <a:rPr lang="zh-CN" sz="790" b="0" u="none" strike="noStrike">
                <a:solidFill>
                  <a:srgbClr val="6272A4"/>
                </a:solidFill>
                <a:effectLst/>
                <a:uFillTx/>
                <a:latin typeface="WenQuanYiZenHei"/>
                <a:ea typeface="WenQuanYiZenHei"/>
              </a:rPr>
              <a:t>拼接上下文和查询内容</a:t>
            </a:r>
            <a:endParaRPr lang="en-US" sz="790" b="0" u="none" strike="noStrike">
              <a:solidFill>
                <a:srgbClr val="000000"/>
              </a:solidFill>
              <a:effectLst/>
              <a:uFillTx/>
              <a:latin typeface="Times New Roman"/>
            </a:endParaRPr>
          </a:p>
        </p:txBody>
      </p:sp>
      <p:sp>
        <p:nvSpPr>
          <p:cNvPr id="428" name="文本框 427"/>
          <p:cNvSpPr txBox="1"/>
          <p:nvPr/>
        </p:nvSpPr>
        <p:spPr>
          <a:xfrm>
            <a:off x="685080" y="2522520"/>
            <a:ext cx="80388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input_text = </a:t>
            </a:r>
            <a:r>
              <a:rPr lang="en-US" sz="790" b="0" u="none" strike="noStrike">
                <a:solidFill>
                  <a:srgbClr val="F1FA8C"/>
                </a:solidFill>
                <a:effectLst/>
                <a:uFillTx/>
                <a:latin typeface="FiraCode"/>
                <a:ea typeface="FiraCode"/>
              </a:rPr>
              <a:t>f"</a:t>
            </a:r>
            <a:endParaRPr lang="en-US" sz="790" b="0" u="none" strike="noStrike">
              <a:solidFill>
                <a:srgbClr val="000000"/>
              </a:solidFill>
              <a:effectLst/>
              <a:uFillTx/>
              <a:latin typeface="Times New Roman"/>
            </a:endParaRPr>
          </a:p>
        </p:txBody>
      </p:sp>
      <p:sp>
        <p:nvSpPr>
          <p:cNvPr id="429" name="文本框 428"/>
          <p:cNvSpPr txBox="1"/>
          <p:nvPr/>
        </p:nvSpPr>
        <p:spPr>
          <a:xfrm>
            <a:off x="1679760" y="2518920"/>
            <a:ext cx="503640" cy="128520"/>
          </a:xfrm>
          <a:prstGeom prst="rect">
            <a:avLst/>
          </a:prstGeom>
          <a:noFill/>
          <a:ln w="0">
            <a:noFill/>
          </a:ln>
        </p:spPr>
        <p:txBody>
          <a:bodyPr wrap="none" lIns="0" tIns="0" rIns="0" bIns="0" anchor="t">
            <a:spAutoFit/>
          </a:bodyPr>
          <a:lstStyle/>
          <a:p>
            <a:r>
              <a:rPr lang="zh-CN" sz="790" b="0" u="none" strike="noStrike">
                <a:solidFill>
                  <a:srgbClr val="F1FA8C"/>
                </a:solidFill>
                <a:effectLst/>
                <a:uFillTx/>
                <a:latin typeface="WenQuanYiZenHei"/>
                <a:ea typeface="WenQuanYiZenHei"/>
              </a:rPr>
              <a:t>上下文信息</a:t>
            </a:r>
            <a:endParaRPr lang="en-US" sz="790" b="0" u="none" strike="noStrike">
              <a:solidFill>
                <a:srgbClr val="000000"/>
              </a:solidFill>
              <a:effectLst/>
              <a:uFillTx/>
              <a:latin typeface="Times New Roman"/>
            </a:endParaRPr>
          </a:p>
        </p:txBody>
      </p:sp>
      <p:sp>
        <p:nvSpPr>
          <p:cNvPr id="430" name="文本框 429"/>
          <p:cNvSpPr txBox="1"/>
          <p:nvPr/>
        </p:nvSpPr>
        <p:spPr>
          <a:xfrm>
            <a:off x="2181240" y="2522520"/>
            <a:ext cx="7048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 {context}\n </a:t>
            </a:r>
            <a:endParaRPr lang="en-US" sz="790" b="0" u="none" strike="noStrike">
              <a:solidFill>
                <a:srgbClr val="000000"/>
              </a:solidFill>
              <a:effectLst/>
              <a:uFillTx/>
              <a:latin typeface="Times New Roman"/>
            </a:endParaRPr>
          </a:p>
        </p:txBody>
      </p:sp>
      <p:sp>
        <p:nvSpPr>
          <p:cNvPr id="431" name="文本框 430"/>
          <p:cNvSpPr txBox="1"/>
          <p:nvPr/>
        </p:nvSpPr>
        <p:spPr>
          <a:xfrm>
            <a:off x="2999880" y="2518920"/>
            <a:ext cx="201960" cy="128520"/>
          </a:xfrm>
          <a:prstGeom prst="rect">
            <a:avLst/>
          </a:prstGeom>
          <a:noFill/>
          <a:ln w="0">
            <a:noFill/>
          </a:ln>
        </p:spPr>
        <p:txBody>
          <a:bodyPr wrap="none" lIns="0" tIns="0" rIns="0" bIns="0" anchor="t">
            <a:spAutoFit/>
          </a:bodyPr>
          <a:lstStyle/>
          <a:p>
            <a:r>
              <a:rPr lang="zh-CN" sz="790" b="0" u="none" strike="noStrike">
                <a:solidFill>
                  <a:srgbClr val="F1FA8C"/>
                </a:solidFill>
                <a:effectLst/>
                <a:uFillTx/>
                <a:latin typeface="WenQuanYiZenHei"/>
                <a:ea typeface="WenQuanYiZenHei"/>
              </a:rPr>
              <a:t>问题</a:t>
            </a:r>
            <a:endParaRPr lang="en-US" sz="790" b="0" u="none" strike="noStrike">
              <a:solidFill>
                <a:srgbClr val="000000"/>
              </a:solidFill>
              <a:effectLst/>
              <a:uFillTx/>
              <a:latin typeface="Times New Roman"/>
            </a:endParaRPr>
          </a:p>
        </p:txBody>
      </p:sp>
      <p:sp>
        <p:nvSpPr>
          <p:cNvPr id="432" name="文本框 431"/>
          <p:cNvSpPr txBox="1"/>
          <p:nvPr/>
        </p:nvSpPr>
        <p:spPr>
          <a:xfrm>
            <a:off x="3200760" y="2522520"/>
            <a:ext cx="61452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 {query}\n </a:t>
            </a:r>
            <a:endParaRPr lang="en-US" sz="790" b="0" u="none" strike="noStrike">
              <a:solidFill>
                <a:srgbClr val="000000"/>
              </a:solidFill>
              <a:effectLst/>
              <a:uFillTx/>
              <a:latin typeface="Times New Roman"/>
            </a:endParaRPr>
          </a:p>
        </p:txBody>
      </p:sp>
      <p:sp>
        <p:nvSpPr>
          <p:cNvPr id="433" name="文本框 432"/>
          <p:cNvSpPr txBox="1"/>
          <p:nvPr/>
        </p:nvSpPr>
        <p:spPr>
          <a:xfrm>
            <a:off x="3902400" y="2518920"/>
            <a:ext cx="201960" cy="128520"/>
          </a:xfrm>
          <a:prstGeom prst="rect">
            <a:avLst/>
          </a:prstGeom>
          <a:noFill/>
          <a:ln w="0">
            <a:noFill/>
          </a:ln>
        </p:spPr>
        <p:txBody>
          <a:bodyPr wrap="none" lIns="0" tIns="0" rIns="0" bIns="0" anchor="t">
            <a:spAutoFit/>
          </a:bodyPr>
          <a:lstStyle/>
          <a:p>
            <a:r>
              <a:rPr lang="zh-CN" sz="790" b="0" u="none" strike="noStrike">
                <a:solidFill>
                  <a:srgbClr val="F1FA8C"/>
                </a:solidFill>
                <a:effectLst/>
                <a:uFillTx/>
                <a:latin typeface="WenQuanYiZenHei"/>
                <a:ea typeface="WenQuanYiZenHei"/>
              </a:rPr>
              <a:t>回答</a:t>
            </a:r>
            <a:endParaRPr lang="en-US" sz="790" b="0" u="none" strike="noStrike">
              <a:solidFill>
                <a:srgbClr val="000000"/>
              </a:solidFill>
              <a:effectLst/>
              <a:uFillTx/>
              <a:latin typeface="Times New Roman"/>
            </a:endParaRPr>
          </a:p>
        </p:txBody>
      </p:sp>
      <p:sp>
        <p:nvSpPr>
          <p:cNvPr id="434" name="文本框 433"/>
          <p:cNvSpPr txBox="1"/>
          <p:nvPr/>
        </p:nvSpPr>
        <p:spPr>
          <a:xfrm>
            <a:off x="4103280" y="252252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35" name="文本框 434"/>
          <p:cNvSpPr txBox="1"/>
          <p:nvPr/>
        </p:nvSpPr>
        <p:spPr>
          <a:xfrm>
            <a:off x="685080" y="2673000"/>
            <a:ext cx="265932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inputs = tokenizer(input_text, return_tensors=</a:t>
            </a:r>
            <a:r>
              <a:rPr lang="en-US" sz="790" b="0" u="none" strike="noStrike">
                <a:solidFill>
                  <a:srgbClr val="F1FA8C"/>
                </a:solidFill>
                <a:effectLst/>
                <a:uFillTx/>
                <a:latin typeface="FiraCode"/>
                <a:ea typeface="FiraCode"/>
              </a:rPr>
              <a:t>"pt"</a:t>
            </a:r>
            <a:r>
              <a:rPr lang="en-US" sz="790" b="0" u="none" strike="noStrike">
                <a:solidFill>
                  <a:srgbClr val="FFFFFF"/>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36" name="文本框 435"/>
          <p:cNvSpPr txBox="1"/>
          <p:nvPr/>
        </p:nvSpPr>
        <p:spPr>
          <a:xfrm>
            <a:off x="802080" y="2973960"/>
            <a:ext cx="117000" cy="117720"/>
          </a:xfrm>
          <a:prstGeom prst="rect">
            <a:avLst/>
          </a:prstGeom>
          <a:noFill/>
          <a:ln w="0">
            <a:noFill/>
          </a:ln>
        </p:spPr>
        <p:txBody>
          <a:bodyPr wrap="none" lIns="0" tIns="0" rIns="0" bIns="0" anchor="t">
            <a:spAutoFit/>
          </a:bodyPr>
          <a:lstStyle/>
          <a:p>
            <a:r>
              <a:rPr lang="en-US" sz="790" b="0" u="none" strike="noStrike">
                <a:solidFill>
                  <a:srgbClr val="6272A4"/>
                </a:solidFill>
                <a:effectLst/>
                <a:uFillTx/>
                <a:latin typeface="FiraCode"/>
                <a:ea typeface="FiraCode"/>
              </a:rPr>
              <a:t># </a:t>
            </a:r>
            <a:endParaRPr lang="en-US" sz="790" b="0" u="none" strike="noStrike">
              <a:solidFill>
                <a:srgbClr val="000000"/>
              </a:solidFill>
              <a:effectLst/>
              <a:uFillTx/>
              <a:latin typeface="Times New Roman"/>
            </a:endParaRPr>
          </a:p>
        </p:txBody>
      </p:sp>
      <p:sp>
        <p:nvSpPr>
          <p:cNvPr id="437" name="文本框 436"/>
          <p:cNvSpPr txBox="1"/>
          <p:nvPr/>
        </p:nvSpPr>
        <p:spPr>
          <a:xfrm>
            <a:off x="919080" y="2970360"/>
            <a:ext cx="403200" cy="128520"/>
          </a:xfrm>
          <a:prstGeom prst="rect">
            <a:avLst/>
          </a:prstGeom>
          <a:noFill/>
          <a:ln w="0">
            <a:noFill/>
          </a:ln>
        </p:spPr>
        <p:txBody>
          <a:bodyPr wrap="none" lIns="0" tIns="0" rIns="0" bIns="0" anchor="t">
            <a:spAutoFit/>
          </a:bodyPr>
          <a:lstStyle/>
          <a:p>
            <a:r>
              <a:rPr lang="zh-CN" sz="790" b="0" u="none" strike="noStrike">
                <a:solidFill>
                  <a:srgbClr val="6272A4"/>
                </a:solidFill>
                <a:effectLst/>
                <a:uFillTx/>
                <a:latin typeface="WenQuanYiZenHei"/>
                <a:ea typeface="WenQuanYiZenHei"/>
              </a:rPr>
              <a:t>生成回答</a:t>
            </a:r>
            <a:endParaRPr lang="en-US" sz="790" b="0" u="none" strike="noStrike">
              <a:solidFill>
                <a:srgbClr val="000000"/>
              </a:solidFill>
              <a:effectLst/>
              <a:uFillTx/>
              <a:latin typeface="Times New Roman"/>
            </a:endParaRPr>
          </a:p>
        </p:txBody>
      </p:sp>
      <p:sp>
        <p:nvSpPr>
          <p:cNvPr id="438" name="文本框 437"/>
          <p:cNvSpPr txBox="1"/>
          <p:nvPr/>
        </p:nvSpPr>
        <p:spPr>
          <a:xfrm>
            <a:off x="685080" y="3124440"/>
            <a:ext cx="197208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output_sequences = model.generate(</a:t>
            </a:r>
            <a:endParaRPr lang="en-US" sz="790" b="0" u="none" strike="noStrike">
              <a:solidFill>
                <a:srgbClr val="000000"/>
              </a:solidFill>
              <a:effectLst/>
              <a:uFillTx/>
              <a:latin typeface="Times New Roman"/>
            </a:endParaRPr>
          </a:p>
        </p:txBody>
      </p:sp>
      <p:sp>
        <p:nvSpPr>
          <p:cNvPr id="439" name="文本框 438"/>
          <p:cNvSpPr txBox="1"/>
          <p:nvPr/>
        </p:nvSpPr>
        <p:spPr>
          <a:xfrm>
            <a:off x="685080" y="3274560"/>
            <a:ext cx="109620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inputs[</a:t>
            </a:r>
            <a:r>
              <a:rPr lang="en-US" sz="790" b="0" u="none" strike="noStrike">
                <a:solidFill>
                  <a:srgbClr val="F1FA8C"/>
                </a:solidFill>
                <a:effectLst/>
                <a:uFillTx/>
                <a:latin typeface="FiraCode"/>
                <a:ea typeface="FiraCode"/>
              </a:rPr>
              <a:t>"input_ids"</a:t>
            </a:r>
            <a:r>
              <a:rPr lang="en-US" sz="790" b="0" u="none" strike="noStrike">
                <a:solidFill>
                  <a:srgbClr val="FFFFFF"/>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40" name="文本框 439"/>
          <p:cNvSpPr txBox="1"/>
          <p:nvPr/>
        </p:nvSpPr>
        <p:spPr>
          <a:xfrm>
            <a:off x="685080" y="3425040"/>
            <a:ext cx="102672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max_length=100,</a:t>
            </a:r>
            <a:endParaRPr lang="en-US" sz="790" b="0" u="none" strike="noStrike">
              <a:solidFill>
                <a:srgbClr val="000000"/>
              </a:solidFill>
              <a:effectLst/>
              <a:uFillTx/>
              <a:latin typeface="Times New Roman"/>
            </a:endParaRPr>
          </a:p>
        </p:txBody>
      </p:sp>
      <p:sp>
        <p:nvSpPr>
          <p:cNvPr id="441" name="文本框 440"/>
          <p:cNvSpPr txBox="1"/>
          <p:nvPr/>
        </p:nvSpPr>
        <p:spPr>
          <a:xfrm>
            <a:off x="685080" y="3575520"/>
            <a:ext cx="103932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temperature=0.7,</a:t>
            </a:r>
            <a:endParaRPr lang="en-US" sz="790" b="0" u="none" strike="noStrike">
              <a:solidFill>
                <a:srgbClr val="000000"/>
              </a:solidFill>
              <a:effectLst/>
              <a:uFillTx/>
              <a:latin typeface="Times New Roman"/>
            </a:endParaRPr>
          </a:p>
        </p:txBody>
      </p:sp>
      <p:sp>
        <p:nvSpPr>
          <p:cNvPr id="442" name="文本框 441"/>
          <p:cNvSpPr txBox="1"/>
          <p:nvPr/>
        </p:nvSpPr>
        <p:spPr>
          <a:xfrm>
            <a:off x="685080" y="3726000"/>
            <a:ext cx="64620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    top_k=50,</a:t>
            </a:r>
            <a:endParaRPr lang="en-US" sz="790" b="0" u="none" strike="noStrike">
              <a:solidFill>
                <a:srgbClr val="000000"/>
              </a:solidFill>
              <a:effectLst/>
              <a:uFillTx/>
              <a:latin typeface="Times New Roman"/>
            </a:endParaRPr>
          </a:p>
        </p:txBody>
      </p:sp>
      <p:sp>
        <p:nvSpPr>
          <p:cNvPr id="443" name="任意多边形 442"/>
          <p:cNvSpPr/>
          <p:nvPr/>
        </p:nvSpPr>
        <p:spPr>
          <a:xfrm>
            <a:off x="5448240" y="1821600"/>
            <a:ext cx="4663440" cy="2122920"/>
          </a:xfrm>
          <a:custGeom>
            <a:avLst/>
            <a:gdLst/>
            <a:ahLst/>
            <a:cxnLst/>
            <a:rect l="0" t="0" r="r" b="b"/>
            <a:pathLst>
              <a:path w="12954" h="5897">
                <a:moveTo>
                  <a:pt x="0" y="5711"/>
                </a:moveTo>
                <a:lnTo>
                  <a:pt x="0" y="186"/>
                </a:lnTo>
                <a:cubicBezTo>
                  <a:pt x="0" y="173"/>
                  <a:pt x="2" y="161"/>
                  <a:pt x="4" y="149"/>
                </a:cubicBezTo>
                <a:cubicBezTo>
                  <a:pt x="6" y="137"/>
                  <a:pt x="10" y="126"/>
                  <a:pt x="15" y="115"/>
                </a:cubicBezTo>
                <a:cubicBezTo>
                  <a:pt x="19" y="103"/>
                  <a:pt x="25" y="93"/>
                  <a:pt x="32" y="82"/>
                </a:cubicBezTo>
                <a:cubicBezTo>
                  <a:pt x="38" y="72"/>
                  <a:pt x="46" y="63"/>
                  <a:pt x="55" y="54"/>
                </a:cubicBezTo>
                <a:cubicBezTo>
                  <a:pt x="63" y="46"/>
                  <a:pt x="73" y="38"/>
                  <a:pt x="83" y="31"/>
                </a:cubicBezTo>
                <a:cubicBezTo>
                  <a:pt x="93" y="24"/>
                  <a:pt x="104" y="19"/>
                  <a:pt x="115" y="14"/>
                </a:cubicBezTo>
                <a:cubicBezTo>
                  <a:pt x="126" y="9"/>
                  <a:pt x="138" y="6"/>
                  <a:pt x="150" y="4"/>
                </a:cubicBezTo>
                <a:cubicBezTo>
                  <a:pt x="162" y="1"/>
                  <a:pt x="174" y="0"/>
                  <a:pt x="186" y="0"/>
                </a:cubicBezTo>
                <a:lnTo>
                  <a:pt x="12769" y="0"/>
                </a:lnTo>
                <a:cubicBezTo>
                  <a:pt x="12781" y="0"/>
                  <a:pt x="12793" y="1"/>
                  <a:pt x="12805" y="4"/>
                </a:cubicBezTo>
                <a:cubicBezTo>
                  <a:pt x="12817" y="6"/>
                  <a:pt x="12828" y="9"/>
                  <a:pt x="12840" y="14"/>
                </a:cubicBezTo>
                <a:cubicBezTo>
                  <a:pt x="12851" y="19"/>
                  <a:pt x="12862" y="24"/>
                  <a:pt x="12872" y="31"/>
                </a:cubicBezTo>
                <a:cubicBezTo>
                  <a:pt x="12882" y="38"/>
                  <a:pt x="12891" y="46"/>
                  <a:pt x="12900" y="54"/>
                </a:cubicBezTo>
                <a:cubicBezTo>
                  <a:pt x="12909" y="63"/>
                  <a:pt x="12916" y="72"/>
                  <a:pt x="12923" y="82"/>
                </a:cubicBezTo>
                <a:cubicBezTo>
                  <a:pt x="12930" y="93"/>
                  <a:pt x="12935" y="103"/>
                  <a:pt x="12940" y="115"/>
                </a:cubicBezTo>
                <a:cubicBezTo>
                  <a:pt x="12945" y="126"/>
                  <a:pt x="12948" y="137"/>
                  <a:pt x="12951" y="149"/>
                </a:cubicBezTo>
                <a:cubicBezTo>
                  <a:pt x="12953" y="161"/>
                  <a:pt x="12954" y="173"/>
                  <a:pt x="12954" y="186"/>
                </a:cubicBezTo>
                <a:lnTo>
                  <a:pt x="12954" y="5711"/>
                </a:lnTo>
                <a:cubicBezTo>
                  <a:pt x="12954" y="5724"/>
                  <a:pt x="12953" y="5736"/>
                  <a:pt x="12951" y="5748"/>
                </a:cubicBezTo>
                <a:cubicBezTo>
                  <a:pt x="12948" y="5760"/>
                  <a:pt x="12945" y="5771"/>
                  <a:pt x="12940" y="5782"/>
                </a:cubicBezTo>
                <a:cubicBezTo>
                  <a:pt x="12935" y="5794"/>
                  <a:pt x="12930" y="5804"/>
                  <a:pt x="12923" y="5815"/>
                </a:cubicBezTo>
                <a:cubicBezTo>
                  <a:pt x="12916" y="5825"/>
                  <a:pt x="12909" y="5834"/>
                  <a:pt x="12900" y="5843"/>
                </a:cubicBezTo>
                <a:cubicBezTo>
                  <a:pt x="12891" y="5851"/>
                  <a:pt x="12882" y="5859"/>
                  <a:pt x="12872" y="5866"/>
                </a:cubicBezTo>
                <a:cubicBezTo>
                  <a:pt x="12862" y="5873"/>
                  <a:pt x="12851" y="5878"/>
                  <a:pt x="12840" y="5883"/>
                </a:cubicBezTo>
                <a:cubicBezTo>
                  <a:pt x="12828" y="5888"/>
                  <a:pt x="12817" y="5891"/>
                  <a:pt x="12805" y="5893"/>
                </a:cubicBezTo>
                <a:cubicBezTo>
                  <a:pt x="12793" y="5896"/>
                  <a:pt x="12781" y="5897"/>
                  <a:pt x="12769" y="5897"/>
                </a:cubicBezTo>
                <a:lnTo>
                  <a:pt x="186" y="5897"/>
                </a:lnTo>
                <a:cubicBezTo>
                  <a:pt x="174" y="5897"/>
                  <a:pt x="162" y="5896"/>
                  <a:pt x="150" y="5893"/>
                </a:cubicBezTo>
                <a:cubicBezTo>
                  <a:pt x="138" y="5891"/>
                  <a:pt x="126" y="5888"/>
                  <a:pt x="115" y="5883"/>
                </a:cubicBezTo>
                <a:cubicBezTo>
                  <a:pt x="104" y="5878"/>
                  <a:pt x="93" y="5873"/>
                  <a:pt x="83" y="5866"/>
                </a:cubicBezTo>
                <a:cubicBezTo>
                  <a:pt x="73" y="5859"/>
                  <a:pt x="63" y="5851"/>
                  <a:pt x="55" y="5843"/>
                </a:cubicBezTo>
                <a:cubicBezTo>
                  <a:pt x="46" y="5834"/>
                  <a:pt x="38" y="5825"/>
                  <a:pt x="32" y="5815"/>
                </a:cubicBezTo>
                <a:cubicBezTo>
                  <a:pt x="25" y="5804"/>
                  <a:pt x="19" y="5794"/>
                  <a:pt x="15" y="5782"/>
                </a:cubicBezTo>
                <a:cubicBezTo>
                  <a:pt x="10" y="5771"/>
                  <a:pt x="6" y="5760"/>
                  <a:pt x="4" y="5748"/>
                </a:cubicBezTo>
                <a:cubicBezTo>
                  <a:pt x="2" y="5736"/>
                  <a:pt x="0" y="5724"/>
                  <a:pt x="0" y="5711"/>
                </a:cubicBezTo>
                <a:close/>
              </a:path>
            </a:pathLst>
          </a:custGeom>
          <a:solidFill>
            <a:srgbClr val="1E1E2C">
              <a:alpha val="8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44" name="任意多边形 443"/>
          <p:cNvSpPr/>
          <p:nvPr/>
        </p:nvSpPr>
        <p:spPr>
          <a:xfrm>
            <a:off x="5448240" y="1821600"/>
            <a:ext cx="4663440" cy="284400"/>
          </a:xfrm>
          <a:custGeom>
            <a:avLst/>
            <a:gdLst/>
            <a:ahLst/>
            <a:cxnLst/>
            <a:rect l="0" t="0" r="r" b="b"/>
            <a:pathLst>
              <a:path w="12954" h="790">
                <a:moveTo>
                  <a:pt x="0" y="0"/>
                </a:moveTo>
                <a:lnTo>
                  <a:pt x="12954" y="0"/>
                </a:lnTo>
                <a:lnTo>
                  <a:pt x="12954" y="790"/>
                </a:lnTo>
                <a:lnTo>
                  <a:pt x="0" y="790"/>
                </a:lnTo>
                <a:lnTo>
                  <a:pt x="0" y="0"/>
                </a:lnTo>
                <a:close/>
              </a:path>
            </a:pathLst>
          </a:custGeom>
          <a:solidFill>
            <a:srgbClr val="4F46E5">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45" name="任意多边形 444"/>
          <p:cNvSpPr/>
          <p:nvPr/>
        </p:nvSpPr>
        <p:spPr>
          <a:xfrm>
            <a:off x="5448240" y="2097360"/>
            <a:ext cx="4663440" cy="8640"/>
          </a:xfrm>
          <a:custGeom>
            <a:avLst/>
            <a:gdLst/>
            <a:ahLst/>
            <a:cxnLst/>
            <a:rect l="0" t="0" r="r" b="b"/>
            <a:pathLst>
              <a:path w="12954" h="24">
                <a:moveTo>
                  <a:pt x="0" y="0"/>
                </a:moveTo>
                <a:lnTo>
                  <a:pt x="12954" y="0"/>
                </a:lnTo>
                <a:lnTo>
                  <a:pt x="12954" y="24"/>
                </a:lnTo>
                <a:lnTo>
                  <a:pt x="0" y="24"/>
                </a:lnTo>
                <a:lnTo>
                  <a:pt x="0" y="0"/>
                </a:ln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46" name="文本框 445"/>
          <p:cNvSpPr txBox="1"/>
          <p:nvPr/>
        </p:nvSpPr>
        <p:spPr>
          <a:xfrm>
            <a:off x="919080" y="3876480"/>
            <a:ext cx="50544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top p=0 9</a:t>
            </a:r>
            <a:endParaRPr lang="en-US" sz="790" b="0" u="none" strike="noStrike">
              <a:solidFill>
                <a:srgbClr val="000000"/>
              </a:solidFill>
              <a:effectLst/>
              <a:uFillTx/>
              <a:latin typeface="Times New Roman"/>
            </a:endParaRPr>
          </a:p>
        </p:txBody>
      </p:sp>
      <p:pic>
        <p:nvPicPr>
          <p:cNvPr id="447" name="图片 446"/>
          <p:cNvPicPr/>
          <p:nvPr/>
        </p:nvPicPr>
        <p:blipFill>
          <a:blip r:embed="rId12"/>
          <a:stretch/>
        </p:blipFill>
        <p:spPr>
          <a:xfrm>
            <a:off x="9417960" y="1872000"/>
            <a:ext cx="91440" cy="174960"/>
          </a:xfrm>
          <a:prstGeom prst="rect">
            <a:avLst/>
          </a:prstGeom>
          <a:noFill/>
          <a:ln w="0">
            <a:noFill/>
          </a:ln>
        </p:spPr>
      </p:pic>
      <p:sp>
        <p:nvSpPr>
          <p:cNvPr id="448" name="文本框 447"/>
          <p:cNvSpPr txBox="1"/>
          <p:nvPr/>
        </p:nvSpPr>
        <p:spPr>
          <a:xfrm>
            <a:off x="5548680" y="1884600"/>
            <a:ext cx="9396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多条信息整合代码</a:t>
            </a:r>
            <a:endParaRPr lang="en-US" sz="920" b="0" u="none" strike="noStrike">
              <a:solidFill>
                <a:srgbClr val="000000"/>
              </a:solidFill>
              <a:effectLst/>
              <a:uFillTx/>
              <a:latin typeface="Times New Roman"/>
            </a:endParaRPr>
          </a:p>
        </p:txBody>
      </p:sp>
      <p:sp>
        <p:nvSpPr>
          <p:cNvPr id="449" name="文本框 448"/>
          <p:cNvSpPr txBox="1"/>
          <p:nvPr/>
        </p:nvSpPr>
        <p:spPr>
          <a:xfrm>
            <a:off x="9576720" y="188460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示例</a:t>
            </a:r>
            <a:endParaRPr lang="en-US" sz="920" b="0" u="none" strike="noStrike">
              <a:solidFill>
                <a:srgbClr val="000000"/>
              </a:solidFill>
              <a:effectLst/>
              <a:uFillTx/>
              <a:latin typeface="Times New Roman"/>
            </a:endParaRPr>
          </a:p>
        </p:txBody>
      </p:sp>
      <p:sp>
        <p:nvSpPr>
          <p:cNvPr id="450" name="文本框 449"/>
          <p:cNvSpPr txBox="1"/>
          <p:nvPr/>
        </p:nvSpPr>
        <p:spPr>
          <a:xfrm>
            <a:off x="9810720" y="1888560"/>
            <a:ext cx="192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FiraCode"/>
                <a:ea typeface="FiraCode"/>
              </a:rPr>
              <a:t>3-4</a:t>
            </a:r>
            <a:endParaRPr lang="en-US" sz="920" b="0" u="none" strike="noStrike">
              <a:solidFill>
                <a:srgbClr val="000000"/>
              </a:solidFill>
              <a:effectLst/>
              <a:uFillTx/>
              <a:latin typeface="Times New Roman"/>
            </a:endParaRPr>
          </a:p>
        </p:txBody>
      </p:sp>
      <p:sp>
        <p:nvSpPr>
          <p:cNvPr id="451" name="文本框 450"/>
          <p:cNvSpPr txBox="1"/>
          <p:nvPr/>
        </p:nvSpPr>
        <p:spPr>
          <a:xfrm>
            <a:off x="5548680" y="2221920"/>
            <a:ext cx="117000" cy="117720"/>
          </a:xfrm>
          <a:prstGeom prst="rect">
            <a:avLst/>
          </a:prstGeom>
          <a:noFill/>
          <a:ln w="0">
            <a:noFill/>
          </a:ln>
        </p:spPr>
        <p:txBody>
          <a:bodyPr wrap="none" lIns="0" tIns="0" rIns="0" bIns="0" anchor="t">
            <a:spAutoFit/>
          </a:bodyPr>
          <a:lstStyle/>
          <a:p>
            <a:r>
              <a:rPr lang="en-US" sz="790" b="0" u="none" strike="noStrike">
                <a:solidFill>
                  <a:srgbClr val="6272A4"/>
                </a:solidFill>
                <a:effectLst/>
                <a:uFillTx/>
                <a:latin typeface="FiraCode"/>
                <a:ea typeface="FiraCode"/>
              </a:rPr>
              <a:t># </a:t>
            </a:r>
            <a:endParaRPr lang="en-US" sz="790" b="0" u="none" strike="noStrike">
              <a:solidFill>
                <a:srgbClr val="000000"/>
              </a:solidFill>
              <a:effectLst/>
              <a:uFillTx/>
              <a:latin typeface="Times New Roman"/>
            </a:endParaRPr>
          </a:p>
        </p:txBody>
      </p:sp>
      <p:sp>
        <p:nvSpPr>
          <p:cNvPr id="452" name="文本框 451"/>
          <p:cNvSpPr txBox="1"/>
          <p:nvPr/>
        </p:nvSpPr>
        <p:spPr>
          <a:xfrm>
            <a:off x="5665680" y="2218320"/>
            <a:ext cx="1509480" cy="128520"/>
          </a:xfrm>
          <a:prstGeom prst="rect">
            <a:avLst/>
          </a:prstGeom>
          <a:noFill/>
          <a:ln w="0">
            <a:noFill/>
          </a:ln>
        </p:spPr>
        <p:txBody>
          <a:bodyPr wrap="none" lIns="0" tIns="0" rIns="0" bIns="0" anchor="t">
            <a:spAutoFit/>
          </a:bodyPr>
          <a:lstStyle/>
          <a:p>
            <a:r>
              <a:rPr lang="zh-CN" sz="790" b="0" u="none" strike="noStrike">
                <a:solidFill>
                  <a:srgbClr val="6272A4"/>
                </a:solidFill>
                <a:effectLst/>
                <a:uFillTx/>
                <a:latin typeface="WenQuanYiZenHei"/>
                <a:ea typeface="WenQuanYiZenHei"/>
              </a:rPr>
              <a:t>多条上下文信息（来自检索模块）</a:t>
            </a:r>
            <a:endParaRPr lang="en-US" sz="790" b="0" u="none" strike="noStrike">
              <a:solidFill>
                <a:srgbClr val="000000"/>
              </a:solidFill>
              <a:effectLst/>
              <a:uFillTx/>
              <a:latin typeface="Times New Roman"/>
            </a:endParaRPr>
          </a:p>
        </p:txBody>
      </p:sp>
      <p:sp>
        <p:nvSpPr>
          <p:cNvPr id="453" name="文本框 452"/>
          <p:cNvSpPr txBox="1"/>
          <p:nvPr/>
        </p:nvSpPr>
        <p:spPr>
          <a:xfrm>
            <a:off x="5548680" y="2372040"/>
            <a:ext cx="62136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contexts = [</a:t>
            </a:r>
            <a:endParaRPr lang="en-US" sz="790" b="0" u="none" strike="noStrike">
              <a:solidFill>
                <a:srgbClr val="000000"/>
              </a:solidFill>
              <a:effectLst/>
              <a:uFillTx/>
              <a:latin typeface="Times New Roman"/>
            </a:endParaRPr>
          </a:p>
        </p:txBody>
      </p:sp>
      <p:sp>
        <p:nvSpPr>
          <p:cNvPr id="454" name="文本框 453"/>
          <p:cNvSpPr txBox="1"/>
          <p:nvPr/>
        </p:nvSpPr>
        <p:spPr>
          <a:xfrm>
            <a:off x="5665680" y="252252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55" name="文本框 454"/>
          <p:cNvSpPr txBox="1"/>
          <p:nvPr/>
        </p:nvSpPr>
        <p:spPr>
          <a:xfrm>
            <a:off x="5724360" y="2518920"/>
            <a:ext cx="3118680" cy="128520"/>
          </a:xfrm>
          <a:prstGeom prst="rect">
            <a:avLst/>
          </a:prstGeom>
          <a:noFill/>
          <a:ln w="0">
            <a:noFill/>
          </a:ln>
        </p:spPr>
        <p:txBody>
          <a:bodyPr wrap="none" lIns="0" tIns="0" rIns="0" bIns="0" anchor="t">
            <a:spAutoFit/>
          </a:bodyPr>
          <a:lstStyle/>
          <a:p>
            <a:r>
              <a:rPr lang="zh-CN" sz="790" b="0" u="none" strike="noStrike">
                <a:solidFill>
                  <a:srgbClr val="F1FA8C"/>
                </a:solidFill>
                <a:effectLst/>
                <a:uFillTx/>
                <a:latin typeface="WenQuanYiZenHei"/>
                <a:ea typeface="WenQuanYiZenHei"/>
              </a:rPr>
              <a:t>人工智能在医疗领域的应用可以帮助医生进行疾病诊断和个性化治疗。</a:t>
            </a:r>
            <a:endParaRPr lang="en-US" sz="790" b="0" u="none" strike="noStrike">
              <a:solidFill>
                <a:srgbClr val="000000"/>
              </a:solidFill>
              <a:effectLst/>
              <a:uFillTx/>
              <a:latin typeface="Times New Roman"/>
            </a:endParaRPr>
          </a:p>
        </p:txBody>
      </p:sp>
      <p:sp>
        <p:nvSpPr>
          <p:cNvPr id="456" name="文本框 455"/>
          <p:cNvSpPr txBox="1"/>
          <p:nvPr/>
        </p:nvSpPr>
        <p:spPr>
          <a:xfrm>
            <a:off x="8832960" y="252252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r>
              <a:rPr lang="en-US" sz="790" b="0" u="none" strike="noStrike">
                <a:solidFill>
                  <a:srgbClr val="FFFFFF"/>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57" name="文本框 456"/>
          <p:cNvSpPr txBox="1"/>
          <p:nvPr/>
        </p:nvSpPr>
        <p:spPr>
          <a:xfrm>
            <a:off x="5665680" y="267300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58" name="文本框 457"/>
          <p:cNvSpPr txBox="1"/>
          <p:nvPr/>
        </p:nvSpPr>
        <p:spPr>
          <a:xfrm>
            <a:off x="5724360" y="2669400"/>
            <a:ext cx="2615760" cy="128520"/>
          </a:xfrm>
          <a:prstGeom prst="rect">
            <a:avLst/>
          </a:prstGeom>
          <a:noFill/>
          <a:ln w="0">
            <a:noFill/>
          </a:ln>
        </p:spPr>
        <p:txBody>
          <a:bodyPr wrap="none" lIns="0" tIns="0" rIns="0" bIns="0" anchor="t">
            <a:spAutoFit/>
          </a:bodyPr>
          <a:lstStyle/>
          <a:p>
            <a:r>
              <a:rPr lang="zh-CN" sz="790" b="0" u="none" strike="noStrike">
                <a:solidFill>
                  <a:srgbClr val="F1FA8C"/>
                </a:solidFill>
                <a:effectLst/>
                <a:uFillTx/>
                <a:latin typeface="WenQuanYiZenHei"/>
                <a:ea typeface="WenQuanYiZenHei"/>
              </a:rPr>
              <a:t>在金融领域，人工智能用于预测市场趋势和辅助投资决策。</a:t>
            </a:r>
            <a:endParaRPr lang="en-US" sz="790" b="0" u="none" strike="noStrike">
              <a:solidFill>
                <a:srgbClr val="000000"/>
              </a:solidFill>
              <a:effectLst/>
              <a:uFillTx/>
              <a:latin typeface="Times New Roman"/>
            </a:endParaRPr>
          </a:p>
        </p:txBody>
      </p:sp>
      <p:sp>
        <p:nvSpPr>
          <p:cNvPr id="459" name="文本框 458"/>
          <p:cNvSpPr txBox="1"/>
          <p:nvPr/>
        </p:nvSpPr>
        <p:spPr>
          <a:xfrm>
            <a:off x="8331480" y="267300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r>
              <a:rPr lang="en-US" sz="790" b="0" u="none" strike="noStrike">
                <a:solidFill>
                  <a:srgbClr val="FFFFFF"/>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60" name="文本框 459"/>
          <p:cNvSpPr txBox="1"/>
          <p:nvPr/>
        </p:nvSpPr>
        <p:spPr>
          <a:xfrm>
            <a:off x="5665680" y="282348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61" name="文本框 460"/>
          <p:cNvSpPr txBox="1"/>
          <p:nvPr/>
        </p:nvSpPr>
        <p:spPr>
          <a:xfrm>
            <a:off x="5724360" y="2819880"/>
            <a:ext cx="2615760" cy="128520"/>
          </a:xfrm>
          <a:prstGeom prst="rect">
            <a:avLst/>
          </a:prstGeom>
          <a:noFill/>
          <a:ln w="0">
            <a:noFill/>
          </a:ln>
        </p:spPr>
        <p:txBody>
          <a:bodyPr wrap="none" lIns="0" tIns="0" rIns="0" bIns="0" anchor="t">
            <a:spAutoFit/>
          </a:bodyPr>
          <a:lstStyle/>
          <a:p>
            <a:r>
              <a:rPr lang="zh-CN" sz="790" b="0" u="none" strike="noStrike">
                <a:solidFill>
                  <a:srgbClr val="F1FA8C"/>
                </a:solidFill>
                <a:effectLst/>
                <a:uFillTx/>
                <a:latin typeface="WenQuanYiZenHei"/>
                <a:ea typeface="WenQuanYiZenHei"/>
              </a:rPr>
              <a:t>在教育领域，人工智能帮助实现个性化学习和自动化评分。</a:t>
            </a:r>
            <a:endParaRPr lang="en-US" sz="790" b="0" u="none" strike="noStrike">
              <a:solidFill>
                <a:srgbClr val="000000"/>
              </a:solidFill>
              <a:effectLst/>
              <a:uFillTx/>
              <a:latin typeface="Times New Roman"/>
            </a:endParaRPr>
          </a:p>
        </p:txBody>
      </p:sp>
      <p:sp>
        <p:nvSpPr>
          <p:cNvPr id="462" name="文本框 461"/>
          <p:cNvSpPr txBox="1"/>
          <p:nvPr/>
        </p:nvSpPr>
        <p:spPr>
          <a:xfrm>
            <a:off x="8331480" y="2823480"/>
            <a:ext cx="100080" cy="117720"/>
          </a:xfrm>
          <a:prstGeom prst="rect">
            <a:avLst/>
          </a:prstGeom>
          <a:noFill/>
          <a:ln w="0">
            <a:noFill/>
          </a:ln>
        </p:spPr>
        <p:txBody>
          <a:bodyPr wrap="none" lIns="0" tIns="0" rIns="0" bIns="0" anchor="t">
            <a:spAutoFit/>
          </a:bodyPr>
          <a:lstStyle/>
          <a:p>
            <a:r>
              <a:rPr lang="en-US" sz="790" b="0" u="none" strike="noStrike">
                <a:solidFill>
                  <a:srgbClr val="F1FA8C"/>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63" name="文本框 462"/>
          <p:cNvSpPr txBox="1"/>
          <p:nvPr/>
        </p:nvSpPr>
        <p:spPr>
          <a:xfrm>
            <a:off x="5548680" y="2973960"/>
            <a:ext cx="100080" cy="117720"/>
          </a:xfrm>
          <a:prstGeom prst="rect">
            <a:avLst/>
          </a:prstGeom>
          <a:noFill/>
          <a:ln w="0">
            <a:noFill/>
          </a:ln>
        </p:spPr>
        <p:txBody>
          <a:bodyPr wrap="none" lIns="0" tIns="0" rIns="0" bIns="0" anchor="t">
            <a:spAutoFit/>
          </a:bodyPr>
          <a:lstStyle/>
          <a:p>
            <a:r>
              <a:rPr lang="en-US" sz="790" b="0" u="none" strike="noStrike">
                <a:solidFill>
                  <a:srgbClr val="FFFFFF"/>
                </a:solidFill>
                <a:effectLst/>
                <a:uFillTx/>
                <a:latin typeface="FiraCode"/>
                <a:ea typeface="FiraCode"/>
              </a:rPr>
              <a:t>]</a:t>
            </a:r>
            <a:endParaRPr lang="en-US" sz="790" b="0" u="none" strike="noStrike">
              <a:solidFill>
                <a:srgbClr val="000000"/>
              </a:solidFill>
              <a:effectLst/>
              <a:uFillTx/>
              <a:latin typeface="Times New Roman"/>
            </a:endParaRPr>
          </a:p>
        </p:txBody>
      </p:sp>
      <p:sp>
        <p:nvSpPr>
          <p:cNvPr id="464" name="文本框 463"/>
          <p:cNvSpPr txBox="1"/>
          <p:nvPr/>
        </p:nvSpPr>
        <p:spPr>
          <a:xfrm>
            <a:off x="5548680" y="3274560"/>
            <a:ext cx="117000" cy="117720"/>
          </a:xfrm>
          <a:prstGeom prst="rect">
            <a:avLst/>
          </a:prstGeom>
          <a:noFill/>
          <a:ln w="0">
            <a:noFill/>
          </a:ln>
        </p:spPr>
        <p:txBody>
          <a:bodyPr wrap="none" lIns="0" tIns="0" rIns="0" bIns="0" anchor="t">
            <a:spAutoFit/>
          </a:bodyPr>
          <a:lstStyle/>
          <a:p>
            <a:r>
              <a:rPr lang="en-US" sz="790" b="0" u="none" strike="noStrike">
                <a:solidFill>
                  <a:srgbClr val="6272A4"/>
                </a:solidFill>
                <a:effectLst/>
                <a:uFillTx/>
                <a:latin typeface="FiraCode"/>
                <a:ea typeface="FiraCode"/>
              </a:rPr>
              <a:t># </a:t>
            </a:r>
            <a:endParaRPr lang="en-US" sz="790" b="0" u="none" strike="noStrike">
              <a:solidFill>
                <a:srgbClr val="000000"/>
              </a:solidFill>
              <a:effectLst/>
              <a:uFillTx/>
              <a:latin typeface="Times New Roman"/>
            </a:endParaRPr>
          </a:p>
        </p:txBody>
      </p:sp>
      <p:sp>
        <p:nvSpPr>
          <p:cNvPr id="465" name="文本框 464"/>
          <p:cNvSpPr txBox="1"/>
          <p:nvPr/>
        </p:nvSpPr>
        <p:spPr>
          <a:xfrm>
            <a:off x="5665680" y="3271320"/>
            <a:ext cx="1509480" cy="128520"/>
          </a:xfrm>
          <a:prstGeom prst="rect">
            <a:avLst/>
          </a:prstGeom>
          <a:noFill/>
          <a:ln w="0">
            <a:noFill/>
          </a:ln>
        </p:spPr>
        <p:txBody>
          <a:bodyPr wrap="none" lIns="0" tIns="0" rIns="0" bIns="0" anchor="t">
            <a:spAutoFit/>
          </a:bodyPr>
          <a:lstStyle/>
          <a:p>
            <a:r>
              <a:rPr lang="zh-CN" sz="790" b="0" u="none" strike="noStrike">
                <a:solidFill>
                  <a:srgbClr val="6272A4"/>
                </a:solidFill>
                <a:effectLst/>
                <a:uFillTx/>
                <a:latin typeface="WenQuanYiZenHei"/>
                <a:ea typeface="WenQuanYiZenHei"/>
              </a:rPr>
              <a:t>将多个上下文信息合并为一个输入</a:t>
            </a:r>
            <a:endParaRPr lang="en-US" sz="790" b="0" u="none" strike="noStrike">
              <a:solidFill>
                <a:srgbClr val="000000"/>
              </a:solidFill>
              <a:effectLst/>
              <a:uFillTx/>
              <a:latin typeface="Times New Roman"/>
            </a:endParaRPr>
          </a:p>
        </p:txBody>
      </p:sp>
      <p:sp>
        <p:nvSpPr>
          <p:cNvPr id="466" name="文本框 465"/>
          <p:cNvSpPr txBox="1"/>
          <p:nvPr/>
        </p:nvSpPr>
        <p:spPr>
          <a:xfrm>
            <a:off x="5548680" y="3425040"/>
            <a:ext cx="1550160" cy="117720"/>
          </a:xfrm>
          <a:prstGeom prst="rect">
            <a:avLst/>
          </a:prstGeom>
          <a:noFill/>
          <a:ln w="0">
            <a:noFill/>
          </a:ln>
        </p:spPr>
        <p:txBody>
          <a:bodyPr wrap="none" lIns="0" tIns="0" rIns="0" bIns="0" anchor="t">
            <a:spAutoFit/>
          </a:bodyPr>
          <a:lstStyle/>
          <a:p>
            <a:r>
              <a:rPr lang="en-US" sz="790" b="0" u="none" strike="noStrike">
                <a:solidFill>
                  <a:srgbClr val="FF79C6"/>
                </a:solidFill>
                <a:effectLst/>
                <a:uFillTx/>
                <a:latin typeface="FiraCode"/>
                <a:ea typeface="FiraCode"/>
              </a:rPr>
              <a:t>def</a:t>
            </a:r>
            <a:r>
              <a:rPr lang="en-US" sz="790" b="0" u="none" strike="noStrike">
                <a:solidFill>
                  <a:srgbClr val="50FA7B"/>
                </a:solidFill>
                <a:effectLst/>
                <a:uFillTx/>
                <a:latin typeface="FiraCode"/>
                <a:ea typeface="FiraCode"/>
              </a:rPr>
              <a:t> merge_contexts</a:t>
            </a:r>
            <a:r>
              <a:rPr lang="en-US" sz="790" b="0" u="none" strike="noStrike">
                <a:solidFill>
                  <a:srgbClr val="FFFFFF"/>
                </a:solidFill>
                <a:effectLst/>
                <a:uFillTx/>
                <a:latin typeface="FiraCode"/>
                <a:ea typeface="FiraCode"/>
              </a:rPr>
              <a:t>(contexts):</a:t>
            </a:r>
            <a:endParaRPr lang="en-US" sz="790" b="0" u="none" strike="noStrike">
              <a:solidFill>
                <a:srgbClr val="000000"/>
              </a:solidFill>
              <a:effectLst/>
              <a:uFillTx/>
              <a:latin typeface="Times New Roman"/>
            </a:endParaRPr>
          </a:p>
        </p:txBody>
      </p:sp>
      <p:sp>
        <p:nvSpPr>
          <p:cNvPr id="467" name="文本框 466"/>
          <p:cNvSpPr txBox="1"/>
          <p:nvPr/>
        </p:nvSpPr>
        <p:spPr>
          <a:xfrm>
            <a:off x="5665680" y="3575520"/>
            <a:ext cx="1193760" cy="117720"/>
          </a:xfrm>
          <a:prstGeom prst="rect">
            <a:avLst/>
          </a:prstGeom>
          <a:noFill/>
          <a:ln w="0">
            <a:noFill/>
          </a:ln>
        </p:spPr>
        <p:txBody>
          <a:bodyPr wrap="none" lIns="0" tIns="0" rIns="0" bIns="0" anchor="t">
            <a:spAutoFit/>
          </a:bodyPr>
          <a:lstStyle/>
          <a:p>
            <a:r>
              <a:rPr lang="en-US" sz="790" b="0" u="none" strike="noStrike">
                <a:solidFill>
                  <a:srgbClr val="FF79C6"/>
                </a:solidFill>
                <a:effectLst/>
                <a:uFillTx/>
                <a:latin typeface="FiraCode"/>
                <a:ea typeface="FiraCode"/>
              </a:rPr>
              <a:t>return</a:t>
            </a:r>
            <a:r>
              <a:rPr lang="en-US" sz="790" b="0" u="none" strike="noStrike">
                <a:solidFill>
                  <a:srgbClr val="F1FA8C"/>
                </a:solidFill>
                <a:effectLst/>
                <a:uFillTx/>
                <a:latin typeface="FiraCode"/>
                <a:ea typeface="FiraCode"/>
              </a:rPr>
              <a:t> " "</a:t>
            </a:r>
            <a:r>
              <a:rPr lang="en-US" sz="790" b="0" u="none" strike="noStrike">
                <a:solidFill>
                  <a:srgbClr val="FFFFFF"/>
                </a:solidFill>
                <a:effectLst/>
                <a:uFillTx/>
                <a:latin typeface="FiraCode"/>
                <a:ea typeface="FiraCode"/>
              </a:rPr>
              <a:t>.join(contexts)</a:t>
            </a:r>
            <a:endParaRPr lang="en-US" sz="790" b="0" u="none" strike="noStrike">
              <a:solidFill>
                <a:srgbClr val="000000"/>
              </a:solidFill>
              <a:effectLst/>
              <a:uFillTx/>
              <a:latin typeface="Times New Roman"/>
            </a:endParaRPr>
          </a:p>
        </p:txBody>
      </p:sp>
      <p:sp>
        <p:nvSpPr>
          <p:cNvPr id="468" name="文本框 467"/>
          <p:cNvSpPr txBox="1"/>
          <p:nvPr/>
        </p:nvSpPr>
        <p:spPr>
          <a:xfrm>
            <a:off x="5548680" y="3876480"/>
            <a:ext cx="100080" cy="117720"/>
          </a:xfrm>
          <a:prstGeom prst="rect">
            <a:avLst/>
          </a:prstGeom>
          <a:noFill/>
          <a:ln w="0">
            <a:noFill/>
          </a:ln>
        </p:spPr>
        <p:txBody>
          <a:bodyPr wrap="none" lIns="0" tIns="0" rIns="0" bIns="0" anchor="t">
            <a:spAutoFit/>
          </a:bodyPr>
          <a:lstStyle/>
          <a:p>
            <a:r>
              <a:rPr lang="en-US" sz="790" b="0" u="none" strike="noStrike">
                <a:solidFill>
                  <a:srgbClr val="6272A4"/>
                </a:solidFill>
                <a:effectLst/>
                <a:uFillTx/>
                <a:latin typeface="FiraCode"/>
                <a:ea typeface="FiraCode"/>
              </a:rPr>
              <a:t>#</a:t>
            </a:r>
            <a:endParaRPr lang="en-US" sz="790" b="0" u="none" strike="noStrike">
              <a:solidFill>
                <a:srgbClr val="000000"/>
              </a:solidFill>
              <a:effectLst/>
              <a:uFillTx/>
              <a:latin typeface="Times New Roman"/>
            </a:endParaRPr>
          </a:p>
        </p:txBody>
      </p:sp>
      <p:pic>
        <p:nvPicPr>
          <p:cNvPr id="469" name="图片 468"/>
          <p:cNvPicPr/>
          <p:nvPr/>
        </p:nvPicPr>
        <p:blipFill>
          <a:blip r:embed="rId13"/>
          <a:stretch/>
        </p:blipFill>
        <p:spPr>
          <a:xfrm>
            <a:off x="10086480" y="6367680"/>
            <a:ext cx="342360" cy="200160"/>
          </a:xfrm>
          <a:prstGeom prst="rect">
            <a:avLst/>
          </a:prstGeom>
          <a:noFill/>
          <a:ln w="0">
            <a:noFill/>
          </a:ln>
        </p:spPr>
      </p:pic>
      <p:sp>
        <p:nvSpPr>
          <p:cNvPr id="470" name="文本框 469"/>
          <p:cNvSpPr txBox="1"/>
          <p:nvPr/>
        </p:nvSpPr>
        <p:spPr>
          <a:xfrm>
            <a:off x="5665680" y="3872880"/>
            <a:ext cx="704880" cy="128520"/>
          </a:xfrm>
          <a:prstGeom prst="rect">
            <a:avLst/>
          </a:prstGeom>
          <a:noFill/>
          <a:ln w="0">
            <a:noFill/>
          </a:ln>
        </p:spPr>
        <p:txBody>
          <a:bodyPr wrap="none" lIns="0" tIns="0" rIns="0" bIns="0" anchor="t">
            <a:spAutoFit/>
          </a:bodyPr>
          <a:lstStyle/>
          <a:p>
            <a:r>
              <a:rPr lang="zh-CN" sz="790" b="0" u="none" strike="noStrike">
                <a:solidFill>
                  <a:srgbClr val="6272A4"/>
                </a:solidFill>
                <a:effectLst/>
                <a:uFillTx/>
                <a:latin typeface="WenQuanYiZenHei"/>
                <a:ea typeface="WenQuanYiZenHei"/>
              </a:rPr>
              <a:t>生成摘要的函数</a:t>
            </a:r>
            <a:endParaRPr lang="en-US" sz="79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图片 470"/>
          <p:cNvPicPr/>
          <p:nvPr/>
        </p:nvPicPr>
        <p:blipFill>
          <a:blip r:embed="rId2"/>
          <a:stretch/>
        </p:blipFill>
        <p:spPr>
          <a:xfrm>
            <a:off x="0" y="0"/>
            <a:ext cx="10696320" cy="6016320"/>
          </a:xfrm>
          <a:prstGeom prst="rect">
            <a:avLst/>
          </a:prstGeom>
          <a:noFill/>
          <a:ln w="0">
            <a:noFill/>
          </a:ln>
        </p:spPr>
      </p:pic>
      <p:pic>
        <p:nvPicPr>
          <p:cNvPr id="472" name="图片 471"/>
          <p:cNvPicPr/>
          <p:nvPr/>
        </p:nvPicPr>
        <p:blipFill>
          <a:blip r:embed="rId3"/>
          <a:stretch/>
        </p:blipFill>
        <p:spPr>
          <a:xfrm>
            <a:off x="0" y="0"/>
            <a:ext cx="10696320" cy="6016320"/>
          </a:xfrm>
          <a:prstGeom prst="rect">
            <a:avLst/>
          </a:prstGeom>
          <a:noFill/>
          <a:ln w="0">
            <a:noFill/>
          </a:ln>
        </p:spPr>
      </p:pic>
      <p:sp>
        <p:nvSpPr>
          <p:cNvPr id="473" name="任意多边形 472"/>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74" name="任意多边形 473"/>
          <p:cNvSpPr/>
          <p:nvPr/>
        </p:nvSpPr>
        <p:spPr>
          <a:xfrm>
            <a:off x="668520" y="4336920"/>
            <a:ext cx="9359640" cy="1019880"/>
          </a:xfrm>
          <a:custGeom>
            <a:avLst/>
            <a:gdLst/>
            <a:ahLst/>
            <a:cxnLst/>
            <a:rect l="0" t="0" r="r" b="b"/>
            <a:pathLst>
              <a:path w="25999" h="2833">
                <a:moveTo>
                  <a:pt x="14" y="115"/>
                </a:moveTo>
                <a:cubicBezTo>
                  <a:pt x="23" y="92"/>
                  <a:pt x="37" y="72"/>
                  <a:pt x="54" y="54"/>
                </a:cubicBezTo>
                <a:cubicBezTo>
                  <a:pt x="71" y="37"/>
                  <a:pt x="91" y="24"/>
                  <a:pt x="114" y="14"/>
                </a:cubicBezTo>
                <a:cubicBezTo>
                  <a:pt x="137" y="5"/>
                  <a:pt x="161" y="0"/>
                  <a:pt x="185" y="0"/>
                </a:cubicBezTo>
                <a:lnTo>
                  <a:pt x="25813" y="0"/>
                </a:lnTo>
                <a:cubicBezTo>
                  <a:pt x="25838" y="0"/>
                  <a:pt x="25862" y="5"/>
                  <a:pt x="25885" y="14"/>
                </a:cubicBezTo>
                <a:cubicBezTo>
                  <a:pt x="25907" y="24"/>
                  <a:pt x="25927" y="37"/>
                  <a:pt x="25945" y="54"/>
                </a:cubicBezTo>
                <a:cubicBezTo>
                  <a:pt x="25962" y="72"/>
                  <a:pt x="25976" y="92"/>
                  <a:pt x="25985" y="115"/>
                </a:cubicBezTo>
                <a:cubicBezTo>
                  <a:pt x="25994" y="137"/>
                  <a:pt x="25999" y="161"/>
                  <a:pt x="25999" y="186"/>
                </a:cubicBezTo>
                <a:lnTo>
                  <a:pt x="25999" y="2647"/>
                </a:lnTo>
                <a:cubicBezTo>
                  <a:pt x="25999" y="2672"/>
                  <a:pt x="25994" y="2696"/>
                  <a:pt x="25985" y="2718"/>
                </a:cubicBezTo>
                <a:cubicBezTo>
                  <a:pt x="25976" y="2741"/>
                  <a:pt x="25962" y="2761"/>
                  <a:pt x="25945" y="2779"/>
                </a:cubicBezTo>
                <a:cubicBezTo>
                  <a:pt x="25927" y="2796"/>
                  <a:pt x="25907" y="2810"/>
                  <a:pt x="25885" y="2819"/>
                </a:cubicBezTo>
                <a:cubicBezTo>
                  <a:pt x="25862" y="2828"/>
                  <a:pt x="25838" y="2833"/>
                  <a:pt x="25813" y="2833"/>
                </a:cubicBezTo>
                <a:lnTo>
                  <a:pt x="185" y="2833"/>
                </a:lnTo>
                <a:cubicBezTo>
                  <a:pt x="161" y="2833"/>
                  <a:pt x="137" y="2828"/>
                  <a:pt x="114" y="2819"/>
                </a:cubicBezTo>
                <a:cubicBezTo>
                  <a:pt x="91" y="2810"/>
                  <a:pt x="71" y="2796"/>
                  <a:pt x="54" y="2779"/>
                </a:cubicBezTo>
                <a:cubicBezTo>
                  <a:pt x="37" y="2761"/>
                  <a:pt x="23" y="2741"/>
                  <a:pt x="14" y="2718"/>
                </a:cubicBezTo>
                <a:cubicBezTo>
                  <a:pt x="4" y="2696"/>
                  <a:pt x="0" y="2672"/>
                  <a:pt x="0" y="2647"/>
                </a:cubicBezTo>
                <a:lnTo>
                  <a:pt x="0" y="186"/>
                </a:lnTo>
                <a:cubicBezTo>
                  <a:pt x="0" y="161"/>
                  <a:pt x="4" y="137"/>
                  <a:pt x="14"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75" name="任意多边形 474"/>
          <p:cNvSpPr/>
          <p:nvPr/>
        </p:nvSpPr>
        <p:spPr>
          <a:xfrm>
            <a:off x="668520" y="4336920"/>
            <a:ext cx="9359640" cy="1019880"/>
          </a:xfrm>
          <a:custGeom>
            <a:avLst/>
            <a:gdLst/>
            <a:ahLst/>
            <a:cxnLst/>
            <a:rect l="0" t="0" r="r" b="b"/>
            <a:pathLst>
              <a:path w="25999" h="2833">
                <a:moveTo>
                  <a:pt x="0" y="2647"/>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25813" y="0"/>
                </a:lnTo>
                <a:cubicBezTo>
                  <a:pt x="25838" y="0"/>
                  <a:pt x="25862" y="5"/>
                  <a:pt x="25885" y="14"/>
                </a:cubicBezTo>
                <a:cubicBezTo>
                  <a:pt x="25907" y="24"/>
                  <a:pt x="25927" y="37"/>
                  <a:pt x="25945" y="54"/>
                </a:cubicBezTo>
                <a:cubicBezTo>
                  <a:pt x="25962" y="72"/>
                  <a:pt x="25976" y="92"/>
                  <a:pt x="25985" y="115"/>
                </a:cubicBezTo>
                <a:cubicBezTo>
                  <a:pt x="25994" y="137"/>
                  <a:pt x="25999" y="161"/>
                  <a:pt x="25999" y="186"/>
                </a:cubicBezTo>
                <a:lnTo>
                  <a:pt x="25999" y="2647"/>
                </a:lnTo>
                <a:cubicBezTo>
                  <a:pt x="25999" y="2672"/>
                  <a:pt x="25994" y="2696"/>
                  <a:pt x="25985" y="2718"/>
                </a:cubicBezTo>
                <a:cubicBezTo>
                  <a:pt x="25976" y="2741"/>
                  <a:pt x="25962" y="2761"/>
                  <a:pt x="25945" y="2779"/>
                </a:cubicBezTo>
                <a:cubicBezTo>
                  <a:pt x="25927" y="2796"/>
                  <a:pt x="25907" y="2810"/>
                  <a:pt x="25885" y="2819"/>
                </a:cubicBezTo>
                <a:cubicBezTo>
                  <a:pt x="25862" y="2828"/>
                  <a:pt x="25838" y="2833"/>
                  <a:pt x="25813" y="2833"/>
                </a:cubicBezTo>
                <a:lnTo>
                  <a:pt x="185" y="2833"/>
                </a:lnTo>
                <a:cubicBezTo>
                  <a:pt x="161" y="2833"/>
                  <a:pt x="137" y="2828"/>
                  <a:pt x="114" y="2819"/>
                </a:cubicBezTo>
                <a:cubicBezTo>
                  <a:pt x="91" y="2810"/>
                  <a:pt x="71" y="2796"/>
                  <a:pt x="54" y="2779"/>
                </a:cubicBezTo>
                <a:cubicBezTo>
                  <a:pt x="37" y="2761"/>
                  <a:pt x="23" y="2741"/>
                  <a:pt x="14" y="2718"/>
                </a:cubicBezTo>
                <a:cubicBezTo>
                  <a:pt x="4" y="2696"/>
                  <a:pt x="0" y="2672"/>
                  <a:pt x="0" y="2647"/>
                </a:cubicBezTo>
                <a:moveTo>
                  <a:pt x="23" y="186"/>
                </a:moveTo>
                <a:lnTo>
                  <a:pt x="23" y="2647"/>
                </a:lnTo>
                <a:cubicBezTo>
                  <a:pt x="23" y="2658"/>
                  <a:pt x="24" y="2669"/>
                  <a:pt x="26" y="2679"/>
                </a:cubicBezTo>
                <a:cubicBezTo>
                  <a:pt x="28" y="2690"/>
                  <a:pt x="31" y="2700"/>
                  <a:pt x="35" y="2710"/>
                </a:cubicBezTo>
                <a:cubicBezTo>
                  <a:pt x="39" y="2719"/>
                  <a:pt x="44" y="2729"/>
                  <a:pt x="50" y="2738"/>
                </a:cubicBezTo>
                <a:cubicBezTo>
                  <a:pt x="56" y="2747"/>
                  <a:pt x="63" y="2755"/>
                  <a:pt x="70" y="2762"/>
                </a:cubicBezTo>
                <a:cubicBezTo>
                  <a:pt x="78" y="2770"/>
                  <a:pt x="86" y="2777"/>
                  <a:pt x="95" y="2782"/>
                </a:cubicBezTo>
                <a:cubicBezTo>
                  <a:pt x="104" y="2788"/>
                  <a:pt x="113" y="2793"/>
                  <a:pt x="123" y="2797"/>
                </a:cubicBezTo>
                <a:cubicBezTo>
                  <a:pt x="133" y="2802"/>
                  <a:pt x="143" y="2805"/>
                  <a:pt x="154" y="2807"/>
                </a:cubicBezTo>
                <a:cubicBezTo>
                  <a:pt x="164" y="2809"/>
                  <a:pt x="175" y="2810"/>
                  <a:pt x="185" y="2810"/>
                </a:cubicBezTo>
                <a:lnTo>
                  <a:pt x="25813" y="2810"/>
                </a:lnTo>
                <a:cubicBezTo>
                  <a:pt x="25824" y="2810"/>
                  <a:pt x="25835" y="2809"/>
                  <a:pt x="25845" y="2807"/>
                </a:cubicBezTo>
                <a:cubicBezTo>
                  <a:pt x="25856" y="2805"/>
                  <a:pt x="25866" y="2802"/>
                  <a:pt x="25876" y="2797"/>
                </a:cubicBezTo>
                <a:cubicBezTo>
                  <a:pt x="25885" y="2793"/>
                  <a:pt x="25895" y="2788"/>
                  <a:pt x="25904" y="2782"/>
                </a:cubicBezTo>
                <a:cubicBezTo>
                  <a:pt x="25913" y="2777"/>
                  <a:pt x="25921" y="2770"/>
                  <a:pt x="25928" y="2762"/>
                </a:cubicBezTo>
                <a:cubicBezTo>
                  <a:pt x="25936" y="2755"/>
                  <a:pt x="25943" y="2747"/>
                  <a:pt x="25949" y="2738"/>
                </a:cubicBezTo>
                <a:cubicBezTo>
                  <a:pt x="25954" y="2729"/>
                  <a:pt x="25959" y="2719"/>
                  <a:pt x="25964" y="2710"/>
                </a:cubicBezTo>
                <a:cubicBezTo>
                  <a:pt x="25968" y="2700"/>
                  <a:pt x="25971" y="2690"/>
                  <a:pt x="25973" y="2679"/>
                </a:cubicBezTo>
                <a:cubicBezTo>
                  <a:pt x="25975" y="2669"/>
                  <a:pt x="25976" y="2658"/>
                  <a:pt x="25976" y="2647"/>
                </a:cubicBezTo>
                <a:lnTo>
                  <a:pt x="25976" y="186"/>
                </a:lnTo>
                <a:cubicBezTo>
                  <a:pt x="25976" y="175"/>
                  <a:pt x="25975" y="165"/>
                  <a:pt x="25973" y="154"/>
                </a:cubicBezTo>
                <a:cubicBezTo>
                  <a:pt x="25971" y="144"/>
                  <a:pt x="25968" y="133"/>
                  <a:pt x="25964" y="124"/>
                </a:cubicBezTo>
                <a:cubicBezTo>
                  <a:pt x="25959" y="114"/>
                  <a:pt x="25954" y="104"/>
                  <a:pt x="25949" y="96"/>
                </a:cubicBezTo>
                <a:cubicBezTo>
                  <a:pt x="25943" y="87"/>
                  <a:pt x="25936" y="78"/>
                  <a:pt x="25928" y="71"/>
                </a:cubicBezTo>
                <a:cubicBezTo>
                  <a:pt x="25921" y="63"/>
                  <a:pt x="25913" y="57"/>
                  <a:pt x="25904" y="51"/>
                </a:cubicBezTo>
                <a:cubicBezTo>
                  <a:pt x="25895" y="45"/>
                  <a:pt x="25885" y="40"/>
                  <a:pt x="25876" y="36"/>
                </a:cubicBezTo>
                <a:cubicBezTo>
                  <a:pt x="25866" y="32"/>
                  <a:pt x="25856" y="28"/>
                  <a:pt x="25845" y="26"/>
                </a:cubicBezTo>
                <a:cubicBezTo>
                  <a:pt x="25835" y="24"/>
                  <a:pt x="25824" y="23"/>
                  <a:pt x="25813" y="23"/>
                </a:cubicBezTo>
                <a:lnTo>
                  <a:pt x="185" y="23"/>
                </a:lnTo>
                <a:cubicBezTo>
                  <a:pt x="175" y="23"/>
                  <a:pt x="164" y="24"/>
                  <a:pt x="154" y="26"/>
                </a:cubicBezTo>
                <a:cubicBezTo>
                  <a:pt x="143" y="28"/>
                  <a:pt x="133" y="32"/>
                  <a:pt x="123" y="36"/>
                </a:cubicBezTo>
                <a:cubicBezTo>
                  <a:pt x="113" y="40"/>
                  <a:pt x="104" y="45"/>
                  <a:pt x="95" y="51"/>
                </a:cubicBezTo>
                <a:cubicBezTo>
                  <a:pt x="86" y="57"/>
                  <a:pt x="78" y="63"/>
                  <a:pt x="70" y="71"/>
                </a:cubicBezTo>
                <a:cubicBezTo>
                  <a:pt x="63" y="78"/>
                  <a:pt x="56" y="87"/>
                  <a:pt x="50" y="96"/>
                </a:cubicBezTo>
                <a:cubicBezTo>
                  <a:pt x="44" y="104"/>
                  <a:pt x="39" y="114"/>
                  <a:pt x="35" y="124"/>
                </a:cubicBezTo>
                <a:cubicBezTo>
                  <a:pt x="31" y="133"/>
                  <a:pt x="28" y="144"/>
                  <a:pt x="26" y="154"/>
                </a:cubicBezTo>
                <a:cubicBezTo>
                  <a:pt x="24" y="165"/>
                  <a:pt x="23" y="175"/>
                  <a:pt x="23" y="186"/>
                </a:cubicBezTo>
                <a:close/>
              </a:path>
            </a:pathLst>
          </a:custGeom>
          <a:solidFill>
            <a:srgbClr val="C4B5FD">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76" name="图片 475"/>
          <p:cNvPicPr/>
          <p:nvPr/>
        </p:nvPicPr>
        <p:blipFill>
          <a:blip r:embed="rId4"/>
          <a:stretch/>
        </p:blipFill>
        <p:spPr>
          <a:xfrm>
            <a:off x="844200" y="4554360"/>
            <a:ext cx="208440" cy="166680"/>
          </a:xfrm>
          <a:prstGeom prst="rect">
            <a:avLst/>
          </a:prstGeom>
          <a:noFill/>
          <a:ln w="0">
            <a:noFill/>
          </a:ln>
        </p:spPr>
      </p:pic>
      <p:sp>
        <p:nvSpPr>
          <p:cNvPr id="477" name="文本框 476"/>
          <p:cNvSpPr txBox="1"/>
          <p:nvPr/>
        </p:nvSpPr>
        <p:spPr>
          <a:xfrm>
            <a:off x="668520" y="439560"/>
            <a:ext cx="360360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SC"/>
                <a:ea typeface="NotoSansSC"/>
              </a:rPr>
              <a:t>检索与生成的协同工作机制</a:t>
            </a:r>
            <a:endParaRPr lang="en-US" sz="2370" b="0" u="none" strike="noStrike">
              <a:solidFill>
                <a:srgbClr val="000000"/>
              </a:solidFill>
              <a:effectLst/>
              <a:uFillTx/>
              <a:latin typeface="Times New Roman"/>
            </a:endParaRPr>
          </a:p>
        </p:txBody>
      </p:sp>
      <p:sp>
        <p:nvSpPr>
          <p:cNvPr id="478" name="任意多边形 477"/>
          <p:cNvSpPr/>
          <p:nvPr/>
        </p:nvSpPr>
        <p:spPr>
          <a:xfrm>
            <a:off x="843840" y="4846680"/>
            <a:ext cx="267840" cy="267840"/>
          </a:xfrm>
          <a:custGeom>
            <a:avLst/>
            <a:gdLst/>
            <a:ahLst/>
            <a:cxnLst/>
            <a:rect l="0" t="0" r="r" b="b"/>
            <a:pathLst>
              <a:path w="744" h="744">
                <a:moveTo>
                  <a:pt x="744" y="372"/>
                </a:moveTo>
                <a:cubicBezTo>
                  <a:pt x="744" y="397"/>
                  <a:pt x="741" y="421"/>
                  <a:pt x="737" y="445"/>
                </a:cubicBezTo>
                <a:cubicBezTo>
                  <a:pt x="732" y="469"/>
                  <a:pt x="725" y="492"/>
                  <a:pt x="716" y="515"/>
                </a:cubicBezTo>
                <a:cubicBezTo>
                  <a:pt x="706" y="537"/>
                  <a:pt x="695" y="559"/>
                  <a:pt x="681" y="579"/>
                </a:cubicBezTo>
                <a:cubicBezTo>
                  <a:pt x="668" y="599"/>
                  <a:pt x="652" y="618"/>
                  <a:pt x="635" y="635"/>
                </a:cubicBezTo>
                <a:cubicBezTo>
                  <a:pt x="618" y="652"/>
                  <a:pt x="599" y="668"/>
                  <a:pt x="579" y="681"/>
                </a:cubicBezTo>
                <a:cubicBezTo>
                  <a:pt x="558" y="695"/>
                  <a:pt x="537" y="706"/>
                  <a:pt x="515" y="716"/>
                </a:cubicBezTo>
                <a:cubicBezTo>
                  <a:pt x="492" y="725"/>
                  <a:pt x="469" y="732"/>
                  <a:pt x="445" y="737"/>
                </a:cubicBezTo>
                <a:cubicBezTo>
                  <a:pt x="421" y="742"/>
                  <a:pt x="397" y="744"/>
                  <a:pt x="372" y="744"/>
                </a:cubicBezTo>
                <a:cubicBezTo>
                  <a:pt x="348" y="744"/>
                  <a:pt x="324" y="742"/>
                  <a:pt x="300" y="737"/>
                </a:cubicBezTo>
                <a:cubicBezTo>
                  <a:pt x="276" y="732"/>
                  <a:pt x="252" y="725"/>
                  <a:pt x="229" y="716"/>
                </a:cubicBezTo>
                <a:cubicBezTo>
                  <a:pt x="207" y="706"/>
                  <a:pt x="185" y="695"/>
                  <a:pt x="165" y="681"/>
                </a:cubicBezTo>
                <a:cubicBezTo>
                  <a:pt x="145" y="668"/>
                  <a:pt x="126" y="652"/>
                  <a:pt x="109" y="635"/>
                </a:cubicBezTo>
                <a:cubicBezTo>
                  <a:pt x="92" y="618"/>
                  <a:pt x="76" y="599"/>
                  <a:pt x="63" y="579"/>
                </a:cubicBezTo>
                <a:cubicBezTo>
                  <a:pt x="49" y="559"/>
                  <a:pt x="38" y="537"/>
                  <a:pt x="28" y="515"/>
                </a:cubicBezTo>
                <a:cubicBezTo>
                  <a:pt x="19" y="492"/>
                  <a:pt x="12" y="469"/>
                  <a:pt x="7" y="445"/>
                </a:cubicBezTo>
                <a:cubicBezTo>
                  <a:pt x="2" y="421"/>
                  <a:pt x="0" y="397"/>
                  <a:pt x="0" y="372"/>
                </a:cubicBezTo>
                <a:cubicBezTo>
                  <a:pt x="0" y="348"/>
                  <a:pt x="2" y="324"/>
                  <a:pt x="7" y="300"/>
                </a:cubicBezTo>
                <a:cubicBezTo>
                  <a:pt x="12" y="276"/>
                  <a:pt x="19" y="252"/>
                  <a:pt x="28" y="229"/>
                </a:cubicBezTo>
                <a:cubicBezTo>
                  <a:pt x="38" y="207"/>
                  <a:pt x="49" y="185"/>
                  <a:pt x="63" y="165"/>
                </a:cubicBezTo>
                <a:cubicBezTo>
                  <a:pt x="76" y="145"/>
                  <a:pt x="92" y="126"/>
                  <a:pt x="109" y="109"/>
                </a:cubicBezTo>
                <a:cubicBezTo>
                  <a:pt x="126" y="92"/>
                  <a:pt x="145" y="76"/>
                  <a:pt x="165" y="63"/>
                </a:cubicBezTo>
                <a:cubicBezTo>
                  <a:pt x="185" y="49"/>
                  <a:pt x="207" y="38"/>
                  <a:pt x="229" y="28"/>
                </a:cubicBezTo>
                <a:cubicBezTo>
                  <a:pt x="252" y="19"/>
                  <a:pt x="276" y="12"/>
                  <a:pt x="300" y="7"/>
                </a:cubicBezTo>
                <a:cubicBezTo>
                  <a:pt x="324" y="2"/>
                  <a:pt x="348" y="0"/>
                  <a:pt x="372" y="0"/>
                </a:cubicBezTo>
                <a:cubicBezTo>
                  <a:pt x="397" y="0"/>
                  <a:pt x="421" y="2"/>
                  <a:pt x="445" y="7"/>
                </a:cubicBezTo>
                <a:cubicBezTo>
                  <a:pt x="469" y="12"/>
                  <a:pt x="492" y="19"/>
                  <a:pt x="515" y="28"/>
                </a:cubicBezTo>
                <a:cubicBezTo>
                  <a:pt x="537" y="38"/>
                  <a:pt x="558" y="49"/>
                  <a:pt x="579" y="63"/>
                </a:cubicBezTo>
                <a:cubicBezTo>
                  <a:pt x="599" y="76"/>
                  <a:pt x="618" y="92"/>
                  <a:pt x="635" y="109"/>
                </a:cubicBezTo>
                <a:cubicBezTo>
                  <a:pt x="652" y="126"/>
                  <a:pt x="668" y="145"/>
                  <a:pt x="681" y="165"/>
                </a:cubicBezTo>
                <a:cubicBezTo>
                  <a:pt x="695" y="185"/>
                  <a:pt x="706" y="207"/>
                  <a:pt x="716" y="229"/>
                </a:cubicBezTo>
                <a:cubicBezTo>
                  <a:pt x="725" y="252"/>
                  <a:pt x="732" y="276"/>
                  <a:pt x="737" y="300"/>
                </a:cubicBezTo>
                <a:cubicBezTo>
                  <a:pt x="741" y="324"/>
                  <a:pt x="744" y="348"/>
                  <a:pt x="744" y="37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79" name="图片 478"/>
          <p:cNvPicPr/>
          <p:nvPr/>
        </p:nvPicPr>
        <p:blipFill>
          <a:blip r:embed="rId5"/>
          <a:stretch/>
        </p:blipFill>
        <p:spPr>
          <a:xfrm>
            <a:off x="910800" y="4913640"/>
            <a:ext cx="133200" cy="133200"/>
          </a:xfrm>
          <a:prstGeom prst="rect">
            <a:avLst/>
          </a:prstGeom>
          <a:noFill/>
          <a:ln w="0">
            <a:noFill/>
          </a:ln>
        </p:spPr>
      </p:pic>
      <p:sp>
        <p:nvSpPr>
          <p:cNvPr id="480" name="文本框 479"/>
          <p:cNvSpPr txBox="1"/>
          <p:nvPr/>
        </p:nvSpPr>
        <p:spPr>
          <a:xfrm>
            <a:off x="1119960" y="4541400"/>
            <a:ext cx="1006560" cy="244080"/>
          </a:xfrm>
          <a:prstGeom prst="rect">
            <a:avLst/>
          </a:prstGeom>
          <a:noFill/>
          <a:ln w="0">
            <a:noFill/>
          </a:ln>
        </p:spPr>
        <p:txBody>
          <a:bodyPr wrap="none" lIns="0" tIns="0" rIns="0" bIns="0" anchor="t">
            <a:spAutoFit/>
          </a:bodyPr>
          <a:lstStyle/>
          <a:p>
            <a:r>
              <a:rPr lang="zh-CN" sz="1320" b="0" u="none" strike="noStrike">
                <a:solidFill>
                  <a:srgbClr val="DDD6FE"/>
                </a:solidFill>
                <a:effectLst/>
                <a:uFillTx/>
                <a:latin typeface="NotoSansSC"/>
                <a:ea typeface="NotoSansSC"/>
              </a:rPr>
              <a:t>协同工作优势</a:t>
            </a:r>
            <a:endParaRPr lang="en-US" sz="1320" b="0" u="none" strike="noStrike">
              <a:solidFill>
                <a:srgbClr val="000000"/>
              </a:solidFill>
              <a:effectLst/>
              <a:uFillTx/>
              <a:latin typeface="Times New Roman"/>
            </a:endParaRPr>
          </a:p>
        </p:txBody>
      </p:sp>
      <p:sp>
        <p:nvSpPr>
          <p:cNvPr id="481" name="文本框 480"/>
          <p:cNvSpPr txBox="1"/>
          <p:nvPr/>
        </p:nvSpPr>
        <p:spPr>
          <a:xfrm>
            <a:off x="1211760" y="4871880"/>
            <a:ext cx="24649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提升内容的准确性与时效性，使回答基于最新信</a:t>
            </a:r>
            <a:endParaRPr lang="en-US" sz="920" b="0" u="none" strike="noStrike">
              <a:solidFill>
                <a:srgbClr val="000000"/>
              </a:solidFill>
              <a:effectLst/>
              <a:uFillTx/>
              <a:latin typeface="Times New Roman"/>
            </a:endParaRPr>
          </a:p>
        </p:txBody>
      </p:sp>
      <p:sp>
        <p:nvSpPr>
          <p:cNvPr id="482" name="任意多边形 481"/>
          <p:cNvSpPr/>
          <p:nvPr/>
        </p:nvSpPr>
        <p:spPr>
          <a:xfrm>
            <a:off x="3894120" y="4846680"/>
            <a:ext cx="267840" cy="267840"/>
          </a:xfrm>
          <a:custGeom>
            <a:avLst/>
            <a:gdLst/>
            <a:ahLst/>
            <a:cxnLst/>
            <a:rect l="0" t="0" r="r" b="b"/>
            <a:pathLst>
              <a:path w="744" h="744">
                <a:moveTo>
                  <a:pt x="744" y="372"/>
                </a:moveTo>
                <a:cubicBezTo>
                  <a:pt x="744" y="397"/>
                  <a:pt x="741" y="421"/>
                  <a:pt x="736" y="445"/>
                </a:cubicBezTo>
                <a:cubicBezTo>
                  <a:pt x="732" y="469"/>
                  <a:pt x="725" y="492"/>
                  <a:pt x="715" y="515"/>
                </a:cubicBezTo>
                <a:cubicBezTo>
                  <a:pt x="706" y="537"/>
                  <a:pt x="695" y="559"/>
                  <a:pt x="680" y="579"/>
                </a:cubicBezTo>
                <a:cubicBezTo>
                  <a:pt x="666" y="599"/>
                  <a:pt x="651" y="618"/>
                  <a:pt x="634" y="635"/>
                </a:cubicBezTo>
                <a:cubicBezTo>
                  <a:pt x="617" y="652"/>
                  <a:pt x="598" y="668"/>
                  <a:pt x="578" y="681"/>
                </a:cubicBezTo>
                <a:cubicBezTo>
                  <a:pt x="557" y="695"/>
                  <a:pt x="536" y="706"/>
                  <a:pt x="513" y="716"/>
                </a:cubicBezTo>
                <a:cubicBezTo>
                  <a:pt x="491" y="725"/>
                  <a:pt x="468" y="732"/>
                  <a:pt x="444" y="737"/>
                </a:cubicBezTo>
                <a:cubicBezTo>
                  <a:pt x="420" y="742"/>
                  <a:pt x="396" y="744"/>
                  <a:pt x="371" y="744"/>
                </a:cubicBezTo>
                <a:cubicBezTo>
                  <a:pt x="347" y="744"/>
                  <a:pt x="323" y="742"/>
                  <a:pt x="299" y="737"/>
                </a:cubicBezTo>
                <a:cubicBezTo>
                  <a:pt x="275" y="732"/>
                  <a:pt x="252" y="725"/>
                  <a:pt x="229" y="716"/>
                </a:cubicBezTo>
                <a:cubicBezTo>
                  <a:pt x="207" y="706"/>
                  <a:pt x="185" y="695"/>
                  <a:pt x="165" y="681"/>
                </a:cubicBezTo>
                <a:cubicBezTo>
                  <a:pt x="145" y="668"/>
                  <a:pt x="126" y="652"/>
                  <a:pt x="109" y="635"/>
                </a:cubicBezTo>
                <a:cubicBezTo>
                  <a:pt x="91" y="618"/>
                  <a:pt x="76" y="599"/>
                  <a:pt x="62" y="579"/>
                </a:cubicBezTo>
                <a:cubicBezTo>
                  <a:pt x="49" y="559"/>
                  <a:pt x="37" y="537"/>
                  <a:pt x="28" y="515"/>
                </a:cubicBezTo>
                <a:cubicBezTo>
                  <a:pt x="19" y="492"/>
                  <a:pt x="12" y="469"/>
                  <a:pt x="7" y="445"/>
                </a:cubicBezTo>
                <a:cubicBezTo>
                  <a:pt x="2" y="421"/>
                  <a:pt x="0" y="397"/>
                  <a:pt x="0" y="372"/>
                </a:cubicBezTo>
                <a:cubicBezTo>
                  <a:pt x="0" y="348"/>
                  <a:pt x="2" y="324"/>
                  <a:pt x="7" y="300"/>
                </a:cubicBezTo>
                <a:cubicBezTo>
                  <a:pt x="12" y="276"/>
                  <a:pt x="19" y="252"/>
                  <a:pt x="28" y="229"/>
                </a:cubicBezTo>
                <a:cubicBezTo>
                  <a:pt x="37" y="207"/>
                  <a:pt x="49" y="185"/>
                  <a:pt x="62" y="165"/>
                </a:cubicBezTo>
                <a:cubicBezTo>
                  <a:pt x="76" y="145"/>
                  <a:pt x="91" y="126"/>
                  <a:pt x="109" y="109"/>
                </a:cubicBezTo>
                <a:cubicBezTo>
                  <a:pt x="126" y="92"/>
                  <a:pt x="145" y="76"/>
                  <a:pt x="165" y="63"/>
                </a:cubicBezTo>
                <a:cubicBezTo>
                  <a:pt x="185" y="49"/>
                  <a:pt x="207" y="38"/>
                  <a:pt x="229" y="28"/>
                </a:cubicBezTo>
                <a:cubicBezTo>
                  <a:pt x="252" y="19"/>
                  <a:pt x="275" y="12"/>
                  <a:pt x="299" y="7"/>
                </a:cubicBezTo>
                <a:cubicBezTo>
                  <a:pt x="323" y="2"/>
                  <a:pt x="347" y="0"/>
                  <a:pt x="371" y="0"/>
                </a:cubicBezTo>
                <a:cubicBezTo>
                  <a:pt x="396" y="0"/>
                  <a:pt x="420" y="2"/>
                  <a:pt x="444" y="7"/>
                </a:cubicBezTo>
                <a:cubicBezTo>
                  <a:pt x="468" y="12"/>
                  <a:pt x="491" y="19"/>
                  <a:pt x="513" y="28"/>
                </a:cubicBezTo>
                <a:cubicBezTo>
                  <a:pt x="536" y="38"/>
                  <a:pt x="557" y="49"/>
                  <a:pt x="578" y="63"/>
                </a:cubicBezTo>
                <a:cubicBezTo>
                  <a:pt x="598" y="76"/>
                  <a:pt x="617" y="92"/>
                  <a:pt x="634" y="109"/>
                </a:cubicBezTo>
                <a:cubicBezTo>
                  <a:pt x="651" y="126"/>
                  <a:pt x="666" y="145"/>
                  <a:pt x="680" y="165"/>
                </a:cubicBezTo>
                <a:cubicBezTo>
                  <a:pt x="695" y="185"/>
                  <a:pt x="706" y="207"/>
                  <a:pt x="715" y="229"/>
                </a:cubicBezTo>
                <a:cubicBezTo>
                  <a:pt x="725" y="252"/>
                  <a:pt x="732" y="276"/>
                  <a:pt x="736" y="300"/>
                </a:cubicBezTo>
                <a:cubicBezTo>
                  <a:pt x="741" y="324"/>
                  <a:pt x="744" y="348"/>
                  <a:pt x="744" y="37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83" name="图片 482"/>
          <p:cNvPicPr/>
          <p:nvPr/>
        </p:nvPicPr>
        <p:blipFill>
          <a:blip r:embed="rId6"/>
          <a:stretch/>
        </p:blipFill>
        <p:spPr>
          <a:xfrm>
            <a:off x="3961080" y="4913640"/>
            <a:ext cx="133200" cy="133200"/>
          </a:xfrm>
          <a:prstGeom prst="rect">
            <a:avLst/>
          </a:prstGeom>
          <a:noFill/>
          <a:ln w="0">
            <a:noFill/>
          </a:ln>
        </p:spPr>
      </p:pic>
      <p:sp>
        <p:nvSpPr>
          <p:cNvPr id="484" name="文本框 483"/>
          <p:cNvSpPr txBox="1"/>
          <p:nvPr/>
        </p:nvSpPr>
        <p:spPr>
          <a:xfrm>
            <a:off x="1211760" y="5039280"/>
            <a:ext cx="1180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息</a:t>
            </a:r>
            <a:endParaRPr lang="en-US" sz="920" b="0" u="none" strike="noStrike">
              <a:solidFill>
                <a:srgbClr val="000000"/>
              </a:solidFill>
              <a:effectLst/>
              <a:uFillTx/>
              <a:latin typeface="Times New Roman"/>
            </a:endParaRPr>
          </a:p>
        </p:txBody>
      </p:sp>
      <p:sp>
        <p:nvSpPr>
          <p:cNvPr id="485" name="任意多边形 484"/>
          <p:cNvSpPr/>
          <p:nvPr/>
        </p:nvSpPr>
        <p:spPr>
          <a:xfrm>
            <a:off x="6935760" y="4846680"/>
            <a:ext cx="267840" cy="267840"/>
          </a:xfrm>
          <a:custGeom>
            <a:avLst/>
            <a:gdLst/>
            <a:ahLst/>
            <a:cxnLst/>
            <a:rect l="0" t="0" r="r" b="b"/>
            <a:pathLst>
              <a:path w="744" h="744">
                <a:moveTo>
                  <a:pt x="744" y="372"/>
                </a:moveTo>
                <a:cubicBezTo>
                  <a:pt x="744" y="397"/>
                  <a:pt x="742" y="421"/>
                  <a:pt x="737" y="445"/>
                </a:cubicBezTo>
                <a:cubicBezTo>
                  <a:pt x="732" y="469"/>
                  <a:pt x="725" y="492"/>
                  <a:pt x="716" y="515"/>
                </a:cubicBezTo>
                <a:cubicBezTo>
                  <a:pt x="707" y="537"/>
                  <a:pt x="695" y="559"/>
                  <a:pt x="682" y="579"/>
                </a:cubicBezTo>
                <a:cubicBezTo>
                  <a:pt x="668" y="599"/>
                  <a:pt x="653" y="618"/>
                  <a:pt x="635" y="635"/>
                </a:cubicBezTo>
                <a:cubicBezTo>
                  <a:pt x="618" y="652"/>
                  <a:pt x="599" y="668"/>
                  <a:pt x="579" y="681"/>
                </a:cubicBezTo>
                <a:cubicBezTo>
                  <a:pt x="559" y="695"/>
                  <a:pt x="537" y="706"/>
                  <a:pt x="515" y="716"/>
                </a:cubicBezTo>
                <a:cubicBezTo>
                  <a:pt x="492" y="725"/>
                  <a:pt x="469" y="732"/>
                  <a:pt x="445" y="737"/>
                </a:cubicBezTo>
                <a:cubicBezTo>
                  <a:pt x="421" y="742"/>
                  <a:pt x="396" y="744"/>
                  <a:pt x="372" y="744"/>
                </a:cubicBezTo>
                <a:cubicBezTo>
                  <a:pt x="347" y="744"/>
                  <a:pt x="323" y="742"/>
                  <a:pt x="299" y="737"/>
                </a:cubicBezTo>
                <a:cubicBezTo>
                  <a:pt x="275" y="732"/>
                  <a:pt x="252" y="725"/>
                  <a:pt x="230" y="716"/>
                </a:cubicBezTo>
                <a:cubicBezTo>
                  <a:pt x="207" y="706"/>
                  <a:pt x="186" y="695"/>
                  <a:pt x="165" y="681"/>
                </a:cubicBezTo>
                <a:cubicBezTo>
                  <a:pt x="145" y="668"/>
                  <a:pt x="126" y="652"/>
                  <a:pt x="109" y="635"/>
                </a:cubicBezTo>
                <a:cubicBezTo>
                  <a:pt x="92" y="618"/>
                  <a:pt x="76" y="599"/>
                  <a:pt x="63" y="579"/>
                </a:cubicBezTo>
                <a:cubicBezTo>
                  <a:pt x="49" y="559"/>
                  <a:pt x="38" y="537"/>
                  <a:pt x="29" y="515"/>
                </a:cubicBezTo>
                <a:cubicBezTo>
                  <a:pt x="19" y="492"/>
                  <a:pt x="12" y="469"/>
                  <a:pt x="7" y="445"/>
                </a:cubicBezTo>
                <a:cubicBezTo>
                  <a:pt x="3" y="421"/>
                  <a:pt x="0" y="397"/>
                  <a:pt x="0" y="372"/>
                </a:cubicBezTo>
                <a:cubicBezTo>
                  <a:pt x="0" y="348"/>
                  <a:pt x="3" y="324"/>
                  <a:pt x="7" y="300"/>
                </a:cubicBezTo>
                <a:cubicBezTo>
                  <a:pt x="12" y="276"/>
                  <a:pt x="19" y="252"/>
                  <a:pt x="29" y="229"/>
                </a:cubicBezTo>
                <a:cubicBezTo>
                  <a:pt x="38" y="207"/>
                  <a:pt x="49" y="185"/>
                  <a:pt x="63" y="165"/>
                </a:cubicBezTo>
                <a:cubicBezTo>
                  <a:pt x="76" y="145"/>
                  <a:pt x="92" y="126"/>
                  <a:pt x="109" y="109"/>
                </a:cubicBezTo>
                <a:cubicBezTo>
                  <a:pt x="126" y="92"/>
                  <a:pt x="145" y="76"/>
                  <a:pt x="165" y="63"/>
                </a:cubicBezTo>
                <a:cubicBezTo>
                  <a:pt x="186" y="49"/>
                  <a:pt x="207" y="38"/>
                  <a:pt x="230" y="28"/>
                </a:cubicBezTo>
                <a:cubicBezTo>
                  <a:pt x="252" y="19"/>
                  <a:pt x="275" y="12"/>
                  <a:pt x="299" y="7"/>
                </a:cubicBezTo>
                <a:cubicBezTo>
                  <a:pt x="323" y="2"/>
                  <a:pt x="347" y="0"/>
                  <a:pt x="372" y="0"/>
                </a:cubicBezTo>
                <a:cubicBezTo>
                  <a:pt x="396" y="0"/>
                  <a:pt x="421" y="2"/>
                  <a:pt x="445" y="7"/>
                </a:cubicBezTo>
                <a:cubicBezTo>
                  <a:pt x="469" y="12"/>
                  <a:pt x="492" y="19"/>
                  <a:pt x="515" y="28"/>
                </a:cubicBezTo>
                <a:cubicBezTo>
                  <a:pt x="537" y="38"/>
                  <a:pt x="559" y="49"/>
                  <a:pt x="579" y="63"/>
                </a:cubicBezTo>
                <a:cubicBezTo>
                  <a:pt x="599" y="76"/>
                  <a:pt x="618" y="92"/>
                  <a:pt x="635" y="109"/>
                </a:cubicBezTo>
                <a:cubicBezTo>
                  <a:pt x="653" y="126"/>
                  <a:pt x="668" y="145"/>
                  <a:pt x="682" y="165"/>
                </a:cubicBezTo>
                <a:cubicBezTo>
                  <a:pt x="695" y="185"/>
                  <a:pt x="707" y="207"/>
                  <a:pt x="716" y="229"/>
                </a:cubicBezTo>
                <a:cubicBezTo>
                  <a:pt x="725" y="252"/>
                  <a:pt x="732" y="276"/>
                  <a:pt x="737" y="300"/>
                </a:cubicBezTo>
                <a:cubicBezTo>
                  <a:pt x="742" y="324"/>
                  <a:pt x="744" y="348"/>
                  <a:pt x="744" y="372"/>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86" name="图片 485"/>
          <p:cNvPicPr/>
          <p:nvPr/>
        </p:nvPicPr>
        <p:blipFill>
          <a:blip r:embed="rId7"/>
          <a:stretch/>
        </p:blipFill>
        <p:spPr>
          <a:xfrm>
            <a:off x="7003080" y="4913640"/>
            <a:ext cx="133200" cy="133200"/>
          </a:xfrm>
          <a:prstGeom prst="rect">
            <a:avLst/>
          </a:prstGeom>
          <a:noFill/>
          <a:ln w="0">
            <a:noFill/>
          </a:ln>
        </p:spPr>
      </p:pic>
      <p:sp>
        <p:nvSpPr>
          <p:cNvPr id="487" name="文本框 486"/>
          <p:cNvSpPr txBox="1"/>
          <p:nvPr/>
        </p:nvSpPr>
        <p:spPr>
          <a:xfrm>
            <a:off x="4259160" y="487188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确保回答的专业性和连贯性，提供高质量内容</a:t>
            </a:r>
            <a:endParaRPr lang="en-US" sz="920" b="0" u="none" strike="noStrike">
              <a:solidFill>
                <a:srgbClr val="000000"/>
              </a:solidFill>
              <a:effectLst/>
              <a:uFillTx/>
              <a:latin typeface="Times New Roman"/>
            </a:endParaRPr>
          </a:p>
        </p:txBody>
      </p:sp>
      <p:sp>
        <p:nvSpPr>
          <p:cNvPr id="488" name="任意多边形 487"/>
          <p:cNvSpPr/>
          <p:nvPr/>
        </p:nvSpPr>
        <p:spPr>
          <a:xfrm>
            <a:off x="668520" y="1119600"/>
            <a:ext cx="2189520" cy="2616120"/>
          </a:xfrm>
          <a:custGeom>
            <a:avLst/>
            <a:gdLst/>
            <a:ahLst/>
            <a:cxnLst/>
            <a:rect l="0" t="0" r="r" b="b"/>
            <a:pathLst>
              <a:path w="6082" h="7267">
                <a:moveTo>
                  <a:pt x="21" y="172"/>
                </a:moveTo>
                <a:cubicBezTo>
                  <a:pt x="35" y="138"/>
                  <a:pt x="55" y="108"/>
                  <a:pt x="81" y="82"/>
                </a:cubicBezTo>
                <a:cubicBezTo>
                  <a:pt x="107" y="56"/>
                  <a:pt x="137" y="35"/>
                  <a:pt x="172" y="21"/>
                </a:cubicBezTo>
                <a:cubicBezTo>
                  <a:pt x="206" y="7"/>
                  <a:pt x="241" y="0"/>
                  <a:pt x="278" y="0"/>
                </a:cubicBezTo>
                <a:lnTo>
                  <a:pt x="5804" y="0"/>
                </a:lnTo>
                <a:cubicBezTo>
                  <a:pt x="5841" y="0"/>
                  <a:pt x="5876" y="7"/>
                  <a:pt x="5910" y="21"/>
                </a:cubicBezTo>
                <a:cubicBezTo>
                  <a:pt x="5945" y="35"/>
                  <a:pt x="5975" y="56"/>
                  <a:pt x="6001" y="82"/>
                </a:cubicBezTo>
                <a:cubicBezTo>
                  <a:pt x="6027" y="108"/>
                  <a:pt x="6047" y="138"/>
                  <a:pt x="6061" y="172"/>
                </a:cubicBezTo>
                <a:cubicBezTo>
                  <a:pt x="6075" y="206"/>
                  <a:pt x="6082" y="242"/>
                  <a:pt x="6082" y="279"/>
                </a:cubicBezTo>
                <a:lnTo>
                  <a:pt x="6082" y="6988"/>
                </a:lnTo>
                <a:cubicBezTo>
                  <a:pt x="6082" y="7025"/>
                  <a:pt x="6075" y="7061"/>
                  <a:pt x="6061" y="7095"/>
                </a:cubicBezTo>
                <a:cubicBezTo>
                  <a:pt x="6047" y="7129"/>
                  <a:pt x="6027" y="7159"/>
                  <a:pt x="6001" y="7185"/>
                </a:cubicBezTo>
                <a:cubicBezTo>
                  <a:pt x="5975" y="7211"/>
                  <a:pt x="5945" y="7231"/>
                  <a:pt x="5910" y="7246"/>
                </a:cubicBezTo>
                <a:cubicBezTo>
                  <a:pt x="5876" y="7260"/>
                  <a:pt x="5841" y="7267"/>
                  <a:pt x="5804" y="7267"/>
                </a:cubicBezTo>
                <a:lnTo>
                  <a:pt x="278" y="7267"/>
                </a:lnTo>
                <a:cubicBezTo>
                  <a:pt x="241" y="7267"/>
                  <a:pt x="206" y="7260"/>
                  <a:pt x="172" y="7246"/>
                </a:cubicBezTo>
                <a:cubicBezTo>
                  <a:pt x="137" y="7231"/>
                  <a:pt x="107" y="7211"/>
                  <a:pt x="81" y="7185"/>
                </a:cubicBezTo>
                <a:cubicBezTo>
                  <a:pt x="55" y="7159"/>
                  <a:pt x="35" y="7129"/>
                  <a:pt x="21" y="7095"/>
                </a:cubicBezTo>
                <a:cubicBezTo>
                  <a:pt x="7" y="7061"/>
                  <a:pt x="0" y="7025"/>
                  <a:pt x="0" y="6988"/>
                </a:cubicBezTo>
                <a:lnTo>
                  <a:pt x="0" y="279"/>
                </a:lnTo>
                <a:cubicBezTo>
                  <a:pt x="0" y="242"/>
                  <a:pt x="7" y="206"/>
                  <a:pt x="21"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89" name="任意多边形 488"/>
          <p:cNvSpPr/>
          <p:nvPr/>
        </p:nvSpPr>
        <p:spPr>
          <a:xfrm>
            <a:off x="668520" y="1119600"/>
            <a:ext cx="2189520" cy="2616120"/>
          </a:xfrm>
          <a:custGeom>
            <a:avLst/>
            <a:gdLst/>
            <a:ahLst/>
            <a:cxnLst/>
            <a:rect l="0" t="0" r="r" b="b"/>
            <a:pathLst>
              <a:path w="6082" h="7267">
                <a:moveTo>
                  <a:pt x="0" y="6988"/>
                </a:moveTo>
                <a:lnTo>
                  <a:pt x="0" y="279"/>
                </a:lnTo>
                <a:cubicBezTo>
                  <a:pt x="0" y="242"/>
                  <a:pt x="7" y="206"/>
                  <a:pt x="21" y="172"/>
                </a:cubicBezTo>
                <a:cubicBezTo>
                  <a:pt x="35" y="138"/>
                  <a:pt x="55" y="108"/>
                  <a:pt x="81" y="82"/>
                </a:cubicBezTo>
                <a:cubicBezTo>
                  <a:pt x="107" y="56"/>
                  <a:pt x="137" y="35"/>
                  <a:pt x="172" y="21"/>
                </a:cubicBezTo>
                <a:cubicBezTo>
                  <a:pt x="206" y="7"/>
                  <a:pt x="241" y="0"/>
                  <a:pt x="278" y="0"/>
                </a:cubicBezTo>
                <a:lnTo>
                  <a:pt x="5804" y="0"/>
                </a:lnTo>
                <a:cubicBezTo>
                  <a:pt x="5841" y="0"/>
                  <a:pt x="5876" y="7"/>
                  <a:pt x="5910" y="21"/>
                </a:cubicBezTo>
                <a:cubicBezTo>
                  <a:pt x="5945" y="35"/>
                  <a:pt x="5975" y="56"/>
                  <a:pt x="6001" y="82"/>
                </a:cubicBezTo>
                <a:cubicBezTo>
                  <a:pt x="6027" y="108"/>
                  <a:pt x="6047" y="138"/>
                  <a:pt x="6061" y="172"/>
                </a:cubicBezTo>
                <a:cubicBezTo>
                  <a:pt x="6075" y="206"/>
                  <a:pt x="6082" y="242"/>
                  <a:pt x="6082" y="279"/>
                </a:cubicBezTo>
                <a:lnTo>
                  <a:pt x="6082" y="6988"/>
                </a:lnTo>
                <a:cubicBezTo>
                  <a:pt x="6082" y="7025"/>
                  <a:pt x="6075" y="7061"/>
                  <a:pt x="6061" y="7095"/>
                </a:cubicBezTo>
                <a:cubicBezTo>
                  <a:pt x="6047" y="7129"/>
                  <a:pt x="6027" y="7159"/>
                  <a:pt x="6001" y="7185"/>
                </a:cubicBezTo>
                <a:cubicBezTo>
                  <a:pt x="5975" y="7211"/>
                  <a:pt x="5945" y="7231"/>
                  <a:pt x="5910" y="7246"/>
                </a:cubicBezTo>
                <a:cubicBezTo>
                  <a:pt x="5876" y="7260"/>
                  <a:pt x="5841" y="7267"/>
                  <a:pt x="5804" y="7267"/>
                </a:cubicBezTo>
                <a:lnTo>
                  <a:pt x="278" y="7267"/>
                </a:lnTo>
                <a:cubicBezTo>
                  <a:pt x="241" y="7267"/>
                  <a:pt x="206" y="7260"/>
                  <a:pt x="172" y="7246"/>
                </a:cubicBezTo>
                <a:cubicBezTo>
                  <a:pt x="137" y="7231"/>
                  <a:pt x="107" y="7211"/>
                  <a:pt x="81" y="7185"/>
                </a:cubicBezTo>
                <a:cubicBezTo>
                  <a:pt x="55" y="7159"/>
                  <a:pt x="35" y="7129"/>
                  <a:pt x="21" y="7095"/>
                </a:cubicBezTo>
                <a:cubicBezTo>
                  <a:pt x="7" y="7061"/>
                  <a:pt x="0" y="7025"/>
                  <a:pt x="0" y="6988"/>
                </a:cubicBezTo>
                <a:moveTo>
                  <a:pt x="23" y="279"/>
                </a:moveTo>
                <a:lnTo>
                  <a:pt x="23" y="6988"/>
                </a:lnTo>
                <a:cubicBezTo>
                  <a:pt x="23" y="7005"/>
                  <a:pt x="24" y="7022"/>
                  <a:pt x="28" y="7038"/>
                </a:cubicBezTo>
                <a:cubicBezTo>
                  <a:pt x="31" y="7054"/>
                  <a:pt x="36" y="7070"/>
                  <a:pt x="42" y="7086"/>
                </a:cubicBezTo>
                <a:cubicBezTo>
                  <a:pt x="49" y="7101"/>
                  <a:pt x="56" y="7116"/>
                  <a:pt x="66" y="7130"/>
                </a:cubicBezTo>
                <a:cubicBezTo>
                  <a:pt x="75" y="7144"/>
                  <a:pt x="86" y="7157"/>
                  <a:pt x="98" y="7169"/>
                </a:cubicBezTo>
                <a:cubicBezTo>
                  <a:pt x="109" y="7181"/>
                  <a:pt x="122" y="7191"/>
                  <a:pt x="136" y="7200"/>
                </a:cubicBezTo>
                <a:cubicBezTo>
                  <a:pt x="150" y="7210"/>
                  <a:pt x="165" y="7218"/>
                  <a:pt x="180" y="7224"/>
                </a:cubicBezTo>
                <a:cubicBezTo>
                  <a:pt x="196" y="7231"/>
                  <a:pt x="212" y="7235"/>
                  <a:pt x="228" y="7239"/>
                </a:cubicBezTo>
                <a:cubicBezTo>
                  <a:pt x="245" y="7242"/>
                  <a:pt x="261" y="7244"/>
                  <a:pt x="278" y="7244"/>
                </a:cubicBezTo>
                <a:lnTo>
                  <a:pt x="5804" y="7244"/>
                </a:lnTo>
                <a:cubicBezTo>
                  <a:pt x="5821" y="7244"/>
                  <a:pt x="5837" y="7242"/>
                  <a:pt x="5854" y="7239"/>
                </a:cubicBezTo>
                <a:cubicBezTo>
                  <a:pt x="5870" y="7235"/>
                  <a:pt x="5886" y="7231"/>
                  <a:pt x="5902" y="7224"/>
                </a:cubicBezTo>
                <a:cubicBezTo>
                  <a:pt x="5917" y="7218"/>
                  <a:pt x="5932" y="7210"/>
                  <a:pt x="5946" y="7200"/>
                </a:cubicBezTo>
                <a:cubicBezTo>
                  <a:pt x="5960" y="7191"/>
                  <a:pt x="5973" y="7181"/>
                  <a:pt x="5984" y="7169"/>
                </a:cubicBezTo>
                <a:cubicBezTo>
                  <a:pt x="5996" y="7157"/>
                  <a:pt x="6007" y="7144"/>
                  <a:pt x="6016" y="7130"/>
                </a:cubicBezTo>
                <a:cubicBezTo>
                  <a:pt x="6025" y="7116"/>
                  <a:pt x="6033" y="7101"/>
                  <a:pt x="6040" y="7086"/>
                </a:cubicBezTo>
                <a:cubicBezTo>
                  <a:pt x="6046" y="7070"/>
                  <a:pt x="6051" y="7054"/>
                  <a:pt x="6054" y="7038"/>
                </a:cubicBezTo>
                <a:cubicBezTo>
                  <a:pt x="6058" y="7022"/>
                  <a:pt x="6059" y="7005"/>
                  <a:pt x="6059" y="6988"/>
                </a:cubicBezTo>
                <a:lnTo>
                  <a:pt x="6059" y="279"/>
                </a:lnTo>
                <a:cubicBezTo>
                  <a:pt x="6059" y="262"/>
                  <a:pt x="6058" y="245"/>
                  <a:pt x="6054" y="229"/>
                </a:cubicBezTo>
                <a:cubicBezTo>
                  <a:pt x="6051" y="212"/>
                  <a:pt x="6046" y="196"/>
                  <a:pt x="6040" y="181"/>
                </a:cubicBezTo>
                <a:cubicBezTo>
                  <a:pt x="6033" y="165"/>
                  <a:pt x="6025" y="151"/>
                  <a:pt x="6016" y="137"/>
                </a:cubicBezTo>
                <a:cubicBezTo>
                  <a:pt x="6007" y="123"/>
                  <a:pt x="5996" y="110"/>
                  <a:pt x="5984" y="98"/>
                </a:cubicBezTo>
                <a:cubicBezTo>
                  <a:pt x="5973" y="86"/>
                  <a:pt x="5960" y="76"/>
                  <a:pt x="5946" y="66"/>
                </a:cubicBezTo>
                <a:cubicBezTo>
                  <a:pt x="5932" y="57"/>
                  <a:pt x="5917" y="49"/>
                  <a:pt x="5902" y="43"/>
                </a:cubicBezTo>
                <a:cubicBezTo>
                  <a:pt x="5886" y="36"/>
                  <a:pt x="5870" y="31"/>
                  <a:pt x="5854" y="28"/>
                </a:cubicBezTo>
                <a:cubicBezTo>
                  <a:pt x="5837" y="25"/>
                  <a:pt x="5821" y="23"/>
                  <a:pt x="5804" y="23"/>
                </a:cubicBezTo>
                <a:lnTo>
                  <a:pt x="278" y="23"/>
                </a:lnTo>
                <a:cubicBezTo>
                  <a:pt x="261" y="23"/>
                  <a:pt x="245" y="25"/>
                  <a:pt x="228" y="28"/>
                </a:cubicBezTo>
                <a:cubicBezTo>
                  <a:pt x="212" y="31"/>
                  <a:pt x="196" y="36"/>
                  <a:pt x="180" y="43"/>
                </a:cubicBezTo>
                <a:cubicBezTo>
                  <a:pt x="165" y="49"/>
                  <a:pt x="150" y="57"/>
                  <a:pt x="136" y="66"/>
                </a:cubicBezTo>
                <a:cubicBezTo>
                  <a:pt x="122" y="76"/>
                  <a:pt x="109" y="86"/>
                  <a:pt x="98" y="98"/>
                </a:cubicBezTo>
                <a:cubicBezTo>
                  <a:pt x="86" y="110"/>
                  <a:pt x="75" y="123"/>
                  <a:pt x="66" y="137"/>
                </a:cubicBezTo>
                <a:cubicBezTo>
                  <a:pt x="56" y="151"/>
                  <a:pt x="49" y="165"/>
                  <a:pt x="42" y="181"/>
                </a:cubicBezTo>
                <a:cubicBezTo>
                  <a:pt x="36" y="196"/>
                  <a:pt x="31" y="212"/>
                  <a:pt x="28" y="229"/>
                </a:cubicBezTo>
                <a:cubicBezTo>
                  <a:pt x="24" y="245"/>
                  <a:pt x="23" y="262"/>
                  <a:pt x="23"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90" name="任意多边形 489"/>
          <p:cNvSpPr/>
          <p:nvPr/>
        </p:nvSpPr>
        <p:spPr>
          <a:xfrm>
            <a:off x="843840" y="1295280"/>
            <a:ext cx="501840" cy="501480"/>
          </a:xfrm>
          <a:custGeom>
            <a:avLst/>
            <a:gdLst/>
            <a:ahLst/>
            <a:cxnLst/>
            <a:rect l="0" t="0" r="r" b="b"/>
            <a:pathLst>
              <a:path w="1394" h="1393">
                <a:moveTo>
                  <a:pt x="1394" y="696"/>
                </a:moveTo>
                <a:cubicBezTo>
                  <a:pt x="1394" y="719"/>
                  <a:pt x="1393" y="741"/>
                  <a:pt x="1390" y="764"/>
                </a:cubicBezTo>
                <a:cubicBezTo>
                  <a:pt x="1388" y="787"/>
                  <a:pt x="1385" y="809"/>
                  <a:pt x="1380" y="832"/>
                </a:cubicBezTo>
                <a:cubicBezTo>
                  <a:pt x="1376" y="854"/>
                  <a:pt x="1370" y="876"/>
                  <a:pt x="1364" y="898"/>
                </a:cubicBezTo>
                <a:cubicBezTo>
                  <a:pt x="1357" y="920"/>
                  <a:pt x="1350" y="941"/>
                  <a:pt x="1341" y="962"/>
                </a:cubicBezTo>
                <a:cubicBezTo>
                  <a:pt x="1332" y="983"/>
                  <a:pt x="1322" y="1004"/>
                  <a:pt x="1312" y="1024"/>
                </a:cubicBezTo>
                <a:cubicBezTo>
                  <a:pt x="1301" y="1044"/>
                  <a:pt x="1289" y="1064"/>
                  <a:pt x="1276" y="1083"/>
                </a:cubicBezTo>
                <a:cubicBezTo>
                  <a:pt x="1264" y="1102"/>
                  <a:pt x="1250" y="1120"/>
                  <a:pt x="1236" y="1138"/>
                </a:cubicBezTo>
                <a:cubicBezTo>
                  <a:pt x="1221" y="1155"/>
                  <a:pt x="1206" y="1172"/>
                  <a:pt x="1190" y="1188"/>
                </a:cubicBezTo>
                <a:cubicBezTo>
                  <a:pt x="1174" y="1204"/>
                  <a:pt x="1157" y="1220"/>
                  <a:pt x="1139" y="1234"/>
                </a:cubicBezTo>
                <a:cubicBezTo>
                  <a:pt x="1121" y="1249"/>
                  <a:pt x="1102" y="1262"/>
                  <a:pt x="1083" y="1276"/>
                </a:cubicBezTo>
                <a:cubicBezTo>
                  <a:pt x="1064" y="1289"/>
                  <a:pt x="1045" y="1300"/>
                  <a:pt x="1025" y="1311"/>
                </a:cubicBezTo>
                <a:cubicBezTo>
                  <a:pt x="1005" y="1322"/>
                  <a:pt x="984" y="1332"/>
                  <a:pt x="963" y="1340"/>
                </a:cubicBezTo>
                <a:cubicBezTo>
                  <a:pt x="942" y="1349"/>
                  <a:pt x="920" y="1357"/>
                  <a:pt x="899" y="1363"/>
                </a:cubicBezTo>
                <a:cubicBezTo>
                  <a:pt x="877" y="1370"/>
                  <a:pt x="855" y="1375"/>
                  <a:pt x="832" y="1380"/>
                </a:cubicBezTo>
                <a:cubicBezTo>
                  <a:pt x="810" y="1384"/>
                  <a:pt x="787" y="1388"/>
                  <a:pt x="765" y="1390"/>
                </a:cubicBezTo>
                <a:cubicBezTo>
                  <a:pt x="742" y="1392"/>
                  <a:pt x="719" y="1393"/>
                  <a:pt x="696" y="1393"/>
                </a:cubicBezTo>
                <a:cubicBezTo>
                  <a:pt x="674" y="1393"/>
                  <a:pt x="651" y="1392"/>
                  <a:pt x="628" y="1390"/>
                </a:cubicBezTo>
                <a:cubicBezTo>
                  <a:pt x="605" y="1388"/>
                  <a:pt x="583" y="1384"/>
                  <a:pt x="561" y="1380"/>
                </a:cubicBezTo>
                <a:cubicBezTo>
                  <a:pt x="538" y="1375"/>
                  <a:pt x="516" y="1370"/>
                  <a:pt x="494" y="1363"/>
                </a:cubicBezTo>
                <a:cubicBezTo>
                  <a:pt x="472" y="1357"/>
                  <a:pt x="451" y="1349"/>
                  <a:pt x="430" y="1340"/>
                </a:cubicBezTo>
                <a:cubicBezTo>
                  <a:pt x="409" y="1332"/>
                  <a:pt x="388" y="1322"/>
                  <a:pt x="368" y="1311"/>
                </a:cubicBezTo>
                <a:cubicBezTo>
                  <a:pt x="348" y="1300"/>
                  <a:pt x="328" y="1289"/>
                  <a:pt x="310" y="1276"/>
                </a:cubicBezTo>
                <a:cubicBezTo>
                  <a:pt x="291" y="1262"/>
                  <a:pt x="272" y="1249"/>
                  <a:pt x="255" y="1234"/>
                </a:cubicBezTo>
                <a:cubicBezTo>
                  <a:pt x="237" y="1220"/>
                  <a:pt x="220" y="1204"/>
                  <a:pt x="204" y="1188"/>
                </a:cubicBezTo>
                <a:cubicBezTo>
                  <a:pt x="188" y="1172"/>
                  <a:pt x="173" y="1155"/>
                  <a:pt x="158" y="1138"/>
                </a:cubicBezTo>
                <a:cubicBezTo>
                  <a:pt x="144" y="1120"/>
                  <a:pt x="130" y="1102"/>
                  <a:pt x="117" y="1083"/>
                </a:cubicBezTo>
                <a:cubicBezTo>
                  <a:pt x="105" y="1064"/>
                  <a:pt x="93" y="1044"/>
                  <a:pt x="82" y="1024"/>
                </a:cubicBezTo>
                <a:cubicBezTo>
                  <a:pt x="71" y="1004"/>
                  <a:pt x="62" y="983"/>
                  <a:pt x="53" y="962"/>
                </a:cubicBezTo>
                <a:cubicBezTo>
                  <a:pt x="44" y="941"/>
                  <a:pt x="37" y="920"/>
                  <a:pt x="30" y="898"/>
                </a:cubicBezTo>
                <a:cubicBezTo>
                  <a:pt x="23" y="876"/>
                  <a:pt x="18" y="854"/>
                  <a:pt x="13" y="832"/>
                </a:cubicBezTo>
                <a:cubicBezTo>
                  <a:pt x="9" y="809"/>
                  <a:pt x="6" y="787"/>
                  <a:pt x="3" y="764"/>
                </a:cubicBezTo>
                <a:cubicBezTo>
                  <a:pt x="1" y="741"/>
                  <a:pt x="0" y="719"/>
                  <a:pt x="0" y="696"/>
                </a:cubicBezTo>
                <a:cubicBezTo>
                  <a:pt x="0" y="673"/>
                  <a:pt x="1" y="650"/>
                  <a:pt x="3" y="628"/>
                </a:cubicBezTo>
                <a:cubicBezTo>
                  <a:pt x="6" y="605"/>
                  <a:pt x="9" y="582"/>
                  <a:pt x="13" y="560"/>
                </a:cubicBezTo>
                <a:cubicBezTo>
                  <a:pt x="18" y="538"/>
                  <a:pt x="23" y="516"/>
                  <a:pt x="30" y="494"/>
                </a:cubicBezTo>
                <a:cubicBezTo>
                  <a:pt x="37" y="472"/>
                  <a:pt x="44" y="450"/>
                  <a:pt x="53" y="429"/>
                </a:cubicBezTo>
                <a:cubicBezTo>
                  <a:pt x="62" y="408"/>
                  <a:pt x="71" y="388"/>
                  <a:pt x="82" y="368"/>
                </a:cubicBezTo>
                <a:cubicBezTo>
                  <a:pt x="93" y="348"/>
                  <a:pt x="105" y="328"/>
                  <a:pt x="117" y="309"/>
                </a:cubicBezTo>
                <a:cubicBezTo>
                  <a:pt x="130" y="290"/>
                  <a:pt x="144" y="272"/>
                  <a:pt x="158" y="254"/>
                </a:cubicBezTo>
                <a:cubicBezTo>
                  <a:pt x="173" y="236"/>
                  <a:pt x="188" y="220"/>
                  <a:pt x="204" y="203"/>
                </a:cubicBezTo>
                <a:cubicBezTo>
                  <a:pt x="220" y="187"/>
                  <a:pt x="237" y="172"/>
                  <a:pt x="255" y="158"/>
                </a:cubicBezTo>
                <a:cubicBezTo>
                  <a:pt x="272" y="143"/>
                  <a:pt x="291" y="130"/>
                  <a:pt x="310" y="117"/>
                </a:cubicBezTo>
                <a:cubicBezTo>
                  <a:pt x="328" y="104"/>
                  <a:pt x="348" y="93"/>
                  <a:pt x="368" y="82"/>
                </a:cubicBezTo>
                <a:cubicBezTo>
                  <a:pt x="388" y="71"/>
                  <a:pt x="409" y="61"/>
                  <a:pt x="430" y="53"/>
                </a:cubicBezTo>
                <a:cubicBezTo>
                  <a:pt x="451" y="44"/>
                  <a:pt x="472" y="36"/>
                  <a:pt x="494" y="30"/>
                </a:cubicBezTo>
                <a:cubicBezTo>
                  <a:pt x="516" y="23"/>
                  <a:pt x="538" y="17"/>
                  <a:pt x="561" y="13"/>
                </a:cubicBezTo>
                <a:cubicBezTo>
                  <a:pt x="583" y="8"/>
                  <a:pt x="605" y="5"/>
                  <a:pt x="628" y="3"/>
                </a:cubicBezTo>
                <a:cubicBezTo>
                  <a:pt x="651" y="1"/>
                  <a:pt x="674" y="0"/>
                  <a:pt x="696" y="0"/>
                </a:cubicBezTo>
                <a:cubicBezTo>
                  <a:pt x="719" y="0"/>
                  <a:pt x="742" y="1"/>
                  <a:pt x="765" y="3"/>
                </a:cubicBezTo>
                <a:cubicBezTo>
                  <a:pt x="787" y="5"/>
                  <a:pt x="810" y="8"/>
                  <a:pt x="832" y="13"/>
                </a:cubicBezTo>
                <a:cubicBezTo>
                  <a:pt x="855" y="17"/>
                  <a:pt x="877" y="23"/>
                  <a:pt x="899" y="30"/>
                </a:cubicBezTo>
                <a:cubicBezTo>
                  <a:pt x="920" y="36"/>
                  <a:pt x="942" y="44"/>
                  <a:pt x="963" y="53"/>
                </a:cubicBezTo>
                <a:cubicBezTo>
                  <a:pt x="984" y="61"/>
                  <a:pt x="1005" y="71"/>
                  <a:pt x="1025" y="82"/>
                </a:cubicBezTo>
                <a:cubicBezTo>
                  <a:pt x="1045" y="93"/>
                  <a:pt x="1064" y="104"/>
                  <a:pt x="1083" y="117"/>
                </a:cubicBezTo>
                <a:cubicBezTo>
                  <a:pt x="1102" y="130"/>
                  <a:pt x="1121" y="143"/>
                  <a:pt x="1139" y="158"/>
                </a:cubicBezTo>
                <a:cubicBezTo>
                  <a:pt x="1157" y="172"/>
                  <a:pt x="1174" y="187"/>
                  <a:pt x="1190" y="203"/>
                </a:cubicBezTo>
                <a:cubicBezTo>
                  <a:pt x="1206" y="220"/>
                  <a:pt x="1221" y="236"/>
                  <a:pt x="1236" y="254"/>
                </a:cubicBezTo>
                <a:cubicBezTo>
                  <a:pt x="1250" y="272"/>
                  <a:pt x="1264" y="290"/>
                  <a:pt x="1276" y="309"/>
                </a:cubicBezTo>
                <a:cubicBezTo>
                  <a:pt x="1289" y="328"/>
                  <a:pt x="1301" y="348"/>
                  <a:pt x="1312" y="368"/>
                </a:cubicBezTo>
                <a:cubicBezTo>
                  <a:pt x="1322" y="388"/>
                  <a:pt x="1332" y="408"/>
                  <a:pt x="1341" y="429"/>
                </a:cubicBezTo>
                <a:cubicBezTo>
                  <a:pt x="1350" y="450"/>
                  <a:pt x="1357" y="472"/>
                  <a:pt x="1364" y="494"/>
                </a:cubicBezTo>
                <a:cubicBezTo>
                  <a:pt x="1370" y="516"/>
                  <a:pt x="1376" y="538"/>
                  <a:pt x="1380" y="560"/>
                </a:cubicBezTo>
                <a:cubicBezTo>
                  <a:pt x="1385" y="582"/>
                  <a:pt x="1388" y="605"/>
                  <a:pt x="1390" y="628"/>
                </a:cubicBezTo>
                <a:cubicBezTo>
                  <a:pt x="1393" y="650"/>
                  <a:pt x="1394" y="673"/>
                  <a:pt x="1394" y="696"/>
                </a:cubicBezTo>
                <a:close/>
              </a:path>
            </a:pathLst>
          </a:custGeom>
          <a:solidFill>
            <a:srgbClr val="2563EB">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91" name="图片 490"/>
          <p:cNvPicPr/>
          <p:nvPr/>
        </p:nvPicPr>
        <p:blipFill>
          <a:blip r:embed="rId8"/>
          <a:stretch/>
        </p:blipFill>
        <p:spPr>
          <a:xfrm>
            <a:off x="986040" y="1445760"/>
            <a:ext cx="225360" cy="200160"/>
          </a:xfrm>
          <a:prstGeom prst="rect">
            <a:avLst/>
          </a:prstGeom>
          <a:noFill/>
          <a:ln w="0">
            <a:noFill/>
          </a:ln>
        </p:spPr>
      </p:pic>
      <p:sp>
        <p:nvSpPr>
          <p:cNvPr id="492" name="任意多边形 491"/>
          <p:cNvSpPr/>
          <p:nvPr/>
        </p:nvSpPr>
        <p:spPr>
          <a:xfrm>
            <a:off x="2055600" y="1462320"/>
            <a:ext cx="627120" cy="300960"/>
          </a:xfrm>
          <a:custGeom>
            <a:avLst/>
            <a:gdLst/>
            <a:ahLst/>
            <a:cxnLst/>
            <a:rect l="0" t="0" r="r" b="b"/>
            <a:pathLst>
              <a:path w="1742" h="836">
                <a:moveTo>
                  <a:pt x="0" y="418"/>
                </a:moveTo>
                <a:cubicBezTo>
                  <a:pt x="0" y="390"/>
                  <a:pt x="3" y="363"/>
                  <a:pt x="8" y="336"/>
                </a:cubicBezTo>
                <a:cubicBezTo>
                  <a:pt x="13" y="309"/>
                  <a:pt x="21" y="283"/>
                  <a:pt x="32" y="258"/>
                </a:cubicBezTo>
                <a:cubicBezTo>
                  <a:pt x="42" y="232"/>
                  <a:pt x="55" y="208"/>
                  <a:pt x="70" y="185"/>
                </a:cubicBezTo>
                <a:cubicBezTo>
                  <a:pt x="86" y="163"/>
                  <a:pt x="103" y="142"/>
                  <a:pt x="122" y="122"/>
                </a:cubicBezTo>
                <a:cubicBezTo>
                  <a:pt x="142" y="103"/>
                  <a:pt x="163" y="85"/>
                  <a:pt x="186" y="70"/>
                </a:cubicBezTo>
                <a:cubicBezTo>
                  <a:pt x="208" y="55"/>
                  <a:pt x="233" y="42"/>
                  <a:pt x="258" y="32"/>
                </a:cubicBezTo>
                <a:cubicBezTo>
                  <a:pt x="283" y="21"/>
                  <a:pt x="309" y="13"/>
                  <a:pt x="336" y="8"/>
                </a:cubicBezTo>
                <a:cubicBezTo>
                  <a:pt x="363" y="2"/>
                  <a:pt x="391" y="0"/>
                  <a:pt x="419" y="0"/>
                </a:cubicBezTo>
                <a:lnTo>
                  <a:pt x="1324" y="0"/>
                </a:lnTo>
                <a:cubicBezTo>
                  <a:pt x="1351" y="0"/>
                  <a:pt x="1379" y="2"/>
                  <a:pt x="1406" y="8"/>
                </a:cubicBezTo>
                <a:cubicBezTo>
                  <a:pt x="1432" y="13"/>
                  <a:pt x="1459" y="21"/>
                  <a:pt x="1484" y="32"/>
                </a:cubicBezTo>
                <a:cubicBezTo>
                  <a:pt x="1509" y="42"/>
                  <a:pt x="1533" y="55"/>
                  <a:pt x="1556" y="70"/>
                </a:cubicBezTo>
                <a:cubicBezTo>
                  <a:pt x="1579" y="85"/>
                  <a:pt x="1600" y="103"/>
                  <a:pt x="1620" y="122"/>
                </a:cubicBezTo>
                <a:cubicBezTo>
                  <a:pt x="1639" y="142"/>
                  <a:pt x="1656" y="163"/>
                  <a:pt x="1671" y="185"/>
                </a:cubicBezTo>
                <a:cubicBezTo>
                  <a:pt x="1687" y="208"/>
                  <a:pt x="1700" y="232"/>
                  <a:pt x="1710" y="258"/>
                </a:cubicBezTo>
                <a:cubicBezTo>
                  <a:pt x="1721" y="283"/>
                  <a:pt x="1729" y="309"/>
                  <a:pt x="1734" y="336"/>
                </a:cubicBezTo>
                <a:cubicBezTo>
                  <a:pt x="1739" y="363"/>
                  <a:pt x="1742" y="390"/>
                  <a:pt x="1742" y="418"/>
                </a:cubicBezTo>
                <a:cubicBezTo>
                  <a:pt x="1742" y="445"/>
                  <a:pt x="1739" y="472"/>
                  <a:pt x="1734" y="499"/>
                </a:cubicBezTo>
                <a:cubicBezTo>
                  <a:pt x="1729" y="526"/>
                  <a:pt x="1721" y="553"/>
                  <a:pt x="1710" y="579"/>
                </a:cubicBezTo>
                <a:cubicBezTo>
                  <a:pt x="1700" y="604"/>
                  <a:pt x="1687" y="628"/>
                  <a:pt x="1671" y="651"/>
                </a:cubicBezTo>
                <a:cubicBezTo>
                  <a:pt x="1656" y="674"/>
                  <a:pt x="1639" y="695"/>
                  <a:pt x="1620" y="714"/>
                </a:cubicBezTo>
                <a:cubicBezTo>
                  <a:pt x="1600" y="733"/>
                  <a:pt x="1579" y="751"/>
                  <a:pt x="1556" y="766"/>
                </a:cubicBezTo>
                <a:cubicBezTo>
                  <a:pt x="1533" y="781"/>
                  <a:pt x="1509" y="794"/>
                  <a:pt x="1484" y="805"/>
                </a:cubicBezTo>
                <a:cubicBezTo>
                  <a:pt x="1459" y="815"/>
                  <a:pt x="1432" y="823"/>
                  <a:pt x="1406" y="828"/>
                </a:cubicBezTo>
                <a:cubicBezTo>
                  <a:pt x="1379" y="834"/>
                  <a:pt x="1351" y="836"/>
                  <a:pt x="1324" y="836"/>
                </a:cubicBezTo>
                <a:lnTo>
                  <a:pt x="419" y="836"/>
                </a:lnTo>
                <a:cubicBezTo>
                  <a:pt x="391" y="836"/>
                  <a:pt x="363" y="834"/>
                  <a:pt x="336" y="828"/>
                </a:cubicBezTo>
                <a:cubicBezTo>
                  <a:pt x="309" y="823"/>
                  <a:pt x="283" y="815"/>
                  <a:pt x="258" y="805"/>
                </a:cubicBezTo>
                <a:cubicBezTo>
                  <a:pt x="233" y="794"/>
                  <a:pt x="208" y="781"/>
                  <a:pt x="186" y="766"/>
                </a:cubicBezTo>
                <a:cubicBezTo>
                  <a:pt x="163" y="751"/>
                  <a:pt x="142" y="733"/>
                  <a:pt x="122" y="714"/>
                </a:cubicBezTo>
                <a:cubicBezTo>
                  <a:pt x="103" y="695"/>
                  <a:pt x="86" y="674"/>
                  <a:pt x="70" y="651"/>
                </a:cubicBezTo>
                <a:cubicBezTo>
                  <a:pt x="55" y="628"/>
                  <a:pt x="42" y="604"/>
                  <a:pt x="32" y="579"/>
                </a:cubicBezTo>
                <a:cubicBezTo>
                  <a:pt x="21" y="553"/>
                  <a:pt x="13" y="526"/>
                  <a:pt x="8" y="499"/>
                </a:cubicBezTo>
                <a:cubicBezTo>
                  <a:pt x="3" y="472"/>
                  <a:pt x="0" y="445"/>
                  <a:pt x="0" y="418"/>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3" name="文本框 492"/>
          <p:cNvSpPr txBox="1"/>
          <p:nvPr/>
        </p:nvSpPr>
        <p:spPr>
          <a:xfrm>
            <a:off x="7306560" y="4871880"/>
            <a:ext cx="23475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通过实时检索与动态生成，增强模型的适应性</a:t>
            </a:r>
            <a:endParaRPr lang="en-US" sz="920" b="0" u="none" strike="noStrike">
              <a:solidFill>
                <a:srgbClr val="000000"/>
              </a:solidFill>
              <a:effectLst/>
              <a:uFillTx/>
              <a:latin typeface="Times New Roman"/>
            </a:endParaRPr>
          </a:p>
        </p:txBody>
      </p:sp>
      <p:sp>
        <p:nvSpPr>
          <p:cNvPr id="494" name="文本框 493"/>
          <p:cNvSpPr txBox="1"/>
          <p:nvPr/>
        </p:nvSpPr>
        <p:spPr>
          <a:xfrm>
            <a:off x="2156040" y="1540080"/>
            <a:ext cx="476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步骤 </a:t>
            </a:r>
            <a:r>
              <a:rPr lang="en-US" sz="1180" b="0" u="none" strike="noStrike">
                <a:solidFill>
                  <a:srgbClr val="FFFFFF"/>
                </a:solidFill>
                <a:effectLst/>
                <a:uFillTx/>
                <a:latin typeface="NotoSansSC"/>
                <a:ea typeface="NotoSansSC"/>
              </a:rPr>
              <a:t>1</a:t>
            </a:r>
            <a:endParaRPr lang="en-US" sz="1180" b="0" u="none" strike="noStrike">
              <a:solidFill>
                <a:srgbClr val="000000"/>
              </a:solidFill>
              <a:effectLst/>
              <a:uFillTx/>
              <a:latin typeface="Times New Roman"/>
            </a:endParaRPr>
          </a:p>
        </p:txBody>
      </p:sp>
      <p:sp>
        <p:nvSpPr>
          <p:cNvPr id="495" name="文本框 494"/>
          <p:cNvSpPr txBox="1"/>
          <p:nvPr/>
        </p:nvSpPr>
        <p:spPr>
          <a:xfrm>
            <a:off x="844200" y="2084400"/>
            <a:ext cx="1006560" cy="244080"/>
          </a:xfrm>
          <a:prstGeom prst="rect">
            <a:avLst/>
          </a:prstGeom>
          <a:noFill/>
          <a:ln w="0">
            <a:noFill/>
          </a:ln>
        </p:spPr>
        <p:txBody>
          <a:bodyPr wrap="none" lIns="0" tIns="0" rIns="0" bIns="0" anchor="t">
            <a:spAutoFit/>
          </a:bodyPr>
          <a:lstStyle/>
          <a:p>
            <a:r>
              <a:rPr lang="zh-CN" sz="1320" b="0" u="none" strike="noStrike">
                <a:solidFill>
                  <a:srgbClr val="93C5FD"/>
                </a:solidFill>
                <a:effectLst/>
                <a:uFillTx/>
                <a:latin typeface="NotoSansSC"/>
                <a:ea typeface="NotoSansSC"/>
              </a:rPr>
              <a:t>接收用户输入</a:t>
            </a:r>
            <a:endParaRPr lang="en-US" sz="1320" b="0" u="none" strike="noStrike">
              <a:solidFill>
                <a:srgbClr val="000000"/>
              </a:solidFill>
              <a:effectLst/>
              <a:uFillTx/>
              <a:latin typeface="Times New Roman"/>
            </a:endParaRPr>
          </a:p>
        </p:txBody>
      </p:sp>
      <p:sp>
        <p:nvSpPr>
          <p:cNvPr id="496" name="文本框 495"/>
          <p:cNvSpPr txBox="1"/>
          <p:nvPr/>
        </p:nvSpPr>
        <p:spPr>
          <a:xfrm>
            <a:off x="844200" y="241524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系统接收用户输入的问题或查询，</a:t>
            </a:r>
            <a:endParaRPr lang="en-US" sz="920" b="0" u="none" strike="noStrike">
              <a:solidFill>
                <a:srgbClr val="000000"/>
              </a:solidFill>
              <a:effectLst/>
              <a:uFillTx/>
              <a:latin typeface="Times New Roman"/>
            </a:endParaRPr>
          </a:p>
        </p:txBody>
      </p:sp>
      <p:sp>
        <p:nvSpPr>
          <p:cNvPr id="497" name="文本框 496"/>
          <p:cNvSpPr txBox="1"/>
          <p:nvPr/>
        </p:nvSpPr>
        <p:spPr>
          <a:xfrm>
            <a:off x="844200" y="258228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将其传递给检索模块进行处理。这</a:t>
            </a:r>
            <a:endParaRPr lang="en-US" sz="920" b="0" u="none" strike="noStrike">
              <a:solidFill>
                <a:srgbClr val="000000"/>
              </a:solidFill>
              <a:effectLst/>
              <a:uFillTx/>
              <a:latin typeface="Times New Roman"/>
            </a:endParaRPr>
          </a:p>
        </p:txBody>
      </p:sp>
      <p:sp>
        <p:nvSpPr>
          <p:cNvPr id="498" name="任意多边形 497"/>
          <p:cNvSpPr/>
          <p:nvPr/>
        </p:nvSpPr>
        <p:spPr>
          <a:xfrm>
            <a:off x="843840" y="3158640"/>
            <a:ext cx="1838880" cy="401400"/>
          </a:xfrm>
          <a:custGeom>
            <a:avLst/>
            <a:gdLst/>
            <a:ahLst/>
            <a:cxnLst/>
            <a:rect l="0" t="0" r="r" b="b"/>
            <a:pathLst>
              <a:path w="5108" h="1115">
                <a:moveTo>
                  <a:pt x="0" y="1022"/>
                </a:moveTo>
                <a:lnTo>
                  <a:pt x="0" y="93"/>
                </a:lnTo>
                <a:cubicBezTo>
                  <a:pt x="0" y="81"/>
                  <a:pt x="2" y="69"/>
                  <a:pt x="7" y="57"/>
                </a:cubicBezTo>
                <a:cubicBezTo>
                  <a:pt x="12" y="46"/>
                  <a:pt x="19" y="36"/>
                  <a:pt x="27" y="27"/>
                </a:cubicBezTo>
                <a:cubicBezTo>
                  <a:pt x="36" y="19"/>
                  <a:pt x="46" y="12"/>
                  <a:pt x="57" y="7"/>
                </a:cubicBezTo>
                <a:cubicBezTo>
                  <a:pt x="69" y="2"/>
                  <a:pt x="81" y="0"/>
                  <a:pt x="93" y="0"/>
                </a:cubicBezTo>
                <a:lnTo>
                  <a:pt x="5015" y="0"/>
                </a:lnTo>
                <a:cubicBezTo>
                  <a:pt x="5027" y="0"/>
                  <a:pt x="5039" y="2"/>
                  <a:pt x="5051" y="7"/>
                </a:cubicBezTo>
                <a:cubicBezTo>
                  <a:pt x="5062" y="12"/>
                  <a:pt x="5072" y="19"/>
                  <a:pt x="5081" y="27"/>
                </a:cubicBezTo>
                <a:cubicBezTo>
                  <a:pt x="5089" y="36"/>
                  <a:pt x="5096" y="46"/>
                  <a:pt x="5101" y="57"/>
                </a:cubicBezTo>
                <a:cubicBezTo>
                  <a:pt x="5106" y="69"/>
                  <a:pt x="5108" y="81"/>
                  <a:pt x="5108" y="93"/>
                </a:cubicBezTo>
                <a:lnTo>
                  <a:pt x="5108" y="1022"/>
                </a:lnTo>
                <a:cubicBezTo>
                  <a:pt x="5108" y="1035"/>
                  <a:pt x="5106" y="1047"/>
                  <a:pt x="5101" y="1058"/>
                </a:cubicBezTo>
                <a:cubicBezTo>
                  <a:pt x="5096" y="1069"/>
                  <a:pt x="5089" y="1079"/>
                  <a:pt x="5081" y="1088"/>
                </a:cubicBezTo>
                <a:cubicBezTo>
                  <a:pt x="5072" y="1097"/>
                  <a:pt x="5062" y="1103"/>
                  <a:pt x="5051" y="1108"/>
                </a:cubicBezTo>
                <a:cubicBezTo>
                  <a:pt x="5039" y="1113"/>
                  <a:pt x="5027" y="1115"/>
                  <a:pt x="5015" y="1115"/>
                </a:cubicBezTo>
                <a:lnTo>
                  <a:pt x="93" y="1115"/>
                </a:lnTo>
                <a:cubicBezTo>
                  <a:pt x="81" y="1115"/>
                  <a:pt x="69" y="1113"/>
                  <a:pt x="57" y="1108"/>
                </a:cubicBezTo>
                <a:cubicBezTo>
                  <a:pt x="46" y="1103"/>
                  <a:pt x="36" y="1097"/>
                  <a:pt x="27" y="1088"/>
                </a:cubicBezTo>
                <a:cubicBezTo>
                  <a:pt x="19" y="1079"/>
                  <a:pt x="12" y="1069"/>
                  <a:pt x="7" y="1058"/>
                </a:cubicBezTo>
                <a:cubicBezTo>
                  <a:pt x="2" y="1047"/>
                  <a:pt x="0" y="1035"/>
                  <a:pt x="0" y="1022"/>
                </a:cubicBezTo>
                <a:close/>
              </a:path>
            </a:pathLst>
          </a:custGeom>
          <a:solidFill>
            <a:srgbClr val="3B82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99" name="图片 498"/>
          <p:cNvPicPr/>
          <p:nvPr/>
        </p:nvPicPr>
        <p:blipFill>
          <a:blip r:embed="rId9"/>
          <a:stretch/>
        </p:blipFill>
        <p:spPr>
          <a:xfrm>
            <a:off x="910800" y="3250800"/>
            <a:ext cx="74880" cy="100080"/>
          </a:xfrm>
          <a:prstGeom prst="rect">
            <a:avLst/>
          </a:prstGeom>
          <a:noFill/>
          <a:ln w="0">
            <a:noFill/>
          </a:ln>
        </p:spPr>
      </p:pic>
      <p:sp>
        <p:nvSpPr>
          <p:cNvPr id="500" name="文本框 499"/>
          <p:cNvSpPr txBox="1"/>
          <p:nvPr/>
        </p:nvSpPr>
        <p:spPr>
          <a:xfrm>
            <a:off x="844200" y="274932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一步确保用户需求被准确捕获。</a:t>
            </a:r>
            <a:endParaRPr lang="en-US" sz="920" b="0" u="none" strike="noStrike">
              <a:solidFill>
                <a:srgbClr val="000000"/>
              </a:solidFill>
              <a:effectLst/>
              <a:uFillTx/>
              <a:latin typeface="Times New Roman"/>
            </a:endParaRPr>
          </a:p>
        </p:txBody>
      </p:sp>
      <p:sp>
        <p:nvSpPr>
          <p:cNvPr id="501" name="文本框 500"/>
          <p:cNvSpPr txBox="1"/>
          <p:nvPr/>
        </p:nvSpPr>
        <p:spPr>
          <a:xfrm>
            <a:off x="1042920" y="3241440"/>
            <a:ext cx="1578240" cy="151200"/>
          </a:xfrm>
          <a:prstGeom prst="rect">
            <a:avLst/>
          </a:prstGeom>
          <a:noFill/>
          <a:ln w="0">
            <a:noFill/>
          </a:ln>
        </p:spPr>
        <p:txBody>
          <a:bodyPr wrap="none" lIns="0" tIns="0" rIns="0" bIns="0" anchor="t">
            <a:spAutoFit/>
          </a:bodyPr>
          <a:lstStyle/>
          <a:p>
            <a:r>
              <a:rPr lang="en-US" sz="820" b="0" u="none" strike="noStrike">
                <a:solidFill>
                  <a:srgbClr val="BFDBFE"/>
                </a:solidFill>
                <a:effectLst/>
                <a:uFillTx/>
                <a:latin typeface="NotoSansSC"/>
                <a:ea typeface="NotoSansSC"/>
              </a:rPr>
              <a:t> 关键点：准确理解用户意图，为后</a:t>
            </a:r>
            <a:endParaRPr lang="en-US" sz="820" b="0" u="none" strike="noStrike">
              <a:solidFill>
                <a:srgbClr val="000000"/>
              </a:solidFill>
              <a:effectLst/>
              <a:uFillTx/>
              <a:latin typeface="Times New Roman"/>
            </a:endParaRPr>
          </a:p>
        </p:txBody>
      </p:sp>
      <p:sp>
        <p:nvSpPr>
          <p:cNvPr id="502" name="任意多边形 501"/>
          <p:cNvSpPr/>
          <p:nvPr/>
        </p:nvSpPr>
        <p:spPr>
          <a:xfrm>
            <a:off x="3058200" y="1119600"/>
            <a:ext cx="2189880" cy="2616120"/>
          </a:xfrm>
          <a:custGeom>
            <a:avLst/>
            <a:gdLst/>
            <a:ahLst/>
            <a:cxnLst/>
            <a:rect l="0" t="0" r="r" b="b"/>
            <a:pathLst>
              <a:path w="6083" h="7267">
                <a:moveTo>
                  <a:pt x="22" y="172"/>
                </a:moveTo>
                <a:cubicBezTo>
                  <a:pt x="36" y="138"/>
                  <a:pt x="56" y="108"/>
                  <a:pt x="82" y="82"/>
                </a:cubicBezTo>
                <a:cubicBezTo>
                  <a:pt x="108" y="56"/>
                  <a:pt x="138" y="35"/>
                  <a:pt x="172" y="21"/>
                </a:cubicBezTo>
                <a:cubicBezTo>
                  <a:pt x="207" y="7"/>
                  <a:pt x="242" y="0"/>
                  <a:pt x="279" y="0"/>
                </a:cubicBezTo>
                <a:lnTo>
                  <a:pt x="5805" y="0"/>
                </a:lnTo>
                <a:cubicBezTo>
                  <a:pt x="5842" y="0"/>
                  <a:pt x="5877" y="7"/>
                  <a:pt x="5911" y="21"/>
                </a:cubicBezTo>
                <a:cubicBezTo>
                  <a:pt x="5945" y="35"/>
                  <a:pt x="5976" y="56"/>
                  <a:pt x="6002" y="82"/>
                </a:cubicBezTo>
                <a:cubicBezTo>
                  <a:pt x="6028" y="108"/>
                  <a:pt x="6048" y="138"/>
                  <a:pt x="6062" y="172"/>
                </a:cubicBezTo>
                <a:cubicBezTo>
                  <a:pt x="6076" y="206"/>
                  <a:pt x="6083" y="242"/>
                  <a:pt x="6083" y="279"/>
                </a:cubicBezTo>
                <a:lnTo>
                  <a:pt x="6083" y="6988"/>
                </a:lnTo>
                <a:cubicBezTo>
                  <a:pt x="6083" y="7025"/>
                  <a:pt x="6076" y="7061"/>
                  <a:pt x="6062" y="7095"/>
                </a:cubicBezTo>
                <a:cubicBezTo>
                  <a:pt x="6048" y="7129"/>
                  <a:pt x="6028" y="7159"/>
                  <a:pt x="6002" y="7185"/>
                </a:cubicBezTo>
                <a:cubicBezTo>
                  <a:pt x="5976" y="7211"/>
                  <a:pt x="5945" y="7231"/>
                  <a:pt x="5911" y="7246"/>
                </a:cubicBezTo>
                <a:cubicBezTo>
                  <a:pt x="5877" y="7260"/>
                  <a:pt x="5842" y="7267"/>
                  <a:pt x="5805" y="7267"/>
                </a:cubicBezTo>
                <a:lnTo>
                  <a:pt x="279" y="7267"/>
                </a:lnTo>
                <a:cubicBezTo>
                  <a:pt x="242" y="7267"/>
                  <a:pt x="207" y="7260"/>
                  <a:pt x="172" y="7246"/>
                </a:cubicBezTo>
                <a:cubicBezTo>
                  <a:pt x="138" y="7231"/>
                  <a:pt x="108" y="7211"/>
                  <a:pt x="82" y="7185"/>
                </a:cubicBezTo>
                <a:cubicBezTo>
                  <a:pt x="56" y="7159"/>
                  <a:pt x="36" y="7129"/>
                  <a:pt x="22" y="7095"/>
                </a:cubicBezTo>
                <a:cubicBezTo>
                  <a:pt x="8" y="7061"/>
                  <a:pt x="0" y="7025"/>
                  <a:pt x="0" y="6988"/>
                </a:cubicBezTo>
                <a:lnTo>
                  <a:pt x="0" y="279"/>
                </a:lnTo>
                <a:cubicBezTo>
                  <a:pt x="0" y="242"/>
                  <a:pt x="8" y="206"/>
                  <a:pt x="22"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3" name="任意多边形 502"/>
          <p:cNvSpPr/>
          <p:nvPr/>
        </p:nvSpPr>
        <p:spPr>
          <a:xfrm>
            <a:off x="3058200" y="1119600"/>
            <a:ext cx="2189880" cy="2616120"/>
          </a:xfrm>
          <a:custGeom>
            <a:avLst/>
            <a:gdLst/>
            <a:ahLst/>
            <a:cxnLst/>
            <a:rect l="0" t="0" r="r" b="b"/>
            <a:pathLst>
              <a:path w="6083" h="7267">
                <a:moveTo>
                  <a:pt x="0" y="6988"/>
                </a:moveTo>
                <a:lnTo>
                  <a:pt x="0" y="279"/>
                </a:lnTo>
                <a:cubicBezTo>
                  <a:pt x="0" y="242"/>
                  <a:pt x="8" y="206"/>
                  <a:pt x="22" y="172"/>
                </a:cubicBezTo>
                <a:cubicBezTo>
                  <a:pt x="36" y="138"/>
                  <a:pt x="56" y="108"/>
                  <a:pt x="82" y="82"/>
                </a:cubicBezTo>
                <a:cubicBezTo>
                  <a:pt x="108" y="56"/>
                  <a:pt x="138" y="35"/>
                  <a:pt x="172" y="21"/>
                </a:cubicBezTo>
                <a:cubicBezTo>
                  <a:pt x="207" y="7"/>
                  <a:pt x="242" y="0"/>
                  <a:pt x="279" y="0"/>
                </a:cubicBezTo>
                <a:lnTo>
                  <a:pt x="5805" y="0"/>
                </a:lnTo>
                <a:cubicBezTo>
                  <a:pt x="5842" y="0"/>
                  <a:pt x="5877" y="7"/>
                  <a:pt x="5911" y="21"/>
                </a:cubicBezTo>
                <a:cubicBezTo>
                  <a:pt x="5945" y="35"/>
                  <a:pt x="5976" y="56"/>
                  <a:pt x="6002" y="82"/>
                </a:cubicBezTo>
                <a:cubicBezTo>
                  <a:pt x="6028" y="108"/>
                  <a:pt x="6048" y="138"/>
                  <a:pt x="6062" y="172"/>
                </a:cubicBezTo>
                <a:cubicBezTo>
                  <a:pt x="6076" y="206"/>
                  <a:pt x="6083" y="242"/>
                  <a:pt x="6083" y="279"/>
                </a:cubicBezTo>
                <a:lnTo>
                  <a:pt x="6083" y="6988"/>
                </a:lnTo>
                <a:cubicBezTo>
                  <a:pt x="6083" y="7025"/>
                  <a:pt x="6076" y="7061"/>
                  <a:pt x="6062" y="7095"/>
                </a:cubicBezTo>
                <a:cubicBezTo>
                  <a:pt x="6048" y="7129"/>
                  <a:pt x="6028" y="7159"/>
                  <a:pt x="6002" y="7185"/>
                </a:cubicBezTo>
                <a:cubicBezTo>
                  <a:pt x="5976" y="7211"/>
                  <a:pt x="5945" y="7231"/>
                  <a:pt x="5911" y="7246"/>
                </a:cubicBezTo>
                <a:cubicBezTo>
                  <a:pt x="5877" y="7260"/>
                  <a:pt x="5842" y="7267"/>
                  <a:pt x="5805" y="7267"/>
                </a:cubicBezTo>
                <a:lnTo>
                  <a:pt x="279" y="7267"/>
                </a:lnTo>
                <a:cubicBezTo>
                  <a:pt x="242" y="7267"/>
                  <a:pt x="207" y="7260"/>
                  <a:pt x="172" y="7246"/>
                </a:cubicBezTo>
                <a:cubicBezTo>
                  <a:pt x="138" y="7231"/>
                  <a:pt x="108" y="7211"/>
                  <a:pt x="82" y="7185"/>
                </a:cubicBezTo>
                <a:cubicBezTo>
                  <a:pt x="56" y="7159"/>
                  <a:pt x="36" y="7129"/>
                  <a:pt x="22" y="7095"/>
                </a:cubicBezTo>
                <a:cubicBezTo>
                  <a:pt x="8" y="7061"/>
                  <a:pt x="0" y="7025"/>
                  <a:pt x="0" y="6988"/>
                </a:cubicBezTo>
                <a:moveTo>
                  <a:pt x="24" y="279"/>
                </a:moveTo>
                <a:lnTo>
                  <a:pt x="24" y="6988"/>
                </a:lnTo>
                <a:cubicBezTo>
                  <a:pt x="24" y="7005"/>
                  <a:pt x="25" y="7022"/>
                  <a:pt x="29" y="7038"/>
                </a:cubicBezTo>
                <a:cubicBezTo>
                  <a:pt x="32" y="7054"/>
                  <a:pt x="37" y="7070"/>
                  <a:pt x="43" y="7086"/>
                </a:cubicBezTo>
                <a:cubicBezTo>
                  <a:pt x="50" y="7101"/>
                  <a:pt x="57" y="7116"/>
                  <a:pt x="67" y="7130"/>
                </a:cubicBezTo>
                <a:cubicBezTo>
                  <a:pt x="76" y="7144"/>
                  <a:pt x="87" y="7157"/>
                  <a:pt x="98" y="7169"/>
                </a:cubicBezTo>
                <a:cubicBezTo>
                  <a:pt x="110" y="7181"/>
                  <a:pt x="123" y="7191"/>
                  <a:pt x="137" y="7200"/>
                </a:cubicBezTo>
                <a:cubicBezTo>
                  <a:pt x="151" y="7210"/>
                  <a:pt x="166" y="7218"/>
                  <a:pt x="181" y="7224"/>
                </a:cubicBezTo>
                <a:cubicBezTo>
                  <a:pt x="197" y="7231"/>
                  <a:pt x="213" y="7235"/>
                  <a:pt x="229" y="7239"/>
                </a:cubicBezTo>
                <a:cubicBezTo>
                  <a:pt x="246" y="7242"/>
                  <a:pt x="262" y="7244"/>
                  <a:pt x="279" y="7244"/>
                </a:cubicBezTo>
                <a:lnTo>
                  <a:pt x="5805" y="7244"/>
                </a:lnTo>
                <a:cubicBezTo>
                  <a:pt x="5822" y="7244"/>
                  <a:pt x="5838" y="7242"/>
                  <a:pt x="5855" y="7239"/>
                </a:cubicBezTo>
                <a:cubicBezTo>
                  <a:pt x="5871" y="7235"/>
                  <a:pt x="5887" y="7231"/>
                  <a:pt x="5902" y="7224"/>
                </a:cubicBezTo>
                <a:cubicBezTo>
                  <a:pt x="5918" y="7218"/>
                  <a:pt x="5933" y="7210"/>
                  <a:pt x="5947" y="7200"/>
                </a:cubicBezTo>
                <a:cubicBezTo>
                  <a:pt x="5961" y="7191"/>
                  <a:pt x="5973" y="7181"/>
                  <a:pt x="5985" y="7169"/>
                </a:cubicBezTo>
                <a:cubicBezTo>
                  <a:pt x="5997" y="7157"/>
                  <a:pt x="6008" y="7144"/>
                  <a:pt x="6017" y="7130"/>
                </a:cubicBezTo>
                <a:cubicBezTo>
                  <a:pt x="6026" y="7116"/>
                  <a:pt x="6034" y="7101"/>
                  <a:pt x="6041" y="7086"/>
                </a:cubicBezTo>
                <a:cubicBezTo>
                  <a:pt x="6047" y="7070"/>
                  <a:pt x="6052" y="7054"/>
                  <a:pt x="6055" y="7038"/>
                </a:cubicBezTo>
                <a:cubicBezTo>
                  <a:pt x="6058" y="7022"/>
                  <a:pt x="6060" y="7005"/>
                  <a:pt x="6060" y="6988"/>
                </a:cubicBezTo>
                <a:lnTo>
                  <a:pt x="6060" y="279"/>
                </a:lnTo>
                <a:cubicBezTo>
                  <a:pt x="6060" y="262"/>
                  <a:pt x="6058" y="245"/>
                  <a:pt x="6055" y="229"/>
                </a:cubicBezTo>
                <a:cubicBezTo>
                  <a:pt x="6052" y="212"/>
                  <a:pt x="6047" y="196"/>
                  <a:pt x="6041" y="181"/>
                </a:cubicBezTo>
                <a:cubicBezTo>
                  <a:pt x="6034" y="165"/>
                  <a:pt x="6026" y="151"/>
                  <a:pt x="6017" y="137"/>
                </a:cubicBezTo>
                <a:cubicBezTo>
                  <a:pt x="6008" y="123"/>
                  <a:pt x="5997" y="110"/>
                  <a:pt x="5985" y="98"/>
                </a:cubicBezTo>
                <a:cubicBezTo>
                  <a:pt x="5973" y="86"/>
                  <a:pt x="5961" y="76"/>
                  <a:pt x="5947" y="66"/>
                </a:cubicBezTo>
                <a:cubicBezTo>
                  <a:pt x="5933" y="57"/>
                  <a:pt x="5918" y="49"/>
                  <a:pt x="5902" y="43"/>
                </a:cubicBezTo>
                <a:cubicBezTo>
                  <a:pt x="5887" y="36"/>
                  <a:pt x="5871" y="31"/>
                  <a:pt x="5855" y="28"/>
                </a:cubicBezTo>
                <a:cubicBezTo>
                  <a:pt x="5838" y="25"/>
                  <a:pt x="5822" y="23"/>
                  <a:pt x="5805" y="23"/>
                </a:cubicBezTo>
                <a:lnTo>
                  <a:pt x="279" y="23"/>
                </a:lnTo>
                <a:cubicBezTo>
                  <a:pt x="262" y="23"/>
                  <a:pt x="246" y="25"/>
                  <a:pt x="229" y="28"/>
                </a:cubicBezTo>
                <a:cubicBezTo>
                  <a:pt x="213" y="31"/>
                  <a:pt x="197" y="36"/>
                  <a:pt x="181" y="43"/>
                </a:cubicBezTo>
                <a:cubicBezTo>
                  <a:pt x="166" y="49"/>
                  <a:pt x="151" y="57"/>
                  <a:pt x="137" y="66"/>
                </a:cubicBezTo>
                <a:cubicBezTo>
                  <a:pt x="123" y="76"/>
                  <a:pt x="110" y="86"/>
                  <a:pt x="98" y="98"/>
                </a:cubicBezTo>
                <a:cubicBezTo>
                  <a:pt x="87" y="110"/>
                  <a:pt x="76" y="123"/>
                  <a:pt x="67" y="137"/>
                </a:cubicBezTo>
                <a:cubicBezTo>
                  <a:pt x="57" y="151"/>
                  <a:pt x="50" y="165"/>
                  <a:pt x="43" y="181"/>
                </a:cubicBezTo>
                <a:cubicBezTo>
                  <a:pt x="37" y="196"/>
                  <a:pt x="32" y="212"/>
                  <a:pt x="29" y="229"/>
                </a:cubicBezTo>
                <a:cubicBezTo>
                  <a:pt x="25" y="245"/>
                  <a:pt x="24" y="262"/>
                  <a:pt x="24"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4" name="任意多边形 503"/>
          <p:cNvSpPr/>
          <p:nvPr/>
        </p:nvSpPr>
        <p:spPr>
          <a:xfrm>
            <a:off x="3233880" y="1295280"/>
            <a:ext cx="501840" cy="501480"/>
          </a:xfrm>
          <a:custGeom>
            <a:avLst/>
            <a:gdLst/>
            <a:ahLst/>
            <a:cxnLst/>
            <a:rect l="0" t="0" r="r" b="b"/>
            <a:pathLst>
              <a:path w="1394" h="1393">
                <a:moveTo>
                  <a:pt x="1394" y="696"/>
                </a:moveTo>
                <a:cubicBezTo>
                  <a:pt x="1394" y="719"/>
                  <a:pt x="1393" y="741"/>
                  <a:pt x="1390" y="764"/>
                </a:cubicBezTo>
                <a:cubicBezTo>
                  <a:pt x="1388" y="787"/>
                  <a:pt x="1385" y="809"/>
                  <a:pt x="1380" y="832"/>
                </a:cubicBezTo>
                <a:cubicBezTo>
                  <a:pt x="1376" y="854"/>
                  <a:pt x="1370" y="876"/>
                  <a:pt x="1364" y="898"/>
                </a:cubicBezTo>
                <a:cubicBezTo>
                  <a:pt x="1357" y="920"/>
                  <a:pt x="1349" y="941"/>
                  <a:pt x="1341" y="962"/>
                </a:cubicBezTo>
                <a:cubicBezTo>
                  <a:pt x="1332" y="983"/>
                  <a:pt x="1322" y="1004"/>
                  <a:pt x="1312" y="1024"/>
                </a:cubicBezTo>
                <a:cubicBezTo>
                  <a:pt x="1301" y="1044"/>
                  <a:pt x="1289" y="1064"/>
                  <a:pt x="1276" y="1083"/>
                </a:cubicBezTo>
                <a:cubicBezTo>
                  <a:pt x="1264" y="1102"/>
                  <a:pt x="1250" y="1120"/>
                  <a:pt x="1236" y="1138"/>
                </a:cubicBezTo>
                <a:cubicBezTo>
                  <a:pt x="1221" y="1155"/>
                  <a:pt x="1206" y="1172"/>
                  <a:pt x="1190" y="1188"/>
                </a:cubicBezTo>
                <a:cubicBezTo>
                  <a:pt x="1174" y="1204"/>
                  <a:pt x="1157" y="1220"/>
                  <a:pt x="1139" y="1234"/>
                </a:cubicBezTo>
                <a:cubicBezTo>
                  <a:pt x="1121" y="1249"/>
                  <a:pt x="1103" y="1262"/>
                  <a:pt x="1084" y="1276"/>
                </a:cubicBezTo>
                <a:cubicBezTo>
                  <a:pt x="1065" y="1289"/>
                  <a:pt x="1046" y="1300"/>
                  <a:pt x="1026" y="1311"/>
                </a:cubicBezTo>
                <a:cubicBezTo>
                  <a:pt x="1006" y="1322"/>
                  <a:pt x="985" y="1332"/>
                  <a:pt x="964" y="1340"/>
                </a:cubicBezTo>
                <a:cubicBezTo>
                  <a:pt x="943" y="1349"/>
                  <a:pt x="921" y="1357"/>
                  <a:pt x="899" y="1363"/>
                </a:cubicBezTo>
                <a:cubicBezTo>
                  <a:pt x="878" y="1370"/>
                  <a:pt x="856" y="1375"/>
                  <a:pt x="833" y="1380"/>
                </a:cubicBezTo>
                <a:cubicBezTo>
                  <a:pt x="811" y="1384"/>
                  <a:pt x="788" y="1388"/>
                  <a:pt x="766" y="1390"/>
                </a:cubicBezTo>
                <a:cubicBezTo>
                  <a:pt x="743" y="1392"/>
                  <a:pt x="720" y="1393"/>
                  <a:pt x="697" y="1393"/>
                </a:cubicBezTo>
                <a:cubicBezTo>
                  <a:pt x="675" y="1393"/>
                  <a:pt x="652" y="1392"/>
                  <a:pt x="629" y="1390"/>
                </a:cubicBezTo>
                <a:cubicBezTo>
                  <a:pt x="606" y="1388"/>
                  <a:pt x="584" y="1384"/>
                  <a:pt x="561" y="1380"/>
                </a:cubicBezTo>
                <a:cubicBezTo>
                  <a:pt x="539" y="1375"/>
                  <a:pt x="517" y="1370"/>
                  <a:pt x="495" y="1363"/>
                </a:cubicBezTo>
                <a:cubicBezTo>
                  <a:pt x="473" y="1357"/>
                  <a:pt x="452" y="1349"/>
                  <a:pt x="431" y="1340"/>
                </a:cubicBezTo>
                <a:cubicBezTo>
                  <a:pt x="410" y="1332"/>
                  <a:pt x="389" y="1322"/>
                  <a:pt x="369" y="1311"/>
                </a:cubicBezTo>
                <a:cubicBezTo>
                  <a:pt x="349" y="1300"/>
                  <a:pt x="329" y="1289"/>
                  <a:pt x="310" y="1276"/>
                </a:cubicBezTo>
                <a:cubicBezTo>
                  <a:pt x="291" y="1262"/>
                  <a:pt x="273" y="1249"/>
                  <a:pt x="256" y="1234"/>
                </a:cubicBezTo>
                <a:cubicBezTo>
                  <a:pt x="238" y="1220"/>
                  <a:pt x="221" y="1204"/>
                  <a:pt x="205" y="1188"/>
                </a:cubicBezTo>
                <a:cubicBezTo>
                  <a:pt x="189" y="1172"/>
                  <a:pt x="173" y="1155"/>
                  <a:pt x="159" y="1138"/>
                </a:cubicBezTo>
                <a:cubicBezTo>
                  <a:pt x="145" y="1120"/>
                  <a:pt x="131" y="1102"/>
                  <a:pt x="118" y="1083"/>
                </a:cubicBezTo>
                <a:cubicBezTo>
                  <a:pt x="106" y="1064"/>
                  <a:pt x="94" y="1044"/>
                  <a:pt x="83" y="1024"/>
                </a:cubicBezTo>
                <a:cubicBezTo>
                  <a:pt x="72" y="1004"/>
                  <a:pt x="62" y="983"/>
                  <a:pt x="53" y="962"/>
                </a:cubicBezTo>
                <a:cubicBezTo>
                  <a:pt x="44" y="941"/>
                  <a:pt x="37" y="920"/>
                  <a:pt x="30" y="898"/>
                </a:cubicBezTo>
                <a:cubicBezTo>
                  <a:pt x="23" y="876"/>
                  <a:pt x="18" y="854"/>
                  <a:pt x="13" y="832"/>
                </a:cubicBezTo>
                <a:cubicBezTo>
                  <a:pt x="9" y="809"/>
                  <a:pt x="6" y="787"/>
                  <a:pt x="3" y="764"/>
                </a:cubicBezTo>
                <a:cubicBezTo>
                  <a:pt x="1" y="741"/>
                  <a:pt x="0" y="719"/>
                  <a:pt x="0" y="696"/>
                </a:cubicBezTo>
                <a:cubicBezTo>
                  <a:pt x="0" y="673"/>
                  <a:pt x="1" y="650"/>
                  <a:pt x="3" y="628"/>
                </a:cubicBezTo>
                <a:cubicBezTo>
                  <a:pt x="6" y="605"/>
                  <a:pt x="9" y="582"/>
                  <a:pt x="13" y="560"/>
                </a:cubicBezTo>
                <a:cubicBezTo>
                  <a:pt x="18" y="538"/>
                  <a:pt x="23" y="516"/>
                  <a:pt x="30" y="494"/>
                </a:cubicBezTo>
                <a:cubicBezTo>
                  <a:pt x="37" y="472"/>
                  <a:pt x="44" y="450"/>
                  <a:pt x="53" y="429"/>
                </a:cubicBezTo>
                <a:cubicBezTo>
                  <a:pt x="62" y="408"/>
                  <a:pt x="72" y="388"/>
                  <a:pt x="83" y="368"/>
                </a:cubicBezTo>
                <a:cubicBezTo>
                  <a:pt x="94" y="348"/>
                  <a:pt x="106" y="328"/>
                  <a:pt x="118" y="309"/>
                </a:cubicBezTo>
                <a:cubicBezTo>
                  <a:pt x="131" y="290"/>
                  <a:pt x="145" y="272"/>
                  <a:pt x="159" y="254"/>
                </a:cubicBezTo>
                <a:cubicBezTo>
                  <a:pt x="173" y="236"/>
                  <a:pt x="189" y="220"/>
                  <a:pt x="205" y="203"/>
                </a:cubicBezTo>
                <a:cubicBezTo>
                  <a:pt x="221" y="187"/>
                  <a:pt x="238" y="172"/>
                  <a:pt x="256" y="158"/>
                </a:cubicBezTo>
                <a:cubicBezTo>
                  <a:pt x="273" y="143"/>
                  <a:pt x="291" y="130"/>
                  <a:pt x="310" y="117"/>
                </a:cubicBezTo>
                <a:cubicBezTo>
                  <a:pt x="329" y="104"/>
                  <a:pt x="349" y="93"/>
                  <a:pt x="369" y="82"/>
                </a:cubicBezTo>
                <a:cubicBezTo>
                  <a:pt x="389" y="71"/>
                  <a:pt x="410" y="61"/>
                  <a:pt x="431" y="53"/>
                </a:cubicBezTo>
                <a:cubicBezTo>
                  <a:pt x="452" y="44"/>
                  <a:pt x="473" y="36"/>
                  <a:pt x="495" y="30"/>
                </a:cubicBezTo>
                <a:cubicBezTo>
                  <a:pt x="517" y="23"/>
                  <a:pt x="539" y="17"/>
                  <a:pt x="561" y="13"/>
                </a:cubicBezTo>
                <a:cubicBezTo>
                  <a:pt x="584" y="8"/>
                  <a:pt x="606" y="5"/>
                  <a:pt x="629" y="3"/>
                </a:cubicBezTo>
                <a:cubicBezTo>
                  <a:pt x="652" y="1"/>
                  <a:pt x="675" y="0"/>
                  <a:pt x="697" y="0"/>
                </a:cubicBezTo>
                <a:cubicBezTo>
                  <a:pt x="720" y="0"/>
                  <a:pt x="743" y="1"/>
                  <a:pt x="766" y="3"/>
                </a:cubicBezTo>
                <a:cubicBezTo>
                  <a:pt x="788" y="5"/>
                  <a:pt x="811" y="8"/>
                  <a:pt x="833" y="13"/>
                </a:cubicBezTo>
                <a:cubicBezTo>
                  <a:pt x="856" y="17"/>
                  <a:pt x="878" y="23"/>
                  <a:pt x="899" y="30"/>
                </a:cubicBezTo>
                <a:cubicBezTo>
                  <a:pt x="921" y="36"/>
                  <a:pt x="943" y="44"/>
                  <a:pt x="964" y="53"/>
                </a:cubicBezTo>
                <a:cubicBezTo>
                  <a:pt x="985" y="61"/>
                  <a:pt x="1006" y="71"/>
                  <a:pt x="1026" y="82"/>
                </a:cubicBezTo>
                <a:cubicBezTo>
                  <a:pt x="1046" y="93"/>
                  <a:pt x="1065" y="104"/>
                  <a:pt x="1084" y="117"/>
                </a:cubicBezTo>
                <a:cubicBezTo>
                  <a:pt x="1103" y="130"/>
                  <a:pt x="1121" y="143"/>
                  <a:pt x="1139" y="158"/>
                </a:cubicBezTo>
                <a:cubicBezTo>
                  <a:pt x="1157" y="172"/>
                  <a:pt x="1174" y="187"/>
                  <a:pt x="1190" y="203"/>
                </a:cubicBezTo>
                <a:cubicBezTo>
                  <a:pt x="1206" y="220"/>
                  <a:pt x="1221" y="236"/>
                  <a:pt x="1236" y="254"/>
                </a:cubicBezTo>
                <a:cubicBezTo>
                  <a:pt x="1250" y="272"/>
                  <a:pt x="1264" y="290"/>
                  <a:pt x="1276" y="309"/>
                </a:cubicBezTo>
                <a:cubicBezTo>
                  <a:pt x="1289" y="328"/>
                  <a:pt x="1301" y="348"/>
                  <a:pt x="1312" y="368"/>
                </a:cubicBezTo>
                <a:cubicBezTo>
                  <a:pt x="1322" y="388"/>
                  <a:pt x="1332" y="408"/>
                  <a:pt x="1341" y="429"/>
                </a:cubicBezTo>
                <a:cubicBezTo>
                  <a:pt x="1349" y="450"/>
                  <a:pt x="1357" y="472"/>
                  <a:pt x="1364" y="494"/>
                </a:cubicBezTo>
                <a:cubicBezTo>
                  <a:pt x="1370" y="516"/>
                  <a:pt x="1376" y="538"/>
                  <a:pt x="1380" y="560"/>
                </a:cubicBezTo>
                <a:cubicBezTo>
                  <a:pt x="1385" y="582"/>
                  <a:pt x="1388" y="605"/>
                  <a:pt x="1390" y="628"/>
                </a:cubicBezTo>
                <a:cubicBezTo>
                  <a:pt x="1393" y="650"/>
                  <a:pt x="1394" y="673"/>
                  <a:pt x="1394" y="696"/>
                </a:cubicBezTo>
                <a:close/>
              </a:path>
            </a:pathLst>
          </a:custGeom>
          <a:solidFill>
            <a:srgbClr val="4F46E5">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05" name="图片 504"/>
          <p:cNvPicPr/>
          <p:nvPr/>
        </p:nvPicPr>
        <p:blipFill>
          <a:blip r:embed="rId10"/>
          <a:stretch/>
        </p:blipFill>
        <p:spPr>
          <a:xfrm>
            <a:off x="3384360" y="1445760"/>
            <a:ext cx="200160" cy="200160"/>
          </a:xfrm>
          <a:prstGeom prst="rect">
            <a:avLst/>
          </a:prstGeom>
          <a:noFill/>
          <a:ln w="0">
            <a:noFill/>
          </a:ln>
        </p:spPr>
      </p:pic>
      <p:sp>
        <p:nvSpPr>
          <p:cNvPr id="506" name="任意多边形 505"/>
          <p:cNvSpPr/>
          <p:nvPr/>
        </p:nvSpPr>
        <p:spPr>
          <a:xfrm>
            <a:off x="4445640" y="1462320"/>
            <a:ext cx="627120" cy="300960"/>
          </a:xfrm>
          <a:custGeom>
            <a:avLst/>
            <a:gdLst/>
            <a:ahLst/>
            <a:cxnLst/>
            <a:rect l="0" t="0" r="r" b="b"/>
            <a:pathLst>
              <a:path w="1742" h="836">
                <a:moveTo>
                  <a:pt x="0" y="418"/>
                </a:moveTo>
                <a:cubicBezTo>
                  <a:pt x="0" y="390"/>
                  <a:pt x="3" y="363"/>
                  <a:pt x="8" y="336"/>
                </a:cubicBezTo>
                <a:cubicBezTo>
                  <a:pt x="13" y="309"/>
                  <a:pt x="21" y="283"/>
                  <a:pt x="32" y="258"/>
                </a:cubicBezTo>
                <a:cubicBezTo>
                  <a:pt x="42" y="232"/>
                  <a:pt x="55" y="208"/>
                  <a:pt x="70" y="185"/>
                </a:cubicBezTo>
                <a:cubicBezTo>
                  <a:pt x="86" y="163"/>
                  <a:pt x="103" y="142"/>
                  <a:pt x="122" y="122"/>
                </a:cubicBezTo>
                <a:cubicBezTo>
                  <a:pt x="142" y="103"/>
                  <a:pt x="163" y="85"/>
                  <a:pt x="186" y="70"/>
                </a:cubicBezTo>
                <a:cubicBezTo>
                  <a:pt x="208" y="55"/>
                  <a:pt x="232" y="42"/>
                  <a:pt x="258" y="32"/>
                </a:cubicBezTo>
                <a:cubicBezTo>
                  <a:pt x="283" y="21"/>
                  <a:pt x="309" y="13"/>
                  <a:pt x="336" y="8"/>
                </a:cubicBezTo>
                <a:cubicBezTo>
                  <a:pt x="363" y="2"/>
                  <a:pt x="390" y="0"/>
                  <a:pt x="418" y="0"/>
                </a:cubicBezTo>
                <a:lnTo>
                  <a:pt x="1324" y="0"/>
                </a:lnTo>
                <a:cubicBezTo>
                  <a:pt x="1351" y="0"/>
                  <a:pt x="1379" y="2"/>
                  <a:pt x="1406" y="8"/>
                </a:cubicBezTo>
                <a:cubicBezTo>
                  <a:pt x="1432" y="13"/>
                  <a:pt x="1459" y="21"/>
                  <a:pt x="1484" y="32"/>
                </a:cubicBezTo>
                <a:cubicBezTo>
                  <a:pt x="1509" y="42"/>
                  <a:pt x="1533" y="55"/>
                  <a:pt x="1556" y="70"/>
                </a:cubicBezTo>
                <a:cubicBezTo>
                  <a:pt x="1579" y="85"/>
                  <a:pt x="1600" y="103"/>
                  <a:pt x="1619" y="122"/>
                </a:cubicBezTo>
                <a:cubicBezTo>
                  <a:pt x="1639" y="142"/>
                  <a:pt x="1656" y="163"/>
                  <a:pt x="1671" y="185"/>
                </a:cubicBezTo>
                <a:cubicBezTo>
                  <a:pt x="1687" y="208"/>
                  <a:pt x="1700" y="232"/>
                  <a:pt x="1710" y="258"/>
                </a:cubicBezTo>
                <a:cubicBezTo>
                  <a:pt x="1721" y="283"/>
                  <a:pt x="1728" y="309"/>
                  <a:pt x="1734" y="336"/>
                </a:cubicBezTo>
                <a:cubicBezTo>
                  <a:pt x="1739" y="363"/>
                  <a:pt x="1742" y="390"/>
                  <a:pt x="1742" y="418"/>
                </a:cubicBezTo>
                <a:cubicBezTo>
                  <a:pt x="1742" y="445"/>
                  <a:pt x="1739" y="472"/>
                  <a:pt x="1734" y="499"/>
                </a:cubicBezTo>
                <a:cubicBezTo>
                  <a:pt x="1728" y="526"/>
                  <a:pt x="1721" y="553"/>
                  <a:pt x="1710" y="579"/>
                </a:cubicBezTo>
                <a:cubicBezTo>
                  <a:pt x="1700" y="604"/>
                  <a:pt x="1687" y="628"/>
                  <a:pt x="1671" y="651"/>
                </a:cubicBezTo>
                <a:cubicBezTo>
                  <a:pt x="1656" y="674"/>
                  <a:pt x="1639" y="695"/>
                  <a:pt x="1619" y="714"/>
                </a:cubicBezTo>
                <a:cubicBezTo>
                  <a:pt x="1600" y="733"/>
                  <a:pt x="1579" y="751"/>
                  <a:pt x="1556" y="766"/>
                </a:cubicBezTo>
                <a:cubicBezTo>
                  <a:pt x="1533" y="781"/>
                  <a:pt x="1509" y="794"/>
                  <a:pt x="1484" y="805"/>
                </a:cubicBezTo>
                <a:cubicBezTo>
                  <a:pt x="1459" y="815"/>
                  <a:pt x="1432" y="823"/>
                  <a:pt x="1406" y="828"/>
                </a:cubicBezTo>
                <a:cubicBezTo>
                  <a:pt x="1379" y="834"/>
                  <a:pt x="1351" y="836"/>
                  <a:pt x="1324" y="836"/>
                </a:cubicBezTo>
                <a:lnTo>
                  <a:pt x="418" y="836"/>
                </a:lnTo>
                <a:cubicBezTo>
                  <a:pt x="390" y="836"/>
                  <a:pt x="363" y="834"/>
                  <a:pt x="336" y="828"/>
                </a:cubicBezTo>
                <a:cubicBezTo>
                  <a:pt x="309" y="823"/>
                  <a:pt x="283" y="815"/>
                  <a:pt x="258" y="805"/>
                </a:cubicBezTo>
                <a:cubicBezTo>
                  <a:pt x="232" y="794"/>
                  <a:pt x="208" y="781"/>
                  <a:pt x="186" y="766"/>
                </a:cubicBezTo>
                <a:cubicBezTo>
                  <a:pt x="163" y="751"/>
                  <a:pt x="142" y="733"/>
                  <a:pt x="122" y="714"/>
                </a:cubicBezTo>
                <a:cubicBezTo>
                  <a:pt x="103" y="695"/>
                  <a:pt x="86" y="674"/>
                  <a:pt x="70" y="651"/>
                </a:cubicBezTo>
                <a:cubicBezTo>
                  <a:pt x="55" y="628"/>
                  <a:pt x="42" y="604"/>
                  <a:pt x="32" y="579"/>
                </a:cubicBezTo>
                <a:cubicBezTo>
                  <a:pt x="21" y="553"/>
                  <a:pt x="13" y="526"/>
                  <a:pt x="8" y="499"/>
                </a:cubicBezTo>
                <a:cubicBezTo>
                  <a:pt x="3" y="472"/>
                  <a:pt x="0" y="445"/>
                  <a:pt x="0" y="418"/>
                </a:cubicBezTo>
                <a:close/>
              </a:path>
            </a:pathLst>
          </a:custGeom>
          <a:solidFill>
            <a:srgbClr val="6366F1">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7" name="文本框 506"/>
          <p:cNvSpPr txBox="1"/>
          <p:nvPr/>
        </p:nvSpPr>
        <p:spPr>
          <a:xfrm>
            <a:off x="934200" y="3375000"/>
            <a:ext cx="726120" cy="1512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SC"/>
                <a:ea typeface="NotoSansSC"/>
              </a:rPr>
              <a:t>续检索提供基础</a:t>
            </a:r>
            <a:endParaRPr lang="en-US" sz="820" b="0" u="none" strike="noStrike">
              <a:solidFill>
                <a:srgbClr val="000000"/>
              </a:solidFill>
              <a:effectLst/>
              <a:uFillTx/>
              <a:latin typeface="Times New Roman"/>
            </a:endParaRPr>
          </a:p>
        </p:txBody>
      </p:sp>
      <p:sp>
        <p:nvSpPr>
          <p:cNvPr id="508" name="文本框 507"/>
          <p:cNvSpPr txBox="1"/>
          <p:nvPr/>
        </p:nvSpPr>
        <p:spPr>
          <a:xfrm>
            <a:off x="4546080" y="1540080"/>
            <a:ext cx="476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步骤 </a:t>
            </a:r>
            <a:r>
              <a:rPr lang="en-US" sz="1180" b="0" u="none" strike="noStrike">
                <a:solidFill>
                  <a:srgbClr val="FFFFFF"/>
                </a:solidFill>
                <a:effectLst/>
                <a:uFillTx/>
                <a:latin typeface="NotoSansSC"/>
                <a:ea typeface="NotoSansSC"/>
              </a:rPr>
              <a:t>2</a:t>
            </a:r>
            <a:endParaRPr lang="en-US" sz="1180" b="0" u="none" strike="noStrike">
              <a:solidFill>
                <a:srgbClr val="000000"/>
              </a:solidFill>
              <a:effectLst/>
              <a:uFillTx/>
              <a:latin typeface="Times New Roman"/>
            </a:endParaRPr>
          </a:p>
        </p:txBody>
      </p:sp>
      <p:sp>
        <p:nvSpPr>
          <p:cNvPr id="509" name="文本框 508"/>
          <p:cNvSpPr txBox="1"/>
          <p:nvPr/>
        </p:nvSpPr>
        <p:spPr>
          <a:xfrm>
            <a:off x="3233880" y="2084400"/>
            <a:ext cx="1174320" cy="244080"/>
          </a:xfrm>
          <a:prstGeom prst="rect">
            <a:avLst/>
          </a:prstGeom>
          <a:noFill/>
          <a:ln w="0">
            <a:noFill/>
          </a:ln>
        </p:spPr>
        <p:txBody>
          <a:bodyPr wrap="none" lIns="0" tIns="0" rIns="0" bIns="0" anchor="t">
            <a:spAutoFit/>
          </a:bodyPr>
          <a:lstStyle/>
          <a:p>
            <a:r>
              <a:rPr lang="zh-CN" sz="1320" b="0" u="none" strike="noStrike">
                <a:solidFill>
                  <a:srgbClr val="A5B4FC"/>
                </a:solidFill>
                <a:effectLst/>
                <a:uFillTx/>
                <a:latin typeface="NotoSansSC"/>
                <a:ea typeface="NotoSansSC"/>
              </a:rPr>
              <a:t>检索上下文信息</a:t>
            </a:r>
            <a:endParaRPr lang="en-US" sz="1320" b="0" u="none" strike="noStrike">
              <a:solidFill>
                <a:srgbClr val="000000"/>
              </a:solidFill>
              <a:effectLst/>
              <a:uFillTx/>
              <a:latin typeface="Times New Roman"/>
            </a:endParaRPr>
          </a:p>
        </p:txBody>
      </p:sp>
      <p:sp>
        <p:nvSpPr>
          <p:cNvPr id="510" name="文本框 509"/>
          <p:cNvSpPr txBox="1"/>
          <p:nvPr/>
        </p:nvSpPr>
        <p:spPr>
          <a:xfrm>
            <a:off x="3233880" y="241524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检索模块基于用户查询从外部知识</a:t>
            </a:r>
            <a:endParaRPr lang="en-US" sz="920" b="0" u="none" strike="noStrike">
              <a:solidFill>
                <a:srgbClr val="000000"/>
              </a:solidFill>
              <a:effectLst/>
              <a:uFillTx/>
              <a:latin typeface="Times New Roman"/>
            </a:endParaRPr>
          </a:p>
        </p:txBody>
      </p:sp>
      <p:sp>
        <p:nvSpPr>
          <p:cNvPr id="511" name="文本框 510"/>
          <p:cNvSpPr txBox="1"/>
          <p:nvPr/>
        </p:nvSpPr>
        <p:spPr>
          <a:xfrm>
            <a:off x="3233880" y="258228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库中找到最相关的内容，将其转换</a:t>
            </a:r>
            <a:endParaRPr lang="en-US" sz="920" b="0" u="none" strike="noStrike">
              <a:solidFill>
                <a:srgbClr val="000000"/>
              </a:solidFill>
              <a:effectLst/>
              <a:uFillTx/>
              <a:latin typeface="Times New Roman"/>
            </a:endParaRPr>
          </a:p>
        </p:txBody>
      </p:sp>
      <p:sp>
        <p:nvSpPr>
          <p:cNvPr id="512" name="任意多边形 511"/>
          <p:cNvSpPr/>
          <p:nvPr/>
        </p:nvSpPr>
        <p:spPr>
          <a:xfrm>
            <a:off x="3233880" y="3158640"/>
            <a:ext cx="1838880" cy="401400"/>
          </a:xfrm>
          <a:custGeom>
            <a:avLst/>
            <a:gdLst/>
            <a:ahLst/>
            <a:cxnLst/>
            <a:rect l="0" t="0" r="r" b="b"/>
            <a:pathLst>
              <a:path w="5108" h="1115">
                <a:moveTo>
                  <a:pt x="0" y="1022"/>
                </a:moveTo>
                <a:lnTo>
                  <a:pt x="0" y="93"/>
                </a:lnTo>
                <a:cubicBezTo>
                  <a:pt x="0" y="81"/>
                  <a:pt x="2" y="69"/>
                  <a:pt x="7" y="57"/>
                </a:cubicBezTo>
                <a:cubicBezTo>
                  <a:pt x="12" y="46"/>
                  <a:pt x="18" y="36"/>
                  <a:pt x="27" y="27"/>
                </a:cubicBezTo>
                <a:cubicBezTo>
                  <a:pt x="36" y="19"/>
                  <a:pt x="46" y="12"/>
                  <a:pt x="57" y="7"/>
                </a:cubicBezTo>
                <a:cubicBezTo>
                  <a:pt x="69" y="2"/>
                  <a:pt x="80" y="0"/>
                  <a:pt x="93" y="0"/>
                </a:cubicBezTo>
                <a:lnTo>
                  <a:pt x="5015" y="0"/>
                </a:lnTo>
                <a:cubicBezTo>
                  <a:pt x="5027" y="0"/>
                  <a:pt x="5039" y="2"/>
                  <a:pt x="5051" y="7"/>
                </a:cubicBezTo>
                <a:cubicBezTo>
                  <a:pt x="5062" y="12"/>
                  <a:pt x="5072" y="19"/>
                  <a:pt x="5081" y="27"/>
                </a:cubicBezTo>
                <a:cubicBezTo>
                  <a:pt x="5089" y="36"/>
                  <a:pt x="5096" y="46"/>
                  <a:pt x="5101" y="57"/>
                </a:cubicBezTo>
                <a:cubicBezTo>
                  <a:pt x="5105" y="69"/>
                  <a:pt x="5108" y="81"/>
                  <a:pt x="5108" y="93"/>
                </a:cubicBezTo>
                <a:lnTo>
                  <a:pt x="5108" y="1022"/>
                </a:lnTo>
                <a:cubicBezTo>
                  <a:pt x="5108" y="1035"/>
                  <a:pt x="5105" y="1047"/>
                  <a:pt x="5101" y="1058"/>
                </a:cubicBezTo>
                <a:cubicBezTo>
                  <a:pt x="5096" y="1069"/>
                  <a:pt x="5089" y="1079"/>
                  <a:pt x="5081" y="1088"/>
                </a:cubicBezTo>
                <a:cubicBezTo>
                  <a:pt x="5072" y="1097"/>
                  <a:pt x="5062" y="1103"/>
                  <a:pt x="5051" y="1108"/>
                </a:cubicBezTo>
                <a:cubicBezTo>
                  <a:pt x="5039" y="1113"/>
                  <a:pt x="5027" y="1115"/>
                  <a:pt x="5015" y="1115"/>
                </a:cubicBezTo>
                <a:lnTo>
                  <a:pt x="93" y="1115"/>
                </a:lnTo>
                <a:cubicBezTo>
                  <a:pt x="80" y="1115"/>
                  <a:pt x="69" y="1113"/>
                  <a:pt x="57" y="1108"/>
                </a:cubicBezTo>
                <a:cubicBezTo>
                  <a:pt x="46" y="1103"/>
                  <a:pt x="36" y="1097"/>
                  <a:pt x="27" y="1088"/>
                </a:cubicBezTo>
                <a:cubicBezTo>
                  <a:pt x="18" y="1079"/>
                  <a:pt x="12" y="1069"/>
                  <a:pt x="7" y="1058"/>
                </a:cubicBezTo>
                <a:cubicBezTo>
                  <a:pt x="2" y="1047"/>
                  <a:pt x="0" y="1035"/>
                  <a:pt x="0" y="1022"/>
                </a:cubicBezTo>
                <a:close/>
              </a:path>
            </a:pathLst>
          </a:custGeom>
          <a:solidFill>
            <a:srgbClr val="6366F1">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3" name="图片 512"/>
          <p:cNvPicPr/>
          <p:nvPr/>
        </p:nvPicPr>
        <p:blipFill>
          <a:blip r:embed="rId11"/>
          <a:stretch/>
        </p:blipFill>
        <p:spPr>
          <a:xfrm>
            <a:off x="3300840" y="3250800"/>
            <a:ext cx="74880" cy="100080"/>
          </a:xfrm>
          <a:prstGeom prst="rect">
            <a:avLst/>
          </a:prstGeom>
          <a:noFill/>
          <a:ln w="0">
            <a:noFill/>
          </a:ln>
        </p:spPr>
      </p:pic>
      <p:sp>
        <p:nvSpPr>
          <p:cNvPr id="514" name="文本框 513"/>
          <p:cNvSpPr txBox="1"/>
          <p:nvPr/>
        </p:nvSpPr>
        <p:spPr>
          <a:xfrm>
            <a:off x="3233880" y="274932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为向量表示以供生成模块使用。</a:t>
            </a:r>
            <a:endParaRPr lang="en-US" sz="920" b="0" u="none" strike="noStrike">
              <a:solidFill>
                <a:srgbClr val="000000"/>
              </a:solidFill>
              <a:effectLst/>
              <a:uFillTx/>
              <a:latin typeface="Times New Roman"/>
            </a:endParaRPr>
          </a:p>
        </p:txBody>
      </p:sp>
      <p:sp>
        <p:nvSpPr>
          <p:cNvPr id="515" name="文本框 514"/>
          <p:cNvSpPr txBox="1"/>
          <p:nvPr/>
        </p:nvSpPr>
        <p:spPr>
          <a:xfrm>
            <a:off x="3432960" y="3241440"/>
            <a:ext cx="1578240" cy="151200"/>
          </a:xfrm>
          <a:prstGeom prst="rect">
            <a:avLst/>
          </a:prstGeom>
          <a:noFill/>
          <a:ln w="0">
            <a:noFill/>
          </a:ln>
        </p:spPr>
        <p:txBody>
          <a:bodyPr wrap="none" lIns="0" tIns="0" rIns="0" bIns="0" anchor="t">
            <a:spAutoFit/>
          </a:bodyPr>
          <a:lstStyle/>
          <a:p>
            <a:r>
              <a:rPr lang="en-US" sz="820" b="0" u="none" strike="noStrike">
                <a:solidFill>
                  <a:srgbClr val="C7D2FE"/>
                </a:solidFill>
                <a:effectLst/>
                <a:uFillTx/>
                <a:latin typeface="NotoSansSC"/>
                <a:ea typeface="NotoSansSC"/>
              </a:rPr>
              <a:t> 关键点：高效匹配相关信息，提供</a:t>
            </a:r>
            <a:endParaRPr lang="en-US" sz="820" b="0" u="none" strike="noStrike">
              <a:solidFill>
                <a:srgbClr val="000000"/>
              </a:solidFill>
              <a:effectLst/>
              <a:uFillTx/>
              <a:latin typeface="Times New Roman"/>
            </a:endParaRPr>
          </a:p>
        </p:txBody>
      </p:sp>
      <p:sp>
        <p:nvSpPr>
          <p:cNvPr id="516" name="任意多边形 515"/>
          <p:cNvSpPr/>
          <p:nvPr/>
        </p:nvSpPr>
        <p:spPr>
          <a:xfrm>
            <a:off x="5448240" y="1119600"/>
            <a:ext cx="2189880" cy="2616120"/>
          </a:xfrm>
          <a:custGeom>
            <a:avLst/>
            <a:gdLst/>
            <a:ahLst/>
            <a:cxnLst/>
            <a:rect l="0" t="0" r="r" b="b"/>
            <a:pathLst>
              <a:path w="6083" h="7267">
                <a:moveTo>
                  <a:pt x="22" y="172"/>
                </a:moveTo>
                <a:cubicBezTo>
                  <a:pt x="36" y="138"/>
                  <a:pt x="56" y="108"/>
                  <a:pt x="83" y="82"/>
                </a:cubicBezTo>
                <a:cubicBezTo>
                  <a:pt x="109" y="56"/>
                  <a:pt x="139" y="35"/>
                  <a:pt x="173" y="21"/>
                </a:cubicBezTo>
                <a:cubicBezTo>
                  <a:pt x="207" y="7"/>
                  <a:pt x="243" y="0"/>
                  <a:pt x="280" y="0"/>
                </a:cubicBezTo>
                <a:lnTo>
                  <a:pt x="5805" y="0"/>
                </a:lnTo>
                <a:cubicBezTo>
                  <a:pt x="5842" y="0"/>
                  <a:pt x="5877" y="7"/>
                  <a:pt x="5911" y="21"/>
                </a:cubicBezTo>
                <a:cubicBezTo>
                  <a:pt x="5945" y="35"/>
                  <a:pt x="5976" y="56"/>
                  <a:pt x="6002" y="82"/>
                </a:cubicBezTo>
                <a:cubicBezTo>
                  <a:pt x="6028" y="108"/>
                  <a:pt x="6048" y="138"/>
                  <a:pt x="6062" y="172"/>
                </a:cubicBezTo>
                <a:cubicBezTo>
                  <a:pt x="6076" y="206"/>
                  <a:pt x="6083" y="242"/>
                  <a:pt x="6083" y="279"/>
                </a:cubicBezTo>
                <a:lnTo>
                  <a:pt x="6083" y="6988"/>
                </a:lnTo>
                <a:cubicBezTo>
                  <a:pt x="6083" y="7025"/>
                  <a:pt x="6076" y="7061"/>
                  <a:pt x="6062" y="7095"/>
                </a:cubicBezTo>
                <a:cubicBezTo>
                  <a:pt x="6048" y="7129"/>
                  <a:pt x="6028" y="7159"/>
                  <a:pt x="6002" y="7185"/>
                </a:cubicBezTo>
                <a:cubicBezTo>
                  <a:pt x="5976" y="7211"/>
                  <a:pt x="5945" y="7231"/>
                  <a:pt x="5911" y="7246"/>
                </a:cubicBezTo>
                <a:cubicBezTo>
                  <a:pt x="5877" y="7260"/>
                  <a:pt x="5842" y="7267"/>
                  <a:pt x="5805" y="7267"/>
                </a:cubicBezTo>
                <a:lnTo>
                  <a:pt x="280" y="7267"/>
                </a:lnTo>
                <a:cubicBezTo>
                  <a:pt x="243" y="7267"/>
                  <a:pt x="207" y="7260"/>
                  <a:pt x="173" y="7246"/>
                </a:cubicBezTo>
                <a:cubicBezTo>
                  <a:pt x="139" y="7231"/>
                  <a:pt x="109" y="7211"/>
                  <a:pt x="83" y="7185"/>
                </a:cubicBezTo>
                <a:cubicBezTo>
                  <a:pt x="56" y="7159"/>
                  <a:pt x="36" y="7129"/>
                  <a:pt x="22" y="7095"/>
                </a:cubicBezTo>
                <a:cubicBezTo>
                  <a:pt x="7" y="7061"/>
                  <a:pt x="0" y="7025"/>
                  <a:pt x="0" y="6988"/>
                </a:cubicBezTo>
                <a:lnTo>
                  <a:pt x="0" y="278"/>
                </a:lnTo>
                <a:cubicBezTo>
                  <a:pt x="0" y="242"/>
                  <a:pt x="7" y="206"/>
                  <a:pt x="22"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7" name="任意多边形 516"/>
          <p:cNvSpPr/>
          <p:nvPr/>
        </p:nvSpPr>
        <p:spPr>
          <a:xfrm>
            <a:off x="5448240" y="1119600"/>
            <a:ext cx="2189880" cy="2616120"/>
          </a:xfrm>
          <a:custGeom>
            <a:avLst/>
            <a:gdLst/>
            <a:ahLst/>
            <a:cxnLst/>
            <a:rect l="0" t="0" r="r" b="b"/>
            <a:pathLst>
              <a:path w="6083" h="7267">
                <a:moveTo>
                  <a:pt x="0" y="6988"/>
                </a:moveTo>
                <a:lnTo>
                  <a:pt x="0" y="279"/>
                </a:lnTo>
                <a:cubicBezTo>
                  <a:pt x="0" y="242"/>
                  <a:pt x="7" y="206"/>
                  <a:pt x="22" y="172"/>
                </a:cubicBezTo>
                <a:cubicBezTo>
                  <a:pt x="36" y="138"/>
                  <a:pt x="56" y="108"/>
                  <a:pt x="83" y="82"/>
                </a:cubicBezTo>
                <a:cubicBezTo>
                  <a:pt x="109" y="56"/>
                  <a:pt x="139" y="35"/>
                  <a:pt x="173" y="21"/>
                </a:cubicBezTo>
                <a:cubicBezTo>
                  <a:pt x="207" y="7"/>
                  <a:pt x="243" y="0"/>
                  <a:pt x="280" y="0"/>
                </a:cubicBezTo>
                <a:lnTo>
                  <a:pt x="5805" y="0"/>
                </a:lnTo>
                <a:cubicBezTo>
                  <a:pt x="5842" y="0"/>
                  <a:pt x="5877" y="7"/>
                  <a:pt x="5911" y="21"/>
                </a:cubicBezTo>
                <a:cubicBezTo>
                  <a:pt x="5945" y="35"/>
                  <a:pt x="5976" y="56"/>
                  <a:pt x="6002" y="82"/>
                </a:cubicBezTo>
                <a:cubicBezTo>
                  <a:pt x="6028" y="108"/>
                  <a:pt x="6048" y="138"/>
                  <a:pt x="6062" y="172"/>
                </a:cubicBezTo>
                <a:cubicBezTo>
                  <a:pt x="6076" y="206"/>
                  <a:pt x="6083" y="242"/>
                  <a:pt x="6083" y="279"/>
                </a:cubicBezTo>
                <a:lnTo>
                  <a:pt x="6083" y="6988"/>
                </a:lnTo>
                <a:cubicBezTo>
                  <a:pt x="6083" y="7025"/>
                  <a:pt x="6076" y="7061"/>
                  <a:pt x="6062" y="7095"/>
                </a:cubicBezTo>
                <a:cubicBezTo>
                  <a:pt x="6048" y="7129"/>
                  <a:pt x="6028" y="7159"/>
                  <a:pt x="6002" y="7185"/>
                </a:cubicBezTo>
                <a:cubicBezTo>
                  <a:pt x="5976" y="7211"/>
                  <a:pt x="5945" y="7231"/>
                  <a:pt x="5911" y="7246"/>
                </a:cubicBezTo>
                <a:cubicBezTo>
                  <a:pt x="5877" y="7260"/>
                  <a:pt x="5842" y="7267"/>
                  <a:pt x="5805" y="7267"/>
                </a:cubicBezTo>
                <a:lnTo>
                  <a:pt x="280" y="7267"/>
                </a:lnTo>
                <a:cubicBezTo>
                  <a:pt x="243" y="7267"/>
                  <a:pt x="207" y="7260"/>
                  <a:pt x="173" y="7246"/>
                </a:cubicBezTo>
                <a:cubicBezTo>
                  <a:pt x="139" y="7231"/>
                  <a:pt x="109" y="7211"/>
                  <a:pt x="83" y="7185"/>
                </a:cubicBezTo>
                <a:cubicBezTo>
                  <a:pt x="56" y="7159"/>
                  <a:pt x="36" y="7129"/>
                  <a:pt x="22" y="7095"/>
                </a:cubicBezTo>
                <a:cubicBezTo>
                  <a:pt x="7" y="7061"/>
                  <a:pt x="0" y="7025"/>
                  <a:pt x="0" y="6988"/>
                </a:cubicBezTo>
                <a:moveTo>
                  <a:pt x="24" y="279"/>
                </a:moveTo>
                <a:lnTo>
                  <a:pt x="24" y="6988"/>
                </a:lnTo>
                <a:cubicBezTo>
                  <a:pt x="24" y="7005"/>
                  <a:pt x="25" y="7022"/>
                  <a:pt x="29" y="7038"/>
                </a:cubicBezTo>
                <a:cubicBezTo>
                  <a:pt x="32" y="7054"/>
                  <a:pt x="37" y="7070"/>
                  <a:pt x="43" y="7086"/>
                </a:cubicBezTo>
                <a:cubicBezTo>
                  <a:pt x="49" y="7101"/>
                  <a:pt x="57" y="7116"/>
                  <a:pt x="67" y="7130"/>
                </a:cubicBezTo>
                <a:cubicBezTo>
                  <a:pt x="77" y="7144"/>
                  <a:pt x="88" y="7157"/>
                  <a:pt x="99" y="7169"/>
                </a:cubicBezTo>
                <a:cubicBezTo>
                  <a:pt x="111" y="7181"/>
                  <a:pt x="124" y="7191"/>
                  <a:pt x="138" y="7200"/>
                </a:cubicBezTo>
                <a:cubicBezTo>
                  <a:pt x="152" y="7210"/>
                  <a:pt x="167" y="7218"/>
                  <a:pt x="182" y="7224"/>
                </a:cubicBezTo>
                <a:cubicBezTo>
                  <a:pt x="198" y="7231"/>
                  <a:pt x="214" y="7235"/>
                  <a:pt x="230" y="7239"/>
                </a:cubicBezTo>
                <a:cubicBezTo>
                  <a:pt x="247" y="7242"/>
                  <a:pt x="263" y="7244"/>
                  <a:pt x="280" y="7244"/>
                </a:cubicBezTo>
                <a:lnTo>
                  <a:pt x="5805" y="7244"/>
                </a:lnTo>
                <a:cubicBezTo>
                  <a:pt x="5821" y="7244"/>
                  <a:pt x="5838" y="7242"/>
                  <a:pt x="5854" y="7239"/>
                </a:cubicBezTo>
                <a:cubicBezTo>
                  <a:pt x="5871" y="7235"/>
                  <a:pt x="5887" y="7231"/>
                  <a:pt x="5902" y="7224"/>
                </a:cubicBezTo>
                <a:cubicBezTo>
                  <a:pt x="5918" y="7218"/>
                  <a:pt x="5933" y="7210"/>
                  <a:pt x="5947" y="7200"/>
                </a:cubicBezTo>
                <a:cubicBezTo>
                  <a:pt x="5960" y="7191"/>
                  <a:pt x="5973" y="7181"/>
                  <a:pt x="5985" y="7169"/>
                </a:cubicBezTo>
                <a:cubicBezTo>
                  <a:pt x="5997" y="7157"/>
                  <a:pt x="6008" y="7144"/>
                  <a:pt x="6017" y="7130"/>
                </a:cubicBezTo>
                <a:cubicBezTo>
                  <a:pt x="6026" y="7116"/>
                  <a:pt x="6034" y="7101"/>
                  <a:pt x="6041" y="7086"/>
                </a:cubicBezTo>
                <a:cubicBezTo>
                  <a:pt x="6047" y="7070"/>
                  <a:pt x="6052" y="7054"/>
                  <a:pt x="6055" y="7038"/>
                </a:cubicBezTo>
                <a:cubicBezTo>
                  <a:pt x="6058" y="7022"/>
                  <a:pt x="6060" y="7005"/>
                  <a:pt x="6060" y="6988"/>
                </a:cubicBezTo>
                <a:lnTo>
                  <a:pt x="6060" y="279"/>
                </a:lnTo>
                <a:cubicBezTo>
                  <a:pt x="6060" y="262"/>
                  <a:pt x="6058" y="245"/>
                  <a:pt x="6055" y="229"/>
                </a:cubicBezTo>
                <a:cubicBezTo>
                  <a:pt x="6052" y="212"/>
                  <a:pt x="6047" y="196"/>
                  <a:pt x="6041" y="181"/>
                </a:cubicBezTo>
                <a:cubicBezTo>
                  <a:pt x="6034" y="165"/>
                  <a:pt x="6026" y="151"/>
                  <a:pt x="6017" y="137"/>
                </a:cubicBezTo>
                <a:cubicBezTo>
                  <a:pt x="6008" y="123"/>
                  <a:pt x="5997" y="110"/>
                  <a:pt x="5985" y="98"/>
                </a:cubicBezTo>
                <a:cubicBezTo>
                  <a:pt x="5973" y="86"/>
                  <a:pt x="5960" y="76"/>
                  <a:pt x="5947" y="66"/>
                </a:cubicBezTo>
                <a:cubicBezTo>
                  <a:pt x="5933" y="57"/>
                  <a:pt x="5918" y="49"/>
                  <a:pt x="5902" y="43"/>
                </a:cubicBezTo>
                <a:cubicBezTo>
                  <a:pt x="5887" y="36"/>
                  <a:pt x="5871" y="31"/>
                  <a:pt x="5854" y="28"/>
                </a:cubicBezTo>
                <a:cubicBezTo>
                  <a:pt x="5838" y="25"/>
                  <a:pt x="5821" y="23"/>
                  <a:pt x="5805" y="23"/>
                </a:cubicBezTo>
                <a:lnTo>
                  <a:pt x="280" y="23"/>
                </a:lnTo>
                <a:cubicBezTo>
                  <a:pt x="263" y="23"/>
                  <a:pt x="247" y="25"/>
                  <a:pt x="230" y="28"/>
                </a:cubicBezTo>
                <a:cubicBezTo>
                  <a:pt x="214" y="31"/>
                  <a:pt x="198" y="36"/>
                  <a:pt x="182" y="43"/>
                </a:cubicBezTo>
                <a:cubicBezTo>
                  <a:pt x="167" y="49"/>
                  <a:pt x="152" y="57"/>
                  <a:pt x="138" y="66"/>
                </a:cubicBezTo>
                <a:cubicBezTo>
                  <a:pt x="124" y="76"/>
                  <a:pt x="111" y="86"/>
                  <a:pt x="99" y="98"/>
                </a:cubicBezTo>
                <a:cubicBezTo>
                  <a:pt x="88" y="110"/>
                  <a:pt x="77" y="123"/>
                  <a:pt x="67" y="137"/>
                </a:cubicBezTo>
                <a:cubicBezTo>
                  <a:pt x="57" y="151"/>
                  <a:pt x="49" y="165"/>
                  <a:pt x="43" y="181"/>
                </a:cubicBezTo>
                <a:cubicBezTo>
                  <a:pt x="37" y="196"/>
                  <a:pt x="32" y="212"/>
                  <a:pt x="29" y="229"/>
                </a:cubicBezTo>
                <a:cubicBezTo>
                  <a:pt x="25" y="245"/>
                  <a:pt x="24" y="262"/>
                  <a:pt x="24"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18" name="任意多边形 517"/>
          <p:cNvSpPr/>
          <p:nvPr/>
        </p:nvSpPr>
        <p:spPr>
          <a:xfrm>
            <a:off x="5623920" y="1295280"/>
            <a:ext cx="501840" cy="501480"/>
          </a:xfrm>
          <a:custGeom>
            <a:avLst/>
            <a:gdLst/>
            <a:ahLst/>
            <a:cxnLst/>
            <a:rect l="0" t="0" r="r" b="b"/>
            <a:pathLst>
              <a:path w="1394" h="1393">
                <a:moveTo>
                  <a:pt x="1394" y="696"/>
                </a:moveTo>
                <a:cubicBezTo>
                  <a:pt x="1394" y="719"/>
                  <a:pt x="1393" y="741"/>
                  <a:pt x="1390" y="764"/>
                </a:cubicBezTo>
                <a:cubicBezTo>
                  <a:pt x="1388" y="787"/>
                  <a:pt x="1385" y="809"/>
                  <a:pt x="1380" y="832"/>
                </a:cubicBezTo>
                <a:cubicBezTo>
                  <a:pt x="1376" y="854"/>
                  <a:pt x="1370" y="876"/>
                  <a:pt x="1364" y="898"/>
                </a:cubicBezTo>
                <a:cubicBezTo>
                  <a:pt x="1357" y="920"/>
                  <a:pt x="1349" y="941"/>
                  <a:pt x="1341" y="962"/>
                </a:cubicBezTo>
                <a:cubicBezTo>
                  <a:pt x="1332" y="983"/>
                  <a:pt x="1322" y="1004"/>
                  <a:pt x="1311" y="1024"/>
                </a:cubicBezTo>
                <a:cubicBezTo>
                  <a:pt x="1301" y="1044"/>
                  <a:pt x="1289" y="1064"/>
                  <a:pt x="1276" y="1083"/>
                </a:cubicBezTo>
                <a:cubicBezTo>
                  <a:pt x="1264" y="1102"/>
                  <a:pt x="1250" y="1120"/>
                  <a:pt x="1236" y="1138"/>
                </a:cubicBezTo>
                <a:cubicBezTo>
                  <a:pt x="1221" y="1155"/>
                  <a:pt x="1206" y="1172"/>
                  <a:pt x="1190" y="1188"/>
                </a:cubicBezTo>
                <a:cubicBezTo>
                  <a:pt x="1174" y="1204"/>
                  <a:pt x="1157" y="1220"/>
                  <a:pt x="1139" y="1234"/>
                </a:cubicBezTo>
                <a:cubicBezTo>
                  <a:pt x="1121" y="1249"/>
                  <a:pt x="1103" y="1262"/>
                  <a:pt x="1084" y="1276"/>
                </a:cubicBezTo>
                <a:cubicBezTo>
                  <a:pt x="1065" y="1289"/>
                  <a:pt x="1046" y="1300"/>
                  <a:pt x="1026" y="1311"/>
                </a:cubicBezTo>
                <a:cubicBezTo>
                  <a:pt x="1005" y="1322"/>
                  <a:pt x="985" y="1332"/>
                  <a:pt x="964" y="1340"/>
                </a:cubicBezTo>
                <a:cubicBezTo>
                  <a:pt x="943" y="1349"/>
                  <a:pt x="921" y="1357"/>
                  <a:pt x="899" y="1363"/>
                </a:cubicBezTo>
                <a:cubicBezTo>
                  <a:pt x="878" y="1370"/>
                  <a:pt x="856" y="1375"/>
                  <a:pt x="833" y="1380"/>
                </a:cubicBezTo>
                <a:cubicBezTo>
                  <a:pt x="811" y="1384"/>
                  <a:pt x="788" y="1388"/>
                  <a:pt x="766" y="1390"/>
                </a:cubicBezTo>
                <a:cubicBezTo>
                  <a:pt x="743" y="1392"/>
                  <a:pt x="720" y="1393"/>
                  <a:pt x="697" y="1393"/>
                </a:cubicBezTo>
                <a:cubicBezTo>
                  <a:pt x="674" y="1393"/>
                  <a:pt x="652" y="1392"/>
                  <a:pt x="629" y="1390"/>
                </a:cubicBezTo>
                <a:cubicBezTo>
                  <a:pt x="606" y="1388"/>
                  <a:pt x="584" y="1384"/>
                  <a:pt x="561" y="1380"/>
                </a:cubicBezTo>
                <a:cubicBezTo>
                  <a:pt x="539" y="1375"/>
                  <a:pt x="517" y="1370"/>
                  <a:pt x="495" y="1363"/>
                </a:cubicBezTo>
                <a:cubicBezTo>
                  <a:pt x="473" y="1357"/>
                  <a:pt x="452" y="1349"/>
                  <a:pt x="431" y="1340"/>
                </a:cubicBezTo>
                <a:cubicBezTo>
                  <a:pt x="410" y="1332"/>
                  <a:pt x="389" y="1322"/>
                  <a:pt x="368" y="1311"/>
                </a:cubicBezTo>
                <a:cubicBezTo>
                  <a:pt x="348" y="1300"/>
                  <a:pt x="328" y="1289"/>
                  <a:pt x="309" y="1276"/>
                </a:cubicBezTo>
                <a:cubicBezTo>
                  <a:pt x="290" y="1262"/>
                  <a:pt x="272" y="1249"/>
                  <a:pt x="254" y="1234"/>
                </a:cubicBezTo>
                <a:cubicBezTo>
                  <a:pt x="237" y="1220"/>
                  <a:pt x="220" y="1204"/>
                  <a:pt x="204" y="1188"/>
                </a:cubicBezTo>
                <a:cubicBezTo>
                  <a:pt x="188" y="1172"/>
                  <a:pt x="172" y="1155"/>
                  <a:pt x="158" y="1138"/>
                </a:cubicBezTo>
                <a:cubicBezTo>
                  <a:pt x="143" y="1120"/>
                  <a:pt x="130" y="1102"/>
                  <a:pt x="117" y="1083"/>
                </a:cubicBezTo>
                <a:cubicBezTo>
                  <a:pt x="105" y="1064"/>
                  <a:pt x="93" y="1044"/>
                  <a:pt x="82" y="1024"/>
                </a:cubicBezTo>
                <a:cubicBezTo>
                  <a:pt x="71" y="1004"/>
                  <a:pt x="62" y="983"/>
                  <a:pt x="53" y="962"/>
                </a:cubicBezTo>
                <a:cubicBezTo>
                  <a:pt x="44" y="941"/>
                  <a:pt x="36" y="920"/>
                  <a:pt x="30" y="898"/>
                </a:cubicBezTo>
                <a:cubicBezTo>
                  <a:pt x="23" y="876"/>
                  <a:pt x="18" y="854"/>
                  <a:pt x="13" y="832"/>
                </a:cubicBezTo>
                <a:cubicBezTo>
                  <a:pt x="9" y="809"/>
                  <a:pt x="5" y="787"/>
                  <a:pt x="3" y="764"/>
                </a:cubicBezTo>
                <a:cubicBezTo>
                  <a:pt x="1" y="741"/>
                  <a:pt x="0" y="719"/>
                  <a:pt x="0" y="696"/>
                </a:cubicBezTo>
                <a:cubicBezTo>
                  <a:pt x="0" y="673"/>
                  <a:pt x="1" y="650"/>
                  <a:pt x="3" y="628"/>
                </a:cubicBezTo>
                <a:cubicBezTo>
                  <a:pt x="5" y="605"/>
                  <a:pt x="9" y="582"/>
                  <a:pt x="13" y="560"/>
                </a:cubicBezTo>
                <a:cubicBezTo>
                  <a:pt x="18" y="538"/>
                  <a:pt x="23" y="516"/>
                  <a:pt x="30" y="494"/>
                </a:cubicBezTo>
                <a:cubicBezTo>
                  <a:pt x="36" y="472"/>
                  <a:pt x="44" y="450"/>
                  <a:pt x="53" y="429"/>
                </a:cubicBezTo>
                <a:cubicBezTo>
                  <a:pt x="62" y="408"/>
                  <a:pt x="71" y="388"/>
                  <a:pt x="82" y="368"/>
                </a:cubicBezTo>
                <a:cubicBezTo>
                  <a:pt x="93" y="348"/>
                  <a:pt x="105" y="328"/>
                  <a:pt x="117" y="309"/>
                </a:cubicBezTo>
                <a:cubicBezTo>
                  <a:pt x="130" y="290"/>
                  <a:pt x="143" y="272"/>
                  <a:pt x="158" y="254"/>
                </a:cubicBezTo>
                <a:cubicBezTo>
                  <a:pt x="172" y="236"/>
                  <a:pt x="188" y="220"/>
                  <a:pt x="204" y="203"/>
                </a:cubicBezTo>
                <a:cubicBezTo>
                  <a:pt x="220" y="187"/>
                  <a:pt x="237" y="172"/>
                  <a:pt x="254" y="158"/>
                </a:cubicBezTo>
                <a:cubicBezTo>
                  <a:pt x="272" y="143"/>
                  <a:pt x="290" y="130"/>
                  <a:pt x="309" y="117"/>
                </a:cubicBezTo>
                <a:cubicBezTo>
                  <a:pt x="328" y="104"/>
                  <a:pt x="348" y="93"/>
                  <a:pt x="368" y="82"/>
                </a:cubicBezTo>
                <a:cubicBezTo>
                  <a:pt x="389" y="71"/>
                  <a:pt x="410" y="61"/>
                  <a:pt x="431" y="53"/>
                </a:cubicBezTo>
                <a:cubicBezTo>
                  <a:pt x="452" y="44"/>
                  <a:pt x="473" y="36"/>
                  <a:pt x="495" y="30"/>
                </a:cubicBezTo>
                <a:cubicBezTo>
                  <a:pt x="517" y="23"/>
                  <a:pt x="539" y="17"/>
                  <a:pt x="561" y="13"/>
                </a:cubicBezTo>
                <a:cubicBezTo>
                  <a:pt x="584" y="8"/>
                  <a:pt x="606" y="5"/>
                  <a:pt x="629" y="3"/>
                </a:cubicBezTo>
                <a:cubicBezTo>
                  <a:pt x="652" y="1"/>
                  <a:pt x="674" y="0"/>
                  <a:pt x="697" y="0"/>
                </a:cubicBezTo>
                <a:cubicBezTo>
                  <a:pt x="720" y="0"/>
                  <a:pt x="743" y="1"/>
                  <a:pt x="766" y="3"/>
                </a:cubicBezTo>
                <a:cubicBezTo>
                  <a:pt x="788" y="5"/>
                  <a:pt x="811" y="8"/>
                  <a:pt x="833" y="13"/>
                </a:cubicBezTo>
                <a:cubicBezTo>
                  <a:pt x="856" y="17"/>
                  <a:pt x="878" y="23"/>
                  <a:pt x="899" y="30"/>
                </a:cubicBezTo>
                <a:cubicBezTo>
                  <a:pt x="921" y="36"/>
                  <a:pt x="943" y="44"/>
                  <a:pt x="964" y="53"/>
                </a:cubicBezTo>
                <a:cubicBezTo>
                  <a:pt x="985" y="61"/>
                  <a:pt x="1005" y="71"/>
                  <a:pt x="1026" y="82"/>
                </a:cubicBezTo>
                <a:cubicBezTo>
                  <a:pt x="1046" y="93"/>
                  <a:pt x="1065" y="104"/>
                  <a:pt x="1084" y="117"/>
                </a:cubicBezTo>
                <a:cubicBezTo>
                  <a:pt x="1103" y="130"/>
                  <a:pt x="1121" y="143"/>
                  <a:pt x="1139" y="158"/>
                </a:cubicBezTo>
                <a:cubicBezTo>
                  <a:pt x="1157" y="172"/>
                  <a:pt x="1174" y="187"/>
                  <a:pt x="1190" y="203"/>
                </a:cubicBezTo>
                <a:cubicBezTo>
                  <a:pt x="1206" y="220"/>
                  <a:pt x="1221" y="236"/>
                  <a:pt x="1236" y="254"/>
                </a:cubicBezTo>
                <a:cubicBezTo>
                  <a:pt x="1250" y="272"/>
                  <a:pt x="1264" y="290"/>
                  <a:pt x="1276" y="309"/>
                </a:cubicBezTo>
                <a:cubicBezTo>
                  <a:pt x="1289" y="328"/>
                  <a:pt x="1301" y="348"/>
                  <a:pt x="1311" y="368"/>
                </a:cubicBezTo>
                <a:cubicBezTo>
                  <a:pt x="1322" y="388"/>
                  <a:pt x="1332" y="408"/>
                  <a:pt x="1341" y="429"/>
                </a:cubicBezTo>
                <a:cubicBezTo>
                  <a:pt x="1349" y="450"/>
                  <a:pt x="1357" y="472"/>
                  <a:pt x="1364" y="494"/>
                </a:cubicBezTo>
                <a:cubicBezTo>
                  <a:pt x="1370" y="516"/>
                  <a:pt x="1376" y="538"/>
                  <a:pt x="1380" y="560"/>
                </a:cubicBezTo>
                <a:cubicBezTo>
                  <a:pt x="1385" y="582"/>
                  <a:pt x="1388" y="605"/>
                  <a:pt x="1390" y="628"/>
                </a:cubicBezTo>
                <a:cubicBezTo>
                  <a:pt x="1393" y="650"/>
                  <a:pt x="1394" y="673"/>
                  <a:pt x="1394" y="696"/>
                </a:cubicBezTo>
                <a:close/>
              </a:path>
            </a:pathLst>
          </a:custGeom>
          <a:solidFill>
            <a:srgbClr val="7C3AED">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9" name="图片 518"/>
          <p:cNvPicPr/>
          <p:nvPr/>
        </p:nvPicPr>
        <p:blipFill>
          <a:blip r:embed="rId12"/>
          <a:stretch/>
        </p:blipFill>
        <p:spPr>
          <a:xfrm>
            <a:off x="5791320" y="1445760"/>
            <a:ext cx="174960" cy="200160"/>
          </a:xfrm>
          <a:prstGeom prst="rect">
            <a:avLst/>
          </a:prstGeom>
          <a:noFill/>
          <a:ln w="0">
            <a:noFill/>
          </a:ln>
        </p:spPr>
      </p:pic>
      <p:sp>
        <p:nvSpPr>
          <p:cNvPr id="520" name="任意多边形 519"/>
          <p:cNvSpPr/>
          <p:nvPr/>
        </p:nvSpPr>
        <p:spPr>
          <a:xfrm>
            <a:off x="6835680" y="1462320"/>
            <a:ext cx="627120" cy="300960"/>
          </a:xfrm>
          <a:custGeom>
            <a:avLst/>
            <a:gdLst/>
            <a:ahLst/>
            <a:cxnLst/>
            <a:rect l="0" t="0" r="r" b="b"/>
            <a:pathLst>
              <a:path w="1742" h="836">
                <a:moveTo>
                  <a:pt x="0" y="418"/>
                </a:moveTo>
                <a:cubicBezTo>
                  <a:pt x="0" y="390"/>
                  <a:pt x="2" y="363"/>
                  <a:pt x="8" y="336"/>
                </a:cubicBezTo>
                <a:cubicBezTo>
                  <a:pt x="13" y="309"/>
                  <a:pt x="21" y="283"/>
                  <a:pt x="32" y="258"/>
                </a:cubicBezTo>
                <a:cubicBezTo>
                  <a:pt x="42" y="232"/>
                  <a:pt x="55" y="208"/>
                  <a:pt x="70" y="185"/>
                </a:cubicBezTo>
                <a:cubicBezTo>
                  <a:pt x="85" y="163"/>
                  <a:pt x="103" y="142"/>
                  <a:pt x="122" y="122"/>
                </a:cubicBezTo>
                <a:cubicBezTo>
                  <a:pt x="142" y="103"/>
                  <a:pt x="163" y="85"/>
                  <a:pt x="185" y="70"/>
                </a:cubicBezTo>
                <a:cubicBezTo>
                  <a:pt x="208" y="55"/>
                  <a:pt x="232" y="42"/>
                  <a:pt x="258" y="32"/>
                </a:cubicBezTo>
                <a:cubicBezTo>
                  <a:pt x="283" y="21"/>
                  <a:pt x="309" y="13"/>
                  <a:pt x="336" y="8"/>
                </a:cubicBezTo>
                <a:cubicBezTo>
                  <a:pt x="363" y="2"/>
                  <a:pt x="390" y="0"/>
                  <a:pt x="418" y="0"/>
                </a:cubicBezTo>
                <a:lnTo>
                  <a:pt x="1324" y="0"/>
                </a:lnTo>
                <a:cubicBezTo>
                  <a:pt x="1351" y="0"/>
                  <a:pt x="1379" y="2"/>
                  <a:pt x="1405" y="8"/>
                </a:cubicBezTo>
                <a:cubicBezTo>
                  <a:pt x="1432" y="13"/>
                  <a:pt x="1458" y="21"/>
                  <a:pt x="1484" y="32"/>
                </a:cubicBezTo>
                <a:cubicBezTo>
                  <a:pt x="1509" y="42"/>
                  <a:pt x="1533" y="55"/>
                  <a:pt x="1556" y="70"/>
                </a:cubicBezTo>
                <a:cubicBezTo>
                  <a:pt x="1579" y="85"/>
                  <a:pt x="1600" y="103"/>
                  <a:pt x="1619" y="122"/>
                </a:cubicBezTo>
                <a:cubicBezTo>
                  <a:pt x="1639" y="142"/>
                  <a:pt x="1656" y="163"/>
                  <a:pt x="1671" y="185"/>
                </a:cubicBezTo>
                <a:cubicBezTo>
                  <a:pt x="1687" y="208"/>
                  <a:pt x="1699" y="232"/>
                  <a:pt x="1710" y="258"/>
                </a:cubicBezTo>
                <a:cubicBezTo>
                  <a:pt x="1720" y="283"/>
                  <a:pt x="1728" y="309"/>
                  <a:pt x="1734" y="336"/>
                </a:cubicBezTo>
                <a:cubicBezTo>
                  <a:pt x="1739" y="363"/>
                  <a:pt x="1742" y="390"/>
                  <a:pt x="1742" y="418"/>
                </a:cubicBezTo>
                <a:cubicBezTo>
                  <a:pt x="1742" y="445"/>
                  <a:pt x="1739" y="472"/>
                  <a:pt x="1734" y="499"/>
                </a:cubicBezTo>
                <a:cubicBezTo>
                  <a:pt x="1728" y="526"/>
                  <a:pt x="1720" y="553"/>
                  <a:pt x="1710" y="579"/>
                </a:cubicBezTo>
                <a:cubicBezTo>
                  <a:pt x="1699" y="604"/>
                  <a:pt x="1687" y="628"/>
                  <a:pt x="1671" y="651"/>
                </a:cubicBezTo>
                <a:cubicBezTo>
                  <a:pt x="1656" y="674"/>
                  <a:pt x="1639" y="695"/>
                  <a:pt x="1619" y="714"/>
                </a:cubicBezTo>
                <a:cubicBezTo>
                  <a:pt x="1600" y="733"/>
                  <a:pt x="1579" y="751"/>
                  <a:pt x="1556" y="766"/>
                </a:cubicBezTo>
                <a:cubicBezTo>
                  <a:pt x="1533" y="781"/>
                  <a:pt x="1509" y="794"/>
                  <a:pt x="1484" y="805"/>
                </a:cubicBezTo>
                <a:cubicBezTo>
                  <a:pt x="1458" y="815"/>
                  <a:pt x="1432" y="823"/>
                  <a:pt x="1405" y="828"/>
                </a:cubicBezTo>
                <a:cubicBezTo>
                  <a:pt x="1379" y="834"/>
                  <a:pt x="1351" y="836"/>
                  <a:pt x="1324" y="836"/>
                </a:cubicBezTo>
                <a:lnTo>
                  <a:pt x="418" y="836"/>
                </a:lnTo>
                <a:cubicBezTo>
                  <a:pt x="390" y="836"/>
                  <a:pt x="363" y="834"/>
                  <a:pt x="336" y="828"/>
                </a:cubicBezTo>
                <a:cubicBezTo>
                  <a:pt x="309" y="823"/>
                  <a:pt x="283" y="815"/>
                  <a:pt x="258" y="805"/>
                </a:cubicBezTo>
                <a:cubicBezTo>
                  <a:pt x="232" y="794"/>
                  <a:pt x="208" y="781"/>
                  <a:pt x="185" y="766"/>
                </a:cubicBezTo>
                <a:cubicBezTo>
                  <a:pt x="163" y="751"/>
                  <a:pt x="142" y="733"/>
                  <a:pt x="122" y="714"/>
                </a:cubicBezTo>
                <a:cubicBezTo>
                  <a:pt x="103" y="695"/>
                  <a:pt x="85" y="674"/>
                  <a:pt x="70" y="651"/>
                </a:cubicBezTo>
                <a:cubicBezTo>
                  <a:pt x="55" y="628"/>
                  <a:pt x="42" y="604"/>
                  <a:pt x="32" y="579"/>
                </a:cubicBezTo>
                <a:cubicBezTo>
                  <a:pt x="21" y="553"/>
                  <a:pt x="13" y="526"/>
                  <a:pt x="8" y="499"/>
                </a:cubicBezTo>
                <a:cubicBezTo>
                  <a:pt x="2" y="472"/>
                  <a:pt x="0" y="445"/>
                  <a:pt x="0" y="418"/>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21" name="文本框 520"/>
          <p:cNvSpPr txBox="1"/>
          <p:nvPr/>
        </p:nvSpPr>
        <p:spPr>
          <a:xfrm>
            <a:off x="3324240" y="3375000"/>
            <a:ext cx="622440" cy="151200"/>
          </a:xfrm>
          <a:prstGeom prst="rect">
            <a:avLst/>
          </a:prstGeom>
          <a:noFill/>
          <a:ln w="0">
            <a:noFill/>
          </a:ln>
        </p:spPr>
        <p:txBody>
          <a:bodyPr wrap="none" lIns="0" tIns="0" rIns="0" bIns="0" anchor="t">
            <a:spAutoFit/>
          </a:bodyPr>
          <a:lstStyle/>
          <a:p>
            <a:r>
              <a:rPr lang="zh-CN" sz="820" b="0" u="none" strike="noStrike">
                <a:solidFill>
                  <a:srgbClr val="C7D2FE"/>
                </a:solidFill>
                <a:effectLst/>
                <a:uFillTx/>
                <a:latin typeface="NotoSansSC"/>
                <a:ea typeface="NotoSansSC"/>
              </a:rPr>
              <a:t>实时知识支持</a:t>
            </a:r>
            <a:endParaRPr lang="en-US" sz="820" b="0" u="none" strike="noStrike">
              <a:solidFill>
                <a:srgbClr val="000000"/>
              </a:solidFill>
              <a:effectLst/>
              <a:uFillTx/>
              <a:latin typeface="Times New Roman"/>
            </a:endParaRPr>
          </a:p>
        </p:txBody>
      </p:sp>
      <p:sp>
        <p:nvSpPr>
          <p:cNvPr id="522" name="文本框 521"/>
          <p:cNvSpPr txBox="1"/>
          <p:nvPr/>
        </p:nvSpPr>
        <p:spPr>
          <a:xfrm>
            <a:off x="6936120" y="1540080"/>
            <a:ext cx="476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步骤 </a:t>
            </a:r>
            <a:r>
              <a:rPr lang="en-US" sz="1180" b="0" u="none" strike="noStrike">
                <a:solidFill>
                  <a:srgbClr val="FFFFFF"/>
                </a:solidFill>
                <a:effectLst/>
                <a:uFillTx/>
                <a:latin typeface="NotoSansSC"/>
                <a:ea typeface="NotoSansSC"/>
              </a:rPr>
              <a:t>3</a:t>
            </a:r>
            <a:endParaRPr lang="en-US" sz="1180" b="0" u="none" strike="noStrike">
              <a:solidFill>
                <a:srgbClr val="000000"/>
              </a:solidFill>
              <a:effectLst/>
              <a:uFillTx/>
              <a:latin typeface="Times New Roman"/>
            </a:endParaRPr>
          </a:p>
        </p:txBody>
      </p:sp>
      <p:sp>
        <p:nvSpPr>
          <p:cNvPr id="523" name="文本框 522"/>
          <p:cNvSpPr txBox="1"/>
          <p:nvPr/>
        </p:nvSpPr>
        <p:spPr>
          <a:xfrm>
            <a:off x="5623920" y="2084400"/>
            <a:ext cx="67140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生成答案</a:t>
            </a:r>
            <a:endParaRPr lang="en-US" sz="1320" b="0" u="none" strike="noStrike">
              <a:solidFill>
                <a:srgbClr val="000000"/>
              </a:solidFill>
              <a:effectLst/>
              <a:uFillTx/>
              <a:latin typeface="Times New Roman"/>
            </a:endParaRPr>
          </a:p>
        </p:txBody>
      </p:sp>
      <p:sp>
        <p:nvSpPr>
          <p:cNvPr id="524" name="文本框 523"/>
          <p:cNvSpPr txBox="1"/>
          <p:nvPr/>
        </p:nvSpPr>
        <p:spPr>
          <a:xfrm>
            <a:off x="5623920" y="241524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生成模块将检索到的上下文作为输</a:t>
            </a:r>
            <a:endParaRPr lang="en-US" sz="920" b="0" u="none" strike="noStrike">
              <a:solidFill>
                <a:srgbClr val="000000"/>
              </a:solidFill>
              <a:effectLst/>
              <a:uFillTx/>
              <a:latin typeface="Times New Roman"/>
            </a:endParaRPr>
          </a:p>
        </p:txBody>
      </p:sp>
      <p:sp>
        <p:nvSpPr>
          <p:cNvPr id="525" name="文本框 524"/>
          <p:cNvSpPr txBox="1"/>
          <p:nvPr/>
        </p:nvSpPr>
        <p:spPr>
          <a:xfrm>
            <a:off x="5623920" y="258228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入的一部分，基于该信息生成自然</a:t>
            </a:r>
            <a:endParaRPr lang="en-US" sz="920" b="0" u="none" strike="noStrike">
              <a:solidFill>
                <a:srgbClr val="000000"/>
              </a:solidFill>
              <a:effectLst/>
              <a:uFillTx/>
              <a:latin typeface="Times New Roman"/>
            </a:endParaRPr>
          </a:p>
        </p:txBody>
      </p:sp>
      <p:sp>
        <p:nvSpPr>
          <p:cNvPr id="526" name="文本框 525"/>
          <p:cNvSpPr txBox="1"/>
          <p:nvPr/>
        </p:nvSpPr>
        <p:spPr>
          <a:xfrm>
            <a:off x="5623920" y="274932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语言回答，融合检索内容与模型知</a:t>
            </a:r>
            <a:endParaRPr lang="en-US" sz="920" b="0" u="none" strike="noStrike">
              <a:solidFill>
                <a:srgbClr val="000000"/>
              </a:solidFill>
              <a:effectLst/>
              <a:uFillTx/>
              <a:latin typeface="Times New Roman"/>
            </a:endParaRPr>
          </a:p>
        </p:txBody>
      </p:sp>
      <p:sp>
        <p:nvSpPr>
          <p:cNvPr id="527" name="任意多边形 526"/>
          <p:cNvSpPr/>
          <p:nvPr/>
        </p:nvSpPr>
        <p:spPr>
          <a:xfrm>
            <a:off x="5623920" y="3158640"/>
            <a:ext cx="1838880" cy="401400"/>
          </a:xfrm>
          <a:custGeom>
            <a:avLst/>
            <a:gdLst/>
            <a:ahLst/>
            <a:cxnLst/>
            <a:rect l="0" t="0" r="r" b="b"/>
            <a:pathLst>
              <a:path w="5108" h="1115">
                <a:moveTo>
                  <a:pt x="0" y="1022"/>
                </a:moveTo>
                <a:lnTo>
                  <a:pt x="0" y="93"/>
                </a:lnTo>
                <a:cubicBezTo>
                  <a:pt x="0" y="81"/>
                  <a:pt x="2" y="69"/>
                  <a:pt x="7" y="57"/>
                </a:cubicBezTo>
                <a:cubicBezTo>
                  <a:pt x="12" y="46"/>
                  <a:pt x="18" y="36"/>
                  <a:pt x="27" y="27"/>
                </a:cubicBezTo>
                <a:cubicBezTo>
                  <a:pt x="36" y="19"/>
                  <a:pt x="46" y="12"/>
                  <a:pt x="57" y="7"/>
                </a:cubicBezTo>
                <a:cubicBezTo>
                  <a:pt x="69" y="2"/>
                  <a:pt x="80" y="0"/>
                  <a:pt x="93" y="0"/>
                </a:cubicBezTo>
                <a:lnTo>
                  <a:pt x="5015" y="0"/>
                </a:lnTo>
                <a:cubicBezTo>
                  <a:pt x="5027" y="0"/>
                  <a:pt x="5039" y="2"/>
                  <a:pt x="5050" y="7"/>
                </a:cubicBezTo>
                <a:cubicBezTo>
                  <a:pt x="5062" y="12"/>
                  <a:pt x="5072" y="19"/>
                  <a:pt x="5081" y="27"/>
                </a:cubicBezTo>
                <a:cubicBezTo>
                  <a:pt x="5089" y="36"/>
                  <a:pt x="5096" y="46"/>
                  <a:pt x="5101" y="57"/>
                </a:cubicBezTo>
                <a:cubicBezTo>
                  <a:pt x="5105" y="69"/>
                  <a:pt x="5108" y="81"/>
                  <a:pt x="5108" y="93"/>
                </a:cubicBezTo>
                <a:lnTo>
                  <a:pt x="5108" y="1022"/>
                </a:lnTo>
                <a:cubicBezTo>
                  <a:pt x="5108" y="1035"/>
                  <a:pt x="5105" y="1047"/>
                  <a:pt x="5101" y="1058"/>
                </a:cubicBezTo>
                <a:cubicBezTo>
                  <a:pt x="5096" y="1069"/>
                  <a:pt x="5089" y="1079"/>
                  <a:pt x="5081" y="1088"/>
                </a:cubicBezTo>
                <a:cubicBezTo>
                  <a:pt x="5072" y="1097"/>
                  <a:pt x="5062" y="1103"/>
                  <a:pt x="5050" y="1108"/>
                </a:cubicBezTo>
                <a:cubicBezTo>
                  <a:pt x="5039" y="1113"/>
                  <a:pt x="5027" y="1115"/>
                  <a:pt x="5015" y="1115"/>
                </a:cubicBezTo>
                <a:lnTo>
                  <a:pt x="93" y="1115"/>
                </a:lnTo>
                <a:cubicBezTo>
                  <a:pt x="80" y="1115"/>
                  <a:pt x="69" y="1113"/>
                  <a:pt x="57" y="1108"/>
                </a:cubicBezTo>
                <a:cubicBezTo>
                  <a:pt x="46" y="1103"/>
                  <a:pt x="36" y="1097"/>
                  <a:pt x="27" y="1088"/>
                </a:cubicBezTo>
                <a:cubicBezTo>
                  <a:pt x="18" y="1079"/>
                  <a:pt x="12" y="1069"/>
                  <a:pt x="7" y="1058"/>
                </a:cubicBezTo>
                <a:cubicBezTo>
                  <a:pt x="2" y="1047"/>
                  <a:pt x="0" y="1035"/>
                  <a:pt x="0" y="1022"/>
                </a:cubicBezTo>
                <a:close/>
              </a:path>
            </a:pathLst>
          </a:custGeom>
          <a:solidFill>
            <a:srgbClr val="8B5CF6">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28" name="图片 527"/>
          <p:cNvPicPr/>
          <p:nvPr/>
        </p:nvPicPr>
        <p:blipFill>
          <a:blip r:embed="rId13"/>
          <a:stretch/>
        </p:blipFill>
        <p:spPr>
          <a:xfrm>
            <a:off x="5690880" y="3250800"/>
            <a:ext cx="74880" cy="100080"/>
          </a:xfrm>
          <a:prstGeom prst="rect">
            <a:avLst/>
          </a:prstGeom>
          <a:noFill/>
          <a:ln w="0">
            <a:noFill/>
          </a:ln>
        </p:spPr>
      </p:pic>
      <p:sp>
        <p:nvSpPr>
          <p:cNvPr id="529" name="文本框 528"/>
          <p:cNvSpPr txBox="1"/>
          <p:nvPr/>
        </p:nvSpPr>
        <p:spPr>
          <a:xfrm>
            <a:off x="5623920" y="2916720"/>
            <a:ext cx="2354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识。</a:t>
            </a:r>
            <a:endParaRPr lang="en-US" sz="920" b="0" u="none" strike="noStrike">
              <a:solidFill>
                <a:srgbClr val="000000"/>
              </a:solidFill>
              <a:effectLst/>
              <a:uFillTx/>
              <a:latin typeface="Times New Roman"/>
            </a:endParaRPr>
          </a:p>
        </p:txBody>
      </p:sp>
      <p:sp>
        <p:nvSpPr>
          <p:cNvPr id="530" name="文本框 529"/>
          <p:cNvSpPr txBox="1"/>
          <p:nvPr/>
        </p:nvSpPr>
        <p:spPr>
          <a:xfrm>
            <a:off x="5822640" y="3241440"/>
            <a:ext cx="1578240" cy="151200"/>
          </a:xfrm>
          <a:prstGeom prst="rect">
            <a:avLst/>
          </a:prstGeom>
          <a:noFill/>
          <a:ln w="0">
            <a:noFill/>
          </a:ln>
        </p:spPr>
        <p:txBody>
          <a:bodyPr wrap="none" lIns="0" tIns="0" rIns="0" bIns="0" anchor="t">
            <a:spAutoFit/>
          </a:bodyPr>
          <a:lstStyle/>
          <a:p>
            <a:r>
              <a:rPr lang="en-US" sz="820" b="0" u="none" strike="noStrike">
                <a:solidFill>
                  <a:srgbClr val="DDD6FE"/>
                </a:solidFill>
                <a:effectLst/>
                <a:uFillTx/>
                <a:latin typeface="NotoSansSC"/>
                <a:ea typeface="NotoSansSC"/>
              </a:rPr>
              <a:t> 关键点：整合上下文信息，生成连</a:t>
            </a:r>
            <a:endParaRPr lang="en-US" sz="820" b="0" u="none" strike="noStrike">
              <a:solidFill>
                <a:srgbClr val="000000"/>
              </a:solidFill>
              <a:effectLst/>
              <a:uFillTx/>
              <a:latin typeface="Times New Roman"/>
            </a:endParaRPr>
          </a:p>
        </p:txBody>
      </p:sp>
      <p:sp>
        <p:nvSpPr>
          <p:cNvPr id="531" name="任意多边形 530"/>
          <p:cNvSpPr/>
          <p:nvPr/>
        </p:nvSpPr>
        <p:spPr>
          <a:xfrm>
            <a:off x="7838280" y="1119600"/>
            <a:ext cx="2189880" cy="2616120"/>
          </a:xfrm>
          <a:custGeom>
            <a:avLst/>
            <a:gdLst/>
            <a:ahLst/>
            <a:cxnLst/>
            <a:rect l="0" t="0" r="r" b="b"/>
            <a:pathLst>
              <a:path w="6083" h="7267">
                <a:moveTo>
                  <a:pt x="22" y="172"/>
                </a:moveTo>
                <a:cubicBezTo>
                  <a:pt x="36" y="138"/>
                  <a:pt x="56" y="108"/>
                  <a:pt x="82" y="82"/>
                </a:cubicBezTo>
                <a:cubicBezTo>
                  <a:pt x="108" y="56"/>
                  <a:pt x="138" y="35"/>
                  <a:pt x="172" y="21"/>
                </a:cubicBezTo>
                <a:cubicBezTo>
                  <a:pt x="206" y="7"/>
                  <a:pt x="242" y="0"/>
                  <a:pt x="279" y="0"/>
                </a:cubicBezTo>
                <a:lnTo>
                  <a:pt x="5805" y="0"/>
                </a:lnTo>
                <a:cubicBezTo>
                  <a:pt x="5842" y="0"/>
                  <a:pt x="5877" y="7"/>
                  <a:pt x="5911" y="21"/>
                </a:cubicBezTo>
                <a:cubicBezTo>
                  <a:pt x="5945" y="35"/>
                  <a:pt x="5975" y="56"/>
                  <a:pt x="6002" y="82"/>
                </a:cubicBezTo>
                <a:cubicBezTo>
                  <a:pt x="6028" y="108"/>
                  <a:pt x="6048" y="138"/>
                  <a:pt x="6062" y="172"/>
                </a:cubicBezTo>
                <a:cubicBezTo>
                  <a:pt x="6076" y="206"/>
                  <a:pt x="6083" y="242"/>
                  <a:pt x="6083" y="279"/>
                </a:cubicBezTo>
                <a:lnTo>
                  <a:pt x="6083" y="6988"/>
                </a:lnTo>
                <a:cubicBezTo>
                  <a:pt x="6083" y="7025"/>
                  <a:pt x="6076" y="7061"/>
                  <a:pt x="6062" y="7095"/>
                </a:cubicBezTo>
                <a:cubicBezTo>
                  <a:pt x="6048" y="7129"/>
                  <a:pt x="6028" y="7159"/>
                  <a:pt x="6002" y="7185"/>
                </a:cubicBezTo>
                <a:cubicBezTo>
                  <a:pt x="5975" y="7211"/>
                  <a:pt x="5945" y="7231"/>
                  <a:pt x="5911" y="7246"/>
                </a:cubicBezTo>
                <a:cubicBezTo>
                  <a:pt x="5877" y="7260"/>
                  <a:pt x="5842" y="7267"/>
                  <a:pt x="5805" y="7267"/>
                </a:cubicBezTo>
                <a:lnTo>
                  <a:pt x="279" y="7267"/>
                </a:lnTo>
                <a:cubicBezTo>
                  <a:pt x="242" y="7267"/>
                  <a:pt x="206" y="7260"/>
                  <a:pt x="172" y="7246"/>
                </a:cubicBezTo>
                <a:cubicBezTo>
                  <a:pt x="138" y="7231"/>
                  <a:pt x="108" y="7211"/>
                  <a:pt x="82" y="7185"/>
                </a:cubicBezTo>
                <a:cubicBezTo>
                  <a:pt x="56" y="7159"/>
                  <a:pt x="36" y="7129"/>
                  <a:pt x="22" y="7095"/>
                </a:cubicBezTo>
                <a:cubicBezTo>
                  <a:pt x="7" y="7061"/>
                  <a:pt x="0" y="7025"/>
                  <a:pt x="0" y="6988"/>
                </a:cubicBezTo>
                <a:lnTo>
                  <a:pt x="0" y="279"/>
                </a:lnTo>
                <a:cubicBezTo>
                  <a:pt x="0" y="242"/>
                  <a:pt x="7" y="206"/>
                  <a:pt x="22" y="17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2" name="任意多边形 531"/>
          <p:cNvSpPr/>
          <p:nvPr/>
        </p:nvSpPr>
        <p:spPr>
          <a:xfrm>
            <a:off x="7838280" y="1119600"/>
            <a:ext cx="2189880" cy="2616120"/>
          </a:xfrm>
          <a:custGeom>
            <a:avLst/>
            <a:gdLst/>
            <a:ahLst/>
            <a:cxnLst/>
            <a:rect l="0" t="0" r="r" b="b"/>
            <a:pathLst>
              <a:path w="6083" h="7267">
                <a:moveTo>
                  <a:pt x="0" y="6988"/>
                </a:moveTo>
                <a:lnTo>
                  <a:pt x="0" y="279"/>
                </a:lnTo>
                <a:cubicBezTo>
                  <a:pt x="0" y="242"/>
                  <a:pt x="7" y="206"/>
                  <a:pt x="22" y="172"/>
                </a:cubicBezTo>
                <a:cubicBezTo>
                  <a:pt x="36" y="138"/>
                  <a:pt x="56" y="108"/>
                  <a:pt x="82" y="82"/>
                </a:cubicBezTo>
                <a:cubicBezTo>
                  <a:pt x="108" y="56"/>
                  <a:pt x="138" y="35"/>
                  <a:pt x="172" y="21"/>
                </a:cubicBezTo>
                <a:cubicBezTo>
                  <a:pt x="206" y="7"/>
                  <a:pt x="242" y="0"/>
                  <a:pt x="279" y="0"/>
                </a:cubicBezTo>
                <a:lnTo>
                  <a:pt x="5805" y="0"/>
                </a:lnTo>
                <a:cubicBezTo>
                  <a:pt x="5842" y="0"/>
                  <a:pt x="5877" y="7"/>
                  <a:pt x="5911" y="21"/>
                </a:cubicBezTo>
                <a:cubicBezTo>
                  <a:pt x="5945" y="35"/>
                  <a:pt x="5975" y="56"/>
                  <a:pt x="6002" y="82"/>
                </a:cubicBezTo>
                <a:cubicBezTo>
                  <a:pt x="6028" y="108"/>
                  <a:pt x="6048" y="138"/>
                  <a:pt x="6062" y="172"/>
                </a:cubicBezTo>
                <a:cubicBezTo>
                  <a:pt x="6076" y="206"/>
                  <a:pt x="6083" y="242"/>
                  <a:pt x="6083" y="279"/>
                </a:cubicBezTo>
                <a:lnTo>
                  <a:pt x="6083" y="6988"/>
                </a:lnTo>
                <a:cubicBezTo>
                  <a:pt x="6083" y="7025"/>
                  <a:pt x="6076" y="7061"/>
                  <a:pt x="6062" y="7095"/>
                </a:cubicBezTo>
                <a:cubicBezTo>
                  <a:pt x="6048" y="7129"/>
                  <a:pt x="6028" y="7159"/>
                  <a:pt x="6002" y="7185"/>
                </a:cubicBezTo>
                <a:cubicBezTo>
                  <a:pt x="5975" y="7211"/>
                  <a:pt x="5945" y="7231"/>
                  <a:pt x="5911" y="7246"/>
                </a:cubicBezTo>
                <a:cubicBezTo>
                  <a:pt x="5877" y="7260"/>
                  <a:pt x="5842" y="7267"/>
                  <a:pt x="5805" y="7267"/>
                </a:cubicBezTo>
                <a:lnTo>
                  <a:pt x="279" y="7267"/>
                </a:lnTo>
                <a:cubicBezTo>
                  <a:pt x="242" y="7267"/>
                  <a:pt x="206" y="7260"/>
                  <a:pt x="172" y="7246"/>
                </a:cubicBezTo>
                <a:cubicBezTo>
                  <a:pt x="138" y="7231"/>
                  <a:pt x="108" y="7211"/>
                  <a:pt x="82" y="7185"/>
                </a:cubicBezTo>
                <a:cubicBezTo>
                  <a:pt x="56" y="7159"/>
                  <a:pt x="36" y="7129"/>
                  <a:pt x="22" y="7095"/>
                </a:cubicBezTo>
                <a:cubicBezTo>
                  <a:pt x="7" y="7061"/>
                  <a:pt x="0" y="7025"/>
                  <a:pt x="0" y="6988"/>
                </a:cubicBezTo>
                <a:moveTo>
                  <a:pt x="24" y="279"/>
                </a:moveTo>
                <a:lnTo>
                  <a:pt x="24" y="6988"/>
                </a:lnTo>
                <a:cubicBezTo>
                  <a:pt x="24" y="7005"/>
                  <a:pt x="25" y="7022"/>
                  <a:pt x="28" y="7038"/>
                </a:cubicBezTo>
                <a:cubicBezTo>
                  <a:pt x="32" y="7054"/>
                  <a:pt x="37" y="7070"/>
                  <a:pt x="43" y="7086"/>
                </a:cubicBezTo>
                <a:cubicBezTo>
                  <a:pt x="49" y="7101"/>
                  <a:pt x="57" y="7116"/>
                  <a:pt x="67" y="7130"/>
                </a:cubicBezTo>
                <a:cubicBezTo>
                  <a:pt x="76" y="7144"/>
                  <a:pt x="86" y="7157"/>
                  <a:pt x="98" y="7169"/>
                </a:cubicBezTo>
                <a:cubicBezTo>
                  <a:pt x="110" y="7181"/>
                  <a:pt x="123" y="7191"/>
                  <a:pt x="137" y="7200"/>
                </a:cubicBezTo>
                <a:cubicBezTo>
                  <a:pt x="151" y="7210"/>
                  <a:pt x="166" y="7218"/>
                  <a:pt x="181" y="7224"/>
                </a:cubicBezTo>
                <a:cubicBezTo>
                  <a:pt x="197" y="7231"/>
                  <a:pt x="213" y="7235"/>
                  <a:pt x="229" y="7239"/>
                </a:cubicBezTo>
                <a:cubicBezTo>
                  <a:pt x="246" y="7242"/>
                  <a:pt x="262" y="7244"/>
                  <a:pt x="279" y="7244"/>
                </a:cubicBezTo>
                <a:lnTo>
                  <a:pt x="5805" y="7244"/>
                </a:lnTo>
                <a:cubicBezTo>
                  <a:pt x="5821" y="7244"/>
                  <a:pt x="5838" y="7242"/>
                  <a:pt x="5854" y="7239"/>
                </a:cubicBezTo>
                <a:cubicBezTo>
                  <a:pt x="5871" y="7235"/>
                  <a:pt x="5887" y="7231"/>
                  <a:pt x="5902" y="7224"/>
                </a:cubicBezTo>
                <a:cubicBezTo>
                  <a:pt x="5918" y="7218"/>
                  <a:pt x="5933" y="7210"/>
                  <a:pt x="5946" y="7200"/>
                </a:cubicBezTo>
                <a:cubicBezTo>
                  <a:pt x="5960" y="7191"/>
                  <a:pt x="5973" y="7181"/>
                  <a:pt x="5985" y="7169"/>
                </a:cubicBezTo>
                <a:cubicBezTo>
                  <a:pt x="5997" y="7157"/>
                  <a:pt x="6008" y="7144"/>
                  <a:pt x="6017" y="7130"/>
                </a:cubicBezTo>
                <a:cubicBezTo>
                  <a:pt x="6026" y="7116"/>
                  <a:pt x="6034" y="7101"/>
                  <a:pt x="6041" y="7086"/>
                </a:cubicBezTo>
                <a:cubicBezTo>
                  <a:pt x="6047" y="7070"/>
                  <a:pt x="6052" y="7054"/>
                  <a:pt x="6055" y="7038"/>
                </a:cubicBezTo>
                <a:cubicBezTo>
                  <a:pt x="6058" y="7022"/>
                  <a:pt x="6060" y="7005"/>
                  <a:pt x="6060" y="6988"/>
                </a:cubicBezTo>
                <a:lnTo>
                  <a:pt x="6060" y="279"/>
                </a:lnTo>
                <a:cubicBezTo>
                  <a:pt x="6060" y="262"/>
                  <a:pt x="6058" y="245"/>
                  <a:pt x="6055" y="229"/>
                </a:cubicBezTo>
                <a:cubicBezTo>
                  <a:pt x="6052" y="212"/>
                  <a:pt x="6047" y="196"/>
                  <a:pt x="6041" y="181"/>
                </a:cubicBezTo>
                <a:cubicBezTo>
                  <a:pt x="6034" y="165"/>
                  <a:pt x="6026" y="151"/>
                  <a:pt x="6017" y="137"/>
                </a:cubicBezTo>
                <a:cubicBezTo>
                  <a:pt x="6008" y="123"/>
                  <a:pt x="5997" y="110"/>
                  <a:pt x="5985" y="98"/>
                </a:cubicBezTo>
                <a:cubicBezTo>
                  <a:pt x="5973" y="86"/>
                  <a:pt x="5960" y="76"/>
                  <a:pt x="5946" y="66"/>
                </a:cubicBezTo>
                <a:cubicBezTo>
                  <a:pt x="5933" y="57"/>
                  <a:pt x="5918" y="49"/>
                  <a:pt x="5902" y="43"/>
                </a:cubicBezTo>
                <a:cubicBezTo>
                  <a:pt x="5887" y="36"/>
                  <a:pt x="5871" y="31"/>
                  <a:pt x="5854" y="28"/>
                </a:cubicBezTo>
                <a:cubicBezTo>
                  <a:pt x="5838" y="25"/>
                  <a:pt x="5821" y="23"/>
                  <a:pt x="5805" y="23"/>
                </a:cubicBezTo>
                <a:lnTo>
                  <a:pt x="279" y="23"/>
                </a:lnTo>
                <a:cubicBezTo>
                  <a:pt x="262" y="23"/>
                  <a:pt x="246" y="25"/>
                  <a:pt x="229" y="28"/>
                </a:cubicBezTo>
                <a:cubicBezTo>
                  <a:pt x="213" y="31"/>
                  <a:pt x="197" y="36"/>
                  <a:pt x="181" y="43"/>
                </a:cubicBezTo>
                <a:cubicBezTo>
                  <a:pt x="166" y="49"/>
                  <a:pt x="151" y="57"/>
                  <a:pt x="137" y="66"/>
                </a:cubicBezTo>
                <a:cubicBezTo>
                  <a:pt x="123" y="76"/>
                  <a:pt x="110" y="86"/>
                  <a:pt x="98" y="98"/>
                </a:cubicBezTo>
                <a:cubicBezTo>
                  <a:pt x="86" y="110"/>
                  <a:pt x="76" y="123"/>
                  <a:pt x="67" y="137"/>
                </a:cubicBezTo>
                <a:cubicBezTo>
                  <a:pt x="57" y="151"/>
                  <a:pt x="49" y="165"/>
                  <a:pt x="43" y="181"/>
                </a:cubicBezTo>
                <a:cubicBezTo>
                  <a:pt x="37" y="196"/>
                  <a:pt x="32" y="212"/>
                  <a:pt x="28" y="229"/>
                </a:cubicBezTo>
                <a:cubicBezTo>
                  <a:pt x="25" y="245"/>
                  <a:pt x="24" y="262"/>
                  <a:pt x="24" y="279"/>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3" name="任意多边形 532"/>
          <p:cNvSpPr/>
          <p:nvPr/>
        </p:nvSpPr>
        <p:spPr>
          <a:xfrm>
            <a:off x="8013960" y="1295280"/>
            <a:ext cx="501840" cy="501480"/>
          </a:xfrm>
          <a:custGeom>
            <a:avLst/>
            <a:gdLst/>
            <a:ahLst/>
            <a:cxnLst/>
            <a:rect l="0" t="0" r="r" b="b"/>
            <a:pathLst>
              <a:path w="1394" h="1393">
                <a:moveTo>
                  <a:pt x="1394" y="696"/>
                </a:moveTo>
                <a:cubicBezTo>
                  <a:pt x="1394" y="719"/>
                  <a:pt x="1392" y="741"/>
                  <a:pt x="1390" y="764"/>
                </a:cubicBezTo>
                <a:cubicBezTo>
                  <a:pt x="1388" y="787"/>
                  <a:pt x="1385" y="809"/>
                  <a:pt x="1380" y="832"/>
                </a:cubicBezTo>
                <a:cubicBezTo>
                  <a:pt x="1376" y="854"/>
                  <a:pt x="1370" y="876"/>
                  <a:pt x="1364" y="898"/>
                </a:cubicBezTo>
                <a:cubicBezTo>
                  <a:pt x="1357" y="920"/>
                  <a:pt x="1349" y="941"/>
                  <a:pt x="1341" y="962"/>
                </a:cubicBezTo>
                <a:cubicBezTo>
                  <a:pt x="1332" y="983"/>
                  <a:pt x="1322" y="1004"/>
                  <a:pt x="1311" y="1024"/>
                </a:cubicBezTo>
                <a:cubicBezTo>
                  <a:pt x="1301" y="1044"/>
                  <a:pt x="1289" y="1064"/>
                  <a:pt x="1276" y="1083"/>
                </a:cubicBezTo>
                <a:cubicBezTo>
                  <a:pt x="1264" y="1102"/>
                  <a:pt x="1250" y="1120"/>
                  <a:pt x="1236" y="1138"/>
                </a:cubicBezTo>
                <a:cubicBezTo>
                  <a:pt x="1221" y="1155"/>
                  <a:pt x="1206" y="1172"/>
                  <a:pt x="1190" y="1188"/>
                </a:cubicBezTo>
                <a:cubicBezTo>
                  <a:pt x="1174" y="1204"/>
                  <a:pt x="1157" y="1220"/>
                  <a:pt x="1139" y="1234"/>
                </a:cubicBezTo>
                <a:cubicBezTo>
                  <a:pt x="1121" y="1249"/>
                  <a:pt x="1103" y="1262"/>
                  <a:pt x="1084" y="1276"/>
                </a:cubicBezTo>
                <a:cubicBezTo>
                  <a:pt x="1065" y="1289"/>
                  <a:pt x="1046" y="1300"/>
                  <a:pt x="1025" y="1311"/>
                </a:cubicBezTo>
                <a:cubicBezTo>
                  <a:pt x="1005" y="1322"/>
                  <a:pt x="985" y="1332"/>
                  <a:pt x="964" y="1340"/>
                </a:cubicBezTo>
                <a:cubicBezTo>
                  <a:pt x="943" y="1349"/>
                  <a:pt x="921" y="1357"/>
                  <a:pt x="899" y="1363"/>
                </a:cubicBezTo>
                <a:cubicBezTo>
                  <a:pt x="878" y="1370"/>
                  <a:pt x="855" y="1375"/>
                  <a:pt x="833" y="1380"/>
                </a:cubicBezTo>
                <a:cubicBezTo>
                  <a:pt x="811" y="1384"/>
                  <a:pt x="788" y="1388"/>
                  <a:pt x="765" y="1390"/>
                </a:cubicBezTo>
                <a:cubicBezTo>
                  <a:pt x="743" y="1392"/>
                  <a:pt x="720" y="1393"/>
                  <a:pt x="696" y="1393"/>
                </a:cubicBezTo>
                <a:cubicBezTo>
                  <a:pt x="673" y="1393"/>
                  <a:pt x="651" y="1392"/>
                  <a:pt x="628" y="1390"/>
                </a:cubicBezTo>
                <a:cubicBezTo>
                  <a:pt x="605" y="1388"/>
                  <a:pt x="583" y="1384"/>
                  <a:pt x="560" y="1380"/>
                </a:cubicBezTo>
                <a:cubicBezTo>
                  <a:pt x="538" y="1375"/>
                  <a:pt x="516" y="1370"/>
                  <a:pt x="494" y="1363"/>
                </a:cubicBezTo>
                <a:cubicBezTo>
                  <a:pt x="472" y="1357"/>
                  <a:pt x="451" y="1349"/>
                  <a:pt x="430" y="1340"/>
                </a:cubicBezTo>
                <a:cubicBezTo>
                  <a:pt x="409" y="1332"/>
                  <a:pt x="388" y="1322"/>
                  <a:pt x="368" y="1311"/>
                </a:cubicBezTo>
                <a:cubicBezTo>
                  <a:pt x="348" y="1300"/>
                  <a:pt x="328" y="1289"/>
                  <a:pt x="309" y="1276"/>
                </a:cubicBezTo>
                <a:cubicBezTo>
                  <a:pt x="290" y="1262"/>
                  <a:pt x="272" y="1249"/>
                  <a:pt x="254" y="1234"/>
                </a:cubicBezTo>
                <a:cubicBezTo>
                  <a:pt x="237" y="1220"/>
                  <a:pt x="220" y="1204"/>
                  <a:pt x="204" y="1188"/>
                </a:cubicBezTo>
                <a:cubicBezTo>
                  <a:pt x="188" y="1172"/>
                  <a:pt x="172" y="1155"/>
                  <a:pt x="158" y="1138"/>
                </a:cubicBezTo>
                <a:cubicBezTo>
                  <a:pt x="143" y="1120"/>
                  <a:pt x="130" y="1102"/>
                  <a:pt x="117" y="1083"/>
                </a:cubicBezTo>
                <a:cubicBezTo>
                  <a:pt x="105" y="1064"/>
                  <a:pt x="93" y="1044"/>
                  <a:pt x="82" y="1024"/>
                </a:cubicBezTo>
                <a:cubicBezTo>
                  <a:pt x="71" y="1004"/>
                  <a:pt x="62" y="983"/>
                  <a:pt x="53" y="962"/>
                </a:cubicBezTo>
                <a:cubicBezTo>
                  <a:pt x="44" y="941"/>
                  <a:pt x="36" y="920"/>
                  <a:pt x="30" y="898"/>
                </a:cubicBezTo>
                <a:cubicBezTo>
                  <a:pt x="23" y="876"/>
                  <a:pt x="18" y="854"/>
                  <a:pt x="13" y="832"/>
                </a:cubicBezTo>
                <a:cubicBezTo>
                  <a:pt x="9" y="809"/>
                  <a:pt x="5" y="787"/>
                  <a:pt x="3" y="764"/>
                </a:cubicBezTo>
                <a:cubicBezTo>
                  <a:pt x="1" y="741"/>
                  <a:pt x="0" y="719"/>
                  <a:pt x="0" y="696"/>
                </a:cubicBezTo>
                <a:cubicBezTo>
                  <a:pt x="0" y="673"/>
                  <a:pt x="1" y="650"/>
                  <a:pt x="3" y="628"/>
                </a:cubicBezTo>
                <a:cubicBezTo>
                  <a:pt x="5" y="605"/>
                  <a:pt x="9" y="582"/>
                  <a:pt x="13" y="560"/>
                </a:cubicBezTo>
                <a:cubicBezTo>
                  <a:pt x="18" y="538"/>
                  <a:pt x="23" y="516"/>
                  <a:pt x="30" y="494"/>
                </a:cubicBezTo>
                <a:cubicBezTo>
                  <a:pt x="36" y="472"/>
                  <a:pt x="44" y="450"/>
                  <a:pt x="53" y="429"/>
                </a:cubicBezTo>
                <a:cubicBezTo>
                  <a:pt x="62" y="408"/>
                  <a:pt x="71" y="388"/>
                  <a:pt x="82" y="368"/>
                </a:cubicBezTo>
                <a:cubicBezTo>
                  <a:pt x="93" y="348"/>
                  <a:pt x="105" y="328"/>
                  <a:pt x="117" y="309"/>
                </a:cubicBezTo>
                <a:cubicBezTo>
                  <a:pt x="130" y="290"/>
                  <a:pt x="143" y="272"/>
                  <a:pt x="158" y="254"/>
                </a:cubicBezTo>
                <a:cubicBezTo>
                  <a:pt x="172" y="236"/>
                  <a:pt x="188" y="220"/>
                  <a:pt x="204" y="203"/>
                </a:cubicBezTo>
                <a:cubicBezTo>
                  <a:pt x="220" y="187"/>
                  <a:pt x="237" y="172"/>
                  <a:pt x="254" y="158"/>
                </a:cubicBezTo>
                <a:cubicBezTo>
                  <a:pt x="272" y="143"/>
                  <a:pt x="290" y="130"/>
                  <a:pt x="309" y="117"/>
                </a:cubicBezTo>
                <a:cubicBezTo>
                  <a:pt x="328" y="104"/>
                  <a:pt x="348" y="93"/>
                  <a:pt x="368" y="82"/>
                </a:cubicBezTo>
                <a:cubicBezTo>
                  <a:pt x="388" y="71"/>
                  <a:pt x="409" y="61"/>
                  <a:pt x="430" y="53"/>
                </a:cubicBezTo>
                <a:cubicBezTo>
                  <a:pt x="451" y="44"/>
                  <a:pt x="472" y="36"/>
                  <a:pt x="494" y="30"/>
                </a:cubicBezTo>
                <a:cubicBezTo>
                  <a:pt x="516" y="23"/>
                  <a:pt x="538" y="17"/>
                  <a:pt x="560" y="13"/>
                </a:cubicBezTo>
                <a:cubicBezTo>
                  <a:pt x="583" y="8"/>
                  <a:pt x="605" y="5"/>
                  <a:pt x="628" y="3"/>
                </a:cubicBezTo>
                <a:cubicBezTo>
                  <a:pt x="651" y="1"/>
                  <a:pt x="673" y="0"/>
                  <a:pt x="696" y="0"/>
                </a:cubicBezTo>
                <a:cubicBezTo>
                  <a:pt x="720" y="0"/>
                  <a:pt x="743" y="1"/>
                  <a:pt x="765" y="3"/>
                </a:cubicBezTo>
                <a:cubicBezTo>
                  <a:pt x="788" y="5"/>
                  <a:pt x="811" y="8"/>
                  <a:pt x="833" y="13"/>
                </a:cubicBezTo>
                <a:cubicBezTo>
                  <a:pt x="855" y="17"/>
                  <a:pt x="878" y="23"/>
                  <a:pt x="899" y="30"/>
                </a:cubicBezTo>
                <a:cubicBezTo>
                  <a:pt x="921" y="36"/>
                  <a:pt x="943" y="44"/>
                  <a:pt x="964" y="53"/>
                </a:cubicBezTo>
                <a:cubicBezTo>
                  <a:pt x="985" y="61"/>
                  <a:pt x="1005" y="71"/>
                  <a:pt x="1025" y="82"/>
                </a:cubicBezTo>
                <a:cubicBezTo>
                  <a:pt x="1046" y="93"/>
                  <a:pt x="1065" y="104"/>
                  <a:pt x="1084" y="117"/>
                </a:cubicBezTo>
                <a:cubicBezTo>
                  <a:pt x="1103" y="130"/>
                  <a:pt x="1121" y="143"/>
                  <a:pt x="1139" y="158"/>
                </a:cubicBezTo>
                <a:cubicBezTo>
                  <a:pt x="1157" y="172"/>
                  <a:pt x="1174" y="187"/>
                  <a:pt x="1190" y="203"/>
                </a:cubicBezTo>
                <a:cubicBezTo>
                  <a:pt x="1206" y="220"/>
                  <a:pt x="1221" y="236"/>
                  <a:pt x="1236" y="254"/>
                </a:cubicBezTo>
                <a:cubicBezTo>
                  <a:pt x="1250" y="272"/>
                  <a:pt x="1264" y="290"/>
                  <a:pt x="1276" y="309"/>
                </a:cubicBezTo>
                <a:cubicBezTo>
                  <a:pt x="1289" y="328"/>
                  <a:pt x="1301" y="348"/>
                  <a:pt x="1311" y="368"/>
                </a:cubicBezTo>
                <a:cubicBezTo>
                  <a:pt x="1322" y="388"/>
                  <a:pt x="1332" y="408"/>
                  <a:pt x="1341" y="429"/>
                </a:cubicBezTo>
                <a:cubicBezTo>
                  <a:pt x="1349" y="450"/>
                  <a:pt x="1357" y="472"/>
                  <a:pt x="1364" y="494"/>
                </a:cubicBezTo>
                <a:cubicBezTo>
                  <a:pt x="1370" y="516"/>
                  <a:pt x="1376" y="538"/>
                  <a:pt x="1380" y="560"/>
                </a:cubicBezTo>
                <a:cubicBezTo>
                  <a:pt x="1385" y="582"/>
                  <a:pt x="1388" y="605"/>
                  <a:pt x="1390" y="628"/>
                </a:cubicBezTo>
                <a:cubicBezTo>
                  <a:pt x="1392" y="650"/>
                  <a:pt x="1394" y="673"/>
                  <a:pt x="1394" y="696"/>
                </a:cubicBezTo>
                <a:close/>
              </a:path>
            </a:pathLst>
          </a:custGeom>
          <a:solidFill>
            <a:srgbClr val="DB2777">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34" name="图片 533"/>
          <p:cNvPicPr/>
          <p:nvPr/>
        </p:nvPicPr>
        <p:blipFill>
          <a:blip r:embed="rId14"/>
          <a:stretch/>
        </p:blipFill>
        <p:spPr>
          <a:xfrm>
            <a:off x="8164440" y="1445760"/>
            <a:ext cx="200160" cy="200160"/>
          </a:xfrm>
          <a:prstGeom prst="rect">
            <a:avLst/>
          </a:prstGeom>
          <a:noFill/>
          <a:ln w="0">
            <a:noFill/>
          </a:ln>
        </p:spPr>
      </p:pic>
      <p:sp>
        <p:nvSpPr>
          <p:cNvPr id="535" name="任意多边形 534"/>
          <p:cNvSpPr/>
          <p:nvPr/>
        </p:nvSpPr>
        <p:spPr>
          <a:xfrm>
            <a:off x="9225720" y="1462320"/>
            <a:ext cx="627120" cy="300960"/>
          </a:xfrm>
          <a:custGeom>
            <a:avLst/>
            <a:gdLst/>
            <a:ahLst/>
            <a:cxnLst/>
            <a:rect l="0" t="0" r="r" b="b"/>
            <a:pathLst>
              <a:path w="1742" h="836">
                <a:moveTo>
                  <a:pt x="0" y="418"/>
                </a:moveTo>
                <a:cubicBezTo>
                  <a:pt x="0" y="390"/>
                  <a:pt x="2" y="363"/>
                  <a:pt x="8" y="336"/>
                </a:cubicBezTo>
                <a:cubicBezTo>
                  <a:pt x="13" y="309"/>
                  <a:pt x="21" y="283"/>
                  <a:pt x="32" y="258"/>
                </a:cubicBezTo>
                <a:cubicBezTo>
                  <a:pt x="42" y="232"/>
                  <a:pt x="55" y="208"/>
                  <a:pt x="70" y="185"/>
                </a:cubicBezTo>
                <a:cubicBezTo>
                  <a:pt x="85" y="163"/>
                  <a:pt x="103" y="142"/>
                  <a:pt x="122" y="122"/>
                </a:cubicBezTo>
                <a:cubicBezTo>
                  <a:pt x="141" y="103"/>
                  <a:pt x="163" y="85"/>
                  <a:pt x="185" y="70"/>
                </a:cubicBezTo>
                <a:cubicBezTo>
                  <a:pt x="208" y="55"/>
                  <a:pt x="232" y="42"/>
                  <a:pt x="258" y="32"/>
                </a:cubicBezTo>
                <a:cubicBezTo>
                  <a:pt x="283" y="21"/>
                  <a:pt x="309" y="13"/>
                  <a:pt x="336" y="8"/>
                </a:cubicBezTo>
                <a:cubicBezTo>
                  <a:pt x="363" y="2"/>
                  <a:pt x="390" y="0"/>
                  <a:pt x="418" y="0"/>
                </a:cubicBezTo>
                <a:lnTo>
                  <a:pt x="1323" y="0"/>
                </a:lnTo>
                <a:cubicBezTo>
                  <a:pt x="1351" y="0"/>
                  <a:pt x="1378" y="2"/>
                  <a:pt x="1405" y="8"/>
                </a:cubicBezTo>
                <a:cubicBezTo>
                  <a:pt x="1432" y="13"/>
                  <a:pt x="1458" y="21"/>
                  <a:pt x="1484" y="32"/>
                </a:cubicBezTo>
                <a:cubicBezTo>
                  <a:pt x="1509" y="42"/>
                  <a:pt x="1533" y="55"/>
                  <a:pt x="1556" y="70"/>
                </a:cubicBezTo>
                <a:cubicBezTo>
                  <a:pt x="1579" y="85"/>
                  <a:pt x="1600" y="103"/>
                  <a:pt x="1619" y="122"/>
                </a:cubicBezTo>
                <a:cubicBezTo>
                  <a:pt x="1639" y="142"/>
                  <a:pt x="1656" y="163"/>
                  <a:pt x="1671" y="185"/>
                </a:cubicBezTo>
                <a:cubicBezTo>
                  <a:pt x="1687" y="208"/>
                  <a:pt x="1699" y="232"/>
                  <a:pt x="1710" y="258"/>
                </a:cubicBezTo>
                <a:cubicBezTo>
                  <a:pt x="1720" y="283"/>
                  <a:pt x="1728" y="309"/>
                  <a:pt x="1734" y="336"/>
                </a:cubicBezTo>
                <a:cubicBezTo>
                  <a:pt x="1739" y="363"/>
                  <a:pt x="1742" y="390"/>
                  <a:pt x="1742" y="418"/>
                </a:cubicBezTo>
                <a:cubicBezTo>
                  <a:pt x="1742" y="445"/>
                  <a:pt x="1739" y="472"/>
                  <a:pt x="1734" y="499"/>
                </a:cubicBezTo>
                <a:cubicBezTo>
                  <a:pt x="1728" y="526"/>
                  <a:pt x="1720" y="553"/>
                  <a:pt x="1710" y="579"/>
                </a:cubicBezTo>
                <a:cubicBezTo>
                  <a:pt x="1699" y="604"/>
                  <a:pt x="1687" y="628"/>
                  <a:pt x="1671" y="651"/>
                </a:cubicBezTo>
                <a:cubicBezTo>
                  <a:pt x="1656" y="674"/>
                  <a:pt x="1639" y="695"/>
                  <a:pt x="1619" y="714"/>
                </a:cubicBezTo>
                <a:cubicBezTo>
                  <a:pt x="1600" y="733"/>
                  <a:pt x="1579" y="751"/>
                  <a:pt x="1556" y="766"/>
                </a:cubicBezTo>
                <a:cubicBezTo>
                  <a:pt x="1533" y="781"/>
                  <a:pt x="1509" y="794"/>
                  <a:pt x="1484" y="805"/>
                </a:cubicBezTo>
                <a:cubicBezTo>
                  <a:pt x="1458" y="815"/>
                  <a:pt x="1432" y="823"/>
                  <a:pt x="1405" y="828"/>
                </a:cubicBezTo>
                <a:cubicBezTo>
                  <a:pt x="1378" y="834"/>
                  <a:pt x="1351" y="836"/>
                  <a:pt x="1323" y="836"/>
                </a:cubicBezTo>
                <a:lnTo>
                  <a:pt x="418" y="836"/>
                </a:lnTo>
                <a:cubicBezTo>
                  <a:pt x="390" y="836"/>
                  <a:pt x="363" y="834"/>
                  <a:pt x="336" y="828"/>
                </a:cubicBezTo>
                <a:cubicBezTo>
                  <a:pt x="309" y="823"/>
                  <a:pt x="283" y="815"/>
                  <a:pt x="258" y="805"/>
                </a:cubicBezTo>
                <a:cubicBezTo>
                  <a:pt x="232" y="794"/>
                  <a:pt x="208" y="781"/>
                  <a:pt x="185" y="766"/>
                </a:cubicBezTo>
                <a:cubicBezTo>
                  <a:pt x="163" y="751"/>
                  <a:pt x="141" y="733"/>
                  <a:pt x="122" y="714"/>
                </a:cubicBezTo>
                <a:cubicBezTo>
                  <a:pt x="103" y="695"/>
                  <a:pt x="85" y="674"/>
                  <a:pt x="70" y="651"/>
                </a:cubicBezTo>
                <a:cubicBezTo>
                  <a:pt x="55" y="628"/>
                  <a:pt x="42" y="604"/>
                  <a:pt x="32" y="579"/>
                </a:cubicBezTo>
                <a:cubicBezTo>
                  <a:pt x="21" y="553"/>
                  <a:pt x="13" y="526"/>
                  <a:pt x="8" y="499"/>
                </a:cubicBezTo>
                <a:cubicBezTo>
                  <a:pt x="2" y="472"/>
                  <a:pt x="0" y="445"/>
                  <a:pt x="0" y="418"/>
                </a:cubicBezTo>
                <a:close/>
              </a:path>
            </a:pathLst>
          </a:custGeom>
          <a:solidFill>
            <a:srgbClr val="EC4899">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36" name="文本框 535"/>
          <p:cNvSpPr txBox="1"/>
          <p:nvPr/>
        </p:nvSpPr>
        <p:spPr>
          <a:xfrm>
            <a:off x="5714280" y="3375000"/>
            <a:ext cx="622440" cy="151200"/>
          </a:xfrm>
          <a:prstGeom prst="rect">
            <a:avLst/>
          </a:prstGeom>
          <a:noFill/>
          <a:ln w="0">
            <a:noFill/>
          </a:ln>
        </p:spPr>
        <p:txBody>
          <a:bodyPr wrap="none" lIns="0" tIns="0" rIns="0" bIns="0" anchor="t">
            <a:spAutoFit/>
          </a:bodyPr>
          <a:lstStyle/>
          <a:p>
            <a:r>
              <a:rPr lang="zh-CN" sz="820" b="0" u="none" strike="noStrike">
                <a:solidFill>
                  <a:srgbClr val="DDD6FE"/>
                </a:solidFill>
                <a:effectLst/>
                <a:uFillTx/>
                <a:latin typeface="NotoSansSC"/>
                <a:ea typeface="NotoSansSC"/>
              </a:rPr>
              <a:t>贯的语言输出</a:t>
            </a:r>
            <a:endParaRPr lang="en-US" sz="820" b="0" u="none" strike="noStrike">
              <a:solidFill>
                <a:srgbClr val="000000"/>
              </a:solidFill>
              <a:effectLst/>
              <a:uFillTx/>
              <a:latin typeface="Times New Roman"/>
            </a:endParaRPr>
          </a:p>
        </p:txBody>
      </p:sp>
      <p:sp>
        <p:nvSpPr>
          <p:cNvPr id="537" name="文本框 536"/>
          <p:cNvSpPr txBox="1"/>
          <p:nvPr/>
        </p:nvSpPr>
        <p:spPr>
          <a:xfrm>
            <a:off x="9326160" y="1540080"/>
            <a:ext cx="476280" cy="2199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SC"/>
                <a:ea typeface="NotoSansSC"/>
              </a:rPr>
              <a:t>步骤 </a:t>
            </a:r>
            <a:r>
              <a:rPr lang="en-US" sz="1180" b="0" u="none" strike="noStrike">
                <a:solidFill>
                  <a:srgbClr val="FFFFFF"/>
                </a:solidFill>
                <a:effectLst/>
                <a:uFillTx/>
                <a:latin typeface="NotoSansSC"/>
                <a:ea typeface="NotoSansSC"/>
              </a:rPr>
              <a:t>4</a:t>
            </a:r>
            <a:endParaRPr lang="en-US" sz="1180" b="0" u="none" strike="noStrike">
              <a:solidFill>
                <a:srgbClr val="000000"/>
              </a:solidFill>
              <a:effectLst/>
              <a:uFillTx/>
              <a:latin typeface="Times New Roman"/>
            </a:endParaRPr>
          </a:p>
        </p:txBody>
      </p:sp>
      <p:sp>
        <p:nvSpPr>
          <p:cNvPr id="538" name="文本框 537"/>
          <p:cNvSpPr txBox="1"/>
          <p:nvPr/>
        </p:nvSpPr>
        <p:spPr>
          <a:xfrm>
            <a:off x="8013960" y="2084400"/>
            <a:ext cx="671400" cy="244080"/>
          </a:xfrm>
          <a:prstGeom prst="rect">
            <a:avLst/>
          </a:prstGeom>
          <a:noFill/>
          <a:ln w="0">
            <a:noFill/>
          </a:ln>
        </p:spPr>
        <p:txBody>
          <a:bodyPr wrap="none" lIns="0" tIns="0" rIns="0" bIns="0" anchor="t">
            <a:spAutoFit/>
          </a:bodyPr>
          <a:lstStyle/>
          <a:p>
            <a:r>
              <a:rPr lang="zh-CN" sz="1320" b="0" u="none" strike="noStrike">
                <a:solidFill>
                  <a:srgbClr val="F9A8D4"/>
                </a:solidFill>
                <a:effectLst/>
                <a:uFillTx/>
                <a:latin typeface="NotoSansSC"/>
                <a:ea typeface="NotoSansSC"/>
              </a:rPr>
              <a:t>输出优化</a:t>
            </a:r>
            <a:endParaRPr lang="en-US" sz="1320" b="0" u="none" strike="noStrike">
              <a:solidFill>
                <a:srgbClr val="000000"/>
              </a:solidFill>
              <a:effectLst/>
              <a:uFillTx/>
              <a:latin typeface="Times New Roman"/>
            </a:endParaRPr>
          </a:p>
        </p:txBody>
      </p:sp>
      <p:sp>
        <p:nvSpPr>
          <p:cNvPr id="539" name="文本框 538"/>
          <p:cNvSpPr txBox="1"/>
          <p:nvPr/>
        </p:nvSpPr>
        <p:spPr>
          <a:xfrm>
            <a:off x="8013960" y="241524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在生成完成后，系统可根据需求进</a:t>
            </a:r>
            <a:endParaRPr lang="en-US" sz="920" b="0" u="none" strike="noStrike">
              <a:solidFill>
                <a:srgbClr val="000000"/>
              </a:solidFill>
              <a:effectLst/>
              <a:uFillTx/>
              <a:latin typeface="Times New Roman"/>
            </a:endParaRPr>
          </a:p>
        </p:txBody>
      </p:sp>
      <p:sp>
        <p:nvSpPr>
          <p:cNvPr id="540" name="文本框 539"/>
          <p:cNvSpPr txBox="1"/>
          <p:nvPr/>
        </p:nvSpPr>
        <p:spPr>
          <a:xfrm>
            <a:off x="8013960" y="258228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一步优化回答的结构和语言，以提</a:t>
            </a:r>
            <a:endParaRPr lang="en-US" sz="920" b="0" u="none" strike="noStrike">
              <a:solidFill>
                <a:srgbClr val="000000"/>
              </a:solidFill>
              <a:effectLst/>
              <a:uFillTx/>
              <a:latin typeface="Times New Roman"/>
            </a:endParaRPr>
          </a:p>
        </p:txBody>
      </p:sp>
      <p:sp>
        <p:nvSpPr>
          <p:cNvPr id="541" name="任意多边形 540"/>
          <p:cNvSpPr/>
          <p:nvPr/>
        </p:nvSpPr>
        <p:spPr>
          <a:xfrm>
            <a:off x="8013960" y="3158640"/>
            <a:ext cx="1838880" cy="401400"/>
          </a:xfrm>
          <a:custGeom>
            <a:avLst/>
            <a:gdLst/>
            <a:ahLst/>
            <a:cxnLst/>
            <a:rect l="0" t="0" r="r" b="b"/>
            <a:pathLst>
              <a:path w="5108" h="1115">
                <a:moveTo>
                  <a:pt x="0" y="1022"/>
                </a:moveTo>
                <a:lnTo>
                  <a:pt x="0" y="93"/>
                </a:lnTo>
                <a:cubicBezTo>
                  <a:pt x="0" y="81"/>
                  <a:pt x="2" y="69"/>
                  <a:pt x="7" y="57"/>
                </a:cubicBezTo>
                <a:cubicBezTo>
                  <a:pt x="12" y="46"/>
                  <a:pt x="18" y="36"/>
                  <a:pt x="27" y="27"/>
                </a:cubicBezTo>
                <a:cubicBezTo>
                  <a:pt x="36" y="19"/>
                  <a:pt x="46" y="12"/>
                  <a:pt x="57" y="7"/>
                </a:cubicBezTo>
                <a:cubicBezTo>
                  <a:pt x="69" y="2"/>
                  <a:pt x="80" y="0"/>
                  <a:pt x="93" y="0"/>
                </a:cubicBezTo>
                <a:lnTo>
                  <a:pt x="5015" y="0"/>
                </a:lnTo>
                <a:cubicBezTo>
                  <a:pt x="5027" y="0"/>
                  <a:pt x="5039" y="2"/>
                  <a:pt x="5050" y="7"/>
                </a:cubicBezTo>
                <a:cubicBezTo>
                  <a:pt x="5062" y="12"/>
                  <a:pt x="5072" y="19"/>
                  <a:pt x="5080" y="27"/>
                </a:cubicBezTo>
                <a:cubicBezTo>
                  <a:pt x="5089" y="36"/>
                  <a:pt x="5096" y="46"/>
                  <a:pt x="5101" y="57"/>
                </a:cubicBezTo>
                <a:cubicBezTo>
                  <a:pt x="5105" y="69"/>
                  <a:pt x="5108" y="81"/>
                  <a:pt x="5108" y="93"/>
                </a:cubicBezTo>
                <a:lnTo>
                  <a:pt x="5108" y="1022"/>
                </a:lnTo>
                <a:cubicBezTo>
                  <a:pt x="5108" y="1035"/>
                  <a:pt x="5105" y="1047"/>
                  <a:pt x="5101" y="1058"/>
                </a:cubicBezTo>
                <a:cubicBezTo>
                  <a:pt x="5096" y="1069"/>
                  <a:pt x="5089" y="1079"/>
                  <a:pt x="5080" y="1088"/>
                </a:cubicBezTo>
                <a:cubicBezTo>
                  <a:pt x="5072" y="1097"/>
                  <a:pt x="5062" y="1103"/>
                  <a:pt x="5050" y="1108"/>
                </a:cubicBezTo>
                <a:cubicBezTo>
                  <a:pt x="5039" y="1113"/>
                  <a:pt x="5027" y="1115"/>
                  <a:pt x="5015" y="1115"/>
                </a:cubicBezTo>
                <a:lnTo>
                  <a:pt x="93" y="1115"/>
                </a:lnTo>
                <a:cubicBezTo>
                  <a:pt x="80" y="1115"/>
                  <a:pt x="69" y="1113"/>
                  <a:pt x="57" y="1108"/>
                </a:cubicBezTo>
                <a:cubicBezTo>
                  <a:pt x="46" y="1103"/>
                  <a:pt x="36" y="1097"/>
                  <a:pt x="27" y="1088"/>
                </a:cubicBezTo>
                <a:cubicBezTo>
                  <a:pt x="18" y="1079"/>
                  <a:pt x="12" y="1069"/>
                  <a:pt x="7" y="1058"/>
                </a:cubicBezTo>
                <a:cubicBezTo>
                  <a:pt x="2" y="1047"/>
                  <a:pt x="0" y="1035"/>
                  <a:pt x="0" y="1022"/>
                </a:cubicBezTo>
                <a:close/>
              </a:path>
            </a:pathLst>
          </a:custGeom>
          <a:solidFill>
            <a:srgbClr val="EC4899">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42" name="图片 541"/>
          <p:cNvPicPr/>
          <p:nvPr/>
        </p:nvPicPr>
        <p:blipFill>
          <a:blip r:embed="rId15"/>
          <a:stretch/>
        </p:blipFill>
        <p:spPr>
          <a:xfrm>
            <a:off x="8080920" y="3250800"/>
            <a:ext cx="74880" cy="100080"/>
          </a:xfrm>
          <a:prstGeom prst="rect">
            <a:avLst/>
          </a:prstGeom>
          <a:noFill/>
          <a:ln w="0">
            <a:noFill/>
          </a:ln>
        </p:spPr>
      </p:pic>
      <p:sp>
        <p:nvSpPr>
          <p:cNvPr id="543" name="文本框 542"/>
          <p:cNvSpPr txBox="1"/>
          <p:nvPr/>
        </p:nvSpPr>
        <p:spPr>
          <a:xfrm>
            <a:off x="8013960" y="2749320"/>
            <a:ext cx="15264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高用户体验和信息传递效率。</a:t>
            </a:r>
            <a:endParaRPr lang="en-US" sz="920" b="0" u="none" strike="noStrike">
              <a:solidFill>
                <a:srgbClr val="000000"/>
              </a:solidFill>
              <a:effectLst/>
              <a:uFillTx/>
              <a:latin typeface="Times New Roman"/>
            </a:endParaRPr>
          </a:p>
        </p:txBody>
      </p:sp>
      <p:sp>
        <p:nvSpPr>
          <p:cNvPr id="544" name="文本框 543"/>
          <p:cNvSpPr txBox="1"/>
          <p:nvPr/>
        </p:nvSpPr>
        <p:spPr>
          <a:xfrm>
            <a:off x="8212680" y="3241440"/>
            <a:ext cx="1578240" cy="151200"/>
          </a:xfrm>
          <a:prstGeom prst="rect">
            <a:avLst/>
          </a:prstGeom>
          <a:noFill/>
          <a:ln w="0">
            <a:noFill/>
          </a:ln>
        </p:spPr>
        <p:txBody>
          <a:bodyPr wrap="none" lIns="0" tIns="0" rIns="0" bIns="0" anchor="t">
            <a:spAutoFit/>
          </a:bodyPr>
          <a:lstStyle/>
          <a:p>
            <a:r>
              <a:rPr lang="en-US" sz="820" b="0" u="none" strike="noStrike">
                <a:solidFill>
                  <a:srgbClr val="FBCFE8"/>
                </a:solidFill>
                <a:effectLst/>
                <a:uFillTx/>
                <a:latin typeface="NotoSansSC"/>
                <a:ea typeface="NotoSansSC"/>
              </a:rPr>
              <a:t> 关键点：润色回答结构与语言，提</a:t>
            </a:r>
            <a:endParaRPr lang="en-US" sz="820" b="0" u="none" strike="noStrike">
              <a:solidFill>
                <a:srgbClr val="000000"/>
              </a:solidFill>
              <a:effectLst/>
              <a:uFillTx/>
              <a:latin typeface="Times New Roman"/>
            </a:endParaRPr>
          </a:p>
        </p:txBody>
      </p:sp>
      <p:pic>
        <p:nvPicPr>
          <p:cNvPr id="545" name="图片 544"/>
          <p:cNvPicPr/>
          <p:nvPr/>
        </p:nvPicPr>
        <p:blipFill>
          <a:blip r:embed="rId16"/>
          <a:stretch/>
        </p:blipFill>
        <p:spPr>
          <a:xfrm>
            <a:off x="1604520" y="4128120"/>
            <a:ext cx="7487280" cy="24840"/>
          </a:xfrm>
          <a:prstGeom prst="rect">
            <a:avLst/>
          </a:prstGeom>
          <a:noFill/>
          <a:ln w="0">
            <a:noFill/>
          </a:ln>
        </p:spPr>
      </p:pic>
      <p:sp>
        <p:nvSpPr>
          <p:cNvPr id="546" name="任意多边形 545"/>
          <p:cNvSpPr/>
          <p:nvPr/>
        </p:nvSpPr>
        <p:spPr>
          <a:xfrm>
            <a:off x="9075240" y="4061160"/>
            <a:ext cx="83880" cy="167400"/>
          </a:xfrm>
          <a:custGeom>
            <a:avLst/>
            <a:gdLst/>
            <a:ahLst/>
            <a:cxnLst/>
            <a:rect l="0" t="0" r="r" b="b"/>
            <a:pathLst>
              <a:path w="233" h="465">
                <a:moveTo>
                  <a:pt x="0" y="0"/>
                </a:moveTo>
                <a:lnTo>
                  <a:pt x="0" y="465"/>
                </a:lnTo>
                <a:lnTo>
                  <a:pt x="233" y="233"/>
                </a:lnTo>
                <a:lnTo>
                  <a:pt x="0" y="0"/>
                </a:ln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47" name="图片 546"/>
          <p:cNvPicPr/>
          <p:nvPr/>
        </p:nvPicPr>
        <p:blipFill>
          <a:blip r:embed="rId17"/>
          <a:stretch/>
        </p:blipFill>
        <p:spPr>
          <a:xfrm>
            <a:off x="10086480" y="5440320"/>
            <a:ext cx="342360" cy="200160"/>
          </a:xfrm>
          <a:prstGeom prst="rect">
            <a:avLst/>
          </a:prstGeom>
          <a:noFill/>
          <a:ln w="0">
            <a:noFill/>
          </a:ln>
        </p:spPr>
      </p:pic>
      <p:sp>
        <p:nvSpPr>
          <p:cNvPr id="548" name="文本框 547"/>
          <p:cNvSpPr txBox="1"/>
          <p:nvPr/>
        </p:nvSpPr>
        <p:spPr>
          <a:xfrm>
            <a:off x="8104320" y="3375000"/>
            <a:ext cx="518760" cy="151200"/>
          </a:xfrm>
          <a:prstGeom prst="rect">
            <a:avLst/>
          </a:prstGeom>
          <a:noFill/>
          <a:ln w="0">
            <a:noFill/>
          </a:ln>
        </p:spPr>
        <p:txBody>
          <a:bodyPr wrap="none" lIns="0" tIns="0" rIns="0" bIns="0" anchor="t">
            <a:spAutoFit/>
          </a:bodyPr>
          <a:lstStyle/>
          <a:p>
            <a:r>
              <a:rPr lang="zh-CN" sz="820" b="0" u="none" strike="noStrike">
                <a:solidFill>
                  <a:srgbClr val="FBCFE8"/>
                </a:solidFill>
                <a:effectLst/>
                <a:uFillTx/>
                <a:latin typeface="NotoSansSC"/>
                <a:ea typeface="NotoSansSC"/>
              </a:rPr>
              <a:t>升最终质量</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 name="图片 548"/>
          <p:cNvPicPr/>
          <p:nvPr/>
        </p:nvPicPr>
        <p:blipFill>
          <a:blip r:embed="rId2"/>
          <a:stretch/>
        </p:blipFill>
        <p:spPr>
          <a:xfrm>
            <a:off x="0" y="0"/>
            <a:ext cx="10696320" cy="7654320"/>
          </a:xfrm>
          <a:prstGeom prst="rect">
            <a:avLst/>
          </a:prstGeom>
          <a:noFill/>
          <a:ln w="0">
            <a:noFill/>
          </a:ln>
        </p:spPr>
      </p:pic>
      <p:pic>
        <p:nvPicPr>
          <p:cNvPr id="550" name="图片 549"/>
          <p:cNvPicPr/>
          <p:nvPr/>
        </p:nvPicPr>
        <p:blipFill>
          <a:blip r:embed="rId3"/>
          <a:stretch/>
        </p:blipFill>
        <p:spPr>
          <a:xfrm>
            <a:off x="0" y="0"/>
            <a:ext cx="10696320" cy="7654320"/>
          </a:xfrm>
          <a:prstGeom prst="rect">
            <a:avLst/>
          </a:prstGeom>
          <a:noFill/>
          <a:ln w="0">
            <a:noFill/>
          </a:ln>
        </p:spPr>
      </p:pic>
      <p:sp>
        <p:nvSpPr>
          <p:cNvPr id="551" name="任意多边形 550"/>
          <p:cNvSpPr/>
          <p:nvPr/>
        </p:nvSpPr>
        <p:spPr>
          <a:xfrm>
            <a:off x="668520" y="818640"/>
            <a:ext cx="802440" cy="33840"/>
          </a:xfrm>
          <a:custGeom>
            <a:avLst/>
            <a:gdLst/>
            <a:ahLst/>
            <a:cxnLst/>
            <a:rect l="0" t="0" r="r" b="b"/>
            <a:pathLst>
              <a:path w="2229" h="94">
                <a:moveTo>
                  <a:pt x="0" y="47"/>
                </a:moveTo>
                <a:cubicBezTo>
                  <a:pt x="0" y="41"/>
                  <a:pt x="1" y="35"/>
                  <a:pt x="3" y="29"/>
                </a:cubicBezTo>
                <a:cubicBezTo>
                  <a:pt x="5" y="23"/>
                  <a:pt x="9" y="18"/>
                  <a:pt x="13" y="14"/>
                </a:cubicBezTo>
                <a:cubicBezTo>
                  <a:pt x="17" y="10"/>
                  <a:pt x="23" y="6"/>
                  <a:pt x="28" y="4"/>
                </a:cubicBezTo>
                <a:cubicBezTo>
                  <a:pt x="34" y="2"/>
                  <a:pt x="40" y="0"/>
                  <a:pt x="46" y="0"/>
                </a:cubicBezTo>
                <a:lnTo>
                  <a:pt x="2183" y="0"/>
                </a:lnTo>
                <a:cubicBezTo>
                  <a:pt x="2189" y="0"/>
                  <a:pt x="2195" y="2"/>
                  <a:pt x="2200" y="4"/>
                </a:cubicBezTo>
                <a:cubicBezTo>
                  <a:pt x="2206" y="6"/>
                  <a:pt x="2211" y="10"/>
                  <a:pt x="2215" y="14"/>
                </a:cubicBezTo>
                <a:cubicBezTo>
                  <a:pt x="2220" y="18"/>
                  <a:pt x="2223" y="23"/>
                  <a:pt x="2225" y="29"/>
                </a:cubicBezTo>
                <a:cubicBezTo>
                  <a:pt x="2228" y="35"/>
                  <a:pt x="2229" y="41"/>
                  <a:pt x="2229" y="47"/>
                </a:cubicBezTo>
                <a:cubicBezTo>
                  <a:pt x="2229" y="53"/>
                  <a:pt x="2228" y="59"/>
                  <a:pt x="2225" y="65"/>
                </a:cubicBezTo>
                <a:cubicBezTo>
                  <a:pt x="2223" y="70"/>
                  <a:pt x="2220" y="76"/>
                  <a:pt x="2215" y="81"/>
                </a:cubicBezTo>
                <a:cubicBezTo>
                  <a:pt x="2211" y="85"/>
                  <a:pt x="2206" y="88"/>
                  <a:pt x="2200" y="91"/>
                </a:cubicBezTo>
                <a:cubicBezTo>
                  <a:pt x="2195" y="93"/>
                  <a:pt x="2189" y="94"/>
                  <a:pt x="2183" y="94"/>
                </a:cubicBezTo>
                <a:lnTo>
                  <a:pt x="46" y="94"/>
                </a:lnTo>
                <a:cubicBezTo>
                  <a:pt x="40" y="94"/>
                  <a:pt x="34" y="93"/>
                  <a:pt x="28" y="91"/>
                </a:cubicBezTo>
                <a:cubicBezTo>
                  <a:pt x="23" y="88"/>
                  <a:pt x="17" y="85"/>
                  <a:pt x="13" y="81"/>
                </a:cubicBezTo>
                <a:cubicBezTo>
                  <a:pt x="9" y="76"/>
                  <a:pt x="5" y="70"/>
                  <a:pt x="3" y="65"/>
                </a:cubicBezTo>
                <a:cubicBezTo>
                  <a:pt x="1" y="59"/>
                  <a:pt x="0" y="53"/>
                  <a:pt x="0" y="47"/>
                </a:cubicBez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52" name="文本框 551"/>
          <p:cNvSpPr txBox="1"/>
          <p:nvPr/>
        </p:nvSpPr>
        <p:spPr>
          <a:xfrm>
            <a:off x="668520" y="439560"/>
            <a:ext cx="3118680" cy="436320"/>
          </a:xfrm>
          <a:prstGeom prst="rect">
            <a:avLst/>
          </a:prstGeom>
          <a:noFill/>
          <a:ln w="0">
            <a:noFill/>
          </a:ln>
        </p:spPr>
        <p:txBody>
          <a:bodyPr wrap="none" lIns="0" tIns="0" rIns="0" bIns="0" anchor="t">
            <a:spAutoFit/>
          </a:bodyPr>
          <a:lstStyle/>
          <a:p>
            <a:r>
              <a:rPr lang="en-US" sz="2370" b="0" u="none" strike="noStrike">
                <a:solidFill>
                  <a:srgbClr val="FFFFFF"/>
                </a:solidFill>
                <a:effectLst/>
                <a:uFillTx/>
                <a:latin typeface="NotoSansSC"/>
                <a:ea typeface="NotoSansSC"/>
              </a:rPr>
              <a:t>RAG</a:t>
            </a:r>
            <a:r>
              <a:rPr lang="zh-CN" sz="2370" b="0" u="none" strike="noStrike">
                <a:solidFill>
                  <a:srgbClr val="FFFFFF"/>
                </a:solidFill>
                <a:effectLst/>
                <a:uFillTx/>
                <a:latin typeface="NotoSansSC"/>
                <a:ea typeface="NotoSansSC"/>
              </a:rPr>
              <a:t>系统协同工作实例</a:t>
            </a:r>
            <a:endParaRPr lang="en-US" sz="2370" b="0" u="none" strike="noStrike">
              <a:solidFill>
                <a:srgbClr val="000000"/>
              </a:solidFill>
              <a:effectLst/>
              <a:uFillTx/>
              <a:latin typeface="Times New Roman"/>
            </a:endParaRPr>
          </a:p>
        </p:txBody>
      </p:sp>
      <p:sp>
        <p:nvSpPr>
          <p:cNvPr id="553" name="任意多边形 552"/>
          <p:cNvSpPr/>
          <p:nvPr/>
        </p:nvSpPr>
        <p:spPr>
          <a:xfrm>
            <a:off x="668520" y="1721160"/>
            <a:ext cx="3050280" cy="618840"/>
          </a:xfrm>
          <a:custGeom>
            <a:avLst/>
            <a:gdLst/>
            <a:ahLst/>
            <a:cxnLst/>
            <a:rect l="0" t="0" r="r" b="b"/>
            <a:pathLst>
              <a:path w="8473" h="1719">
                <a:moveTo>
                  <a:pt x="14" y="115"/>
                </a:moveTo>
                <a:cubicBezTo>
                  <a:pt x="23" y="92"/>
                  <a:pt x="37" y="72"/>
                  <a:pt x="54" y="55"/>
                </a:cubicBezTo>
                <a:cubicBezTo>
                  <a:pt x="71" y="37"/>
                  <a:pt x="91" y="24"/>
                  <a:pt x="114" y="15"/>
                </a:cubicBezTo>
                <a:cubicBezTo>
                  <a:pt x="137" y="5"/>
                  <a:pt x="161" y="0"/>
                  <a:pt x="185" y="0"/>
                </a:cubicBezTo>
                <a:lnTo>
                  <a:pt x="8288" y="0"/>
                </a:lnTo>
                <a:cubicBezTo>
                  <a:pt x="8312" y="0"/>
                  <a:pt x="8336" y="5"/>
                  <a:pt x="8359" y="15"/>
                </a:cubicBezTo>
                <a:cubicBezTo>
                  <a:pt x="8381" y="24"/>
                  <a:pt x="8402" y="37"/>
                  <a:pt x="8419" y="55"/>
                </a:cubicBezTo>
                <a:cubicBezTo>
                  <a:pt x="8436" y="72"/>
                  <a:pt x="8450" y="92"/>
                  <a:pt x="8459" y="115"/>
                </a:cubicBezTo>
                <a:cubicBezTo>
                  <a:pt x="8469" y="138"/>
                  <a:pt x="8473" y="161"/>
                  <a:pt x="8473" y="186"/>
                </a:cubicBezTo>
                <a:lnTo>
                  <a:pt x="8473" y="1533"/>
                </a:lnTo>
                <a:cubicBezTo>
                  <a:pt x="8473" y="1558"/>
                  <a:pt x="8469" y="1582"/>
                  <a:pt x="8459" y="1605"/>
                </a:cubicBezTo>
                <a:cubicBezTo>
                  <a:pt x="8450" y="1627"/>
                  <a:pt x="8436" y="1647"/>
                  <a:pt x="8419" y="1665"/>
                </a:cubicBezTo>
                <a:cubicBezTo>
                  <a:pt x="8402" y="1682"/>
                  <a:pt x="8381" y="1696"/>
                  <a:pt x="8359" y="1705"/>
                </a:cubicBezTo>
                <a:cubicBezTo>
                  <a:pt x="8336" y="1714"/>
                  <a:pt x="8312" y="1719"/>
                  <a:pt x="8288" y="1719"/>
                </a:cubicBezTo>
                <a:lnTo>
                  <a:pt x="185" y="1719"/>
                </a:lnTo>
                <a:cubicBezTo>
                  <a:pt x="161" y="1719"/>
                  <a:pt x="137" y="1714"/>
                  <a:pt x="114" y="1705"/>
                </a:cubicBezTo>
                <a:cubicBezTo>
                  <a:pt x="91" y="1696"/>
                  <a:pt x="71" y="1682"/>
                  <a:pt x="54" y="1665"/>
                </a:cubicBezTo>
                <a:cubicBezTo>
                  <a:pt x="37" y="1647"/>
                  <a:pt x="23" y="1627"/>
                  <a:pt x="14" y="1605"/>
                </a:cubicBezTo>
                <a:cubicBezTo>
                  <a:pt x="4" y="1582"/>
                  <a:pt x="0" y="1558"/>
                  <a:pt x="0" y="1533"/>
                </a:cubicBezTo>
                <a:lnTo>
                  <a:pt x="0" y="186"/>
                </a:lnTo>
                <a:cubicBezTo>
                  <a:pt x="0" y="161"/>
                  <a:pt x="4" y="138"/>
                  <a:pt x="14" y="1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4" name="任意多边形 553"/>
          <p:cNvSpPr/>
          <p:nvPr/>
        </p:nvSpPr>
        <p:spPr>
          <a:xfrm>
            <a:off x="668520" y="1721160"/>
            <a:ext cx="3050280" cy="618840"/>
          </a:xfrm>
          <a:custGeom>
            <a:avLst/>
            <a:gdLst/>
            <a:ahLst/>
            <a:cxnLst/>
            <a:rect l="0" t="0" r="r" b="b"/>
            <a:pathLst>
              <a:path w="8473" h="1719">
                <a:moveTo>
                  <a:pt x="0" y="1533"/>
                </a:moveTo>
                <a:lnTo>
                  <a:pt x="0" y="186"/>
                </a:lnTo>
                <a:cubicBezTo>
                  <a:pt x="0" y="161"/>
                  <a:pt x="4" y="138"/>
                  <a:pt x="14" y="115"/>
                </a:cubicBezTo>
                <a:cubicBezTo>
                  <a:pt x="23" y="92"/>
                  <a:pt x="37" y="72"/>
                  <a:pt x="54" y="55"/>
                </a:cubicBezTo>
                <a:cubicBezTo>
                  <a:pt x="71" y="37"/>
                  <a:pt x="91" y="24"/>
                  <a:pt x="114" y="15"/>
                </a:cubicBezTo>
                <a:cubicBezTo>
                  <a:pt x="137" y="5"/>
                  <a:pt x="161" y="0"/>
                  <a:pt x="185" y="0"/>
                </a:cubicBezTo>
                <a:lnTo>
                  <a:pt x="8288" y="0"/>
                </a:lnTo>
                <a:cubicBezTo>
                  <a:pt x="8312" y="0"/>
                  <a:pt x="8336" y="5"/>
                  <a:pt x="8359" y="15"/>
                </a:cubicBezTo>
                <a:cubicBezTo>
                  <a:pt x="8381" y="24"/>
                  <a:pt x="8402" y="37"/>
                  <a:pt x="8419" y="55"/>
                </a:cubicBezTo>
                <a:cubicBezTo>
                  <a:pt x="8436" y="72"/>
                  <a:pt x="8450" y="92"/>
                  <a:pt x="8459" y="115"/>
                </a:cubicBezTo>
                <a:cubicBezTo>
                  <a:pt x="8469" y="138"/>
                  <a:pt x="8473" y="161"/>
                  <a:pt x="8473" y="186"/>
                </a:cubicBezTo>
                <a:lnTo>
                  <a:pt x="8473" y="1533"/>
                </a:lnTo>
                <a:cubicBezTo>
                  <a:pt x="8473" y="1558"/>
                  <a:pt x="8469" y="1582"/>
                  <a:pt x="8459" y="1605"/>
                </a:cubicBezTo>
                <a:cubicBezTo>
                  <a:pt x="8450" y="1627"/>
                  <a:pt x="8436" y="1647"/>
                  <a:pt x="8419" y="1665"/>
                </a:cubicBezTo>
                <a:cubicBezTo>
                  <a:pt x="8402" y="1682"/>
                  <a:pt x="8381" y="1696"/>
                  <a:pt x="8359" y="1705"/>
                </a:cubicBezTo>
                <a:cubicBezTo>
                  <a:pt x="8336" y="1714"/>
                  <a:pt x="8312" y="1719"/>
                  <a:pt x="8288" y="1719"/>
                </a:cubicBezTo>
                <a:lnTo>
                  <a:pt x="185" y="1719"/>
                </a:lnTo>
                <a:cubicBezTo>
                  <a:pt x="161" y="1719"/>
                  <a:pt x="137" y="1714"/>
                  <a:pt x="114" y="1705"/>
                </a:cubicBezTo>
                <a:cubicBezTo>
                  <a:pt x="91" y="1696"/>
                  <a:pt x="71" y="1682"/>
                  <a:pt x="54" y="1665"/>
                </a:cubicBezTo>
                <a:cubicBezTo>
                  <a:pt x="37" y="1647"/>
                  <a:pt x="23" y="1627"/>
                  <a:pt x="14" y="1605"/>
                </a:cubicBezTo>
                <a:cubicBezTo>
                  <a:pt x="4" y="1582"/>
                  <a:pt x="0" y="1558"/>
                  <a:pt x="0" y="1533"/>
                </a:cubicBezTo>
                <a:moveTo>
                  <a:pt x="23" y="186"/>
                </a:moveTo>
                <a:lnTo>
                  <a:pt x="23" y="1533"/>
                </a:lnTo>
                <a:cubicBezTo>
                  <a:pt x="23" y="1544"/>
                  <a:pt x="24" y="1555"/>
                  <a:pt x="26" y="1565"/>
                </a:cubicBezTo>
                <a:cubicBezTo>
                  <a:pt x="28" y="1576"/>
                  <a:pt x="31" y="1586"/>
                  <a:pt x="35" y="1596"/>
                </a:cubicBezTo>
                <a:cubicBezTo>
                  <a:pt x="39" y="1605"/>
                  <a:pt x="44" y="1615"/>
                  <a:pt x="50" y="1624"/>
                </a:cubicBezTo>
                <a:cubicBezTo>
                  <a:pt x="56" y="1633"/>
                  <a:pt x="63" y="1641"/>
                  <a:pt x="70" y="1648"/>
                </a:cubicBezTo>
                <a:cubicBezTo>
                  <a:pt x="78" y="1656"/>
                  <a:pt x="86" y="1663"/>
                  <a:pt x="95" y="1669"/>
                </a:cubicBezTo>
                <a:cubicBezTo>
                  <a:pt x="104" y="1674"/>
                  <a:pt x="113" y="1679"/>
                  <a:pt x="123" y="1684"/>
                </a:cubicBezTo>
                <a:cubicBezTo>
                  <a:pt x="133" y="1688"/>
                  <a:pt x="143" y="1691"/>
                  <a:pt x="154" y="1693"/>
                </a:cubicBezTo>
                <a:cubicBezTo>
                  <a:pt x="164" y="1695"/>
                  <a:pt x="175" y="1696"/>
                  <a:pt x="185" y="1696"/>
                </a:cubicBezTo>
                <a:lnTo>
                  <a:pt x="8288" y="1696"/>
                </a:lnTo>
                <a:cubicBezTo>
                  <a:pt x="8298" y="1696"/>
                  <a:pt x="8309" y="1695"/>
                  <a:pt x="8319" y="1693"/>
                </a:cubicBezTo>
                <a:cubicBezTo>
                  <a:pt x="8330" y="1691"/>
                  <a:pt x="8340" y="1688"/>
                  <a:pt x="8350" y="1684"/>
                </a:cubicBezTo>
                <a:cubicBezTo>
                  <a:pt x="8360" y="1679"/>
                  <a:pt x="8369" y="1674"/>
                  <a:pt x="8378" y="1669"/>
                </a:cubicBezTo>
                <a:cubicBezTo>
                  <a:pt x="8387" y="1663"/>
                  <a:pt x="8395" y="1656"/>
                  <a:pt x="8403" y="1648"/>
                </a:cubicBezTo>
                <a:cubicBezTo>
                  <a:pt x="8410" y="1641"/>
                  <a:pt x="8417" y="1633"/>
                  <a:pt x="8423" y="1624"/>
                </a:cubicBezTo>
                <a:cubicBezTo>
                  <a:pt x="8429" y="1615"/>
                  <a:pt x="8434" y="1605"/>
                  <a:pt x="8438" y="1596"/>
                </a:cubicBezTo>
                <a:cubicBezTo>
                  <a:pt x="8442" y="1586"/>
                  <a:pt x="8445" y="1576"/>
                  <a:pt x="8447" y="1565"/>
                </a:cubicBezTo>
                <a:cubicBezTo>
                  <a:pt x="8449" y="1555"/>
                  <a:pt x="8450" y="1544"/>
                  <a:pt x="8450" y="1533"/>
                </a:cubicBezTo>
                <a:lnTo>
                  <a:pt x="8450" y="186"/>
                </a:lnTo>
                <a:cubicBezTo>
                  <a:pt x="8450" y="175"/>
                  <a:pt x="8449" y="165"/>
                  <a:pt x="8447" y="154"/>
                </a:cubicBezTo>
                <a:cubicBezTo>
                  <a:pt x="8445" y="144"/>
                  <a:pt x="8442" y="134"/>
                  <a:pt x="8438" y="124"/>
                </a:cubicBezTo>
                <a:cubicBezTo>
                  <a:pt x="8434" y="114"/>
                  <a:pt x="8429" y="105"/>
                  <a:pt x="8423" y="96"/>
                </a:cubicBezTo>
                <a:cubicBezTo>
                  <a:pt x="8417" y="87"/>
                  <a:pt x="8410" y="79"/>
                  <a:pt x="8403" y="71"/>
                </a:cubicBezTo>
                <a:cubicBezTo>
                  <a:pt x="8395" y="64"/>
                  <a:pt x="8387" y="57"/>
                  <a:pt x="8378" y="51"/>
                </a:cubicBezTo>
                <a:cubicBezTo>
                  <a:pt x="8369" y="45"/>
                  <a:pt x="8360" y="40"/>
                  <a:pt x="8350" y="36"/>
                </a:cubicBezTo>
                <a:cubicBezTo>
                  <a:pt x="8340" y="32"/>
                  <a:pt x="8330" y="29"/>
                  <a:pt x="8319" y="27"/>
                </a:cubicBezTo>
                <a:cubicBezTo>
                  <a:pt x="8309" y="25"/>
                  <a:pt x="8298" y="24"/>
                  <a:pt x="8288" y="24"/>
                </a:cubicBezTo>
                <a:lnTo>
                  <a:pt x="185" y="24"/>
                </a:lnTo>
                <a:cubicBezTo>
                  <a:pt x="175" y="24"/>
                  <a:pt x="164" y="25"/>
                  <a:pt x="154" y="27"/>
                </a:cubicBezTo>
                <a:cubicBezTo>
                  <a:pt x="143" y="29"/>
                  <a:pt x="133" y="32"/>
                  <a:pt x="123" y="36"/>
                </a:cubicBezTo>
                <a:cubicBezTo>
                  <a:pt x="113" y="40"/>
                  <a:pt x="104" y="45"/>
                  <a:pt x="95" y="51"/>
                </a:cubicBezTo>
                <a:cubicBezTo>
                  <a:pt x="86" y="57"/>
                  <a:pt x="78" y="64"/>
                  <a:pt x="70"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5" name="任意多边形 554"/>
          <p:cNvSpPr/>
          <p:nvPr/>
        </p:nvSpPr>
        <p:spPr>
          <a:xfrm>
            <a:off x="668520" y="2440080"/>
            <a:ext cx="3050280" cy="618480"/>
          </a:xfrm>
          <a:custGeom>
            <a:avLst/>
            <a:gdLst/>
            <a:ahLst/>
            <a:cxnLst/>
            <a:rect l="0" t="0" r="r" b="b"/>
            <a:pathLst>
              <a:path w="8473" h="1718">
                <a:moveTo>
                  <a:pt x="14" y="114"/>
                </a:moveTo>
                <a:cubicBezTo>
                  <a:pt x="23" y="92"/>
                  <a:pt x="37" y="72"/>
                  <a:pt x="54" y="54"/>
                </a:cubicBezTo>
                <a:cubicBezTo>
                  <a:pt x="71" y="37"/>
                  <a:pt x="91" y="23"/>
                  <a:pt x="114" y="14"/>
                </a:cubicBezTo>
                <a:cubicBezTo>
                  <a:pt x="137" y="4"/>
                  <a:pt x="161" y="0"/>
                  <a:pt x="185" y="0"/>
                </a:cubicBezTo>
                <a:lnTo>
                  <a:pt x="8288" y="0"/>
                </a:lnTo>
                <a:cubicBezTo>
                  <a:pt x="8312" y="0"/>
                  <a:pt x="8336" y="4"/>
                  <a:pt x="8359" y="14"/>
                </a:cubicBezTo>
                <a:cubicBezTo>
                  <a:pt x="8381" y="23"/>
                  <a:pt x="8402" y="37"/>
                  <a:pt x="8419" y="54"/>
                </a:cubicBezTo>
                <a:cubicBezTo>
                  <a:pt x="8436" y="72"/>
                  <a:pt x="8450" y="92"/>
                  <a:pt x="8459" y="114"/>
                </a:cubicBezTo>
                <a:cubicBezTo>
                  <a:pt x="8469" y="137"/>
                  <a:pt x="8473" y="161"/>
                  <a:pt x="8473" y="185"/>
                </a:cubicBezTo>
                <a:lnTo>
                  <a:pt x="8473" y="1533"/>
                </a:lnTo>
                <a:cubicBezTo>
                  <a:pt x="8473" y="1557"/>
                  <a:pt x="8469" y="1581"/>
                  <a:pt x="8459" y="1604"/>
                </a:cubicBezTo>
                <a:cubicBezTo>
                  <a:pt x="8450" y="1627"/>
                  <a:pt x="8436" y="1647"/>
                  <a:pt x="8419" y="1664"/>
                </a:cubicBezTo>
                <a:cubicBezTo>
                  <a:pt x="8402" y="1681"/>
                  <a:pt x="8381" y="1695"/>
                  <a:pt x="8359" y="1704"/>
                </a:cubicBezTo>
                <a:cubicBezTo>
                  <a:pt x="8336" y="1714"/>
                  <a:pt x="8312" y="1718"/>
                  <a:pt x="8288" y="1718"/>
                </a:cubicBezTo>
                <a:lnTo>
                  <a:pt x="185" y="1718"/>
                </a:lnTo>
                <a:cubicBezTo>
                  <a:pt x="161" y="1718"/>
                  <a:pt x="137" y="1714"/>
                  <a:pt x="114" y="1704"/>
                </a:cubicBezTo>
                <a:cubicBezTo>
                  <a:pt x="91" y="1695"/>
                  <a:pt x="71" y="1681"/>
                  <a:pt x="54" y="1664"/>
                </a:cubicBezTo>
                <a:cubicBezTo>
                  <a:pt x="37" y="1647"/>
                  <a:pt x="23" y="1627"/>
                  <a:pt x="14" y="1604"/>
                </a:cubicBezTo>
                <a:cubicBezTo>
                  <a:pt x="4" y="1581"/>
                  <a:pt x="0" y="1557"/>
                  <a:pt x="0" y="1533"/>
                </a:cubicBezTo>
                <a:lnTo>
                  <a:pt x="0" y="185"/>
                </a:lnTo>
                <a:cubicBezTo>
                  <a:pt x="0" y="161"/>
                  <a:pt x="4" y="137"/>
                  <a:pt x="14" y="114"/>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6" name="任意多边形 555"/>
          <p:cNvSpPr/>
          <p:nvPr/>
        </p:nvSpPr>
        <p:spPr>
          <a:xfrm>
            <a:off x="668520" y="2440080"/>
            <a:ext cx="3050280" cy="618480"/>
          </a:xfrm>
          <a:custGeom>
            <a:avLst/>
            <a:gdLst/>
            <a:ahLst/>
            <a:cxnLst/>
            <a:rect l="0" t="0" r="r" b="b"/>
            <a:pathLst>
              <a:path w="8473" h="1718">
                <a:moveTo>
                  <a:pt x="0" y="1533"/>
                </a:moveTo>
                <a:lnTo>
                  <a:pt x="0" y="185"/>
                </a:lnTo>
                <a:cubicBezTo>
                  <a:pt x="0" y="161"/>
                  <a:pt x="4" y="137"/>
                  <a:pt x="14" y="114"/>
                </a:cubicBezTo>
                <a:cubicBezTo>
                  <a:pt x="23" y="92"/>
                  <a:pt x="37" y="72"/>
                  <a:pt x="54" y="54"/>
                </a:cubicBezTo>
                <a:cubicBezTo>
                  <a:pt x="71" y="37"/>
                  <a:pt x="91" y="23"/>
                  <a:pt x="114" y="14"/>
                </a:cubicBezTo>
                <a:cubicBezTo>
                  <a:pt x="137" y="4"/>
                  <a:pt x="161" y="0"/>
                  <a:pt x="185" y="0"/>
                </a:cubicBezTo>
                <a:lnTo>
                  <a:pt x="8288" y="0"/>
                </a:lnTo>
                <a:cubicBezTo>
                  <a:pt x="8312" y="0"/>
                  <a:pt x="8336" y="4"/>
                  <a:pt x="8359" y="14"/>
                </a:cubicBezTo>
                <a:cubicBezTo>
                  <a:pt x="8381" y="23"/>
                  <a:pt x="8402" y="37"/>
                  <a:pt x="8419" y="54"/>
                </a:cubicBezTo>
                <a:cubicBezTo>
                  <a:pt x="8436" y="72"/>
                  <a:pt x="8450" y="92"/>
                  <a:pt x="8459" y="114"/>
                </a:cubicBezTo>
                <a:cubicBezTo>
                  <a:pt x="8469" y="137"/>
                  <a:pt x="8473" y="161"/>
                  <a:pt x="8473" y="185"/>
                </a:cubicBezTo>
                <a:lnTo>
                  <a:pt x="8473" y="1533"/>
                </a:lnTo>
                <a:cubicBezTo>
                  <a:pt x="8473" y="1557"/>
                  <a:pt x="8469" y="1581"/>
                  <a:pt x="8459" y="1604"/>
                </a:cubicBezTo>
                <a:cubicBezTo>
                  <a:pt x="8450" y="1627"/>
                  <a:pt x="8436" y="1647"/>
                  <a:pt x="8419" y="1664"/>
                </a:cubicBezTo>
                <a:cubicBezTo>
                  <a:pt x="8402" y="1681"/>
                  <a:pt x="8381" y="1695"/>
                  <a:pt x="8359" y="1704"/>
                </a:cubicBezTo>
                <a:cubicBezTo>
                  <a:pt x="8336" y="1714"/>
                  <a:pt x="8312" y="1718"/>
                  <a:pt x="8288" y="1718"/>
                </a:cubicBezTo>
                <a:lnTo>
                  <a:pt x="185" y="1718"/>
                </a:lnTo>
                <a:cubicBezTo>
                  <a:pt x="161" y="1718"/>
                  <a:pt x="137" y="1714"/>
                  <a:pt x="114" y="1704"/>
                </a:cubicBezTo>
                <a:cubicBezTo>
                  <a:pt x="91" y="1695"/>
                  <a:pt x="71" y="1681"/>
                  <a:pt x="54" y="1664"/>
                </a:cubicBezTo>
                <a:cubicBezTo>
                  <a:pt x="37" y="1647"/>
                  <a:pt x="23" y="1627"/>
                  <a:pt x="14" y="1604"/>
                </a:cubicBezTo>
                <a:cubicBezTo>
                  <a:pt x="4" y="1581"/>
                  <a:pt x="0" y="1557"/>
                  <a:pt x="0" y="1533"/>
                </a:cubicBezTo>
                <a:moveTo>
                  <a:pt x="23" y="185"/>
                </a:moveTo>
                <a:lnTo>
                  <a:pt x="23" y="1533"/>
                </a:lnTo>
                <a:cubicBezTo>
                  <a:pt x="23" y="1543"/>
                  <a:pt x="24" y="1554"/>
                  <a:pt x="26" y="1564"/>
                </a:cubicBezTo>
                <a:cubicBezTo>
                  <a:pt x="28" y="1575"/>
                  <a:pt x="31" y="1585"/>
                  <a:pt x="35" y="1595"/>
                </a:cubicBezTo>
                <a:cubicBezTo>
                  <a:pt x="39" y="1605"/>
                  <a:pt x="44" y="1614"/>
                  <a:pt x="50" y="1623"/>
                </a:cubicBezTo>
                <a:cubicBezTo>
                  <a:pt x="56" y="1632"/>
                  <a:pt x="63" y="1640"/>
                  <a:pt x="70" y="1648"/>
                </a:cubicBezTo>
                <a:cubicBezTo>
                  <a:pt x="78" y="1655"/>
                  <a:pt x="86" y="1662"/>
                  <a:pt x="95" y="1668"/>
                </a:cubicBezTo>
                <a:cubicBezTo>
                  <a:pt x="104" y="1674"/>
                  <a:pt x="113" y="1679"/>
                  <a:pt x="123" y="1683"/>
                </a:cubicBezTo>
                <a:cubicBezTo>
                  <a:pt x="133" y="1687"/>
                  <a:pt x="143" y="1690"/>
                  <a:pt x="154" y="1692"/>
                </a:cubicBezTo>
                <a:cubicBezTo>
                  <a:pt x="164" y="1694"/>
                  <a:pt x="175" y="1695"/>
                  <a:pt x="185" y="1695"/>
                </a:cubicBezTo>
                <a:lnTo>
                  <a:pt x="8288" y="1695"/>
                </a:lnTo>
                <a:cubicBezTo>
                  <a:pt x="8298" y="1695"/>
                  <a:pt x="8309" y="1694"/>
                  <a:pt x="8319" y="1692"/>
                </a:cubicBezTo>
                <a:cubicBezTo>
                  <a:pt x="8330" y="1690"/>
                  <a:pt x="8340" y="1687"/>
                  <a:pt x="8350" y="1683"/>
                </a:cubicBezTo>
                <a:cubicBezTo>
                  <a:pt x="8360" y="1679"/>
                  <a:pt x="8369" y="1674"/>
                  <a:pt x="8378" y="1668"/>
                </a:cubicBezTo>
                <a:cubicBezTo>
                  <a:pt x="8387" y="1662"/>
                  <a:pt x="8395" y="1655"/>
                  <a:pt x="8403" y="1648"/>
                </a:cubicBezTo>
                <a:cubicBezTo>
                  <a:pt x="8410" y="1640"/>
                  <a:pt x="8417" y="1632"/>
                  <a:pt x="8423" y="1623"/>
                </a:cubicBezTo>
                <a:cubicBezTo>
                  <a:pt x="8429" y="1614"/>
                  <a:pt x="8434" y="1605"/>
                  <a:pt x="8438" y="1595"/>
                </a:cubicBezTo>
                <a:cubicBezTo>
                  <a:pt x="8442" y="1585"/>
                  <a:pt x="8445" y="1575"/>
                  <a:pt x="8447" y="1564"/>
                </a:cubicBezTo>
                <a:cubicBezTo>
                  <a:pt x="8449" y="1554"/>
                  <a:pt x="8450" y="1543"/>
                  <a:pt x="8450" y="1533"/>
                </a:cubicBezTo>
                <a:lnTo>
                  <a:pt x="8450" y="185"/>
                </a:lnTo>
                <a:cubicBezTo>
                  <a:pt x="8450" y="175"/>
                  <a:pt x="8449" y="164"/>
                  <a:pt x="8447" y="154"/>
                </a:cubicBezTo>
                <a:cubicBezTo>
                  <a:pt x="8445" y="143"/>
                  <a:pt x="8442" y="133"/>
                  <a:pt x="8438" y="123"/>
                </a:cubicBezTo>
                <a:cubicBezTo>
                  <a:pt x="8434" y="113"/>
                  <a:pt x="8429" y="104"/>
                  <a:pt x="8423" y="95"/>
                </a:cubicBezTo>
                <a:cubicBezTo>
                  <a:pt x="8417" y="86"/>
                  <a:pt x="8410" y="78"/>
                  <a:pt x="8403" y="71"/>
                </a:cubicBezTo>
                <a:cubicBezTo>
                  <a:pt x="8395" y="63"/>
                  <a:pt x="8387" y="56"/>
                  <a:pt x="8378" y="50"/>
                </a:cubicBezTo>
                <a:cubicBezTo>
                  <a:pt x="8369" y="44"/>
                  <a:pt x="8360" y="39"/>
                  <a:pt x="8350" y="35"/>
                </a:cubicBezTo>
                <a:cubicBezTo>
                  <a:pt x="8340" y="31"/>
                  <a:pt x="8330" y="28"/>
                  <a:pt x="8319" y="26"/>
                </a:cubicBezTo>
                <a:cubicBezTo>
                  <a:pt x="8309" y="24"/>
                  <a:pt x="8298" y="23"/>
                  <a:pt x="8288" y="23"/>
                </a:cubicBezTo>
                <a:lnTo>
                  <a:pt x="185" y="23"/>
                </a:lnTo>
                <a:cubicBezTo>
                  <a:pt x="175" y="23"/>
                  <a:pt x="164" y="24"/>
                  <a:pt x="154" y="26"/>
                </a:cubicBezTo>
                <a:cubicBezTo>
                  <a:pt x="143" y="28"/>
                  <a:pt x="133" y="31"/>
                  <a:pt x="123" y="35"/>
                </a:cubicBezTo>
                <a:cubicBezTo>
                  <a:pt x="113" y="39"/>
                  <a:pt x="104" y="44"/>
                  <a:pt x="95" y="50"/>
                </a:cubicBezTo>
                <a:cubicBezTo>
                  <a:pt x="86" y="56"/>
                  <a:pt x="78" y="63"/>
                  <a:pt x="70" y="71"/>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7" name="任意多边形 556"/>
          <p:cNvSpPr/>
          <p:nvPr/>
        </p:nvSpPr>
        <p:spPr>
          <a:xfrm>
            <a:off x="668520" y="3158640"/>
            <a:ext cx="3050280" cy="618840"/>
          </a:xfrm>
          <a:custGeom>
            <a:avLst/>
            <a:gdLst/>
            <a:ahLst/>
            <a:cxnLst/>
            <a:rect l="0" t="0" r="r" b="b"/>
            <a:pathLst>
              <a:path w="8473" h="1719">
                <a:moveTo>
                  <a:pt x="14" y="115"/>
                </a:moveTo>
                <a:cubicBezTo>
                  <a:pt x="23" y="92"/>
                  <a:pt x="37" y="72"/>
                  <a:pt x="54" y="54"/>
                </a:cubicBezTo>
                <a:cubicBezTo>
                  <a:pt x="71" y="37"/>
                  <a:pt x="91" y="24"/>
                  <a:pt x="114" y="14"/>
                </a:cubicBezTo>
                <a:cubicBezTo>
                  <a:pt x="137" y="5"/>
                  <a:pt x="161" y="0"/>
                  <a:pt x="185" y="0"/>
                </a:cubicBezTo>
                <a:lnTo>
                  <a:pt x="8288" y="0"/>
                </a:lnTo>
                <a:cubicBezTo>
                  <a:pt x="8312" y="0"/>
                  <a:pt x="8336" y="5"/>
                  <a:pt x="8359" y="14"/>
                </a:cubicBezTo>
                <a:cubicBezTo>
                  <a:pt x="8381" y="24"/>
                  <a:pt x="8402" y="37"/>
                  <a:pt x="8419" y="54"/>
                </a:cubicBezTo>
                <a:cubicBezTo>
                  <a:pt x="8436" y="72"/>
                  <a:pt x="8450" y="92"/>
                  <a:pt x="8459" y="115"/>
                </a:cubicBezTo>
                <a:cubicBezTo>
                  <a:pt x="8469" y="137"/>
                  <a:pt x="8473" y="161"/>
                  <a:pt x="8473" y="186"/>
                </a:cubicBezTo>
                <a:lnTo>
                  <a:pt x="8473" y="1533"/>
                </a:lnTo>
                <a:cubicBezTo>
                  <a:pt x="8473" y="1558"/>
                  <a:pt x="8469" y="1581"/>
                  <a:pt x="8459" y="1604"/>
                </a:cubicBezTo>
                <a:cubicBezTo>
                  <a:pt x="8450" y="1627"/>
                  <a:pt x="8436" y="1647"/>
                  <a:pt x="8419" y="1664"/>
                </a:cubicBezTo>
                <a:cubicBezTo>
                  <a:pt x="8402" y="1682"/>
                  <a:pt x="8381" y="1695"/>
                  <a:pt x="8359" y="1705"/>
                </a:cubicBezTo>
                <a:cubicBezTo>
                  <a:pt x="8336" y="1714"/>
                  <a:pt x="8312" y="1719"/>
                  <a:pt x="8288" y="1719"/>
                </a:cubicBezTo>
                <a:lnTo>
                  <a:pt x="185" y="1719"/>
                </a:lnTo>
                <a:cubicBezTo>
                  <a:pt x="161" y="1719"/>
                  <a:pt x="137" y="1714"/>
                  <a:pt x="114" y="1705"/>
                </a:cubicBezTo>
                <a:cubicBezTo>
                  <a:pt x="91" y="1695"/>
                  <a:pt x="71" y="1682"/>
                  <a:pt x="54" y="1664"/>
                </a:cubicBezTo>
                <a:cubicBezTo>
                  <a:pt x="37" y="1647"/>
                  <a:pt x="23" y="1627"/>
                  <a:pt x="14" y="1604"/>
                </a:cubicBezTo>
                <a:cubicBezTo>
                  <a:pt x="4" y="1581"/>
                  <a:pt x="0" y="1558"/>
                  <a:pt x="0" y="1533"/>
                </a:cubicBezTo>
                <a:lnTo>
                  <a:pt x="0" y="186"/>
                </a:lnTo>
                <a:cubicBezTo>
                  <a:pt x="0" y="161"/>
                  <a:pt x="4" y="137"/>
                  <a:pt x="14" y="1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8" name="任意多边形 557"/>
          <p:cNvSpPr/>
          <p:nvPr/>
        </p:nvSpPr>
        <p:spPr>
          <a:xfrm>
            <a:off x="668520" y="3158640"/>
            <a:ext cx="3050280" cy="618840"/>
          </a:xfrm>
          <a:custGeom>
            <a:avLst/>
            <a:gdLst/>
            <a:ahLst/>
            <a:cxnLst/>
            <a:rect l="0" t="0" r="r" b="b"/>
            <a:pathLst>
              <a:path w="8473" h="1719">
                <a:moveTo>
                  <a:pt x="0" y="1533"/>
                </a:moveTo>
                <a:lnTo>
                  <a:pt x="0" y="186"/>
                </a:lnTo>
                <a:cubicBezTo>
                  <a:pt x="0" y="161"/>
                  <a:pt x="4" y="137"/>
                  <a:pt x="14" y="115"/>
                </a:cubicBezTo>
                <a:cubicBezTo>
                  <a:pt x="23" y="92"/>
                  <a:pt x="37" y="72"/>
                  <a:pt x="54" y="54"/>
                </a:cubicBezTo>
                <a:cubicBezTo>
                  <a:pt x="71" y="37"/>
                  <a:pt x="91" y="24"/>
                  <a:pt x="114" y="14"/>
                </a:cubicBezTo>
                <a:cubicBezTo>
                  <a:pt x="137" y="5"/>
                  <a:pt x="161" y="0"/>
                  <a:pt x="185" y="0"/>
                </a:cubicBezTo>
                <a:lnTo>
                  <a:pt x="8288" y="0"/>
                </a:lnTo>
                <a:cubicBezTo>
                  <a:pt x="8312" y="0"/>
                  <a:pt x="8336" y="5"/>
                  <a:pt x="8359" y="14"/>
                </a:cubicBezTo>
                <a:cubicBezTo>
                  <a:pt x="8381" y="24"/>
                  <a:pt x="8402" y="37"/>
                  <a:pt x="8419" y="54"/>
                </a:cubicBezTo>
                <a:cubicBezTo>
                  <a:pt x="8436" y="72"/>
                  <a:pt x="8450" y="92"/>
                  <a:pt x="8459" y="115"/>
                </a:cubicBezTo>
                <a:cubicBezTo>
                  <a:pt x="8469" y="137"/>
                  <a:pt x="8473" y="161"/>
                  <a:pt x="8473" y="186"/>
                </a:cubicBezTo>
                <a:lnTo>
                  <a:pt x="8473" y="1533"/>
                </a:lnTo>
                <a:cubicBezTo>
                  <a:pt x="8473" y="1558"/>
                  <a:pt x="8469" y="1581"/>
                  <a:pt x="8459" y="1604"/>
                </a:cubicBezTo>
                <a:cubicBezTo>
                  <a:pt x="8450" y="1627"/>
                  <a:pt x="8436" y="1647"/>
                  <a:pt x="8419" y="1664"/>
                </a:cubicBezTo>
                <a:cubicBezTo>
                  <a:pt x="8402" y="1682"/>
                  <a:pt x="8381" y="1695"/>
                  <a:pt x="8359" y="1705"/>
                </a:cubicBezTo>
                <a:cubicBezTo>
                  <a:pt x="8336" y="1714"/>
                  <a:pt x="8312" y="1719"/>
                  <a:pt x="8288" y="1719"/>
                </a:cubicBezTo>
                <a:lnTo>
                  <a:pt x="185" y="1719"/>
                </a:lnTo>
                <a:cubicBezTo>
                  <a:pt x="161" y="1719"/>
                  <a:pt x="137" y="1714"/>
                  <a:pt x="114" y="1705"/>
                </a:cubicBezTo>
                <a:cubicBezTo>
                  <a:pt x="91" y="1695"/>
                  <a:pt x="71" y="1682"/>
                  <a:pt x="54" y="1664"/>
                </a:cubicBezTo>
                <a:cubicBezTo>
                  <a:pt x="37" y="1647"/>
                  <a:pt x="23" y="1627"/>
                  <a:pt x="14" y="1604"/>
                </a:cubicBezTo>
                <a:cubicBezTo>
                  <a:pt x="4" y="1581"/>
                  <a:pt x="0" y="1558"/>
                  <a:pt x="0" y="1533"/>
                </a:cubicBezTo>
                <a:moveTo>
                  <a:pt x="23" y="186"/>
                </a:moveTo>
                <a:lnTo>
                  <a:pt x="23" y="1533"/>
                </a:lnTo>
                <a:cubicBezTo>
                  <a:pt x="23" y="1544"/>
                  <a:pt x="24" y="1554"/>
                  <a:pt x="26" y="1565"/>
                </a:cubicBezTo>
                <a:cubicBezTo>
                  <a:pt x="28" y="1575"/>
                  <a:pt x="31" y="1585"/>
                  <a:pt x="35" y="1595"/>
                </a:cubicBezTo>
                <a:cubicBezTo>
                  <a:pt x="39" y="1605"/>
                  <a:pt x="44" y="1614"/>
                  <a:pt x="50" y="1623"/>
                </a:cubicBezTo>
                <a:cubicBezTo>
                  <a:pt x="56" y="1632"/>
                  <a:pt x="63" y="1640"/>
                  <a:pt x="70" y="1648"/>
                </a:cubicBezTo>
                <a:cubicBezTo>
                  <a:pt x="78" y="1656"/>
                  <a:pt x="86" y="1662"/>
                  <a:pt x="95" y="1668"/>
                </a:cubicBezTo>
                <a:cubicBezTo>
                  <a:pt x="104" y="1674"/>
                  <a:pt x="113" y="1679"/>
                  <a:pt x="123" y="1683"/>
                </a:cubicBezTo>
                <a:cubicBezTo>
                  <a:pt x="133" y="1687"/>
                  <a:pt x="143" y="1690"/>
                  <a:pt x="154" y="1692"/>
                </a:cubicBezTo>
                <a:cubicBezTo>
                  <a:pt x="164" y="1695"/>
                  <a:pt x="175" y="1696"/>
                  <a:pt x="185" y="1696"/>
                </a:cubicBezTo>
                <a:lnTo>
                  <a:pt x="8288" y="1696"/>
                </a:lnTo>
                <a:cubicBezTo>
                  <a:pt x="8298" y="1696"/>
                  <a:pt x="8309" y="1695"/>
                  <a:pt x="8319" y="1692"/>
                </a:cubicBezTo>
                <a:cubicBezTo>
                  <a:pt x="8330" y="1690"/>
                  <a:pt x="8340" y="1687"/>
                  <a:pt x="8350" y="1683"/>
                </a:cubicBezTo>
                <a:cubicBezTo>
                  <a:pt x="8360" y="1679"/>
                  <a:pt x="8369" y="1674"/>
                  <a:pt x="8378" y="1668"/>
                </a:cubicBezTo>
                <a:cubicBezTo>
                  <a:pt x="8387" y="1662"/>
                  <a:pt x="8395" y="1656"/>
                  <a:pt x="8403" y="1648"/>
                </a:cubicBezTo>
                <a:cubicBezTo>
                  <a:pt x="8410" y="1640"/>
                  <a:pt x="8417" y="1632"/>
                  <a:pt x="8423" y="1623"/>
                </a:cubicBezTo>
                <a:cubicBezTo>
                  <a:pt x="8429" y="1614"/>
                  <a:pt x="8434" y="1605"/>
                  <a:pt x="8438" y="1595"/>
                </a:cubicBezTo>
                <a:cubicBezTo>
                  <a:pt x="8442" y="1585"/>
                  <a:pt x="8445" y="1575"/>
                  <a:pt x="8447" y="1565"/>
                </a:cubicBezTo>
                <a:cubicBezTo>
                  <a:pt x="8449" y="1554"/>
                  <a:pt x="8450" y="1544"/>
                  <a:pt x="8450" y="1533"/>
                </a:cubicBezTo>
                <a:lnTo>
                  <a:pt x="8450" y="186"/>
                </a:lnTo>
                <a:cubicBezTo>
                  <a:pt x="8450" y="175"/>
                  <a:pt x="8449" y="165"/>
                  <a:pt x="8447" y="154"/>
                </a:cubicBezTo>
                <a:cubicBezTo>
                  <a:pt x="8445" y="144"/>
                  <a:pt x="8442" y="133"/>
                  <a:pt x="8438" y="124"/>
                </a:cubicBezTo>
                <a:cubicBezTo>
                  <a:pt x="8434" y="114"/>
                  <a:pt x="8429" y="104"/>
                  <a:pt x="8423" y="95"/>
                </a:cubicBezTo>
                <a:cubicBezTo>
                  <a:pt x="8417" y="87"/>
                  <a:pt x="8410" y="78"/>
                  <a:pt x="8403" y="71"/>
                </a:cubicBezTo>
                <a:cubicBezTo>
                  <a:pt x="8395" y="63"/>
                  <a:pt x="8387" y="57"/>
                  <a:pt x="8378" y="51"/>
                </a:cubicBezTo>
                <a:cubicBezTo>
                  <a:pt x="8369" y="45"/>
                  <a:pt x="8360" y="40"/>
                  <a:pt x="8350" y="36"/>
                </a:cubicBezTo>
                <a:cubicBezTo>
                  <a:pt x="8340" y="32"/>
                  <a:pt x="8330" y="28"/>
                  <a:pt x="8319" y="26"/>
                </a:cubicBezTo>
                <a:cubicBezTo>
                  <a:pt x="8309" y="24"/>
                  <a:pt x="8298" y="23"/>
                  <a:pt x="8288" y="23"/>
                </a:cubicBezTo>
                <a:lnTo>
                  <a:pt x="185" y="23"/>
                </a:lnTo>
                <a:cubicBezTo>
                  <a:pt x="175" y="23"/>
                  <a:pt x="164" y="24"/>
                  <a:pt x="154" y="26"/>
                </a:cubicBezTo>
                <a:cubicBezTo>
                  <a:pt x="143" y="28"/>
                  <a:pt x="133" y="32"/>
                  <a:pt x="123" y="36"/>
                </a:cubicBezTo>
                <a:cubicBezTo>
                  <a:pt x="113" y="40"/>
                  <a:pt x="104" y="45"/>
                  <a:pt x="95" y="51"/>
                </a:cubicBezTo>
                <a:cubicBezTo>
                  <a:pt x="86" y="57"/>
                  <a:pt x="78" y="63"/>
                  <a:pt x="70" y="71"/>
                </a:cubicBezTo>
                <a:cubicBezTo>
                  <a:pt x="63" y="78"/>
                  <a:pt x="56" y="87"/>
                  <a:pt x="50" y="95"/>
                </a:cubicBezTo>
                <a:cubicBezTo>
                  <a:pt x="44" y="104"/>
                  <a:pt x="39" y="114"/>
                  <a:pt x="35" y="124"/>
                </a:cubicBezTo>
                <a:cubicBezTo>
                  <a:pt x="31" y="133"/>
                  <a:pt x="28" y="144"/>
                  <a:pt x="26" y="154"/>
                </a:cubicBezTo>
                <a:cubicBezTo>
                  <a:pt x="24" y="165"/>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59" name="任意多边形 558"/>
          <p:cNvSpPr/>
          <p:nvPr/>
        </p:nvSpPr>
        <p:spPr>
          <a:xfrm>
            <a:off x="668520" y="3877200"/>
            <a:ext cx="3050280" cy="618840"/>
          </a:xfrm>
          <a:custGeom>
            <a:avLst/>
            <a:gdLst/>
            <a:ahLst/>
            <a:cxnLst/>
            <a:rect l="0" t="0" r="r" b="b"/>
            <a:pathLst>
              <a:path w="8473" h="1719">
                <a:moveTo>
                  <a:pt x="14" y="115"/>
                </a:moveTo>
                <a:cubicBezTo>
                  <a:pt x="23" y="92"/>
                  <a:pt x="37" y="72"/>
                  <a:pt x="54" y="55"/>
                </a:cubicBezTo>
                <a:cubicBezTo>
                  <a:pt x="71" y="37"/>
                  <a:pt x="91" y="24"/>
                  <a:pt x="114" y="14"/>
                </a:cubicBezTo>
                <a:cubicBezTo>
                  <a:pt x="137" y="5"/>
                  <a:pt x="161" y="0"/>
                  <a:pt x="185" y="0"/>
                </a:cubicBezTo>
                <a:lnTo>
                  <a:pt x="8288" y="0"/>
                </a:lnTo>
                <a:cubicBezTo>
                  <a:pt x="8312" y="0"/>
                  <a:pt x="8336" y="5"/>
                  <a:pt x="8359" y="14"/>
                </a:cubicBezTo>
                <a:cubicBezTo>
                  <a:pt x="8381" y="24"/>
                  <a:pt x="8402" y="37"/>
                  <a:pt x="8419" y="55"/>
                </a:cubicBezTo>
                <a:cubicBezTo>
                  <a:pt x="8436" y="72"/>
                  <a:pt x="8450" y="92"/>
                  <a:pt x="8459" y="115"/>
                </a:cubicBezTo>
                <a:cubicBezTo>
                  <a:pt x="8469" y="138"/>
                  <a:pt x="8473" y="161"/>
                  <a:pt x="8473" y="186"/>
                </a:cubicBezTo>
                <a:lnTo>
                  <a:pt x="8473" y="1533"/>
                </a:lnTo>
                <a:cubicBezTo>
                  <a:pt x="8473" y="1558"/>
                  <a:pt x="8469" y="1582"/>
                  <a:pt x="8459" y="1604"/>
                </a:cubicBezTo>
                <a:cubicBezTo>
                  <a:pt x="8450" y="1627"/>
                  <a:pt x="8436" y="1647"/>
                  <a:pt x="8419" y="1665"/>
                </a:cubicBezTo>
                <a:cubicBezTo>
                  <a:pt x="8402" y="1682"/>
                  <a:pt x="8381" y="1696"/>
                  <a:pt x="8359" y="1705"/>
                </a:cubicBezTo>
                <a:cubicBezTo>
                  <a:pt x="8336" y="1714"/>
                  <a:pt x="8312" y="1719"/>
                  <a:pt x="8288" y="1719"/>
                </a:cubicBezTo>
                <a:lnTo>
                  <a:pt x="185" y="1719"/>
                </a:lnTo>
                <a:cubicBezTo>
                  <a:pt x="161" y="1719"/>
                  <a:pt x="137" y="1714"/>
                  <a:pt x="114" y="1705"/>
                </a:cubicBezTo>
                <a:cubicBezTo>
                  <a:pt x="91" y="1696"/>
                  <a:pt x="71" y="1682"/>
                  <a:pt x="54" y="1665"/>
                </a:cubicBezTo>
                <a:cubicBezTo>
                  <a:pt x="37" y="1647"/>
                  <a:pt x="23" y="1627"/>
                  <a:pt x="14" y="1604"/>
                </a:cubicBezTo>
                <a:cubicBezTo>
                  <a:pt x="4" y="1582"/>
                  <a:pt x="0" y="1558"/>
                  <a:pt x="0" y="1533"/>
                </a:cubicBezTo>
                <a:lnTo>
                  <a:pt x="0" y="186"/>
                </a:lnTo>
                <a:cubicBezTo>
                  <a:pt x="0" y="161"/>
                  <a:pt x="4" y="138"/>
                  <a:pt x="14" y="1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0" name="任意多边形 559"/>
          <p:cNvSpPr/>
          <p:nvPr/>
        </p:nvSpPr>
        <p:spPr>
          <a:xfrm>
            <a:off x="668520" y="3877200"/>
            <a:ext cx="3050280" cy="618840"/>
          </a:xfrm>
          <a:custGeom>
            <a:avLst/>
            <a:gdLst/>
            <a:ahLst/>
            <a:cxnLst/>
            <a:rect l="0" t="0" r="r" b="b"/>
            <a:pathLst>
              <a:path w="8473" h="1719">
                <a:moveTo>
                  <a:pt x="0" y="1533"/>
                </a:moveTo>
                <a:lnTo>
                  <a:pt x="0" y="186"/>
                </a:lnTo>
                <a:cubicBezTo>
                  <a:pt x="0" y="161"/>
                  <a:pt x="4" y="138"/>
                  <a:pt x="14" y="115"/>
                </a:cubicBezTo>
                <a:cubicBezTo>
                  <a:pt x="23" y="92"/>
                  <a:pt x="37" y="72"/>
                  <a:pt x="54" y="55"/>
                </a:cubicBezTo>
                <a:cubicBezTo>
                  <a:pt x="71" y="37"/>
                  <a:pt x="91" y="24"/>
                  <a:pt x="114" y="14"/>
                </a:cubicBezTo>
                <a:cubicBezTo>
                  <a:pt x="137" y="5"/>
                  <a:pt x="161" y="0"/>
                  <a:pt x="185" y="0"/>
                </a:cubicBezTo>
                <a:lnTo>
                  <a:pt x="8288" y="0"/>
                </a:lnTo>
                <a:cubicBezTo>
                  <a:pt x="8312" y="0"/>
                  <a:pt x="8336" y="5"/>
                  <a:pt x="8359" y="14"/>
                </a:cubicBezTo>
                <a:cubicBezTo>
                  <a:pt x="8381" y="24"/>
                  <a:pt x="8402" y="37"/>
                  <a:pt x="8419" y="55"/>
                </a:cubicBezTo>
                <a:cubicBezTo>
                  <a:pt x="8436" y="72"/>
                  <a:pt x="8450" y="92"/>
                  <a:pt x="8459" y="115"/>
                </a:cubicBezTo>
                <a:cubicBezTo>
                  <a:pt x="8469" y="138"/>
                  <a:pt x="8473" y="161"/>
                  <a:pt x="8473" y="186"/>
                </a:cubicBezTo>
                <a:lnTo>
                  <a:pt x="8473" y="1533"/>
                </a:lnTo>
                <a:cubicBezTo>
                  <a:pt x="8473" y="1558"/>
                  <a:pt x="8469" y="1582"/>
                  <a:pt x="8459" y="1604"/>
                </a:cubicBezTo>
                <a:cubicBezTo>
                  <a:pt x="8450" y="1627"/>
                  <a:pt x="8436" y="1647"/>
                  <a:pt x="8419" y="1665"/>
                </a:cubicBezTo>
                <a:cubicBezTo>
                  <a:pt x="8402" y="1682"/>
                  <a:pt x="8381" y="1696"/>
                  <a:pt x="8359" y="1705"/>
                </a:cubicBezTo>
                <a:cubicBezTo>
                  <a:pt x="8336" y="1714"/>
                  <a:pt x="8312" y="1719"/>
                  <a:pt x="8288" y="1719"/>
                </a:cubicBezTo>
                <a:lnTo>
                  <a:pt x="185" y="1719"/>
                </a:lnTo>
                <a:cubicBezTo>
                  <a:pt x="161" y="1719"/>
                  <a:pt x="137" y="1714"/>
                  <a:pt x="114" y="1705"/>
                </a:cubicBezTo>
                <a:cubicBezTo>
                  <a:pt x="91" y="1696"/>
                  <a:pt x="71" y="1682"/>
                  <a:pt x="54" y="1665"/>
                </a:cubicBezTo>
                <a:cubicBezTo>
                  <a:pt x="37" y="1647"/>
                  <a:pt x="23" y="1627"/>
                  <a:pt x="14" y="1604"/>
                </a:cubicBezTo>
                <a:cubicBezTo>
                  <a:pt x="4" y="1582"/>
                  <a:pt x="0" y="1558"/>
                  <a:pt x="0" y="1533"/>
                </a:cubicBezTo>
                <a:moveTo>
                  <a:pt x="23" y="186"/>
                </a:moveTo>
                <a:lnTo>
                  <a:pt x="23" y="1533"/>
                </a:lnTo>
                <a:cubicBezTo>
                  <a:pt x="23" y="1544"/>
                  <a:pt x="24" y="1555"/>
                  <a:pt x="26" y="1565"/>
                </a:cubicBezTo>
                <a:cubicBezTo>
                  <a:pt x="28" y="1576"/>
                  <a:pt x="31" y="1586"/>
                  <a:pt x="35" y="1596"/>
                </a:cubicBezTo>
                <a:cubicBezTo>
                  <a:pt x="39" y="1605"/>
                  <a:pt x="44" y="1615"/>
                  <a:pt x="50" y="1624"/>
                </a:cubicBezTo>
                <a:cubicBezTo>
                  <a:pt x="56" y="1633"/>
                  <a:pt x="63" y="1641"/>
                  <a:pt x="70" y="1648"/>
                </a:cubicBezTo>
                <a:cubicBezTo>
                  <a:pt x="78" y="1656"/>
                  <a:pt x="86" y="1663"/>
                  <a:pt x="95" y="1669"/>
                </a:cubicBezTo>
                <a:cubicBezTo>
                  <a:pt x="104" y="1674"/>
                  <a:pt x="113" y="1679"/>
                  <a:pt x="123" y="1684"/>
                </a:cubicBezTo>
                <a:cubicBezTo>
                  <a:pt x="133" y="1688"/>
                  <a:pt x="143" y="1691"/>
                  <a:pt x="154" y="1693"/>
                </a:cubicBezTo>
                <a:cubicBezTo>
                  <a:pt x="164" y="1695"/>
                  <a:pt x="175" y="1696"/>
                  <a:pt x="185" y="1696"/>
                </a:cubicBezTo>
                <a:lnTo>
                  <a:pt x="8288" y="1696"/>
                </a:lnTo>
                <a:cubicBezTo>
                  <a:pt x="8298" y="1696"/>
                  <a:pt x="8309" y="1695"/>
                  <a:pt x="8319" y="1693"/>
                </a:cubicBezTo>
                <a:cubicBezTo>
                  <a:pt x="8330" y="1691"/>
                  <a:pt x="8340" y="1688"/>
                  <a:pt x="8350" y="1684"/>
                </a:cubicBezTo>
                <a:cubicBezTo>
                  <a:pt x="8360" y="1679"/>
                  <a:pt x="8369" y="1674"/>
                  <a:pt x="8378" y="1669"/>
                </a:cubicBezTo>
                <a:cubicBezTo>
                  <a:pt x="8387" y="1663"/>
                  <a:pt x="8395" y="1656"/>
                  <a:pt x="8403" y="1648"/>
                </a:cubicBezTo>
                <a:cubicBezTo>
                  <a:pt x="8410" y="1641"/>
                  <a:pt x="8417" y="1633"/>
                  <a:pt x="8423" y="1624"/>
                </a:cubicBezTo>
                <a:cubicBezTo>
                  <a:pt x="8429" y="1615"/>
                  <a:pt x="8434" y="1605"/>
                  <a:pt x="8438" y="1596"/>
                </a:cubicBezTo>
                <a:cubicBezTo>
                  <a:pt x="8442" y="1586"/>
                  <a:pt x="8445" y="1576"/>
                  <a:pt x="8447" y="1565"/>
                </a:cubicBezTo>
                <a:cubicBezTo>
                  <a:pt x="8449" y="1555"/>
                  <a:pt x="8450" y="1544"/>
                  <a:pt x="8450" y="1533"/>
                </a:cubicBezTo>
                <a:lnTo>
                  <a:pt x="8450" y="186"/>
                </a:lnTo>
                <a:cubicBezTo>
                  <a:pt x="8450" y="175"/>
                  <a:pt x="8449" y="165"/>
                  <a:pt x="8447" y="154"/>
                </a:cubicBezTo>
                <a:cubicBezTo>
                  <a:pt x="8445" y="144"/>
                  <a:pt x="8442" y="134"/>
                  <a:pt x="8438" y="124"/>
                </a:cubicBezTo>
                <a:cubicBezTo>
                  <a:pt x="8434" y="114"/>
                  <a:pt x="8429" y="105"/>
                  <a:pt x="8423" y="96"/>
                </a:cubicBezTo>
                <a:cubicBezTo>
                  <a:pt x="8417" y="87"/>
                  <a:pt x="8410" y="79"/>
                  <a:pt x="8403" y="71"/>
                </a:cubicBezTo>
                <a:cubicBezTo>
                  <a:pt x="8395" y="64"/>
                  <a:pt x="8387" y="57"/>
                  <a:pt x="8378" y="51"/>
                </a:cubicBezTo>
                <a:cubicBezTo>
                  <a:pt x="8369" y="45"/>
                  <a:pt x="8360" y="40"/>
                  <a:pt x="8350" y="36"/>
                </a:cubicBezTo>
                <a:cubicBezTo>
                  <a:pt x="8340" y="32"/>
                  <a:pt x="8330" y="29"/>
                  <a:pt x="8319" y="27"/>
                </a:cubicBezTo>
                <a:cubicBezTo>
                  <a:pt x="8309" y="25"/>
                  <a:pt x="8298" y="24"/>
                  <a:pt x="8288" y="24"/>
                </a:cubicBezTo>
                <a:lnTo>
                  <a:pt x="185" y="24"/>
                </a:lnTo>
                <a:cubicBezTo>
                  <a:pt x="175" y="24"/>
                  <a:pt x="164" y="25"/>
                  <a:pt x="154" y="27"/>
                </a:cubicBezTo>
                <a:cubicBezTo>
                  <a:pt x="143" y="29"/>
                  <a:pt x="133" y="32"/>
                  <a:pt x="123" y="36"/>
                </a:cubicBezTo>
                <a:cubicBezTo>
                  <a:pt x="113" y="40"/>
                  <a:pt x="104" y="45"/>
                  <a:pt x="95" y="51"/>
                </a:cubicBezTo>
                <a:cubicBezTo>
                  <a:pt x="86" y="57"/>
                  <a:pt x="78" y="64"/>
                  <a:pt x="70" y="71"/>
                </a:cubicBezTo>
                <a:cubicBezTo>
                  <a:pt x="63" y="79"/>
                  <a:pt x="56" y="87"/>
                  <a:pt x="50" y="96"/>
                </a:cubicBezTo>
                <a:cubicBezTo>
                  <a:pt x="44" y="105"/>
                  <a:pt x="39" y="114"/>
                  <a:pt x="35" y="124"/>
                </a:cubicBezTo>
                <a:cubicBezTo>
                  <a:pt x="31" y="134"/>
                  <a:pt x="28" y="144"/>
                  <a:pt x="26" y="154"/>
                </a:cubicBezTo>
                <a:cubicBezTo>
                  <a:pt x="24" y="165"/>
                  <a:pt x="23" y="175"/>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1" name="任意多边形 560"/>
          <p:cNvSpPr/>
          <p:nvPr/>
        </p:nvSpPr>
        <p:spPr>
          <a:xfrm>
            <a:off x="668520" y="4596120"/>
            <a:ext cx="3050280" cy="618480"/>
          </a:xfrm>
          <a:custGeom>
            <a:avLst/>
            <a:gdLst/>
            <a:ahLst/>
            <a:cxnLst/>
            <a:rect l="0" t="0" r="r" b="b"/>
            <a:pathLst>
              <a:path w="8473" h="1718">
                <a:moveTo>
                  <a:pt x="14" y="115"/>
                </a:moveTo>
                <a:cubicBezTo>
                  <a:pt x="23" y="92"/>
                  <a:pt x="37" y="71"/>
                  <a:pt x="54" y="54"/>
                </a:cubicBezTo>
                <a:cubicBezTo>
                  <a:pt x="71" y="37"/>
                  <a:pt x="91" y="23"/>
                  <a:pt x="114" y="14"/>
                </a:cubicBezTo>
                <a:cubicBezTo>
                  <a:pt x="137" y="4"/>
                  <a:pt x="161" y="0"/>
                  <a:pt x="185" y="0"/>
                </a:cubicBezTo>
                <a:lnTo>
                  <a:pt x="8288" y="0"/>
                </a:lnTo>
                <a:cubicBezTo>
                  <a:pt x="8312" y="0"/>
                  <a:pt x="8336" y="4"/>
                  <a:pt x="8359" y="14"/>
                </a:cubicBezTo>
                <a:cubicBezTo>
                  <a:pt x="8381" y="23"/>
                  <a:pt x="8402" y="37"/>
                  <a:pt x="8419" y="54"/>
                </a:cubicBezTo>
                <a:cubicBezTo>
                  <a:pt x="8436" y="71"/>
                  <a:pt x="8450" y="92"/>
                  <a:pt x="8459" y="115"/>
                </a:cubicBezTo>
                <a:cubicBezTo>
                  <a:pt x="8469" y="138"/>
                  <a:pt x="8473" y="162"/>
                  <a:pt x="8473" y="186"/>
                </a:cubicBezTo>
                <a:lnTo>
                  <a:pt x="8473" y="1533"/>
                </a:lnTo>
                <a:cubicBezTo>
                  <a:pt x="8473" y="1557"/>
                  <a:pt x="8469" y="1581"/>
                  <a:pt x="8459" y="1604"/>
                </a:cubicBezTo>
                <a:cubicBezTo>
                  <a:pt x="8450" y="1627"/>
                  <a:pt x="8436" y="1647"/>
                  <a:pt x="8419" y="1664"/>
                </a:cubicBezTo>
                <a:cubicBezTo>
                  <a:pt x="8402" y="1681"/>
                  <a:pt x="8381" y="1695"/>
                  <a:pt x="8359" y="1704"/>
                </a:cubicBezTo>
                <a:cubicBezTo>
                  <a:pt x="8336" y="1714"/>
                  <a:pt x="8312" y="1718"/>
                  <a:pt x="8288" y="1718"/>
                </a:cubicBezTo>
                <a:lnTo>
                  <a:pt x="185" y="1718"/>
                </a:lnTo>
                <a:cubicBezTo>
                  <a:pt x="161" y="1718"/>
                  <a:pt x="137" y="1714"/>
                  <a:pt x="114" y="1704"/>
                </a:cubicBezTo>
                <a:cubicBezTo>
                  <a:pt x="91" y="1695"/>
                  <a:pt x="71" y="1681"/>
                  <a:pt x="54" y="1664"/>
                </a:cubicBezTo>
                <a:cubicBezTo>
                  <a:pt x="37" y="1647"/>
                  <a:pt x="23" y="1627"/>
                  <a:pt x="14" y="1604"/>
                </a:cubicBezTo>
                <a:cubicBezTo>
                  <a:pt x="4" y="1581"/>
                  <a:pt x="0" y="1557"/>
                  <a:pt x="0" y="1533"/>
                </a:cubicBezTo>
                <a:lnTo>
                  <a:pt x="0" y="186"/>
                </a:lnTo>
                <a:cubicBezTo>
                  <a:pt x="0" y="162"/>
                  <a:pt x="4" y="138"/>
                  <a:pt x="14" y="11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2" name="任意多边形 561"/>
          <p:cNvSpPr/>
          <p:nvPr/>
        </p:nvSpPr>
        <p:spPr>
          <a:xfrm>
            <a:off x="668520" y="4596120"/>
            <a:ext cx="3050280" cy="618480"/>
          </a:xfrm>
          <a:custGeom>
            <a:avLst/>
            <a:gdLst/>
            <a:ahLst/>
            <a:cxnLst/>
            <a:rect l="0" t="0" r="r" b="b"/>
            <a:pathLst>
              <a:path w="8473" h="1718">
                <a:moveTo>
                  <a:pt x="0" y="1533"/>
                </a:moveTo>
                <a:lnTo>
                  <a:pt x="0" y="186"/>
                </a:lnTo>
                <a:cubicBezTo>
                  <a:pt x="0" y="162"/>
                  <a:pt x="4" y="138"/>
                  <a:pt x="14" y="115"/>
                </a:cubicBezTo>
                <a:cubicBezTo>
                  <a:pt x="23" y="92"/>
                  <a:pt x="37" y="71"/>
                  <a:pt x="54" y="54"/>
                </a:cubicBezTo>
                <a:cubicBezTo>
                  <a:pt x="71" y="37"/>
                  <a:pt x="91" y="23"/>
                  <a:pt x="114" y="14"/>
                </a:cubicBezTo>
                <a:cubicBezTo>
                  <a:pt x="137" y="4"/>
                  <a:pt x="161" y="0"/>
                  <a:pt x="185" y="0"/>
                </a:cubicBezTo>
                <a:lnTo>
                  <a:pt x="8288" y="0"/>
                </a:lnTo>
                <a:cubicBezTo>
                  <a:pt x="8312" y="0"/>
                  <a:pt x="8336" y="4"/>
                  <a:pt x="8359" y="14"/>
                </a:cubicBezTo>
                <a:cubicBezTo>
                  <a:pt x="8381" y="23"/>
                  <a:pt x="8402" y="37"/>
                  <a:pt x="8419" y="54"/>
                </a:cubicBezTo>
                <a:cubicBezTo>
                  <a:pt x="8436" y="71"/>
                  <a:pt x="8450" y="92"/>
                  <a:pt x="8459" y="115"/>
                </a:cubicBezTo>
                <a:cubicBezTo>
                  <a:pt x="8469" y="138"/>
                  <a:pt x="8473" y="162"/>
                  <a:pt x="8473" y="186"/>
                </a:cubicBezTo>
                <a:lnTo>
                  <a:pt x="8473" y="1533"/>
                </a:lnTo>
                <a:cubicBezTo>
                  <a:pt x="8473" y="1557"/>
                  <a:pt x="8469" y="1581"/>
                  <a:pt x="8459" y="1604"/>
                </a:cubicBezTo>
                <a:cubicBezTo>
                  <a:pt x="8450" y="1627"/>
                  <a:pt x="8436" y="1647"/>
                  <a:pt x="8419" y="1664"/>
                </a:cubicBezTo>
                <a:cubicBezTo>
                  <a:pt x="8402" y="1681"/>
                  <a:pt x="8381" y="1695"/>
                  <a:pt x="8359" y="1704"/>
                </a:cubicBezTo>
                <a:cubicBezTo>
                  <a:pt x="8336" y="1714"/>
                  <a:pt x="8312" y="1718"/>
                  <a:pt x="8288" y="1718"/>
                </a:cubicBezTo>
                <a:lnTo>
                  <a:pt x="185" y="1718"/>
                </a:lnTo>
                <a:cubicBezTo>
                  <a:pt x="161" y="1718"/>
                  <a:pt x="137" y="1714"/>
                  <a:pt x="114" y="1704"/>
                </a:cubicBezTo>
                <a:cubicBezTo>
                  <a:pt x="91" y="1695"/>
                  <a:pt x="71" y="1681"/>
                  <a:pt x="54" y="1664"/>
                </a:cubicBezTo>
                <a:cubicBezTo>
                  <a:pt x="37" y="1647"/>
                  <a:pt x="23" y="1627"/>
                  <a:pt x="14" y="1604"/>
                </a:cubicBezTo>
                <a:cubicBezTo>
                  <a:pt x="4" y="1581"/>
                  <a:pt x="0" y="1557"/>
                  <a:pt x="0" y="1533"/>
                </a:cubicBezTo>
                <a:moveTo>
                  <a:pt x="23" y="186"/>
                </a:moveTo>
                <a:lnTo>
                  <a:pt x="23" y="1533"/>
                </a:lnTo>
                <a:cubicBezTo>
                  <a:pt x="23" y="1543"/>
                  <a:pt x="24" y="1554"/>
                  <a:pt x="26" y="1564"/>
                </a:cubicBezTo>
                <a:cubicBezTo>
                  <a:pt x="28" y="1575"/>
                  <a:pt x="31" y="1585"/>
                  <a:pt x="35" y="1595"/>
                </a:cubicBezTo>
                <a:cubicBezTo>
                  <a:pt x="39" y="1605"/>
                  <a:pt x="44" y="1614"/>
                  <a:pt x="50" y="1623"/>
                </a:cubicBezTo>
                <a:cubicBezTo>
                  <a:pt x="56" y="1632"/>
                  <a:pt x="63" y="1640"/>
                  <a:pt x="70" y="1648"/>
                </a:cubicBezTo>
                <a:cubicBezTo>
                  <a:pt x="78" y="1655"/>
                  <a:pt x="86" y="1662"/>
                  <a:pt x="95" y="1668"/>
                </a:cubicBezTo>
                <a:cubicBezTo>
                  <a:pt x="104" y="1674"/>
                  <a:pt x="113" y="1679"/>
                  <a:pt x="123" y="1683"/>
                </a:cubicBezTo>
                <a:cubicBezTo>
                  <a:pt x="133" y="1687"/>
                  <a:pt x="143" y="1690"/>
                  <a:pt x="154" y="1692"/>
                </a:cubicBezTo>
                <a:cubicBezTo>
                  <a:pt x="164" y="1694"/>
                  <a:pt x="175" y="1695"/>
                  <a:pt x="185" y="1695"/>
                </a:cubicBezTo>
                <a:lnTo>
                  <a:pt x="8288" y="1695"/>
                </a:lnTo>
                <a:cubicBezTo>
                  <a:pt x="8298" y="1695"/>
                  <a:pt x="8309" y="1694"/>
                  <a:pt x="8319" y="1692"/>
                </a:cubicBezTo>
                <a:cubicBezTo>
                  <a:pt x="8330" y="1690"/>
                  <a:pt x="8340" y="1687"/>
                  <a:pt x="8350" y="1683"/>
                </a:cubicBezTo>
                <a:cubicBezTo>
                  <a:pt x="8360" y="1679"/>
                  <a:pt x="8369" y="1674"/>
                  <a:pt x="8378" y="1668"/>
                </a:cubicBezTo>
                <a:cubicBezTo>
                  <a:pt x="8387" y="1662"/>
                  <a:pt x="8395" y="1655"/>
                  <a:pt x="8403" y="1648"/>
                </a:cubicBezTo>
                <a:cubicBezTo>
                  <a:pt x="8410" y="1640"/>
                  <a:pt x="8417" y="1632"/>
                  <a:pt x="8423" y="1623"/>
                </a:cubicBezTo>
                <a:cubicBezTo>
                  <a:pt x="8429" y="1614"/>
                  <a:pt x="8434" y="1605"/>
                  <a:pt x="8438" y="1595"/>
                </a:cubicBezTo>
                <a:cubicBezTo>
                  <a:pt x="8442" y="1585"/>
                  <a:pt x="8445" y="1575"/>
                  <a:pt x="8447" y="1564"/>
                </a:cubicBezTo>
                <a:cubicBezTo>
                  <a:pt x="8449" y="1554"/>
                  <a:pt x="8450" y="1543"/>
                  <a:pt x="8450" y="1533"/>
                </a:cubicBezTo>
                <a:lnTo>
                  <a:pt x="8450" y="186"/>
                </a:lnTo>
                <a:cubicBezTo>
                  <a:pt x="8450" y="176"/>
                  <a:pt x="8449" y="165"/>
                  <a:pt x="8447" y="155"/>
                </a:cubicBezTo>
                <a:cubicBezTo>
                  <a:pt x="8445" y="144"/>
                  <a:pt x="8442" y="134"/>
                  <a:pt x="8438" y="124"/>
                </a:cubicBezTo>
                <a:cubicBezTo>
                  <a:pt x="8434" y="114"/>
                  <a:pt x="8429" y="104"/>
                  <a:pt x="8423" y="95"/>
                </a:cubicBezTo>
                <a:cubicBezTo>
                  <a:pt x="8417" y="86"/>
                  <a:pt x="8410" y="78"/>
                  <a:pt x="8403" y="70"/>
                </a:cubicBezTo>
                <a:cubicBezTo>
                  <a:pt x="8395" y="63"/>
                  <a:pt x="8387" y="56"/>
                  <a:pt x="8378" y="50"/>
                </a:cubicBezTo>
                <a:cubicBezTo>
                  <a:pt x="8369" y="44"/>
                  <a:pt x="8360" y="39"/>
                  <a:pt x="8350" y="35"/>
                </a:cubicBezTo>
                <a:cubicBezTo>
                  <a:pt x="8340" y="31"/>
                  <a:pt x="8330" y="28"/>
                  <a:pt x="8319" y="26"/>
                </a:cubicBezTo>
                <a:cubicBezTo>
                  <a:pt x="8309" y="24"/>
                  <a:pt x="8298" y="23"/>
                  <a:pt x="8288"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4"/>
                  <a:pt x="35" y="124"/>
                </a:cubicBezTo>
                <a:cubicBezTo>
                  <a:pt x="31" y="134"/>
                  <a:pt x="28" y="144"/>
                  <a:pt x="26" y="155"/>
                </a:cubicBezTo>
                <a:cubicBezTo>
                  <a:pt x="24" y="165"/>
                  <a:pt x="23" y="176"/>
                  <a:pt x="23" y="186"/>
                </a:cubicBez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3" name="任意多边形 562"/>
          <p:cNvSpPr/>
          <p:nvPr/>
        </p:nvSpPr>
        <p:spPr>
          <a:xfrm>
            <a:off x="668520" y="5649120"/>
            <a:ext cx="3050280" cy="1587960"/>
          </a:xfrm>
          <a:custGeom>
            <a:avLst/>
            <a:gdLst/>
            <a:ahLst/>
            <a:cxnLst/>
            <a:rect l="0" t="0" r="r" b="b"/>
            <a:pathLst>
              <a:path w="8473" h="4411">
                <a:moveTo>
                  <a:pt x="14" y="114"/>
                </a:moveTo>
                <a:cubicBezTo>
                  <a:pt x="23" y="91"/>
                  <a:pt x="37" y="71"/>
                  <a:pt x="54" y="54"/>
                </a:cubicBezTo>
                <a:cubicBezTo>
                  <a:pt x="71" y="37"/>
                  <a:pt x="91" y="23"/>
                  <a:pt x="114" y="14"/>
                </a:cubicBezTo>
                <a:cubicBezTo>
                  <a:pt x="137" y="4"/>
                  <a:pt x="161" y="0"/>
                  <a:pt x="185" y="0"/>
                </a:cubicBezTo>
                <a:lnTo>
                  <a:pt x="8288" y="0"/>
                </a:lnTo>
                <a:cubicBezTo>
                  <a:pt x="8312" y="0"/>
                  <a:pt x="8336" y="4"/>
                  <a:pt x="8359" y="14"/>
                </a:cubicBezTo>
                <a:cubicBezTo>
                  <a:pt x="8381" y="23"/>
                  <a:pt x="8402" y="37"/>
                  <a:pt x="8419" y="54"/>
                </a:cubicBezTo>
                <a:cubicBezTo>
                  <a:pt x="8436" y="71"/>
                  <a:pt x="8450" y="91"/>
                  <a:pt x="8459" y="114"/>
                </a:cubicBezTo>
                <a:cubicBezTo>
                  <a:pt x="8469" y="137"/>
                  <a:pt x="8473" y="161"/>
                  <a:pt x="8473" y="185"/>
                </a:cubicBezTo>
                <a:lnTo>
                  <a:pt x="8473" y="4225"/>
                </a:lnTo>
                <a:cubicBezTo>
                  <a:pt x="8473" y="4250"/>
                  <a:pt x="8469" y="4274"/>
                  <a:pt x="8459" y="4296"/>
                </a:cubicBezTo>
                <a:cubicBezTo>
                  <a:pt x="8450" y="4319"/>
                  <a:pt x="8436" y="4339"/>
                  <a:pt x="8419" y="4357"/>
                </a:cubicBezTo>
                <a:cubicBezTo>
                  <a:pt x="8402" y="4374"/>
                  <a:pt x="8381" y="4387"/>
                  <a:pt x="8359" y="4397"/>
                </a:cubicBezTo>
                <a:cubicBezTo>
                  <a:pt x="8336" y="4406"/>
                  <a:pt x="8312" y="4411"/>
                  <a:pt x="8288" y="4411"/>
                </a:cubicBezTo>
                <a:lnTo>
                  <a:pt x="185" y="4411"/>
                </a:lnTo>
                <a:cubicBezTo>
                  <a:pt x="161" y="4411"/>
                  <a:pt x="137" y="4406"/>
                  <a:pt x="114" y="4397"/>
                </a:cubicBezTo>
                <a:cubicBezTo>
                  <a:pt x="91" y="4387"/>
                  <a:pt x="71" y="4374"/>
                  <a:pt x="54" y="4357"/>
                </a:cubicBezTo>
                <a:cubicBezTo>
                  <a:pt x="37" y="4339"/>
                  <a:pt x="23" y="4319"/>
                  <a:pt x="14" y="4296"/>
                </a:cubicBezTo>
                <a:cubicBezTo>
                  <a:pt x="4" y="4274"/>
                  <a:pt x="0" y="4250"/>
                  <a:pt x="0" y="4225"/>
                </a:cubicBezTo>
                <a:lnTo>
                  <a:pt x="0" y="185"/>
                </a:lnTo>
                <a:cubicBezTo>
                  <a:pt x="0" y="161"/>
                  <a:pt x="4" y="137"/>
                  <a:pt x="14" y="114"/>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4" name="任意多边形 563"/>
          <p:cNvSpPr/>
          <p:nvPr/>
        </p:nvSpPr>
        <p:spPr>
          <a:xfrm>
            <a:off x="668520" y="5649120"/>
            <a:ext cx="3050280" cy="1587960"/>
          </a:xfrm>
          <a:custGeom>
            <a:avLst/>
            <a:gdLst/>
            <a:ahLst/>
            <a:cxnLst/>
            <a:rect l="0" t="0" r="r" b="b"/>
            <a:pathLst>
              <a:path w="8473" h="4411">
                <a:moveTo>
                  <a:pt x="0" y="4225"/>
                </a:moveTo>
                <a:lnTo>
                  <a:pt x="0" y="185"/>
                </a:lnTo>
                <a:cubicBezTo>
                  <a:pt x="0" y="161"/>
                  <a:pt x="4" y="137"/>
                  <a:pt x="14" y="114"/>
                </a:cubicBezTo>
                <a:cubicBezTo>
                  <a:pt x="23" y="91"/>
                  <a:pt x="37" y="71"/>
                  <a:pt x="54" y="54"/>
                </a:cubicBezTo>
                <a:cubicBezTo>
                  <a:pt x="71" y="37"/>
                  <a:pt x="91" y="23"/>
                  <a:pt x="114" y="14"/>
                </a:cubicBezTo>
                <a:cubicBezTo>
                  <a:pt x="137" y="4"/>
                  <a:pt x="161" y="0"/>
                  <a:pt x="185" y="0"/>
                </a:cubicBezTo>
                <a:lnTo>
                  <a:pt x="8288" y="0"/>
                </a:lnTo>
                <a:cubicBezTo>
                  <a:pt x="8312" y="0"/>
                  <a:pt x="8336" y="4"/>
                  <a:pt x="8359" y="14"/>
                </a:cubicBezTo>
                <a:cubicBezTo>
                  <a:pt x="8381" y="23"/>
                  <a:pt x="8402" y="37"/>
                  <a:pt x="8419" y="54"/>
                </a:cubicBezTo>
                <a:cubicBezTo>
                  <a:pt x="8436" y="71"/>
                  <a:pt x="8450" y="91"/>
                  <a:pt x="8459" y="114"/>
                </a:cubicBezTo>
                <a:cubicBezTo>
                  <a:pt x="8469" y="137"/>
                  <a:pt x="8473" y="161"/>
                  <a:pt x="8473" y="185"/>
                </a:cubicBezTo>
                <a:lnTo>
                  <a:pt x="8473" y="4225"/>
                </a:lnTo>
                <a:cubicBezTo>
                  <a:pt x="8473" y="4250"/>
                  <a:pt x="8469" y="4274"/>
                  <a:pt x="8459" y="4296"/>
                </a:cubicBezTo>
                <a:cubicBezTo>
                  <a:pt x="8450" y="4319"/>
                  <a:pt x="8436" y="4339"/>
                  <a:pt x="8419" y="4357"/>
                </a:cubicBezTo>
                <a:cubicBezTo>
                  <a:pt x="8402" y="4374"/>
                  <a:pt x="8381" y="4387"/>
                  <a:pt x="8359" y="4397"/>
                </a:cubicBezTo>
                <a:cubicBezTo>
                  <a:pt x="8336" y="4406"/>
                  <a:pt x="8312" y="4411"/>
                  <a:pt x="8288" y="4411"/>
                </a:cubicBezTo>
                <a:lnTo>
                  <a:pt x="185" y="4411"/>
                </a:lnTo>
                <a:cubicBezTo>
                  <a:pt x="161" y="4411"/>
                  <a:pt x="137" y="4406"/>
                  <a:pt x="114" y="4397"/>
                </a:cubicBezTo>
                <a:cubicBezTo>
                  <a:pt x="91" y="4387"/>
                  <a:pt x="71" y="4374"/>
                  <a:pt x="54" y="4357"/>
                </a:cubicBezTo>
                <a:cubicBezTo>
                  <a:pt x="37" y="4339"/>
                  <a:pt x="23" y="4319"/>
                  <a:pt x="14" y="4296"/>
                </a:cubicBezTo>
                <a:cubicBezTo>
                  <a:pt x="4" y="4274"/>
                  <a:pt x="0" y="4250"/>
                  <a:pt x="0" y="4225"/>
                </a:cubicBezTo>
                <a:moveTo>
                  <a:pt x="23" y="185"/>
                </a:moveTo>
                <a:lnTo>
                  <a:pt x="23" y="4225"/>
                </a:lnTo>
                <a:cubicBezTo>
                  <a:pt x="23" y="4236"/>
                  <a:pt x="24" y="4247"/>
                  <a:pt x="26" y="4257"/>
                </a:cubicBezTo>
                <a:cubicBezTo>
                  <a:pt x="28" y="4267"/>
                  <a:pt x="31" y="4278"/>
                  <a:pt x="35" y="4287"/>
                </a:cubicBezTo>
                <a:cubicBezTo>
                  <a:pt x="39" y="4297"/>
                  <a:pt x="44" y="4307"/>
                  <a:pt x="50" y="4316"/>
                </a:cubicBezTo>
                <a:cubicBezTo>
                  <a:pt x="56" y="4324"/>
                  <a:pt x="63" y="4333"/>
                  <a:pt x="70" y="4340"/>
                </a:cubicBezTo>
                <a:cubicBezTo>
                  <a:pt x="78" y="4348"/>
                  <a:pt x="86" y="4354"/>
                  <a:pt x="95" y="4360"/>
                </a:cubicBezTo>
                <a:cubicBezTo>
                  <a:pt x="104" y="4366"/>
                  <a:pt x="113" y="4371"/>
                  <a:pt x="123" y="4375"/>
                </a:cubicBezTo>
                <a:cubicBezTo>
                  <a:pt x="133" y="4380"/>
                  <a:pt x="143" y="4383"/>
                  <a:pt x="154" y="4385"/>
                </a:cubicBezTo>
                <a:cubicBezTo>
                  <a:pt x="164" y="4387"/>
                  <a:pt x="175" y="4388"/>
                  <a:pt x="185" y="4388"/>
                </a:cubicBezTo>
                <a:lnTo>
                  <a:pt x="8288" y="4388"/>
                </a:lnTo>
                <a:cubicBezTo>
                  <a:pt x="8298" y="4388"/>
                  <a:pt x="8309" y="4387"/>
                  <a:pt x="8319" y="4385"/>
                </a:cubicBezTo>
                <a:cubicBezTo>
                  <a:pt x="8330" y="4383"/>
                  <a:pt x="8340" y="4380"/>
                  <a:pt x="8350" y="4375"/>
                </a:cubicBezTo>
                <a:cubicBezTo>
                  <a:pt x="8360" y="4371"/>
                  <a:pt x="8369" y="4366"/>
                  <a:pt x="8378" y="4360"/>
                </a:cubicBezTo>
                <a:cubicBezTo>
                  <a:pt x="8387" y="4354"/>
                  <a:pt x="8395" y="4348"/>
                  <a:pt x="8403" y="4340"/>
                </a:cubicBezTo>
                <a:cubicBezTo>
                  <a:pt x="8410" y="4333"/>
                  <a:pt x="8417" y="4324"/>
                  <a:pt x="8423" y="4316"/>
                </a:cubicBezTo>
                <a:cubicBezTo>
                  <a:pt x="8429" y="4307"/>
                  <a:pt x="8434" y="4297"/>
                  <a:pt x="8438" y="4287"/>
                </a:cubicBezTo>
                <a:cubicBezTo>
                  <a:pt x="8442" y="4278"/>
                  <a:pt x="8445" y="4267"/>
                  <a:pt x="8447" y="4257"/>
                </a:cubicBezTo>
                <a:cubicBezTo>
                  <a:pt x="8449" y="4247"/>
                  <a:pt x="8450" y="4236"/>
                  <a:pt x="8450" y="4225"/>
                </a:cubicBezTo>
                <a:lnTo>
                  <a:pt x="8450" y="185"/>
                </a:lnTo>
                <a:cubicBezTo>
                  <a:pt x="8450" y="175"/>
                  <a:pt x="8449" y="164"/>
                  <a:pt x="8447" y="154"/>
                </a:cubicBezTo>
                <a:cubicBezTo>
                  <a:pt x="8445" y="143"/>
                  <a:pt x="8442" y="133"/>
                  <a:pt x="8438" y="123"/>
                </a:cubicBezTo>
                <a:cubicBezTo>
                  <a:pt x="8434" y="113"/>
                  <a:pt x="8429" y="104"/>
                  <a:pt x="8423" y="95"/>
                </a:cubicBezTo>
                <a:cubicBezTo>
                  <a:pt x="8417" y="86"/>
                  <a:pt x="8410" y="78"/>
                  <a:pt x="8403" y="70"/>
                </a:cubicBezTo>
                <a:cubicBezTo>
                  <a:pt x="8395" y="63"/>
                  <a:pt x="8387" y="56"/>
                  <a:pt x="8378" y="50"/>
                </a:cubicBezTo>
                <a:cubicBezTo>
                  <a:pt x="8369" y="44"/>
                  <a:pt x="8360" y="39"/>
                  <a:pt x="8350" y="35"/>
                </a:cubicBezTo>
                <a:cubicBezTo>
                  <a:pt x="8340" y="31"/>
                  <a:pt x="8330" y="28"/>
                  <a:pt x="8319" y="26"/>
                </a:cubicBezTo>
                <a:cubicBezTo>
                  <a:pt x="8309" y="24"/>
                  <a:pt x="8298" y="23"/>
                  <a:pt x="8288" y="23"/>
                </a:cubicBezTo>
                <a:lnTo>
                  <a:pt x="185" y="23"/>
                </a:lnTo>
                <a:cubicBezTo>
                  <a:pt x="175" y="23"/>
                  <a:pt x="164" y="24"/>
                  <a:pt x="154" y="26"/>
                </a:cubicBezTo>
                <a:cubicBezTo>
                  <a:pt x="143" y="28"/>
                  <a:pt x="133" y="31"/>
                  <a:pt x="123" y="35"/>
                </a:cubicBezTo>
                <a:cubicBezTo>
                  <a:pt x="113" y="39"/>
                  <a:pt x="104" y="44"/>
                  <a:pt x="95" y="50"/>
                </a:cubicBezTo>
                <a:cubicBezTo>
                  <a:pt x="86" y="56"/>
                  <a:pt x="78" y="63"/>
                  <a:pt x="70" y="70"/>
                </a:cubicBezTo>
                <a:cubicBezTo>
                  <a:pt x="63" y="78"/>
                  <a:pt x="56" y="86"/>
                  <a:pt x="50" y="95"/>
                </a:cubicBezTo>
                <a:cubicBezTo>
                  <a:pt x="44" y="104"/>
                  <a:pt x="39" y="113"/>
                  <a:pt x="35" y="123"/>
                </a:cubicBezTo>
                <a:cubicBezTo>
                  <a:pt x="31" y="133"/>
                  <a:pt x="28" y="143"/>
                  <a:pt x="26" y="154"/>
                </a:cubicBezTo>
                <a:cubicBezTo>
                  <a:pt x="24" y="164"/>
                  <a:pt x="23" y="175"/>
                  <a:pt x="23" y="185"/>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65" name="图片 564"/>
          <p:cNvPicPr/>
          <p:nvPr/>
        </p:nvPicPr>
        <p:blipFill>
          <a:blip r:embed="rId4"/>
          <a:stretch/>
        </p:blipFill>
        <p:spPr>
          <a:xfrm>
            <a:off x="668520" y="1428840"/>
            <a:ext cx="191880" cy="166680"/>
          </a:xfrm>
          <a:prstGeom prst="rect">
            <a:avLst/>
          </a:prstGeom>
          <a:noFill/>
          <a:ln w="0">
            <a:noFill/>
          </a:ln>
        </p:spPr>
      </p:pic>
      <p:sp>
        <p:nvSpPr>
          <p:cNvPr id="566" name="文本框 565"/>
          <p:cNvSpPr txBox="1"/>
          <p:nvPr/>
        </p:nvSpPr>
        <p:spPr>
          <a:xfrm>
            <a:off x="668520" y="1087560"/>
            <a:ext cx="5231160" cy="19404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NotoSansSC"/>
                <a:ea typeface="NotoSansSC"/>
              </a:rPr>
              <a:t>以下示例展示了检索模块与生成模块如何协同工作，从用户查询到最终回答的完整流程：</a:t>
            </a:r>
            <a:endParaRPr lang="en-US" sz="1050" b="0" u="none" strike="noStrike">
              <a:solidFill>
                <a:srgbClr val="000000"/>
              </a:solidFill>
              <a:effectLst/>
              <a:uFillTx/>
              <a:latin typeface="Times New Roman"/>
            </a:endParaRPr>
          </a:p>
        </p:txBody>
      </p:sp>
      <p:pic>
        <p:nvPicPr>
          <p:cNvPr id="567" name="图片 566"/>
          <p:cNvPicPr/>
          <p:nvPr/>
        </p:nvPicPr>
        <p:blipFill>
          <a:blip r:embed="rId5"/>
          <a:stretch/>
        </p:blipFill>
        <p:spPr>
          <a:xfrm>
            <a:off x="777240" y="1830240"/>
            <a:ext cx="200160" cy="200160"/>
          </a:xfrm>
          <a:prstGeom prst="rect">
            <a:avLst/>
          </a:prstGeom>
          <a:noFill/>
          <a:ln w="0">
            <a:noFill/>
          </a:ln>
        </p:spPr>
      </p:pic>
      <p:sp>
        <p:nvSpPr>
          <p:cNvPr id="568" name="文本框 567"/>
          <p:cNvSpPr txBox="1"/>
          <p:nvPr/>
        </p:nvSpPr>
        <p:spPr>
          <a:xfrm>
            <a:off x="927720" y="1415880"/>
            <a:ext cx="67140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工作流程</a:t>
            </a:r>
            <a:endParaRPr lang="en-US" sz="1320" b="0" u="none" strike="noStrike">
              <a:solidFill>
                <a:srgbClr val="000000"/>
              </a:solidFill>
              <a:effectLst/>
              <a:uFillTx/>
              <a:latin typeface="Times New Roman"/>
            </a:endParaRPr>
          </a:p>
        </p:txBody>
      </p:sp>
      <p:sp>
        <p:nvSpPr>
          <p:cNvPr id="569" name="文本框 568"/>
          <p:cNvSpPr txBox="1"/>
          <p:nvPr/>
        </p:nvSpPr>
        <p:spPr>
          <a:xfrm>
            <a:off x="848160" y="1879200"/>
            <a:ext cx="100080" cy="117720"/>
          </a:xfrm>
          <a:prstGeom prst="rect">
            <a:avLst/>
          </a:prstGeom>
          <a:noFill/>
          <a:ln w="0">
            <a:noFill/>
          </a:ln>
        </p:spPr>
        <p:txBody>
          <a:bodyPr wrap="none" lIns="0" tIns="0" rIns="0" bIns="0" anchor="t">
            <a:spAutoFit/>
          </a:bodyPr>
          <a:lstStyle/>
          <a:p>
            <a:r>
              <a:rPr lang="en-US" sz="790" b="0" u="none" strike="noStrike">
                <a:solidFill>
                  <a:srgbClr val="000000"/>
                </a:solidFill>
                <a:effectLst/>
                <a:uFillTx/>
                <a:latin typeface="NotoSansSC"/>
                <a:ea typeface="NotoSansSC"/>
              </a:rPr>
              <a:t>1</a:t>
            </a:r>
            <a:endParaRPr lang="en-US" sz="790" b="0" u="none" strike="noStrike">
              <a:solidFill>
                <a:srgbClr val="000000"/>
              </a:solidFill>
              <a:effectLst/>
              <a:uFillTx/>
              <a:latin typeface="Times New Roman"/>
            </a:endParaRPr>
          </a:p>
        </p:txBody>
      </p:sp>
      <p:sp>
        <p:nvSpPr>
          <p:cNvPr id="570" name="文本框 569"/>
          <p:cNvSpPr txBox="1"/>
          <p:nvPr/>
        </p:nvSpPr>
        <p:spPr>
          <a:xfrm>
            <a:off x="1044720" y="1864800"/>
            <a:ext cx="671400" cy="194040"/>
          </a:xfrm>
          <a:prstGeom prst="rect">
            <a:avLst/>
          </a:prstGeom>
          <a:noFill/>
          <a:ln w="0">
            <a:noFill/>
          </a:ln>
        </p:spPr>
        <p:txBody>
          <a:bodyPr wrap="none" lIns="0" tIns="0" rIns="0" bIns="0" anchor="t">
            <a:spAutoFit/>
          </a:bodyPr>
          <a:lstStyle/>
          <a:p>
            <a:r>
              <a:rPr lang="zh-CN" sz="1050" b="0" u="none" strike="noStrike">
                <a:solidFill>
                  <a:srgbClr val="A5B4FC"/>
                </a:solidFill>
                <a:effectLst/>
                <a:uFillTx/>
                <a:latin typeface="NotoSansSC"/>
                <a:ea typeface="NotoSansSC"/>
              </a:rPr>
              <a:t>初始化模型</a:t>
            </a:r>
            <a:endParaRPr lang="en-US" sz="1050" b="0" u="none" strike="noStrike">
              <a:solidFill>
                <a:srgbClr val="000000"/>
              </a:solidFill>
              <a:effectLst/>
              <a:uFillTx/>
              <a:latin typeface="Times New Roman"/>
            </a:endParaRPr>
          </a:p>
        </p:txBody>
      </p:sp>
      <p:pic>
        <p:nvPicPr>
          <p:cNvPr id="571" name="图片 570"/>
          <p:cNvPicPr/>
          <p:nvPr/>
        </p:nvPicPr>
        <p:blipFill>
          <a:blip r:embed="rId6"/>
          <a:stretch/>
        </p:blipFill>
        <p:spPr>
          <a:xfrm>
            <a:off x="777240" y="2548800"/>
            <a:ext cx="200160" cy="200160"/>
          </a:xfrm>
          <a:prstGeom prst="rect">
            <a:avLst/>
          </a:prstGeom>
          <a:noFill/>
          <a:ln w="0">
            <a:noFill/>
          </a:ln>
        </p:spPr>
      </p:pic>
      <p:sp>
        <p:nvSpPr>
          <p:cNvPr id="572" name="文本框 571"/>
          <p:cNvSpPr txBox="1"/>
          <p:nvPr/>
        </p:nvSpPr>
        <p:spPr>
          <a:xfrm>
            <a:off x="777240" y="2089080"/>
            <a:ext cx="21128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加载检索模型和生成模型，准备系统环境</a:t>
            </a:r>
            <a:endParaRPr lang="en-US" sz="920" b="0" u="none" strike="noStrike">
              <a:solidFill>
                <a:srgbClr val="000000"/>
              </a:solidFill>
              <a:effectLst/>
              <a:uFillTx/>
              <a:latin typeface="Times New Roman"/>
            </a:endParaRPr>
          </a:p>
        </p:txBody>
      </p:sp>
      <p:sp>
        <p:nvSpPr>
          <p:cNvPr id="573" name="文本框 572"/>
          <p:cNvSpPr txBox="1"/>
          <p:nvPr/>
        </p:nvSpPr>
        <p:spPr>
          <a:xfrm>
            <a:off x="848160" y="2597760"/>
            <a:ext cx="100080" cy="117720"/>
          </a:xfrm>
          <a:prstGeom prst="rect">
            <a:avLst/>
          </a:prstGeom>
          <a:noFill/>
          <a:ln w="0">
            <a:noFill/>
          </a:ln>
        </p:spPr>
        <p:txBody>
          <a:bodyPr wrap="none" lIns="0" tIns="0" rIns="0" bIns="0" anchor="t">
            <a:spAutoFit/>
          </a:bodyPr>
          <a:lstStyle/>
          <a:p>
            <a:r>
              <a:rPr lang="en-US" sz="790" b="0" u="none" strike="noStrike">
                <a:solidFill>
                  <a:srgbClr val="000000"/>
                </a:solidFill>
                <a:effectLst/>
                <a:uFillTx/>
                <a:latin typeface="NotoSansSC"/>
                <a:ea typeface="NotoSansSC"/>
              </a:rPr>
              <a:t>2</a:t>
            </a:r>
            <a:endParaRPr lang="en-US" sz="790" b="0" u="none" strike="noStrike">
              <a:solidFill>
                <a:srgbClr val="000000"/>
              </a:solidFill>
              <a:effectLst/>
              <a:uFillTx/>
              <a:latin typeface="Times New Roman"/>
            </a:endParaRPr>
          </a:p>
        </p:txBody>
      </p:sp>
      <p:sp>
        <p:nvSpPr>
          <p:cNvPr id="574" name="文本框 573"/>
          <p:cNvSpPr txBox="1"/>
          <p:nvPr/>
        </p:nvSpPr>
        <p:spPr>
          <a:xfrm>
            <a:off x="1044720" y="2583360"/>
            <a:ext cx="671400" cy="194040"/>
          </a:xfrm>
          <a:prstGeom prst="rect">
            <a:avLst/>
          </a:prstGeom>
          <a:noFill/>
          <a:ln w="0">
            <a:noFill/>
          </a:ln>
        </p:spPr>
        <p:txBody>
          <a:bodyPr wrap="none" lIns="0" tIns="0" rIns="0" bIns="0" anchor="t">
            <a:spAutoFit/>
          </a:bodyPr>
          <a:lstStyle/>
          <a:p>
            <a:r>
              <a:rPr lang="zh-CN" sz="1050" b="0" u="none" strike="noStrike">
                <a:solidFill>
                  <a:srgbClr val="A5B4FC"/>
                </a:solidFill>
                <a:effectLst/>
                <a:uFillTx/>
                <a:latin typeface="NotoSansSC"/>
                <a:ea typeface="NotoSansSC"/>
              </a:rPr>
              <a:t>文档向量化</a:t>
            </a:r>
            <a:endParaRPr lang="en-US" sz="1050" b="0" u="none" strike="noStrike">
              <a:solidFill>
                <a:srgbClr val="000000"/>
              </a:solidFill>
              <a:effectLst/>
              <a:uFillTx/>
              <a:latin typeface="Times New Roman"/>
            </a:endParaRPr>
          </a:p>
        </p:txBody>
      </p:sp>
      <p:pic>
        <p:nvPicPr>
          <p:cNvPr id="575" name="图片 574"/>
          <p:cNvPicPr/>
          <p:nvPr/>
        </p:nvPicPr>
        <p:blipFill>
          <a:blip r:embed="rId7"/>
          <a:stretch/>
        </p:blipFill>
        <p:spPr>
          <a:xfrm>
            <a:off x="777240" y="3267360"/>
            <a:ext cx="200160" cy="200160"/>
          </a:xfrm>
          <a:prstGeom prst="rect">
            <a:avLst/>
          </a:prstGeom>
          <a:noFill/>
          <a:ln w="0">
            <a:noFill/>
          </a:ln>
        </p:spPr>
      </p:pic>
      <p:sp>
        <p:nvSpPr>
          <p:cNvPr id="576" name="文本框 575"/>
          <p:cNvSpPr txBox="1"/>
          <p:nvPr/>
        </p:nvSpPr>
        <p:spPr>
          <a:xfrm>
            <a:off x="777240" y="2808000"/>
            <a:ext cx="1761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将文档转换为向量嵌入并创建索引</a:t>
            </a:r>
            <a:endParaRPr lang="en-US" sz="920" b="0" u="none" strike="noStrike">
              <a:solidFill>
                <a:srgbClr val="000000"/>
              </a:solidFill>
              <a:effectLst/>
              <a:uFillTx/>
              <a:latin typeface="Times New Roman"/>
            </a:endParaRPr>
          </a:p>
        </p:txBody>
      </p:sp>
      <p:sp>
        <p:nvSpPr>
          <p:cNvPr id="577" name="文本框 576"/>
          <p:cNvSpPr txBox="1"/>
          <p:nvPr/>
        </p:nvSpPr>
        <p:spPr>
          <a:xfrm>
            <a:off x="848160" y="3316320"/>
            <a:ext cx="100080" cy="117720"/>
          </a:xfrm>
          <a:prstGeom prst="rect">
            <a:avLst/>
          </a:prstGeom>
          <a:noFill/>
          <a:ln w="0">
            <a:noFill/>
          </a:ln>
        </p:spPr>
        <p:txBody>
          <a:bodyPr wrap="none" lIns="0" tIns="0" rIns="0" bIns="0" anchor="t">
            <a:spAutoFit/>
          </a:bodyPr>
          <a:lstStyle/>
          <a:p>
            <a:r>
              <a:rPr lang="en-US" sz="790" b="0" u="none" strike="noStrike">
                <a:solidFill>
                  <a:srgbClr val="000000"/>
                </a:solidFill>
                <a:effectLst/>
                <a:uFillTx/>
                <a:latin typeface="NotoSansSC"/>
                <a:ea typeface="NotoSansSC"/>
              </a:rPr>
              <a:t>3</a:t>
            </a:r>
            <a:endParaRPr lang="en-US" sz="790" b="0" u="none" strike="noStrike">
              <a:solidFill>
                <a:srgbClr val="000000"/>
              </a:solidFill>
              <a:effectLst/>
              <a:uFillTx/>
              <a:latin typeface="Times New Roman"/>
            </a:endParaRPr>
          </a:p>
        </p:txBody>
      </p:sp>
      <p:sp>
        <p:nvSpPr>
          <p:cNvPr id="578" name="文本框 577"/>
          <p:cNvSpPr txBox="1"/>
          <p:nvPr/>
        </p:nvSpPr>
        <p:spPr>
          <a:xfrm>
            <a:off x="1044720" y="3302280"/>
            <a:ext cx="805320" cy="194040"/>
          </a:xfrm>
          <a:prstGeom prst="rect">
            <a:avLst/>
          </a:prstGeom>
          <a:noFill/>
          <a:ln w="0">
            <a:noFill/>
          </a:ln>
        </p:spPr>
        <p:txBody>
          <a:bodyPr wrap="none" lIns="0" tIns="0" rIns="0" bIns="0" anchor="t">
            <a:spAutoFit/>
          </a:bodyPr>
          <a:lstStyle/>
          <a:p>
            <a:r>
              <a:rPr lang="zh-CN" sz="1050" b="0" u="none" strike="noStrike">
                <a:solidFill>
                  <a:srgbClr val="A5B4FC"/>
                </a:solidFill>
                <a:effectLst/>
                <a:uFillTx/>
                <a:latin typeface="NotoSansSC"/>
                <a:ea typeface="NotoSansSC"/>
              </a:rPr>
              <a:t>检索相关内容</a:t>
            </a:r>
            <a:endParaRPr lang="en-US" sz="1050" b="0" u="none" strike="noStrike">
              <a:solidFill>
                <a:srgbClr val="000000"/>
              </a:solidFill>
              <a:effectLst/>
              <a:uFillTx/>
              <a:latin typeface="Times New Roman"/>
            </a:endParaRPr>
          </a:p>
        </p:txBody>
      </p:sp>
      <p:pic>
        <p:nvPicPr>
          <p:cNvPr id="579" name="图片 578"/>
          <p:cNvPicPr/>
          <p:nvPr/>
        </p:nvPicPr>
        <p:blipFill>
          <a:blip r:embed="rId8"/>
          <a:stretch/>
        </p:blipFill>
        <p:spPr>
          <a:xfrm>
            <a:off x="777240" y="3986280"/>
            <a:ext cx="200160" cy="200160"/>
          </a:xfrm>
          <a:prstGeom prst="rect">
            <a:avLst/>
          </a:prstGeom>
          <a:noFill/>
          <a:ln w="0">
            <a:noFill/>
          </a:ln>
        </p:spPr>
      </p:pic>
      <p:sp>
        <p:nvSpPr>
          <p:cNvPr id="580" name="文本框 579"/>
          <p:cNvSpPr txBox="1"/>
          <p:nvPr/>
        </p:nvSpPr>
        <p:spPr>
          <a:xfrm>
            <a:off x="777240" y="352656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基于用户查询检索最相关的文档</a:t>
            </a:r>
            <a:endParaRPr lang="en-US" sz="920" b="0" u="none" strike="noStrike">
              <a:solidFill>
                <a:srgbClr val="000000"/>
              </a:solidFill>
              <a:effectLst/>
              <a:uFillTx/>
              <a:latin typeface="Times New Roman"/>
            </a:endParaRPr>
          </a:p>
        </p:txBody>
      </p:sp>
      <p:sp>
        <p:nvSpPr>
          <p:cNvPr id="581" name="文本框 580"/>
          <p:cNvSpPr txBox="1"/>
          <p:nvPr/>
        </p:nvSpPr>
        <p:spPr>
          <a:xfrm>
            <a:off x="848160" y="4035240"/>
            <a:ext cx="100080" cy="117720"/>
          </a:xfrm>
          <a:prstGeom prst="rect">
            <a:avLst/>
          </a:prstGeom>
          <a:noFill/>
          <a:ln w="0">
            <a:noFill/>
          </a:ln>
        </p:spPr>
        <p:txBody>
          <a:bodyPr wrap="none" lIns="0" tIns="0" rIns="0" bIns="0" anchor="t">
            <a:spAutoFit/>
          </a:bodyPr>
          <a:lstStyle/>
          <a:p>
            <a:r>
              <a:rPr lang="en-US" sz="790" b="0" u="none" strike="noStrike">
                <a:solidFill>
                  <a:srgbClr val="000000"/>
                </a:solidFill>
                <a:effectLst/>
                <a:uFillTx/>
                <a:latin typeface="NotoSansSC"/>
                <a:ea typeface="NotoSansSC"/>
              </a:rPr>
              <a:t>4</a:t>
            </a:r>
            <a:endParaRPr lang="en-US" sz="790" b="0" u="none" strike="noStrike">
              <a:solidFill>
                <a:srgbClr val="000000"/>
              </a:solidFill>
              <a:effectLst/>
              <a:uFillTx/>
              <a:latin typeface="Times New Roman"/>
            </a:endParaRPr>
          </a:p>
        </p:txBody>
      </p:sp>
      <p:sp>
        <p:nvSpPr>
          <p:cNvPr id="582" name="文本框 581"/>
          <p:cNvSpPr txBox="1"/>
          <p:nvPr/>
        </p:nvSpPr>
        <p:spPr>
          <a:xfrm>
            <a:off x="1044720" y="4020840"/>
            <a:ext cx="537120" cy="194040"/>
          </a:xfrm>
          <a:prstGeom prst="rect">
            <a:avLst/>
          </a:prstGeom>
          <a:noFill/>
          <a:ln w="0">
            <a:noFill/>
          </a:ln>
        </p:spPr>
        <p:txBody>
          <a:bodyPr wrap="none" lIns="0" tIns="0" rIns="0" bIns="0" anchor="t">
            <a:spAutoFit/>
          </a:bodyPr>
          <a:lstStyle/>
          <a:p>
            <a:r>
              <a:rPr lang="zh-CN" sz="1050" b="0" u="none" strike="noStrike">
                <a:solidFill>
                  <a:srgbClr val="A5B4FC"/>
                </a:solidFill>
                <a:effectLst/>
                <a:uFillTx/>
                <a:latin typeface="NotoSansSC"/>
                <a:ea typeface="NotoSansSC"/>
              </a:rPr>
              <a:t>生成回答</a:t>
            </a:r>
            <a:endParaRPr lang="en-US" sz="1050" b="0" u="none" strike="noStrike">
              <a:solidFill>
                <a:srgbClr val="000000"/>
              </a:solidFill>
              <a:effectLst/>
              <a:uFillTx/>
              <a:latin typeface="Times New Roman"/>
            </a:endParaRPr>
          </a:p>
        </p:txBody>
      </p:sp>
      <p:pic>
        <p:nvPicPr>
          <p:cNvPr id="583" name="图片 582"/>
          <p:cNvPicPr/>
          <p:nvPr/>
        </p:nvPicPr>
        <p:blipFill>
          <a:blip r:embed="rId9"/>
          <a:stretch/>
        </p:blipFill>
        <p:spPr>
          <a:xfrm>
            <a:off x="777240" y="4704840"/>
            <a:ext cx="200160" cy="200160"/>
          </a:xfrm>
          <a:prstGeom prst="rect">
            <a:avLst/>
          </a:prstGeom>
          <a:noFill/>
          <a:ln w="0">
            <a:noFill/>
          </a:ln>
        </p:spPr>
      </p:pic>
      <p:sp>
        <p:nvSpPr>
          <p:cNvPr id="584" name="文本框 583"/>
          <p:cNvSpPr txBox="1"/>
          <p:nvPr/>
        </p:nvSpPr>
        <p:spPr>
          <a:xfrm>
            <a:off x="777240" y="4245120"/>
            <a:ext cx="187812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使用生成模型结合检索内容创建回答</a:t>
            </a:r>
            <a:endParaRPr lang="en-US" sz="920" b="0" u="none" strike="noStrike">
              <a:solidFill>
                <a:srgbClr val="000000"/>
              </a:solidFill>
              <a:effectLst/>
              <a:uFillTx/>
              <a:latin typeface="Times New Roman"/>
            </a:endParaRPr>
          </a:p>
        </p:txBody>
      </p:sp>
      <p:sp>
        <p:nvSpPr>
          <p:cNvPr id="585" name="文本框 584"/>
          <p:cNvSpPr txBox="1"/>
          <p:nvPr/>
        </p:nvSpPr>
        <p:spPr>
          <a:xfrm>
            <a:off x="848160" y="4753800"/>
            <a:ext cx="100080" cy="117720"/>
          </a:xfrm>
          <a:prstGeom prst="rect">
            <a:avLst/>
          </a:prstGeom>
          <a:noFill/>
          <a:ln w="0">
            <a:noFill/>
          </a:ln>
        </p:spPr>
        <p:txBody>
          <a:bodyPr wrap="none" lIns="0" tIns="0" rIns="0" bIns="0" anchor="t">
            <a:spAutoFit/>
          </a:bodyPr>
          <a:lstStyle/>
          <a:p>
            <a:r>
              <a:rPr lang="en-US" sz="790" b="0" u="none" strike="noStrike">
                <a:solidFill>
                  <a:srgbClr val="000000"/>
                </a:solidFill>
                <a:effectLst/>
                <a:uFillTx/>
                <a:latin typeface="NotoSansSC"/>
                <a:ea typeface="NotoSansSC"/>
              </a:rPr>
              <a:t>5</a:t>
            </a:r>
            <a:endParaRPr lang="en-US" sz="790" b="0" u="none" strike="noStrike">
              <a:solidFill>
                <a:srgbClr val="000000"/>
              </a:solidFill>
              <a:effectLst/>
              <a:uFillTx/>
              <a:latin typeface="Times New Roman"/>
            </a:endParaRPr>
          </a:p>
        </p:txBody>
      </p:sp>
      <p:sp>
        <p:nvSpPr>
          <p:cNvPr id="586" name="文本框 585"/>
          <p:cNvSpPr txBox="1"/>
          <p:nvPr/>
        </p:nvSpPr>
        <p:spPr>
          <a:xfrm>
            <a:off x="1044720" y="4739400"/>
            <a:ext cx="537120" cy="194040"/>
          </a:xfrm>
          <a:prstGeom prst="rect">
            <a:avLst/>
          </a:prstGeom>
          <a:noFill/>
          <a:ln w="0">
            <a:noFill/>
          </a:ln>
        </p:spPr>
        <p:txBody>
          <a:bodyPr wrap="none" lIns="0" tIns="0" rIns="0" bIns="0" anchor="t">
            <a:spAutoFit/>
          </a:bodyPr>
          <a:lstStyle/>
          <a:p>
            <a:r>
              <a:rPr lang="zh-CN" sz="1050" b="0" u="none" strike="noStrike">
                <a:solidFill>
                  <a:srgbClr val="A5B4FC"/>
                </a:solidFill>
                <a:effectLst/>
                <a:uFillTx/>
                <a:latin typeface="NotoSansSC"/>
                <a:ea typeface="NotoSansSC"/>
              </a:rPr>
              <a:t>返回结果</a:t>
            </a:r>
            <a:endParaRPr lang="en-US" sz="1050" b="0" u="none" strike="noStrike">
              <a:solidFill>
                <a:srgbClr val="000000"/>
              </a:solidFill>
              <a:effectLst/>
              <a:uFillTx/>
              <a:latin typeface="Times New Roman"/>
            </a:endParaRPr>
          </a:p>
        </p:txBody>
      </p:sp>
      <p:pic>
        <p:nvPicPr>
          <p:cNvPr id="587" name="图片 586"/>
          <p:cNvPicPr/>
          <p:nvPr/>
        </p:nvPicPr>
        <p:blipFill>
          <a:blip r:embed="rId10"/>
          <a:stretch/>
        </p:blipFill>
        <p:spPr>
          <a:xfrm>
            <a:off x="668520" y="5356800"/>
            <a:ext cx="191880" cy="166680"/>
          </a:xfrm>
          <a:prstGeom prst="rect">
            <a:avLst/>
          </a:prstGeom>
          <a:noFill/>
          <a:ln w="0">
            <a:noFill/>
          </a:ln>
        </p:spPr>
      </p:pic>
      <p:sp>
        <p:nvSpPr>
          <p:cNvPr id="588" name="文本框 587"/>
          <p:cNvSpPr txBox="1"/>
          <p:nvPr/>
        </p:nvSpPr>
        <p:spPr>
          <a:xfrm>
            <a:off x="777240" y="4964040"/>
            <a:ext cx="129168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SC"/>
                <a:ea typeface="NotoSansSC"/>
              </a:rPr>
              <a:t>将生成的回答返回给用户</a:t>
            </a:r>
            <a:endParaRPr lang="en-US" sz="920" b="0" u="none" strike="noStrike">
              <a:solidFill>
                <a:srgbClr val="000000"/>
              </a:solidFill>
              <a:effectLst/>
              <a:uFillTx/>
              <a:latin typeface="Times New Roman"/>
            </a:endParaRPr>
          </a:p>
        </p:txBody>
      </p:sp>
      <p:sp>
        <p:nvSpPr>
          <p:cNvPr id="589" name="文本框 588"/>
          <p:cNvSpPr txBox="1"/>
          <p:nvPr/>
        </p:nvSpPr>
        <p:spPr>
          <a:xfrm>
            <a:off x="927720" y="5343480"/>
            <a:ext cx="67140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示例输出</a:t>
            </a:r>
            <a:endParaRPr lang="en-US" sz="1320" b="0" u="none" strike="noStrike">
              <a:solidFill>
                <a:srgbClr val="000000"/>
              </a:solidFill>
              <a:effectLst/>
              <a:uFillTx/>
              <a:latin typeface="Times New Roman"/>
            </a:endParaRPr>
          </a:p>
        </p:txBody>
      </p:sp>
      <p:sp>
        <p:nvSpPr>
          <p:cNvPr id="590" name="文本框 589"/>
          <p:cNvSpPr txBox="1"/>
          <p:nvPr/>
        </p:nvSpPr>
        <p:spPr>
          <a:xfrm>
            <a:off x="777240" y="5762160"/>
            <a:ext cx="1056960" cy="148320"/>
          </a:xfrm>
          <a:prstGeom prst="rect">
            <a:avLst/>
          </a:prstGeom>
          <a:noFill/>
          <a:ln w="0">
            <a:noFill/>
          </a:ln>
        </p:spPr>
        <p:txBody>
          <a:bodyPr wrap="none" lIns="0" tIns="0" rIns="0" bIns="0" anchor="t">
            <a:spAutoFit/>
          </a:bodyPr>
          <a:lstStyle/>
          <a:p>
            <a:r>
              <a:rPr lang="zh-CN" sz="920" b="0" u="none" strike="noStrike">
                <a:solidFill>
                  <a:srgbClr val="34D399"/>
                </a:solidFill>
                <a:effectLst/>
                <a:uFillTx/>
                <a:latin typeface="WenQuanYiZenHei"/>
                <a:ea typeface="WenQuanYiZenHei"/>
              </a:rPr>
              <a:t>检索到的上下文信息</a:t>
            </a:r>
            <a:endParaRPr lang="en-US" sz="920" b="0" u="none" strike="noStrike">
              <a:solidFill>
                <a:srgbClr val="000000"/>
              </a:solidFill>
              <a:effectLst/>
              <a:uFillTx/>
              <a:latin typeface="Times New Roman"/>
            </a:endParaRPr>
          </a:p>
        </p:txBody>
      </p:sp>
      <p:sp>
        <p:nvSpPr>
          <p:cNvPr id="591" name="文本框 590"/>
          <p:cNvSpPr txBox="1"/>
          <p:nvPr/>
        </p:nvSpPr>
        <p:spPr>
          <a:xfrm>
            <a:off x="1830240" y="5766120"/>
            <a:ext cx="116640" cy="136080"/>
          </a:xfrm>
          <a:prstGeom prst="rect">
            <a:avLst/>
          </a:prstGeom>
          <a:noFill/>
          <a:ln w="0">
            <a:noFill/>
          </a:ln>
        </p:spPr>
        <p:txBody>
          <a:bodyPr wrap="none" lIns="0" tIns="0" rIns="0" bIns="0" anchor="t">
            <a:spAutoFit/>
          </a:bodyPr>
          <a:lstStyle/>
          <a:p>
            <a:r>
              <a:rPr lang="en-US" sz="920" b="0" u="none" strike="noStrike">
                <a:solidFill>
                  <a:srgbClr val="34D399"/>
                </a:solidFill>
                <a:effectLst/>
                <a:uFillTx/>
                <a:latin typeface="FiraCode"/>
                <a:ea typeface="FiraCode"/>
              </a:rPr>
              <a:t>:</a:t>
            </a:r>
            <a:endParaRPr lang="en-US" sz="920" b="0" u="none" strike="noStrike">
              <a:solidFill>
                <a:srgbClr val="000000"/>
              </a:solidFill>
              <a:effectLst/>
              <a:uFillTx/>
              <a:latin typeface="Times New Roman"/>
            </a:endParaRPr>
          </a:p>
        </p:txBody>
      </p:sp>
      <p:sp>
        <p:nvSpPr>
          <p:cNvPr id="592" name="文本框 591"/>
          <p:cNvSpPr txBox="1"/>
          <p:nvPr/>
        </p:nvSpPr>
        <p:spPr>
          <a:xfrm>
            <a:off x="777240" y="5966640"/>
            <a:ext cx="150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FiraCode"/>
                <a:ea typeface="FiraCode"/>
              </a:rPr>
              <a:t>1. </a:t>
            </a:r>
            <a:endParaRPr lang="en-US" sz="920" b="0" u="none" strike="noStrike">
              <a:solidFill>
                <a:srgbClr val="000000"/>
              </a:solidFill>
              <a:effectLst/>
              <a:uFillTx/>
              <a:latin typeface="Times New Roman"/>
            </a:endParaRPr>
          </a:p>
        </p:txBody>
      </p:sp>
      <p:sp>
        <p:nvSpPr>
          <p:cNvPr id="593" name="文本框 592"/>
          <p:cNvSpPr txBox="1"/>
          <p:nvPr/>
        </p:nvSpPr>
        <p:spPr>
          <a:xfrm>
            <a:off x="977760" y="5962680"/>
            <a:ext cx="17611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人工智能是模仿人类智能的技术。</a:t>
            </a:r>
            <a:endParaRPr lang="en-US" sz="920" b="0" u="none" strike="noStrike">
              <a:solidFill>
                <a:srgbClr val="000000"/>
              </a:solidFill>
              <a:effectLst/>
              <a:uFillTx/>
              <a:latin typeface="Times New Roman"/>
            </a:endParaRPr>
          </a:p>
        </p:txBody>
      </p:sp>
      <p:sp>
        <p:nvSpPr>
          <p:cNvPr id="594" name="文本框 593"/>
          <p:cNvSpPr txBox="1"/>
          <p:nvPr/>
        </p:nvSpPr>
        <p:spPr>
          <a:xfrm>
            <a:off x="777240" y="6167160"/>
            <a:ext cx="150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FiraCode"/>
                <a:ea typeface="FiraCode"/>
              </a:rPr>
              <a:t>2. </a:t>
            </a:r>
            <a:endParaRPr lang="en-US" sz="920" b="0" u="none" strike="noStrike">
              <a:solidFill>
                <a:srgbClr val="000000"/>
              </a:solidFill>
              <a:effectLst/>
              <a:uFillTx/>
              <a:latin typeface="Times New Roman"/>
            </a:endParaRPr>
          </a:p>
        </p:txBody>
      </p:sp>
      <p:sp>
        <p:nvSpPr>
          <p:cNvPr id="595" name="文本框 594"/>
          <p:cNvSpPr txBox="1"/>
          <p:nvPr/>
        </p:nvSpPr>
        <p:spPr>
          <a:xfrm>
            <a:off x="977760" y="6163200"/>
            <a:ext cx="24649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自然语言处理使得计算机能够理解和生成文本。</a:t>
            </a:r>
            <a:endParaRPr lang="en-US" sz="920" b="0" u="none" strike="noStrike">
              <a:solidFill>
                <a:srgbClr val="000000"/>
              </a:solidFill>
              <a:effectLst/>
              <a:uFillTx/>
              <a:latin typeface="Times New Roman"/>
            </a:endParaRPr>
          </a:p>
        </p:txBody>
      </p:sp>
      <p:sp>
        <p:nvSpPr>
          <p:cNvPr id="596" name="文本框 595"/>
          <p:cNvSpPr txBox="1"/>
          <p:nvPr/>
        </p:nvSpPr>
        <p:spPr>
          <a:xfrm>
            <a:off x="777240" y="6368040"/>
            <a:ext cx="1501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FiraCode"/>
                <a:ea typeface="FiraCode"/>
              </a:rPr>
              <a:t>3. </a:t>
            </a:r>
            <a:endParaRPr lang="en-US" sz="920" b="0" u="none" strike="noStrike">
              <a:solidFill>
                <a:srgbClr val="000000"/>
              </a:solidFill>
              <a:effectLst/>
              <a:uFillTx/>
              <a:latin typeface="Times New Roman"/>
            </a:endParaRPr>
          </a:p>
        </p:txBody>
      </p:sp>
      <p:sp>
        <p:nvSpPr>
          <p:cNvPr id="597" name="文本框 596"/>
          <p:cNvSpPr txBox="1"/>
          <p:nvPr/>
        </p:nvSpPr>
        <p:spPr>
          <a:xfrm>
            <a:off x="977760" y="6363720"/>
            <a:ext cx="19954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机器学习让计算机通过数据自动学习。</a:t>
            </a:r>
            <a:endParaRPr lang="en-US" sz="920" b="0" u="none" strike="noStrike">
              <a:solidFill>
                <a:srgbClr val="000000"/>
              </a:solidFill>
              <a:effectLst/>
              <a:uFillTx/>
              <a:latin typeface="Times New Roman"/>
            </a:endParaRPr>
          </a:p>
        </p:txBody>
      </p:sp>
      <p:sp>
        <p:nvSpPr>
          <p:cNvPr id="598" name="文本框 597"/>
          <p:cNvSpPr txBox="1"/>
          <p:nvPr/>
        </p:nvSpPr>
        <p:spPr>
          <a:xfrm>
            <a:off x="777240" y="6597720"/>
            <a:ext cx="822240" cy="148320"/>
          </a:xfrm>
          <a:prstGeom prst="rect">
            <a:avLst/>
          </a:prstGeom>
          <a:noFill/>
          <a:ln w="0">
            <a:noFill/>
          </a:ln>
        </p:spPr>
        <p:txBody>
          <a:bodyPr wrap="none" lIns="0" tIns="0" rIns="0" bIns="0" anchor="t">
            <a:spAutoFit/>
          </a:bodyPr>
          <a:lstStyle/>
          <a:p>
            <a:r>
              <a:rPr lang="zh-CN" sz="920" b="0" u="none" strike="noStrike">
                <a:solidFill>
                  <a:srgbClr val="34D399"/>
                </a:solidFill>
                <a:effectLst/>
                <a:uFillTx/>
                <a:latin typeface="WenQuanYiZenHei"/>
                <a:ea typeface="WenQuanYiZenHei"/>
              </a:rPr>
              <a:t>最终生成的回答</a:t>
            </a:r>
            <a:endParaRPr lang="en-US" sz="920" b="0" u="none" strike="noStrike">
              <a:solidFill>
                <a:srgbClr val="000000"/>
              </a:solidFill>
              <a:effectLst/>
              <a:uFillTx/>
              <a:latin typeface="Times New Roman"/>
            </a:endParaRPr>
          </a:p>
        </p:txBody>
      </p:sp>
      <p:sp>
        <p:nvSpPr>
          <p:cNvPr id="599" name="文本框 598"/>
          <p:cNvSpPr txBox="1"/>
          <p:nvPr/>
        </p:nvSpPr>
        <p:spPr>
          <a:xfrm>
            <a:off x="1596240" y="6601680"/>
            <a:ext cx="116640" cy="136080"/>
          </a:xfrm>
          <a:prstGeom prst="rect">
            <a:avLst/>
          </a:prstGeom>
          <a:noFill/>
          <a:ln w="0">
            <a:noFill/>
          </a:ln>
        </p:spPr>
        <p:txBody>
          <a:bodyPr wrap="none" lIns="0" tIns="0" rIns="0" bIns="0" anchor="t">
            <a:spAutoFit/>
          </a:bodyPr>
          <a:lstStyle/>
          <a:p>
            <a:r>
              <a:rPr lang="en-US" sz="920" b="0" u="none" strike="noStrike">
                <a:solidFill>
                  <a:srgbClr val="34D399"/>
                </a:solidFill>
                <a:effectLst/>
                <a:uFillTx/>
                <a:latin typeface="FiraCode"/>
                <a:ea typeface="FiraCode"/>
              </a:rPr>
              <a:t>:</a:t>
            </a:r>
            <a:endParaRPr lang="en-US" sz="920" b="0" u="none" strike="noStrike">
              <a:solidFill>
                <a:srgbClr val="000000"/>
              </a:solidFill>
              <a:effectLst/>
              <a:uFillTx/>
              <a:latin typeface="Times New Roman"/>
            </a:endParaRPr>
          </a:p>
        </p:txBody>
      </p:sp>
      <p:sp>
        <p:nvSpPr>
          <p:cNvPr id="600" name="文本框 599"/>
          <p:cNvSpPr txBox="1"/>
          <p:nvPr/>
        </p:nvSpPr>
        <p:spPr>
          <a:xfrm>
            <a:off x="777240" y="6798240"/>
            <a:ext cx="28170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人工智能在多个领域有广泛应用，例如在医疗、金融、</a:t>
            </a:r>
            <a:endParaRPr lang="en-US" sz="920" b="0" u="none" strike="noStrike">
              <a:solidFill>
                <a:srgbClr val="000000"/>
              </a:solidFill>
              <a:effectLst/>
              <a:uFillTx/>
              <a:latin typeface="Times New Roman"/>
            </a:endParaRPr>
          </a:p>
        </p:txBody>
      </p:sp>
      <p:sp>
        <p:nvSpPr>
          <p:cNvPr id="601" name="任意多边形 600"/>
          <p:cNvSpPr/>
          <p:nvPr/>
        </p:nvSpPr>
        <p:spPr>
          <a:xfrm>
            <a:off x="3918960" y="1688040"/>
            <a:ext cx="6109200" cy="3209040"/>
          </a:xfrm>
          <a:custGeom>
            <a:avLst/>
            <a:gdLst/>
            <a:ahLst/>
            <a:cxnLst/>
            <a:rect l="0" t="0" r="r" b="b"/>
            <a:pathLst>
              <a:path w="16970" h="8914">
                <a:moveTo>
                  <a:pt x="0" y="8729"/>
                </a:moveTo>
                <a:lnTo>
                  <a:pt x="0" y="185"/>
                </a:lnTo>
                <a:cubicBezTo>
                  <a:pt x="0" y="161"/>
                  <a:pt x="5" y="137"/>
                  <a:pt x="15" y="114"/>
                </a:cubicBezTo>
                <a:cubicBezTo>
                  <a:pt x="24" y="91"/>
                  <a:pt x="37" y="71"/>
                  <a:pt x="55" y="54"/>
                </a:cubicBezTo>
                <a:cubicBezTo>
                  <a:pt x="72" y="37"/>
                  <a:pt x="92" y="23"/>
                  <a:pt x="115" y="14"/>
                </a:cubicBezTo>
                <a:cubicBezTo>
                  <a:pt x="138" y="4"/>
                  <a:pt x="161" y="0"/>
                  <a:pt x="186" y="0"/>
                </a:cubicBezTo>
                <a:lnTo>
                  <a:pt x="16784" y="0"/>
                </a:lnTo>
                <a:cubicBezTo>
                  <a:pt x="16809" y="0"/>
                  <a:pt x="16833" y="4"/>
                  <a:pt x="16856" y="14"/>
                </a:cubicBezTo>
                <a:cubicBezTo>
                  <a:pt x="16878" y="23"/>
                  <a:pt x="16898" y="37"/>
                  <a:pt x="16916" y="54"/>
                </a:cubicBezTo>
                <a:cubicBezTo>
                  <a:pt x="16933" y="71"/>
                  <a:pt x="16947" y="91"/>
                  <a:pt x="16956" y="114"/>
                </a:cubicBezTo>
                <a:cubicBezTo>
                  <a:pt x="16965" y="137"/>
                  <a:pt x="16970" y="161"/>
                  <a:pt x="16970" y="185"/>
                </a:cubicBezTo>
                <a:lnTo>
                  <a:pt x="16970" y="8729"/>
                </a:lnTo>
                <a:cubicBezTo>
                  <a:pt x="16970" y="8753"/>
                  <a:pt x="16965" y="8777"/>
                  <a:pt x="16956" y="8800"/>
                </a:cubicBezTo>
                <a:cubicBezTo>
                  <a:pt x="16947" y="8822"/>
                  <a:pt x="16933" y="8843"/>
                  <a:pt x="16916" y="8860"/>
                </a:cubicBezTo>
                <a:cubicBezTo>
                  <a:pt x="16898" y="8877"/>
                  <a:pt x="16878" y="8891"/>
                  <a:pt x="16856" y="8900"/>
                </a:cubicBezTo>
                <a:cubicBezTo>
                  <a:pt x="16833" y="8910"/>
                  <a:pt x="16809" y="8914"/>
                  <a:pt x="16785" y="8914"/>
                </a:cubicBezTo>
                <a:lnTo>
                  <a:pt x="186" y="8914"/>
                </a:lnTo>
                <a:cubicBezTo>
                  <a:pt x="161" y="8914"/>
                  <a:pt x="138" y="8910"/>
                  <a:pt x="115" y="8900"/>
                </a:cubicBezTo>
                <a:cubicBezTo>
                  <a:pt x="92" y="8891"/>
                  <a:pt x="72" y="8877"/>
                  <a:pt x="55" y="8860"/>
                </a:cubicBezTo>
                <a:cubicBezTo>
                  <a:pt x="37" y="8843"/>
                  <a:pt x="24" y="8822"/>
                  <a:pt x="15" y="8800"/>
                </a:cubicBezTo>
                <a:cubicBezTo>
                  <a:pt x="5" y="8777"/>
                  <a:pt x="0" y="8753"/>
                  <a:pt x="0" y="8729"/>
                </a:cubicBezTo>
                <a:close/>
              </a:path>
            </a:pathLst>
          </a:custGeom>
          <a:solidFill>
            <a:srgbClr val="1E1E3C">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2" name="任意多边形 601"/>
          <p:cNvSpPr/>
          <p:nvPr/>
        </p:nvSpPr>
        <p:spPr>
          <a:xfrm>
            <a:off x="3918960" y="1688040"/>
            <a:ext cx="6109200" cy="3209040"/>
          </a:xfrm>
          <a:custGeom>
            <a:avLst/>
            <a:gdLst/>
            <a:ahLst/>
            <a:cxnLst/>
            <a:rect l="0" t="0" r="r" b="b"/>
            <a:pathLst>
              <a:path w="16970" h="8914">
                <a:moveTo>
                  <a:pt x="0" y="8729"/>
                </a:moveTo>
                <a:lnTo>
                  <a:pt x="0" y="185"/>
                </a:lnTo>
                <a:cubicBezTo>
                  <a:pt x="0" y="161"/>
                  <a:pt x="5" y="137"/>
                  <a:pt x="15" y="114"/>
                </a:cubicBezTo>
                <a:cubicBezTo>
                  <a:pt x="24" y="91"/>
                  <a:pt x="37" y="71"/>
                  <a:pt x="55" y="54"/>
                </a:cubicBezTo>
                <a:cubicBezTo>
                  <a:pt x="72" y="37"/>
                  <a:pt x="92" y="23"/>
                  <a:pt x="115" y="14"/>
                </a:cubicBezTo>
                <a:cubicBezTo>
                  <a:pt x="138" y="4"/>
                  <a:pt x="162" y="0"/>
                  <a:pt x="186" y="0"/>
                </a:cubicBezTo>
                <a:lnTo>
                  <a:pt x="16784" y="0"/>
                </a:lnTo>
                <a:cubicBezTo>
                  <a:pt x="16809" y="0"/>
                  <a:pt x="16833" y="4"/>
                  <a:pt x="16856" y="14"/>
                </a:cubicBezTo>
                <a:cubicBezTo>
                  <a:pt x="16878" y="23"/>
                  <a:pt x="16898" y="37"/>
                  <a:pt x="16916" y="54"/>
                </a:cubicBezTo>
                <a:cubicBezTo>
                  <a:pt x="16933" y="71"/>
                  <a:pt x="16947" y="91"/>
                  <a:pt x="16956" y="114"/>
                </a:cubicBezTo>
                <a:cubicBezTo>
                  <a:pt x="16965" y="137"/>
                  <a:pt x="16970" y="161"/>
                  <a:pt x="16970" y="185"/>
                </a:cubicBezTo>
                <a:lnTo>
                  <a:pt x="16970" y="8729"/>
                </a:lnTo>
                <a:cubicBezTo>
                  <a:pt x="16970" y="8753"/>
                  <a:pt x="16965" y="8777"/>
                  <a:pt x="16956" y="8800"/>
                </a:cubicBezTo>
                <a:cubicBezTo>
                  <a:pt x="16947" y="8822"/>
                  <a:pt x="16933" y="8843"/>
                  <a:pt x="16916" y="8860"/>
                </a:cubicBezTo>
                <a:cubicBezTo>
                  <a:pt x="16898" y="8877"/>
                  <a:pt x="16878" y="8891"/>
                  <a:pt x="16856" y="8900"/>
                </a:cubicBezTo>
                <a:cubicBezTo>
                  <a:pt x="16833" y="8910"/>
                  <a:pt x="16809" y="8914"/>
                  <a:pt x="16784" y="8914"/>
                </a:cubicBezTo>
                <a:lnTo>
                  <a:pt x="186" y="8914"/>
                </a:lnTo>
                <a:cubicBezTo>
                  <a:pt x="162" y="8914"/>
                  <a:pt x="138" y="8910"/>
                  <a:pt x="115" y="8900"/>
                </a:cubicBezTo>
                <a:cubicBezTo>
                  <a:pt x="92" y="8891"/>
                  <a:pt x="72" y="8877"/>
                  <a:pt x="55" y="8860"/>
                </a:cubicBezTo>
                <a:cubicBezTo>
                  <a:pt x="37" y="8843"/>
                  <a:pt x="24" y="8822"/>
                  <a:pt x="15" y="8800"/>
                </a:cubicBezTo>
                <a:cubicBezTo>
                  <a:pt x="5" y="8777"/>
                  <a:pt x="0" y="8753"/>
                  <a:pt x="0" y="8729"/>
                </a:cubicBezTo>
                <a:moveTo>
                  <a:pt x="24" y="185"/>
                </a:moveTo>
                <a:lnTo>
                  <a:pt x="24" y="8729"/>
                </a:lnTo>
                <a:cubicBezTo>
                  <a:pt x="24" y="8739"/>
                  <a:pt x="25" y="8750"/>
                  <a:pt x="27" y="8760"/>
                </a:cubicBezTo>
                <a:cubicBezTo>
                  <a:pt x="29" y="8771"/>
                  <a:pt x="32" y="8781"/>
                  <a:pt x="36" y="8791"/>
                </a:cubicBezTo>
                <a:cubicBezTo>
                  <a:pt x="40" y="8801"/>
                  <a:pt x="45" y="8810"/>
                  <a:pt x="51" y="8819"/>
                </a:cubicBezTo>
                <a:cubicBezTo>
                  <a:pt x="57" y="8828"/>
                  <a:pt x="64" y="8836"/>
                  <a:pt x="71" y="8844"/>
                </a:cubicBezTo>
                <a:cubicBezTo>
                  <a:pt x="79" y="8851"/>
                  <a:pt x="87" y="8858"/>
                  <a:pt x="96" y="8864"/>
                </a:cubicBezTo>
                <a:cubicBezTo>
                  <a:pt x="105" y="8870"/>
                  <a:pt x="114" y="8875"/>
                  <a:pt x="124" y="8879"/>
                </a:cubicBezTo>
                <a:cubicBezTo>
                  <a:pt x="134" y="8883"/>
                  <a:pt x="144" y="8886"/>
                  <a:pt x="154" y="8888"/>
                </a:cubicBezTo>
                <a:cubicBezTo>
                  <a:pt x="165" y="8890"/>
                  <a:pt x="175" y="8891"/>
                  <a:pt x="186" y="8891"/>
                </a:cubicBezTo>
                <a:lnTo>
                  <a:pt x="16784" y="8891"/>
                </a:lnTo>
                <a:cubicBezTo>
                  <a:pt x="16795" y="8891"/>
                  <a:pt x="16806" y="8890"/>
                  <a:pt x="16816" y="8888"/>
                </a:cubicBezTo>
                <a:cubicBezTo>
                  <a:pt x="16827" y="8886"/>
                  <a:pt x="16837" y="8883"/>
                  <a:pt x="16847" y="8879"/>
                </a:cubicBezTo>
                <a:cubicBezTo>
                  <a:pt x="16856" y="8875"/>
                  <a:pt x="16866" y="8870"/>
                  <a:pt x="16875" y="8864"/>
                </a:cubicBezTo>
                <a:cubicBezTo>
                  <a:pt x="16884" y="8858"/>
                  <a:pt x="16892" y="8851"/>
                  <a:pt x="16899" y="8844"/>
                </a:cubicBezTo>
                <a:cubicBezTo>
                  <a:pt x="16907" y="8836"/>
                  <a:pt x="16914" y="8828"/>
                  <a:pt x="16920" y="8819"/>
                </a:cubicBezTo>
                <a:cubicBezTo>
                  <a:pt x="16925" y="8810"/>
                  <a:pt x="16930" y="8801"/>
                  <a:pt x="16935" y="8791"/>
                </a:cubicBezTo>
                <a:cubicBezTo>
                  <a:pt x="16939" y="8781"/>
                  <a:pt x="16942" y="8771"/>
                  <a:pt x="16944" y="8760"/>
                </a:cubicBezTo>
                <a:cubicBezTo>
                  <a:pt x="16946" y="8750"/>
                  <a:pt x="16947" y="8739"/>
                  <a:pt x="16947" y="8729"/>
                </a:cubicBezTo>
                <a:lnTo>
                  <a:pt x="16947" y="185"/>
                </a:lnTo>
                <a:cubicBezTo>
                  <a:pt x="16947" y="175"/>
                  <a:pt x="16946" y="164"/>
                  <a:pt x="16944" y="154"/>
                </a:cubicBezTo>
                <a:cubicBezTo>
                  <a:pt x="16942" y="143"/>
                  <a:pt x="16939" y="133"/>
                  <a:pt x="16935" y="123"/>
                </a:cubicBezTo>
                <a:cubicBezTo>
                  <a:pt x="16930" y="113"/>
                  <a:pt x="16925" y="104"/>
                  <a:pt x="16920" y="95"/>
                </a:cubicBezTo>
                <a:cubicBezTo>
                  <a:pt x="16914" y="86"/>
                  <a:pt x="16907" y="78"/>
                  <a:pt x="16899" y="70"/>
                </a:cubicBezTo>
                <a:cubicBezTo>
                  <a:pt x="16892" y="63"/>
                  <a:pt x="16884" y="56"/>
                  <a:pt x="16875" y="50"/>
                </a:cubicBezTo>
                <a:cubicBezTo>
                  <a:pt x="16866" y="44"/>
                  <a:pt x="16856" y="39"/>
                  <a:pt x="16847" y="35"/>
                </a:cubicBezTo>
                <a:cubicBezTo>
                  <a:pt x="16837" y="31"/>
                  <a:pt x="16827" y="28"/>
                  <a:pt x="16816" y="26"/>
                </a:cubicBezTo>
                <a:cubicBezTo>
                  <a:pt x="16806" y="24"/>
                  <a:pt x="16795" y="23"/>
                  <a:pt x="16784" y="23"/>
                </a:cubicBezTo>
                <a:lnTo>
                  <a:pt x="186" y="23"/>
                </a:lnTo>
                <a:cubicBezTo>
                  <a:pt x="175" y="23"/>
                  <a:pt x="165" y="24"/>
                  <a:pt x="154" y="26"/>
                </a:cubicBezTo>
                <a:cubicBezTo>
                  <a:pt x="144" y="28"/>
                  <a:pt x="134" y="31"/>
                  <a:pt x="124" y="35"/>
                </a:cubicBezTo>
                <a:cubicBezTo>
                  <a:pt x="114" y="39"/>
                  <a:pt x="105" y="44"/>
                  <a:pt x="96" y="50"/>
                </a:cubicBezTo>
                <a:cubicBezTo>
                  <a:pt x="87" y="56"/>
                  <a:pt x="79" y="63"/>
                  <a:pt x="71" y="70"/>
                </a:cubicBezTo>
                <a:cubicBezTo>
                  <a:pt x="64" y="78"/>
                  <a:pt x="57" y="86"/>
                  <a:pt x="51" y="95"/>
                </a:cubicBezTo>
                <a:cubicBezTo>
                  <a:pt x="45" y="104"/>
                  <a:pt x="40" y="113"/>
                  <a:pt x="36" y="123"/>
                </a:cubicBezTo>
                <a:cubicBezTo>
                  <a:pt x="32" y="133"/>
                  <a:pt x="29" y="143"/>
                  <a:pt x="27" y="154"/>
                </a:cubicBezTo>
                <a:cubicBezTo>
                  <a:pt x="25" y="164"/>
                  <a:pt x="24" y="175"/>
                  <a:pt x="24" y="185"/>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03" name="图片 602"/>
          <p:cNvPicPr/>
          <p:nvPr/>
        </p:nvPicPr>
        <p:blipFill>
          <a:blip r:embed="rId11"/>
          <a:stretch/>
        </p:blipFill>
        <p:spPr>
          <a:xfrm>
            <a:off x="3919320" y="1428840"/>
            <a:ext cx="208440" cy="166680"/>
          </a:xfrm>
          <a:prstGeom prst="rect">
            <a:avLst/>
          </a:prstGeom>
          <a:noFill/>
          <a:ln w="0">
            <a:noFill/>
          </a:ln>
        </p:spPr>
      </p:pic>
      <p:sp>
        <p:nvSpPr>
          <p:cNvPr id="604" name="文本框 603"/>
          <p:cNvSpPr txBox="1"/>
          <p:nvPr/>
        </p:nvSpPr>
        <p:spPr>
          <a:xfrm>
            <a:off x="777240" y="696528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教育等领域。</a:t>
            </a:r>
            <a:endParaRPr lang="en-US" sz="920" b="0" u="none" strike="noStrike">
              <a:solidFill>
                <a:srgbClr val="000000"/>
              </a:solidFill>
              <a:effectLst/>
              <a:uFillTx/>
              <a:latin typeface="Times New Roman"/>
            </a:endParaRPr>
          </a:p>
        </p:txBody>
      </p:sp>
      <p:sp>
        <p:nvSpPr>
          <p:cNvPr id="605" name="文本框 604"/>
          <p:cNvSpPr txBox="1"/>
          <p:nvPr/>
        </p:nvSpPr>
        <p:spPr>
          <a:xfrm>
            <a:off x="4197960" y="1415880"/>
            <a:ext cx="1006560" cy="244080"/>
          </a:xfrm>
          <a:prstGeom prst="rect">
            <a:avLst/>
          </a:prstGeom>
          <a:noFill/>
          <a:ln w="0">
            <a:noFill/>
          </a:ln>
        </p:spPr>
        <p:txBody>
          <a:bodyPr wrap="none" lIns="0" tIns="0" rIns="0" bIns="0" anchor="t">
            <a:spAutoFit/>
          </a:bodyPr>
          <a:lstStyle/>
          <a:p>
            <a:r>
              <a:rPr lang="zh-CN" sz="1320" b="0" u="none" strike="noStrike">
                <a:solidFill>
                  <a:srgbClr val="C4B5FD"/>
                </a:solidFill>
                <a:effectLst/>
                <a:uFillTx/>
                <a:latin typeface="NotoSansSC"/>
                <a:ea typeface="NotoSansSC"/>
              </a:rPr>
              <a:t>核心代码实现</a:t>
            </a:r>
            <a:endParaRPr lang="en-US" sz="1320" b="0" u="none" strike="noStrike">
              <a:solidFill>
                <a:srgbClr val="000000"/>
              </a:solidFill>
              <a:effectLst/>
              <a:uFillTx/>
              <a:latin typeface="Times New Roman"/>
            </a:endParaRPr>
          </a:p>
        </p:txBody>
      </p:sp>
      <p:sp>
        <p:nvSpPr>
          <p:cNvPr id="606" name="文本框 605"/>
          <p:cNvSpPr txBox="1"/>
          <p:nvPr/>
        </p:nvSpPr>
        <p:spPr>
          <a:xfrm>
            <a:off x="4030560" y="181620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607" name="文本框 606"/>
          <p:cNvSpPr txBox="1"/>
          <p:nvPr/>
        </p:nvSpPr>
        <p:spPr>
          <a:xfrm>
            <a:off x="4170960" y="1801080"/>
            <a:ext cx="70488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导入必要的库</a:t>
            </a:r>
            <a:endParaRPr lang="en-US" sz="920" b="0" u="none" strike="noStrike">
              <a:solidFill>
                <a:srgbClr val="000000"/>
              </a:solidFill>
              <a:effectLst/>
              <a:uFillTx/>
              <a:latin typeface="Times New Roman"/>
            </a:endParaRPr>
          </a:p>
        </p:txBody>
      </p:sp>
      <p:sp>
        <p:nvSpPr>
          <p:cNvPr id="608" name="文本框 607"/>
          <p:cNvSpPr txBox="1"/>
          <p:nvPr/>
        </p:nvSpPr>
        <p:spPr>
          <a:xfrm>
            <a:off x="4030560" y="1983240"/>
            <a:ext cx="394452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from</a:t>
            </a:r>
            <a:r>
              <a:rPr lang="en-US" sz="920" b="0" u="none" strike="noStrike">
                <a:solidFill>
                  <a:srgbClr val="F3F4F6"/>
                </a:solidFill>
                <a:effectLst/>
                <a:uFillTx/>
                <a:latin typeface="Courier New"/>
                <a:ea typeface="Courier New"/>
              </a:rPr>
              <a:t> transformers </a:t>
            </a:r>
            <a:r>
              <a:rPr lang="en-US" sz="920" b="0" u="none" strike="noStrike">
                <a:solidFill>
                  <a:srgbClr val="FF79C6"/>
                </a:solidFill>
                <a:effectLst/>
                <a:uFillTx/>
                <a:latin typeface="Courier New"/>
                <a:ea typeface="Courier New"/>
              </a:rPr>
              <a:t>import</a:t>
            </a:r>
            <a:r>
              <a:rPr lang="en-US" sz="920" b="0" u="none" strike="noStrike">
                <a:solidFill>
                  <a:srgbClr val="F3F4F6"/>
                </a:solidFill>
                <a:effectLst/>
                <a:uFillTx/>
                <a:latin typeface="Courier New"/>
                <a:ea typeface="Courier New"/>
              </a:rPr>
              <a:t> GPT2Tokenizer, GPT2LMHeadModel </a:t>
            </a:r>
            <a:endParaRPr lang="en-US" sz="920" b="0" u="none" strike="noStrike">
              <a:solidFill>
                <a:srgbClr val="000000"/>
              </a:solidFill>
              <a:effectLst/>
              <a:uFillTx/>
              <a:latin typeface="Times New Roman"/>
            </a:endParaRPr>
          </a:p>
        </p:txBody>
      </p:sp>
      <p:sp>
        <p:nvSpPr>
          <p:cNvPr id="609" name="文本框 608"/>
          <p:cNvSpPr txBox="1"/>
          <p:nvPr/>
        </p:nvSpPr>
        <p:spPr>
          <a:xfrm>
            <a:off x="4030560" y="2150640"/>
            <a:ext cx="373284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from</a:t>
            </a:r>
            <a:r>
              <a:rPr lang="en-US" sz="920" b="0" u="none" strike="noStrike">
                <a:solidFill>
                  <a:srgbClr val="F3F4F6"/>
                </a:solidFill>
                <a:effectLst/>
                <a:uFillTx/>
                <a:latin typeface="Courier New"/>
                <a:ea typeface="Courier New"/>
              </a:rPr>
              <a:t> sentence_transformers </a:t>
            </a:r>
            <a:r>
              <a:rPr lang="en-US" sz="920" b="0" u="none" strike="noStrike">
                <a:solidFill>
                  <a:srgbClr val="FF79C6"/>
                </a:solidFill>
                <a:effectLst/>
                <a:uFillTx/>
                <a:latin typeface="Courier New"/>
                <a:ea typeface="Courier New"/>
              </a:rPr>
              <a:t>import</a:t>
            </a:r>
            <a:r>
              <a:rPr lang="en-US" sz="920" b="0" u="none" strike="noStrike">
                <a:solidFill>
                  <a:srgbClr val="F3F4F6"/>
                </a:solidFill>
                <a:effectLst/>
                <a:uFillTx/>
                <a:latin typeface="Courier New"/>
                <a:ea typeface="Courier New"/>
              </a:rPr>
              <a:t> SentenceTransformer</a:t>
            </a:r>
            <a:endParaRPr lang="en-US" sz="920" b="0" u="none" strike="noStrike">
              <a:solidFill>
                <a:srgbClr val="000000"/>
              </a:solidFill>
              <a:effectLst/>
              <a:uFillTx/>
              <a:latin typeface="Times New Roman"/>
            </a:endParaRPr>
          </a:p>
        </p:txBody>
      </p:sp>
      <p:sp>
        <p:nvSpPr>
          <p:cNvPr id="610" name="文本框 609"/>
          <p:cNvSpPr txBox="1"/>
          <p:nvPr/>
        </p:nvSpPr>
        <p:spPr>
          <a:xfrm>
            <a:off x="4030560" y="2317680"/>
            <a:ext cx="84600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import</a:t>
            </a:r>
            <a:r>
              <a:rPr lang="en-US" sz="920" b="0" u="none" strike="noStrike">
                <a:solidFill>
                  <a:srgbClr val="F3F4F6"/>
                </a:solidFill>
                <a:effectLst/>
                <a:uFillTx/>
                <a:latin typeface="Courier New"/>
                <a:ea typeface="Courier New"/>
              </a:rPr>
              <a:t> faiss</a:t>
            </a:r>
            <a:endParaRPr lang="en-US" sz="920" b="0" u="none" strike="noStrike">
              <a:solidFill>
                <a:srgbClr val="000000"/>
              </a:solidFill>
              <a:effectLst/>
              <a:uFillTx/>
              <a:latin typeface="Times New Roman"/>
            </a:endParaRPr>
          </a:p>
        </p:txBody>
      </p:sp>
      <p:sp>
        <p:nvSpPr>
          <p:cNvPr id="611" name="文本框 610"/>
          <p:cNvSpPr txBox="1"/>
          <p:nvPr/>
        </p:nvSpPr>
        <p:spPr>
          <a:xfrm>
            <a:off x="4030560" y="2484720"/>
            <a:ext cx="126828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import</a:t>
            </a:r>
            <a:r>
              <a:rPr lang="en-US" sz="920" b="0" u="none" strike="noStrike">
                <a:solidFill>
                  <a:srgbClr val="F3F4F6"/>
                </a:solidFill>
                <a:effectLst/>
                <a:uFillTx/>
                <a:latin typeface="Courier New"/>
                <a:ea typeface="Courier New"/>
              </a:rPr>
              <a:t> numpy </a:t>
            </a:r>
            <a:r>
              <a:rPr lang="en-US" sz="920" b="0" u="none" strike="noStrike">
                <a:solidFill>
                  <a:srgbClr val="FF79C6"/>
                </a:solidFill>
                <a:effectLst/>
                <a:uFillTx/>
                <a:latin typeface="Courier New"/>
                <a:ea typeface="Courier New"/>
              </a:rPr>
              <a:t>as</a:t>
            </a:r>
            <a:r>
              <a:rPr lang="en-US" sz="920" b="0" u="none" strike="noStrike">
                <a:solidFill>
                  <a:srgbClr val="F3F4F6"/>
                </a:solidFill>
                <a:effectLst/>
                <a:uFillTx/>
                <a:latin typeface="Courier New"/>
                <a:ea typeface="Courier New"/>
              </a:rPr>
              <a:t> np</a:t>
            </a:r>
            <a:endParaRPr lang="en-US" sz="920" b="0" u="none" strike="noStrike">
              <a:solidFill>
                <a:srgbClr val="000000"/>
              </a:solidFill>
              <a:effectLst/>
              <a:uFillTx/>
              <a:latin typeface="Times New Roman"/>
            </a:endParaRPr>
          </a:p>
        </p:txBody>
      </p:sp>
      <p:sp>
        <p:nvSpPr>
          <p:cNvPr id="612" name="文本框 611"/>
          <p:cNvSpPr txBox="1"/>
          <p:nvPr/>
        </p:nvSpPr>
        <p:spPr>
          <a:xfrm>
            <a:off x="4030560" y="281916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613" name="文本框 612"/>
          <p:cNvSpPr txBox="1"/>
          <p:nvPr/>
        </p:nvSpPr>
        <p:spPr>
          <a:xfrm>
            <a:off x="4170960" y="2803680"/>
            <a:ext cx="14090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初始化嵌入模型和生成模型</a:t>
            </a:r>
            <a:endParaRPr lang="en-US" sz="920" b="0" u="none" strike="noStrike">
              <a:solidFill>
                <a:srgbClr val="000000"/>
              </a:solidFill>
              <a:effectLst/>
              <a:uFillTx/>
              <a:latin typeface="Times New Roman"/>
            </a:endParaRPr>
          </a:p>
        </p:txBody>
      </p:sp>
      <p:sp>
        <p:nvSpPr>
          <p:cNvPr id="614" name="文本框 613"/>
          <p:cNvSpPr txBox="1"/>
          <p:nvPr/>
        </p:nvSpPr>
        <p:spPr>
          <a:xfrm>
            <a:off x="4030560" y="2986200"/>
            <a:ext cx="443700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embedding_model_name = </a:t>
            </a:r>
            <a:r>
              <a:rPr lang="en-US" sz="920" b="0" u="none" strike="noStrike">
                <a:solidFill>
                  <a:srgbClr val="F1FA8C"/>
                </a:solidFill>
                <a:effectLst/>
                <a:uFillTx/>
                <a:latin typeface="Courier New"/>
                <a:ea typeface="Courier New"/>
              </a:rPr>
              <a:t>"sentence-transformers/all-MiniLM-L4-v2"</a:t>
            </a:r>
            <a:endParaRPr lang="en-US" sz="920" b="0" u="none" strike="noStrike">
              <a:solidFill>
                <a:srgbClr val="000000"/>
              </a:solidFill>
              <a:effectLst/>
              <a:uFillTx/>
              <a:latin typeface="Times New Roman"/>
            </a:endParaRPr>
          </a:p>
        </p:txBody>
      </p:sp>
      <p:sp>
        <p:nvSpPr>
          <p:cNvPr id="615" name="文本框 614"/>
          <p:cNvSpPr txBox="1"/>
          <p:nvPr/>
        </p:nvSpPr>
        <p:spPr>
          <a:xfrm>
            <a:off x="4030560" y="3153240"/>
            <a:ext cx="415548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embedding_model = SentenceTransformer(embedding_model_name)</a:t>
            </a:r>
            <a:endParaRPr lang="en-US" sz="920" b="0" u="none" strike="noStrike">
              <a:solidFill>
                <a:srgbClr val="000000"/>
              </a:solidFill>
              <a:effectLst/>
              <a:uFillTx/>
              <a:latin typeface="Times New Roman"/>
            </a:endParaRPr>
          </a:p>
        </p:txBody>
      </p:sp>
      <p:sp>
        <p:nvSpPr>
          <p:cNvPr id="616" name="文本框 615"/>
          <p:cNvSpPr txBox="1"/>
          <p:nvPr/>
        </p:nvSpPr>
        <p:spPr>
          <a:xfrm>
            <a:off x="4030560" y="3487680"/>
            <a:ext cx="211356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generation_model_name = </a:t>
            </a:r>
            <a:r>
              <a:rPr lang="en-US" sz="920" b="0" u="none" strike="noStrike">
                <a:solidFill>
                  <a:srgbClr val="F1FA8C"/>
                </a:solidFill>
                <a:effectLst/>
                <a:uFillTx/>
                <a:latin typeface="Courier New"/>
                <a:ea typeface="Courier New"/>
              </a:rPr>
              <a:t>"gpt2"</a:t>
            </a:r>
            <a:endParaRPr lang="en-US" sz="920" b="0" u="none" strike="noStrike">
              <a:solidFill>
                <a:srgbClr val="000000"/>
              </a:solidFill>
              <a:effectLst/>
              <a:uFillTx/>
              <a:latin typeface="Times New Roman"/>
            </a:endParaRPr>
          </a:p>
        </p:txBody>
      </p:sp>
      <p:sp>
        <p:nvSpPr>
          <p:cNvPr id="617" name="文本框 616"/>
          <p:cNvSpPr txBox="1"/>
          <p:nvPr/>
        </p:nvSpPr>
        <p:spPr>
          <a:xfrm>
            <a:off x="4030560" y="3654720"/>
            <a:ext cx="528228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tokenizer_generation = GPT2Tokenizer.from_pretrained(generation_model_name)</a:t>
            </a:r>
            <a:endParaRPr lang="en-US" sz="920" b="0" u="none" strike="noStrike">
              <a:solidFill>
                <a:srgbClr val="000000"/>
              </a:solidFill>
              <a:effectLst/>
              <a:uFillTx/>
              <a:latin typeface="Times New Roman"/>
            </a:endParaRPr>
          </a:p>
        </p:txBody>
      </p:sp>
      <p:sp>
        <p:nvSpPr>
          <p:cNvPr id="618" name="文本框 617"/>
          <p:cNvSpPr txBox="1"/>
          <p:nvPr/>
        </p:nvSpPr>
        <p:spPr>
          <a:xfrm>
            <a:off x="4030560" y="3821760"/>
            <a:ext cx="514152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generation_model = GPT2LMHeadModel.from_pretrained(generation_model_name)</a:t>
            </a:r>
            <a:endParaRPr lang="en-US" sz="920" b="0" u="none" strike="noStrike">
              <a:solidFill>
                <a:srgbClr val="000000"/>
              </a:solidFill>
              <a:effectLst/>
              <a:uFillTx/>
              <a:latin typeface="Times New Roman"/>
            </a:endParaRPr>
          </a:p>
        </p:txBody>
      </p:sp>
      <p:sp>
        <p:nvSpPr>
          <p:cNvPr id="619" name="文本框 618"/>
          <p:cNvSpPr txBox="1"/>
          <p:nvPr/>
        </p:nvSpPr>
        <p:spPr>
          <a:xfrm>
            <a:off x="4030560" y="415620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620" name="文本框 619"/>
          <p:cNvSpPr txBox="1"/>
          <p:nvPr/>
        </p:nvSpPr>
        <p:spPr>
          <a:xfrm>
            <a:off x="4170960" y="4140720"/>
            <a:ext cx="58752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文档数据集</a:t>
            </a:r>
            <a:endParaRPr lang="en-US" sz="920" b="0" u="none" strike="noStrike">
              <a:solidFill>
                <a:srgbClr val="000000"/>
              </a:solidFill>
              <a:effectLst/>
              <a:uFillTx/>
              <a:latin typeface="Times New Roman"/>
            </a:endParaRPr>
          </a:p>
        </p:txBody>
      </p:sp>
      <p:sp>
        <p:nvSpPr>
          <p:cNvPr id="621" name="文本框 620"/>
          <p:cNvSpPr txBox="1"/>
          <p:nvPr/>
        </p:nvSpPr>
        <p:spPr>
          <a:xfrm>
            <a:off x="4030560" y="4323240"/>
            <a:ext cx="91620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documents = [</a:t>
            </a:r>
            <a:endParaRPr lang="en-US" sz="920" b="0" u="none" strike="noStrike">
              <a:solidFill>
                <a:srgbClr val="000000"/>
              </a:solidFill>
              <a:effectLst/>
              <a:uFillTx/>
              <a:latin typeface="Times New Roman"/>
            </a:endParaRPr>
          </a:p>
        </p:txBody>
      </p:sp>
      <p:sp>
        <p:nvSpPr>
          <p:cNvPr id="622" name="文本框 621"/>
          <p:cNvSpPr txBox="1"/>
          <p:nvPr/>
        </p:nvSpPr>
        <p:spPr>
          <a:xfrm>
            <a:off x="4030560" y="4490280"/>
            <a:ext cx="35280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    </a:t>
            </a:r>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623" name="文本框 622"/>
          <p:cNvSpPr txBox="1"/>
          <p:nvPr/>
        </p:nvSpPr>
        <p:spPr>
          <a:xfrm>
            <a:off x="4381920" y="4475160"/>
            <a:ext cx="269964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人工智能是模仿人类智能的技术，可用于复杂任务。</a:t>
            </a:r>
            <a:endParaRPr lang="en-US" sz="920" b="0" u="none" strike="noStrike">
              <a:solidFill>
                <a:srgbClr val="000000"/>
              </a:solidFill>
              <a:effectLst/>
              <a:uFillTx/>
              <a:latin typeface="Times New Roman"/>
            </a:endParaRPr>
          </a:p>
        </p:txBody>
      </p:sp>
      <p:sp>
        <p:nvSpPr>
          <p:cNvPr id="624" name="文本框 623"/>
          <p:cNvSpPr txBox="1"/>
          <p:nvPr/>
        </p:nvSpPr>
        <p:spPr>
          <a:xfrm>
            <a:off x="7072560" y="4490280"/>
            <a:ext cx="1418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3F4F6"/>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625" name="文本框 624"/>
          <p:cNvSpPr txBox="1"/>
          <p:nvPr/>
        </p:nvSpPr>
        <p:spPr>
          <a:xfrm>
            <a:off x="4030560" y="4657680"/>
            <a:ext cx="352800" cy="132840"/>
          </a:xfrm>
          <a:prstGeom prst="rect">
            <a:avLst/>
          </a:prstGeom>
          <a:noFill/>
          <a:ln w="0">
            <a:noFill/>
          </a:ln>
        </p:spPr>
        <p:txBody>
          <a:bodyPr wrap="none" lIns="0" tIns="0" rIns="0" bIns="0" anchor="t">
            <a:spAutoFit/>
          </a:bodyPr>
          <a:lstStyle/>
          <a:p>
            <a:r>
              <a:rPr lang="en-US" sz="920" b="0" u="none" strike="noStrike">
                <a:solidFill>
                  <a:srgbClr val="F3F4F6"/>
                </a:solidFill>
                <a:effectLst/>
                <a:uFillTx/>
                <a:latin typeface="Courier New"/>
                <a:ea typeface="Courier New"/>
              </a:rPr>
              <a:t>    </a:t>
            </a:r>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626" name="文本框 625"/>
          <p:cNvSpPr txBox="1"/>
          <p:nvPr/>
        </p:nvSpPr>
        <p:spPr>
          <a:xfrm>
            <a:off x="4381920" y="4642200"/>
            <a:ext cx="246492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机器学习是一种通过数据自动改进性能的技术。</a:t>
            </a:r>
            <a:endParaRPr lang="en-US" sz="920" b="0" u="none" strike="noStrike">
              <a:solidFill>
                <a:srgbClr val="000000"/>
              </a:solidFill>
              <a:effectLst/>
              <a:uFillTx/>
              <a:latin typeface="Times New Roman"/>
            </a:endParaRPr>
          </a:p>
        </p:txBody>
      </p:sp>
      <p:sp>
        <p:nvSpPr>
          <p:cNvPr id="627" name="文本框 626"/>
          <p:cNvSpPr txBox="1"/>
          <p:nvPr/>
        </p:nvSpPr>
        <p:spPr>
          <a:xfrm>
            <a:off x="6838560" y="4657680"/>
            <a:ext cx="1418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3F4F6"/>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628" name="文本框 627"/>
          <p:cNvSpPr txBox="1"/>
          <p:nvPr/>
        </p:nvSpPr>
        <p:spPr>
          <a:xfrm>
            <a:off x="4311360" y="4824720"/>
            <a:ext cx="1166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629" name="文本框 628"/>
          <p:cNvSpPr txBox="1"/>
          <p:nvPr/>
        </p:nvSpPr>
        <p:spPr>
          <a:xfrm>
            <a:off x="4381920" y="4809600"/>
            <a:ext cx="261756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深度学习是机器学习的子集 主要通过神经网络实现</a:t>
            </a:r>
            <a:endParaRPr lang="en-US" sz="920" b="0" u="none" strike="noStrike">
              <a:solidFill>
                <a:srgbClr val="000000"/>
              </a:solidFill>
              <a:effectLst/>
              <a:uFillTx/>
              <a:latin typeface="Times New Roman"/>
            </a:endParaRPr>
          </a:p>
        </p:txBody>
      </p:sp>
      <p:pic>
        <p:nvPicPr>
          <p:cNvPr id="630" name="图片 629"/>
          <p:cNvPicPr/>
          <p:nvPr/>
        </p:nvPicPr>
        <p:blipFill>
          <a:blip r:embed="rId12"/>
          <a:stretch/>
        </p:blipFill>
        <p:spPr>
          <a:xfrm>
            <a:off x="10086480" y="7320600"/>
            <a:ext cx="342360" cy="200160"/>
          </a:xfrm>
          <a:prstGeom prst="rect">
            <a:avLst/>
          </a:prstGeom>
          <a:noFill/>
          <a:ln w="0">
            <a:noFill/>
          </a:ln>
        </p:spPr>
      </p:pic>
      <p:sp>
        <p:nvSpPr>
          <p:cNvPr id="631" name="文本框 630"/>
          <p:cNvSpPr txBox="1"/>
          <p:nvPr/>
        </p:nvSpPr>
        <p:spPr>
          <a:xfrm>
            <a:off x="7189560" y="4824720"/>
            <a:ext cx="1166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4227</Words>
  <Application>Microsoft Office PowerPoint</Application>
  <PresentationFormat>自定义</PresentationFormat>
  <Paragraphs>688</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DejaVu Sans</vt:lpstr>
      <vt:lpstr>FiraCode</vt:lpstr>
      <vt:lpstr>JetBrainsMono</vt:lpstr>
      <vt:lpstr>NotoSansSC</vt:lpstr>
      <vt:lpstr>WenQuanYiZenHei</vt:lpstr>
      <vt:lpstr>隶书</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modified xsi:type="dcterms:W3CDTF">2025-06-13T03:05:10Z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