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ore0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metadata/core-properties" Target="docProps/core0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0704513" cy="9167813"/>
  <p:notesSz cx="7559675" cy="10691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202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29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29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960" y="627840"/>
            <a:ext cx="9633240" cy="142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34960" y="2281680"/>
            <a:ext cx="9633240" cy="4941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2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960" y="627840"/>
            <a:ext cx="9633240" cy="142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34960" y="2281680"/>
            <a:ext cx="9633240" cy="4941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34960" y="627840"/>
            <a:ext cx="9633240" cy="142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34960" y="2281680"/>
            <a:ext cx="9633240" cy="4941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master-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34960" y="627840"/>
            <a:ext cx="9633240" cy="142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34960" y="2281680"/>
            <a:ext cx="9633240" cy="4941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534960" y="627840"/>
            <a:ext cx="9633240" cy="142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534960" y="2281680"/>
            <a:ext cx="9633240" cy="4941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534960" y="627840"/>
            <a:ext cx="9633240" cy="142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534960" y="2281680"/>
            <a:ext cx="9633240" cy="4941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2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34960" y="627840"/>
            <a:ext cx="9633240" cy="142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534960" y="2281680"/>
            <a:ext cx="9633240" cy="4941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2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34960" y="627840"/>
            <a:ext cx="9633240" cy="142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34960" y="2281680"/>
            <a:ext cx="9633240" cy="4941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png"/><Relationship Id="rId13" Type="http://schemas.openxmlformats.org/officeDocument/2006/relationships/image" Target="../media/image151.png"/><Relationship Id="rId18" Type="http://schemas.openxmlformats.org/officeDocument/2006/relationships/image" Target="../media/image156.png"/><Relationship Id="rId3" Type="http://schemas.openxmlformats.org/officeDocument/2006/relationships/image" Target="../media/image143.png"/><Relationship Id="rId7" Type="http://schemas.openxmlformats.org/officeDocument/2006/relationships/image" Target="../media/image146.png"/><Relationship Id="rId12" Type="http://schemas.openxmlformats.org/officeDocument/2006/relationships/image" Target="../media/image150.png"/><Relationship Id="rId17" Type="http://schemas.openxmlformats.org/officeDocument/2006/relationships/image" Target="../media/image155.png"/><Relationship Id="rId2" Type="http://schemas.openxmlformats.org/officeDocument/2006/relationships/image" Target="../media/image142.png"/><Relationship Id="rId16" Type="http://schemas.openxmlformats.org/officeDocument/2006/relationships/image" Target="../media/image154.png"/><Relationship Id="rId20" Type="http://schemas.openxmlformats.org/officeDocument/2006/relationships/image" Target="../media/image15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5.png"/><Relationship Id="rId11" Type="http://schemas.openxmlformats.org/officeDocument/2006/relationships/image" Target="../media/image149.png"/><Relationship Id="rId5" Type="http://schemas.openxmlformats.org/officeDocument/2006/relationships/image" Target="../media/image144.png"/><Relationship Id="rId15" Type="http://schemas.openxmlformats.org/officeDocument/2006/relationships/image" Target="../media/image153.png"/><Relationship Id="rId10" Type="http://schemas.openxmlformats.org/officeDocument/2006/relationships/image" Target="../media/image119.png"/><Relationship Id="rId19" Type="http://schemas.openxmlformats.org/officeDocument/2006/relationships/image" Target="../media/image157.png"/><Relationship Id="rId4" Type="http://schemas.openxmlformats.org/officeDocument/2006/relationships/image" Target="../media/image19.png"/><Relationship Id="rId9" Type="http://schemas.openxmlformats.org/officeDocument/2006/relationships/image" Target="../media/image148.png"/><Relationship Id="rId14" Type="http://schemas.openxmlformats.org/officeDocument/2006/relationships/image" Target="../media/image15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3.png"/><Relationship Id="rId13" Type="http://schemas.openxmlformats.org/officeDocument/2006/relationships/image" Target="../media/image168.png"/><Relationship Id="rId18" Type="http://schemas.openxmlformats.org/officeDocument/2006/relationships/image" Target="../media/image172.png"/><Relationship Id="rId3" Type="http://schemas.openxmlformats.org/officeDocument/2006/relationships/image" Target="../media/image160.png"/><Relationship Id="rId7" Type="http://schemas.openxmlformats.org/officeDocument/2006/relationships/image" Target="../media/image162.png"/><Relationship Id="rId12" Type="http://schemas.openxmlformats.org/officeDocument/2006/relationships/image" Target="../media/image167.png"/><Relationship Id="rId17" Type="http://schemas.openxmlformats.org/officeDocument/2006/relationships/image" Target="../media/image171.png"/><Relationship Id="rId2" Type="http://schemas.openxmlformats.org/officeDocument/2006/relationships/image" Target="../media/image159.png"/><Relationship Id="rId16" Type="http://schemas.openxmlformats.org/officeDocument/2006/relationships/image" Target="../media/image17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5.png"/><Relationship Id="rId11" Type="http://schemas.openxmlformats.org/officeDocument/2006/relationships/image" Target="../media/image166.png"/><Relationship Id="rId5" Type="http://schemas.openxmlformats.org/officeDocument/2006/relationships/image" Target="../media/image161.png"/><Relationship Id="rId15" Type="http://schemas.openxmlformats.org/officeDocument/2006/relationships/image" Target="../media/image169.png"/><Relationship Id="rId10" Type="http://schemas.openxmlformats.org/officeDocument/2006/relationships/image" Target="../media/image165.png"/><Relationship Id="rId4" Type="http://schemas.openxmlformats.org/officeDocument/2006/relationships/image" Target="../media/image19.png"/><Relationship Id="rId9" Type="http://schemas.openxmlformats.org/officeDocument/2006/relationships/image" Target="../media/image164.png"/><Relationship Id="rId1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8.png"/><Relationship Id="rId13" Type="http://schemas.openxmlformats.org/officeDocument/2006/relationships/image" Target="../media/image183.png"/><Relationship Id="rId18" Type="http://schemas.openxmlformats.org/officeDocument/2006/relationships/image" Target="../media/image188.png"/><Relationship Id="rId26" Type="http://schemas.openxmlformats.org/officeDocument/2006/relationships/image" Target="../media/image196.png"/><Relationship Id="rId3" Type="http://schemas.openxmlformats.org/officeDocument/2006/relationships/image" Target="../media/image174.png"/><Relationship Id="rId21" Type="http://schemas.openxmlformats.org/officeDocument/2006/relationships/image" Target="../media/image191.png"/><Relationship Id="rId7" Type="http://schemas.openxmlformats.org/officeDocument/2006/relationships/image" Target="../media/image177.png"/><Relationship Id="rId12" Type="http://schemas.openxmlformats.org/officeDocument/2006/relationships/image" Target="../media/image182.png"/><Relationship Id="rId17" Type="http://schemas.openxmlformats.org/officeDocument/2006/relationships/image" Target="../media/image187.png"/><Relationship Id="rId25" Type="http://schemas.openxmlformats.org/officeDocument/2006/relationships/image" Target="../media/image195.png"/><Relationship Id="rId2" Type="http://schemas.openxmlformats.org/officeDocument/2006/relationships/image" Target="../media/image173.png"/><Relationship Id="rId16" Type="http://schemas.openxmlformats.org/officeDocument/2006/relationships/image" Target="../media/image186.png"/><Relationship Id="rId20" Type="http://schemas.openxmlformats.org/officeDocument/2006/relationships/image" Target="../media/image19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6.png"/><Relationship Id="rId11" Type="http://schemas.openxmlformats.org/officeDocument/2006/relationships/image" Target="../media/image181.png"/><Relationship Id="rId24" Type="http://schemas.openxmlformats.org/officeDocument/2006/relationships/image" Target="../media/image194.png"/><Relationship Id="rId5" Type="http://schemas.openxmlformats.org/officeDocument/2006/relationships/image" Target="../media/image175.png"/><Relationship Id="rId15" Type="http://schemas.openxmlformats.org/officeDocument/2006/relationships/image" Target="../media/image185.png"/><Relationship Id="rId23" Type="http://schemas.openxmlformats.org/officeDocument/2006/relationships/image" Target="../media/image193.png"/><Relationship Id="rId10" Type="http://schemas.openxmlformats.org/officeDocument/2006/relationships/image" Target="../media/image180.png"/><Relationship Id="rId19" Type="http://schemas.openxmlformats.org/officeDocument/2006/relationships/image" Target="../media/image189.png"/><Relationship Id="rId4" Type="http://schemas.openxmlformats.org/officeDocument/2006/relationships/image" Target="../media/image19.png"/><Relationship Id="rId9" Type="http://schemas.openxmlformats.org/officeDocument/2006/relationships/image" Target="../media/image179.png"/><Relationship Id="rId14" Type="http://schemas.openxmlformats.org/officeDocument/2006/relationships/image" Target="../media/image184.png"/><Relationship Id="rId22" Type="http://schemas.openxmlformats.org/officeDocument/2006/relationships/image" Target="../media/image192.png"/><Relationship Id="rId27" Type="http://schemas.openxmlformats.org/officeDocument/2006/relationships/image" Target="../media/image19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3" Type="http://schemas.openxmlformats.org/officeDocument/2006/relationships/image" Target="../media/image18.png"/><Relationship Id="rId21" Type="http://schemas.openxmlformats.org/officeDocument/2006/relationships/image" Target="../media/image36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" Type="http://schemas.openxmlformats.org/officeDocument/2006/relationships/image" Target="../media/image17.png"/><Relationship Id="rId16" Type="http://schemas.openxmlformats.org/officeDocument/2006/relationships/image" Target="../media/image31.png"/><Relationship Id="rId20" Type="http://schemas.openxmlformats.org/officeDocument/2006/relationships/image" Target="../media/image3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19" Type="http://schemas.openxmlformats.org/officeDocument/2006/relationships/image" Target="../media/image34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5.png"/><Relationship Id="rId18" Type="http://schemas.openxmlformats.org/officeDocument/2006/relationships/image" Target="../media/image50.png"/><Relationship Id="rId26" Type="http://schemas.openxmlformats.org/officeDocument/2006/relationships/image" Target="../media/image58.png"/><Relationship Id="rId3" Type="http://schemas.openxmlformats.org/officeDocument/2006/relationships/image" Target="../media/image18.png"/><Relationship Id="rId21" Type="http://schemas.openxmlformats.org/officeDocument/2006/relationships/image" Target="../media/image53.pn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17" Type="http://schemas.openxmlformats.org/officeDocument/2006/relationships/image" Target="../media/image49.png"/><Relationship Id="rId25" Type="http://schemas.openxmlformats.org/officeDocument/2006/relationships/image" Target="../media/image57.png"/><Relationship Id="rId2" Type="http://schemas.openxmlformats.org/officeDocument/2006/relationships/image" Target="../media/image17.png"/><Relationship Id="rId16" Type="http://schemas.openxmlformats.org/officeDocument/2006/relationships/image" Target="../media/image48.png"/><Relationship Id="rId20" Type="http://schemas.openxmlformats.org/officeDocument/2006/relationships/image" Target="../media/image5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24" Type="http://schemas.openxmlformats.org/officeDocument/2006/relationships/image" Target="../media/image56.png"/><Relationship Id="rId5" Type="http://schemas.openxmlformats.org/officeDocument/2006/relationships/image" Target="../media/image37.png"/><Relationship Id="rId15" Type="http://schemas.openxmlformats.org/officeDocument/2006/relationships/image" Target="../media/image47.png"/><Relationship Id="rId23" Type="http://schemas.openxmlformats.org/officeDocument/2006/relationships/image" Target="../media/image55.png"/><Relationship Id="rId10" Type="http://schemas.openxmlformats.org/officeDocument/2006/relationships/image" Target="../media/image42.png"/><Relationship Id="rId19" Type="http://schemas.openxmlformats.org/officeDocument/2006/relationships/image" Target="../media/image51.png"/><Relationship Id="rId4" Type="http://schemas.openxmlformats.org/officeDocument/2006/relationships/image" Target="../media/image19.png"/><Relationship Id="rId9" Type="http://schemas.openxmlformats.org/officeDocument/2006/relationships/image" Target="../media/image41.png"/><Relationship Id="rId14" Type="http://schemas.openxmlformats.org/officeDocument/2006/relationships/image" Target="../media/image46.png"/><Relationship Id="rId22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image" Target="../media/image66.png"/><Relationship Id="rId18" Type="http://schemas.openxmlformats.org/officeDocument/2006/relationships/image" Target="../media/image71.png"/><Relationship Id="rId26" Type="http://schemas.openxmlformats.org/officeDocument/2006/relationships/image" Target="../media/image78.png"/><Relationship Id="rId3" Type="http://schemas.openxmlformats.org/officeDocument/2006/relationships/image" Target="../media/image18.png"/><Relationship Id="rId21" Type="http://schemas.openxmlformats.org/officeDocument/2006/relationships/image" Target="../media/image74.png"/><Relationship Id="rId7" Type="http://schemas.openxmlformats.org/officeDocument/2006/relationships/image" Target="../media/image61.png"/><Relationship Id="rId12" Type="http://schemas.openxmlformats.org/officeDocument/2006/relationships/image" Target="../media/image65.png"/><Relationship Id="rId17" Type="http://schemas.openxmlformats.org/officeDocument/2006/relationships/image" Target="../media/image70.png"/><Relationship Id="rId25" Type="http://schemas.openxmlformats.org/officeDocument/2006/relationships/image" Target="../media/image77.png"/><Relationship Id="rId2" Type="http://schemas.openxmlformats.org/officeDocument/2006/relationships/image" Target="../media/image17.png"/><Relationship Id="rId16" Type="http://schemas.openxmlformats.org/officeDocument/2006/relationships/image" Target="../media/image69.png"/><Relationship Id="rId20" Type="http://schemas.openxmlformats.org/officeDocument/2006/relationships/image" Target="../media/image7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0.png"/><Relationship Id="rId11" Type="http://schemas.openxmlformats.org/officeDocument/2006/relationships/image" Target="../media/image64.png"/><Relationship Id="rId24" Type="http://schemas.openxmlformats.org/officeDocument/2006/relationships/image" Target="../media/image76.png"/><Relationship Id="rId5" Type="http://schemas.openxmlformats.org/officeDocument/2006/relationships/image" Target="../media/image59.png"/><Relationship Id="rId15" Type="http://schemas.openxmlformats.org/officeDocument/2006/relationships/image" Target="../media/image68.png"/><Relationship Id="rId23" Type="http://schemas.openxmlformats.org/officeDocument/2006/relationships/image" Target="../media/image54.png"/><Relationship Id="rId10" Type="http://schemas.openxmlformats.org/officeDocument/2006/relationships/image" Target="../media/image24.png"/><Relationship Id="rId19" Type="http://schemas.openxmlformats.org/officeDocument/2006/relationships/image" Target="../media/image72.png"/><Relationship Id="rId4" Type="http://schemas.openxmlformats.org/officeDocument/2006/relationships/image" Target="../media/image19.png"/><Relationship Id="rId9" Type="http://schemas.openxmlformats.org/officeDocument/2006/relationships/image" Target="../media/image63.png"/><Relationship Id="rId14" Type="http://schemas.openxmlformats.org/officeDocument/2006/relationships/image" Target="../media/image67.png"/><Relationship Id="rId22" Type="http://schemas.openxmlformats.org/officeDocument/2006/relationships/image" Target="../media/image75.png"/><Relationship Id="rId27" Type="http://schemas.openxmlformats.org/officeDocument/2006/relationships/image" Target="../media/image7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13" Type="http://schemas.openxmlformats.org/officeDocument/2006/relationships/image" Target="../media/image88.png"/><Relationship Id="rId18" Type="http://schemas.openxmlformats.org/officeDocument/2006/relationships/image" Target="../media/image93.png"/><Relationship Id="rId3" Type="http://schemas.openxmlformats.org/officeDocument/2006/relationships/image" Target="../media/image18.png"/><Relationship Id="rId7" Type="http://schemas.openxmlformats.org/officeDocument/2006/relationships/image" Target="../media/image82.png"/><Relationship Id="rId12" Type="http://schemas.openxmlformats.org/officeDocument/2006/relationships/image" Target="../media/image87.png"/><Relationship Id="rId17" Type="http://schemas.openxmlformats.org/officeDocument/2006/relationships/image" Target="../media/image92.png"/><Relationship Id="rId2" Type="http://schemas.openxmlformats.org/officeDocument/2006/relationships/image" Target="../media/image17.png"/><Relationship Id="rId16" Type="http://schemas.openxmlformats.org/officeDocument/2006/relationships/image" Target="../media/image9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1.png"/><Relationship Id="rId11" Type="http://schemas.openxmlformats.org/officeDocument/2006/relationships/image" Target="../media/image86.png"/><Relationship Id="rId5" Type="http://schemas.openxmlformats.org/officeDocument/2006/relationships/image" Target="../media/image80.png"/><Relationship Id="rId15" Type="http://schemas.openxmlformats.org/officeDocument/2006/relationships/image" Target="../media/image90.png"/><Relationship Id="rId10" Type="http://schemas.openxmlformats.org/officeDocument/2006/relationships/image" Target="../media/image85.png"/><Relationship Id="rId4" Type="http://schemas.openxmlformats.org/officeDocument/2006/relationships/image" Target="../media/image19.png"/><Relationship Id="rId9" Type="http://schemas.openxmlformats.org/officeDocument/2006/relationships/image" Target="../media/image84.png"/><Relationship Id="rId14" Type="http://schemas.openxmlformats.org/officeDocument/2006/relationships/image" Target="../media/image8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13" Type="http://schemas.openxmlformats.org/officeDocument/2006/relationships/image" Target="../media/image104.png"/><Relationship Id="rId18" Type="http://schemas.openxmlformats.org/officeDocument/2006/relationships/image" Target="../media/image109.png"/><Relationship Id="rId3" Type="http://schemas.openxmlformats.org/officeDocument/2006/relationships/image" Target="../media/image95.png"/><Relationship Id="rId7" Type="http://schemas.openxmlformats.org/officeDocument/2006/relationships/image" Target="../media/image98.png"/><Relationship Id="rId12" Type="http://schemas.openxmlformats.org/officeDocument/2006/relationships/image" Target="../media/image103.png"/><Relationship Id="rId17" Type="http://schemas.openxmlformats.org/officeDocument/2006/relationships/image" Target="../media/image108.png"/><Relationship Id="rId2" Type="http://schemas.openxmlformats.org/officeDocument/2006/relationships/image" Target="../media/image94.png"/><Relationship Id="rId16" Type="http://schemas.openxmlformats.org/officeDocument/2006/relationships/image" Target="../media/image10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7.png"/><Relationship Id="rId11" Type="http://schemas.openxmlformats.org/officeDocument/2006/relationships/image" Target="../media/image102.png"/><Relationship Id="rId5" Type="http://schemas.openxmlformats.org/officeDocument/2006/relationships/image" Target="../media/image96.png"/><Relationship Id="rId15" Type="http://schemas.openxmlformats.org/officeDocument/2006/relationships/image" Target="../media/image106.png"/><Relationship Id="rId10" Type="http://schemas.openxmlformats.org/officeDocument/2006/relationships/image" Target="../media/image101.png"/><Relationship Id="rId4" Type="http://schemas.openxmlformats.org/officeDocument/2006/relationships/image" Target="../media/image19.png"/><Relationship Id="rId9" Type="http://schemas.openxmlformats.org/officeDocument/2006/relationships/image" Target="../media/image100.png"/><Relationship Id="rId14" Type="http://schemas.openxmlformats.org/officeDocument/2006/relationships/image" Target="../media/image10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119.png"/><Relationship Id="rId18" Type="http://schemas.openxmlformats.org/officeDocument/2006/relationships/image" Target="../media/image124.png"/><Relationship Id="rId3" Type="http://schemas.openxmlformats.org/officeDocument/2006/relationships/image" Target="../media/image112.png"/><Relationship Id="rId21" Type="http://schemas.openxmlformats.org/officeDocument/2006/relationships/image" Target="../media/image127.png"/><Relationship Id="rId7" Type="http://schemas.openxmlformats.org/officeDocument/2006/relationships/image" Target="../media/image115.png"/><Relationship Id="rId12" Type="http://schemas.openxmlformats.org/officeDocument/2006/relationships/image" Target="../media/image118.png"/><Relationship Id="rId17" Type="http://schemas.openxmlformats.org/officeDocument/2006/relationships/image" Target="../media/image123.png"/><Relationship Id="rId2" Type="http://schemas.openxmlformats.org/officeDocument/2006/relationships/image" Target="../media/image111.png"/><Relationship Id="rId16" Type="http://schemas.openxmlformats.org/officeDocument/2006/relationships/image" Target="../media/image122.png"/><Relationship Id="rId20" Type="http://schemas.openxmlformats.org/officeDocument/2006/relationships/image" Target="../media/image12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4.png"/><Relationship Id="rId11" Type="http://schemas.openxmlformats.org/officeDocument/2006/relationships/image" Target="../media/image117.png"/><Relationship Id="rId5" Type="http://schemas.openxmlformats.org/officeDocument/2006/relationships/image" Target="../media/image113.png"/><Relationship Id="rId15" Type="http://schemas.openxmlformats.org/officeDocument/2006/relationships/image" Target="../media/image121.png"/><Relationship Id="rId23" Type="http://schemas.openxmlformats.org/officeDocument/2006/relationships/image" Target="../media/image129.png"/><Relationship Id="rId10" Type="http://schemas.openxmlformats.org/officeDocument/2006/relationships/image" Target="../media/image116.png"/><Relationship Id="rId19" Type="http://schemas.openxmlformats.org/officeDocument/2006/relationships/image" Target="../media/image125.png"/><Relationship Id="rId4" Type="http://schemas.openxmlformats.org/officeDocument/2006/relationships/image" Target="../media/image19.png"/><Relationship Id="rId9" Type="http://schemas.openxmlformats.org/officeDocument/2006/relationships/image" Target="../media/image29.png"/><Relationship Id="rId14" Type="http://schemas.openxmlformats.org/officeDocument/2006/relationships/image" Target="../media/image120.png"/><Relationship Id="rId22" Type="http://schemas.openxmlformats.org/officeDocument/2006/relationships/image" Target="../media/image12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13" Type="http://schemas.openxmlformats.org/officeDocument/2006/relationships/image" Target="../media/image140.png"/><Relationship Id="rId3" Type="http://schemas.openxmlformats.org/officeDocument/2006/relationships/image" Target="../media/image131.png"/><Relationship Id="rId7" Type="http://schemas.openxmlformats.org/officeDocument/2006/relationships/image" Target="../media/image134.png"/><Relationship Id="rId12" Type="http://schemas.openxmlformats.org/officeDocument/2006/relationships/image" Target="../media/image139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33.png"/><Relationship Id="rId11" Type="http://schemas.openxmlformats.org/officeDocument/2006/relationships/image" Target="../media/image138.png"/><Relationship Id="rId5" Type="http://schemas.openxmlformats.org/officeDocument/2006/relationships/image" Target="../media/image132.png"/><Relationship Id="rId10" Type="http://schemas.openxmlformats.org/officeDocument/2006/relationships/image" Target="../media/image137.png"/><Relationship Id="rId4" Type="http://schemas.openxmlformats.org/officeDocument/2006/relationships/image" Target="../media/image19.png"/><Relationship Id="rId9" Type="http://schemas.openxmlformats.org/officeDocument/2006/relationships/image" Target="../media/image136.png"/><Relationship Id="rId14" Type="http://schemas.openxmlformats.org/officeDocument/2006/relationships/image" Target="../media/image1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/>
          <p:nvPr/>
        </p:nvPicPr>
        <p:blipFill>
          <a:blip r:embed="rId2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7" name="图片 16"/>
          <p:cNvPicPr/>
          <p:nvPr/>
        </p:nvPicPr>
        <p:blipFill>
          <a:blip r:embed="rId3"/>
          <a:stretch/>
        </p:blipFill>
        <p:spPr>
          <a:xfrm>
            <a:off x="101340" y="1843569"/>
            <a:ext cx="10696320" cy="7616142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" name="任意多边形 17"/>
          <p:cNvSpPr/>
          <p:nvPr/>
        </p:nvSpPr>
        <p:spPr>
          <a:xfrm>
            <a:off x="3208680" y="1203120"/>
            <a:ext cx="67320" cy="67320"/>
          </a:xfrm>
          <a:custGeom>
            <a:avLst/>
            <a:gdLst/>
            <a:ahLst/>
            <a:cxnLst/>
            <a:rect l="0" t="0" r="r" b="b"/>
            <a:pathLst>
              <a:path w="187" h="187">
                <a:moveTo>
                  <a:pt x="187" y="94"/>
                </a:moveTo>
                <a:cubicBezTo>
                  <a:pt x="187" y="106"/>
                  <a:pt x="185" y="118"/>
                  <a:pt x="180" y="130"/>
                </a:cubicBezTo>
                <a:cubicBezTo>
                  <a:pt x="175" y="141"/>
                  <a:pt x="169" y="151"/>
                  <a:pt x="160" y="160"/>
                </a:cubicBezTo>
                <a:cubicBezTo>
                  <a:pt x="151" y="168"/>
                  <a:pt x="141" y="175"/>
                  <a:pt x="130" y="180"/>
                </a:cubicBezTo>
                <a:cubicBezTo>
                  <a:pt x="118" y="185"/>
                  <a:pt x="106" y="187"/>
                  <a:pt x="94" y="187"/>
                </a:cubicBezTo>
                <a:cubicBezTo>
                  <a:pt x="82" y="187"/>
                  <a:pt x="70" y="185"/>
                  <a:pt x="58" y="180"/>
                </a:cubicBezTo>
                <a:cubicBezTo>
                  <a:pt x="46" y="175"/>
                  <a:pt x="36" y="168"/>
                  <a:pt x="28" y="160"/>
                </a:cubicBezTo>
                <a:cubicBezTo>
                  <a:pt x="19" y="151"/>
                  <a:pt x="12" y="141"/>
                  <a:pt x="7" y="130"/>
                </a:cubicBezTo>
                <a:cubicBezTo>
                  <a:pt x="3" y="118"/>
                  <a:pt x="0" y="106"/>
                  <a:pt x="0" y="94"/>
                </a:cubicBezTo>
                <a:cubicBezTo>
                  <a:pt x="0" y="82"/>
                  <a:pt x="3" y="69"/>
                  <a:pt x="7" y="57"/>
                </a:cubicBezTo>
                <a:cubicBezTo>
                  <a:pt x="12" y="46"/>
                  <a:pt x="19" y="36"/>
                  <a:pt x="28" y="27"/>
                </a:cubicBezTo>
                <a:cubicBezTo>
                  <a:pt x="36" y="19"/>
                  <a:pt x="46" y="12"/>
                  <a:pt x="58" y="7"/>
                </a:cubicBezTo>
                <a:cubicBezTo>
                  <a:pt x="70" y="3"/>
                  <a:pt x="82" y="0"/>
                  <a:pt x="94" y="0"/>
                </a:cubicBezTo>
                <a:cubicBezTo>
                  <a:pt x="106" y="0"/>
                  <a:pt x="118" y="3"/>
                  <a:pt x="130" y="7"/>
                </a:cubicBezTo>
                <a:cubicBezTo>
                  <a:pt x="141" y="12"/>
                  <a:pt x="151" y="19"/>
                  <a:pt x="160" y="27"/>
                </a:cubicBezTo>
                <a:cubicBezTo>
                  <a:pt x="169" y="36"/>
                  <a:pt x="175" y="46"/>
                  <a:pt x="180" y="57"/>
                </a:cubicBezTo>
                <a:cubicBezTo>
                  <a:pt x="185" y="69"/>
                  <a:pt x="187" y="82"/>
                  <a:pt x="187" y="94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3208680" y="1203120"/>
            <a:ext cx="1003320" cy="17280"/>
          </a:xfrm>
          <a:custGeom>
            <a:avLst/>
            <a:gdLst/>
            <a:ahLst/>
            <a:cxnLst/>
            <a:rect l="0" t="0" r="r" b="b"/>
            <a:pathLst>
              <a:path w="2787" h="48">
                <a:moveTo>
                  <a:pt x="0" y="0"/>
                </a:moveTo>
                <a:lnTo>
                  <a:pt x="2787" y="0"/>
                </a:lnTo>
                <a:lnTo>
                  <a:pt x="2787" y="48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4"/>
            <a:tile tx="0" ty="0" sx="133334" sy="133330" algn="ctr"/>
          </a:blip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3208680" y="1203120"/>
            <a:ext cx="167760" cy="167400"/>
          </a:xfrm>
          <a:custGeom>
            <a:avLst/>
            <a:gdLst/>
            <a:ahLst/>
            <a:cxnLst/>
            <a:rect l="0" t="0" r="r" b="b"/>
            <a:pathLst>
              <a:path w="466" h="465">
                <a:moveTo>
                  <a:pt x="466" y="233"/>
                </a:moveTo>
                <a:cubicBezTo>
                  <a:pt x="466" y="249"/>
                  <a:pt x="464" y="264"/>
                  <a:pt x="461" y="279"/>
                </a:cubicBezTo>
                <a:cubicBezTo>
                  <a:pt x="458" y="294"/>
                  <a:pt x="454" y="308"/>
                  <a:pt x="448" y="322"/>
                </a:cubicBezTo>
                <a:cubicBezTo>
                  <a:pt x="442" y="336"/>
                  <a:pt x="435" y="350"/>
                  <a:pt x="426" y="362"/>
                </a:cubicBezTo>
                <a:cubicBezTo>
                  <a:pt x="418" y="375"/>
                  <a:pt x="408" y="387"/>
                  <a:pt x="398" y="397"/>
                </a:cubicBezTo>
                <a:cubicBezTo>
                  <a:pt x="387" y="408"/>
                  <a:pt x="375" y="418"/>
                  <a:pt x="362" y="426"/>
                </a:cubicBezTo>
                <a:cubicBezTo>
                  <a:pt x="350" y="435"/>
                  <a:pt x="336" y="442"/>
                  <a:pt x="322" y="448"/>
                </a:cubicBezTo>
                <a:cubicBezTo>
                  <a:pt x="308" y="454"/>
                  <a:pt x="294" y="458"/>
                  <a:pt x="279" y="461"/>
                </a:cubicBezTo>
                <a:cubicBezTo>
                  <a:pt x="264" y="464"/>
                  <a:pt x="249" y="465"/>
                  <a:pt x="233" y="465"/>
                </a:cubicBezTo>
                <a:cubicBezTo>
                  <a:pt x="218" y="465"/>
                  <a:pt x="203" y="464"/>
                  <a:pt x="188" y="461"/>
                </a:cubicBezTo>
                <a:cubicBezTo>
                  <a:pt x="173" y="458"/>
                  <a:pt x="159" y="454"/>
                  <a:pt x="145" y="448"/>
                </a:cubicBezTo>
                <a:cubicBezTo>
                  <a:pt x="130" y="442"/>
                  <a:pt x="116" y="435"/>
                  <a:pt x="103" y="426"/>
                </a:cubicBezTo>
                <a:cubicBezTo>
                  <a:pt x="91" y="418"/>
                  <a:pt x="79" y="408"/>
                  <a:pt x="68" y="397"/>
                </a:cubicBezTo>
                <a:cubicBezTo>
                  <a:pt x="58" y="387"/>
                  <a:pt x="48" y="375"/>
                  <a:pt x="39" y="362"/>
                </a:cubicBezTo>
                <a:cubicBezTo>
                  <a:pt x="31" y="350"/>
                  <a:pt x="24" y="336"/>
                  <a:pt x="18" y="322"/>
                </a:cubicBezTo>
                <a:cubicBezTo>
                  <a:pt x="12" y="308"/>
                  <a:pt x="8" y="294"/>
                  <a:pt x="5" y="279"/>
                </a:cubicBezTo>
                <a:cubicBezTo>
                  <a:pt x="2" y="264"/>
                  <a:pt x="0" y="249"/>
                  <a:pt x="0" y="233"/>
                </a:cubicBezTo>
                <a:cubicBezTo>
                  <a:pt x="0" y="218"/>
                  <a:pt x="2" y="203"/>
                  <a:pt x="5" y="188"/>
                </a:cubicBezTo>
                <a:cubicBezTo>
                  <a:pt x="8" y="173"/>
                  <a:pt x="12" y="159"/>
                  <a:pt x="18" y="144"/>
                </a:cubicBezTo>
                <a:cubicBezTo>
                  <a:pt x="24" y="129"/>
                  <a:pt x="31" y="116"/>
                  <a:pt x="39" y="103"/>
                </a:cubicBezTo>
                <a:cubicBezTo>
                  <a:pt x="48" y="91"/>
                  <a:pt x="58" y="79"/>
                  <a:pt x="68" y="68"/>
                </a:cubicBezTo>
                <a:cubicBezTo>
                  <a:pt x="79" y="57"/>
                  <a:pt x="91" y="48"/>
                  <a:pt x="103" y="39"/>
                </a:cubicBezTo>
                <a:cubicBezTo>
                  <a:pt x="116" y="31"/>
                  <a:pt x="130" y="24"/>
                  <a:pt x="145" y="18"/>
                </a:cubicBezTo>
                <a:cubicBezTo>
                  <a:pt x="159" y="12"/>
                  <a:pt x="173" y="8"/>
                  <a:pt x="188" y="5"/>
                </a:cubicBezTo>
                <a:cubicBezTo>
                  <a:pt x="203" y="2"/>
                  <a:pt x="218" y="0"/>
                  <a:pt x="233" y="0"/>
                </a:cubicBezTo>
                <a:cubicBezTo>
                  <a:pt x="249" y="0"/>
                  <a:pt x="264" y="2"/>
                  <a:pt x="279" y="5"/>
                </a:cubicBezTo>
                <a:cubicBezTo>
                  <a:pt x="294" y="8"/>
                  <a:pt x="308" y="12"/>
                  <a:pt x="322" y="18"/>
                </a:cubicBezTo>
                <a:cubicBezTo>
                  <a:pt x="336" y="24"/>
                  <a:pt x="350" y="31"/>
                  <a:pt x="362" y="39"/>
                </a:cubicBezTo>
                <a:cubicBezTo>
                  <a:pt x="375" y="48"/>
                  <a:pt x="387" y="57"/>
                  <a:pt x="398" y="68"/>
                </a:cubicBezTo>
                <a:cubicBezTo>
                  <a:pt x="408" y="79"/>
                  <a:pt x="418" y="91"/>
                  <a:pt x="426" y="103"/>
                </a:cubicBezTo>
                <a:cubicBezTo>
                  <a:pt x="435" y="116"/>
                  <a:pt x="442" y="129"/>
                  <a:pt x="448" y="144"/>
                </a:cubicBezTo>
                <a:cubicBezTo>
                  <a:pt x="454" y="159"/>
                  <a:pt x="458" y="173"/>
                  <a:pt x="461" y="188"/>
                </a:cubicBezTo>
                <a:cubicBezTo>
                  <a:pt x="464" y="203"/>
                  <a:pt x="466" y="218"/>
                  <a:pt x="466" y="233"/>
                </a:cubicBezTo>
                <a:close/>
              </a:path>
            </a:pathLst>
          </a:custGeom>
          <a:solidFill>
            <a:srgbClr val="F97316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8557200" y="4211640"/>
            <a:ext cx="66960" cy="67320"/>
          </a:xfrm>
          <a:custGeom>
            <a:avLst/>
            <a:gdLst/>
            <a:ahLst/>
            <a:cxnLst/>
            <a:rect l="0" t="0" r="r" b="b"/>
            <a:pathLst>
              <a:path w="186" h="187">
                <a:moveTo>
                  <a:pt x="186" y="94"/>
                </a:moveTo>
                <a:cubicBezTo>
                  <a:pt x="186" y="106"/>
                  <a:pt x="184" y="118"/>
                  <a:pt x="179" y="129"/>
                </a:cubicBezTo>
                <a:cubicBezTo>
                  <a:pt x="175" y="141"/>
                  <a:pt x="168" y="151"/>
                  <a:pt x="159" y="159"/>
                </a:cubicBezTo>
                <a:cubicBezTo>
                  <a:pt x="150" y="168"/>
                  <a:pt x="140" y="175"/>
                  <a:pt x="129" y="180"/>
                </a:cubicBezTo>
                <a:cubicBezTo>
                  <a:pt x="118" y="184"/>
                  <a:pt x="106" y="187"/>
                  <a:pt x="94" y="187"/>
                </a:cubicBezTo>
                <a:cubicBezTo>
                  <a:pt x="81" y="187"/>
                  <a:pt x="69" y="184"/>
                  <a:pt x="58" y="180"/>
                </a:cubicBezTo>
                <a:cubicBezTo>
                  <a:pt x="47" y="175"/>
                  <a:pt x="37" y="168"/>
                  <a:pt x="28" y="159"/>
                </a:cubicBezTo>
                <a:cubicBezTo>
                  <a:pt x="19" y="151"/>
                  <a:pt x="12" y="141"/>
                  <a:pt x="8" y="129"/>
                </a:cubicBezTo>
                <a:cubicBezTo>
                  <a:pt x="2" y="118"/>
                  <a:pt x="0" y="106"/>
                  <a:pt x="0" y="94"/>
                </a:cubicBezTo>
                <a:cubicBezTo>
                  <a:pt x="0" y="81"/>
                  <a:pt x="2" y="70"/>
                  <a:pt x="8" y="58"/>
                </a:cubicBezTo>
                <a:cubicBezTo>
                  <a:pt x="12" y="46"/>
                  <a:pt x="19" y="36"/>
                  <a:pt x="28" y="27"/>
                </a:cubicBezTo>
                <a:cubicBezTo>
                  <a:pt x="37" y="18"/>
                  <a:pt x="47" y="12"/>
                  <a:pt x="58" y="7"/>
                </a:cubicBezTo>
                <a:cubicBezTo>
                  <a:pt x="69" y="2"/>
                  <a:pt x="81" y="0"/>
                  <a:pt x="94" y="0"/>
                </a:cubicBezTo>
                <a:cubicBezTo>
                  <a:pt x="106" y="0"/>
                  <a:pt x="118" y="2"/>
                  <a:pt x="129" y="7"/>
                </a:cubicBezTo>
                <a:cubicBezTo>
                  <a:pt x="140" y="12"/>
                  <a:pt x="150" y="18"/>
                  <a:pt x="159" y="27"/>
                </a:cubicBezTo>
                <a:cubicBezTo>
                  <a:pt x="168" y="36"/>
                  <a:pt x="175" y="46"/>
                  <a:pt x="179" y="58"/>
                </a:cubicBezTo>
                <a:cubicBezTo>
                  <a:pt x="184" y="70"/>
                  <a:pt x="186" y="81"/>
                  <a:pt x="186" y="94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8557200" y="4211640"/>
            <a:ext cx="1002960" cy="16920"/>
          </a:xfrm>
          <a:custGeom>
            <a:avLst/>
            <a:gdLst/>
            <a:ahLst/>
            <a:cxnLst/>
            <a:rect l="0" t="0" r="r" b="b"/>
            <a:pathLst>
              <a:path w="2786" h="47">
                <a:moveTo>
                  <a:pt x="0" y="0"/>
                </a:moveTo>
                <a:lnTo>
                  <a:pt x="2786" y="0"/>
                </a:lnTo>
                <a:lnTo>
                  <a:pt x="2786" y="47"/>
                </a:lnTo>
                <a:lnTo>
                  <a:pt x="0" y="47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5"/>
            <a:tile tx="0" ty="0" sx="133334" sy="133330" algn="ctr"/>
          </a:blip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8557200" y="4211640"/>
            <a:ext cx="200880" cy="200880"/>
          </a:xfrm>
          <a:custGeom>
            <a:avLst/>
            <a:gdLst/>
            <a:ahLst/>
            <a:cxnLst/>
            <a:rect l="0" t="0" r="r" b="b"/>
            <a:pathLst>
              <a:path w="558" h="558">
                <a:moveTo>
                  <a:pt x="558" y="279"/>
                </a:moveTo>
                <a:cubicBezTo>
                  <a:pt x="558" y="298"/>
                  <a:pt x="556" y="316"/>
                  <a:pt x="552" y="334"/>
                </a:cubicBezTo>
                <a:cubicBezTo>
                  <a:pt x="549" y="352"/>
                  <a:pt x="544" y="369"/>
                  <a:pt x="537" y="386"/>
                </a:cubicBezTo>
                <a:cubicBezTo>
                  <a:pt x="530" y="403"/>
                  <a:pt x="521" y="419"/>
                  <a:pt x="511" y="434"/>
                </a:cubicBezTo>
                <a:cubicBezTo>
                  <a:pt x="501" y="449"/>
                  <a:pt x="489" y="463"/>
                  <a:pt x="476" y="476"/>
                </a:cubicBezTo>
                <a:cubicBezTo>
                  <a:pt x="463" y="489"/>
                  <a:pt x="448" y="501"/>
                  <a:pt x="433" y="511"/>
                </a:cubicBezTo>
                <a:cubicBezTo>
                  <a:pt x="418" y="521"/>
                  <a:pt x="402" y="530"/>
                  <a:pt x="385" y="537"/>
                </a:cubicBezTo>
                <a:cubicBezTo>
                  <a:pt x="368" y="544"/>
                  <a:pt x="351" y="549"/>
                  <a:pt x="333" y="553"/>
                </a:cubicBezTo>
                <a:cubicBezTo>
                  <a:pt x="315" y="556"/>
                  <a:pt x="297" y="558"/>
                  <a:pt x="278" y="558"/>
                </a:cubicBezTo>
                <a:cubicBezTo>
                  <a:pt x="260" y="558"/>
                  <a:pt x="242" y="556"/>
                  <a:pt x="224" y="553"/>
                </a:cubicBezTo>
                <a:cubicBezTo>
                  <a:pt x="206" y="549"/>
                  <a:pt x="189" y="544"/>
                  <a:pt x="172" y="537"/>
                </a:cubicBezTo>
                <a:cubicBezTo>
                  <a:pt x="155" y="530"/>
                  <a:pt x="139" y="521"/>
                  <a:pt x="123" y="511"/>
                </a:cubicBezTo>
                <a:cubicBezTo>
                  <a:pt x="108" y="501"/>
                  <a:pt x="94" y="489"/>
                  <a:pt x="81" y="476"/>
                </a:cubicBezTo>
                <a:cubicBezTo>
                  <a:pt x="68" y="463"/>
                  <a:pt x="57" y="449"/>
                  <a:pt x="47" y="434"/>
                </a:cubicBezTo>
                <a:cubicBezTo>
                  <a:pt x="36" y="419"/>
                  <a:pt x="28" y="403"/>
                  <a:pt x="21" y="386"/>
                </a:cubicBezTo>
                <a:cubicBezTo>
                  <a:pt x="14" y="369"/>
                  <a:pt x="9" y="352"/>
                  <a:pt x="5" y="334"/>
                </a:cubicBezTo>
                <a:cubicBezTo>
                  <a:pt x="1" y="316"/>
                  <a:pt x="0" y="298"/>
                  <a:pt x="0" y="279"/>
                </a:cubicBezTo>
                <a:cubicBezTo>
                  <a:pt x="0" y="260"/>
                  <a:pt x="1" y="242"/>
                  <a:pt x="5" y="224"/>
                </a:cubicBezTo>
                <a:cubicBezTo>
                  <a:pt x="9" y="206"/>
                  <a:pt x="14" y="189"/>
                  <a:pt x="21" y="172"/>
                </a:cubicBezTo>
                <a:cubicBezTo>
                  <a:pt x="28" y="155"/>
                  <a:pt x="36" y="139"/>
                  <a:pt x="47" y="124"/>
                </a:cubicBezTo>
                <a:cubicBezTo>
                  <a:pt x="57" y="108"/>
                  <a:pt x="68" y="94"/>
                  <a:pt x="81" y="81"/>
                </a:cubicBezTo>
                <a:cubicBezTo>
                  <a:pt x="94" y="69"/>
                  <a:pt x="108" y="57"/>
                  <a:pt x="123" y="47"/>
                </a:cubicBezTo>
                <a:cubicBezTo>
                  <a:pt x="139" y="37"/>
                  <a:pt x="155" y="28"/>
                  <a:pt x="172" y="21"/>
                </a:cubicBezTo>
                <a:cubicBezTo>
                  <a:pt x="189" y="14"/>
                  <a:pt x="206" y="9"/>
                  <a:pt x="224" y="5"/>
                </a:cubicBezTo>
                <a:cubicBezTo>
                  <a:pt x="242" y="2"/>
                  <a:pt x="260" y="0"/>
                  <a:pt x="278" y="0"/>
                </a:cubicBezTo>
                <a:cubicBezTo>
                  <a:pt x="297" y="0"/>
                  <a:pt x="315" y="2"/>
                  <a:pt x="333" y="5"/>
                </a:cubicBezTo>
                <a:cubicBezTo>
                  <a:pt x="351" y="9"/>
                  <a:pt x="368" y="14"/>
                  <a:pt x="385" y="21"/>
                </a:cubicBezTo>
                <a:cubicBezTo>
                  <a:pt x="402" y="28"/>
                  <a:pt x="418" y="37"/>
                  <a:pt x="433" y="47"/>
                </a:cubicBezTo>
                <a:cubicBezTo>
                  <a:pt x="448" y="57"/>
                  <a:pt x="463" y="69"/>
                  <a:pt x="476" y="81"/>
                </a:cubicBezTo>
                <a:cubicBezTo>
                  <a:pt x="489" y="94"/>
                  <a:pt x="501" y="108"/>
                  <a:pt x="511" y="124"/>
                </a:cubicBezTo>
                <a:cubicBezTo>
                  <a:pt x="521" y="139"/>
                  <a:pt x="530" y="155"/>
                  <a:pt x="537" y="172"/>
                </a:cubicBezTo>
                <a:cubicBezTo>
                  <a:pt x="544" y="189"/>
                  <a:pt x="549" y="206"/>
                  <a:pt x="552" y="224"/>
                </a:cubicBezTo>
                <a:cubicBezTo>
                  <a:pt x="556" y="242"/>
                  <a:pt x="558" y="260"/>
                  <a:pt x="558" y="279"/>
                </a:cubicBezTo>
                <a:close/>
              </a:path>
            </a:pathLst>
          </a:custGeom>
          <a:solidFill>
            <a:srgbClr val="F97316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8022240" y="2406600"/>
            <a:ext cx="67320" cy="67320"/>
          </a:xfrm>
          <a:custGeom>
            <a:avLst/>
            <a:gdLst/>
            <a:ahLst/>
            <a:cxnLst/>
            <a:rect l="0" t="0" r="r" b="b"/>
            <a:pathLst>
              <a:path w="187" h="187">
                <a:moveTo>
                  <a:pt x="187" y="94"/>
                </a:moveTo>
                <a:cubicBezTo>
                  <a:pt x="187" y="106"/>
                  <a:pt x="184" y="118"/>
                  <a:pt x="180" y="129"/>
                </a:cubicBezTo>
                <a:cubicBezTo>
                  <a:pt x="175" y="141"/>
                  <a:pt x="168" y="151"/>
                  <a:pt x="160" y="159"/>
                </a:cubicBezTo>
                <a:cubicBezTo>
                  <a:pt x="151" y="168"/>
                  <a:pt x="141" y="175"/>
                  <a:pt x="129" y="179"/>
                </a:cubicBezTo>
                <a:cubicBezTo>
                  <a:pt x="118" y="184"/>
                  <a:pt x="106" y="187"/>
                  <a:pt x="94" y="187"/>
                </a:cubicBezTo>
                <a:cubicBezTo>
                  <a:pt x="82" y="187"/>
                  <a:pt x="70" y="184"/>
                  <a:pt x="58" y="179"/>
                </a:cubicBezTo>
                <a:cubicBezTo>
                  <a:pt x="47" y="175"/>
                  <a:pt x="37" y="168"/>
                  <a:pt x="28" y="159"/>
                </a:cubicBezTo>
                <a:cubicBezTo>
                  <a:pt x="20" y="151"/>
                  <a:pt x="13" y="141"/>
                  <a:pt x="7" y="129"/>
                </a:cubicBezTo>
                <a:cubicBezTo>
                  <a:pt x="2" y="118"/>
                  <a:pt x="0" y="106"/>
                  <a:pt x="0" y="94"/>
                </a:cubicBezTo>
                <a:cubicBezTo>
                  <a:pt x="0" y="81"/>
                  <a:pt x="2" y="70"/>
                  <a:pt x="7" y="57"/>
                </a:cubicBezTo>
                <a:cubicBezTo>
                  <a:pt x="13" y="46"/>
                  <a:pt x="20" y="36"/>
                  <a:pt x="28" y="27"/>
                </a:cubicBezTo>
                <a:cubicBezTo>
                  <a:pt x="37" y="18"/>
                  <a:pt x="47" y="12"/>
                  <a:pt x="58" y="7"/>
                </a:cubicBezTo>
                <a:cubicBezTo>
                  <a:pt x="70" y="2"/>
                  <a:pt x="82" y="0"/>
                  <a:pt x="94" y="0"/>
                </a:cubicBezTo>
                <a:cubicBezTo>
                  <a:pt x="106" y="0"/>
                  <a:pt x="118" y="2"/>
                  <a:pt x="129" y="7"/>
                </a:cubicBezTo>
                <a:cubicBezTo>
                  <a:pt x="141" y="12"/>
                  <a:pt x="151" y="18"/>
                  <a:pt x="160" y="27"/>
                </a:cubicBezTo>
                <a:cubicBezTo>
                  <a:pt x="168" y="36"/>
                  <a:pt x="175" y="46"/>
                  <a:pt x="180" y="57"/>
                </a:cubicBezTo>
                <a:cubicBezTo>
                  <a:pt x="184" y="70"/>
                  <a:pt x="187" y="81"/>
                  <a:pt x="187" y="94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8022240" y="2406600"/>
            <a:ext cx="1003320" cy="16920"/>
          </a:xfrm>
          <a:custGeom>
            <a:avLst/>
            <a:gdLst/>
            <a:ahLst/>
            <a:cxnLst/>
            <a:rect l="0" t="0" r="r" b="b"/>
            <a:pathLst>
              <a:path w="2787" h="47">
                <a:moveTo>
                  <a:pt x="0" y="0"/>
                </a:moveTo>
                <a:lnTo>
                  <a:pt x="2787" y="0"/>
                </a:lnTo>
                <a:lnTo>
                  <a:pt x="2787" y="47"/>
                </a:lnTo>
                <a:lnTo>
                  <a:pt x="0" y="47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6"/>
            <a:tile tx="0" ty="0" sx="133334" sy="133330" algn="ctr"/>
          </a:blip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8022240" y="2406600"/>
            <a:ext cx="133920" cy="133920"/>
          </a:xfrm>
          <a:custGeom>
            <a:avLst/>
            <a:gdLst/>
            <a:ahLst/>
            <a:cxnLst/>
            <a:rect l="0" t="0" r="r" b="b"/>
            <a:pathLst>
              <a:path w="372" h="372">
                <a:moveTo>
                  <a:pt x="372" y="187"/>
                </a:moveTo>
                <a:cubicBezTo>
                  <a:pt x="372" y="199"/>
                  <a:pt x="371" y="211"/>
                  <a:pt x="369" y="223"/>
                </a:cubicBezTo>
                <a:cubicBezTo>
                  <a:pt x="366" y="235"/>
                  <a:pt x="363" y="246"/>
                  <a:pt x="358" y="258"/>
                </a:cubicBezTo>
                <a:cubicBezTo>
                  <a:pt x="354" y="269"/>
                  <a:pt x="348" y="280"/>
                  <a:pt x="341" y="290"/>
                </a:cubicBezTo>
                <a:cubicBezTo>
                  <a:pt x="334" y="300"/>
                  <a:pt x="327" y="309"/>
                  <a:pt x="318" y="318"/>
                </a:cubicBezTo>
                <a:cubicBezTo>
                  <a:pt x="309" y="326"/>
                  <a:pt x="300" y="334"/>
                  <a:pt x="290" y="341"/>
                </a:cubicBezTo>
                <a:cubicBezTo>
                  <a:pt x="280" y="348"/>
                  <a:pt x="269" y="353"/>
                  <a:pt x="258" y="358"/>
                </a:cubicBezTo>
                <a:cubicBezTo>
                  <a:pt x="247" y="363"/>
                  <a:pt x="235" y="366"/>
                  <a:pt x="223" y="369"/>
                </a:cubicBezTo>
                <a:cubicBezTo>
                  <a:pt x="211" y="371"/>
                  <a:pt x="199" y="372"/>
                  <a:pt x="187" y="372"/>
                </a:cubicBezTo>
                <a:cubicBezTo>
                  <a:pt x="175" y="372"/>
                  <a:pt x="161" y="371"/>
                  <a:pt x="150" y="369"/>
                </a:cubicBezTo>
                <a:cubicBezTo>
                  <a:pt x="138" y="366"/>
                  <a:pt x="126" y="363"/>
                  <a:pt x="115" y="358"/>
                </a:cubicBezTo>
                <a:cubicBezTo>
                  <a:pt x="103" y="353"/>
                  <a:pt x="93" y="348"/>
                  <a:pt x="83" y="341"/>
                </a:cubicBezTo>
                <a:cubicBezTo>
                  <a:pt x="72" y="334"/>
                  <a:pt x="63" y="326"/>
                  <a:pt x="54" y="318"/>
                </a:cubicBezTo>
                <a:cubicBezTo>
                  <a:pt x="46" y="309"/>
                  <a:pt x="38" y="300"/>
                  <a:pt x="31" y="290"/>
                </a:cubicBezTo>
                <a:cubicBezTo>
                  <a:pt x="25" y="280"/>
                  <a:pt x="19" y="269"/>
                  <a:pt x="14" y="258"/>
                </a:cubicBezTo>
                <a:cubicBezTo>
                  <a:pt x="9" y="246"/>
                  <a:pt x="6" y="235"/>
                  <a:pt x="4" y="223"/>
                </a:cubicBezTo>
                <a:cubicBezTo>
                  <a:pt x="1" y="211"/>
                  <a:pt x="0" y="199"/>
                  <a:pt x="0" y="187"/>
                </a:cubicBez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9" y="126"/>
                  <a:pt x="14" y="114"/>
                </a:cubicBezTo>
                <a:cubicBezTo>
                  <a:pt x="19" y="103"/>
                  <a:pt x="25" y="93"/>
                  <a:pt x="31" y="82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6"/>
                  <a:pt x="72" y="38"/>
                  <a:pt x="83" y="31"/>
                </a:cubicBezTo>
                <a:cubicBezTo>
                  <a:pt x="93" y="24"/>
                  <a:pt x="103" y="19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1" y="1"/>
                  <a:pt x="175" y="0"/>
                  <a:pt x="187" y="0"/>
                </a:cubicBezTo>
                <a:cubicBezTo>
                  <a:pt x="199" y="0"/>
                  <a:pt x="211" y="1"/>
                  <a:pt x="223" y="3"/>
                </a:cubicBezTo>
                <a:cubicBezTo>
                  <a:pt x="235" y="6"/>
                  <a:pt x="247" y="9"/>
                  <a:pt x="258" y="14"/>
                </a:cubicBezTo>
                <a:cubicBezTo>
                  <a:pt x="269" y="19"/>
                  <a:pt x="280" y="24"/>
                  <a:pt x="290" y="31"/>
                </a:cubicBezTo>
                <a:cubicBezTo>
                  <a:pt x="300" y="38"/>
                  <a:pt x="309" y="46"/>
                  <a:pt x="318" y="54"/>
                </a:cubicBezTo>
                <a:cubicBezTo>
                  <a:pt x="327" y="63"/>
                  <a:pt x="334" y="72"/>
                  <a:pt x="341" y="82"/>
                </a:cubicBezTo>
                <a:cubicBezTo>
                  <a:pt x="348" y="93"/>
                  <a:pt x="354" y="103"/>
                  <a:pt x="358" y="114"/>
                </a:cubicBezTo>
                <a:cubicBezTo>
                  <a:pt x="363" y="126"/>
                  <a:pt x="366" y="137"/>
                  <a:pt x="369" y="149"/>
                </a:cubicBezTo>
                <a:cubicBezTo>
                  <a:pt x="371" y="161"/>
                  <a:pt x="372" y="173"/>
                  <a:pt x="372" y="187"/>
                </a:cubicBezTo>
                <a:close/>
              </a:path>
            </a:pathLst>
          </a:custGeom>
          <a:solidFill>
            <a:srgbClr val="F97316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2674080" y="3610080"/>
            <a:ext cx="66960" cy="66960"/>
          </a:xfrm>
          <a:custGeom>
            <a:avLst/>
            <a:gdLst/>
            <a:ahLst/>
            <a:cxnLst/>
            <a:rect l="0" t="0" r="r" b="b"/>
            <a:pathLst>
              <a:path w="186" h="186">
                <a:moveTo>
                  <a:pt x="186" y="93"/>
                </a:moveTo>
                <a:cubicBezTo>
                  <a:pt x="186" y="106"/>
                  <a:pt x="184" y="118"/>
                  <a:pt x="179" y="129"/>
                </a:cubicBezTo>
                <a:cubicBezTo>
                  <a:pt x="175" y="140"/>
                  <a:pt x="168" y="150"/>
                  <a:pt x="159" y="159"/>
                </a:cubicBezTo>
                <a:cubicBezTo>
                  <a:pt x="150" y="168"/>
                  <a:pt x="140" y="174"/>
                  <a:pt x="129" y="179"/>
                </a:cubicBezTo>
                <a:cubicBezTo>
                  <a:pt x="118" y="184"/>
                  <a:pt x="106" y="186"/>
                  <a:pt x="94" y="186"/>
                </a:cubicBezTo>
                <a:cubicBezTo>
                  <a:pt x="81" y="186"/>
                  <a:pt x="69" y="184"/>
                  <a:pt x="57" y="179"/>
                </a:cubicBezTo>
                <a:cubicBezTo>
                  <a:pt x="46" y="174"/>
                  <a:pt x="36" y="168"/>
                  <a:pt x="27" y="159"/>
                </a:cubicBezTo>
                <a:cubicBezTo>
                  <a:pt x="18" y="150"/>
                  <a:pt x="11" y="140"/>
                  <a:pt x="7" y="129"/>
                </a:cubicBezTo>
                <a:cubicBezTo>
                  <a:pt x="2" y="118"/>
                  <a:pt x="0" y="106"/>
                  <a:pt x="0" y="93"/>
                </a:cubicBezTo>
                <a:cubicBezTo>
                  <a:pt x="0" y="81"/>
                  <a:pt x="2" y="69"/>
                  <a:pt x="7" y="58"/>
                </a:cubicBezTo>
                <a:cubicBezTo>
                  <a:pt x="11" y="45"/>
                  <a:pt x="18" y="35"/>
                  <a:pt x="27" y="27"/>
                </a:cubicBezTo>
                <a:cubicBezTo>
                  <a:pt x="36" y="18"/>
                  <a:pt x="46" y="11"/>
                  <a:pt x="57" y="7"/>
                </a:cubicBezTo>
                <a:cubicBezTo>
                  <a:pt x="69" y="2"/>
                  <a:pt x="81" y="0"/>
                  <a:pt x="94" y="0"/>
                </a:cubicBezTo>
                <a:cubicBezTo>
                  <a:pt x="106" y="0"/>
                  <a:pt x="118" y="2"/>
                  <a:pt x="129" y="7"/>
                </a:cubicBezTo>
                <a:cubicBezTo>
                  <a:pt x="140" y="11"/>
                  <a:pt x="150" y="18"/>
                  <a:pt x="159" y="27"/>
                </a:cubicBezTo>
                <a:cubicBezTo>
                  <a:pt x="168" y="35"/>
                  <a:pt x="175" y="45"/>
                  <a:pt x="179" y="58"/>
                </a:cubicBezTo>
                <a:cubicBezTo>
                  <a:pt x="184" y="69"/>
                  <a:pt x="186" y="81"/>
                  <a:pt x="186" y="93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2674080" y="3610080"/>
            <a:ext cx="1002960" cy="16920"/>
          </a:xfrm>
          <a:custGeom>
            <a:avLst/>
            <a:gdLst/>
            <a:ahLst/>
            <a:cxnLst/>
            <a:rect l="0" t="0" r="r" b="b"/>
            <a:pathLst>
              <a:path w="2786" h="47">
                <a:moveTo>
                  <a:pt x="0" y="0"/>
                </a:moveTo>
                <a:lnTo>
                  <a:pt x="2786" y="0"/>
                </a:lnTo>
                <a:lnTo>
                  <a:pt x="2786" y="47"/>
                </a:lnTo>
                <a:lnTo>
                  <a:pt x="0" y="47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7"/>
            <a:tile tx="0" ty="0" sx="133334" sy="133330" algn="ctr"/>
          </a:blip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2674080" y="3610080"/>
            <a:ext cx="150840" cy="150480"/>
          </a:xfrm>
          <a:custGeom>
            <a:avLst/>
            <a:gdLst/>
            <a:ahLst/>
            <a:cxnLst/>
            <a:rect l="0" t="0" r="r" b="b"/>
            <a:pathLst>
              <a:path w="419" h="418">
                <a:moveTo>
                  <a:pt x="419" y="209"/>
                </a:moveTo>
                <a:cubicBezTo>
                  <a:pt x="419" y="223"/>
                  <a:pt x="417" y="237"/>
                  <a:pt x="414" y="250"/>
                </a:cubicBezTo>
                <a:cubicBezTo>
                  <a:pt x="412" y="264"/>
                  <a:pt x="408" y="277"/>
                  <a:pt x="403" y="289"/>
                </a:cubicBezTo>
                <a:cubicBezTo>
                  <a:pt x="397" y="302"/>
                  <a:pt x="391" y="314"/>
                  <a:pt x="383" y="326"/>
                </a:cubicBezTo>
                <a:cubicBezTo>
                  <a:pt x="376" y="337"/>
                  <a:pt x="367" y="347"/>
                  <a:pt x="357" y="357"/>
                </a:cubicBezTo>
                <a:cubicBezTo>
                  <a:pt x="348" y="367"/>
                  <a:pt x="337" y="376"/>
                  <a:pt x="326" y="383"/>
                </a:cubicBezTo>
                <a:cubicBezTo>
                  <a:pt x="314" y="391"/>
                  <a:pt x="302" y="397"/>
                  <a:pt x="290" y="402"/>
                </a:cubicBezTo>
                <a:cubicBezTo>
                  <a:pt x="276" y="408"/>
                  <a:pt x="263" y="412"/>
                  <a:pt x="249" y="414"/>
                </a:cubicBezTo>
                <a:cubicBezTo>
                  <a:pt x="236" y="417"/>
                  <a:pt x="222" y="418"/>
                  <a:pt x="209" y="418"/>
                </a:cubicBezTo>
                <a:cubicBezTo>
                  <a:pt x="195" y="418"/>
                  <a:pt x="181" y="417"/>
                  <a:pt x="168" y="414"/>
                </a:cubicBezTo>
                <a:cubicBezTo>
                  <a:pt x="154" y="412"/>
                  <a:pt x="141" y="408"/>
                  <a:pt x="129" y="402"/>
                </a:cubicBezTo>
                <a:cubicBezTo>
                  <a:pt x="116" y="397"/>
                  <a:pt x="104" y="391"/>
                  <a:pt x="93" y="383"/>
                </a:cubicBezTo>
                <a:cubicBezTo>
                  <a:pt x="81" y="376"/>
                  <a:pt x="71" y="367"/>
                  <a:pt x="61" y="357"/>
                </a:cubicBezTo>
                <a:cubicBezTo>
                  <a:pt x="51" y="347"/>
                  <a:pt x="43" y="337"/>
                  <a:pt x="35" y="326"/>
                </a:cubicBezTo>
                <a:cubicBezTo>
                  <a:pt x="27" y="314"/>
                  <a:pt x="21" y="302"/>
                  <a:pt x="16" y="289"/>
                </a:cubicBezTo>
                <a:cubicBezTo>
                  <a:pt x="10" y="277"/>
                  <a:pt x="6" y="264"/>
                  <a:pt x="4" y="250"/>
                </a:cubicBezTo>
                <a:cubicBezTo>
                  <a:pt x="1" y="237"/>
                  <a:pt x="0" y="223"/>
                  <a:pt x="0" y="209"/>
                </a:cubicBezTo>
                <a:cubicBezTo>
                  <a:pt x="0" y="196"/>
                  <a:pt x="1" y="181"/>
                  <a:pt x="4" y="168"/>
                </a:cubicBezTo>
                <a:cubicBezTo>
                  <a:pt x="6" y="154"/>
                  <a:pt x="10" y="141"/>
                  <a:pt x="16" y="129"/>
                </a:cubicBezTo>
                <a:cubicBezTo>
                  <a:pt x="21" y="116"/>
                  <a:pt x="27" y="104"/>
                  <a:pt x="35" y="92"/>
                </a:cubicBezTo>
                <a:cubicBezTo>
                  <a:pt x="43" y="81"/>
                  <a:pt x="51" y="70"/>
                  <a:pt x="61" y="61"/>
                </a:cubicBezTo>
                <a:cubicBezTo>
                  <a:pt x="71" y="51"/>
                  <a:pt x="81" y="42"/>
                  <a:pt x="93" y="35"/>
                </a:cubicBezTo>
                <a:cubicBezTo>
                  <a:pt x="104" y="27"/>
                  <a:pt x="116" y="21"/>
                  <a:pt x="129" y="15"/>
                </a:cubicBezTo>
                <a:cubicBezTo>
                  <a:pt x="141" y="10"/>
                  <a:pt x="154" y="6"/>
                  <a:pt x="168" y="4"/>
                </a:cubicBezTo>
                <a:cubicBezTo>
                  <a:pt x="181" y="1"/>
                  <a:pt x="195" y="0"/>
                  <a:pt x="209" y="0"/>
                </a:cubicBezTo>
                <a:cubicBezTo>
                  <a:pt x="222" y="0"/>
                  <a:pt x="236" y="1"/>
                  <a:pt x="249" y="4"/>
                </a:cubicBezTo>
                <a:cubicBezTo>
                  <a:pt x="263" y="6"/>
                  <a:pt x="276" y="10"/>
                  <a:pt x="290" y="15"/>
                </a:cubicBezTo>
                <a:cubicBezTo>
                  <a:pt x="302" y="21"/>
                  <a:pt x="314" y="27"/>
                  <a:pt x="326" y="35"/>
                </a:cubicBezTo>
                <a:cubicBezTo>
                  <a:pt x="337" y="42"/>
                  <a:pt x="348" y="51"/>
                  <a:pt x="357" y="61"/>
                </a:cubicBezTo>
                <a:cubicBezTo>
                  <a:pt x="367" y="70"/>
                  <a:pt x="376" y="81"/>
                  <a:pt x="383" y="92"/>
                </a:cubicBezTo>
                <a:cubicBezTo>
                  <a:pt x="391" y="104"/>
                  <a:pt x="397" y="116"/>
                  <a:pt x="403" y="129"/>
                </a:cubicBezTo>
                <a:cubicBezTo>
                  <a:pt x="408" y="141"/>
                  <a:pt x="412" y="154"/>
                  <a:pt x="414" y="168"/>
                </a:cubicBezTo>
                <a:cubicBezTo>
                  <a:pt x="417" y="181"/>
                  <a:pt x="419" y="196"/>
                  <a:pt x="419" y="209"/>
                </a:cubicBezTo>
                <a:close/>
              </a:path>
            </a:pathLst>
          </a:custGeom>
          <a:solidFill>
            <a:srgbClr val="F97316">
              <a:alpha val="4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0" name="图片 29"/>
          <p:cNvPicPr/>
          <p:nvPr/>
        </p:nvPicPr>
        <p:blipFill>
          <a:blip r:embed="rId8"/>
          <a:stretch/>
        </p:blipFill>
        <p:spPr>
          <a:xfrm>
            <a:off x="5055840" y="5482080"/>
            <a:ext cx="133200" cy="1501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1" name="图片 30"/>
          <p:cNvPicPr/>
          <p:nvPr/>
        </p:nvPicPr>
        <p:blipFill>
          <a:blip r:embed="rId9"/>
          <a:stretch/>
        </p:blipFill>
        <p:spPr>
          <a:xfrm>
            <a:off x="9927720" y="267480"/>
            <a:ext cx="501120" cy="408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2" name="文本框 31"/>
          <p:cNvSpPr txBox="1"/>
          <p:nvPr/>
        </p:nvSpPr>
        <p:spPr>
          <a:xfrm>
            <a:off x="5257080" y="5475960"/>
            <a:ext cx="384840" cy="1756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2023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194640" y="1415520"/>
            <a:ext cx="2006280" cy="727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395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搭建简单</a:t>
            </a:r>
            <a:endParaRPr lang="en-US" sz="3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198040" y="1370520"/>
            <a:ext cx="1272784" cy="607859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altLang="en-US" sz="3950" b="1" u="none" strike="noStrike" dirty="0" smtClean="0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的</a:t>
            </a:r>
            <a:r>
              <a:rPr lang="en-US" sz="3950" b="1" u="none" strike="noStrike" dirty="0" smtClean="0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RAG</a:t>
            </a:r>
            <a:endParaRPr lang="en-US" sz="395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473880" y="1415520"/>
            <a:ext cx="1003680" cy="727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395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系统</a:t>
            </a:r>
            <a:endParaRPr lang="en-US" sz="39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6" name="图片 35"/>
          <p:cNvPicPr/>
          <p:nvPr/>
        </p:nvPicPr>
        <p:blipFill>
          <a:blip r:embed="rId10"/>
          <a:stretch/>
        </p:blipFill>
        <p:spPr>
          <a:xfrm>
            <a:off x="3852360" y="2774520"/>
            <a:ext cx="2993760" cy="5011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7" name="图片 36"/>
          <p:cNvPicPr/>
          <p:nvPr/>
        </p:nvPicPr>
        <p:blipFill>
          <a:blip r:embed="rId11"/>
          <a:stretch/>
        </p:blipFill>
        <p:spPr>
          <a:xfrm>
            <a:off x="3885840" y="2808000"/>
            <a:ext cx="2926800" cy="4341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8" name="图片 37"/>
          <p:cNvPicPr/>
          <p:nvPr/>
        </p:nvPicPr>
        <p:blipFill>
          <a:blip r:embed="rId12"/>
          <a:stretch/>
        </p:blipFill>
        <p:spPr>
          <a:xfrm>
            <a:off x="4153320" y="2941560"/>
            <a:ext cx="1501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" name="文本框 38"/>
          <p:cNvSpPr txBox="1"/>
          <p:nvPr/>
        </p:nvSpPr>
        <p:spPr>
          <a:xfrm>
            <a:off x="3280320" y="2207520"/>
            <a:ext cx="4165920" cy="293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979" b="0" u="none" strike="noStrike">
                <a:solidFill>
                  <a:srgbClr val="93C5FD"/>
                </a:solidFill>
                <a:effectLst/>
                <a:uFillTx/>
                <a:latin typeface="DejaVuSans"/>
                <a:ea typeface="DejaVuSans"/>
              </a:rPr>
              <a:t>Retrieval-Augmented Generation</a:t>
            </a:r>
            <a:endParaRPr lang="en-US" sz="197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371840" y="2889720"/>
            <a:ext cx="83880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向量数据库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1" name="图片 40"/>
          <p:cNvPicPr/>
          <p:nvPr/>
        </p:nvPicPr>
        <p:blipFill>
          <a:blip r:embed="rId13"/>
          <a:stretch/>
        </p:blipFill>
        <p:spPr>
          <a:xfrm>
            <a:off x="5331600" y="2941560"/>
            <a:ext cx="1501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2" name="文本框 41"/>
          <p:cNvSpPr txBox="1"/>
          <p:nvPr/>
        </p:nvSpPr>
        <p:spPr>
          <a:xfrm>
            <a:off x="5207400" y="2928600"/>
            <a:ext cx="1666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3" name="图片 42"/>
          <p:cNvPicPr/>
          <p:nvPr/>
        </p:nvPicPr>
        <p:blipFill>
          <a:blip r:embed="rId14"/>
          <a:stretch/>
        </p:blipFill>
        <p:spPr>
          <a:xfrm>
            <a:off x="5599080" y="294156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" name="文本框 43"/>
          <p:cNvSpPr txBox="1"/>
          <p:nvPr/>
        </p:nvSpPr>
        <p:spPr>
          <a:xfrm>
            <a:off x="5544720" y="2928600"/>
            <a:ext cx="1666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5" name="图片 44"/>
          <p:cNvPicPr/>
          <p:nvPr/>
        </p:nvPicPr>
        <p:blipFill>
          <a:blip r:embed="rId15"/>
          <a:stretch/>
        </p:blipFill>
        <p:spPr>
          <a:xfrm>
            <a:off x="4345560" y="3818880"/>
            <a:ext cx="26712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6" name="文本框 45"/>
          <p:cNvSpPr txBox="1"/>
          <p:nvPr/>
        </p:nvSpPr>
        <p:spPr>
          <a:xfrm>
            <a:off x="5873760" y="2889720"/>
            <a:ext cx="671400" cy="244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⽣成模型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7" name="图片 46"/>
          <p:cNvPicPr/>
          <p:nvPr/>
        </p:nvPicPr>
        <p:blipFill>
          <a:blip r:embed="rId16"/>
          <a:stretch/>
        </p:blipFill>
        <p:spPr>
          <a:xfrm>
            <a:off x="5198040" y="3818880"/>
            <a:ext cx="3006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8" name="文本框 47"/>
          <p:cNvSpPr txBox="1"/>
          <p:nvPr/>
        </p:nvSpPr>
        <p:spPr>
          <a:xfrm>
            <a:off x="4178520" y="4204440"/>
            <a:ext cx="604080" cy="21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向量检索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9" name="图片 48"/>
          <p:cNvPicPr/>
          <p:nvPr/>
        </p:nvPicPr>
        <p:blipFill>
          <a:blip r:embed="rId17"/>
          <a:stretch/>
        </p:blipFill>
        <p:spPr>
          <a:xfrm>
            <a:off x="6067080" y="3818880"/>
            <a:ext cx="3006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0" name="文本框 49"/>
          <p:cNvSpPr txBox="1"/>
          <p:nvPr/>
        </p:nvSpPr>
        <p:spPr>
          <a:xfrm>
            <a:off x="5047560" y="4204440"/>
            <a:ext cx="604080" cy="21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语义理解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916600" y="4204440"/>
            <a:ext cx="604080" cy="219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精准⽣成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92709" y="1624436"/>
            <a:ext cx="16579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000" dirty="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4</a:t>
            </a:r>
            <a:r>
              <a:rPr lang="zh-CN" altLang="en-US" sz="4000" dirty="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章</a:t>
            </a:r>
            <a:endParaRPr lang="zh-CN" altLang="en-US" sz="4000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2" name="图片 621"/>
          <p:cNvPicPr/>
          <p:nvPr/>
        </p:nvPicPr>
        <p:blipFill>
          <a:blip r:embed="rId2"/>
          <a:stretch/>
        </p:blipFill>
        <p:spPr>
          <a:xfrm>
            <a:off x="0" y="0"/>
            <a:ext cx="10309680" cy="8392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23" name="图片 622"/>
          <p:cNvPicPr/>
          <p:nvPr/>
        </p:nvPicPr>
        <p:blipFill>
          <a:blip r:embed="rId3"/>
          <a:stretch/>
        </p:blipFill>
        <p:spPr>
          <a:xfrm>
            <a:off x="386640" y="386640"/>
            <a:ext cx="10309680" cy="8392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24" name="图片 623"/>
          <p:cNvPicPr/>
          <p:nvPr/>
        </p:nvPicPr>
        <p:blipFill>
          <a:blip r:embed="rId4"/>
          <a:stretch/>
        </p:blipFill>
        <p:spPr>
          <a:xfrm>
            <a:off x="386640" y="773280"/>
            <a:ext cx="644040" cy="31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25" name="文本框 624"/>
          <p:cNvSpPr txBox="1"/>
          <p:nvPr/>
        </p:nvSpPr>
        <p:spPr>
          <a:xfrm>
            <a:off x="9663480" y="8088120"/>
            <a:ext cx="45648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10 / 12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26" name="图片 625"/>
          <p:cNvPicPr/>
          <p:nvPr/>
        </p:nvPicPr>
        <p:blipFill>
          <a:blip r:embed="rId5"/>
          <a:stretch/>
        </p:blipFill>
        <p:spPr>
          <a:xfrm>
            <a:off x="386640" y="998640"/>
            <a:ext cx="1910160" cy="950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27" name="图片 626"/>
          <p:cNvPicPr/>
          <p:nvPr/>
        </p:nvPicPr>
        <p:blipFill>
          <a:blip r:embed="rId6"/>
          <a:stretch/>
        </p:blipFill>
        <p:spPr>
          <a:xfrm>
            <a:off x="1216080" y="1127520"/>
            <a:ext cx="241200" cy="241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28" name="文本框 627"/>
          <p:cNvSpPr txBox="1"/>
          <p:nvPr/>
        </p:nvSpPr>
        <p:spPr>
          <a:xfrm>
            <a:off x="386640" y="308160"/>
            <a:ext cx="2896200" cy="419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28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检索与⽣成模块的集成</a:t>
            </a:r>
            <a:endParaRPr lang="en-US" sz="22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9" name="文本框 628"/>
          <p:cNvSpPr txBox="1"/>
          <p:nvPr/>
        </p:nvSpPr>
        <p:spPr>
          <a:xfrm>
            <a:off x="1050120" y="1426680"/>
            <a:ext cx="579960" cy="209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⽤⼾查询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30" name="图片 629"/>
          <p:cNvPicPr/>
          <p:nvPr/>
        </p:nvPicPr>
        <p:blipFill>
          <a:blip r:embed="rId7"/>
          <a:stretch/>
        </p:blipFill>
        <p:spPr>
          <a:xfrm>
            <a:off x="4204440" y="998640"/>
            <a:ext cx="1902240" cy="950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31" name="图片 630"/>
          <p:cNvPicPr/>
          <p:nvPr/>
        </p:nvPicPr>
        <p:blipFill>
          <a:blip r:embed="rId8"/>
          <a:stretch/>
        </p:blipFill>
        <p:spPr>
          <a:xfrm>
            <a:off x="5001840" y="1127520"/>
            <a:ext cx="305640" cy="241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32" name="文本框 631"/>
          <p:cNvSpPr txBox="1"/>
          <p:nvPr/>
        </p:nvSpPr>
        <p:spPr>
          <a:xfrm>
            <a:off x="1037880" y="1675440"/>
            <a:ext cx="60732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query_text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3" name="文本框 632"/>
          <p:cNvSpPr txBox="1"/>
          <p:nvPr/>
        </p:nvSpPr>
        <p:spPr>
          <a:xfrm>
            <a:off x="4864680" y="1426680"/>
            <a:ext cx="579960" cy="209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问答系统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34" name="图片 633"/>
          <p:cNvPicPr/>
          <p:nvPr/>
        </p:nvPicPr>
        <p:blipFill>
          <a:blip r:embed="rId9"/>
          <a:stretch/>
        </p:blipFill>
        <p:spPr>
          <a:xfrm>
            <a:off x="8014320" y="998640"/>
            <a:ext cx="1910160" cy="950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35" name="图片 634"/>
          <p:cNvPicPr/>
          <p:nvPr/>
        </p:nvPicPr>
        <p:blipFill>
          <a:blip r:embed="rId10"/>
          <a:stretch/>
        </p:blipFill>
        <p:spPr>
          <a:xfrm>
            <a:off x="8852040" y="1127520"/>
            <a:ext cx="241200" cy="241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36" name="文本框 635"/>
          <p:cNvSpPr txBox="1"/>
          <p:nvPr/>
        </p:nvSpPr>
        <p:spPr>
          <a:xfrm>
            <a:off x="4645800" y="1675440"/>
            <a:ext cx="101916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qa_system(query)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7" name="文本框 636"/>
          <p:cNvSpPr txBox="1"/>
          <p:nvPr/>
        </p:nvSpPr>
        <p:spPr>
          <a:xfrm>
            <a:off x="8679240" y="1426680"/>
            <a:ext cx="579960" cy="209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系统回答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38" name="图片 637"/>
          <p:cNvPicPr/>
          <p:nvPr/>
        </p:nvPicPr>
        <p:blipFill>
          <a:blip r:embed="rId11"/>
          <a:stretch/>
        </p:blipFill>
        <p:spPr>
          <a:xfrm>
            <a:off x="2770920" y="2206800"/>
            <a:ext cx="4767840" cy="1868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39" name="任意多边形 638"/>
          <p:cNvSpPr/>
          <p:nvPr/>
        </p:nvSpPr>
        <p:spPr>
          <a:xfrm>
            <a:off x="2911680" y="2625480"/>
            <a:ext cx="4498920" cy="1321560"/>
          </a:xfrm>
          <a:custGeom>
            <a:avLst/>
            <a:gdLst/>
            <a:ahLst/>
            <a:cxnLst/>
            <a:rect l="0" t="0" r="r" b="b"/>
            <a:pathLst>
              <a:path w="12497" h="3671">
                <a:moveTo>
                  <a:pt x="0" y="3537"/>
                </a:moveTo>
                <a:lnTo>
                  <a:pt x="0" y="135"/>
                </a:lnTo>
                <a:cubicBezTo>
                  <a:pt x="0" y="117"/>
                  <a:pt x="2" y="100"/>
                  <a:pt x="7" y="83"/>
                </a:cubicBezTo>
                <a:cubicBezTo>
                  <a:pt x="12" y="67"/>
                  <a:pt x="20" y="52"/>
                  <a:pt x="29" y="40"/>
                </a:cubicBezTo>
                <a:cubicBezTo>
                  <a:pt x="39" y="27"/>
                  <a:pt x="50" y="17"/>
                  <a:pt x="62" y="11"/>
                </a:cubicBezTo>
                <a:cubicBezTo>
                  <a:pt x="74" y="4"/>
                  <a:pt x="87" y="0"/>
                  <a:pt x="100" y="0"/>
                </a:cubicBezTo>
                <a:lnTo>
                  <a:pt x="12362" y="0"/>
                </a:lnTo>
                <a:cubicBezTo>
                  <a:pt x="12380" y="0"/>
                  <a:pt x="12397" y="4"/>
                  <a:pt x="12414" y="11"/>
                </a:cubicBezTo>
                <a:cubicBezTo>
                  <a:pt x="12430" y="17"/>
                  <a:pt x="12445" y="27"/>
                  <a:pt x="12457" y="40"/>
                </a:cubicBezTo>
                <a:cubicBezTo>
                  <a:pt x="12470" y="52"/>
                  <a:pt x="12480" y="67"/>
                  <a:pt x="12486" y="83"/>
                </a:cubicBezTo>
                <a:cubicBezTo>
                  <a:pt x="12493" y="100"/>
                  <a:pt x="12497" y="117"/>
                  <a:pt x="12497" y="135"/>
                </a:cubicBezTo>
                <a:lnTo>
                  <a:pt x="12497" y="3537"/>
                </a:lnTo>
                <a:cubicBezTo>
                  <a:pt x="12497" y="3554"/>
                  <a:pt x="12493" y="3571"/>
                  <a:pt x="12486" y="3588"/>
                </a:cubicBezTo>
                <a:cubicBezTo>
                  <a:pt x="12480" y="3604"/>
                  <a:pt x="12470" y="3619"/>
                  <a:pt x="12457" y="3631"/>
                </a:cubicBezTo>
                <a:cubicBezTo>
                  <a:pt x="12445" y="3644"/>
                  <a:pt x="12430" y="3654"/>
                  <a:pt x="12414" y="3661"/>
                </a:cubicBezTo>
                <a:cubicBezTo>
                  <a:pt x="12397" y="3667"/>
                  <a:pt x="12380" y="3671"/>
                  <a:pt x="12362" y="3671"/>
                </a:cubicBezTo>
                <a:lnTo>
                  <a:pt x="100" y="3671"/>
                </a:lnTo>
                <a:cubicBezTo>
                  <a:pt x="87" y="3671"/>
                  <a:pt x="74" y="3667"/>
                  <a:pt x="62" y="3661"/>
                </a:cubicBezTo>
                <a:cubicBezTo>
                  <a:pt x="50" y="3654"/>
                  <a:pt x="39" y="3644"/>
                  <a:pt x="29" y="3631"/>
                </a:cubicBezTo>
                <a:cubicBezTo>
                  <a:pt x="20" y="3619"/>
                  <a:pt x="12" y="3604"/>
                  <a:pt x="7" y="3588"/>
                </a:cubicBezTo>
                <a:cubicBezTo>
                  <a:pt x="2" y="3571"/>
                  <a:pt x="0" y="3554"/>
                  <a:pt x="0" y="3537"/>
                </a:cubicBezTo>
                <a:close/>
              </a:path>
            </a:pathLst>
          </a:custGeom>
          <a:solidFill>
            <a:srgbClr val="0F172A">
              <a:alpha val="8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40" name="任意多边形 639"/>
          <p:cNvSpPr/>
          <p:nvPr/>
        </p:nvSpPr>
        <p:spPr>
          <a:xfrm>
            <a:off x="2899440" y="2625480"/>
            <a:ext cx="48600" cy="1321560"/>
          </a:xfrm>
          <a:custGeom>
            <a:avLst/>
            <a:gdLst/>
            <a:ahLst/>
            <a:cxnLst/>
            <a:rect l="0" t="0" r="r" b="b"/>
            <a:pathLst>
              <a:path w="135" h="3671">
                <a:moveTo>
                  <a:pt x="0" y="0"/>
                </a:moveTo>
                <a:lnTo>
                  <a:pt x="135" y="0"/>
                </a:lnTo>
                <a:lnTo>
                  <a:pt x="135" y="3671"/>
                </a:lnTo>
                <a:lnTo>
                  <a:pt x="0" y="3671"/>
                </a:lnTo>
                <a:lnTo>
                  <a:pt x="0" y="0"/>
                </a:lnTo>
                <a:close/>
              </a:path>
            </a:pathLst>
          </a:custGeom>
          <a:solidFill>
            <a:srgbClr val="0EA5E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41" name="文本框 640"/>
          <p:cNvSpPr txBox="1"/>
          <p:nvPr/>
        </p:nvSpPr>
        <p:spPr>
          <a:xfrm>
            <a:off x="8765640" y="1675440"/>
            <a:ext cx="40788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answer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2" name="文本框 641"/>
          <p:cNvSpPr txBox="1"/>
          <p:nvPr/>
        </p:nvSpPr>
        <p:spPr>
          <a:xfrm>
            <a:off x="4574880" y="2328840"/>
            <a:ext cx="1158840" cy="209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问答系统内部流程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3" name="文本框 642"/>
          <p:cNvSpPr txBox="1"/>
          <p:nvPr/>
        </p:nvSpPr>
        <p:spPr>
          <a:xfrm>
            <a:off x="3020400" y="2748600"/>
            <a:ext cx="1475280" cy="108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40" b="1" u="none" strike="noStrike">
                <a:solidFill>
                  <a:srgbClr val="0EA5E9"/>
                </a:solidFill>
                <a:effectLst/>
                <a:uFillTx/>
                <a:latin typeface="Courier New"/>
                <a:ea typeface="Courier New"/>
              </a:rPr>
              <a:t>def qa_system</a:t>
            </a:r>
            <a:r>
              <a:rPr lang="en-US" sz="74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(query_text):</a:t>
            </a:r>
            <a:endParaRPr lang="en-US" sz="7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4" name="文本框 643"/>
          <p:cNvSpPr txBox="1"/>
          <p:nvPr/>
        </p:nvSpPr>
        <p:spPr>
          <a:xfrm>
            <a:off x="3020400" y="2909880"/>
            <a:ext cx="397800" cy="108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4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</a:t>
            </a:r>
            <a:r>
              <a:rPr lang="en-US" sz="740" b="0" i="1" u="none" strike="noStrike">
                <a:solidFill>
                  <a:srgbClr val="94A3B8"/>
                </a:solidFill>
                <a:effectLst/>
                <a:uFillTx/>
                <a:latin typeface="Courier New"/>
                <a:ea typeface="Courier New"/>
              </a:rPr>
              <a:t># 1. </a:t>
            </a:r>
            <a:endParaRPr lang="en-US" sz="7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5" name="文本框 644"/>
          <p:cNvSpPr txBox="1"/>
          <p:nvPr/>
        </p:nvSpPr>
        <p:spPr>
          <a:xfrm>
            <a:off x="3443400" y="2878920"/>
            <a:ext cx="126864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70" b="0" u="none" strike="noStrike">
                <a:solidFill>
                  <a:srgbClr val="94A3B8"/>
                </a:solidFill>
                <a:effectLst/>
                <a:uFillTx/>
                <a:latin typeface="NotoSansCJKsc"/>
                <a:ea typeface="NotoSansCJKsc"/>
              </a:rPr>
              <a:t>使⽤检索模块获取相关上下⽂</a:t>
            </a:r>
            <a:endParaRPr lang="en-US" sz="7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6" name="文本框 645"/>
          <p:cNvSpPr txBox="1"/>
          <p:nvPr/>
        </p:nvSpPr>
        <p:spPr>
          <a:xfrm>
            <a:off x="3020400" y="3070800"/>
            <a:ext cx="2268720" cy="108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4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context = retrieve_context(query_text)</a:t>
            </a:r>
            <a:endParaRPr lang="en-US" sz="7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7" name="文本框 646"/>
          <p:cNvSpPr txBox="1"/>
          <p:nvPr/>
        </p:nvSpPr>
        <p:spPr>
          <a:xfrm>
            <a:off x="3020400" y="3232080"/>
            <a:ext cx="397800" cy="108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4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</a:t>
            </a:r>
            <a:r>
              <a:rPr lang="en-US" sz="740" b="0" i="1" u="none" strike="noStrike">
                <a:solidFill>
                  <a:srgbClr val="94A3B8"/>
                </a:solidFill>
                <a:effectLst/>
                <a:uFillTx/>
                <a:latin typeface="Courier New"/>
                <a:ea typeface="Courier New"/>
              </a:rPr>
              <a:t># 2. </a:t>
            </a:r>
            <a:endParaRPr lang="en-US" sz="7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8" name="文本框 647"/>
          <p:cNvSpPr txBox="1"/>
          <p:nvPr/>
        </p:nvSpPr>
        <p:spPr>
          <a:xfrm>
            <a:off x="3443400" y="3201120"/>
            <a:ext cx="126864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70" b="0" u="none" strike="noStrike">
                <a:solidFill>
                  <a:srgbClr val="94A3B8"/>
                </a:solidFill>
                <a:effectLst/>
                <a:uFillTx/>
                <a:latin typeface="NotoSansCJKsc"/>
                <a:ea typeface="NotoSansCJKsc"/>
              </a:rPr>
              <a:t>将查询与上下⽂输⼊⽣成模块</a:t>
            </a:r>
            <a:endParaRPr lang="en-US" sz="7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9" name="文本框 648"/>
          <p:cNvSpPr txBox="1"/>
          <p:nvPr/>
        </p:nvSpPr>
        <p:spPr>
          <a:xfrm>
            <a:off x="3020400" y="3393000"/>
            <a:ext cx="2665800" cy="108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4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answer = generate_answer(query_text, context)</a:t>
            </a:r>
            <a:endParaRPr lang="en-US" sz="7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0" name="文本框 649"/>
          <p:cNvSpPr txBox="1"/>
          <p:nvPr/>
        </p:nvSpPr>
        <p:spPr>
          <a:xfrm>
            <a:off x="3020400" y="3554280"/>
            <a:ext cx="397800" cy="108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4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</a:t>
            </a:r>
            <a:r>
              <a:rPr lang="en-US" sz="740" b="0" i="1" u="none" strike="noStrike">
                <a:solidFill>
                  <a:srgbClr val="94A3B8"/>
                </a:solidFill>
                <a:effectLst/>
                <a:uFillTx/>
                <a:latin typeface="Courier New"/>
                <a:ea typeface="Courier New"/>
              </a:rPr>
              <a:t># 3. </a:t>
            </a:r>
            <a:endParaRPr lang="en-US" sz="7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1" name="文本框 650"/>
          <p:cNvSpPr txBox="1"/>
          <p:nvPr/>
        </p:nvSpPr>
        <p:spPr>
          <a:xfrm>
            <a:off x="3443400" y="3523320"/>
            <a:ext cx="68364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70" b="0" u="none" strike="noStrike">
                <a:solidFill>
                  <a:srgbClr val="94A3B8"/>
                </a:solidFill>
                <a:effectLst/>
                <a:uFillTx/>
                <a:latin typeface="NotoSansCJKsc"/>
                <a:ea typeface="NotoSansCJKsc"/>
              </a:rPr>
              <a:t>返回⽣成的回答</a:t>
            </a:r>
            <a:endParaRPr lang="en-US" sz="7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52" name="图片 651"/>
          <p:cNvPicPr/>
          <p:nvPr/>
        </p:nvPicPr>
        <p:blipFill>
          <a:blip r:embed="rId12"/>
          <a:stretch/>
        </p:blipFill>
        <p:spPr>
          <a:xfrm>
            <a:off x="386640" y="4365720"/>
            <a:ext cx="4703400" cy="2544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53" name="任意多边形 652"/>
          <p:cNvSpPr/>
          <p:nvPr/>
        </p:nvSpPr>
        <p:spPr>
          <a:xfrm>
            <a:off x="527400" y="4816440"/>
            <a:ext cx="4434480" cy="1321560"/>
          </a:xfrm>
          <a:custGeom>
            <a:avLst/>
            <a:gdLst/>
            <a:ahLst/>
            <a:cxnLst/>
            <a:rect l="0" t="0" r="r" b="b"/>
            <a:pathLst>
              <a:path w="12318" h="3671">
                <a:moveTo>
                  <a:pt x="0" y="3536"/>
                </a:moveTo>
                <a:lnTo>
                  <a:pt x="0" y="134"/>
                </a:lnTo>
                <a:cubicBezTo>
                  <a:pt x="0" y="117"/>
                  <a:pt x="3" y="99"/>
                  <a:pt x="8" y="83"/>
                </a:cubicBezTo>
                <a:cubicBezTo>
                  <a:pt x="13" y="67"/>
                  <a:pt x="20" y="52"/>
                  <a:pt x="29" y="39"/>
                </a:cubicBezTo>
                <a:cubicBezTo>
                  <a:pt x="39" y="27"/>
                  <a:pt x="50" y="17"/>
                  <a:pt x="62" y="10"/>
                </a:cubicBezTo>
                <a:cubicBezTo>
                  <a:pt x="74" y="4"/>
                  <a:pt x="87" y="0"/>
                  <a:pt x="101" y="0"/>
                </a:cubicBezTo>
                <a:lnTo>
                  <a:pt x="12184" y="0"/>
                </a:lnTo>
                <a:cubicBezTo>
                  <a:pt x="12201" y="0"/>
                  <a:pt x="12219" y="4"/>
                  <a:pt x="12235" y="10"/>
                </a:cubicBezTo>
                <a:cubicBezTo>
                  <a:pt x="12251" y="17"/>
                  <a:pt x="12266" y="27"/>
                  <a:pt x="12279" y="39"/>
                </a:cubicBezTo>
                <a:cubicBezTo>
                  <a:pt x="12291" y="52"/>
                  <a:pt x="12301" y="67"/>
                  <a:pt x="12308" y="83"/>
                </a:cubicBezTo>
                <a:cubicBezTo>
                  <a:pt x="12314" y="99"/>
                  <a:pt x="12318" y="117"/>
                  <a:pt x="12318" y="134"/>
                </a:cubicBezTo>
                <a:lnTo>
                  <a:pt x="12318" y="3536"/>
                </a:lnTo>
                <a:cubicBezTo>
                  <a:pt x="12318" y="3554"/>
                  <a:pt x="12314" y="3571"/>
                  <a:pt x="12308" y="3588"/>
                </a:cubicBezTo>
                <a:cubicBezTo>
                  <a:pt x="12301" y="3604"/>
                  <a:pt x="12291" y="3619"/>
                  <a:pt x="12279" y="3631"/>
                </a:cubicBezTo>
                <a:cubicBezTo>
                  <a:pt x="12266" y="3644"/>
                  <a:pt x="12251" y="3653"/>
                  <a:pt x="12235" y="3660"/>
                </a:cubicBezTo>
                <a:cubicBezTo>
                  <a:pt x="12219" y="3667"/>
                  <a:pt x="12201" y="3671"/>
                  <a:pt x="12184" y="3671"/>
                </a:cubicBezTo>
                <a:lnTo>
                  <a:pt x="101" y="3671"/>
                </a:lnTo>
                <a:cubicBezTo>
                  <a:pt x="87" y="3671"/>
                  <a:pt x="74" y="3667"/>
                  <a:pt x="62" y="3660"/>
                </a:cubicBezTo>
                <a:cubicBezTo>
                  <a:pt x="50" y="3653"/>
                  <a:pt x="39" y="3644"/>
                  <a:pt x="29" y="3631"/>
                </a:cubicBezTo>
                <a:cubicBezTo>
                  <a:pt x="20" y="3619"/>
                  <a:pt x="13" y="3604"/>
                  <a:pt x="8" y="3588"/>
                </a:cubicBezTo>
                <a:cubicBezTo>
                  <a:pt x="3" y="3571"/>
                  <a:pt x="0" y="3554"/>
                  <a:pt x="0" y="3536"/>
                </a:cubicBezTo>
                <a:close/>
              </a:path>
            </a:pathLst>
          </a:custGeom>
          <a:solidFill>
            <a:srgbClr val="0F172A">
              <a:alpha val="8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54" name="任意多边形 653"/>
          <p:cNvSpPr/>
          <p:nvPr/>
        </p:nvSpPr>
        <p:spPr>
          <a:xfrm>
            <a:off x="515160" y="4816440"/>
            <a:ext cx="48960" cy="1321560"/>
          </a:xfrm>
          <a:custGeom>
            <a:avLst/>
            <a:gdLst/>
            <a:ahLst/>
            <a:cxnLst/>
            <a:rect l="0" t="0" r="r" b="b"/>
            <a:pathLst>
              <a:path w="136" h="3671">
                <a:moveTo>
                  <a:pt x="0" y="0"/>
                </a:moveTo>
                <a:lnTo>
                  <a:pt x="136" y="0"/>
                </a:lnTo>
                <a:lnTo>
                  <a:pt x="136" y="3671"/>
                </a:lnTo>
                <a:lnTo>
                  <a:pt x="0" y="3671"/>
                </a:lnTo>
                <a:lnTo>
                  <a:pt x="0" y="0"/>
                </a:lnTo>
                <a:close/>
              </a:path>
            </a:pathLst>
          </a:custGeom>
          <a:solidFill>
            <a:srgbClr val="0EA5E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55" name="图片 654"/>
          <p:cNvPicPr/>
          <p:nvPr/>
        </p:nvPicPr>
        <p:blipFill>
          <a:blip r:embed="rId13"/>
          <a:stretch/>
        </p:blipFill>
        <p:spPr>
          <a:xfrm>
            <a:off x="515520" y="4510440"/>
            <a:ext cx="168840" cy="192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56" name="文本框 655"/>
          <p:cNvSpPr txBox="1"/>
          <p:nvPr/>
        </p:nvSpPr>
        <p:spPr>
          <a:xfrm>
            <a:off x="3020400" y="3715200"/>
            <a:ext cx="851400" cy="108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4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return answer</a:t>
            </a:r>
            <a:endParaRPr lang="en-US" sz="7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7" name="文本框 656"/>
          <p:cNvSpPr txBox="1"/>
          <p:nvPr/>
        </p:nvSpPr>
        <p:spPr>
          <a:xfrm>
            <a:off x="749160" y="4487400"/>
            <a:ext cx="869400" cy="209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检索模块函数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8" name="文本框 657"/>
          <p:cNvSpPr txBox="1"/>
          <p:nvPr/>
        </p:nvSpPr>
        <p:spPr>
          <a:xfrm>
            <a:off x="636480" y="4939560"/>
            <a:ext cx="1872000" cy="108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40" b="1" u="none" strike="noStrike">
                <a:solidFill>
                  <a:srgbClr val="0EA5E9"/>
                </a:solidFill>
                <a:effectLst/>
                <a:uFillTx/>
                <a:latin typeface="Courier New"/>
                <a:ea typeface="Courier New"/>
              </a:rPr>
              <a:t>def retrieve_context</a:t>
            </a:r>
            <a:r>
              <a:rPr lang="en-US" sz="74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(query_text):</a:t>
            </a:r>
            <a:endParaRPr lang="en-US" sz="7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9" name="文本框 658"/>
          <p:cNvSpPr txBox="1"/>
          <p:nvPr/>
        </p:nvSpPr>
        <p:spPr>
          <a:xfrm>
            <a:off x="636480" y="5100480"/>
            <a:ext cx="227520" cy="108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4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</a:t>
            </a:r>
            <a:r>
              <a:rPr lang="en-US" sz="740" b="0" i="1" u="none" strike="noStrike">
                <a:solidFill>
                  <a:srgbClr val="94A3B8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7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0" name="文本框 659"/>
          <p:cNvSpPr txBox="1"/>
          <p:nvPr/>
        </p:nvSpPr>
        <p:spPr>
          <a:xfrm>
            <a:off x="889560" y="5069880"/>
            <a:ext cx="97596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70" b="0" u="none" strike="noStrike">
                <a:solidFill>
                  <a:srgbClr val="94A3B8"/>
                </a:solidFill>
                <a:effectLst/>
                <a:uFillTx/>
                <a:latin typeface="NotoSansCJKsc"/>
                <a:ea typeface="NotoSansCJKsc"/>
              </a:rPr>
              <a:t>将查询转换为嵌⼊向量</a:t>
            </a:r>
            <a:endParaRPr lang="en-US" sz="7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1" name="文本框 660"/>
          <p:cNvSpPr txBox="1"/>
          <p:nvPr/>
        </p:nvSpPr>
        <p:spPr>
          <a:xfrm>
            <a:off x="636480" y="5261760"/>
            <a:ext cx="3119400" cy="108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4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query_embedding = model(tokenizer.encode(query_text))</a:t>
            </a:r>
            <a:endParaRPr lang="en-US" sz="7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2" name="文本框 661"/>
          <p:cNvSpPr txBox="1"/>
          <p:nvPr/>
        </p:nvSpPr>
        <p:spPr>
          <a:xfrm>
            <a:off x="636480" y="5422680"/>
            <a:ext cx="227520" cy="108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4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</a:t>
            </a:r>
            <a:r>
              <a:rPr lang="en-US" sz="740" b="0" i="1" u="none" strike="noStrike">
                <a:solidFill>
                  <a:srgbClr val="94A3B8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7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3" name="文本框 662"/>
          <p:cNvSpPr txBox="1"/>
          <p:nvPr/>
        </p:nvSpPr>
        <p:spPr>
          <a:xfrm>
            <a:off x="889560" y="5392080"/>
            <a:ext cx="58608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70" b="0" u="none" strike="noStrike">
                <a:solidFill>
                  <a:srgbClr val="94A3B8"/>
                </a:solidFill>
                <a:effectLst/>
                <a:uFillTx/>
                <a:latin typeface="NotoSansCJKsc"/>
                <a:ea typeface="NotoSansCJKsc"/>
              </a:rPr>
              <a:t>执⾏向量检索</a:t>
            </a:r>
            <a:endParaRPr lang="en-US" sz="7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4" name="文本框 663"/>
          <p:cNvSpPr txBox="1"/>
          <p:nvPr/>
        </p:nvSpPr>
        <p:spPr>
          <a:xfrm>
            <a:off x="636480" y="5583960"/>
            <a:ext cx="3346200" cy="108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4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distances, indices = index.search(query_embedding, top_k)</a:t>
            </a:r>
            <a:endParaRPr lang="en-US" sz="7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5" name="文本框 664"/>
          <p:cNvSpPr txBox="1"/>
          <p:nvPr/>
        </p:nvSpPr>
        <p:spPr>
          <a:xfrm>
            <a:off x="636480" y="5744880"/>
            <a:ext cx="227520" cy="108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4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</a:t>
            </a:r>
            <a:r>
              <a:rPr lang="en-US" sz="740" b="0" i="1" u="none" strike="noStrike">
                <a:solidFill>
                  <a:srgbClr val="94A3B8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7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6" name="文本框 665"/>
          <p:cNvSpPr txBox="1"/>
          <p:nvPr/>
        </p:nvSpPr>
        <p:spPr>
          <a:xfrm>
            <a:off x="889560" y="5714280"/>
            <a:ext cx="58608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70" b="0" u="none" strike="noStrike">
                <a:solidFill>
                  <a:srgbClr val="94A3B8"/>
                </a:solidFill>
                <a:effectLst/>
                <a:uFillTx/>
                <a:latin typeface="NotoSansCJKsc"/>
                <a:ea typeface="NotoSansCJKsc"/>
              </a:rPr>
              <a:t>获取相似⽂本</a:t>
            </a:r>
            <a:endParaRPr lang="en-US" sz="7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67" name="图片 666"/>
          <p:cNvPicPr/>
          <p:nvPr/>
        </p:nvPicPr>
        <p:blipFill>
          <a:blip r:embed="rId14"/>
          <a:stretch/>
        </p:blipFill>
        <p:spPr>
          <a:xfrm>
            <a:off x="515520" y="6258600"/>
            <a:ext cx="112320" cy="112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68" name="文本框 667"/>
          <p:cNvSpPr txBox="1"/>
          <p:nvPr/>
        </p:nvSpPr>
        <p:spPr>
          <a:xfrm>
            <a:off x="636480" y="5906160"/>
            <a:ext cx="2892600" cy="108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4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return df.iloc[indices[0]]['clean_text'].tolist()</a:t>
            </a:r>
            <a:endParaRPr lang="en-US" sz="7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69" name="图片 668"/>
          <p:cNvPicPr/>
          <p:nvPr/>
        </p:nvPicPr>
        <p:blipFill>
          <a:blip r:embed="rId14"/>
          <a:stretch/>
        </p:blipFill>
        <p:spPr>
          <a:xfrm>
            <a:off x="515520" y="6451920"/>
            <a:ext cx="112320" cy="112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70" name="文本框 669"/>
          <p:cNvSpPr txBox="1"/>
          <p:nvPr/>
        </p:nvSpPr>
        <p:spPr>
          <a:xfrm>
            <a:off x="692640" y="6224400"/>
            <a:ext cx="13539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将⽤⼾查询转换为向量表⽰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1" name="文本框 670"/>
          <p:cNvSpPr txBox="1"/>
          <p:nvPr/>
        </p:nvSpPr>
        <p:spPr>
          <a:xfrm>
            <a:off x="692640" y="6417720"/>
            <a:ext cx="2264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使⽤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2" name="文本框 671"/>
          <p:cNvSpPr txBox="1"/>
          <p:nvPr/>
        </p:nvSpPr>
        <p:spPr>
          <a:xfrm>
            <a:off x="918360" y="6443640"/>
            <a:ext cx="31932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FAISS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73" name="图片 672"/>
          <p:cNvPicPr/>
          <p:nvPr/>
        </p:nvPicPr>
        <p:blipFill>
          <a:blip r:embed="rId14"/>
          <a:stretch/>
        </p:blipFill>
        <p:spPr>
          <a:xfrm>
            <a:off x="515520" y="6645240"/>
            <a:ext cx="112320" cy="112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74" name="文本框 673"/>
          <p:cNvSpPr txBox="1"/>
          <p:nvPr/>
        </p:nvSpPr>
        <p:spPr>
          <a:xfrm>
            <a:off x="1226160" y="6417720"/>
            <a:ext cx="10155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索引进⾏相似性检索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75" name="图片 674"/>
          <p:cNvPicPr/>
          <p:nvPr/>
        </p:nvPicPr>
        <p:blipFill>
          <a:blip r:embed="rId15"/>
          <a:stretch/>
        </p:blipFill>
        <p:spPr>
          <a:xfrm>
            <a:off x="5219280" y="4365720"/>
            <a:ext cx="4703400" cy="2544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76" name="任意多边形 675"/>
          <p:cNvSpPr/>
          <p:nvPr/>
        </p:nvSpPr>
        <p:spPr>
          <a:xfrm>
            <a:off x="5360040" y="4816440"/>
            <a:ext cx="4434480" cy="1321560"/>
          </a:xfrm>
          <a:custGeom>
            <a:avLst/>
            <a:gdLst/>
            <a:ahLst/>
            <a:cxnLst/>
            <a:rect l="0" t="0" r="r" b="b"/>
            <a:pathLst>
              <a:path w="12318" h="3671">
                <a:moveTo>
                  <a:pt x="0" y="3536"/>
                </a:moveTo>
                <a:lnTo>
                  <a:pt x="0" y="134"/>
                </a:lnTo>
                <a:cubicBezTo>
                  <a:pt x="0" y="117"/>
                  <a:pt x="3" y="99"/>
                  <a:pt x="8" y="83"/>
                </a:cubicBezTo>
                <a:cubicBezTo>
                  <a:pt x="13" y="67"/>
                  <a:pt x="20" y="52"/>
                  <a:pt x="30" y="39"/>
                </a:cubicBezTo>
                <a:cubicBezTo>
                  <a:pt x="39" y="27"/>
                  <a:pt x="50" y="17"/>
                  <a:pt x="63" y="10"/>
                </a:cubicBezTo>
                <a:cubicBezTo>
                  <a:pt x="75" y="4"/>
                  <a:pt x="88" y="0"/>
                  <a:pt x="101" y="0"/>
                </a:cubicBezTo>
                <a:lnTo>
                  <a:pt x="12184" y="0"/>
                </a:lnTo>
                <a:cubicBezTo>
                  <a:pt x="12202" y="0"/>
                  <a:pt x="12219" y="4"/>
                  <a:pt x="12235" y="10"/>
                </a:cubicBezTo>
                <a:cubicBezTo>
                  <a:pt x="12252" y="17"/>
                  <a:pt x="12266" y="27"/>
                  <a:pt x="12279" y="39"/>
                </a:cubicBezTo>
                <a:cubicBezTo>
                  <a:pt x="12292" y="52"/>
                  <a:pt x="12301" y="67"/>
                  <a:pt x="12308" y="83"/>
                </a:cubicBezTo>
                <a:cubicBezTo>
                  <a:pt x="12315" y="99"/>
                  <a:pt x="12318" y="117"/>
                  <a:pt x="12318" y="134"/>
                </a:cubicBezTo>
                <a:lnTo>
                  <a:pt x="12318" y="3536"/>
                </a:lnTo>
                <a:cubicBezTo>
                  <a:pt x="12318" y="3554"/>
                  <a:pt x="12315" y="3571"/>
                  <a:pt x="12308" y="3588"/>
                </a:cubicBezTo>
                <a:cubicBezTo>
                  <a:pt x="12301" y="3604"/>
                  <a:pt x="12292" y="3619"/>
                  <a:pt x="12279" y="3631"/>
                </a:cubicBezTo>
                <a:cubicBezTo>
                  <a:pt x="12266" y="3644"/>
                  <a:pt x="12252" y="3653"/>
                  <a:pt x="12235" y="3660"/>
                </a:cubicBezTo>
                <a:cubicBezTo>
                  <a:pt x="12219" y="3667"/>
                  <a:pt x="12202" y="3671"/>
                  <a:pt x="12184" y="3671"/>
                </a:cubicBezTo>
                <a:lnTo>
                  <a:pt x="101" y="3671"/>
                </a:lnTo>
                <a:cubicBezTo>
                  <a:pt x="88" y="3671"/>
                  <a:pt x="75" y="3667"/>
                  <a:pt x="63" y="3660"/>
                </a:cubicBezTo>
                <a:cubicBezTo>
                  <a:pt x="50" y="3653"/>
                  <a:pt x="39" y="3644"/>
                  <a:pt x="30" y="3631"/>
                </a:cubicBezTo>
                <a:cubicBezTo>
                  <a:pt x="20" y="3619"/>
                  <a:pt x="13" y="3604"/>
                  <a:pt x="8" y="3588"/>
                </a:cubicBezTo>
                <a:cubicBezTo>
                  <a:pt x="3" y="3571"/>
                  <a:pt x="0" y="3554"/>
                  <a:pt x="0" y="3536"/>
                </a:cubicBezTo>
                <a:close/>
              </a:path>
            </a:pathLst>
          </a:custGeom>
          <a:solidFill>
            <a:srgbClr val="0F172A">
              <a:alpha val="8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77" name="任意多边形 676"/>
          <p:cNvSpPr/>
          <p:nvPr/>
        </p:nvSpPr>
        <p:spPr>
          <a:xfrm>
            <a:off x="5348160" y="4816440"/>
            <a:ext cx="48600" cy="1321560"/>
          </a:xfrm>
          <a:custGeom>
            <a:avLst/>
            <a:gdLst/>
            <a:ahLst/>
            <a:cxnLst/>
            <a:rect l="0" t="0" r="r" b="b"/>
            <a:pathLst>
              <a:path w="135" h="3671">
                <a:moveTo>
                  <a:pt x="0" y="0"/>
                </a:moveTo>
                <a:lnTo>
                  <a:pt x="135" y="0"/>
                </a:lnTo>
                <a:lnTo>
                  <a:pt x="135" y="3671"/>
                </a:lnTo>
                <a:lnTo>
                  <a:pt x="0" y="3671"/>
                </a:lnTo>
                <a:lnTo>
                  <a:pt x="0" y="0"/>
                </a:lnTo>
                <a:close/>
              </a:path>
            </a:pathLst>
          </a:custGeom>
          <a:solidFill>
            <a:srgbClr val="0EA5E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78" name="图片 677"/>
          <p:cNvPicPr/>
          <p:nvPr/>
        </p:nvPicPr>
        <p:blipFill>
          <a:blip r:embed="rId16"/>
          <a:stretch/>
        </p:blipFill>
        <p:spPr>
          <a:xfrm>
            <a:off x="5348160" y="4510440"/>
            <a:ext cx="192960" cy="192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79" name="文本框 678"/>
          <p:cNvSpPr txBox="1"/>
          <p:nvPr/>
        </p:nvSpPr>
        <p:spPr>
          <a:xfrm>
            <a:off x="692640" y="6611040"/>
            <a:ext cx="13539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返回与查询最相关的上下⽂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0" name="文本框 679"/>
          <p:cNvSpPr txBox="1"/>
          <p:nvPr/>
        </p:nvSpPr>
        <p:spPr>
          <a:xfrm>
            <a:off x="5605920" y="4487400"/>
            <a:ext cx="869400" cy="209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⽣成模块函数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1" name="文本框 680"/>
          <p:cNvSpPr txBox="1"/>
          <p:nvPr/>
        </p:nvSpPr>
        <p:spPr>
          <a:xfrm>
            <a:off x="5469120" y="4939560"/>
            <a:ext cx="2042280" cy="108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40" b="1" u="none" strike="noStrike">
                <a:solidFill>
                  <a:srgbClr val="0EA5E9"/>
                </a:solidFill>
                <a:effectLst/>
                <a:uFillTx/>
                <a:latin typeface="Courier New"/>
                <a:ea typeface="Courier New"/>
              </a:rPr>
              <a:t>def generate_answer</a:t>
            </a:r>
            <a:r>
              <a:rPr lang="en-US" sz="74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(query, context):</a:t>
            </a:r>
            <a:endParaRPr lang="en-US" sz="7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2" name="文本框 681"/>
          <p:cNvSpPr txBox="1"/>
          <p:nvPr/>
        </p:nvSpPr>
        <p:spPr>
          <a:xfrm>
            <a:off x="5469120" y="5100480"/>
            <a:ext cx="227520" cy="108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4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</a:t>
            </a:r>
            <a:r>
              <a:rPr lang="en-US" sz="740" b="0" i="1" u="none" strike="noStrike">
                <a:solidFill>
                  <a:srgbClr val="94A3B8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7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3" name="文本框 682"/>
          <p:cNvSpPr txBox="1"/>
          <p:nvPr/>
        </p:nvSpPr>
        <p:spPr>
          <a:xfrm>
            <a:off x="5722560" y="5069880"/>
            <a:ext cx="87840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70" b="0" u="none" strike="noStrike">
                <a:solidFill>
                  <a:srgbClr val="94A3B8"/>
                </a:solidFill>
                <a:effectLst/>
                <a:uFillTx/>
                <a:latin typeface="NotoSansCJKsc"/>
                <a:ea typeface="NotoSansCJKsc"/>
              </a:rPr>
              <a:t>构造⽣成模型的提⽰</a:t>
            </a:r>
            <a:endParaRPr lang="en-US" sz="7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4" name="文本框 683"/>
          <p:cNvSpPr txBox="1"/>
          <p:nvPr/>
        </p:nvSpPr>
        <p:spPr>
          <a:xfrm>
            <a:off x="5469120" y="5261760"/>
            <a:ext cx="1305000" cy="108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4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prompt = f"{context} </a:t>
            </a:r>
            <a:endParaRPr lang="en-US" sz="7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5" name="文本框 684"/>
          <p:cNvSpPr txBox="1"/>
          <p:nvPr/>
        </p:nvSpPr>
        <p:spPr>
          <a:xfrm>
            <a:off x="6768360" y="5230800"/>
            <a:ext cx="28404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4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问题：</a:t>
            </a:r>
            <a:endParaRPr lang="en-US" sz="7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6" name="文本框 685"/>
          <p:cNvSpPr txBox="1"/>
          <p:nvPr/>
        </p:nvSpPr>
        <p:spPr>
          <a:xfrm>
            <a:off x="7058520" y="5261760"/>
            <a:ext cx="454320" cy="108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4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{query} </a:t>
            </a:r>
            <a:endParaRPr lang="en-US" sz="7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7" name="文本框 686"/>
          <p:cNvSpPr txBox="1"/>
          <p:nvPr/>
        </p:nvSpPr>
        <p:spPr>
          <a:xfrm>
            <a:off x="7510320" y="5230800"/>
            <a:ext cx="284040" cy="137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4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回答：</a:t>
            </a:r>
            <a:endParaRPr lang="en-US" sz="7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8" name="文本框 687"/>
          <p:cNvSpPr txBox="1"/>
          <p:nvPr/>
        </p:nvSpPr>
        <p:spPr>
          <a:xfrm>
            <a:off x="7800480" y="5261760"/>
            <a:ext cx="93960" cy="108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4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"</a:t>
            </a:r>
            <a:endParaRPr lang="en-US" sz="7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9" name="文本框 688"/>
          <p:cNvSpPr txBox="1"/>
          <p:nvPr/>
        </p:nvSpPr>
        <p:spPr>
          <a:xfrm>
            <a:off x="5469120" y="5422680"/>
            <a:ext cx="227520" cy="108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4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</a:t>
            </a:r>
            <a:r>
              <a:rPr lang="en-US" sz="740" b="0" i="1" u="none" strike="noStrike">
                <a:solidFill>
                  <a:srgbClr val="94A3B8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7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0" name="文本框 689"/>
          <p:cNvSpPr txBox="1"/>
          <p:nvPr/>
        </p:nvSpPr>
        <p:spPr>
          <a:xfrm>
            <a:off x="5722560" y="5392080"/>
            <a:ext cx="975960" cy="140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70" b="0" u="none" strike="noStrike">
                <a:solidFill>
                  <a:srgbClr val="94A3B8"/>
                </a:solidFill>
                <a:effectLst/>
                <a:uFillTx/>
                <a:latin typeface="NotoSansCJKsc"/>
                <a:ea typeface="NotoSansCJKsc"/>
              </a:rPr>
              <a:t>使⽤⽣成模型⽣成答案</a:t>
            </a:r>
            <a:endParaRPr lang="en-US" sz="7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1" name="文本框 690"/>
          <p:cNvSpPr txBox="1"/>
          <p:nvPr/>
        </p:nvSpPr>
        <p:spPr>
          <a:xfrm>
            <a:off x="5469120" y="5583960"/>
            <a:ext cx="2155320" cy="108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4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input_ids = tokenizer.encode(prompt)</a:t>
            </a:r>
            <a:endParaRPr lang="en-US" sz="7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2" name="文本框 691"/>
          <p:cNvSpPr txBox="1"/>
          <p:nvPr/>
        </p:nvSpPr>
        <p:spPr>
          <a:xfrm>
            <a:off x="5469120" y="5744880"/>
            <a:ext cx="2892600" cy="108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4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output = model.generate(input_ids, max_length=50)</a:t>
            </a:r>
            <a:endParaRPr lang="en-US" sz="7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93" name="图片 692"/>
          <p:cNvPicPr/>
          <p:nvPr/>
        </p:nvPicPr>
        <p:blipFill>
          <a:blip r:embed="rId14"/>
          <a:stretch/>
        </p:blipFill>
        <p:spPr>
          <a:xfrm>
            <a:off x="5348160" y="6258600"/>
            <a:ext cx="112320" cy="112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94" name="文本框 693"/>
          <p:cNvSpPr txBox="1"/>
          <p:nvPr/>
        </p:nvSpPr>
        <p:spPr>
          <a:xfrm>
            <a:off x="5469120" y="5906160"/>
            <a:ext cx="2041920" cy="108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40" b="0" u="none" strike="noStrike">
                <a:solidFill>
                  <a:srgbClr val="FFFFFF"/>
                </a:solidFill>
                <a:effectLst/>
                <a:uFillTx/>
                <a:latin typeface="Courier New"/>
                <a:ea typeface="Courier New"/>
              </a:rPr>
              <a:t>  return tokenizer.decode(output[0])</a:t>
            </a:r>
            <a:endParaRPr lang="en-US" sz="7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95" name="图片 694"/>
          <p:cNvPicPr/>
          <p:nvPr/>
        </p:nvPicPr>
        <p:blipFill>
          <a:blip r:embed="rId14"/>
          <a:stretch/>
        </p:blipFill>
        <p:spPr>
          <a:xfrm>
            <a:off x="5348160" y="6451920"/>
            <a:ext cx="112320" cy="112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96" name="文本框 695"/>
          <p:cNvSpPr txBox="1"/>
          <p:nvPr/>
        </p:nvSpPr>
        <p:spPr>
          <a:xfrm>
            <a:off x="5525640" y="6224400"/>
            <a:ext cx="13539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将上下⽂和查询组合为提⽰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97" name="图片 696"/>
          <p:cNvPicPr/>
          <p:nvPr/>
        </p:nvPicPr>
        <p:blipFill>
          <a:blip r:embed="rId14"/>
          <a:stretch/>
        </p:blipFill>
        <p:spPr>
          <a:xfrm>
            <a:off x="5348160" y="6645240"/>
            <a:ext cx="112320" cy="112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98" name="文本框 697"/>
          <p:cNvSpPr txBox="1"/>
          <p:nvPr/>
        </p:nvSpPr>
        <p:spPr>
          <a:xfrm>
            <a:off x="5525640" y="6417720"/>
            <a:ext cx="124128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使⽤预训练模型⽣成回答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99" name="图片 698"/>
          <p:cNvPicPr/>
          <p:nvPr/>
        </p:nvPicPr>
        <p:blipFill>
          <a:blip r:embed="rId17"/>
          <a:stretch/>
        </p:blipFill>
        <p:spPr>
          <a:xfrm>
            <a:off x="386640" y="6910920"/>
            <a:ext cx="9536400" cy="708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00" name="文本框 699"/>
          <p:cNvSpPr txBox="1"/>
          <p:nvPr/>
        </p:nvSpPr>
        <p:spPr>
          <a:xfrm>
            <a:off x="5525640" y="6611040"/>
            <a:ext cx="124128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返回⽣成的⾃然语⾔回答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01" name="图片 700"/>
          <p:cNvPicPr/>
          <p:nvPr/>
        </p:nvPicPr>
        <p:blipFill>
          <a:blip r:embed="rId18"/>
          <a:stretch/>
        </p:blipFill>
        <p:spPr>
          <a:xfrm>
            <a:off x="515520" y="7345800"/>
            <a:ext cx="16056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02" name="文本框 701"/>
          <p:cNvSpPr txBox="1"/>
          <p:nvPr/>
        </p:nvSpPr>
        <p:spPr>
          <a:xfrm>
            <a:off x="515520" y="7032600"/>
            <a:ext cx="579960" cy="209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集成优势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03" name="图片 702"/>
          <p:cNvPicPr/>
          <p:nvPr/>
        </p:nvPicPr>
        <p:blipFill>
          <a:blip r:embed="rId19"/>
          <a:stretch/>
        </p:blipFill>
        <p:spPr>
          <a:xfrm>
            <a:off x="3648600" y="7345800"/>
            <a:ext cx="12852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04" name="文本框 703"/>
          <p:cNvSpPr txBox="1"/>
          <p:nvPr/>
        </p:nvSpPr>
        <p:spPr>
          <a:xfrm>
            <a:off x="740880" y="7319880"/>
            <a:ext cx="112860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模块化设计，易于扩展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05" name="图片 704"/>
          <p:cNvPicPr/>
          <p:nvPr/>
        </p:nvPicPr>
        <p:blipFill>
          <a:blip r:embed="rId20"/>
          <a:stretch/>
        </p:blipFill>
        <p:spPr>
          <a:xfrm>
            <a:off x="6789960" y="7345800"/>
            <a:ext cx="12852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06" name="文本框 705"/>
          <p:cNvSpPr txBox="1"/>
          <p:nvPr/>
        </p:nvSpPr>
        <p:spPr>
          <a:xfrm>
            <a:off x="3844800" y="7319880"/>
            <a:ext cx="13539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回答的准确性和⼀致性更⾼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7" name="任意多边形 706"/>
          <p:cNvSpPr/>
          <p:nvPr/>
        </p:nvSpPr>
        <p:spPr>
          <a:xfrm>
            <a:off x="3052440" y="1465920"/>
            <a:ext cx="387000" cy="16200"/>
          </a:xfrm>
          <a:custGeom>
            <a:avLst/>
            <a:gdLst/>
            <a:ahLst/>
            <a:cxnLst/>
            <a:rect l="0" t="0" r="r" b="b"/>
            <a:pathLst>
              <a:path w="1075" h="45">
                <a:moveTo>
                  <a:pt x="0" y="0"/>
                </a:moveTo>
                <a:lnTo>
                  <a:pt x="1075" y="0"/>
                </a:lnTo>
                <a:lnTo>
                  <a:pt x="1075" y="45"/>
                </a:lnTo>
                <a:lnTo>
                  <a:pt x="0" y="45"/>
                </a:lnTo>
                <a:lnTo>
                  <a:pt x="0" y="0"/>
                </a:lnTo>
                <a:close/>
              </a:path>
            </a:pathLst>
          </a:custGeom>
          <a:solidFill>
            <a:srgbClr val="F9731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08" name="任意多边形 707"/>
          <p:cNvSpPr/>
          <p:nvPr/>
        </p:nvSpPr>
        <p:spPr>
          <a:xfrm>
            <a:off x="3374640" y="1433520"/>
            <a:ext cx="64800" cy="64800"/>
          </a:xfrm>
          <a:custGeom>
            <a:avLst/>
            <a:gdLst/>
            <a:ahLst/>
            <a:cxnLst/>
            <a:rect l="0" t="0" r="r" b="b"/>
            <a:pathLst>
              <a:path w="180" h="180">
                <a:moveTo>
                  <a:pt x="0" y="0"/>
                </a:moveTo>
                <a:lnTo>
                  <a:pt x="0" y="180"/>
                </a:lnTo>
                <a:lnTo>
                  <a:pt x="180" y="91"/>
                </a:lnTo>
                <a:lnTo>
                  <a:pt x="0" y="0"/>
                </a:lnTo>
                <a:close/>
              </a:path>
            </a:pathLst>
          </a:custGeom>
          <a:solidFill>
            <a:srgbClr val="F9731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09" name="任意多边形 708"/>
          <p:cNvSpPr/>
          <p:nvPr/>
        </p:nvSpPr>
        <p:spPr>
          <a:xfrm>
            <a:off x="6870600" y="1465920"/>
            <a:ext cx="386640" cy="16200"/>
          </a:xfrm>
          <a:custGeom>
            <a:avLst/>
            <a:gdLst/>
            <a:ahLst/>
            <a:cxnLst/>
            <a:rect l="0" t="0" r="r" b="b"/>
            <a:pathLst>
              <a:path w="1074" h="45">
                <a:moveTo>
                  <a:pt x="0" y="0"/>
                </a:moveTo>
                <a:lnTo>
                  <a:pt x="1074" y="0"/>
                </a:lnTo>
                <a:lnTo>
                  <a:pt x="1074" y="45"/>
                </a:lnTo>
                <a:lnTo>
                  <a:pt x="0" y="45"/>
                </a:lnTo>
                <a:lnTo>
                  <a:pt x="0" y="0"/>
                </a:lnTo>
                <a:close/>
              </a:path>
            </a:pathLst>
          </a:custGeom>
          <a:solidFill>
            <a:srgbClr val="F9731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10" name="任意多边形 709"/>
          <p:cNvSpPr/>
          <p:nvPr/>
        </p:nvSpPr>
        <p:spPr>
          <a:xfrm>
            <a:off x="7192800" y="1433520"/>
            <a:ext cx="64440" cy="64800"/>
          </a:xfrm>
          <a:custGeom>
            <a:avLst/>
            <a:gdLst/>
            <a:ahLst/>
            <a:cxnLst/>
            <a:rect l="0" t="0" r="r" b="b"/>
            <a:pathLst>
              <a:path w="179" h="180">
                <a:moveTo>
                  <a:pt x="0" y="0"/>
                </a:moveTo>
                <a:lnTo>
                  <a:pt x="0" y="180"/>
                </a:lnTo>
                <a:lnTo>
                  <a:pt x="179" y="91"/>
                </a:lnTo>
                <a:lnTo>
                  <a:pt x="0" y="0"/>
                </a:lnTo>
                <a:close/>
              </a:path>
            </a:pathLst>
          </a:custGeom>
          <a:solidFill>
            <a:srgbClr val="F9731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11" name="文本框 710"/>
          <p:cNvSpPr txBox="1"/>
          <p:nvPr/>
        </p:nvSpPr>
        <p:spPr>
          <a:xfrm>
            <a:off x="6980760" y="7319880"/>
            <a:ext cx="124128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可应对多样化的查询需求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2" name="图片 711"/>
          <p:cNvPicPr/>
          <p:nvPr/>
        </p:nvPicPr>
        <p:blipFill>
          <a:blip r:embed="rId2"/>
          <a:stretch/>
        </p:blipFill>
        <p:spPr>
          <a:xfrm>
            <a:off x="0" y="0"/>
            <a:ext cx="10309680" cy="71924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13" name="图片 712"/>
          <p:cNvPicPr/>
          <p:nvPr/>
        </p:nvPicPr>
        <p:blipFill>
          <a:blip r:embed="rId3"/>
          <a:stretch/>
        </p:blipFill>
        <p:spPr>
          <a:xfrm>
            <a:off x="386640" y="386640"/>
            <a:ext cx="10309680" cy="71924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14" name="图片 713"/>
          <p:cNvPicPr/>
          <p:nvPr/>
        </p:nvPicPr>
        <p:blipFill>
          <a:blip r:embed="rId4"/>
          <a:stretch/>
        </p:blipFill>
        <p:spPr>
          <a:xfrm>
            <a:off x="386640" y="773280"/>
            <a:ext cx="644040" cy="31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15" name="文本框 714"/>
          <p:cNvSpPr txBox="1"/>
          <p:nvPr/>
        </p:nvSpPr>
        <p:spPr>
          <a:xfrm>
            <a:off x="9663480" y="6887880"/>
            <a:ext cx="45648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11 / 12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6" name="文本框 715"/>
          <p:cNvSpPr txBox="1"/>
          <p:nvPr/>
        </p:nvSpPr>
        <p:spPr>
          <a:xfrm>
            <a:off x="386640" y="308160"/>
            <a:ext cx="2606760" cy="419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28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测试与优化问答系统</a:t>
            </a:r>
            <a:endParaRPr lang="en-US" sz="22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7" name="文本框 716"/>
          <p:cNvSpPr txBox="1"/>
          <p:nvPr/>
        </p:nvSpPr>
        <p:spPr>
          <a:xfrm>
            <a:off x="386640" y="1045440"/>
            <a:ext cx="387792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7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通过参数调整、检索算法改进和上下⽂处理优化，提升</a:t>
            </a:r>
            <a:endParaRPr lang="en-US" sz="12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8" name="文本框 717"/>
          <p:cNvSpPr txBox="1"/>
          <p:nvPr/>
        </p:nvSpPr>
        <p:spPr>
          <a:xfrm>
            <a:off x="4252680" y="1082880"/>
            <a:ext cx="34848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27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RAG</a:t>
            </a:r>
            <a:endParaRPr lang="en-US" sz="12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19" name="图片 718"/>
          <p:cNvPicPr/>
          <p:nvPr/>
        </p:nvPicPr>
        <p:blipFill>
          <a:blip r:embed="rId5"/>
          <a:stretch/>
        </p:blipFill>
        <p:spPr>
          <a:xfrm>
            <a:off x="386640" y="1482120"/>
            <a:ext cx="3054960" cy="339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20" name="任意多边形 719"/>
          <p:cNvSpPr/>
          <p:nvPr/>
        </p:nvSpPr>
        <p:spPr>
          <a:xfrm>
            <a:off x="515160" y="2972160"/>
            <a:ext cx="2795400" cy="1288800"/>
          </a:xfrm>
          <a:custGeom>
            <a:avLst/>
            <a:gdLst/>
            <a:ahLst/>
            <a:cxnLst/>
            <a:rect l="0" t="0" r="r" b="b"/>
            <a:pathLst>
              <a:path w="7765" h="3580">
                <a:moveTo>
                  <a:pt x="0" y="3446"/>
                </a:moveTo>
                <a:lnTo>
                  <a:pt x="0" y="134"/>
                </a:lnTo>
                <a:cubicBezTo>
                  <a:pt x="0" y="116"/>
                  <a:pt x="4" y="99"/>
                  <a:pt x="11" y="82"/>
                </a:cubicBezTo>
                <a:cubicBezTo>
                  <a:pt x="17" y="66"/>
                  <a:pt x="27" y="51"/>
                  <a:pt x="40" y="39"/>
                </a:cubicBezTo>
                <a:cubicBezTo>
                  <a:pt x="52" y="26"/>
                  <a:pt x="67" y="17"/>
                  <a:pt x="83" y="10"/>
                </a:cubicBezTo>
                <a:cubicBezTo>
                  <a:pt x="100" y="3"/>
                  <a:pt x="117" y="0"/>
                  <a:pt x="135" y="0"/>
                </a:cubicBezTo>
                <a:lnTo>
                  <a:pt x="7631" y="0"/>
                </a:lnTo>
                <a:cubicBezTo>
                  <a:pt x="7649" y="0"/>
                  <a:pt x="7666" y="3"/>
                  <a:pt x="7682" y="10"/>
                </a:cubicBezTo>
                <a:cubicBezTo>
                  <a:pt x="7699" y="17"/>
                  <a:pt x="7713" y="26"/>
                  <a:pt x="7726" y="39"/>
                </a:cubicBezTo>
                <a:cubicBezTo>
                  <a:pt x="7738" y="51"/>
                  <a:pt x="7748" y="66"/>
                  <a:pt x="7755" y="82"/>
                </a:cubicBezTo>
                <a:cubicBezTo>
                  <a:pt x="7762" y="99"/>
                  <a:pt x="7765" y="116"/>
                  <a:pt x="7765" y="134"/>
                </a:cubicBezTo>
                <a:lnTo>
                  <a:pt x="7765" y="3446"/>
                </a:lnTo>
                <a:cubicBezTo>
                  <a:pt x="7765" y="3464"/>
                  <a:pt x="7762" y="3481"/>
                  <a:pt x="7755" y="3497"/>
                </a:cubicBezTo>
                <a:cubicBezTo>
                  <a:pt x="7748" y="3514"/>
                  <a:pt x="7738" y="3528"/>
                  <a:pt x="7726" y="3541"/>
                </a:cubicBezTo>
                <a:cubicBezTo>
                  <a:pt x="7713" y="3554"/>
                  <a:pt x="7699" y="3563"/>
                  <a:pt x="7682" y="3570"/>
                </a:cubicBezTo>
                <a:cubicBezTo>
                  <a:pt x="7666" y="3577"/>
                  <a:pt x="7649" y="3580"/>
                  <a:pt x="7631" y="3580"/>
                </a:cubicBezTo>
                <a:lnTo>
                  <a:pt x="135" y="3580"/>
                </a:lnTo>
                <a:cubicBezTo>
                  <a:pt x="117" y="3580"/>
                  <a:pt x="100" y="3577"/>
                  <a:pt x="83" y="3570"/>
                </a:cubicBezTo>
                <a:cubicBezTo>
                  <a:pt x="67" y="3563"/>
                  <a:pt x="52" y="3554"/>
                  <a:pt x="40" y="3541"/>
                </a:cubicBezTo>
                <a:cubicBezTo>
                  <a:pt x="27" y="3528"/>
                  <a:pt x="17" y="3514"/>
                  <a:pt x="11" y="3497"/>
                </a:cubicBezTo>
                <a:cubicBezTo>
                  <a:pt x="4" y="3481"/>
                  <a:pt x="0" y="3464"/>
                  <a:pt x="0" y="3446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21" name="图片 720"/>
          <p:cNvPicPr/>
          <p:nvPr/>
        </p:nvPicPr>
        <p:blipFill>
          <a:blip r:embed="rId6"/>
          <a:stretch/>
        </p:blipFill>
        <p:spPr>
          <a:xfrm>
            <a:off x="515520" y="1611000"/>
            <a:ext cx="241200" cy="241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22" name="文本框 721"/>
          <p:cNvSpPr txBox="1"/>
          <p:nvPr/>
        </p:nvSpPr>
        <p:spPr>
          <a:xfrm>
            <a:off x="4590360" y="1045440"/>
            <a:ext cx="193932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7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系统回答的准确性和⼀致性</a:t>
            </a:r>
            <a:endParaRPr lang="en-US" sz="12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3" name="文本框 722"/>
          <p:cNvSpPr txBox="1"/>
          <p:nvPr/>
        </p:nvSpPr>
        <p:spPr>
          <a:xfrm>
            <a:off x="853920" y="1601280"/>
            <a:ext cx="96984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7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⽣成参数优化</a:t>
            </a:r>
            <a:endParaRPr lang="en-US" sz="12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4" name="文本框 723"/>
          <p:cNvSpPr txBox="1"/>
          <p:nvPr/>
        </p:nvSpPr>
        <p:spPr>
          <a:xfrm>
            <a:off x="515520" y="1936800"/>
            <a:ext cx="272124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调整⽣成模型的参数，平衡回答的多样性和准确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5" name="任意多边形 724"/>
          <p:cNvSpPr/>
          <p:nvPr/>
        </p:nvSpPr>
        <p:spPr>
          <a:xfrm>
            <a:off x="531360" y="2416320"/>
            <a:ext cx="1119960" cy="209520"/>
          </a:xfrm>
          <a:custGeom>
            <a:avLst/>
            <a:gdLst/>
            <a:ahLst/>
            <a:cxnLst/>
            <a:rect l="0" t="0" r="r" b="b"/>
            <a:pathLst>
              <a:path w="3111" h="582">
                <a:moveTo>
                  <a:pt x="0" y="492"/>
                </a:moveTo>
                <a:lnTo>
                  <a:pt x="0" y="89"/>
                </a:lnTo>
                <a:cubicBezTo>
                  <a:pt x="0" y="77"/>
                  <a:pt x="2" y="66"/>
                  <a:pt x="7" y="55"/>
                </a:cubicBezTo>
                <a:cubicBezTo>
                  <a:pt x="12" y="44"/>
                  <a:pt x="18" y="34"/>
                  <a:pt x="26" y="26"/>
                </a:cubicBezTo>
                <a:cubicBezTo>
                  <a:pt x="35" y="18"/>
                  <a:pt x="44" y="11"/>
                  <a:pt x="55" y="7"/>
                </a:cubicBezTo>
                <a:cubicBezTo>
                  <a:pt x="66" y="2"/>
                  <a:pt x="78" y="0"/>
                  <a:pt x="91" y="0"/>
                </a:cubicBezTo>
                <a:lnTo>
                  <a:pt x="3022" y="0"/>
                </a:lnTo>
                <a:cubicBezTo>
                  <a:pt x="3034" y="0"/>
                  <a:pt x="3045" y="2"/>
                  <a:pt x="3056" y="7"/>
                </a:cubicBezTo>
                <a:cubicBezTo>
                  <a:pt x="3067" y="11"/>
                  <a:pt x="3077" y="18"/>
                  <a:pt x="3085" y="26"/>
                </a:cubicBezTo>
                <a:cubicBezTo>
                  <a:pt x="3093" y="34"/>
                  <a:pt x="3100" y="44"/>
                  <a:pt x="3104" y="55"/>
                </a:cubicBezTo>
                <a:cubicBezTo>
                  <a:pt x="3109" y="66"/>
                  <a:pt x="3111" y="77"/>
                  <a:pt x="3111" y="89"/>
                </a:cubicBezTo>
                <a:lnTo>
                  <a:pt x="3111" y="492"/>
                </a:lnTo>
                <a:cubicBezTo>
                  <a:pt x="3111" y="504"/>
                  <a:pt x="3109" y="515"/>
                  <a:pt x="3104" y="526"/>
                </a:cubicBezTo>
                <a:cubicBezTo>
                  <a:pt x="3100" y="537"/>
                  <a:pt x="3093" y="547"/>
                  <a:pt x="3085" y="556"/>
                </a:cubicBezTo>
                <a:cubicBezTo>
                  <a:pt x="3077" y="565"/>
                  <a:pt x="3067" y="571"/>
                  <a:pt x="3056" y="576"/>
                </a:cubicBezTo>
                <a:cubicBezTo>
                  <a:pt x="3045" y="580"/>
                  <a:pt x="3034" y="582"/>
                  <a:pt x="3022" y="582"/>
                </a:cubicBezTo>
                <a:lnTo>
                  <a:pt x="91" y="582"/>
                </a:lnTo>
                <a:cubicBezTo>
                  <a:pt x="78" y="582"/>
                  <a:pt x="66" y="580"/>
                  <a:pt x="55" y="576"/>
                </a:cubicBezTo>
                <a:cubicBezTo>
                  <a:pt x="44" y="571"/>
                  <a:pt x="35" y="565"/>
                  <a:pt x="26" y="556"/>
                </a:cubicBezTo>
                <a:cubicBezTo>
                  <a:pt x="18" y="547"/>
                  <a:pt x="12" y="537"/>
                  <a:pt x="7" y="526"/>
                </a:cubicBezTo>
                <a:cubicBezTo>
                  <a:pt x="2" y="515"/>
                  <a:pt x="0" y="504"/>
                  <a:pt x="0" y="492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26" name="文本框 725"/>
          <p:cNvSpPr txBox="1"/>
          <p:nvPr/>
        </p:nvSpPr>
        <p:spPr>
          <a:xfrm>
            <a:off x="515520" y="2130120"/>
            <a:ext cx="25992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性：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7" name="任意多边形 726"/>
          <p:cNvSpPr/>
          <p:nvPr/>
        </p:nvSpPr>
        <p:spPr>
          <a:xfrm>
            <a:off x="1683360" y="2416320"/>
            <a:ext cx="709200" cy="209520"/>
          </a:xfrm>
          <a:custGeom>
            <a:avLst/>
            <a:gdLst/>
            <a:ahLst/>
            <a:cxnLst/>
            <a:rect l="0" t="0" r="r" b="b"/>
            <a:pathLst>
              <a:path w="1970" h="582">
                <a:moveTo>
                  <a:pt x="0" y="492"/>
                </a:moveTo>
                <a:lnTo>
                  <a:pt x="0" y="89"/>
                </a:lnTo>
                <a:cubicBezTo>
                  <a:pt x="0" y="77"/>
                  <a:pt x="2" y="66"/>
                  <a:pt x="6" y="55"/>
                </a:cubicBezTo>
                <a:cubicBezTo>
                  <a:pt x="11" y="44"/>
                  <a:pt x="17" y="34"/>
                  <a:pt x="26" y="26"/>
                </a:cubicBezTo>
                <a:cubicBezTo>
                  <a:pt x="34" y="18"/>
                  <a:pt x="44" y="11"/>
                  <a:pt x="55" y="7"/>
                </a:cubicBezTo>
                <a:cubicBezTo>
                  <a:pt x="66" y="2"/>
                  <a:pt x="77" y="0"/>
                  <a:pt x="89" y="0"/>
                </a:cubicBezTo>
                <a:lnTo>
                  <a:pt x="1880" y="0"/>
                </a:lnTo>
                <a:cubicBezTo>
                  <a:pt x="1892" y="0"/>
                  <a:pt x="1903" y="2"/>
                  <a:pt x="1914" y="7"/>
                </a:cubicBezTo>
                <a:cubicBezTo>
                  <a:pt x="1925" y="11"/>
                  <a:pt x="1935" y="18"/>
                  <a:pt x="1943" y="26"/>
                </a:cubicBezTo>
                <a:cubicBezTo>
                  <a:pt x="1952" y="34"/>
                  <a:pt x="1958" y="44"/>
                  <a:pt x="1963" y="55"/>
                </a:cubicBezTo>
                <a:cubicBezTo>
                  <a:pt x="1967" y="66"/>
                  <a:pt x="1970" y="77"/>
                  <a:pt x="1970" y="89"/>
                </a:cubicBezTo>
                <a:lnTo>
                  <a:pt x="1970" y="492"/>
                </a:lnTo>
                <a:cubicBezTo>
                  <a:pt x="1970" y="504"/>
                  <a:pt x="1967" y="515"/>
                  <a:pt x="1963" y="526"/>
                </a:cubicBezTo>
                <a:cubicBezTo>
                  <a:pt x="1958" y="537"/>
                  <a:pt x="1952" y="547"/>
                  <a:pt x="1943" y="556"/>
                </a:cubicBezTo>
                <a:cubicBezTo>
                  <a:pt x="1935" y="565"/>
                  <a:pt x="1925" y="571"/>
                  <a:pt x="1914" y="576"/>
                </a:cubicBezTo>
                <a:cubicBezTo>
                  <a:pt x="1903" y="580"/>
                  <a:pt x="1892" y="582"/>
                  <a:pt x="1880" y="582"/>
                </a:cubicBezTo>
                <a:lnTo>
                  <a:pt x="89" y="582"/>
                </a:lnTo>
                <a:cubicBezTo>
                  <a:pt x="77" y="582"/>
                  <a:pt x="66" y="580"/>
                  <a:pt x="55" y="576"/>
                </a:cubicBezTo>
                <a:cubicBezTo>
                  <a:pt x="44" y="571"/>
                  <a:pt x="34" y="565"/>
                  <a:pt x="26" y="556"/>
                </a:cubicBezTo>
                <a:cubicBezTo>
                  <a:pt x="17" y="547"/>
                  <a:pt x="11" y="537"/>
                  <a:pt x="6" y="526"/>
                </a:cubicBezTo>
                <a:cubicBezTo>
                  <a:pt x="2" y="515"/>
                  <a:pt x="0" y="504"/>
                  <a:pt x="0" y="492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28" name="文本框 727"/>
          <p:cNvSpPr txBox="1"/>
          <p:nvPr/>
        </p:nvSpPr>
        <p:spPr>
          <a:xfrm>
            <a:off x="596160" y="2445840"/>
            <a:ext cx="9914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temperature: 0.6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9" name="任意多边形 728"/>
          <p:cNvSpPr/>
          <p:nvPr/>
        </p:nvSpPr>
        <p:spPr>
          <a:xfrm>
            <a:off x="531360" y="2657880"/>
            <a:ext cx="1434240" cy="201600"/>
          </a:xfrm>
          <a:custGeom>
            <a:avLst/>
            <a:gdLst/>
            <a:ahLst/>
            <a:cxnLst/>
            <a:rect l="0" t="0" r="r" b="b"/>
            <a:pathLst>
              <a:path w="3984" h="560">
                <a:moveTo>
                  <a:pt x="0" y="471"/>
                </a:moveTo>
                <a:lnTo>
                  <a:pt x="0" y="89"/>
                </a:lnTo>
                <a:cubicBezTo>
                  <a:pt x="0" y="78"/>
                  <a:pt x="2" y="66"/>
                  <a:pt x="7" y="55"/>
                </a:cubicBezTo>
                <a:cubicBezTo>
                  <a:pt x="12" y="44"/>
                  <a:pt x="18" y="35"/>
                  <a:pt x="26" y="26"/>
                </a:cubicBezTo>
                <a:cubicBezTo>
                  <a:pt x="35" y="18"/>
                  <a:pt x="44" y="11"/>
                  <a:pt x="55" y="7"/>
                </a:cubicBezTo>
                <a:cubicBezTo>
                  <a:pt x="66" y="2"/>
                  <a:pt x="78" y="0"/>
                  <a:pt x="90" y="0"/>
                </a:cubicBezTo>
                <a:lnTo>
                  <a:pt x="3894" y="0"/>
                </a:lnTo>
                <a:cubicBezTo>
                  <a:pt x="3906" y="0"/>
                  <a:pt x="3918" y="2"/>
                  <a:pt x="3929" y="7"/>
                </a:cubicBezTo>
                <a:cubicBezTo>
                  <a:pt x="3939" y="11"/>
                  <a:pt x="3949" y="18"/>
                  <a:pt x="3958" y="26"/>
                </a:cubicBezTo>
                <a:cubicBezTo>
                  <a:pt x="3966" y="35"/>
                  <a:pt x="3972" y="44"/>
                  <a:pt x="3977" y="55"/>
                </a:cubicBezTo>
                <a:cubicBezTo>
                  <a:pt x="3981" y="66"/>
                  <a:pt x="3984" y="78"/>
                  <a:pt x="3984" y="89"/>
                </a:cubicBezTo>
                <a:lnTo>
                  <a:pt x="3984" y="471"/>
                </a:lnTo>
                <a:cubicBezTo>
                  <a:pt x="3984" y="483"/>
                  <a:pt x="3981" y="494"/>
                  <a:pt x="3977" y="505"/>
                </a:cubicBezTo>
                <a:cubicBezTo>
                  <a:pt x="3972" y="516"/>
                  <a:pt x="3966" y="526"/>
                  <a:pt x="3958" y="534"/>
                </a:cubicBezTo>
                <a:cubicBezTo>
                  <a:pt x="3949" y="542"/>
                  <a:pt x="3939" y="549"/>
                  <a:pt x="3929" y="553"/>
                </a:cubicBezTo>
                <a:cubicBezTo>
                  <a:pt x="3918" y="558"/>
                  <a:pt x="3906" y="560"/>
                  <a:pt x="3894" y="560"/>
                </a:cubicBezTo>
                <a:lnTo>
                  <a:pt x="90" y="560"/>
                </a:lnTo>
                <a:cubicBezTo>
                  <a:pt x="78" y="560"/>
                  <a:pt x="66" y="558"/>
                  <a:pt x="55" y="553"/>
                </a:cubicBezTo>
                <a:cubicBezTo>
                  <a:pt x="44" y="549"/>
                  <a:pt x="35" y="542"/>
                  <a:pt x="26" y="534"/>
                </a:cubicBezTo>
                <a:cubicBezTo>
                  <a:pt x="18" y="526"/>
                  <a:pt x="12" y="516"/>
                  <a:pt x="7" y="505"/>
                </a:cubicBezTo>
                <a:cubicBezTo>
                  <a:pt x="2" y="494"/>
                  <a:pt x="0" y="483"/>
                  <a:pt x="0" y="471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30" name="文本框 729"/>
          <p:cNvSpPr txBox="1"/>
          <p:nvPr/>
        </p:nvSpPr>
        <p:spPr>
          <a:xfrm>
            <a:off x="1746000" y="2445840"/>
            <a:ext cx="58212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top_p: 0.9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1" name="文本框 730"/>
          <p:cNvSpPr txBox="1"/>
          <p:nvPr/>
        </p:nvSpPr>
        <p:spPr>
          <a:xfrm>
            <a:off x="596160" y="2687400"/>
            <a:ext cx="13172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repetition_penalty: 1.1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2" name="文本框 731"/>
          <p:cNvSpPr txBox="1"/>
          <p:nvPr/>
        </p:nvSpPr>
        <p:spPr>
          <a:xfrm>
            <a:off x="596160" y="3069000"/>
            <a:ext cx="180792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EE7B7"/>
                </a:solidFill>
                <a:effectLst/>
                <a:uFillTx/>
                <a:latin typeface="Courier New"/>
                <a:ea typeface="Courier New"/>
              </a:rPr>
              <a:t>generate_optimized_answer(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3" name="文本框 732"/>
          <p:cNvSpPr txBox="1"/>
          <p:nvPr/>
        </p:nvSpPr>
        <p:spPr>
          <a:xfrm>
            <a:off x="596160" y="3229920"/>
            <a:ext cx="62640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EE7B7"/>
                </a:solidFill>
                <a:effectLst/>
                <a:uFillTx/>
                <a:latin typeface="Courier New"/>
                <a:ea typeface="Courier New"/>
              </a:rPr>
              <a:t>  prompt,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4" name="文本框 733"/>
          <p:cNvSpPr txBox="1"/>
          <p:nvPr/>
        </p:nvSpPr>
        <p:spPr>
          <a:xfrm>
            <a:off x="596160" y="3391200"/>
            <a:ext cx="118224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EE7B7"/>
                </a:solidFill>
                <a:effectLst/>
                <a:uFillTx/>
                <a:latin typeface="Courier New"/>
                <a:ea typeface="Courier New"/>
              </a:rPr>
              <a:t>  max_length=60,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5" name="文本框 734"/>
          <p:cNvSpPr txBox="1"/>
          <p:nvPr/>
        </p:nvSpPr>
        <p:spPr>
          <a:xfrm>
            <a:off x="596160" y="3552120"/>
            <a:ext cx="125172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EE7B7"/>
                </a:solidFill>
                <a:effectLst/>
                <a:uFillTx/>
                <a:latin typeface="Courier New"/>
                <a:ea typeface="Courier New"/>
              </a:rPr>
              <a:t>  temperature=0.6,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6" name="文本框 735"/>
          <p:cNvSpPr txBox="1"/>
          <p:nvPr/>
        </p:nvSpPr>
        <p:spPr>
          <a:xfrm>
            <a:off x="596160" y="3713400"/>
            <a:ext cx="90432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EE7B7"/>
                </a:solidFill>
                <a:effectLst/>
                <a:uFillTx/>
                <a:latin typeface="Courier New"/>
                <a:ea typeface="Courier New"/>
              </a:rPr>
              <a:t>  top_p=0.9,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7" name="文本框 736"/>
          <p:cNvSpPr txBox="1"/>
          <p:nvPr/>
        </p:nvSpPr>
        <p:spPr>
          <a:xfrm>
            <a:off x="596160" y="3874320"/>
            <a:ext cx="166896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EE7B7"/>
                </a:solidFill>
                <a:effectLst/>
                <a:uFillTx/>
                <a:latin typeface="Courier New"/>
                <a:ea typeface="Courier New"/>
              </a:rPr>
              <a:t>  repetition_penalty=1.1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38" name="图片 737"/>
          <p:cNvPicPr/>
          <p:nvPr/>
        </p:nvPicPr>
        <p:blipFill>
          <a:blip r:embed="rId7"/>
          <a:stretch/>
        </p:blipFill>
        <p:spPr>
          <a:xfrm>
            <a:off x="515520" y="4389840"/>
            <a:ext cx="12852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39" name="文本框 738"/>
          <p:cNvSpPr txBox="1"/>
          <p:nvPr/>
        </p:nvSpPr>
        <p:spPr>
          <a:xfrm>
            <a:off x="596160" y="4035240"/>
            <a:ext cx="11556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EE7B7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40" name="图片 739"/>
          <p:cNvPicPr/>
          <p:nvPr/>
        </p:nvPicPr>
        <p:blipFill>
          <a:blip r:embed="rId7"/>
          <a:stretch/>
        </p:blipFill>
        <p:spPr>
          <a:xfrm>
            <a:off x="515520" y="4583160"/>
            <a:ext cx="12852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41" name="文本框 740"/>
          <p:cNvSpPr txBox="1"/>
          <p:nvPr/>
        </p:nvSpPr>
        <p:spPr>
          <a:xfrm>
            <a:off x="708840" y="4344840"/>
            <a:ext cx="10371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避免⽣成重复内容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42" name="图片 741"/>
          <p:cNvPicPr/>
          <p:nvPr/>
        </p:nvPicPr>
        <p:blipFill>
          <a:blip r:embed="rId8"/>
          <a:stretch/>
        </p:blipFill>
        <p:spPr>
          <a:xfrm>
            <a:off x="3632760" y="1482120"/>
            <a:ext cx="3047040" cy="339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43" name="任意多边形 742"/>
          <p:cNvSpPr/>
          <p:nvPr/>
        </p:nvSpPr>
        <p:spPr>
          <a:xfrm>
            <a:off x="3761280" y="2947680"/>
            <a:ext cx="2787480" cy="806040"/>
          </a:xfrm>
          <a:custGeom>
            <a:avLst/>
            <a:gdLst/>
            <a:ahLst/>
            <a:cxnLst/>
            <a:rect l="0" t="0" r="r" b="b"/>
            <a:pathLst>
              <a:path w="7743" h="2239">
                <a:moveTo>
                  <a:pt x="0" y="2105"/>
                </a:moveTo>
                <a:lnTo>
                  <a:pt x="0" y="135"/>
                </a:lnTo>
                <a:cubicBezTo>
                  <a:pt x="0" y="117"/>
                  <a:pt x="4" y="100"/>
                  <a:pt x="10" y="83"/>
                </a:cubicBezTo>
                <a:cubicBezTo>
                  <a:pt x="17" y="67"/>
                  <a:pt x="27" y="52"/>
                  <a:pt x="39" y="40"/>
                </a:cubicBezTo>
                <a:cubicBezTo>
                  <a:pt x="52" y="27"/>
                  <a:pt x="67" y="17"/>
                  <a:pt x="83" y="11"/>
                </a:cubicBezTo>
                <a:cubicBezTo>
                  <a:pt x="99" y="4"/>
                  <a:pt x="117" y="0"/>
                  <a:pt x="134" y="0"/>
                </a:cubicBezTo>
                <a:lnTo>
                  <a:pt x="7608" y="0"/>
                </a:lnTo>
                <a:cubicBezTo>
                  <a:pt x="7626" y="0"/>
                  <a:pt x="7643" y="4"/>
                  <a:pt x="7660" y="11"/>
                </a:cubicBezTo>
                <a:cubicBezTo>
                  <a:pt x="7676" y="17"/>
                  <a:pt x="7691" y="27"/>
                  <a:pt x="7703" y="40"/>
                </a:cubicBezTo>
                <a:cubicBezTo>
                  <a:pt x="7716" y="52"/>
                  <a:pt x="7726" y="67"/>
                  <a:pt x="7732" y="83"/>
                </a:cubicBezTo>
                <a:cubicBezTo>
                  <a:pt x="7739" y="100"/>
                  <a:pt x="7743" y="117"/>
                  <a:pt x="7743" y="135"/>
                </a:cubicBezTo>
                <a:lnTo>
                  <a:pt x="7743" y="2105"/>
                </a:lnTo>
                <a:cubicBezTo>
                  <a:pt x="7743" y="2122"/>
                  <a:pt x="7739" y="2139"/>
                  <a:pt x="7732" y="2156"/>
                </a:cubicBezTo>
                <a:cubicBezTo>
                  <a:pt x="7726" y="2172"/>
                  <a:pt x="7716" y="2187"/>
                  <a:pt x="7703" y="2199"/>
                </a:cubicBezTo>
                <a:cubicBezTo>
                  <a:pt x="7691" y="2212"/>
                  <a:pt x="7676" y="2222"/>
                  <a:pt x="7660" y="2229"/>
                </a:cubicBezTo>
                <a:cubicBezTo>
                  <a:pt x="7643" y="2235"/>
                  <a:pt x="7626" y="2239"/>
                  <a:pt x="7608" y="2239"/>
                </a:cubicBezTo>
                <a:lnTo>
                  <a:pt x="134" y="2239"/>
                </a:lnTo>
                <a:cubicBezTo>
                  <a:pt x="117" y="2239"/>
                  <a:pt x="99" y="2235"/>
                  <a:pt x="83" y="2229"/>
                </a:cubicBezTo>
                <a:cubicBezTo>
                  <a:pt x="67" y="2222"/>
                  <a:pt x="52" y="2212"/>
                  <a:pt x="39" y="2199"/>
                </a:cubicBezTo>
                <a:cubicBezTo>
                  <a:pt x="27" y="2187"/>
                  <a:pt x="17" y="2172"/>
                  <a:pt x="10" y="2156"/>
                </a:cubicBezTo>
                <a:cubicBezTo>
                  <a:pt x="4" y="2139"/>
                  <a:pt x="0" y="2122"/>
                  <a:pt x="0" y="2105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44" name="图片 743"/>
          <p:cNvPicPr/>
          <p:nvPr/>
        </p:nvPicPr>
        <p:blipFill>
          <a:blip r:embed="rId9"/>
          <a:stretch/>
        </p:blipFill>
        <p:spPr>
          <a:xfrm>
            <a:off x="3761640" y="1611000"/>
            <a:ext cx="241200" cy="241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45" name="文本框 744"/>
          <p:cNvSpPr txBox="1"/>
          <p:nvPr/>
        </p:nvSpPr>
        <p:spPr>
          <a:xfrm>
            <a:off x="708840" y="4538160"/>
            <a:ext cx="9075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提⾼回答流畅度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6" name="文本框 745"/>
          <p:cNvSpPr txBox="1"/>
          <p:nvPr/>
        </p:nvSpPr>
        <p:spPr>
          <a:xfrm>
            <a:off x="4097160" y="1601280"/>
            <a:ext cx="96984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7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检索算法改进</a:t>
            </a:r>
            <a:endParaRPr lang="en-US" sz="12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47" name="图片 746"/>
          <p:cNvPicPr/>
          <p:nvPr/>
        </p:nvPicPr>
        <p:blipFill>
          <a:blip r:embed="rId10"/>
          <a:stretch/>
        </p:blipFill>
        <p:spPr>
          <a:xfrm>
            <a:off x="3761640" y="2206800"/>
            <a:ext cx="2786400" cy="6440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48" name="文本框 747"/>
          <p:cNvSpPr txBox="1"/>
          <p:nvPr/>
        </p:nvSpPr>
        <p:spPr>
          <a:xfrm>
            <a:off x="3758760" y="1936800"/>
            <a:ext cx="181440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增强查询与上下⽂的语义匹配：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9" name="文本框 748"/>
          <p:cNvSpPr txBox="1"/>
          <p:nvPr/>
        </p:nvSpPr>
        <p:spPr>
          <a:xfrm>
            <a:off x="3839400" y="3044520"/>
            <a:ext cx="187740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EE7B7"/>
                </a:solidFill>
                <a:effectLst/>
                <a:uFillTx/>
                <a:latin typeface="Courier New"/>
                <a:ea typeface="Courier New"/>
              </a:rPr>
              <a:t>retrieve_optimized_context(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0" name="文本框 749"/>
          <p:cNvSpPr txBox="1"/>
          <p:nvPr/>
        </p:nvSpPr>
        <p:spPr>
          <a:xfrm>
            <a:off x="3839400" y="3205800"/>
            <a:ext cx="97380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EE7B7"/>
                </a:solidFill>
                <a:effectLst/>
                <a:uFillTx/>
                <a:latin typeface="Courier New"/>
                <a:ea typeface="Courier New"/>
              </a:rPr>
              <a:t>  query_text,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1" name="文本框 750"/>
          <p:cNvSpPr txBox="1"/>
          <p:nvPr/>
        </p:nvSpPr>
        <p:spPr>
          <a:xfrm>
            <a:off x="3839400" y="3366720"/>
            <a:ext cx="62640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EE7B7"/>
                </a:solidFill>
                <a:effectLst/>
                <a:uFillTx/>
                <a:latin typeface="Courier New"/>
                <a:ea typeface="Courier New"/>
              </a:rPr>
              <a:t>  top_k=2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52" name="图片 751"/>
          <p:cNvPicPr/>
          <p:nvPr/>
        </p:nvPicPr>
        <p:blipFill>
          <a:blip r:embed="rId11"/>
          <a:stretch/>
        </p:blipFill>
        <p:spPr>
          <a:xfrm>
            <a:off x="3761640" y="3882240"/>
            <a:ext cx="12852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53" name="文本框 752"/>
          <p:cNvSpPr txBox="1"/>
          <p:nvPr/>
        </p:nvSpPr>
        <p:spPr>
          <a:xfrm>
            <a:off x="3839400" y="3528000"/>
            <a:ext cx="11556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6EE7B7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54" name="图片 753"/>
          <p:cNvPicPr/>
          <p:nvPr/>
        </p:nvPicPr>
        <p:blipFill>
          <a:blip r:embed="rId11"/>
          <a:stretch/>
        </p:blipFill>
        <p:spPr>
          <a:xfrm>
            <a:off x="3761640" y="4075560"/>
            <a:ext cx="12852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55" name="文本框 754"/>
          <p:cNvSpPr txBox="1"/>
          <p:nvPr/>
        </p:nvSpPr>
        <p:spPr>
          <a:xfrm>
            <a:off x="3952080" y="3837600"/>
            <a:ext cx="11667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检索多个相关上下⽂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56" name="图片 755"/>
          <p:cNvPicPr/>
          <p:nvPr/>
        </p:nvPicPr>
        <p:blipFill>
          <a:blip r:embed="rId12"/>
          <a:stretch/>
        </p:blipFill>
        <p:spPr>
          <a:xfrm>
            <a:off x="6870600" y="1482120"/>
            <a:ext cx="3054960" cy="3396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57" name="任意多边形 756"/>
          <p:cNvSpPr/>
          <p:nvPr/>
        </p:nvSpPr>
        <p:spPr>
          <a:xfrm>
            <a:off x="6999480" y="2206800"/>
            <a:ext cx="2795040" cy="1095840"/>
          </a:xfrm>
          <a:custGeom>
            <a:avLst/>
            <a:gdLst/>
            <a:ahLst/>
            <a:cxnLst/>
            <a:rect l="0" t="0" r="r" b="b"/>
            <a:pathLst>
              <a:path w="7764" h="3044">
                <a:moveTo>
                  <a:pt x="0" y="2865"/>
                </a:moveTo>
                <a:lnTo>
                  <a:pt x="0" y="179"/>
                </a:lnTo>
                <a:cubicBezTo>
                  <a:pt x="0" y="167"/>
                  <a:pt x="1" y="156"/>
                  <a:pt x="3" y="144"/>
                </a:cubicBezTo>
                <a:cubicBezTo>
                  <a:pt x="5" y="133"/>
                  <a:pt x="9" y="121"/>
                  <a:pt x="13" y="110"/>
                </a:cubicBezTo>
                <a:cubicBezTo>
                  <a:pt x="18" y="100"/>
                  <a:pt x="23" y="89"/>
                  <a:pt x="30" y="80"/>
                </a:cubicBezTo>
                <a:cubicBezTo>
                  <a:pt x="36" y="70"/>
                  <a:pt x="44" y="61"/>
                  <a:pt x="52" y="52"/>
                </a:cubicBezTo>
                <a:cubicBezTo>
                  <a:pt x="60" y="44"/>
                  <a:pt x="69" y="37"/>
                  <a:pt x="79" y="30"/>
                </a:cubicBezTo>
                <a:cubicBezTo>
                  <a:pt x="89" y="24"/>
                  <a:pt x="99" y="18"/>
                  <a:pt x="110" y="14"/>
                </a:cubicBezTo>
                <a:cubicBezTo>
                  <a:pt x="121" y="9"/>
                  <a:pt x="132" y="6"/>
                  <a:pt x="144" y="3"/>
                </a:cubicBezTo>
                <a:cubicBezTo>
                  <a:pt x="155" y="1"/>
                  <a:pt x="167" y="0"/>
                  <a:pt x="179" y="0"/>
                </a:cubicBezTo>
                <a:lnTo>
                  <a:pt x="7584" y="0"/>
                </a:lnTo>
                <a:cubicBezTo>
                  <a:pt x="7596" y="0"/>
                  <a:pt x="7608" y="1"/>
                  <a:pt x="7619" y="3"/>
                </a:cubicBezTo>
                <a:cubicBezTo>
                  <a:pt x="7631" y="6"/>
                  <a:pt x="7642" y="9"/>
                  <a:pt x="7653" y="14"/>
                </a:cubicBezTo>
                <a:cubicBezTo>
                  <a:pt x="7664" y="18"/>
                  <a:pt x="7674" y="24"/>
                  <a:pt x="7684" y="30"/>
                </a:cubicBezTo>
                <a:cubicBezTo>
                  <a:pt x="7694" y="37"/>
                  <a:pt x="7703" y="44"/>
                  <a:pt x="7711" y="52"/>
                </a:cubicBezTo>
                <a:cubicBezTo>
                  <a:pt x="7719" y="61"/>
                  <a:pt x="7727" y="70"/>
                  <a:pt x="7734" y="80"/>
                </a:cubicBezTo>
                <a:cubicBezTo>
                  <a:pt x="7741" y="89"/>
                  <a:pt x="7746" y="100"/>
                  <a:pt x="7751" y="110"/>
                </a:cubicBezTo>
                <a:cubicBezTo>
                  <a:pt x="7755" y="121"/>
                  <a:pt x="7759" y="133"/>
                  <a:pt x="7761" y="144"/>
                </a:cubicBezTo>
                <a:cubicBezTo>
                  <a:pt x="7763" y="156"/>
                  <a:pt x="7764" y="167"/>
                  <a:pt x="7764" y="179"/>
                </a:cubicBezTo>
                <a:lnTo>
                  <a:pt x="7764" y="2865"/>
                </a:lnTo>
                <a:cubicBezTo>
                  <a:pt x="7764" y="2877"/>
                  <a:pt x="7763" y="2888"/>
                  <a:pt x="7761" y="2900"/>
                </a:cubicBezTo>
                <a:cubicBezTo>
                  <a:pt x="7759" y="2911"/>
                  <a:pt x="7755" y="2922"/>
                  <a:pt x="7751" y="2933"/>
                </a:cubicBezTo>
                <a:cubicBezTo>
                  <a:pt x="7746" y="2944"/>
                  <a:pt x="7741" y="2955"/>
                  <a:pt x="7734" y="2964"/>
                </a:cubicBezTo>
                <a:cubicBezTo>
                  <a:pt x="7727" y="2974"/>
                  <a:pt x="7719" y="2983"/>
                  <a:pt x="7711" y="2991"/>
                </a:cubicBezTo>
                <a:cubicBezTo>
                  <a:pt x="7703" y="3000"/>
                  <a:pt x="7694" y="3007"/>
                  <a:pt x="7684" y="3014"/>
                </a:cubicBezTo>
                <a:cubicBezTo>
                  <a:pt x="7674" y="3020"/>
                  <a:pt x="7664" y="3026"/>
                  <a:pt x="7653" y="3030"/>
                </a:cubicBezTo>
                <a:cubicBezTo>
                  <a:pt x="7642" y="3035"/>
                  <a:pt x="7631" y="3038"/>
                  <a:pt x="7619" y="3040"/>
                </a:cubicBezTo>
                <a:cubicBezTo>
                  <a:pt x="7608" y="3043"/>
                  <a:pt x="7596" y="3044"/>
                  <a:pt x="7584" y="3044"/>
                </a:cubicBezTo>
                <a:lnTo>
                  <a:pt x="179" y="3044"/>
                </a:lnTo>
                <a:cubicBezTo>
                  <a:pt x="167" y="3044"/>
                  <a:pt x="155" y="3043"/>
                  <a:pt x="144" y="3040"/>
                </a:cubicBezTo>
                <a:cubicBezTo>
                  <a:pt x="132" y="3038"/>
                  <a:pt x="121" y="3035"/>
                  <a:pt x="110" y="3030"/>
                </a:cubicBezTo>
                <a:cubicBezTo>
                  <a:pt x="99" y="3026"/>
                  <a:pt x="89" y="3020"/>
                  <a:pt x="79" y="3014"/>
                </a:cubicBezTo>
                <a:cubicBezTo>
                  <a:pt x="69" y="3007"/>
                  <a:pt x="60" y="3000"/>
                  <a:pt x="52" y="2991"/>
                </a:cubicBezTo>
                <a:cubicBezTo>
                  <a:pt x="44" y="2983"/>
                  <a:pt x="36" y="2974"/>
                  <a:pt x="30" y="2964"/>
                </a:cubicBezTo>
                <a:cubicBezTo>
                  <a:pt x="23" y="2955"/>
                  <a:pt x="18" y="2944"/>
                  <a:pt x="13" y="2933"/>
                </a:cubicBezTo>
                <a:cubicBezTo>
                  <a:pt x="9" y="2922"/>
                  <a:pt x="5" y="2911"/>
                  <a:pt x="3" y="2900"/>
                </a:cubicBezTo>
                <a:cubicBezTo>
                  <a:pt x="1" y="2888"/>
                  <a:pt x="0" y="2877"/>
                  <a:pt x="0" y="2865"/>
                </a:cubicBezTo>
                <a:close/>
              </a:path>
            </a:pathLst>
          </a:custGeom>
          <a:solidFill>
            <a:srgbClr val="1F2937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58" name="图片 757"/>
          <p:cNvPicPr/>
          <p:nvPr/>
        </p:nvPicPr>
        <p:blipFill>
          <a:blip r:embed="rId13"/>
          <a:stretch/>
        </p:blipFill>
        <p:spPr>
          <a:xfrm>
            <a:off x="6999480" y="1611000"/>
            <a:ext cx="185040" cy="241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59" name="文本框 758"/>
          <p:cNvSpPr txBox="1"/>
          <p:nvPr/>
        </p:nvSpPr>
        <p:spPr>
          <a:xfrm>
            <a:off x="3952080" y="4030920"/>
            <a:ext cx="142560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组合多个上下⽂为字符串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0" name="文本框 759"/>
          <p:cNvSpPr txBox="1"/>
          <p:nvPr/>
        </p:nvSpPr>
        <p:spPr>
          <a:xfrm>
            <a:off x="7283880" y="1601280"/>
            <a:ext cx="113148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7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上下⽂处理强化</a:t>
            </a:r>
            <a:endParaRPr lang="en-US" sz="12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61" name="图片 760"/>
          <p:cNvPicPr/>
          <p:nvPr/>
        </p:nvPicPr>
        <p:blipFill>
          <a:blip r:embed="rId14"/>
          <a:stretch/>
        </p:blipFill>
        <p:spPr>
          <a:xfrm>
            <a:off x="7096320" y="2319840"/>
            <a:ext cx="11232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62" name="文本框 761"/>
          <p:cNvSpPr txBox="1"/>
          <p:nvPr/>
        </p:nvSpPr>
        <p:spPr>
          <a:xfrm>
            <a:off x="7002000" y="1936800"/>
            <a:ext cx="168480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优化检索模块的上下⽂处理：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3" name="文本框 762"/>
          <p:cNvSpPr txBox="1"/>
          <p:nvPr/>
        </p:nvSpPr>
        <p:spPr>
          <a:xfrm>
            <a:off x="7275960" y="2293560"/>
            <a:ext cx="56448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单⼀上下⽂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64" name="图片 763"/>
          <p:cNvPicPr/>
          <p:nvPr/>
        </p:nvPicPr>
        <p:blipFill>
          <a:blip r:embed="rId14"/>
          <a:stretch/>
        </p:blipFill>
        <p:spPr>
          <a:xfrm>
            <a:off x="7096320" y="2738520"/>
            <a:ext cx="11232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65" name="文本框 764"/>
          <p:cNvSpPr txBox="1"/>
          <p:nvPr/>
        </p:nvSpPr>
        <p:spPr>
          <a:xfrm>
            <a:off x="7098840" y="2513520"/>
            <a:ext cx="1920960" cy="138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60" b="0" u="none" strike="noStrike">
                <a:solidFill>
                  <a:srgbClr val="D1D5DB"/>
                </a:solidFill>
                <a:effectLst/>
                <a:uFillTx/>
                <a:latin typeface="NotoSansCJKsc"/>
                <a:ea typeface="NotoSansCJKsc"/>
              </a:rPr>
              <a:t>糖尿病是⼀种慢性疾病，需要⻓期控制⾎糖。</a:t>
            </a:r>
            <a:endParaRPr lang="en-US" sz="7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6" name="文本框 765"/>
          <p:cNvSpPr txBox="1"/>
          <p:nvPr/>
        </p:nvSpPr>
        <p:spPr>
          <a:xfrm>
            <a:off x="7275960" y="2712600"/>
            <a:ext cx="10155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优化后的多重上下⽂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7" name="文本框 766"/>
          <p:cNvSpPr txBox="1"/>
          <p:nvPr/>
        </p:nvSpPr>
        <p:spPr>
          <a:xfrm>
            <a:off x="7098840" y="2932560"/>
            <a:ext cx="2496960" cy="138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60" b="0" u="none" strike="noStrike">
                <a:solidFill>
                  <a:srgbClr val="D1D5DB"/>
                </a:solidFill>
                <a:effectLst/>
                <a:uFillTx/>
                <a:latin typeface="NotoSansCJKsc"/>
                <a:ea typeface="NotoSansCJKsc"/>
              </a:rPr>
              <a:t>糖尿病是⼀种慢性疾病，需要⻓期控制⾎糖。⾼⾎压患者应</a:t>
            </a:r>
            <a:endParaRPr lang="en-US" sz="7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68" name="图片 767"/>
          <p:cNvPicPr/>
          <p:nvPr/>
        </p:nvPicPr>
        <p:blipFill>
          <a:blip r:embed="rId7"/>
          <a:stretch/>
        </p:blipFill>
        <p:spPr>
          <a:xfrm>
            <a:off x="6999480" y="3431160"/>
            <a:ext cx="12852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69" name="文本框 768"/>
          <p:cNvSpPr txBox="1"/>
          <p:nvPr/>
        </p:nvSpPr>
        <p:spPr>
          <a:xfrm>
            <a:off x="7098840" y="3061440"/>
            <a:ext cx="1344960" cy="1389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60" b="0" u="none" strike="noStrike">
                <a:solidFill>
                  <a:srgbClr val="D1D5DB"/>
                </a:solidFill>
                <a:effectLst/>
                <a:uFillTx/>
                <a:latin typeface="NotoSansCJKsc"/>
                <a:ea typeface="NotoSansCJKsc"/>
              </a:rPr>
              <a:t>注意饮⻝，避免摄⼊过多盐分。</a:t>
            </a:r>
            <a:endParaRPr lang="en-US" sz="7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70" name="图片 769"/>
          <p:cNvPicPr/>
          <p:nvPr/>
        </p:nvPicPr>
        <p:blipFill>
          <a:blip r:embed="rId7"/>
          <a:stretch/>
        </p:blipFill>
        <p:spPr>
          <a:xfrm>
            <a:off x="6999480" y="3624480"/>
            <a:ext cx="12852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71" name="文本框 770"/>
          <p:cNvSpPr txBox="1"/>
          <p:nvPr/>
        </p:nvSpPr>
        <p:spPr>
          <a:xfrm>
            <a:off x="7195320" y="3386520"/>
            <a:ext cx="142560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提供更全⾯的上下⽂信息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2" name="文本框 771"/>
          <p:cNvSpPr txBox="1"/>
          <p:nvPr/>
        </p:nvSpPr>
        <p:spPr>
          <a:xfrm>
            <a:off x="7195320" y="3579840"/>
            <a:ext cx="142560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保证回答与查询更加⼀致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73" name="图片 772"/>
          <p:cNvPicPr/>
          <p:nvPr/>
        </p:nvPicPr>
        <p:blipFill>
          <a:blip r:embed="rId15"/>
          <a:stretch/>
        </p:blipFill>
        <p:spPr>
          <a:xfrm>
            <a:off x="386640" y="5388480"/>
            <a:ext cx="4671360" cy="1030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74" name="图片 773"/>
          <p:cNvPicPr/>
          <p:nvPr/>
        </p:nvPicPr>
        <p:blipFill>
          <a:blip r:embed="rId16"/>
          <a:stretch/>
        </p:blipFill>
        <p:spPr>
          <a:xfrm>
            <a:off x="515520" y="5549760"/>
            <a:ext cx="160560" cy="160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75" name="文本框 774"/>
          <p:cNvSpPr txBox="1"/>
          <p:nvPr/>
        </p:nvSpPr>
        <p:spPr>
          <a:xfrm>
            <a:off x="386640" y="5048640"/>
            <a:ext cx="96984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7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优化效果对⽐</a:t>
            </a:r>
            <a:endParaRPr lang="en-US" sz="12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6" name="文本框 775"/>
          <p:cNvSpPr txBox="1"/>
          <p:nvPr/>
        </p:nvSpPr>
        <p:spPr>
          <a:xfrm>
            <a:off x="740880" y="5510520"/>
            <a:ext cx="869400" cy="209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优化前的回答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7" name="文本框 776"/>
          <p:cNvSpPr txBox="1"/>
          <p:nvPr/>
        </p:nvSpPr>
        <p:spPr>
          <a:xfrm>
            <a:off x="515520" y="5823720"/>
            <a:ext cx="11232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"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8" name="文本框 777"/>
          <p:cNvSpPr txBox="1"/>
          <p:nvPr/>
        </p:nvSpPr>
        <p:spPr>
          <a:xfrm>
            <a:off x="567360" y="5797440"/>
            <a:ext cx="42861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D1D5DB"/>
                </a:solidFill>
                <a:effectLst/>
                <a:uFillTx/>
                <a:latin typeface="NotoSansCJKsc"/>
                <a:ea typeface="NotoSansCJKsc"/>
              </a:rPr>
              <a:t>糖尿病是⼀种慢性疾病，需要⻓期控制⾎糖。糖尿病患者应选择低糖饮⻝减少摄⼊含糖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9" name="文本框 778"/>
          <p:cNvSpPr txBox="1"/>
          <p:nvPr/>
        </p:nvSpPr>
        <p:spPr>
          <a:xfrm>
            <a:off x="515520" y="5958360"/>
            <a:ext cx="270720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D1D5DB"/>
                </a:solidFill>
                <a:effectLst/>
                <a:uFillTx/>
                <a:latin typeface="NotoSansCJKsc"/>
                <a:ea typeface="NotoSansCJKsc"/>
              </a:rPr>
              <a:t>⻝品，定期监测⾎糖并与医⽣合作制定健康饮⻝计划。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80" name="图片 779"/>
          <p:cNvPicPr/>
          <p:nvPr/>
        </p:nvPicPr>
        <p:blipFill>
          <a:blip r:embed="rId17"/>
          <a:stretch/>
        </p:blipFill>
        <p:spPr>
          <a:xfrm>
            <a:off x="5251680" y="5388480"/>
            <a:ext cx="4671360" cy="1030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81" name="图片 780"/>
          <p:cNvPicPr/>
          <p:nvPr/>
        </p:nvPicPr>
        <p:blipFill>
          <a:blip r:embed="rId18"/>
          <a:stretch/>
        </p:blipFill>
        <p:spPr>
          <a:xfrm>
            <a:off x="5380560" y="5549760"/>
            <a:ext cx="160560" cy="160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82" name="文本框 781"/>
          <p:cNvSpPr txBox="1"/>
          <p:nvPr/>
        </p:nvSpPr>
        <p:spPr>
          <a:xfrm>
            <a:off x="3222000" y="5984640"/>
            <a:ext cx="11232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"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3" name="文本框 782"/>
          <p:cNvSpPr txBox="1"/>
          <p:nvPr/>
        </p:nvSpPr>
        <p:spPr>
          <a:xfrm>
            <a:off x="5605920" y="5510520"/>
            <a:ext cx="869400" cy="209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优化后的回答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4" name="文本框 783"/>
          <p:cNvSpPr txBox="1"/>
          <p:nvPr/>
        </p:nvSpPr>
        <p:spPr>
          <a:xfrm>
            <a:off x="5380560" y="5823720"/>
            <a:ext cx="11232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"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5" name="文本框 784"/>
          <p:cNvSpPr txBox="1"/>
          <p:nvPr/>
        </p:nvSpPr>
        <p:spPr>
          <a:xfrm>
            <a:off x="5432400" y="5797440"/>
            <a:ext cx="42861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D1D5DB"/>
                </a:solidFill>
                <a:effectLst/>
                <a:uFillTx/>
                <a:latin typeface="NotoSansCJKsc"/>
                <a:ea typeface="NotoSansCJKsc"/>
              </a:rPr>
              <a:t>糖尿病是⼀种慢性疾病，需要⻓期控制⾎糖。糖尿病患者可以通过控制饮⻝来管理⾎糖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6" name="文本框 785"/>
          <p:cNvSpPr txBox="1"/>
          <p:nvPr/>
        </p:nvSpPr>
        <p:spPr>
          <a:xfrm>
            <a:off x="5380560" y="5958360"/>
            <a:ext cx="43988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D1D5DB"/>
                </a:solidFill>
                <a:effectLst/>
                <a:uFillTx/>
                <a:latin typeface="NotoSansCJKsc"/>
                <a:ea typeface="NotoSansCJKsc"/>
              </a:rPr>
              <a:t>⽔平。建议选择低糖、低盐的⻝物，避免含糖饮料，增加蔬菜摄⼊量，并与营养师制定个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7" name="文本框 786"/>
          <p:cNvSpPr txBox="1"/>
          <p:nvPr/>
        </p:nvSpPr>
        <p:spPr>
          <a:xfrm>
            <a:off x="5380560" y="6119640"/>
            <a:ext cx="90288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D1D5DB"/>
                </a:solidFill>
                <a:effectLst/>
                <a:uFillTx/>
                <a:latin typeface="NotoSansCJKsc"/>
                <a:ea typeface="NotoSansCJKsc"/>
              </a:rPr>
              <a:t>性化的饮⻝计划。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8" name="文本框 787"/>
          <p:cNvSpPr txBox="1"/>
          <p:nvPr/>
        </p:nvSpPr>
        <p:spPr>
          <a:xfrm>
            <a:off x="6282720" y="6145920"/>
            <a:ext cx="11232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"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9" name="图片 788"/>
          <p:cNvPicPr/>
          <p:nvPr/>
        </p:nvPicPr>
        <p:blipFill>
          <a:blip r:embed="rId2"/>
          <a:stretch/>
        </p:blipFill>
        <p:spPr>
          <a:xfrm>
            <a:off x="0" y="0"/>
            <a:ext cx="10309680" cy="6475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90" name="图片 789"/>
          <p:cNvPicPr/>
          <p:nvPr/>
        </p:nvPicPr>
        <p:blipFill>
          <a:blip r:embed="rId3"/>
          <a:stretch/>
        </p:blipFill>
        <p:spPr>
          <a:xfrm>
            <a:off x="386640" y="386640"/>
            <a:ext cx="10309680" cy="6475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91" name="图片 790"/>
          <p:cNvPicPr/>
          <p:nvPr/>
        </p:nvPicPr>
        <p:blipFill>
          <a:blip r:embed="rId4"/>
          <a:stretch/>
        </p:blipFill>
        <p:spPr>
          <a:xfrm>
            <a:off x="386640" y="773280"/>
            <a:ext cx="644040" cy="31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92" name="文本框 791"/>
          <p:cNvSpPr txBox="1"/>
          <p:nvPr/>
        </p:nvSpPr>
        <p:spPr>
          <a:xfrm>
            <a:off x="9663480" y="6171120"/>
            <a:ext cx="45648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12 / 12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93" name="图片 792"/>
          <p:cNvPicPr/>
          <p:nvPr/>
        </p:nvPicPr>
        <p:blipFill>
          <a:blip r:embed="rId5"/>
          <a:stretch/>
        </p:blipFill>
        <p:spPr>
          <a:xfrm>
            <a:off x="386640" y="1063080"/>
            <a:ext cx="4671360" cy="4606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94" name="图片 793"/>
          <p:cNvPicPr/>
          <p:nvPr/>
        </p:nvPicPr>
        <p:blipFill>
          <a:blip r:embed="rId6"/>
          <a:stretch/>
        </p:blipFill>
        <p:spPr>
          <a:xfrm>
            <a:off x="547560" y="1256400"/>
            <a:ext cx="192960" cy="192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95" name="文本框 794"/>
          <p:cNvSpPr txBox="1"/>
          <p:nvPr/>
        </p:nvSpPr>
        <p:spPr>
          <a:xfrm>
            <a:off x="386640" y="308160"/>
            <a:ext cx="1448640" cy="419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28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总结与展望</a:t>
            </a:r>
            <a:endParaRPr lang="en-US" sz="22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6" name="文本框 795"/>
          <p:cNvSpPr txBox="1"/>
          <p:nvPr/>
        </p:nvSpPr>
        <p:spPr>
          <a:xfrm>
            <a:off x="837720" y="1238400"/>
            <a:ext cx="458280" cy="22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2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RAG</a:t>
            </a:r>
            <a:endParaRPr lang="en-US" sz="15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97" name="图片 796"/>
          <p:cNvPicPr/>
          <p:nvPr/>
        </p:nvPicPr>
        <p:blipFill>
          <a:blip r:embed="rId7"/>
          <a:stretch/>
        </p:blipFill>
        <p:spPr>
          <a:xfrm>
            <a:off x="547560" y="1611000"/>
            <a:ext cx="225000" cy="225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98" name="文本框 797"/>
          <p:cNvSpPr txBox="1"/>
          <p:nvPr/>
        </p:nvSpPr>
        <p:spPr>
          <a:xfrm>
            <a:off x="1294920" y="1193400"/>
            <a:ext cx="1549080" cy="280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2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系统构建关键环节</a:t>
            </a:r>
            <a:endParaRPr lang="en-US" sz="15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9" name="文本框 798"/>
          <p:cNvSpPr txBox="1"/>
          <p:nvPr/>
        </p:nvSpPr>
        <p:spPr>
          <a:xfrm>
            <a:off x="615600" y="1644480"/>
            <a:ext cx="12852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1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00" name="图片 799"/>
          <p:cNvPicPr/>
          <p:nvPr/>
        </p:nvPicPr>
        <p:blipFill>
          <a:blip r:embed="rId8"/>
          <a:stretch/>
        </p:blipFill>
        <p:spPr>
          <a:xfrm>
            <a:off x="547560" y="1933200"/>
            <a:ext cx="225000" cy="225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01" name="文本框 800"/>
          <p:cNvSpPr txBox="1"/>
          <p:nvPr/>
        </p:nvSpPr>
        <p:spPr>
          <a:xfrm>
            <a:off x="869760" y="1614600"/>
            <a:ext cx="194400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创建⼩型向量数据库作为检索基础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2" name="文本框 801"/>
          <p:cNvSpPr txBox="1"/>
          <p:nvPr/>
        </p:nvSpPr>
        <p:spPr>
          <a:xfrm>
            <a:off x="615600" y="1966680"/>
            <a:ext cx="12852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2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03" name="图片 802"/>
          <p:cNvPicPr/>
          <p:nvPr/>
        </p:nvPicPr>
        <p:blipFill>
          <a:blip r:embed="rId9"/>
          <a:stretch/>
        </p:blipFill>
        <p:spPr>
          <a:xfrm>
            <a:off x="547560" y="2190960"/>
            <a:ext cx="225000" cy="225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04" name="文本框 803"/>
          <p:cNvSpPr txBox="1"/>
          <p:nvPr/>
        </p:nvSpPr>
        <p:spPr>
          <a:xfrm>
            <a:off x="869760" y="1936800"/>
            <a:ext cx="207324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数据预处理：清洗和标准化⽂本数据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5" name="文本框 804"/>
          <p:cNvSpPr txBox="1"/>
          <p:nvPr/>
        </p:nvSpPr>
        <p:spPr>
          <a:xfrm>
            <a:off x="615600" y="2224440"/>
            <a:ext cx="12852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3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06" name="图片 805"/>
          <p:cNvPicPr/>
          <p:nvPr/>
        </p:nvPicPr>
        <p:blipFill>
          <a:blip r:embed="rId10"/>
          <a:stretch/>
        </p:blipFill>
        <p:spPr>
          <a:xfrm>
            <a:off x="547560" y="2448720"/>
            <a:ext cx="225000" cy="225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07" name="文本框 806"/>
          <p:cNvSpPr txBox="1"/>
          <p:nvPr/>
        </p:nvSpPr>
        <p:spPr>
          <a:xfrm>
            <a:off x="869760" y="2194560"/>
            <a:ext cx="168480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⽣成嵌⼊向量并构建检索索引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8" name="文本框 807"/>
          <p:cNvSpPr txBox="1"/>
          <p:nvPr/>
        </p:nvSpPr>
        <p:spPr>
          <a:xfrm>
            <a:off x="615600" y="2482200"/>
            <a:ext cx="12852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4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9" name="文本框 808"/>
          <p:cNvSpPr txBox="1"/>
          <p:nvPr/>
        </p:nvSpPr>
        <p:spPr>
          <a:xfrm>
            <a:off x="869760" y="2452320"/>
            <a:ext cx="25992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使⽤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0" name="文本框 809"/>
          <p:cNvSpPr txBox="1"/>
          <p:nvPr/>
        </p:nvSpPr>
        <p:spPr>
          <a:xfrm>
            <a:off x="1127520" y="2482200"/>
            <a:ext cx="36648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FAISS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11" name="图片 810"/>
          <p:cNvPicPr/>
          <p:nvPr/>
        </p:nvPicPr>
        <p:blipFill>
          <a:blip r:embed="rId11"/>
          <a:stretch/>
        </p:blipFill>
        <p:spPr>
          <a:xfrm>
            <a:off x="547560" y="2706480"/>
            <a:ext cx="225000" cy="225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12" name="文本框 811"/>
          <p:cNvSpPr txBox="1"/>
          <p:nvPr/>
        </p:nvSpPr>
        <p:spPr>
          <a:xfrm>
            <a:off x="1479600" y="2452320"/>
            <a:ext cx="10371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实现⾼效向量检索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3" name="文本框 812"/>
          <p:cNvSpPr txBox="1"/>
          <p:nvPr/>
        </p:nvSpPr>
        <p:spPr>
          <a:xfrm>
            <a:off x="615600" y="2739960"/>
            <a:ext cx="12852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5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14" name="图片 813"/>
          <p:cNvPicPr/>
          <p:nvPr/>
        </p:nvPicPr>
        <p:blipFill>
          <a:blip r:embed="rId12"/>
          <a:stretch/>
        </p:blipFill>
        <p:spPr>
          <a:xfrm>
            <a:off x="547560" y="2964240"/>
            <a:ext cx="225000" cy="225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15" name="文本框 814"/>
          <p:cNvSpPr txBox="1"/>
          <p:nvPr/>
        </p:nvSpPr>
        <p:spPr>
          <a:xfrm>
            <a:off x="869760" y="2710080"/>
            <a:ext cx="194400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加载预训练⽣成模型处理检索结果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6" name="文本框 815"/>
          <p:cNvSpPr txBox="1"/>
          <p:nvPr/>
        </p:nvSpPr>
        <p:spPr>
          <a:xfrm>
            <a:off x="615600" y="2997720"/>
            <a:ext cx="12852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6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17" name="图片 816"/>
          <p:cNvPicPr/>
          <p:nvPr/>
        </p:nvPicPr>
        <p:blipFill>
          <a:blip r:embed="rId13"/>
          <a:stretch/>
        </p:blipFill>
        <p:spPr>
          <a:xfrm>
            <a:off x="547560" y="3222000"/>
            <a:ext cx="225000" cy="225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18" name="文本框 817"/>
          <p:cNvSpPr txBox="1"/>
          <p:nvPr/>
        </p:nvSpPr>
        <p:spPr>
          <a:xfrm>
            <a:off x="869760" y="2967480"/>
            <a:ext cx="194400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集成检索与⽣成模块形成完整流程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9" name="文本框 818"/>
          <p:cNvSpPr txBox="1"/>
          <p:nvPr/>
        </p:nvSpPr>
        <p:spPr>
          <a:xfrm>
            <a:off x="615600" y="3255480"/>
            <a:ext cx="12852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7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20" name="图片 819"/>
          <p:cNvPicPr/>
          <p:nvPr/>
        </p:nvPicPr>
        <p:blipFill>
          <a:blip r:embed="rId14"/>
          <a:stretch/>
        </p:blipFill>
        <p:spPr>
          <a:xfrm>
            <a:off x="5251680" y="1063080"/>
            <a:ext cx="4671360" cy="22388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21" name="图片 820"/>
          <p:cNvPicPr/>
          <p:nvPr/>
        </p:nvPicPr>
        <p:blipFill>
          <a:blip r:embed="rId15"/>
          <a:stretch/>
        </p:blipFill>
        <p:spPr>
          <a:xfrm>
            <a:off x="5412600" y="1256400"/>
            <a:ext cx="217080" cy="192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22" name="文本框 821"/>
          <p:cNvSpPr txBox="1"/>
          <p:nvPr/>
        </p:nvSpPr>
        <p:spPr>
          <a:xfrm>
            <a:off x="869760" y="3225240"/>
            <a:ext cx="220284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测试与优化系统响应的准确性和⼀致性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3" name="任意多边形 822"/>
          <p:cNvSpPr/>
          <p:nvPr/>
        </p:nvSpPr>
        <p:spPr>
          <a:xfrm>
            <a:off x="5412600" y="1610640"/>
            <a:ext cx="2110680" cy="797760"/>
          </a:xfrm>
          <a:custGeom>
            <a:avLst/>
            <a:gdLst/>
            <a:ahLst/>
            <a:cxnLst/>
            <a:rect l="0" t="0" r="r" b="b"/>
            <a:pathLst>
              <a:path w="5863" h="2216">
                <a:moveTo>
                  <a:pt x="0" y="2037"/>
                </a:moveTo>
                <a:lnTo>
                  <a:pt x="0" y="179"/>
                </a:lnTo>
                <a:cubicBezTo>
                  <a:pt x="0" y="168"/>
                  <a:pt x="1" y="156"/>
                  <a:pt x="3" y="144"/>
                </a:cubicBezTo>
                <a:cubicBezTo>
                  <a:pt x="6" y="133"/>
                  <a:pt x="9" y="122"/>
                  <a:pt x="13" y="111"/>
                </a:cubicBezTo>
                <a:cubicBezTo>
                  <a:pt x="18" y="100"/>
                  <a:pt x="23" y="90"/>
                  <a:pt x="30" y="80"/>
                </a:cubicBezTo>
                <a:cubicBezTo>
                  <a:pt x="37" y="70"/>
                  <a:pt x="44" y="61"/>
                  <a:pt x="52" y="53"/>
                </a:cubicBezTo>
                <a:cubicBezTo>
                  <a:pt x="61" y="44"/>
                  <a:pt x="70" y="37"/>
                  <a:pt x="79" y="30"/>
                </a:cubicBezTo>
                <a:cubicBezTo>
                  <a:pt x="89" y="24"/>
                  <a:pt x="99" y="18"/>
                  <a:pt x="110" y="14"/>
                </a:cubicBezTo>
                <a:cubicBezTo>
                  <a:pt x="121" y="9"/>
                  <a:pt x="132" y="6"/>
                  <a:pt x="144" y="4"/>
                </a:cubicBezTo>
                <a:cubicBezTo>
                  <a:pt x="155" y="1"/>
                  <a:pt x="167" y="0"/>
                  <a:pt x="179" y="0"/>
                </a:cubicBezTo>
                <a:lnTo>
                  <a:pt x="5684" y="0"/>
                </a:lnTo>
                <a:cubicBezTo>
                  <a:pt x="5696" y="0"/>
                  <a:pt x="5707" y="1"/>
                  <a:pt x="5719" y="4"/>
                </a:cubicBezTo>
                <a:cubicBezTo>
                  <a:pt x="5730" y="6"/>
                  <a:pt x="5741" y="9"/>
                  <a:pt x="5752" y="14"/>
                </a:cubicBezTo>
                <a:cubicBezTo>
                  <a:pt x="5763" y="18"/>
                  <a:pt x="5774" y="24"/>
                  <a:pt x="5783" y="30"/>
                </a:cubicBezTo>
                <a:cubicBezTo>
                  <a:pt x="5793" y="37"/>
                  <a:pt x="5802" y="44"/>
                  <a:pt x="5810" y="53"/>
                </a:cubicBezTo>
                <a:cubicBezTo>
                  <a:pt x="5819" y="61"/>
                  <a:pt x="5826" y="70"/>
                  <a:pt x="5833" y="80"/>
                </a:cubicBezTo>
                <a:cubicBezTo>
                  <a:pt x="5839" y="90"/>
                  <a:pt x="5845" y="100"/>
                  <a:pt x="5849" y="111"/>
                </a:cubicBezTo>
                <a:cubicBezTo>
                  <a:pt x="5854" y="122"/>
                  <a:pt x="5857" y="133"/>
                  <a:pt x="5859" y="144"/>
                </a:cubicBezTo>
                <a:cubicBezTo>
                  <a:pt x="5862" y="156"/>
                  <a:pt x="5863" y="168"/>
                  <a:pt x="5863" y="179"/>
                </a:cubicBezTo>
                <a:lnTo>
                  <a:pt x="5863" y="2037"/>
                </a:lnTo>
                <a:cubicBezTo>
                  <a:pt x="5863" y="2049"/>
                  <a:pt x="5862" y="2061"/>
                  <a:pt x="5859" y="2072"/>
                </a:cubicBezTo>
                <a:cubicBezTo>
                  <a:pt x="5857" y="2084"/>
                  <a:pt x="5854" y="2095"/>
                  <a:pt x="5849" y="2106"/>
                </a:cubicBezTo>
                <a:cubicBezTo>
                  <a:pt x="5845" y="2117"/>
                  <a:pt x="5839" y="2127"/>
                  <a:pt x="5833" y="2137"/>
                </a:cubicBezTo>
                <a:cubicBezTo>
                  <a:pt x="5826" y="2147"/>
                  <a:pt x="5819" y="2156"/>
                  <a:pt x="5810" y="2164"/>
                </a:cubicBezTo>
                <a:cubicBezTo>
                  <a:pt x="5802" y="2172"/>
                  <a:pt x="5793" y="2180"/>
                  <a:pt x="5783" y="2186"/>
                </a:cubicBezTo>
                <a:cubicBezTo>
                  <a:pt x="5774" y="2193"/>
                  <a:pt x="5763" y="2198"/>
                  <a:pt x="5752" y="2203"/>
                </a:cubicBezTo>
                <a:cubicBezTo>
                  <a:pt x="5741" y="2207"/>
                  <a:pt x="5730" y="2211"/>
                  <a:pt x="5719" y="2213"/>
                </a:cubicBezTo>
                <a:cubicBezTo>
                  <a:pt x="5707" y="2215"/>
                  <a:pt x="5696" y="2216"/>
                  <a:pt x="5684" y="2216"/>
                </a:cubicBezTo>
                <a:lnTo>
                  <a:pt x="179" y="2216"/>
                </a:lnTo>
                <a:cubicBezTo>
                  <a:pt x="167" y="2216"/>
                  <a:pt x="155" y="2215"/>
                  <a:pt x="144" y="2213"/>
                </a:cubicBezTo>
                <a:cubicBezTo>
                  <a:pt x="132" y="2211"/>
                  <a:pt x="121" y="2207"/>
                  <a:pt x="110" y="2203"/>
                </a:cubicBezTo>
                <a:cubicBezTo>
                  <a:pt x="99" y="2198"/>
                  <a:pt x="89" y="2193"/>
                  <a:pt x="79" y="2186"/>
                </a:cubicBezTo>
                <a:cubicBezTo>
                  <a:pt x="70" y="2180"/>
                  <a:pt x="61" y="2172"/>
                  <a:pt x="52" y="2164"/>
                </a:cubicBezTo>
                <a:cubicBezTo>
                  <a:pt x="44" y="2156"/>
                  <a:pt x="37" y="2147"/>
                  <a:pt x="30" y="2137"/>
                </a:cubicBezTo>
                <a:cubicBezTo>
                  <a:pt x="23" y="2127"/>
                  <a:pt x="18" y="2117"/>
                  <a:pt x="13" y="2106"/>
                </a:cubicBezTo>
                <a:cubicBezTo>
                  <a:pt x="9" y="2095"/>
                  <a:pt x="6" y="2084"/>
                  <a:pt x="3" y="2072"/>
                </a:cubicBezTo>
                <a:cubicBezTo>
                  <a:pt x="1" y="2061"/>
                  <a:pt x="0" y="2049"/>
                  <a:pt x="0" y="2037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24" name="图片 823"/>
          <p:cNvPicPr/>
          <p:nvPr/>
        </p:nvPicPr>
        <p:blipFill>
          <a:blip r:embed="rId16"/>
          <a:stretch/>
        </p:blipFill>
        <p:spPr>
          <a:xfrm>
            <a:off x="5509440" y="1731600"/>
            <a:ext cx="12852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25" name="文本框 824"/>
          <p:cNvSpPr txBox="1"/>
          <p:nvPr/>
        </p:nvSpPr>
        <p:spPr>
          <a:xfrm>
            <a:off x="5726880" y="1193400"/>
            <a:ext cx="2516760" cy="280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2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向量检索与⽣成模型结合优势</a:t>
            </a:r>
            <a:endParaRPr lang="en-US" sz="15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26" name="图片 825"/>
          <p:cNvPicPr/>
          <p:nvPr/>
        </p:nvPicPr>
        <p:blipFill>
          <a:blip r:embed="rId17"/>
          <a:stretch/>
        </p:blipFill>
        <p:spPr>
          <a:xfrm>
            <a:off x="6024960" y="1941120"/>
            <a:ext cx="257400" cy="152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27" name="文本框 826"/>
          <p:cNvSpPr txBox="1"/>
          <p:nvPr/>
        </p:nvSpPr>
        <p:spPr>
          <a:xfrm>
            <a:off x="5509440" y="1912320"/>
            <a:ext cx="5187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回答更加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8" name="文本框 827"/>
          <p:cNvSpPr txBox="1"/>
          <p:nvPr/>
        </p:nvSpPr>
        <p:spPr>
          <a:xfrm>
            <a:off x="6282720" y="1912320"/>
            <a:ext cx="10371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，包含丰富上下⽂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9" name="任意多边形 828"/>
          <p:cNvSpPr/>
          <p:nvPr/>
        </p:nvSpPr>
        <p:spPr>
          <a:xfrm>
            <a:off x="7651800" y="1610640"/>
            <a:ext cx="2110680" cy="797760"/>
          </a:xfrm>
          <a:custGeom>
            <a:avLst/>
            <a:gdLst/>
            <a:ahLst/>
            <a:cxnLst/>
            <a:rect l="0" t="0" r="r" b="b"/>
            <a:pathLst>
              <a:path w="5863" h="2216">
                <a:moveTo>
                  <a:pt x="0" y="2037"/>
                </a:moveTo>
                <a:lnTo>
                  <a:pt x="0" y="179"/>
                </a:lnTo>
                <a:cubicBezTo>
                  <a:pt x="0" y="168"/>
                  <a:pt x="1" y="156"/>
                  <a:pt x="3" y="144"/>
                </a:cubicBezTo>
                <a:cubicBezTo>
                  <a:pt x="6" y="133"/>
                  <a:pt x="9" y="122"/>
                  <a:pt x="13" y="111"/>
                </a:cubicBezTo>
                <a:cubicBezTo>
                  <a:pt x="18" y="100"/>
                  <a:pt x="23" y="90"/>
                  <a:pt x="30" y="80"/>
                </a:cubicBezTo>
                <a:cubicBezTo>
                  <a:pt x="37" y="70"/>
                  <a:pt x="44" y="61"/>
                  <a:pt x="52" y="53"/>
                </a:cubicBezTo>
                <a:cubicBezTo>
                  <a:pt x="61" y="44"/>
                  <a:pt x="70" y="37"/>
                  <a:pt x="79" y="30"/>
                </a:cubicBezTo>
                <a:cubicBezTo>
                  <a:pt x="89" y="24"/>
                  <a:pt x="99" y="18"/>
                  <a:pt x="110" y="14"/>
                </a:cubicBezTo>
                <a:cubicBezTo>
                  <a:pt x="121" y="9"/>
                  <a:pt x="132" y="6"/>
                  <a:pt x="144" y="4"/>
                </a:cubicBezTo>
                <a:cubicBezTo>
                  <a:pt x="155" y="1"/>
                  <a:pt x="167" y="0"/>
                  <a:pt x="179" y="0"/>
                </a:cubicBezTo>
                <a:lnTo>
                  <a:pt x="5684" y="0"/>
                </a:lnTo>
                <a:cubicBezTo>
                  <a:pt x="5696" y="0"/>
                  <a:pt x="5707" y="1"/>
                  <a:pt x="5719" y="4"/>
                </a:cubicBezTo>
                <a:cubicBezTo>
                  <a:pt x="5730" y="6"/>
                  <a:pt x="5741" y="9"/>
                  <a:pt x="5752" y="14"/>
                </a:cubicBezTo>
                <a:cubicBezTo>
                  <a:pt x="5763" y="18"/>
                  <a:pt x="5773" y="24"/>
                  <a:pt x="5783" y="30"/>
                </a:cubicBezTo>
                <a:cubicBezTo>
                  <a:pt x="5793" y="37"/>
                  <a:pt x="5802" y="44"/>
                  <a:pt x="5810" y="53"/>
                </a:cubicBezTo>
                <a:cubicBezTo>
                  <a:pt x="5819" y="61"/>
                  <a:pt x="5826" y="70"/>
                  <a:pt x="5833" y="80"/>
                </a:cubicBezTo>
                <a:cubicBezTo>
                  <a:pt x="5839" y="90"/>
                  <a:pt x="5845" y="100"/>
                  <a:pt x="5849" y="111"/>
                </a:cubicBezTo>
                <a:cubicBezTo>
                  <a:pt x="5854" y="122"/>
                  <a:pt x="5857" y="133"/>
                  <a:pt x="5859" y="144"/>
                </a:cubicBezTo>
                <a:cubicBezTo>
                  <a:pt x="5862" y="156"/>
                  <a:pt x="5863" y="168"/>
                  <a:pt x="5863" y="179"/>
                </a:cubicBezTo>
                <a:lnTo>
                  <a:pt x="5863" y="2037"/>
                </a:lnTo>
                <a:cubicBezTo>
                  <a:pt x="5863" y="2049"/>
                  <a:pt x="5862" y="2061"/>
                  <a:pt x="5859" y="2072"/>
                </a:cubicBezTo>
                <a:cubicBezTo>
                  <a:pt x="5857" y="2084"/>
                  <a:pt x="5854" y="2095"/>
                  <a:pt x="5849" y="2106"/>
                </a:cubicBezTo>
                <a:cubicBezTo>
                  <a:pt x="5845" y="2117"/>
                  <a:pt x="5839" y="2127"/>
                  <a:pt x="5833" y="2137"/>
                </a:cubicBezTo>
                <a:cubicBezTo>
                  <a:pt x="5826" y="2147"/>
                  <a:pt x="5819" y="2156"/>
                  <a:pt x="5810" y="2164"/>
                </a:cubicBezTo>
                <a:cubicBezTo>
                  <a:pt x="5802" y="2172"/>
                  <a:pt x="5793" y="2180"/>
                  <a:pt x="5783" y="2186"/>
                </a:cubicBezTo>
                <a:cubicBezTo>
                  <a:pt x="5773" y="2193"/>
                  <a:pt x="5763" y="2198"/>
                  <a:pt x="5752" y="2203"/>
                </a:cubicBezTo>
                <a:cubicBezTo>
                  <a:pt x="5741" y="2207"/>
                  <a:pt x="5730" y="2211"/>
                  <a:pt x="5719" y="2213"/>
                </a:cubicBezTo>
                <a:cubicBezTo>
                  <a:pt x="5707" y="2215"/>
                  <a:pt x="5696" y="2216"/>
                  <a:pt x="5684" y="2216"/>
                </a:cubicBezTo>
                <a:lnTo>
                  <a:pt x="179" y="2216"/>
                </a:lnTo>
                <a:cubicBezTo>
                  <a:pt x="167" y="2216"/>
                  <a:pt x="155" y="2215"/>
                  <a:pt x="144" y="2213"/>
                </a:cubicBezTo>
                <a:cubicBezTo>
                  <a:pt x="132" y="2211"/>
                  <a:pt x="121" y="2207"/>
                  <a:pt x="110" y="2203"/>
                </a:cubicBezTo>
                <a:cubicBezTo>
                  <a:pt x="99" y="2198"/>
                  <a:pt x="89" y="2193"/>
                  <a:pt x="79" y="2186"/>
                </a:cubicBezTo>
                <a:cubicBezTo>
                  <a:pt x="70" y="2180"/>
                  <a:pt x="61" y="2172"/>
                  <a:pt x="52" y="2164"/>
                </a:cubicBezTo>
                <a:cubicBezTo>
                  <a:pt x="44" y="2156"/>
                  <a:pt x="37" y="2147"/>
                  <a:pt x="30" y="2137"/>
                </a:cubicBezTo>
                <a:cubicBezTo>
                  <a:pt x="23" y="2127"/>
                  <a:pt x="18" y="2117"/>
                  <a:pt x="13" y="2106"/>
                </a:cubicBezTo>
                <a:cubicBezTo>
                  <a:pt x="9" y="2095"/>
                  <a:pt x="6" y="2084"/>
                  <a:pt x="3" y="2072"/>
                </a:cubicBezTo>
                <a:cubicBezTo>
                  <a:pt x="1" y="2061"/>
                  <a:pt x="0" y="2049"/>
                  <a:pt x="0" y="2037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30" name="图片 829"/>
          <p:cNvPicPr/>
          <p:nvPr/>
        </p:nvPicPr>
        <p:blipFill>
          <a:blip r:embed="rId18"/>
          <a:stretch/>
        </p:blipFill>
        <p:spPr>
          <a:xfrm>
            <a:off x="7748640" y="1731600"/>
            <a:ext cx="12852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31" name="文本框 830"/>
          <p:cNvSpPr txBox="1"/>
          <p:nvPr/>
        </p:nvSpPr>
        <p:spPr>
          <a:xfrm>
            <a:off x="5509440" y="2105640"/>
            <a:ext cx="25992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信息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32" name="图片 831"/>
          <p:cNvPicPr/>
          <p:nvPr/>
        </p:nvPicPr>
        <p:blipFill>
          <a:blip r:embed="rId19"/>
          <a:stretch/>
        </p:blipFill>
        <p:spPr>
          <a:xfrm>
            <a:off x="8521920" y="1941120"/>
            <a:ext cx="772920" cy="152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33" name="任意多边形 832"/>
          <p:cNvSpPr/>
          <p:nvPr/>
        </p:nvSpPr>
        <p:spPr>
          <a:xfrm>
            <a:off x="5412600" y="2536920"/>
            <a:ext cx="2110680" cy="604440"/>
          </a:xfrm>
          <a:custGeom>
            <a:avLst/>
            <a:gdLst/>
            <a:ahLst/>
            <a:cxnLst/>
            <a:rect l="0" t="0" r="r" b="b"/>
            <a:pathLst>
              <a:path w="5863" h="1679">
                <a:moveTo>
                  <a:pt x="0" y="1500"/>
                </a:moveTo>
                <a:lnTo>
                  <a:pt x="0" y="179"/>
                </a:lnTo>
                <a:cubicBezTo>
                  <a:pt x="0" y="168"/>
                  <a:pt x="1" y="156"/>
                  <a:pt x="3" y="144"/>
                </a:cubicBezTo>
                <a:cubicBezTo>
                  <a:pt x="6" y="133"/>
                  <a:pt x="9" y="122"/>
                  <a:pt x="13" y="111"/>
                </a:cubicBezTo>
                <a:cubicBezTo>
                  <a:pt x="18" y="100"/>
                  <a:pt x="23" y="90"/>
                  <a:pt x="30" y="80"/>
                </a:cubicBezTo>
                <a:cubicBezTo>
                  <a:pt x="37" y="70"/>
                  <a:pt x="44" y="61"/>
                  <a:pt x="52" y="53"/>
                </a:cubicBezTo>
                <a:cubicBezTo>
                  <a:pt x="61" y="44"/>
                  <a:pt x="70" y="37"/>
                  <a:pt x="79" y="30"/>
                </a:cubicBezTo>
                <a:cubicBezTo>
                  <a:pt x="89" y="24"/>
                  <a:pt x="99" y="18"/>
                  <a:pt x="110" y="14"/>
                </a:cubicBezTo>
                <a:cubicBezTo>
                  <a:pt x="121" y="9"/>
                  <a:pt x="132" y="6"/>
                  <a:pt x="144" y="4"/>
                </a:cubicBezTo>
                <a:cubicBezTo>
                  <a:pt x="155" y="1"/>
                  <a:pt x="167" y="0"/>
                  <a:pt x="179" y="0"/>
                </a:cubicBezTo>
                <a:lnTo>
                  <a:pt x="5684" y="0"/>
                </a:lnTo>
                <a:cubicBezTo>
                  <a:pt x="5696" y="0"/>
                  <a:pt x="5707" y="1"/>
                  <a:pt x="5719" y="4"/>
                </a:cubicBezTo>
                <a:cubicBezTo>
                  <a:pt x="5730" y="6"/>
                  <a:pt x="5741" y="9"/>
                  <a:pt x="5752" y="14"/>
                </a:cubicBezTo>
                <a:cubicBezTo>
                  <a:pt x="5763" y="18"/>
                  <a:pt x="5774" y="24"/>
                  <a:pt x="5783" y="30"/>
                </a:cubicBezTo>
                <a:cubicBezTo>
                  <a:pt x="5793" y="37"/>
                  <a:pt x="5802" y="44"/>
                  <a:pt x="5810" y="53"/>
                </a:cubicBezTo>
                <a:cubicBezTo>
                  <a:pt x="5819" y="61"/>
                  <a:pt x="5826" y="70"/>
                  <a:pt x="5833" y="80"/>
                </a:cubicBezTo>
                <a:cubicBezTo>
                  <a:pt x="5839" y="90"/>
                  <a:pt x="5845" y="100"/>
                  <a:pt x="5849" y="111"/>
                </a:cubicBezTo>
                <a:cubicBezTo>
                  <a:pt x="5854" y="122"/>
                  <a:pt x="5857" y="133"/>
                  <a:pt x="5859" y="144"/>
                </a:cubicBezTo>
                <a:cubicBezTo>
                  <a:pt x="5862" y="156"/>
                  <a:pt x="5863" y="168"/>
                  <a:pt x="5863" y="179"/>
                </a:cubicBezTo>
                <a:lnTo>
                  <a:pt x="5863" y="1500"/>
                </a:lnTo>
                <a:cubicBezTo>
                  <a:pt x="5863" y="1512"/>
                  <a:pt x="5862" y="1524"/>
                  <a:pt x="5859" y="1535"/>
                </a:cubicBezTo>
                <a:cubicBezTo>
                  <a:pt x="5857" y="1547"/>
                  <a:pt x="5854" y="1558"/>
                  <a:pt x="5849" y="1569"/>
                </a:cubicBezTo>
                <a:cubicBezTo>
                  <a:pt x="5845" y="1580"/>
                  <a:pt x="5839" y="1590"/>
                  <a:pt x="5833" y="1600"/>
                </a:cubicBezTo>
                <a:cubicBezTo>
                  <a:pt x="5826" y="1610"/>
                  <a:pt x="5819" y="1619"/>
                  <a:pt x="5810" y="1627"/>
                </a:cubicBezTo>
                <a:cubicBezTo>
                  <a:pt x="5802" y="1635"/>
                  <a:pt x="5793" y="1643"/>
                  <a:pt x="5783" y="1649"/>
                </a:cubicBezTo>
                <a:cubicBezTo>
                  <a:pt x="5774" y="1656"/>
                  <a:pt x="5763" y="1661"/>
                  <a:pt x="5752" y="1666"/>
                </a:cubicBezTo>
                <a:cubicBezTo>
                  <a:pt x="5741" y="1670"/>
                  <a:pt x="5730" y="1674"/>
                  <a:pt x="5719" y="1676"/>
                </a:cubicBezTo>
                <a:cubicBezTo>
                  <a:pt x="5707" y="1678"/>
                  <a:pt x="5696" y="1679"/>
                  <a:pt x="5684" y="1679"/>
                </a:cubicBezTo>
                <a:lnTo>
                  <a:pt x="179" y="1679"/>
                </a:lnTo>
                <a:cubicBezTo>
                  <a:pt x="167" y="1679"/>
                  <a:pt x="155" y="1678"/>
                  <a:pt x="144" y="1676"/>
                </a:cubicBezTo>
                <a:cubicBezTo>
                  <a:pt x="132" y="1674"/>
                  <a:pt x="121" y="1670"/>
                  <a:pt x="110" y="1666"/>
                </a:cubicBezTo>
                <a:cubicBezTo>
                  <a:pt x="99" y="1661"/>
                  <a:pt x="89" y="1656"/>
                  <a:pt x="79" y="1649"/>
                </a:cubicBezTo>
                <a:cubicBezTo>
                  <a:pt x="70" y="1643"/>
                  <a:pt x="61" y="1635"/>
                  <a:pt x="52" y="1627"/>
                </a:cubicBezTo>
                <a:cubicBezTo>
                  <a:pt x="44" y="1619"/>
                  <a:pt x="37" y="1610"/>
                  <a:pt x="30" y="1600"/>
                </a:cubicBezTo>
                <a:cubicBezTo>
                  <a:pt x="23" y="1590"/>
                  <a:pt x="18" y="1580"/>
                  <a:pt x="13" y="1569"/>
                </a:cubicBezTo>
                <a:cubicBezTo>
                  <a:pt x="9" y="1558"/>
                  <a:pt x="6" y="1547"/>
                  <a:pt x="3" y="1535"/>
                </a:cubicBezTo>
                <a:cubicBezTo>
                  <a:pt x="1" y="1524"/>
                  <a:pt x="0" y="1512"/>
                  <a:pt x="0" y="1500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34" name="图片 833"/>
          <p:cNvPicPr/>
          <p:nvPr/>
        </p:nvPicPr>
        <p:blipFill>
          <a:blip r:embed="rId20"/>
          <a:stretch/>
        </p:blipFill>
        <p:spPr>
          <a:xfrm>
            <a:off x="5509440" y="2657880"/>
            <a:ext cx="16056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35" name="文本框 834"/>
          <p:cNvSpPr txBox="1"/>
          <p:nvPr/>
        </p:nvSpPr>
        <p:spPr>
          <a:xfrm>
            <a:off x="7748640" y="1912320"/>
            <a:ext cx="7779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检索模块提供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36" name="图片 835"/>
          <p:cNvPicPr/>
          <p:nvPr/>
        </p:nvPicPr>
        <p:blipFill>
          <a:blip r:embed="rId21"/>
          <a:stretch/>
        </p:blipFill>
        <p:spPr>
          <a:xfrm>
            <a:off x="6024960" y="2867400"/>
            <a:ext cx="515160" cy="152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37" name="文本框 836"/>
          <p:cNvSpPr txBox="1"/>
          <p:nvPr/>
        </p:nvSpPr>
        <p:spPr>
          <a:xfrm>
            <a:off x="5509440" y="2838960"/>
            <a:ext cx="5187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⽣成回答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8" name="任意多边形 837"/>
          <p:cNvSpPr/>
          <p:nvPr/>
        </p:nvSpPr>
        <p:spPr>
          <a:xfrm>
            <a:off x="7651800" y="2536920"/>
            <a:ext cx="2110680" cy="604440"/>
          </a:xfrm>
          <a:custGeom>
            <a:avLst/>
            <a:gdLst/>
            <a:ahLst/>
            <a:cxnLst/>
            <a:rect l="0" t="0" r="r" b="b"/>
            <a:pathLst>
              <a:path w="5863" h="1679">
                <a:moveTo>
                  <a:pt x="0" y="1500"/>
                </a:moveTo>
                <a:lnTo>
                  <a:pt x="0" y="179"/>
                </a:lnTo>
                <a:cubicBezTo>
                  <a:pt x="0" y="168"/>
                  <a:pt x="1" y="156"/>
                  <a:pt x="3" y="144"/>
                </a:cubicBezTo>
                <a:cubicBezTo>
                  <a:pt x="6" y="133"/>
                  <a:pt x="9" y="122"/>
                  <a:pt x="13" y="111"/>
                </a:cubicBezTo>
                <a:cubicBezTo>
                  <a:pt x="18" y="100"/>
                  <a:pt x="23" y="90"/>
                  <a:pt x="30" y="80"/>
                </a:cubicBezTo>
                <a:cubicBezTo>
                  <a:pt x="37" y="70"/>
                  <a:pt x="44" y="61"/>
                  <a:pt x="52" y="53"/>
                </a:cubicBezTo>
                <a:cubicBezTo>
                  <a:pt x="61" y="44"/>
                  <a:pt x="70" y="37"/>
                  <a:pt x="79" y="30"/>
                </a:cubicBezTo>
                <a:cubicBezTo>
                  <a:pt x="89" y="24"/>
                  <a:pt x="99" y="18"/>
                  <a:pt x="110" y="14"/>
                </a:cubicBezTo>
                <a:cubicBezTo>
                  <a:pt x="121" y="9"/>
                  <a:pt x="132" y="6"/>
                  <a:pt x="144" y="4"/>
                </a:cubicBezTo>
                <a:cubicBezTo>
                  <a:pt x="155" y="1"/>
                  <a:pt x="167" y="0"/>
                  <a:pt x="179" y="0"/>
                </a:cubicBezTo>
                <a:lnTo>
                  <a:pt x="5684" y="0"/>
                </a:lnTo>
                <a:cubicBezTo>
                  <a:pt x="5696" y="0"/>
                  <a:pt x="5707" y="1"/>
                  <a:pt x="5719" y="4"/>
                </a:cubicBezTo>
                <a:cubicBezTo>
                  <a:pt x="5730" y="6"/>
                  <a:pt x="5741" y="9"/>
                  <a:pt x="5752" y="14"/>
                </a:cubicBezTo>
                <a:cubicBezTo>
                  <a:pt x="5763" y="18"/>
                  <a:pt x="5773" y="24"/>
                  <a:pt x="5783" y="30"/>
                </a:cubicBezTo>
                <a:cubicBezTo>
                  <a:pt x="5793" y="37"/>
                  <a:pt x="5802" y="44"/>
                  <a:pt x="5810" y="53"/>
                </a:cubicBezTo>
                <a:cubicBezTo>
                  <a:pt x="5819" y="61"/>
                  <a:pt x="5826" y="70"/>
                  <a:pt x="5833" y="80"/>
                </a:cubicBezTo>
                <a:cubicBezTo>
                  <a:pt x="5839" y="90"/>
                  <a:pt x="5845" y="100"/>
                  <a:pt x="5849" y="111"/>
                </a:cubicBezTo>
                <a:cubicBezTo>
                  <a:pt x="5854" y="122"/>
                  <a:pt x="5857" y="133"/>
                  <a:pt x="5859" y="144"/>
                </a:cubicBezTo>
                <a:cubicBezTo>
                  <a:pt x="5862" y="156"/>
                  <a:pt x="5863" y="168"/>
                  <a:pt x="5863" y="179"/>
                </a:cubicBezTo>
                <a:lnTo>
                  <a:pt x="5863" y="1500"/>
                </a:lnTo>
                <a:cubicBezTo>
                  <a:pt x="5863" y="1512"/>
                  <a:pt x="5862" y="1524"/>
                  <a:pt x="5859" y="1535"/>
                </a:cubicBezTo>
                <a:cubicBezTo>
                  <a:pt x="5857" y="1547"/>
                  <a:pt x="5854" y="1558"/>
                  <a:pt x="5849" y="1569"/>
                </a:cubicBezTo>
                <a:cubicBezTo>
                  <a:pt x="5845" y="1580"/>
                  <a:pt x="5839" y="1590"/>
                  <a:pt x="5833" y="1600"/>
                </a:cubicBezTo>
                <a:cubicBezTo>
                  <a:pt x="5826" y="1610"/>
                  <a:pt x="5819" y="1619"/>
                  <a:pt x="5810" y="1627"/>
                </a:cubicBezTo>
                <a:cubicBezTo>
                  <a:pt x="5802" y="1635"/>
                  <a:pt x="5793" y="1643"/>
                  <a:pt x="5783" y="1649"/>
                </a:cubicBezTo>
                <a:cubicBezTo>
                  <a:pt x="5773" y="1656"/>
                  <a:pt x="5763" y="1661"/>
                  <a:pt x="5752" y="1666"/>
                </a:cubicBezTo>
                <a:cubicBezTo>
                  <a:pt x="5741" y="1670"/>
                  <a:pt x="5730" y="1674"/>
                  <a:pt x="5719" y="1676"/>
                </a:cubicBezTo>
                <a:cubicBezTo>
                  <a:pt x="5707" y="1678"/>
                  <a:pt x="5696" y="1679"/>
                  <a:pt x="5684" y="1679"/>
                </a:cubicBezTo>
                <a:lnTo>
                  <a:pt x="179" y="1679"/>
                </a:lnTo>
                <a:cubicBezTo>
                  <a:pt x="167" y="1679"/>
                  <a:pt x="155" y="1678"/>
                  <a:pt x="144" y="1676"/>
                </a:cubicBezTo>
                <a:cubicBezTo>
                  <a:pt x="132" y="1674"/>
                  <a:pt x="121" y="1670"/>
                  <a:pt x="110" y="1666"/>
                </a:cubicBezTo>
                <a:cubicBezTo>
                  <a:pt x="99" y="1661"/>
                  <a:pt x="89" y="1656"/>
                  <a:pt x="79" y="1649"/>
                </a:cubicBezTo>
                <a:cubicBezTo>
                  <a:pt x="70" y="1643"/>
                  <a:pt x="61" y="1635"/>
                  <a:pt x="52" y="1627"/>
                </a:cubicBezTo>
                <a:cubicBezTo>
                  <a:pt x="44" y="1619"/>
                  <a:pt x="37" y="1610"/>
                  <a:pt x="30" y="1600"/>
                </a:cubicBezTo>
                <a:cubicBezTo>
                  <a:pt x="23" y="1590"/>
                  <a:pt x="18" y="1580"/>
                  <a:pt x="13" y="1569"/>
                </a:cubicBezTo>
                <a:cubicBezTo>
                  <a:pt x="9" y="1558"/>
                  <a:pt x="6" y="1547"/>
                  <a:pt x="3" y="1535"/>
                </a:cubicBezTo>
                <a:cubicBezTo>
                  <a:pt x="1" y="1524"/>
                  <a:pt x="0" y="1512"/>
                  <a:pt x="0" y="1500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39" name="图片 838"/>
          <p:cNvPicPr/>
          <p:nvPr/>
        </p:nvPicPr>
        <p:blipFill>
          <a:blip r:embed="rId22"/>
          <a:stretch/>
        </p:blipFill>
        <p:spPr>
          <a:xfrm>
            <a:off x="7748640" y="2657880"/>
            <a:ext cx="14472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40" name="文本框 839"/>
          <p:cNvSpPr txBox="1"/>
          <p:nvPr/>
        </p:nvSpPr>
        <p:spPr>
          <a:xfrm>
            <a:off x="6540480" y="2838960"/>
            <a:ext cx="6483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且语义⼀致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41" name="图片 840"/>
          <p:cNvPicPr/>
          <p:nvPr/>
        </p:nvPicPr>
        <p:blipFill>
          <a:blip r:embed="rId23"/>
          <a:stretch/>
        </p:blipFill>
        <p:spPr>
          <a:xfrm>
            <a:off x="8264160" y="2867400"/>
            <a:ext cx="257400" cy="152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42" name="文本框 841"/>
          <p:cNvSpPr txBox="1"/>
          <p:nvPr/>
        </p:nvSpPr>
        <p:spPr>
          <a:xfrm>
            <a:off x="7748640" y="2838960"/>
            <a:ext cx="5187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向量检索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43" name="图片 842"/>
          <p:cNvPicPr/>
          <p:nvPr/>
        </p:nvPicPr>
        <p:blipFill>
          <a:blip r:embed="rId24"/>
          <a:stretch/>
        </p:blipFill>
        <p:spPr>
          <a:xfrm>
            <a:off x="5251680" y="3495600"/>
            <a:ext cx="4671360" cy="21744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44" name="图片 843"/>
          <p:cNvPicPr/>
          <p:nvPr/>
        </p:nvPicPr>
        <p:blipFill>
          <a:blip r:embed="rId25"/>
          <a:stretch/>
        </p:blipFill>
        <p:spPr>
          <a:xfrm>
            <a:off x="5412600" y="3688920"/>
            <a:ext cx="192960" cy="192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45" name="文本框 844"/>
          <p:cNvSpPr txBox="1"/>
          <p:nvPr/>
        </p:nvSpPr>
        <p:spPr>
          <a:xfrm>
            <a:off x="8521920" y="2838960"/>
            <a:ext cx="7779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定位相关内容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46" name="图片 845"/>
          <p:cNvPicPr/>
          <p:nvPr/>
        </p:nvPicPr>
        <p:blipFill>
          <a:blip r:embed="rId26"/>
          <a:stretch/>
        </p:blipFill>
        <p:spPr>
          <a:xfrm>
            <a:off x="5412600" y="4075560"/>
            <a:ext cx="6408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47" name="文本框 846"/>
          <p:cNvSpPr txBox="1"/>
          <p:nvPr/>
        </p:nvSpPr>
        <p:spPr>
          <a:xfrm>
            <a:off x="5702760" y="3625920"/>
            <a:ext cx="775080" cy="2808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2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未来展望</a:t>
            </a:r>
            <a:endParaRPr lang="en-US" sz="15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48" name="图片 847"/>
          <p:cNvPicPr/>
          <p:nvPr/>
        </p:nvPicPr>
        <p:blipFill>
          <a:blip r:embed="rId27"/>
          <a:stretch/>
        </p:blipFill>
        <p:spPr>
          <a:xfrm>
            <a:off x="5928120" y="4059720"/>
            <a:ext cx="901800" cy="152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49" name="文本框 848"/>
          <p:cNvSpPr txBox="1"/>
          <p:nvPr/>
        </p:nvSpPr>
        <p:spPr>
          <a:xfrm>
            <a:off x="5541480" y="4030920"/>
            <a:ext cx="38952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为搭建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50" name="图片 849"/>
          <p:cNvPicPr/>
          <p:nvPr/>
        </p:nvPicPr>
        <p:blipFill>
          <a:blip r:embed="rId26"/>
          <a:stretch/>
        </p:blipFill>
        <p:spPr>
          <a:xfrm>
            <a:off x="5412600" y="4365720"/>
            <a:ext cx="6408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51" name="文本框 850"/>
          <p:cNvSpPr txBox="1"/>
          <p:nvPr/>
        </p:nvSpPr>
        <p:spPr>
          <a:xfrm>
            <a:off x="6830280" y="4030920"/>
            <a:ext cx="11667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的⽣成系统奠定基础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52" name="图片 851"/>
          <p:cNvPicPr/>
          <p:nvPr/>
        </p:nvPicPr>
        <p:blipFill>
          <a:blip r:embed="rId26"/>
          <a:stretch/>
        </p:blipFill>
        <p:spPr>
          <a:xfrm>
            <a:off x="5412600" y="4655520"/>
            <a:ext cx="6408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53" name="文本框 852"/>
          <p:cNvSpPr txBox="1"/>
          <p:nvPr/>
        </p:nvSpPr>
        <p:spPr>
          <a:xfrm>
            <a:off x="5541480" y="4320720"/>
            <a:ext cx="272124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扩展向量数据库规模，提升检索精度和覆盖范围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54" name="图片 853"/>
          <p:cNvPicPr/>
          <p:nvPr/>
        </p:nvPicPr>
        <p:blipFill>
          <a:blip r:embed="rId26"/>
          <a:stretch/>
        </p:blipFill>
        <p:spPr>
          <a:xfrm>
            <a:off x="5412600" y="4945680"/>
            <a:ext cx="6408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55" name="文本框 854"/>
          <p:cNvSpPr txBox="1"/>
          <p:nvPr/>
        </p:nvSpPr>
        <p:spPr>
          <a:xfrm>
            <a:off x="5541480" y="4610880"/>
            <a:ext cx="233244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优化模型参数配置，进⼀步提⾼回答质量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6" name="文本框 855"/>
          <p:cNvSpPr txBox="1"/>
          <p:nvPr/>
        </p:nvSpPr>
        <p:spPr>
          <a:xfrm>
            <a:off x="5541480" y="4900680"/>
            <a:ext cx="6483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探索多模态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7" name="文本框 856"/>
          <p:cNvSpPr txBox="1"/>
          <p:nvPr/>
        </p:nvSpPr>
        <p:spPr>
          <a:xfrm>
            <a:off x="6185880" y="4930560"/>
            <a:ext cx="27972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RAG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8" name="文本框 857"/>
          <p:cNvSpPr txBox="1"/>
          <p:nvPr/>
        </p:nvSpPr>
        <p:spPr>
          <a:xfrm>
            <a:off x="6455880" y="4900680"/>
            <a:ext cx="168480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系统，⽀持更丰富的交互形式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9" name="文本框 858"/>
          <p:cNvSpPr txBox="1"/>
          <p:nvPr/>
        </p:nvSpPr>
        <p:spPr>
          <a:xfrm>
            <a:off x="2142720" y="5890320"/>
            <a:ext cx="144720" cy="1742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"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0" name="文本框 859"/>
          <p:cNvSpPr txBox="1"/>
          <p:nvPr/>
        </p:nvSpPr>
        <p:spPr>
          <a:xfrm>
            <a:off x="2217960" y="5856840"/>
            <a:ext cx="299520" cy="217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掌握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1" name="文本框 860"/>
          <p:cNvSpPr txBox="1"/>
          <p:nvPr/>
        </p:nvSpPr>
        <p:spPr>
          <a:xfrm>
            <a:off x="2499480" y="5890320"/>
            <a:ext cx="322560" cy="1742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RAG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2" name="文本框 861"/>
          <p:cNvSpPr txBox="1"/>
          <p:nvPr/>
        </p:nvSpPr>
        <p:spPr>
          <a:xfrm>
            <a:off x="2811600" y="5856840"/>
            <a:ext cx="5526720" cy="217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系统的⼯作原理，理解向量检索与⽣成模型的结合，是构建⾼效智能问答系统的关键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3" name="文本框 862"/>
          <p:cNvSpPr txBox="1"/>
          <p:nvPr/>
        </p:nvSpPr>
        <p:spPr>
          <a:xfrm>
            <a:off x="8167680" y="5890320"/>
            <a:ext cx="144720" cy="1742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"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/>
          <p:cNvPicPr/>
          <p:nvPr/>
        </p:nvPicPr>
        <p:blipFill>
          <a:blip r:embed="rId2"/>
          <a:stretch/>
        </p:blipFill>
        <p:spPr>
          <a:xfrm>
            <a:off x="0" y="0"/>
            <a:ext cx="10309680" cy="6185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3" name="图片 52"/>
          <p:cNvPicPr/>
          <p:nvPr/>
        </p:nvPicPr>
        <p:blipFill>
          <a:blip r:embed="rId3"/>
          <a:stretch/>
        </p:blipFill>
        <p:spPr>
          <a:xfrm>
            <a:off x="386640" y="386640"/>
            <a:ext cx="10309680" cy="6185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4" name="图片 53"/>
          <p:cNvPicPr/>
          <p:nvPr/>
        </p:nvPicPr>
        <p:blipFill>
          <a:blip r:embed="rId4"/>
          <a:stretch/>
        </p:blipFill>
        <p:spPr>
          <a:xfrm>
            <a:off x="386640" y="773280"/>
            <a:ext cx="644040" cy="31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5" name="文本框 54"/>
          <p:cNvSpPr txBox="1"/>
          <p:nvPr/>
        </p:nvSpPr>
        <p:spPr>
          <a:xfrm>
            <a:off x="9745200" y="5880960"/>
            <a:ext cx="37404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2 / 12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47560" y="279000"/>
            <a:ext cx="685440" cy="33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2280" b="1" u="none" strike="noStrike" dirty="0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RAG</a:t>
            </a:r>
            <a:endParaRPr lang="en-US" sz="228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072440" y="308160"/>
            <a:ext cx="1738080" cy="419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28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系统基本结构</a:t>
            </a:r>
            <a:endParaRPr lang="en-US" sz="22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386640" y="1082880"/>
            <a:ext cx="32871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270" b="1" u="none" strike="noStrike">
                <a:solidFill>
                  <a:srgbClr val="FF8904"/>
                </a:solidFill>
                <a:effectLst/>
                <a:uFillTx/>
                <a:latin typeface="DejaVuSans"/>
                <a:ea typeface="DejaVuSans"/>
              </a:rPr>
              <a:t>RAG</a:t>
            </a:r>
            <a:r>
              <a:rPr lang="en-US" sz="127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 (Retrieval-Augmented Generation) </a:t>
            </a:r>
            <a:endParaRPr lang="en-US" sz="12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9" name="图片 58"/>
          <p:cNvPicPr/>
          <p:nvPr/>
        </p:nvPicPr>
        <p:blipFill>
          <a:blip r:embed="rId5"/>
          <a:stretch/>
        </p:blipFill>
        <p:spPr>
          <a:xfrm>
            <a:off x="386640" y="1482120"/>
            <a:ext cx="1472400" cy="9018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0" name="图片 59"/>
          <p:cNvPicPr/>
          <p:nvPr/>
        </p:nvPicPr>
        <p:blipFill>
          <a:blip r:embed="rId6"/>
          <a:stretch/>
        </p:blipFill>
        <p:spPr>
          <a:xfrm>
            <a:off x="974520" y="1643040"/>
            <a:ext cx="289440" cy="289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1" name="文本框 60"/>
          <p:cNvSpPr txBox="1"/>
          <p:nvPr/>
        </p:nvSpPr>
        <p:spPr>
          <a:xfrm>
            <a:off x="3653280" y="1045440"/>
            <a:ext cx="500868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7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系统通过结合</a:t>
            </a:r>
            <a:r>
              <a:rPr lang="zh-CN" sz="1270" b="0" u="none" strike="noStrike">
                <a:solidFill>
                  <a:srgbClr val="00D3F3"/>
                </a:solidFill>
                <a:effectLst/>
                <a:uFillTx/>
                <a:latin typeface="NotoSansCJKsc"/>
                <a:ea typeface="NotoSansCJKsc"/>
              </a:rPr>
              <a:t>检索技术</a:t>
            </a:r>
            <a:r>
              <a:rPr lang="zh-CN" sz="127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和</a:t>
            </a:r>
            <a:r>
              <a:rPr lang="zh-CN" sz="1270" b="0" u="none" strike="noStrike">
                <a:solidFill>
                  <a:srgbClr val="00D3F3"/>
                </a:solidFill>
                <a:effectLst/>
                <a:uFillTx/>
                <a:latin typeface="NotoSansCJKsc"/>
                <a:ea typeface="NotoSansCJKsc"/>
              </a:rPr>
              <a:t>⽣成模型</a:t>
            </a:r>
            <a:r>
              <a:rPr lang="zh-CN" sz="127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，提供更准确、有上下⽂⽀持的回答</a:t>
            </a:r>
            <a:endParaRPr lang="en-US" sz="12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2" name="图片 61"/>
          <p:cNvPicPr/>
          <p:nvPr/>
        </p:nvPicPr>
        <p:blipFill>
          <a:blip r:embed="rId7"/>
          <a:stretch/>
        </p:blipFill>
        <p:spPr>
          <a:xfrm>
            <a:off x="2585520" y="1482120"/>
            <a:ext cx="2204640" cy="14011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3" name="图片 62"/>
          <p:cNvPicPr/>
          <p:nvPr/>
        </p:nvPicPr>
        <p:blipFill>
          <a:blip r:embed="rId8"/>
          <a:stretch/>
        </p:blipFill>
        <p:spPr>
          <a:xfrm>
            <a:off x="2746800" y="1643040"/>
            <a:ext cx="209160" cy="241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4" name="文本框 63"/>
          <p:cNvSpPr txBox="1"/>
          <p:nvPr/>
        </p:nvSpPr>
        <p:spPr>
          <a:xfrm>
            <a:off x="830160" y="1990440"/>
            <a:ext cx="579960" cy="209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⽤⼾查询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5" name="图片 64"/>
          <p:cNvPicPr/>
          <p:nvPr/>
        </p:nvPicPr>
        <p:blipFill>
          <a:blip r:embed="rId9"/>
          <a:stretch/>
        </p:blipFill>
        <p:spPr>
          <a:xfrm>
            <a:off x="2746800" y="2013840"/>
            <a:ext cx="12852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6" name="文本框 65"/>
          <p:cNvSpPr txBox="1"/>
          <p:nvPr/>
        </p:nvSpPr>
        <p:spPr>
          <a:xfrm>
            <a:off x="3054600" y="1633320"/>
            <a:ext cx="64692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7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检索模块</a:t>
            </a:r>
            <a:endParaRPr lang="en-US" sz="12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7" name="图片 66"/>
          <p:cNvPicPr/>
          <p:nvPr/>
        </p:nvPicPr>
        <p:blipFill>
          <a:blip r:embed="rId10"/>
          <a:stretch/>
        </p:blipFill>
        <p:spPr>
          <a:xfrm>
            <a:off x="2746800" y="2287440"/>
            <a:ext cx="11232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8" name="文本框 67"/>
          <p:cNvSpPr txBox="1"/>
          <p:nvPr/>
        </p:nvSpPr>
        <p:spPr>
          <a:xfrm>
            <a:off x="2941560" y="1968840"/>
            <a:ext cx="142560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快速定位相关上下⽂信息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9" name="图片 68"/>
          <p:cNvPicPr/>
          <p:nvPr/>
        </p:nvPicPr>
        <p:blipFill>
          <a:blip r:embed="rId11"/>
          <a:stretch/>
        </p:blipFill>
        <p:spPr>
          <a:xfrm>
            <a:off x="5525640" y="1482120"/>
            <a:ext cx="2204640" cy="14011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0" name="图片 69"/>
          <p:cNvPicPr/>
          <p:nvPr/>
        </p:nvPicPr>
        <p:blipFill>
          <a:blip r:embed="rId12"/>
          <a:stretch/>
        </p:blipFill>
        <p:spPr>
          <a:xfrm>
            <a:off x="5686560" y="1643040"/>
            <a:ext cx="241200" cy="241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1" name="文本框 70"/>
          <p:cNvSpPr txBox="1"/>
          <p:nvPr/>
        </p:nvSpPr>
        <p:spPr>
          <a:xfrm>
            <a:off x="2925720" y="2242800"/>
            <a:ext cx="142560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使⽤向量化技术进⾏检索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2" name="图片 71"/>
          <p:cNvPicPr/>
          <p:nvPr/>
        </p:nvPicPr>
        <p:blipFill>
          <a:blip r:embed="rId13"/>
          <a:stretch/>
        </p:blipFill>
        <p:spPr>
          <a:xfrm>
            <a:off x="5686560" y="2110320"/>
            <a:ext cx="16056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3" name="文本框 72"/>
          <p:cNvSpPr txBox="1"/>
          <p:nvPr/>
        </p:nvSpPr>
        <p:spPr>
          <a:xfrm>
            <a:off x="6021000" y="1633320"/>
            <a:ext cx="64692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7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⽣成模块</a:t>
            </a:r>
            <a:endParaRPr lang="en-US" sz="12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5908320" y="1968840"/>
            <a:ext cx="155520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基于上下⽂⽣成⾃然语⾔回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5" name="图片 74"/>
          <p:cNvPicPr/>
          <p:nvPr/>
        </p:nvPicPr>
        <p:blipFill>
          <a:blip r:embed="rId14"/>
          <a:stretch/>
        </p:blipFill>
        <p:spPr>
          <a:xfrm>
            <a:off x="5686560" y="2480760"/>
            <a:ext cx="12852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6" name="文本框 75"/>
          <p:cNvSpPr txBox="1"/>
          <p:nvPr/>
        </p:nvSpPr>
        <p:spPr>
          <a:xfrm>
            <a:off x="5908320" y="2162160"/>
            <a:ext cx="13032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答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7" name="图片 76"/>
          <p:cNvPicPr/>
          <p:nvPr/>
        </p:nvPicPr>
        <p:blipFill>
          <a:blip r:embed="rId15"/>
          <a:stretch/>
        </p:blipFill>
        <p:spPr>
          <a:xfrm>
            <a:off x="8457480" y="1482120"/>
            <a:ext cx="1472400" cy="9018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8" name="图片 77"/>
          <p:cNvPicPr/>
          <p:nvPr/>
        </p:nvPicPr>
        <p:blipFill>
          <a:blip r:embed="rId16"/>
          <a:stretch/>
        </p:blipFill>
        <p:spPr>
          <a:xfrm>
            <a:off x="9045360" y="1643040"/>
            <a:ext cx="289440" cy="289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9" name="文本框 78"/>
          <p:cNvSpPr txBox="1"/>
          <p:nvPr/>
        </p:nvSpPr>
        <p:spPr>
          <a:xfrm>
            <a:off x="5875920" y="2436120"/>
            <a:ext cx="168480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利⽤预训练模型进⾏语⾔⽣成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8899560" y="1990440"/>
            <a:ext cx="579960" cy="209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系统回答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386640" y="3354120"/>
            <a:ext cx="38268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270" b="1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RAG</a:t>
            </a:r>
            <a:endParaRPr lang="en-US" sz="12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2" name="图片 81"/>
          <p:cNvPicPr/>
          <p:nvPr/>
        </p:nvPicPr>
        <p:blipFill>
          <a:blip r:embed="rId17"/>
          <a:stretch/>
        </p:blipFill>
        <p:spPr>
          <a:xfrm>
            <a:off x="386640" y="3688920"/>
            <a:ext cx="3054960" cy="5151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3" name="图片 82"/>
          <p:cNvPicPr/>
          <p:nvPr/>
        </p:nvPicPr>
        <p:blipFill>
          <a:blip r:embed="rId18"/>
          <a:stretch/>
        </p:blipFill>
        <p:spPr>
          <a:xfrm>
            <a:off x="547560" y="3850200"/>
            <a:ext cx="192960" cy="192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4" name="文本框 83"/>
          <p:cNvSpPr txBox="1"/>
          <p:nvPr/>
        </p:nvSpPr>
        <p:spPr>
          <a:xfrm>
            <a:off x="767520" y="3317040"/>
            <a:ext cx="113148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7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系统的核⼼优势</a:t>
            </a:r>
            <a:endParaRPr lang="en-US" sz="12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5" name="图片 84"/>
          <p:cNvPicPr/>
          <p:nvPr/>
        </p:nvPicPr>
        <p:blipFill>
          <a:blip r:embed="rId19"/>
          <a:stretch/>
        </p:blipFill>
        <p:spPr>
          <a:xfrm>
            <a:off x="3632760" y="3688920"/>
            <a:ext cx="3047040" cy="5151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6" name="图片 85"/>
          <p:cNvPicPr/>
          <p:nvPr/>
        </p:nvPicPr>
        <p:blipFill>
          <a:blip r:embed="rId20"/>
          <a:stretch/>
        </p:blipFill>
        <p:spPr>
          <a:xfrm>
            <a:off x="3793680" y="3850200"/>
            <a:ext cx="192960" cy="192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7" name="文本框 86"/>
          <p:cNvSpPr txBox="1"/>
          <p:nvPr/>
        </p:nvSpPr>
        <p:spPr>
          <a:xfrm>
            <a:off x="837720" y="3837600"/>
            <a:ext cx="155520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回答包含丰富的上下⽂信息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8" name="图片 87"/>
          <p:cNvPicPr/>
          <p:nvPr/>
        </p:nvPicPr>
        <p:blipFill>
          <a:blip r:embed="rId21"/>
          <a:stretch/>
        </p:blipFill>
        <p:spPr>
          <a:xfrm>
            <a:off x="6870600" y="3688920"/>
            <a:ext cx="3054960" cy="5151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9" name="图片 88"/>
          <p:cNvPicPr/>
          <p:nvPr/>
        </p:nvPicPr>
        <p:blipFill>
          <a:blip r:embed="rId18"/>
          <a:stretch/>
        </p:blipFill>
        <p:spPr>
          <a:xfrm>
            <a:off x="7031880" y="3850200"/>
            <a:ext cx="192960" cy="192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0" name="文本框 89"/>
          <p:cNvSpPr txBox="1"/>
          <p:nvPr/>
        </p:nvSpPr>
        <p:spPr>
          <a:xfrm>
            <a:off x="4080960" y="3837600"/>
            <a:ext cx="142560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⽣成的回答更加准确可靠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" name="任意多边形 90"/>
          <p:cNvSpPr/>
          <p:nvPr/>
        </p:nvSpPr>
        <p:spPr>
          <a:xfrm>
            <a:off x="1852560" y="2174400"/>
            <a:ext cx="733320" cy="16560"/>
          </a:xfrm>
          <a:custGeom>
            <a:avLst/>
            <a:gdLst/>
            <a:ahLst/>
            <a:cxnLst/>
            <a:rect l="0" t="0" r="r" b="b"/>
            <a:pathLst>
              <a:path w="2037" h="46">
                <a:moveTo>
                  <a:pt x="0" y="0"/>
                </a:moveTo>
                <a:lnTo>
                  <a:pt x="2037" y="0"/>
                </a:lnTo>
                <a:lnTo>
                  <a:pt x="2037" y="46"/>
                </a:lnTo>
                <a:lnTo>
                  <a:pt x="0" y="46"/>
                </a:lnTo>
                <a:lnTo>
                  <a:pt x="0" y="0"/>
                </a:lnTo>
                <a:close/>
              </a:path>
            </a:pathLst>
          </a:custGeom>
          <a:solidFill>
            <a:srgbClr val="F9731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2" name="任意多边形 91"/>
          <p:cNvSpPr/>
          <p:nvPr/>
        </p:nvSpPr>
        <p:spPr>
          <a:xfrm>
            <a:off x="2504880" y="2142360"/>
            <a:ext cx="81000" cy="81000"/>
          </a:xfrm>
          <a:custGeom>
            <a:avLst/>
            <a:gdLst/>
            <a:ahLst/>
            <a:cxnLst/>
            <a:rect l="0" t="0" r="r" b="b"/>
            <a:pathLst>
              <a:path w="225" h="225">
                <a:moveTo>
                  <a:pt x="0" y="0"/>
                </a:moveTo>
                <a:lnTo>
                  <a:pt x="0" y="225"/>
                </a:lnTo>
                <a:lnTo>
                  <a:pt x="225" y="112"/>
                </a:lnTo>
                <a:lnTo>
                  <a:pt x="0" y="0"/>
                </a:lnTo>
                <a:close/>
              </a:path>
            </a:pathLst>
          </a:custGeom>
          <a:solidFill>
            <a:srgbClr val="F9731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3" name="任意多边形 92"/>
          <p:cNvSpPr/>
          <p:nvPr/>
        </p:nvSpPr>
        <p:spPr>
          <a:xfrm>
            <a:off x="4784400" y="2174400"/>
            <a:ext cx="741240" cy="16560"/>
          </a:xfrm>
          <a:custGeom>
            <a:avLst/>
            <a:gdLst/>
            <a:ahLst/>
            <a:cxnLst/>
            <a:rect l="0" t="0" r="r" b="b"/>
            <a:pathLst>
              <a:path w="2059" h="46">
                <a:moveTo>
                  <a:pt x="0" y="0"/>
                </a:moveTo>
                <a:lnTo>
                  <a:pt x="2059" y="0"/>
                </a:lnTo>
                <a:lnTo>
                  <a:pt x="2059" y="46"/>
                </a:lnTo>
                <a:lnTo>
                  <a:pt x="0" y="46"/>
                </a:lnTo>
                <a:lnTo>
                  <a:pt x="0" y="0"/>
                </a:lnTo>
                <a:close/>
              </a:path>
            </a:pathLst>
          </a:custGeom>
          <a:solidFill>
            <a:srgbClr val="F9731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4" name="任意多边形 93"/>
          <p:cNvSpPr/>
          <p:nvPr/>
        </p:nvSpPr>
        <p:spPr>
          <a:xfrm>
            <a:off x="5444640" y="2142360"/>
            <a:ext cx="81000" cy="81000"/>
          </a:xfrm>
          <a:custGeom>
            <a:avLst/>
            <a:gdLst/>
            <a:ahLst/>
            <a:cxnLst/>
            <a:rect l="0" t="0" r="r" b="b"/>
            <a:pathLst>
              <a:path w="225" h="225">
                <a:moveTo>
                  <a:pt x="0" y="0"/>
                </a:moveTo>
                <a:lnTo>
                  <a:pt x="0" y="225"/>
                </a:lnTo>
                <a:lnTo>
                  <a:pt x="225" y="112"/>
                </a:lnTo>
                <a:lnTo>
                  <a:pt x="0" y="0"/>
                </a:lnTo>
                <a:close/>
              </a:path>
            </a:pathLst>
          </a:custGeom>
          <a:solidFill>
            <a:srgbClr val="F9731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5" name="任意多边形 94"/>
          <p:cNvSpPr/>
          <p:nvPr/>
        </p:nvSpPr>
        <p:spPr>
          <a:xfrm>
            <a:off x="7724160" y="2174400"/>
            <a:ext cx="733320" cy="16560"/>
          </a:xfrm>
          <a:custGeom>
            <a:avLst/>
            <a:gdLst/>
            <a:ahLst/>
            <a:cxnLst/>
            <a:rect l="0" t="0" r="r" b="b"/>
            <a:pathLst>
              <a:path w="2037" h="46">
                <a:moveTo>
                  <a:pt x="0" y="0"/>
                </a:moveTo>
                <a:lnTo>
                  <a:pt x="2037" y="0"/>
                </a:lnTo>
                <a:lnTo>
                  <a:pt x="2037" y="46"/>
                </a:lnTo>
                <a:lnTo>
                  <a:pt x="0" y="46"/>
                </a:lnTo>
                <a:lnTo>
                  <a:pt x="0" y="0"/>
                </a:lnTo>
                <a:close/>
              </a:path>
            </a:pathLst>
          </a:custGeom>
          <a:solidFill>
            <a:srgbClr val="F9731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6" name="任意多边形 95"/>
          <p:cNvSpPr/>
          <p:nvPr/>
        </p:nvSpPr>
        <p:spPr>
          <a:xfrm>
            <a:off x="8376480" y="2142360"/>
            <a:ext cx="81000" cy="81000"/>
          </a:xfrm>
          <a:custGeom>
            <a:avLst/>
            <a:gdLst/>
            <a:ahLst/>
            <a:cxnLst/>
            <a:rect l="0" t="0" r="r" b="b"/>
            <a:pathLst>
              <a:path w="225" h="225">
                <a:moveTo>
                  <a:pt x="0" y="0"/>
                </a:moveTo>
                <a:lnTo>
                  <a:pt x="0" y="225"/>
                </a:lnTo>
                <a:lnTo>
                  <a:pt x="225" y="112"/>
                </a:lnTo>
                <a:lnTo>
                  <a:pt x="0" y="0"/>
                </a:lnTo>
                <a:close/>
              </a:path>
            </a:pathLst>
          </a:custGeom>
          <a:solidFill>
            <a:srgbClr val="F9731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7324200" y="3837600"/>
            <a:ext cx="142560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能够更好地满⾜⽤⼾需求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图片 97"/>
          <p:cNvPicPr/>
          <p:nvPr/>
        </p:nvPicPr>
        <p:blipFill>
          <a:blip r:embed="rId2"/>
          <a:stretch/>
        </p:blipFill>
        <p:spPr>
          <a:xfrm>
            <a:off x="0" y="0"/>
            <a:ext cx="10309680" cy="6185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9" name="图片 98"/>
          <p:cNvPicPr/>
          <p:nvPr/>
        </p:nvPicPr>
        <p:blipFill>
          <a:blip r:embed="rId3"/>
          <a:stretch/>
        </p:blipFill>
        <p:spPr>
          <a:xfrm>
            <a:off x="386640" y="386640"/>
            <a:ext cx="10309680" cy="6185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00" name="图片 99"/>
          <p:cNvPicPr/>
          <p:nvPr/>
        </p:nvPicPr>
        <p:blipFill>
          <a:blip r:embed="rId4"/>
          <a:stretch/>
        </p:blipFill>
        <p:spPr>
          <a:xfrm>
            <a:off x="386640" y="773280"/>
            <a:ext cx="644040" cy="31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9745200" y="5880960"/>
            <a:ext cx="37404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3 / 12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386640" y="308160"/>
            <a:ext cx="2606760" cy="419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28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创建⼩型向量数据库</a:t>
            </a:r>
            <a:endParaRPr lang="en-US" sz="22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386640" y="1045440"/>
            <a:ext cx="96984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7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向量数据库是</a:t>
            </a:r>
            <a:endParaRPr lang="en-US" sz="12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1353240" y="1082880"/>
            <a:ext cx="34848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27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RAG</a:t>
            </a:r>
            <a:endParaRPr lang="en-US" sz="12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5" name="图片 104"/>
          <p:cNvPicPr/>
          <p:nvPr/>
        </p:nvPicPr>
        <p:blipFill>
          <a:blip r:embed="rId5"/>
          <a:stretch/>
        </p:blipFill>
        <p:spPr>
          <a:xfrm>
            <a:off x="386640" y="1482120"/>
            <a:ext cx="4638960" cy="22870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06" name="图片 105"/>
          <p:cNvPicPr/>
          <p:nvPr/>
        </p:nvPicPr>
        <p:blipFill>
          <a:blip r:embed="rId6"/>
          <a:stretch/>
        </p:blipFill>
        <p:spPr>
          <a:xfrm>
            <a:off x="547560" y="1675440"/>
            <a:ext cx="144720" cy="160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7" name="文本框 106"/>
          <p:cNvSpPr txBox="1"/>
          <p:nvPr/>
        </p:nvSpPr>
        <p:spPr>
          <a:xfrm>
            <a:off x="1690920" y="1045440"/>
            <a:ext cx="710856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7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系统的</a:t>
            </a:r>
            <a:r>
              <a:rPr lang="zh-CN" sz="1270" b="0" u="none" strike="noStrike">
                <a:solidFill>
                  <a:srgbClr val="FF8904"/>
                </a:solidFill>
                <a:effectLst/>
                <a:uFillTx/>
                <a:latin typeface="NotoSansCJKsc"/>
                <a:ea typeface="NotoSansCJKsc"/>
              </a:rPr>
              <a:t>核⼼组成部分</a:t>
            </a:r>
            <a:r>
              <a:rPr lang="zh-CN" sz="127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，⽤于⾼效地存储和检索⽂本数据的嵌⼊向量，为⽣成模块提供必要的</a:t>
            </a:r>
            <a:r>
              <a:rPr lang="zh-CN" sz="1270" b="0" u="none" strike="noStrike">
                <a:solidFill>
                  <a:srgbClr val="00D3F3"/>
                </a:solidFill>
                <a:effectLst/>
                <a:uFillTx/>
                <a:latin typeface="NotoSansCJKsc"/>
                <a:ea typeface="NotoSansCJKsc"/>
              </a:rPr>
              <a:t>语义⽀持</a:t>
            </a:r>
            <a:endParaRPr lang="en-US" sz="12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08" name="图片 107"/>
          <p:cNvPicPr/>
          <p:nvPr/>
        </p:nvPicPr>
        <p:blipFill>
          <a:blip r:embed="rId7"/>
          <a:stretch/>
        </p:blipFill>
        <p:spPr>
          <a:xfrm>
            <a:off x="547560" y="2062080"/>
            <a:ext cx="9612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9" name="文本框 108"/>
          <p:cNvSpPr txBox="1"/>
          <p:nvPr/>
        </p:nvSpPr>
        <p:spPr>
          <a:xfrm>
            <a:off x="789480" y="1625400"/>
            <a:ext cx="113148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7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向量数据库概念</a:t>
            </a:r>
            <a:endParaRPr lang="en-US" sz="12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10" name="图片 109"/>
          <p:cNvPicPr/>
          <p:nvPr/>
        </p:nvPicPr>
        <p:blipFill>
          <a:blip r:embed="rId8"/>
          <a:stretch/>
        </p:blipFill>
        <p:spPr>
          <a:xfrm>
            <a:off x="1288800" y="2062080"/>
            <a:ext cx="112320" cy="128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1" name="图片 110"/>
          <p:cNvPicPr/>
          <p:nvPr/>
        </p:nvPicPr>
        <p:blipFill>
          <a:blip r:embed="rId9"/>
          <a:stretch/>
        </p:blipFill>
        <p:spPr>
          <a:xfrm>
            <a:off x="1514160" y="2158560"/>
            <a:ext cx="64080" cy="961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2" name="图片 111"/>
          <p:cNvPicPr/>
          <p:nvPr/>
        </p:nvPicPr>
        <p:blipFill>
          <a:blip r:embed="rId10"/>
          <a:stretch/>
        </p:blipFill>
        <p:spPr>
          <a:xfrm>
            <a:off x="1611000" y="2110320"/>
            <a:ext cx="64080" cy="144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3" name="图片 112"/>
          <p:cNvPicPr/>
          <p:nvPr/>
        </p:nvPicPr>
        <p:blipFill>
          <a:blip r:embed="rId11"/>
          <a:stretch/>
        </p:blipFill>
        <p:spPr>
          <a:xfrm>
            <a:off x="1707480" y="2190960"/>
            <a:ext cx="64080" cy="640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4" name="图片 113"/>
          <p:cNvPicPr/>
          <p:nvPr/>
        </p:nvPicPr>
        <p:blipFill>
          <a:blip r:embed="rId12"/>
          <a:stretch/>
        </p:blipFill>
        <p:spPr>
          <a:xfrm>
            <a:off x="1804320" y="2126520"/>
            <a:ext cx="64080" cy="128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5" name="图片 114"/>
          <p:cNvPicPr/>
          <p:nvPr/>
        </p:nvPicPr>
        <p:blipFill>
          <a:blip r:embed="rId13"/>
          <a:stretch/>
        </p:blipFill>
        <p:spPr>
          <a:xfrm>
            <a:off x="1900800" y="2174760"/>
            <a:ext cx="64080" cy="802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6" name="图片 115"/>
          <p:cNvPicPr/>
          <p:nvPr/>
        </p:nvPicPr>
        <p:blipFill>
          <a:blip r:embed="rId14"/>
          <a:stretch/>
        </p:blipFill>
        <p:spPr>
          <a:xfrm>
            <a:off x="1997640" y="2094120"/>
            <a:ext cx="64080" cy="1605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7" name="图片 116"/>
          <p:cNvPicPr/>
          <p:nvPr/>
        </p:nvPicPr>
        <p:blipFill>
          <a:blip r:embed="rId15"/>
          <a:stretch/>
        </p:blipFill>
        <p:spPr>
          <a:xfrm>
            <a:off x="2094120" y="2142360"/>
            <a:ext cx="64080" cy="112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8" name="图片 117"/>
          <p:cNvPicPr/>
          <p:nvPr/>
        </p:nvPicPr>
        <p:blipFill>
          <a:blip r:embed="rId16"/>
          <a:stretch/>
        </p:blipFill>
        <p:spPr>
          <a:xfrm>
            <a:off x="2190960" y="2206800"/>
            <a:ext cx="64080" cy="478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9" name="文本框 118"/>
          <p:cNvSpPr txBox="1"/>
          <p:nvPr/>
        </p:nvSpPr>
        <p:spPr>
          <a:xfrm>
            <a:off x="740880" y="2035800"/>
            <a:ext cx="45180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⽂本⽂档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0" name="图片 119"/>
          <p:cNvPicPr/>
          <p:nvPr/>
        </p:nvPicPr>
        <p:blipFill>
          <a:blip r:embed="rId17"/>
          <a:stretch/>
        </p:blipFill>
        <p:spPr>
          <a:xfrm>
            <a:off x="547560" y="2416320"/>
            <a:ext cx="12852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1" name="文本框 120"/>
          <p:cNvSpPr txBox="1"/>
          <p:nvPr/>
        </p:nvSpPr>
        <p:spPr>
          <a:xfrm>
            <a:off x="2335680" y="2035800"/>
            <a:ext cx="45180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嵌⼊向量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22" name="图片 121"/>
          <p:cNvPicPr/>
          <p:nvPr/>
        </p:nvPicPr>
        <p:blipFill>
          <a:blip r:embed="rId8"/>
          <a:stretch/>
        </p:blipFill>
        <p:spPr>
          <a:xfrm>
            <a:off x="1095480" y="2416320"/>
            <a:ext cx="112320" cy="128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3" name="图片 122"/>
          <p:cNvPicPr/>
          <p:nvPr/>
        </p:nvPicPr>
        <p:blipFill>
          <a:blip r:embed="rId13"/>
          <a:stretch/>
        </p:blipFill>
        <p:spPr>
          <a:xfrm>
            <a:off x="1320840" y="2529000"/>
            <a:ext cx="64080" cy="802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4" name="图片 123"/>
          <p:cNvPicPr/>
          <p:nvPr/>
        </p:nvPicPr>
        <p:blipFill>
          <a:blip r:embed="rId12"/>
          <a:stretch/>
        </p:blipFill>
        <p:spPr>
          <a:xfrm>
            <a:off x="1417680" y="2480760"/>
            <a:ext cx="64080" cy="128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5" name="图片 124"/>
          <p:cNvPicPr/>
          <p:nvPr/>
        </p:nvPicPr>
        <p:blipFill>
          <a:blip r:embed="rId11"/>
          <a:stretch/>
        </p:blipFill>
        <p:spPr>
          <a:xfrm>
            <a:off x="1514160" y="2545200"/>
            <a:ext cx="64080" cy="640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6" name="图片 125"/>
          <p:cNvPicPr/>
          <p:nvPr/>
        </p:nvPicPr>
        <p:blipFill>
          <a:blip r:embed="rId15"/>
          <a:stretch/>
        </p:blipFill>
        <p:spPr>
          <a:xfrm>
            <a:off x="1611000" y="2496960"/>
            <a:ext cx="64080" cy="112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7" name="图片 126"/>
          <p:cNvPicPr/>
          <p:nvPr/>
        </p:nvPicPr>
        <p:blipFill>
          <a:blip r:embed="rId9"/>
          <a:stretch/>
        </p:blipFill>
        <p:spPr>
          <a:xfrm>
            <a:off x="1707480" y="2513160"/>
            <a:ext cx="64080" cy="961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8" name="图片 127"/>
          <p:cNvPicPr/>
          <p:nvPr/>
        </p:nvPicPr>
        <p:blipFill>
          <a:blip r:embed="rId18"/>
          <a:stretch/>
        </p:blipFill>
        <p:spPr>
          <a:xfrm>
            <a:off x="1884960" y="2416320"/>
            <a:ext cx="12852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9" name="文本框 128"/>
          <p:cNvSpPr txBox="1"/>
          <p:nvPr/>
        </p:nvSpPr>
        <p:spPr>
          <a:xfrm>
            <a:off x="773280" y="2390400"/>
            <a:ext cx="2264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查询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2110320" y="2390400"/>
            <a:ext cx="56448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相似性匹配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547560" y="2725920"/>
            <a:ext cx="427572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1D5DB"/>
                </a:solidFill>
                <a:effectLst/>
                <a:uFillTx/>
                <a:latin typeface="NotoSansCJKsc"/>
                <a:ea typeface="NotoSansCJKsc"/>
              </a:rPr>
              <a:t>向量数据库将⽂本转换为数值向量，使⽤向量间的距离计算来实现语义相似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32" name="图片 131"/>
          <p:cNvPicPr/>
          <p:nvPr/>
        </p:nvPicPr>
        <p:blipFill>
          <a:blip r:embed="rId19"/>
          <a:stretch/>
        </p:blipFill>
        <p:spPr>
          <a:xfrm>
            <a:off x="5283720" y="1482120"/>
            <a:ext cx="4638960" cy="22870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33" name="图片 132"/>
          <p:cNvPicPr/>
          <p:nvPr/>
        </p:nvPicPr>
        <p:blipFill>
          <a:blip r:embed="rId20"/>
          <a:stretch/>
        </p:blipFill>
        <p:spPr>
          <a:xfrm>
            <a:off x="5445000" y="1675440"/>
            <a:ext cx="200880" cy="160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4" name="文本框 133"/>
          <p:cNvSpPr txBox="1"/>
          <p:nvPr/>
        </p:nvSpPr>
        <p:spPr>
          <a:xfrm>
            <a:off x="547560" y="2919240"/>
            <a:ext cx="38952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D1D5DB"/>
                </a:solidFill>
                <a:effectLst/>
                <a:uFillTx/>
                <a:latin typeface="NotoSansCJKsc"/>
                <a:ea typeface="NotoSansCJKsc"/>
              </a:rPr>
              <a:t>性检索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5743080" y="1625400"/>
            <a:ext cx="64692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7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创建步骤</a:t>
            </a:r>
            <a:endParaRPr lang="en-US" sz="12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5815440" y="1985040"/>
            <a:ext cx="10371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93C5FD"/>
                </a:solidFill>
                <a:effectLst/>
                <a:uFillTx/>
                <a:latin typeface="NotoSansCJKsc"/>
                <a:ea typeface="NotoSansCJKsc"/>
              </a:rPr>
              <a:t>数据准备与预处理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7" name="任意多边形 136"/>
          <p:cNvSpPr/>
          <p:nvPr/>
        </p:nvSpPr>
        <p:spPr>
          <a:xfrm>
            <a:off x="5573520" y="1997280"/>
            <a:ext cx="161640" cy="161640"/>
          </a:xfrm>
          <a:custGeom>
            <a:avLst/>
            <a:gdLst/>
            <a:ahLst/>
            <a:cxnLst/>
            <a:rect l="0" t="0" r="r" b="b"/>
            <a:pathLst>
              <a:path w="449" h="449">
                <a:moveTo>
                  <a:pt x="449" y="225"/>
                </a:moveTo>
                <a:cubicBezTo>
                  <a:pt x="449" y="240"/>
                  <a:pt x="447" y="254"/>
                  <a:pt x="445" y="269"/>
                </a:cubicBezTo>
                <a:cubicBezTo>
                  <a:pt x="442" y="283"/>
                  <a:pt x="437" y="297"/>
                  <a:pt x="432" y="311"/>
                </a:cubicBezTo>
                <a:cubicBezTo>
                  <a:pt x="426" y="324"/>
                  <a:pt x="419" y="337"/>
                  <a:pt x="411" y="349"/>
                </a:cubicBezTo>
                <a:cubicBezTo>
                  <a:pt x="403" y="362"/>
                  <a:pt x="394" y="373"/>
                  <a:pt x="382" y="383"/>
                </a:cubicBezTo>
                <a:cubicBezTo>
                  <a:pt x="372" y="394"/>
                  <a:pt x="361" y="403"/>
                  <a:pt x="348" y="411"/>
                </a:cubicBezTo>
                <a:cubicBezTo>
                  <a:pt x="336" y="419"/>
                  <a:pt x="323" y="426"/>
                  <a:pt x="310" y="432"/>
                </a:cubicBezTo>
                <a:cubicBezTo>
                  <a:pt x="296" y="437"/>
                  <a:pt x="282" y="442"/>
                  <a:pt x="268" y="444"/>
                </a:cubicBezTo>
                <a:cubicBezTo>
                  <a:pt x="253" y="447"/>
                  <a:pt x="239" y="449"/>
                  <a:pt x="224" y="449"/>
                </a:cubicBezTo>
                <a:cubicBezTo>
                  <a:pt x="209" y="449"/>
                  <a:pt x="195" y="447"/>
                  <a:pt x="180" y="444"/>
                </a:cubicBezTo>
                <a:cubicBezTo>
                  <a:pt x="166" y="442"/>
                  <a:pt x="152" y="437"/>
                  <a:pt x="138" y="432"/>
                </a:cubicBezTo>
                <a:cubicBezTo>
                  <a:pt x="125" y="426"/>
                  <a:pt x="112" y="419"/>
                  <a:pt x="100" y="411"/>
                </a:cubicBezTo>
                <a:cubicBezTo>
                  <a:pt x="88" y="403"/>
                  <a:pt x="76" y="394"/>
                  <a:pt x="66" y="383"/>
                </a:cubicBezTo>
                <a:cubicBezTo>
                  <a:pt x="55" y="373"/>
                  <a:pt x="46" y="362"/>
                  <a:pt x="38" y="349"/>
                </a:cubicBezTo>
                <a:cubicBezTo>
                  <a:pt x="30" y="337"/>
                  <a:pt x="23" y="324"/>
                  <a:pt x="17" y="311"/>
                </a:cubicBezTo>
                <a:cubicBezTo>
                  <a:pt x="12" y="297"/>
                  <a:pt x="7" y="283"/>
                  <a:pt x="5" y="269"/>
                </a:cubicBezTo>
                <a:cubicBezTo>
                  <a:pt x="2" y="254"/>
                  <a:pt x="0" y="240"/>
                  <a:pt x="0" y="225"/>
                </a:cubicBezTo>
                <a:cubicBezTo>
                  <a:pt x="0" y="210"/>
                  <a:pt x="2" y="196"/>
                  <a:pt x="5" y="181"/>
                </a:cubicBezTo>
                <a:cubicBezTo>
                  <a:pt x="7" y="167"/>
                  <a:pt x="12" y="153"/>
                  <a:pt x="17" y="139"/>
                </a:cubicBezTo>
                <a:cubicBezTo>
                  <a:pt x="23" y="126"/>
                  <a:pt x="30" y="113"/>
                  <a:pt x="38" y="101"/>
                </a:cubicBezTo>
                <a:cubicBezTo>
                  <a:pt x="46" y="88"/>
                  <a:pt x="55" y="77"/>
                  <a:pt x="66" y="67"/>
                </a:cubicBezTo>
                <a:cubicBezTo>
                  <a:pt x="76" y="56"/>
                  <a:pt x="88" y="47"/>
                  <a:pt x="100" y="38"/>
                </a:cubicBezTo>
                <a:cubicBezTo>
                  <a:pt x="112" y="30"/>
                  <a:pt x="125" y="23"/>
                  <a:pt x="138" y="17"/>
                </a:cubicBezTo>
                <a:cubicBezTo>
                  <a:pt x="152" y="12"/>
                  <a:pt x="166" y="7"/>
                  <a:pt x="180" y="5"/>
                </a:cubicBezTo>
                <a:cubicBezTo>
                  <a:pt x="195" y="2"/>
                  <a:pt x="209" y="0"/>
                  <a:pt x="224" y="0"/>
                </a:cubicBezTo>
                <a:cubicBezTo>
                  <a:pt x="239" y="0"/>
                  <a:pt x="253" y="2"/>
                  <a:pt x="268" y="5"/>
                </a:cubicBezTo>
                <a:cubicBezTo>
                  <a:pt x="282" y="7"/>
                  <a:pt x="296" y="12"/>
                  <a:pt x="310" y="17"/>
                </a:cubicBezTo>
                <a:cubicBezTo>
                  <a:pt x="323" y="23"/>
                  <a:pt x="336" y="30"/>
                  <a:pt x="348" y="38"/>
                </a:cubicBezTo>
                <a:cubicBezTo>
                  <a:pt x="361" y="47"/>
                  <a:pt x="372" y="56"/>
                  <a:pt x="382" y="67"/>
                </a:cubicBezTo>
                <a:cubicBezTo>
                  <a:pt x="394" y="77"/>
                  <a:pt x="403" y="88"/>
                  <a:pt x="411" y="101"/>
                </a:cubicBezTo>
                <a:cubicBezTo>
                  <a:pt x="419" y="113"/>
                  <a:pt x="426" y="126"/>
                  <a:pt x="432" y="139"/>
                </a:cubicBezTo>
                <a:cubicBezTo>
                  <a:pt x="437" y="153"/>
                  <a:pt x="442" y="167"/>
                  <a:pt x="445" y="181"/>
                </a:cubicBezTo>
                <a:cubicBezTo>
                  <a:pt x="447" y="196"/>
                  <a:pt x="449" y="210"/>
                  <a:pt x="449" y="225"/>
                </a:cubicBezTo>
                <a:close/>
              </a:path>
            </a:pathLst>
          </a:custGeom>
          <a:solidFill>
            <a:srgbClr val="F9731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8" name="任意多边形 137"/>
          <p:cNvSpPr/>
          <p:nvPr/>
        </p:nvSpPr>
        <p:spPr>
          <a:xfrm>
            <a:off x="5654160" y="2158560"/>
            <a:ext cx="16560" cy="564120"/>
          </a:xfrm>
          <a:custGeom>
            <a:avLst/>
            <a:gdLst/>
            <a:ahLst/>
            <a:cxnLst/>
            <a:rect l="0" t="0" r="r" b="b"/>
            <a:pathLst>
              <a:path w="46" h="1567">
                <a:moveTo>
                  <a:pt x="0" y="0"/>
                </a:moveTo>
                <a:lnTo>
                  <a:pt x="46" y="0"/>
                </a:lnTo>
                <a:lnTo>
                  <a:pt x="46" y="1567"/>
                </a:lnTo>
                <a:lnTo>
                  <a:pt x="0" y="1567"/>
                </a:lnTo>
                <a:lnTo>
                  <a:pt x="0" y="0"/>
                </a:lnTo>
                <a:close/>
              </a:path>
            </a:pathLst>
          </a:custGeom>
          <a:solidFill>
            <a:srgbClr val="F9731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5815440" y="2180880"/>
            <a:ext cx="112860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D1D5DB"/>
                </a:solidFill>
                <a:effectLst/>
                <a:uFillTx/>
                <a:latin typeface="NotoSansCJKsc"/>
                <a:ea typeface="NotoSansCJKsc"/>
              </a:rPr>
              <a:t>清洗和标准化⽂本数据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0" name="文本框 139"/>
          <p:cNvSpPr txBox="1"/>
          <p:nvPr/>
        </p:nvSpPr>
        <p:spPr>
          <a:xfrm>
            <a:off x="5815440" y="2565000"/>
            <a:ext cx="5187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93C5FD"/>
                </a:solidFill>
                <a:effectLst/>
                <a:uFillTx/>
                <a:latin typeface="NotoSansCJKsc"/>
                <a:ea typeface="NotoSansCJKsc"/>
              </a:rPr>
              <a:t>嵌⼊⽣成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1" name="任意多边形 140"/>
          <p:cNvSpPr/>
          <p:nvPr/>
        </p:nvSpPr>
        <p:spPr>
          <a:xfrm>
            <a:off x="5573520" y="2577240"/>
            <a:ext cx="161640" cy="161640"/>
          </a:xfrm>
          <a:custGeom>
            <a:avLst/>
            <a:gdLst/>
            <a:ahLst/>
            <a:cxnLst/>
            <a:rect l="0" t="0" r="r" b="b"/>
            <a:pathLst>
              <a:path w="449" h="449">
                <a:moveTo>
                  <a:pt x="449" y="225"/>
                </a:moveTo>
                <a:cubicBezTo>
                  <a:pt x="449" y="240"/>
                  <a:pt x="447" y="254"/>
                  <a:pt x="445" y="269"/>
                </a:cubicBezTo>
                <a:cubicBezTo>
                  <a:pt x="442" y="283"/>
                  <a:pt x="437" y="297"/>
                  <a:pt x="432" y="311"/>
                </a:cubicBezTo>
                <a:cubicBezTo>
                  <a:pt x="426" y="324"/>
                  <a:pt x="419" y="337"/>
                  <a:pt x="411" y="349"/>
                </a:cubicBezTo>
                <a:cubicBezTo>
                  <a:pt x="403" y="361"/>
                  <a:pt x="394" y="373"/>
                  <a:pt x="382" y="383"/>
                </a:cubicBezTo>
                <a:cubicBezTo>
                  <a:pt x="372" y="394"/>
                  <a:pt x="361" y="403"/>
                  <a:pt x="348" y="411"/>
                </a:cubicBezTo>
                <a:cubicBezTo>
                  <a:pt x="336" y="419"/>
                  <a:pt x="323" y="426"/>
                  <a:pt x="310" y="432"/>
                </a:cubicBezTo>
                <a:cubicBezTo>
                  <a:pt x="296" y="437"/>
                  <a:pt x="282" y="442"/>
                  <a:pt x="268" y="444"/>
                </a:cubicBezTo>
                <a:cubicBezTo>
                  <a:pt x="253" y="447"/>
                  <a:pt x="239" y="449"/>
                  <a:pt x="224" y="449"/>
                </a:cubicBezTo>
                <a:cubicBezTo>
                  <a:pt x="209" y="449"/>
                  <a:pt x="195" y="447"/>
                  <a:pt x="180" y="444"/>
                </a:cubicBezTo>
                <a:cubicBezTo>
                  <a:pt x="166" y="442"/>
                  <a:pt x="152" y="437"/>
                  <a:pt x="138" y="432"/>
                </a:cubicBezTo>
                <a:cubicBezTo>
                  <a:pt x="125" y="426"/>
                  <a:pt x="112" y="419"/>
                  <a:pt x="100" y="411"/>
                </a:cubicBezTo>
                <a:cubicBezTo>
                  <a:pt x="88" y="403"/>
                  <a:pt x="76" y="394"/>
                  <a:pt x="66" y="383"/>
                </a:cubicBezTo>
                <a:cubicBezTo>
                  <a:pt x="55" y="373"/>
                  <a:pt x="46" y="361"/>
                  <a:pt x="38" y="349"/>
                </a:cubicBezTo>
                <a:cubicBezTo>
                  <a:pt x="30" y="337"/>
                  <a:pt x="23" y="324"/>
                  <a:pt x="17" y="311"/>
                </a:cubicBezTo>
                <a:cubicBezTo>
                  <a:pt x="12" y="297"/>
                  <a:pt x="7" y="283"/>
                  <a:pt x="5" y="269"/>
                </a:cubicBezTo>
                <a:cubicBezTo>
                  <a:pt x="2" y="254"/>
                  <a:pt x="0" y="240"/>
                  <a:pt x="0" y="225"/>
                </a:cubicBezTo>
                <a:cubicBezTo>
                  <a:pt x="0" y="209"/>
                  <a:pt x="2" y="195"/>
                  <a:pt x="5" y="180"/>
                </a:cubicBezTo>
                <a:cubicBezTo>
                  <a:pt x="7" y="166"/>
                  <a:pt x="12" y="152"/>
                  <a:pt x="17" y="138"/>
                </a:cubicBezTo>
                <a:cubicBezTo>
                  <a:pt x="23" y="125"/>
                  <a:pt x="30" y="112"/>
                  <a:pt x="38" y="100"/>
                </a:cubicBezTo>
                <a:cubicBezTo>
                  <a:pt x="46" y="87"/>
                  <a:pt x="55" y="76"/>
                  <a:pt x="66" y="66"/>
                </a:cubicBezTo>
                <a:cubicBezTo>
                  <a:pt x="76" y="55"/>
                  <a:pt x="88" y="46"/>
                  <a:pt x="100" y="38"/>
                </a:cubicBezTo>
                <a:cubicBezTo>
                  <a:pt x="112" y="30"/>
                  <a:pt x="125" y="23"/>
                  <a:pt x="138" y="17"/>
                </a:cubicBezTo>
                <a:cubicBezTo>
                  <a:pt x="152" y="12"/>
                  <a:pt x="166" y="7"/>
                  <a:pt x="180" y="4"/>
                </a:cubicBezTo>
                <a:cubicBezTo>
                  <a:pt x="195" y="2"/>
                  <a:pt x="209" y="0"/>
                  <a:pt x="224" y="0"/>
                </a:cubicBezTo>
                <a:cubicBezTo>
                  <a:pt x="239" y="0"/>
                  <a:pt x="253" y="2"/>
                  <a:pt x="268" y="4"/>
                </a:cubicBezTo>
                <a:cubicBezTo>
                  <a:pt x="282" y="7"/>
                  <a:pt x="296" y="12"/>
                  <a:pt x="310" y="17"/>
                </a:cubicBezTo>
                <a:cubicBezTo>
                  <a:pt x="323" y="23"/>
                  <a:pt x="336" y="30"/>
                  <a:pt x="348" y="38"/>
                </a:cubicBezTo>
                <a:cubicBezTo>
                  <a:pt x="361" y="46"/>
                  <a:pt x="372" y="55"/>
                  <a:pt x="382" y="66"/>
                </a:cubicBezTo>
                <a:cubicBezTo>
                  <a:pt x="394" y="76"/>
                  <a:pt x="403" y="87"/>
                  <a:pt x="411" y="100"/>
                </a:cubicBezTo>
                <a:cubicBezTo>
                  <a:pt x="419" y="112"/>
                  <a:pt x="426" y="125"/>
                  <a:pt x="432" y="138"/>
                </a:cubicBezTo>
                <a:cubicBezTo>
                  <a:pt x="437" y="152"/>
                  <a:pt x="442" y="166"/>
                  <a:pt x="445" y="180"/>
                </a:cubicBezTo>
                <a:cubicBezTo>
                  <a:pt x="447" y="195"/>
                  <a:pt x="449" y="209"/>
                  <a:pt x="449" y="225"/>
                </a:cubicBezTo>
                <a:close/>
              </a:path>
            </a:pathLst>
          </a:custGeom>
          <a:solidFill>
            <a:srgbClr val="F9731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2" name="任意多边形 141"/>
          <p:cNvSpPr/>
          <p:nvPr/>
        </p:nvSpPr>
        <p:spPr>
          <a:xfrm>
            <a:off x="5654160" y="2738520"/>
            <a:ext cx="16560" cy="564120"/>
          </a:xfrm>
          <a:custGeom>
            <a:avLst/>
            <a:gdLst/>
            <a:ahLst/>
            <a:cxnLst/>
            <a:rect l="0" t="0" r="r" b="b"/>
            <a:pathLst>
              <a:path w="46" h="1567">
                <a:moveTo>
                  <a:pt x="0" y="0"/>
                </a:moveTo>
                <a:lnTo>
                  <a:pt x="46" y="0"/>
                </a:lnTo>
                <a:lnTo>
                  <a:pt x="46" y="1567"/>
                </a:lnTo>
                <a:lnTo>
                  <a:pt x="0" y="1567"/>
                </a:lnTo>
                <a:lnTo>
                  <a:pt x="0" y="0"/>
                </a:lnTo>
                <a:close/>
              </a:path>
            </a:pathLst>
          </a:custGeom>
          <a:solidFill>
            <a:srgbClr val="F9731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3" name="文本框 142"/>
          <p:cNvSpPr txBox="1"/>
          <p:nvPr/>
        </p:nvSpPr>
        <p:spPr>
          <a:xfrm>
            <a:off x="5815440" y="2760840"/>
            <a:ext cx="191808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D1D5DB"/>
                </a:solidFill>
                <a:effectLst/>
                <a:uFillTx/>
                <a:latin typeface="NotoSansCJKsc"/>
                <a:ea typeface="NotoSansCJKsc"/>
              </a:rPr>
              <a:t>使⽤预训练模型将⽂本转换为嵌⼊向量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5815440" y="3144960"/>
            <a:ext cx="5187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93C5FD"/>
                </a:solidFill>
                <a:effectLst/>
                <a:uFillTx/>
                <a:latin typeface="NotoSansCJKsc"/>
                <a:ea typeface="NotoSansCJKsc"/>
              </a:rPr>
              <a:t>构建索引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5815440" y="3340800"/>
            <a:ext cx="2264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D1D5DB"/>
                </a:solidFill>
                <a:effectLst/>
                <a:uFillTx/>
                <a:latin typeface="NotoSansCJKsc"/>
                <a:ea typeface="NotoSansCJKsc"/>
              </a:rPr>
              <a:t>使⽤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6041160" y="3367080"/>
            <a:ext cx="31932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D1D5DB"/>
                </a:solidFill>
                <a:effectLst/>
                <a:uFillTx/>
                <a:latin typeface="DejaVuSans"/>
                <a:ea typeface="DejaVuSans"/>
              </a:rPr>
              <a:t>FAISS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7" name="任意多边形 146"/>
          <p:cNvSpPr/>
          <p:nvPr/>
        </p:nvSpPr>
        <p:spPr>
          <a:xfrm>
            <a:off x="5573520" y="3157200"/>
            <a:ext cx="161640" cy="161640"/>
          </a:xfrm>
          <a:custGeom>
            <a:avLst/>
            <a:gdLst/>
            <a:ahLst/>
            <a:cxnLst/>
            <a:rect l="0" t="0" r="r" b="b"/>
            <a:pathLst>
              <a:path w="449" h="449">
                <a:moveTo>
                  <a:pt x="449" y="224"/>
                </a:moveTo>
                <a:cubicBezTo>
                  <a:pt x="449" y="239"/>
                  <a:pt x="447" y="253"/>
                  <a:pt x="445" y="268"/>
                </a:cubicBezTo>
                <a:cubicBezTo>
                  <a:pt x="442" y="282"/>
                  <a:pt x="437" y="296"/>
                  <a:pt x="432" y="309"/>
                </a:cubicBezTo>
                <a:cubicBezTo>
                  <a:pt x="426" y="323"/>
                  <a:pt x="419" y="336"/>
                  <a:pt x="411" y="348"/>
                </a:cubicBezTo>
                <a:cubicBezTo>
                  <a:pt x="403" y="360"/>
                  <a:pt x="394" y="372"/>
                  <a:pt x="382" y="382"/>
                </a:cubicBezTo>
                <a:cubicBezTo>
                  <a:pt x="372" y="392"/>
                  <a:pt x="361" y="403"/>
                  <a:pt x="348" y="411"/>
                </a:cubicBezTo>
                <a:cubicBezTo>
                  <a:pt x="336" y="419"/>
                  <a:pt x="323" y="426"/>
                  <a:pt x="310" y="432"/>
                </a:cubicBezTo>
                <a:cubicBezTo>
                  <a:pt x="296" y="437"/>
                  <a:pt x="282" y="441"/>
                  <a:pt x="268" y="444"/>
                </a:cubicBezTo>
                <a:cubicBezTo>
                  <a:pt x="253" y="447"/>
                  <a:pt x="239" y="449"/>
                  <a:pt x="224" y="449"/>
                </a:cubicBezTo>
                <a:cubicBezTo>
                  <a:pt x="209" y="449"/>
                  <a:pt x="195" y="447"/>
                  <a:pt x="180" y="444"/>
                </a:cubicBezTo>
                <a:cubicBezTo>
                  <a:pt x="166" y="441"/>
                  <a:pt x="152" y="437"/>
                  <a:pt x="138" y="432"/>
                </a:cubicBezTo>
                <a:cubicBezTo>
                  <a:pt x="125" y="426"/>
                  <a:pt x="112" y="419"/>
                  <a:pt x="100" y="411"/>
                </a:cubicBezTo>
                <a:cubicBezTo>
                  <a:pt x="88" y="403"/>
                  <a:pt x="76" y="392"/>
                  <a:pt x="66" y="382"/>
                </a:cubicBezTo>
                <a:cubicBezTo>
                  <a:pt x="55" y="372"/>
                  <a:pt x="46" y="360"/>
                  <a:pt x="38" y="348"/>
                </a:cubicBezTo>
                <a:cubicBezTo>
                  <a:pt x="30" y="336"/>
                  <a:pt x="23" y="323"/>
                  <a:pt x="17" y="309"/>
                </a:cubicBezTo>
                <a:cubicBezTo>
                  <a:pt x="12" y="296"/>
                  <a:pt x="7" y="282"/>
                  <a:pt x="5" y="268"/>
                </a:cubicBezTo>
                <a:cubicBezTo>
                  <a:pt x="2" y="253"/>
                  <a:pt x="0" y="239"/>
                  <a:pt x="0" y="224"/>
                </a:cubicBezTo>
                <a:cubicBezTo>
                  <a:pt x="0" y="209"/>
                  <a:pt x="2" y="195"/>
                  <a:pt x="5" y="180"/>
                </a:cubicBezTo>
                <a:cubicBezTo>
                  <a:pt x="7" y="166"/>
                  <a:pt x="12" y="152"/>
                  <a:pt x="17" y="138"/>
                </a:cubicBezTo>
                <a:cubicBezTo>
                  <a:pt x="23" y="125"/>
                  <a:pt x="30" y="112"/>
                  <a:pt x="38" y="100"/>
                </a:cubicBezTo>
                <a:cubicBezTo>
                  <a:pt x="46" y="87"/>
                  <a:pt x="55" y="76"/>
                  <a:pt x="66" y="66"/>
                </a:cubicBezTo>
                <a:cubicBezTo>
                  <a:pt x="76" y="55"/>
                  <a:pt x="88" y="46"/>
                  <a:pt x="100" y="38"/>
                </a:cubicBezTo>
                <a:cubicBezTo>
                  <a:pt x="112" y="30"/>
                  <a:pt x="125" y="23"/>
                  <a:pt x="138" y="17"/>
                </a:cubicBezTo>
                <a:cubicBezTo>
                  <a:pt x="152" y="12"/>
                  <a:pt x="166" y="7"/>
                  <a:pt x="180" y="4"/>
                </a:cubicBezTo>
                <a:cubicBezTo>
                  <a:pt x="195" y="2"/>
                  <a:pt x="209" y="0"/>
                  <a:pt x="224" y="0"/>
                </a:cubicBezTo>
                <a:cubicBezTo>
                  <a:pt x="239" y="0"/>
                  <a:pt x="253" y="2"/>
                  <a:pt x="268" y="4"/>
                </a:cubicBezTo>
                <a:cubicBezTo>
                  <a:pt x="282" y="7"/>
                  <a:pt x="296" y="12"/>
                  <a:pt x="310" y="17"/>
                </a:cubicBezTo>
                <a:cubicBezTo>
                  <a:pt x="323" y="23"/>
                  <a:pt x="336" y="30"/>
                  <a:pt x="348" y="38"/>
                </a:cubicBezTo>
                <a:cubicBezTo>
                  <a:pt x="361" y="46"/>
                  <a:pt x="372" y="55"/>
                  <a:pt x="382" y="66"/>
                </a:cubicBezTo>
                <a:cubicBezTo>
                  <a:pt x="394" y="76"/>
                  <a:pt x="403" y="87"/>
                  <a:pt x="411" y="100"/>
                </a:cubicBezTo>
                <a:cubicBezTo>
                  <a:pt x="419" y="112"/>
                  <a:pt x="426" y="125"/>
                  <a:pt x="432" y="138"/>
                </a:cubicBezTo>
                <a:cubicBezTo>
                  <a:pt x="437" y="152"/>
                  <a:pt x="442" y="166"/>
                  <a:pt x="445" y="180"/>
                </a:cubicBezTo>
                <a:cubicBezTo>
                  <a:pt x="447" y="195"/>
                  <a:pt x="449" y="209"/>
                  <a:pt x="449" y="224"/>
                </a:cubicBezTo>
                <a:close/>
              </a:path>
            </a:pathLst>
          </a:custGeom>
          <a:solidFill>
            <a:srgbClr val="F9731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6348960" y="3340800"/>
            <a:ext cx="18050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D1D5DB"/>
                </a:solidFill>
                <a:effectLst/>
                <a:uFillTx/>
                <a:latin typeface="NotoSansCJKsc"/>
                <a:ea typeface="NotoSansCJKsc"/>
              </a:rPr>
              <a:t>等⼯具建⽴向量索引，实现⾼效检索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49" name="图片 148"/>
          <p:cNvPicPr/>
          <p:nvPr/>
        </p:nvPicPr>
        <p:blipFill>
          <a:blip r:embed="rId21"/>
          <a:stretch/>
        </p:blipFill>
        <p:spPr>
          <a:xfrm>
            <a:off x="386640" y="4381560"/>
            <a:ext cx="3054960" cy="6760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50" name="图片 149"/>
          <p:cNvPicPr/>
          <p:nvPr/>
        </p:nvPicPr>
        <p:blipFill>
          <a:blip r:embed="rId22"/>
          <a:stretch/>
        </p:blipFill>
        <p:spPr>
          <a:xfrm>
            <a:off x="547560" y="4623480"/>
            <a:ext cx="144720" cy="192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1" name="文本框 150"/>
          <p:cNvSpPr txBox="1"/>
          <p:nvPr/>
        </p:nvSpPr>
        <p:spPr>
          <a:xfrm>
            <a:off x="386640" y="4009680"/>
            <a:ext cx="129312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7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向量数据库的优势</a:t>
            </a:r>
            <a:endParaRPr lang="en-US" sz="12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789480" y="4530240"/>
            <a:ext cx="5187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⾼效检索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53" name="图片 152"/>
          <p:cNvPicPr/>
          <p:nvPr/>
        </p:nvPicPr>
        <p:blipFill>
          <a:blip r:embed="rId23"/>
          <a:stretch/>
        </p:blipFill>
        <p:spPr>
          <a:xfrm>
            <a:off x="3632760" y="4381560"/>
            <a:ext cx="3047040" cy="6760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54" name="图片 153"/>
          <p:cNvPicPr/>
          <p:nvPr/>
        </p:nvPicPr>
        <p:blipFill>
          <a:blip r:embed="rId24"/>
          <a:stretch/>
        </p:blipFill>
        <p:spPr>
          <a:xfrm>
            <a:off x="3793680" y="4623480"/>
            <a:ext cx="192960" cy="192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5" name="文本框 154"/>
          <p:cNvSpPr txBox="1"/>
          <p:nvPr/>
        </p:nvSpPr>
        <p:spPr>
          <a:xfrm>
            <a:off x="789480" y="4726080"/>
            <a:ext cx="90288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D1D5DB"/>
                </a:solidFill>
                <a:effectLst/>
                <a:uFillTx/>
                <a:latin typeface="NotoSansCJKsc"/>
                <a:ea typeface="NotoSansCJKsc"/>
              </a:rPr>
              <a:t>快速定位相似内容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6" name="文本框 155"/>
          <p:cNvSpPr txBox="1"/>
          <p:nvPr/>
        </p:nvSpPr>
        <p:spPr>
          <a:xfrm>
            <a:off x="4080960" y="4530240"/>
            <a:ext cx="5187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语义理解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57" name="图片 156"/>
          <p:cNvPicPr/>
          <p:nvPr/>
        </p:nvPicPr>
        <p:blipFill>
          <a:blip r:embed="rId25"/>
          <a:stretch/>
        </p:blipFill>
        <p:spPr>
          <a:xfrm>
            <a:off x="6870600" y="4381560"/>
            <a:ext cx="3054960" cy="6760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58" name="图片 157"/>
          <p:cNvPicPr/>
          <p:nvPr/>
        </p:nvPicPr>
        <p:blipFill>
          <a:blip r:embed="rId26"/>
          <a:stretch/>
        </p:blipFill>
        <p:spPr>
          <a:xfrm>
            <a:off x="7031880" y="4623480"/>
            <a:ext cx="168840" cy="192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9" name="文本框 158"/>
          <p:cNvSpPr txBox="1"/>
          <p:nvPr/>
        </p:nvSpPr>
        <p:spPr>
          <a:xfrm>
            <a:off x="4080960" y="4726080"/>
            <a:ext cx="124128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D1D5DB"/>
                </a:solidFill>
                <a:effectLst/>
                <a:uFillTx/>
                <a:latin typeface="NotoSansCJKsc"/>
                <a:ea typeface="NotoSansCJKsc"/>
              </a:rPr>
              <a:t>基于意义⽽⾮关键词匹配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0" name="文本框 159"/>
          <p:cNvSpPr txBox="1"/>
          <p:nvPr/>
        </p:nvSpPr>
        <p:spPr>
          <a:xfrm>
            <a:off x="7300080" y="4530240"/>
            <a:ext cx="5187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可扩展性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7300080" y="4726080"/>
            <a:ext cx="90288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D1D5DB"/>
                </a:solidFill>
                <a:effectLst/>
                <a:uFillTx/>
                <a:latin typeface="NotoSansCJKsc"/>
                <a:ea typeface="NotoSansCJKsc"/>
              </a:rPr>
              <a:t>适应⼤规模数据集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图片 161"/>
          <p:cNvPicPr/>
          <p:nvPr/>
        </p:nvPicPr>
        <p:blipFill>
          <a:blip r:embed="rId2"/>
          <a:stretch/>
        </p:blipFill>
        <p:spPr>
          <a:xfrm>
            <a:off x="0" y="0"/>
            <a:ext cx="10309680" cy="6185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63" name="图片 162"/>
          <p:cNvPicPr/>
          <p:nvPr/>
        </p:nvPicPr>
        <p:blipFill>
          <a:blip r:embed="rId3"/>
          <a:stretch/>
        </p:blipFill>
        <p:spPr>
          <a:xfrm>
            <a:off x="386640" y="386640"/>
            <a:ext cx="10309680" cy="6185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64" name="图片 163"/>
          <p:cNvPicPr/>
          <p:nvPr/>
        </p:nvPicPr>
        <p:blipFill>
          <a:blip r:embed="rId4"/>
          <a:stretch/>
        </p:blipFill>
        <p:spPr>
          <a:xfrm>
            <a:off x="386640" y="773280"/>
            <a:ext cx="644040" cy="31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5" name="文本框 164"/>
          <p:cNvSpPr txBox="1"/>
          <p:nvPr/>
        </p:nvSpPr>
        <p:spPr>
          <a:xfrm>
            <a:off x="9745200" y="5880960"/>
            <a:ext cx="37404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4 / 12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386640" y="308160"/>
            <a:ext cx="2606760" cy="419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28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向量数据库基本架构</a:t>
            </a:r>
            <a:endParaRPr lang="en-US" sz="22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386640" y="981000"/>
            <a:ext cx="96984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7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向量数据库是</a:t>
            </a:r>
            <a:endParaRPr lang="en-US" sz="12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1353240" y="1018440"/>
            <a:ext cx="34848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27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RAG</a:t>
            </a:r>
            <a:endParaRPr lang="en-US" sz="12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69" name="图片 168"/>
          <p:cNvPicPr/>
          <p:nvPr/>
        </p:nvPicPr>
        <p:blipFill>
          <a:blip r:embed="rId5"/>
          <a:stretch/>
        </p:blipFill>
        <p:spPr>
          <a:xfrm>
            <a:off x="1578600" y="1417680"/>
            <a:ext cx="7152120" cy="4989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70" name="图片 169"/>
          <p:cNvPicPr/>
          <p:nvPr/>
        </p:nvPicPr>
        <p:blipFill>
          <a:blip r:embed="rId6"/>
          <a:stretch/>
        </p:blipFill>
        <p:spPr>
          <a:xfrm>
            <a:off x="4260960" y="1546560"/>
            <a:ext cx="241200" cy="241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1" name="文本框 170"/>
          <p:cNvSpPr txBox="1"/>
          <p:nvPr/>
        </p:nvSpPr>
        <p:spPr>
          <a:xfrm>
            <a:off x="1690920" y="981000"/>
            <a:ext cx="468540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7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系统的</a:t>
            </a:r>
            <a:r>
              <a:rPr lang="zh-CN" sz="1270" b="0" u="none" strike="noStrike">
                <a:solidFill>
                  <a:srgbClr val="FF8904"/>
                </a:solidFill>
                <a:effectLst/>
                <a:uFillTx/>
                <a:latin typeface="NotoSansCJKsc"/>
                <a:ea typeface="NotoSansCJKsc"/>
              </a:rPr>
              <a:t>核⼼组成部分</a:t>
            </a:r>
            <a:r>
              <a:rPr lang="zh-CN" sz="127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，⽤于⾼效地存储和检索⽂本数据的嵌⼊向量</a:t>
            </a:r>
            <a:endParaRPr lang="en-US" sz="12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72" name="图片 171"/>
          <p:cNvPicPr/>
          <p:nvPr/>
        </p:nvPicPr>
        <p:blipFill>
          <a:blip r:embed="rId7"/>
          <a:stretch/>
        </p:blipFill>
        <p:spPr>
          <a:xfrm>
            <a:off x="386640" y="2625840"/>
            <a:ext cx="2990520" cy="15624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73" name="图片 172"/>
          <p:cNvPicPr/>
          <p:nvPr/>
        </p:nvPicPr>
        <p:blipFill>
          <a:blip r:embed="rId8"/>
          <a:stretch/>
        </p:blipFill>
        <p:spPr>
          <a:xfrm>
            <a:off x="515520" y="2754720"/>
            <a:ext cx="273600" cy="241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4" name="文本框 173"/>
          <p:cNvSpPr txBox="1"/>
          <p:nvPr/>
        </p:nvSpPr>
        <p:spPr>
          <a:xfrm>
            <a:off x="4599360" y="1536840"/>
            <a:ext cx="145476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7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对外提供数据库访问</a:t>
            </a:r>
            <a:endParaRPr lang="en-US" sz="12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75" name="图片 174"/>
          <p:cNvPicPr/>
          <p:nvPr/>
        </p:nvPicPr>
        <p:blipFill>
          <a:blip r:embed="rId9"/>
          <a:stretch/>
        </p:blipFill>
        <p:spPr>
          <a:xfrm>
            <a:off x="515520" y="3125160"/>
            <a:ext cx="14472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6" name="文本框 175"/>
          <p:cNvSpPr txBox="1"/>
          <p:nvPr/>
        </p:nvSpPr>
        <p:spPr>
          <a:xfrm>
            <a:off x="885960" y="2745000"/>
            <a:ext cx="64692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7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索引结构</a:t>
            </a:r>
            <a:endParaRPr lang="en-US" sz="12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77" name="图片 176"/>
          <p:cNvPicPr/>
          <p:nvPr/>
        </p:nvPicPr>
        <p:blipFill>
          <a:blip r:embed="rId10"/>
          <a:stretch/>
        </p:blipFill>
        <p:spPr>
          <a:xfrm>
            <a:off x="515520" y="3382920"/>
            <a:ext cx="12852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8" name="文本框 177"/>
          <p:cNvSpPr txBox="1"/>
          <p:nvPr/>
        </p:nvSpPr>
        <p:spPr>
          <a:xfrm>
            <a:off x="725040" y="3080520"/>
            <a:ext cx="142560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组织向量数据的层级结构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79" name="图片 178"/>
          <p:cNvPicPr/>
          <p:nvPr/>
        </p:nvPicPr>
        <p:blipFill>
          <a:blip r:embed="rId11"/>
          <a:stretch/>
        </p:blipFill>
        <p:spPr>
          <a:xfrm>
            <a:off x="515520" y="3737520"/>
            <a:ext cx="14472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0" name="文本框 179"/>
          <p:cNvSpPr txBox="1"/>
          <p:nvPr/>
        </p:nvSpPr>
        <p:spPr>
          <a:xfrm>
            <a:off x="708840" y="3338280"/>
            <a:ext cx="129600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⽀持快速的相似性查询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25040" y="3596040"/>
            <a:ext cx="13032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853920" y="3625920"/>
            <a:ext cx="36648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FAISS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1206000" y="3596040"/>
            <a:ext cx="25992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中的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4" name="文本框 183"/>
          <p:cNvSpPr txBox="1"/>
          <p:nvPr/>
        </p:nvSpPr>
        <p:spPr>
          <a:xfrm>
            <a:off x="1463760" y="3625920"/>
            <a:ext cx="75492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IndexFlatL2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5" name="文本框 184"/>
          <p:cNvSpPr txBox="1"/>
          <p:nvPr/>
        </p:nvSpPr>
        <p:spPr>
          <a:xfrm>
            <a:off x="2211480" y="3596040"/>
            <a:ext cx="13032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、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6" name="文本框 185"/>
          <p:cNvSpPr txBox="1"/>
          <p:nvPr/>
        </p:nvSpPr>
        <p:spPr>
          <a:xfrm>
            <a:off x="2340360" y="3625920"/>
            <a:ext cx="80172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IndexIVFFlat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87" name="图片 186"/>
          <p:cNvPicPr/>
          <p:nvPr/>
        </p:nvPicPr>
        <p:blipFill>
          <a:blip r:embed="rId12"/>
          <a:stretch/>
        </p:blipFill>
        <p:spPr>
          <a:xfrm>
            <a:off x="3761640" y="2625840"/>
            <a:ext cx="2982600" cy="15624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88" name="图片 187"/>
          <p:cNvPicPr/>
          <p:nvPr/>
        </p:nvPicPr>
        <p:blipFill>
          <a:blip r:embed="rId13"/>
          <a:stretch/>
        </p:blipFill>
        <p:spPr>
          <a:xfrm>
            <a:off x="3890520" y="2754720"/>
            <a:ext cx="209160" cy="241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9" name="文本框 188"/>
          <p:cNvSpPr txBox="1"/>
          <p:nvPr/>
        </p:nvSpPr>
        <p:spPr>
          <a:xfrm>
            <a:off x="725040" y="3789360"/>
            <a:ext cx="13032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等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90" name="图片 189"/>
          <p:cNvPicPr/>
          <p:nvPr/>
        </p:nvPicPr>
        <p:blipFill>
          <a:blip r:embed="rId14"/>
          <a:stretch/>
        </p:blipFill>
        <p:spPr>
          <a:xfrm>
            <a:off x="3890520" y="3125160"/>
            <a:ext cx="11232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1" name="文本框 190"/>
          <p:cNvSpPr txBox="1"/>
          <p:nvPr/>
        </p:nvSpPr>
        <p:spPr>
          <a:xfrm>
            <a:off x="4194000" y="2745000"/>
            <a:ext cx="64692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7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向量存储</a:t>
            </a:r>
            <a:endParaRPr lang="en-US" sz="12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92" name="图片 191"/>
          <p:cNvPicPr/>
          <p:nvPr/>
        </p:nvPicPr>
        <p:blipFill>
          <a:blip r:embed="rId15"/>
          <a:stretch/>
        </p:blipFill>
        <p:spPr>
          <a:xfrm>
            <a:off x="3890520" y="3382920"/>
            <a:ext cx="14472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3" name="文本框 192"/>
          <p:cNvSpPr txBox="1"/>
          <p:nvPr/>
        </p:nvSpPr>
        <p:spPr>
          <a:xfrm>
            <a:off x="4065120" y="3080520"/>
            <a:ext cx="10371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存储⾼维嵌⼊向量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94" name="图片 193"/>
          <p:cNvPicPr/>
          <p:nvPr/>
        </p:nvPicPr>
        <p:blipFill>
          <a:blip r:embed="rId16"/>
          <a:stretch/>
        </p:blipFill>
        <p:spPr>
          <a:xfrm>
            <a:off x="3890520" y="3640680"/>
            <a:ext cx="12852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5" name="文本框 194"/>
          <p:cNvSpPr txBox="1"/>
          <p:nvPr/>
        </p:nvSpPr>
        <p:spPr>
          <a:xfrm>
            <a:off x="4097160" y="3338280"/>
            <a:ext cx="129600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⾼效管理⼤量向量数据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96" name="图片 195"/>
          <p:cNvPicPr/>
          <p:nvPr/>
        </p:nvPicPr>
        <p:blipFill>
          <a:blip r:embed="rId17"/>
          <a:stretch/>
        </p:blipFill>
        <p:spPr>
          <a:xfrm>
            <a:off x="6935040" y="2625840"/>
            <a:ext cx="2990520" cy="15624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97" name="图片 196"/>
          <p:cNvPicPr/>
          <p:nvPr/>
        </p:nvPicPr>
        <p:blipFill>
          <a:blip r:embed="rId18"/>
          <a:stretch/>
        </p:blipFill>
        <p:spPr>
          <a:xfrm>
            <a:off x="7063920" y="2754720"/>
            <a:ext cx="185040" cy="241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8" name="文本框 197"/>
          <p:cNvSpPr txBox="1"/>
          <p:nvPr/>
        </p:nvSpPr>
        <p:spPr>
          <a:xfrm>
            <a:off x="4080960" y="3596040"/>
            <a:ext cx="142560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⽀持向量的增删改查操作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99" name="图片 198"/>
          <p:cNvPicPr/>
          <p:nvPr/>
        </p:nvPicPr>
        <p:blipFill>
          <a:blip r:embed="rId19"/>
          <a:stretch/>
        </p:blipFill>
        <p:spPr>
          <a:xfrm>
            <a:off x="7063920" y="3125160"/>
            <a:ext cx="16056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0" name="文本框 199"/>
          <p:cNvSpPr txBox="1"/>
          <p:nvPr/>
        </p:nvSpPr>
        <p:spPr>
          <a:xfrm>
            <a:off x="7348680" y="2745000"/>
            <a:ext cx="113148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7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数据库访问接⼝</a:t>
            </a:r>
            <a:endParaRPr lang="en-US" sz="12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1" name="文本框 200"/>
          <p:cNvSpPr txBox="1"/>
          <p:nvPr/>
        </p:nvSpPr>
        <p:spPr>
          <a:xfrm>
            <a:off x="7292160" y="3080520"/>
            <a:ext cx="7779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提供标准化的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2" name="文本框 201"/>
          <p:cNvSpPr txBox="1"/>
          <p:nvPr/>
        </p:nvSpPr>
        <p:spPr>
          <a:xfrm>
            <a:off x="8065440" y="3110400"/>
            <a:ext cx="2055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API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03" name="图片 202"/>
          <p:cNvPicPr/>
          <p:nvPr/>
        </p:nvPicPr>
        <p:blipFill>
          <a:blip r:embed="rId20"/>
          <a:stretch/>
        </p:blipFill>
        <p:spPr>
          <a:xfrm>
            <a:off x="7063920" y="3382920"/>
            <a:ext cx="12852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4" name="文本框 203"/>
          <p:cNvSpPr txBox="1"/>
          <p:nvPr/>
        </p:nvSpPr>
        <p:spPr>
          <a:xfrm>
            <a:off x="8269200" y="3080520"/>
            <a:ext cx="25992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接⼝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05" name="图片 204"/>
          <p:cNvPicPr/>
          <p:nvPr/>
        </p:nvPicPr>
        <p:blipFill>
          <a:blip r:embed="rId21"/>
          <a:stretch/>
        </p:blipFill>
        <p:spPr>
          <a:xfrm>
            <a:off x="7063920" y="3640680"/>
            <a:ext cx="12852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6" name="文本框 205"/>
          <p:cNvSpPr txBox="1"/>
          <p:nvPr/>
        </p:nvSpPr>
        <p:spPr>
          <a:xfrm>
            <a:off x="7260120" y="3338280"/>
            <a:ext cx="142560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处理查询请求和返回结果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7" name="文本框 206"/>
          <p:cNvSpPr txBox="1"/>
          <p:nvPr/>
        </p:nvSpPr>
        <p:spPr>
          <a:xfrm>
            <a:off x="7260120" y="3596040"/>
            <a:ext cx="142560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实现权限控制和安全访问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08" name="图片 207"/>
          <p:cNvPicPr/>
          <p:nvPr/>
        </p:nvPicPr>
        <p:blipFill>
          <a:blip r:embed="rId22"/>
          <a:stretch/>
        </p:blipFill>
        <p:spPr>
          <a:xfrm>
            <a:off x="386640" y="5058360"/>
            <a:ext cx="3054960" cy="450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09" name="图片 208"/>
          <p:cNvPicPr/>
          <p:nvPr/>
        </p:nvPicPr>
        <p:blipFill>
          <a:blip r:embed="rId23"/>
          <a:stretch/>
        </p:blipFill>
        <p:spPr>
          <a:xfrm>
            <a:off x="515520" y="5187240"/>
            <a:ext cx="144720" cy="192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0" name="文本框 209"/>
          <p:cNvSpPr txBox="1"/>
          <p:nvPr/>
        </p:nvSpPr>
        <p:spPr>
          <a:xfrm>
            <a:off x="4349520" y="4686120"/>
            <a:ext cx="161604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7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向量数据库的核⼼优势</a:t>
            </a:r>
            <a:endParaRPr lang="en-US" sz="12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11" name="图片 210"/>
          <p:cNvPicPr/>
          <p:nvPr/>
        </p:nvPicPr>
        <p:blipFill>
          <a:blip r:embed="rId24"/>
          <a:stretch/>
        </p:blipFill>
        <p:spPr>
          <a:xfrm>
            <a:off x="3632760" y="5058360"/>
            <a:ext cx="3047040" cy="450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12" name="图片 211"/>
          <p:cNvPicPr/>
          <p:nvPr/>
        </p:nvPicPr>
        <p:blipFill>
          <a:blip r:embed="rId25"/>
          <a:stretch/>
        </p:blipFill>
        <p:spPr>
          <a:xfrm>
            <a:off x="3761640" y="5187240"/>
            <a:ext cx="168840" cy="192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3" name="文本框 212"/>
          <p:cNvSpPr txBox="1"/>
          <p:nvPr/>
        </p:nvSpPr>
        <p:spPr>
          <a:xfrm>
            <a:off x="757080" y="5174640"/>
            <a:ext cx="129600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⾼效的相似性检索能⼒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14" name="图片 213"/>
          <p:cNvPicPr/>
          <p:nvPr/>
        </p:nvPicPr>
        <p:blipFill>
          <a:blip r:embed="rId26"/>
          <a:stretch/>
        </p:blipFill>
        <p:spPr>
          <a:xfrm>
            <a:off x="6870600" y="5058360"/>
            <a:ext cx="3054960" cy="450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15" name="图片 214"/>
          <p:cNvPicPr/>
          <p:nvPr/>
        </p:nvPicPr>
        <p:blipFill>
          <a:blip r:embed="rId27"/>
          <a:stretch/>
        </p:blipFill>
        <p:spPr>
          <a:xfrm>
            <a:off x="6999480" y="5187240"/>
            <a:ext cx="241200" cy="192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6" name="文本框 215"/>
          <p:cNvSpPr txBox="1"/>
          <p:nvPr/>
        </p:nvSpPr>
        <p:spPr>
          <a:xfrm>
            <a:off x="4024440" y="5174640"/>
            <a:ext cx="129600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⽀持海量数据的扩展性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7" name="任意多边形 216"/>
          <p:cNvSpPr/>
          <p:nvPr/>
        </p:nvSpPr>
        <p:spPr>
          <a:xfrm>
            <a:off x="5122440" y="1981440"/>
            <a:ext cx="64800" cy="386640"/>
          </a:xfrm>
          <a:custGeom>
            <a:avLst/>
            <a:gdLst/>
            <a:ahLst/>
            <a:cxnLst/>
            <a:rect l="0" t="0" r="r" b="b"/>
            <a:pathLst>
              <a:path w="180" h="1074">
                <a:moveTo>
                  <a:pt x="0" y="0"/>
                </a:moveTo>
                <a:lnTo>
                  <a:pt x="180" y="0"/>
                </a:lnTo>
                <a:lnTo>
                  <a:pt x="180" y="1074"/>
                </a:lnTo>
                <a:lnTo>
                  <a:pt x="0" y="1074"/>
                </a:lnTo>
                <a:lnTo>
                  <a:pt x="0" y="0"/>
                </a:lnTo>
                <a:close/>
              </a:path>
            </a:pathLst>
          </a:custGeom>
          <a:solidFill>
            <a:srgbClr val="F9731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8" name="任意多边形 217"/>
          <p:cNvSpPr/>
          <p:nvPr/>
        </p:nvSpPr>
        <p:spPr>
          <a:xfrm>
            <a:off x="5106600" y="2367720"/>
            <a:ext cx="96840" cy="81000"/>
          </a:xfrm>
          <a:custGeom>
            <a:avLst/>
            <a:gdLst/>
            <a:ahLst/>
            <a:cxnLst/>
            <a:rect l="0" t="0" r="r" b="b"/>
            <a:pathLst>
              <a:path w="269" h="225">
                <a:moveTo>
                  <a:pt x="0" y="0"/>
                </a:moveTo>
                <a:lnTo>
                  <a:pt x="134" y="225"/>
                </a:lnTo>
                <a:lnTo>
                  <a:pt x="269" y="0"/>
                </a:lnTo>
                <a:lnTo>
                  <a:pt x="0" y="0"/>
                </a:lnTo>
                <a:close/>
              </a:path>
            </a:pathLst>
          </a:custGeom>
          <a:solidFill>
            <a:srgbClr val="F9731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19" name="任意多边形 218"/>
          <p:cNvSpPr/>
          <p:nvPr/>
        </p:nvSpPr>
        <p:spPr>
          <a:xfrm>
            <a:off x="1578600" y="4381560"/>
            <a:ext cx="1788480" cy="64800"/>
          </a:xfrm>
          <a:custGeom>
            <a:avLst/>
            <a:gdLst/>
            <a:ahLst/>
            <a:cxnLst/>
            <a:rect l="0" t="0" r="r" b="b"/>
            <a:pathLst>
              <a:path w="4968" h="180">
                <a:moveTo>
                  <a:pt x="0" y="0"/>
                </a:moveTo>
                <a:lnTo>
                  <a:pt x="4968" y="0"/>
                </a:lnTo>
                <a:lnTo>
                  <a:pt x="4968" y="180"/>
                </a:lnTo>
                <a:lnTo>
                  <a:pt x="0" y="180"/>
                </a:lnTo>
                <a:lnTo>
                  <a:pt x="0" y="0"/>
                </a:lnTo>
                <a:close/>
              </a:path>
            </a:pathLst>
          </a:custGeom>
          <a:solidFill>
            <a:srgbClr val="F9731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0" name="任意多边形 219"/>
          <p:cNvSpPr/>
          <p:nvPr/>
        </p:nvSpPr>
        <p:spPr>
          <a:xfrm>
            <a:off x="3366720" y="4365360"/>
            <a:ext cx="81000" cy="97200"/>
          </a:xfrm>
          <a:custGeom>
            <a:avLst/>
            <a:gdLst/>
            <a:ahLst/>
            <a:cxnLst/>
            <a:rect l="0" t="0" r="r" b="b"/>
            <a:pathLst>
              <a:path w="225" h="270">
                <a:moveTo>
                  <a:pt x="0" y="0"/>
                </a:moveTo>
                <a:lnTo>
                  <a:pt x="0" y="270"/>
                </a:lnTo>
                <a:lnTo>
                  <a:pt x="225" y="135"/>
                </a:lnTo>
                <a:lnTo>
                  <a:pt x="0" y="0"/>
                </a:lnTo>
                <a:close/>
              </a:path>
            </a:pathLst>
          </a:custGeom>
          <a:solidFill>
            <a:srgbClr val="F9731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1" name="任意多边形 220"/>
          <p:cNvSpPr/>
          <p:nvPr/>
        </p:nvSpPr>
        <p:spPr>
          <a:xfrm>
            <a:off x="6942960" y="4381560"/>
            <a:ext cx="1788480" cy="64800"/>
          </a:xfrm>
          <a:custGeom>
            <a:avLst/>
            <a:gdLst/>
            <a:ahLst/>
            <a:cxnLst/>
            <a:rect l="0" t="0" r="r" b="b"/>
            <a:pathLst>
              <a:path w="4968" h="180">
                <a:moveTo>
                  <a:pt x="0" y="0"/>
                </a:moveTo>
                <a:lnTo>
                  <a:pt x="4968" y="0"/>
                </a:lnTo>
                <a:lnTo>
                  <a:pt x="4968" y="180"/>
                </a:lnTo>
                <a:lnTo>
                  <a:pt x="0" y="180"/>
                </a:lnTo>
                <a:lnTo>
                  <a:pt x="0" y="0"/>
                </a:lnTo>
                <a:close/>
              </a:path>
            </a:pathLst>
          </a:custGeom>
          <a:solidFill>
            <a:srgbClr val="F9731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2" name="任意多边形 221"/>
          <p:cNvSpPr/>
          <p:nvPr/>
        </p:nvSpPr>
        <p:spPr>
          <a:xfrm>
            <a:off x="6862320" y="4365360"/>
            <a:ext cx="81000" cy="97200"/>
          </a:xfrm>
          <a:custGeom>
            <a:avLst/>
            <a:gdLst/>
            <a:ahLst/>
            <a:cxnLst/>
            <a:rect l="0" t="0" r="r" b="b"/>
            <a:pathLst>
              <a:path w="225" h="270">
                <a:moveTo>
                  <a:pt x="0" y="135"/>
                </a:moveTo>
                <a:lnTo>
                  <a:pt x="225" y="270"/>
                </a:lnTo>
                <a:lnTo>
                  <a:pt x="225" y="0"/>
                </a:lnTo>
                <a:lnTo>
                  <a:pt x="0" y="135"/>
                </a:lnTo>
                <a:close/>
              </a:path>
            </a:pathLst>
          </a:custGeom>
          <a:solidFill>
            <a:srgbClr val="F9731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3" name="文本框 222"/>
          <p:cNvSpPr txBox="1"/>
          <p:nvPr/>
        </p:nvSpPr>
        <p:spPr>
          <a:xfrm>
            <a:off x="7340400" y="5174640"/>
            <a:ext cx="129600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灵活的索引和查询机制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图片 223"/>
          <p:cNvPicPr/>
          <p:nvPr/>
        </p:nvPicPr>
        <p:blipFill>
          <a:blip r:embed="rId2"/>
          <a:stretch/>
        </p:blipFill>
        <p:spPr>
          <a:xfrm>
            <a:off x="0" y="0"/>
            <a:ext cx="10309680" cy="6185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25" name="图片 224"/>
          <p:cNvPicPr/>
          <p:nvPr/>
        </p:nvPicPr>
        <p:blipFill>
          <a:blip r:embed="rId3"/>
          <a:stretch/>
        </p:blipFill>
        <p:spPr>
          <a:xfrm>
            <a:off x="386640" y="386640"/>
            <a:ext cx="10309680" cy="6185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26" name="图片 225"/>
          <p:cNvPicPr/>
          <p:nvPr/>
        </p:nvPicPr>
        <p:blipFill>
          <a:blip r:embed="rId4"/>
          <a:stretch/>
        </p:blipFill>
        <p:spPr>
          <a:xfrm>
            <a:off x="386640" y="773280"/>
            <a:ext cx="644040" cy="31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7" name="文本框 226"/>
          <p:cNvSpPr txBox="1"/>
          <p:nvPr/>
        </p:nvSpPr>
        <p:spPr>
          <a:xfrm>
            <a:off x="9745200" y="5880960"/>
            <a:ext cx="37404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5 / 12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8" name="文本框 227"/>
          <p:cNvSpPr txBox="1"/>
          <p:nvPr/>
        </p:nvSpPr>
        <p:spPr>
          <a:xfrm>
            <a:off x="386640" y="308160"/>
            <a:ext cx="2317320" cy="419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28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数据准备与预处理</a:t>
            </a:r>
            <a:endParaRPr lang="en-US" sz="22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29" name="图片 228"/>
          <p:cNvPicPr/>
          <p:nvPr/>
        </p:nvPicPr>
        <p:blipFill>
          <a:blip r:embed="rId5"/>
          <a:stretch/>
        </p:blipFill>
        <p:spPr>
          <a:xfrm>
            <a:off x="386640" y="1417680"/>
            <a:ext cx="2287080" cy="119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0" name="任意多边形 229"/>
          <p:cNvSpPr/>
          <p:nvPr/>
        </p:nvSpPr>
        <p:spPr>
          <a:xfrm>
            <a:off x="515160" y="1546200"/>
            <a:ext cx="258120" cy="258120"/>
          </a:xfrm>
          <a:custGeom>
            <a:avLst/>
            <a:gdLst/>
            <a:ahLst/>
            <a:cxnLst/>
            <a:rect l="0" t="0" r="r" b="b"/>
            <a:pathLst>
              <a:path w="717" h="717">
                <a:moveTo>
                  <a:pt x="717" y="359"/>
                </a:moveTo>
                <a:cubicBezTo>
                  <a:pt x="717" y="383"/>
                  <a:pt x="715" y="406"/>
                  <a:pt x="711" y="429"/>
                </a:cubicBezTo>
                <a:cubicBezTo>
                  <a:pt x="706" y="452"/>
                  <a:pt x="699" y="475"/>
                  <a:pt x="690" y="496"/>
                </a:cubicBezTo>
                <a:cubicBezTo>
                  <a:pt x="681" y="518"/>
                  <a:pt x="670" y="539"/>
                  <a:pt x="657" y="558"/>
                </a:cubicBezTo>
                <a:cubicBezTo>
                  <a:pt x="644" y="578"/>
                  <a:pt x="629" y="596"/>
                  <a:pt x="613" y="612"/>
                </a:cubicBezTo>
                <a:cubicBezTo>
                  <a:pt x="596" y="629"/>
                  <a:pt x="578" y="644"/>
                  <a:pt x="558" y="657"/>
                </a:cubicBezTo>
                <a:cubicBezTo>
                  <a:pt x="539" y="670"/>
                  <a:pt x="518" y="681"/>
                  <a:pt x="496" y="690"/>
                </a:cubicBezTo>
                <a:cubicBezTo>
                  <a:pt x="475" y="699"/>
                  <a:pt x="452" y="706"/>
                  <a:pt x="429" y="710"/>
                </a:cubicBezTo>
                <a:cubicBezTo>
                  <a:pt x="406" y="715"/>
                  <a:pt x="383" y="717"/>
                  <a:pt x="359" y="717"/>
                </a:cubicBezTo>
                <a:cubicBezTo>
                  <a:pt x="335" y="717"/>
                  <a:pt x="312" y="715"/>
                  <a:pt x="289" y="710"/>
                </a:cubicBezTo>
                <a:cubicBezTo>
                  <a:pt x="266" y="706"/>
                  <a:pt x="243" y="699"/>
                  <a:pt x="221" y="690"/>
                </a:cubicBezTo>
                <a:cubicBezTo>
                  <a:pt x="200" y="681"/>
                  <a:pt x="179" y="670"/>
                  <a:pt x="160" y="657"/>
                </a:cubicBezTo>
                <a:cubicBezTo>
                  <a:pt x="140" y="644"/>
                  <a:pt x="122" y="629"/>
                  <a:pt x="105" y="612"/>
                </a:cubicBezTo>
                <a:cubicBezTo>
                  <a:pt x="89" y="596"/>
                  <a:pt x="74" y="578"/>
                  <a:pt x="61" y="558"/>
                </a:cubicBezTo>
                <a:cubicBezTo>
                  <a:pt x="48" y="539"/>
                  <a:pt x="37" y="518"/>
                  <a:pt x="28" y="496"/>
                </a:cubicBezTo>
                <a:cubicBezTo>
                  <a:pt x="19" y="475"/>
                  <a:pt x="12" y="452"/>
                  <a:pt x="7" y="429"/>
                </a:cubicBezTo>
                <a:cubicBezTo>
                  <a:pt x="3" y="406"/>
                  <a:pt x="0" y="383"/>
                  <a:pt x="0" y="359"/>
                </a:cubicBezTo>
                <a:cubicBezTo>
                  <a:pt x="0" y="335"/>
                  <a:pt x="3" y="312"/>
                  <a:pt x="7" y="288"/>
                </a:cubicBezTo>
                <a:cubicBezTo>
                  <a:pt x="12" y="265"/>
                  <a:pt x="19" y="243"/>
                  <a:pt x="28" y="221"/>
                </a:cubicBezTo>
                <a:cubicBezTo>
                  <a:pt x="37" y="200"/>
                  <a:pt x="48" y="179"/>
                  <a:pt x="61" y="159"/>
                </a:cubicBezTo>
                <a:cubicBezTo>
                  <a:pt x="74" y="140"/>
                  <a:pt x="89" y="122"/>
                  <a:pt x="105" y="105"/>
                </a:cubicBezTo>
                <a:cubicBezTo>
                  <a:pt x="122" y="89"/>
                  <a:pt x="140" y="74"/>
                  <a:pt x="160" y="61"/>
                </a:cubicBezTo>
                <a:cubicBezTo>
                  <a:pt x="179" y="48"/>
                  <a:pt x="200" y="37"/>
                  <a:pt x="221" y="28"/>
                </a:cubicBezTo>
                <a:cubicBezTo>
                  <a:pt x="243" y="19"/>
                  <a:pt x="266" y="12"/>
                  <a:pt x="289" y="7"/>
                </a:cubicBezTo>
                <a:cubicBezTo>
                  <a:pt x="312" y="3"/>
                  <a:pt x="335" y="0"/>
                  <a:pt x="359" y="0"/>
                </a:cubicBezTo>
                <a:cubicBezTo>
                  <a:pt x="383" y="0"/>
                  <a:pt x="406" y="3"/>
                  <a:pt x="429" y="7"/>
                </a:cubicBezTo>
                <a:cubicBezTo>
                  <a:pt x="452" y="12"/>
                  <a:pt x="475" y="19"/>
                  <a:pt x="496" y="28"/>
                </a:cubicBezTo>
                <a:cubicBezTo>
                  <a:pt x="518" y="37"/>
                  <a:pt x="539" y="48"/>
                  <a:pt x="558" y="61"/>
                </a:cubicBezTo>
                <a:cubicBezTo>
                  <a:pt x="578" y="74"/>
                  <a:pt x="596" y="89"/>
                  <a:pt x="613" y="105"/>
                </a:cubicBezTo>
                <a:cubicBezTo>
                  <a:pt x="629" y="122"/>
                  <a:pt x="644" y="140"/>
                  <a:pt x="657" y="159"/>
                </a:cubicBezTo>
                <a:cubicBezTo>
                  <a:pt x="670" y="179"/>
                  <a:pt x="681" y="200"/>
                  <a:pt x="690" y="221"/>
                </a:cubicBezTo>
                <a:cubicBezTo>
                  <a:pt x="699" y="243"/>
                  <a:pt x="706" y="265"/>
                  <a:pt x="711" y="288"/>
                </a:cubicBezTo>
                <a:cubicBezTo>
                  <a:pt x="715" y="312"/>
                  <a:pt x="717" y="335"/>
                  <a:pt x="717" y="359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386640" y="981000"/>
            <a:ext cx="727020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7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数据预处理是搭建向量数据库的第⼀步，包括清洗和标准化⽂本数据，并将其转换为模型可理解的格式</a:t>
            </a:r>
            <a:endParaRPr lang="en-US" sz="12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605160" y="1611000"/>
            <a:ext cx="11232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1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33" name="图片 232"/>
          <p:cNvPicPr/>
          <p:nvPr/>
        </p:nvPicPr>
        <p:blipFill>
          <a:blip r:embed="rId6"/>
          <a:stretch/>
        </p:blipFill>
        <p:spPr>
          <a:xfrm>
            <a:off x="515520" y="1933200"/>
            <a:ext cx="12852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4" name="文本框 233"/>
          <p:cNvSpPr txBox="1"/>
          <p:nvPr/>
        </p:nvSpPr>
        <p:spPr>
          <a:xfrm>
            <a:off x="869760" y="1555560"/>
            <a:ext cx="1014120" cy="209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数据收集与加载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5" name="文本框 234"/>
          <p:cNvSpPr txBox="1"/>
          <p:nvPr/>
        </p:nvSpPr>
        <p:spPr>
          <a:xfrm>
            <a:off x="708840" y="1891080"/>
            <a:ext cx="2264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使⽤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6" name="文本框 235"/>
          <p:cNvSpPr txBox="1"/>
          <p:nvPr/>
        </p:nvSpPr>
        <p:spPr>
          <a:xfrm>
            <a:off x="934200" y="1917000"/>
            <a:ext cx="40860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Pandas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7" name="文本框 236"/>
          <p:cNvSpPr txBox="1"/>
          <p:nvPr/>
        </p:nvSpPr>
        <p:spPr>
          <a:xfrm>
            <a:off x="1337400" y="1891080"/>
            <a:ext cx="112860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加载数据，创建包含⽂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8" name="文本框 237"/>
          <p:cNvSpPr txBox="1"/>
          <p:nvPr/>
        </p:nvSpPr>
        <p:spPr>
          <a:xfrm>
            <a:off x="708840" y="2052000"/>
            <a:ext cx="11340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档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9" name="文本框 238"/>
          <p:cNvSpPr txBox="1"/>
          <p:nvPr/>
        </p:nvSpPr>
        <p:spPr>
          <a:xfrm>
            <a:off x="821520" y="2078280"/>
            <a:ext cx="12096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ID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0" name="任意多边形 239"/>
          <p:cNvSpPr/>
          <p:nvPr/>
        </p:nvSpPr>
        <p:spPr>
          <a:xfrm>
            <a:off x="515160" y="2303280"/>
            <a:ext cx="1313280" cy="185760"/>
          </a:xfrm>
          <a:custGeom>
            <a:avLst/>
            <a:gdLst/>
            <a:ahLst/>
            <a:cxnLst/>
            <a:rect l="0" t="0" r="r" b="b"/>
            <a:pathLst>
              <a:path w="3648" h="516">
                <a:moveTo>
                  <a:pt x="0" y="427"/>
                </a:moveTo>
                <a:lnTo>
                  <a:pt x="0" y="91"/>
                </a:lnTo>
                <a:cubicBezTo>
                  <a:pt x="0" y="79"/>
                  <a:pt x="3" y="68"/>
                  <a:pt x="7" y="57"/>
                </a:cubicBezTo>
                <a:cubicBezTo>
                  <a:pt x="12" y="46"/>
                  <a:pt x="18" y="36"/>
                  <a:pt x="27" y="28"/>
                </a:cubicBezTo>
                <a:cubicBezTo>
                  <a:pt x="35" y="18"/>
                  <a:pt x="45" y="12"/>
                  <a:pt x="56" y="7"/>
                </a:cubicBezTo>
                <a:cubicBezTo>
                  <a:pt x="67" y="3"/>
                  <a:pt x="78" y="0"/>
                  <a:pt x="90" y="0"/>
                </a:cubicBezTo>
                <a:lnTo>
                  <a:pt x="3559" y="0"/>
                </a:lnTo>
                <a:cubicBezTo>
                  <a:pt x="3571" y="0"/>
                  <a:pt x="3582" y="3"/>
                  <a:pt x="3593" y="7"/>
                </a:cubicBezTo>
                <a:cubicBezTo>
                  <a:pt x="3604" y="12"/>
                  <a:pt x="3614" y="18"/>
                  <a:pt x="3622" y="28"/>
                </a:cubicBezTo>
                <a:cubicBezTo>
                  <a:pt x="3631" y="36"/>
                  <a:pt x="3637" y="46"/>
                  <a:pt x="3642" y="57"/>
                </a:cubicBezTo>
                <a:cubicBezTo>
                  <a:pt x="3646" y="68"/>
                  <a:pt x="3648" y="79"/>
                  <a:pt x="3648" y="91"/>
                </a:cubicBezTo>
                <a:lnTo>
                  <a:pt x="3648" y="427"/>
                </a:lnTo>
                <a:cubicBezTo>
                  <a:pt x="3648" y="438"/>
                  <a:pt x="3646" y="450"/>
                  <a:pt x="3642" y="461"/>
                </a:cubicBezTo>
                <a:cubicBezTo>
                  <a:pt x="3637" y="472"/>
                  <a:pt x="3631" y="481"/>
                  <a:pt x="3622" y="490"/>
                </a:cubicBezTo>
                <a:cubicBezTo>
                  <a:pt x="3614" y="498"/>
                  <a:pt x="3604" y="505"/>
                  <a:pt x="3593" y="509"/>
                </a:cubicBezTo>
                <a:cubicBezTo>
                  <a:pt x="3582" y="514"/>
                  <a:pt x="3571" y="516"/>
                  <a:pt x="3559" y="516"/>
                </a:cubicBezTo>
                <a:lnTo>
                  <a:pt x="90" y="516"/>
                </a:lnTo>
                <a:cubicBezTo>
                  <a:pt x="78" y="516"/>
                  <a:pt x="67" y="514"/>
                  <a:pt x="56" y="509"/>
                </a:cubicBezTo>
                <a:cubicBezTo>
                  <a:pt x="45" y="505"/>
                  <a:pt x="35" y="498"/>
                  <a:pt x="27" y="490"/>
                </a:cubicBezTo>
                <a:cubicBezTo>
                  <a:pt x="18" y="481"/>
                  <a:pt x="12" y="472"/>
                  <a:pt x="7" y="461"/>
                </a:cubicBezTo>
                <a:cubicBezTo>
                  <a:pt x="3" y="450"/>
                  <a:pt x="0" y="438"/>
                  <a:pt x="0" y="427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1" name="文本框 240"/>
          <p:cNvSpPr txBox="1"/>
          <p:nvPr/>
        </p:nvSpPr>
        <p:spPr>
          <a:xfrm>
            <a:off x="941760" y="2052000"/>
            <a:ext cx="10155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和⽂本内容的数据框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42" name="图片 241"/>
          <p:cNvPicPr/>
          <p:nvPr/>
        </p:nvPicPr>
        <p:blipFill>
          <a:blip r:embed="rId7"/>
          <a:stretch/>
        </p:blipFill>
        <p:spPr>
          <a:xfrm>
            <a:off x="2802960" y="1417680"/>
            <a:ext cx="2287080" cy="119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3" name="任意多边形 242"/>
          <p:cNvSpPr/>
          <p:nvPr/>
        </p:nvSpPr>
        <p:spPr>
          <a:xfrm>
            <a:off x="2931840" y="1546200"/>
            <a:ext cx="258120" cy="258120"/>
          </a:xfrm>
          <a:custGeom>
            <a:avLst/>
            <a:gdLst/>
            <a:ahLst/>
            <a:cxnLst/>
            <a:rect l="0" t="0" r="r" b="b"/>
            <a:pathLst>
              <a:path w="717" h="717">
                <a:moveTo>
                  <a:pt x="717" y="359"/>
                </a:moveTo>
                <a:cubicBezTo>
                  <a:pt x="717" y="383"/>
                  <a:pt x="714" y="406"/>
                  <a:pt x="710" y="429"/>
                </a:cubicBezTo>
                <a:cubicBezTo>
                  <a:pt x="705" y="452"/>
                  <a:pt x="698" y="475"/>
                  <a:pt x="689" y="496"/>
                </a:cubicBezTo>
                <a:cubicBezTo>
                  <a:pt x="680" y="518"/>
                  <a:pt x="669" y="539"/>
                  <a:pt x="656" y="558"/>
                </a:cubicBezTo>
                <a:cubicBezTo>
                  <a:pt x="643" y="578"/>
                  <a:pt x="628" y="596"/>
                  <a:pt x="612" y="612"/>
                </a:cubicBezTo>
                <a:cubicBezTo>
                  <a:pt x="595" y="629"/>
                  <a:pt x="577" y="644"/>
                  <a:pt x="558" y="657"/>
                </a:cubicBezTo>
                <a:cubicBezTo>
                  <a:pt x="538" y="670"/>
                  <a:pt x="517" y="681"/>
                  <a:pt x="496" y="690"/>
                </a:cubicBezTo>
                <a:cubicBezTo>
                  <a:pt x="474" y="699"/>
                  <a:pt x="452" y="706"/>
                  <a:pt x="428" y="710"/>
                </a:cubicBezTo>
                <a:cubicBezTo>
                  <a:pt x="405" y="715"/>
                  <a:pt x="382" y="717"/>
                  <a:pt x="359" y="717"/>
                </a:cubicBezTo>
                <a:cubicBezTo>
                  <a:pt x="335" y="717"/>
                  <a:pt x="312" y="715"/>
                  <a:pt x="289" y="710"/>
                </a:cubicBezTo>
                <a:cubicBezTo>
                  <a:pt x="266" y="706"/>
                  <a:pt x="243" y="699"/>
                  <a:pt x="222" y="690"/>
                </a:cubicBezTo>
                <a:cubicBezTo>
                  <a:pt x="200" y="681"/>
                  <a:pt x="179" y="670"/>
                  <a:pt x="160" y="657"/>
                </a:cubicBezTo>
                <a:cubicBezTo>
                  <a:pt x="140" y="644"/>
                  <a:pt x="122" y="629"/>
                  <a:pt x="105" y="612"/>
                </a:cubicBezTo>
                <a:cubicBezTo>
                  <a:pt x="89" y="596"/>
                  <a:pt x="73" y="578"/>
                  <a:pt x="60" y="558"/>
                </a:cubicBezTo>
                <a:cubicBezTo>
                  <a:pt x="47" y="539"/>
                  <a:pt x="36" y="518"/>
                  <a:pt x="27" y="496"/>
                </a:cubicBezTo>
                <a:cubicBezTo>
                  <a:pt x="18" y="475"/>
                  <a:pt x="11" y="452"/>
                  <a:pt x="7" y="429"/>
                </a:cubicBezTo>
                <a:cubicBezTo>
                  <a:pt x="2" y="406"/>
                  <a:pt x="0" y="383"/>
                  <a:pt x="0" y="359"/>
                </a:cubicBezTo>
                <a:cubicBezTo>
                  <a:pt x="0" y="335"/>
                  <a:pt x="2" y="312"/>
                  <a:pt x="7" y="288"/>
                </a:cubicBezTo>
                <a:cubicBezTo>
                  <a:pt x="11" y="265"/>
                  <a:pt x="18" y="243"/>
                  <a:pt x="27" y="221"/>
                </a:cubicBezTo>
                <a:cubicBezTo>
                  <a:pt x="36" y="200"/>
                  <a:pt x="47" y="179"/>
                  <a:pt x="60" y="159"/>
                </a:cubicBezTo>
                <a:cubicBezTo>
                  <a:pt x="73" y="140"/>
                  <a:pt x="89" y="122"/>
                  <a:pt x="105" y="105"/>
                </a:cubicBezTo>
                <a:cubicBezTo>
                  <a:pt x="122" y="89"/>
                  <a:pt x="140" y="74"/>
                  <a:pt x="160" y="61"/>
                </a:cubicBezTo>
                <a:cubicBezTo>
                  <a:pt x="179" y="48"/>
                  <a:pt x="200" y="37"/>
                  <a:pt x="222" y="28"/>
                </a:cubicBezTo>
                <a:cubicBezTo>
                  <a:pt x="243" y="19"/>
                  <a:pt x="266" y="12"/>
                  <a:pt x="289" y="7"/>
                </a:cubicBezTo>
                <a:cubicBezTo>
                  <a:pt x="312" y="3"/>
                  <a:pt x="335" y="0"/>
                  <a:pt x="359" y="0"/>
                </a:cubicBezTo>
                <a:cubicBezTo>
                  <a:pt x="382" y="0"/>
                  <a:pt x="405" y="3"/>
                  <a:pt x="428" y="7"/>
                </a:cubicBezTo>
                <a:cubicBezTo>
                  <a:pt x="452" y="12"/>
                  <a:pt x="474" y="19"/>
                  <a:pt x="496" y="28"/>
                </a:cubicBezTo>
                <a:cubicBezTo>
                  <a:pt x="517" y="37"/>
                  <a:pt x="538" y="48"/>
                  <a:pt x="558" y="61"/>
                </a:cubicBezTo>
                <a:cubicBezTo>
                  <a:pt x="577" y="74"/>
                  <a:pt x="595" y="89"/>
                  <a:pt x="612" y="105"/>
                </a:cubicBezTo>
                <a:cubicBezTo>
                  <a:pt x="628" y="122"/>
                  <a:pt x="643" y="140"/>
                  <a:pt x="656" y="159"/>
                </a:cubicBezTo>
                <a:cubicBezTo>
                  <a:pt x="669" y="179"/>
                  <a:pt x="680" y="200"/>
                  <a:pt x="689" y="221"/>
                </a:cubicBezTo>
                <a:cubicBezTo>
                  <a:pt x="698" y="243"/>
                  <a:pt x="705" y="265"/>
                  <a:pt x="710" y="288"/>
                </a:cubicBezTo>
                <a:cubicBezTo>
                  <a:pt x="714" y="312"/>
                  <a:pt x="717" y="335"/>
                  <a:pt x="717" y="359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4" name="文本框 243"/>
          <p:cNvSpPr txBox="1"/>
          <p:nvPr/>
        </p:nvSpPr>
        <p:spPr>
          <a:xfrm>
            <a:off x="579960" y="2333160"/>
            <a:ext cx="1185840" cy="1252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53EAFD"/>
                </a:solidFill>
                <a:effectLst/>
                <a:uFillTx/>
                <a:latin typeface="Courier New"/>
                <a:ea typeface="Courier New"/>
              </a:rPr>
              <a:t>pd.DataFrame(data)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5" name="文本框 244"/>
          <p:cNvSpPr txBox="1"/>
          <p:nvPr/>
        </p:nvSpPr>
        <p:spPr>
          <a:xfrm>
            <a:off x="3021480" y="1611000"/>
            <a:ext cx="11232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2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46" name="图片 245"/>
          <p:cNvPicPr/>
          <p:nvPr/>
        </p:nvPicPr>
        <p:blipFill>
          <a:blip r:embed="rId8"/>
          <a:stretch/>
        </p:blipFill>
        <p:spPr>
          <a:xfrm>
            <a:off x="2931840" y="1933200"/>
            <a:ext cx="16056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7" name="文本框 246"/>
          <p:cNvSpPr txBox="1"/>
          <p:nvPr/>
        </p:nvSpPr>
        <p:spPr>
          <a:xfrm>
            <a:off x="3286440" y="1555560"/>
            <a:ext cx="1158840" cy="209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数据清洗与规范化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3157560" y="1891080"/>
            <a:ext cx="18050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统⼀⽂本格式，移除特殊字符，去除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9" name="任意多边形 248"/>
          <p:cNvSpPr/>
          <p:nvPr/>
        </p:nvSpPr>
        <p:spPr>
          <a:xfrm>
            <a:off x="2931840" y="2303280"/>
            <a:ext cx="1965600" cy="185760"/>
          </a:xfrm>
          <a:custGeom>
            <a:avLst/>
            <a:gdLst/>
            <a:ahLst/>
            <a:cxnLst/>
            <a:rect l="0" t="0" r="r" b="b"/>
            <a:pathLst>
              <a:path w="5460" h="516">
                <a:moveTo>
                  <a:pt x="0" y="427"/>
                </a:moveTo>
                <a:lnTo>
                  <a:pt x="0" y="91"/>
                </a:lnTo>
                <a:cubicBezTo>
                  <a:pt x="0" y="79"/>
                  <a:pt x="2" y="68"/>
                  <a:pt x="6" y="57"/>
                </a:cubicBezTo>
                <a:cubicBezTo>
                  <a:pt x="11" y="46"/>
                  <a:pt x="17" y="36"/>
                  <a:pt x="26" y="28"/>
                </a:cubicBezTo>
                <a:cubicBezTo>
                  <a:pt x="34" y="18"/>
                  <a:pt x="44" y="12"/>
                  <a:pt x="56" y="7"/>
                </a:cubicBezTo>
                <a:cubicBezTo>
                  <a:pt x="67" y="3"/>
                  <a:pt x="78" y="0"/>
                  <a:pt x="90" y="0"/>
                </a:cubicBezTo>
                <a:lnTo>
                  <a:pt x="5370" y="0"/>
                </a:lnTo>
                <a:cubicBezTo>
                  <a:pt x="5382" y="0"/>
                  <a:pt x="5394" y="3"/>
                  <a:pt x="5405" y="7"/>
                </a:cubicBezTo>
                <a:cubicBezTo>
                  <a:pt x="5416" y="12"/>
                  <a:pt x="5425" y="18"/>
                  <a:pt x="5434" y="28"/>
                </a:cubicBezTo>
                <a:cubicBezTo>
                  <a:pt x="5442" y="36"/>
                  <a:pt x="5449" y="46"/>
                  <a:pt x="5453" y="57"/>
                </a:cubicBezTo>
                <a:cubicBezTo>
                  <a:pt x="5458" y="68"/>
                  <a:pt x="5460" y="79"/>
                  <a:pt x="5460" y="91"/>
                </a:cubicBezTo>
                <a:lnTo>
                  <a:pt x="5460" y="427"/>
                </a:lnTo>
                <a:cubicBezTo>
                  <a:pt x="5460" y="438"/>
                  <a:pt x="5458" y="450"/>
                  <a:pt x="5453" y="461"/>
                </a:cubicBezTo>
                <a:cubicBezTo>
                  <a:pt x="5449" y="472"/>
                  <a:pt x="5442" y="481"/>
                  <a:pt x="5434" y="490"/>
                </a:cubicBezTo>
                <a:cubicBezTo>
                  <a:pt x="5425" y="498"/>
                  <a:pt x="5416" y="505"/>
                  <a:pt x="5405" y="509"/>
                </a:cubicBezTo>
                <a:cubicBezTo>
                  <a:pt x="5394" y="514"/>
                  <a:pt x="5382" y="516"/>
                  <a:pt x="5370" y="516"/>
                </a:cubicBezTo>
                <a:lnTo>
                  <a:pt x="90" y="516"/>
                </a:lnTo>
                <a:cubicBezTo>
                  <a:pt x="78" y="516"/>
                  <a:pt x="67" y="514"/>
                  <a:pt x="56" y="509"/>
                </a:cubicBezTo>
                <a:cubicBezTo>
                  <a:pt x="44" y="505"/>
                  <a:pt x="34" y="498"/>
                  <a:pt x="26" y="490"/>
                </a:cubicBezTo>
                <a:cubicBezTo>
                  <a:pt x="17" y="481"/>
                  <a:pt x="11" y="472"/>
                  <a:pt x="6" y="461"/>
                </a:cubicBezTo>
                <a:cubicBezTo>
                  <a:pt x="2" y="450"/>
                  <a:pt x="0" y="438"/>
                  <a:pt x="0" y="427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3157560" y="2052000"/>
            <a:ext cx="45180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多余空格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51" name="图片 250"/>
          <p:cNvPicPr/>
          <p:nvPr/>
        </p:nvPicPr>
        <p:blipFill>
          <a:blip r:embed="rId9"/>
          <a:stretch/>
        </p:blipFill>
        <p:spPr>
          <a:xfrm>
            <a:off x="5219280" y="1417680"/>
            <a:ext cx="2287080" cy="119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2" name="任意多边形 251"/>
          <p:cNvSpPr/>
          <p:nvPr/>
        </p:nvSpPr>
        <p:spPr>
          <a:xfrm>
            <a:off x="5348160" y="1546200"/>
            <a:ext cx="258120" cy="258120"/>
          </a:xfrm>
          <a:custGeom>
            <a:avLst/>
            <a:gdLst/>
            <a:ahLst/>
            <a:cxnLst/>
            <a:rect l="0" t="0" r="r" b="b"/>
            <a:pathLst>
              <a:path w="717" h="717">
                <a:moveTo>
                  <a:pt x="717" y="359"/>
                </a:moveTo>
                <a:cubicBezTo>
                  <a:pt x="717" y="383"/>
                  <a:pt x="715" y="406"/>
                  <a:pt x="710" y="429"/>
                </a:cubicBezTo>
                <a:cubicBezTo>
                  <a:pt x="705" y="452"/>
                  <a:pt x="699" y="475"/>
                  <a:pt x="690" y="496"/>
                </a:cubicBezTo>
                <a:cubicBezTo>
                  <a:pt x="681" y="518"/>
                  <a:pt x="670" y="539"/>
                  <a:pt x="656" y="558"/>
                </a:cubicBezTo>
                <a:cubicBezTo>
                  <a:pt x="643" y="578"/>
                  <a:pt x="629" y="596"/>
                  <a:pt x="612" y="612"/>
                </a:cubicBezTo>
                <a:cubicBezTo>
                  <a:pt x="595" y="629"/>
                  <a:pt x="577" y="644"/>
                  <a:pt x="558" y="657"/>
                </a:cubicBezTo>
                <a:cubicBezTo>
                  <a:pt x="538" y="670"/>
                  <a:pt x="518" y="681"/>
                  <a:pt x="495" y="690"/>
                </a:cubicBezTo>
                <a:cubicBezTo>
                  <a:pt x="473" y="699"/>
                  <a:pt x="451" y="706"/>
                  <a:pt x="428" y="710"/>
                </a:cubicBezTo>
                <a:cubicBezTo>
                  <a:pt x="405" y="715"/>
                  <a:pt x="381" y="717"/>
                  <a:pt x="358" y="717"/>
                </a:cubicBezTo>
                <a:cubicBezTo>
                  <a:pt x="334" y="717"/>
                  <a:pt x="311" y="715"/>
                  <a:pt x="288" y="710"/>
                </a:cubicBezTo>
                <a:cubicBezTo>
                  <a:pt x="265" y="706"/>
                  <a:pt x="243" y="699"/>
                  <a:pt x="221" y="690"/>
                </a:cubicBezTo>
                <a:cubicBezTo>
                  <a:pt x="199" y="681"/>
                  <a:pt x="178" y="670"/>
                  <a:pt x="159" y="657"/>
                </a:cubicBezTo>
                <a:cubicBezTo>
                  <a:pt x="139" y="644"/>
                  <a:pt x="121" y="629"/>
                  <a:pt x="105" y="612"/>
                </a:cubicBezTo>
                <a:cubicBezTo>
                  <a:pt x="88" y="596"/>
                  <a:pt x="73" y="578"/>
                  <a:pt x="60" y="558"/>
                </a:cubicBezTo>
                <a:cubicBezTo>
                  <a:pt x="47" y="539"/>
                  <a:pt x="36" y="518"/>
                  <a:pt x="27" y="496"/>
                </a:cubicBezTo>
                <a:cubicBezTo>
                  <a:pt x="18" y="475"/>
                  <a:pt x="11" y="452"/>
                  <a:pt x="7" y="429"/>
                </a:cubicBezTo>
                <a:cubicBezTo>
                  <a:pt x="2" y="406"/>
                  <a:pt x="0" y="383"/>
                  <a:pt x="0" y="359"/>
                </a:cubicBezTo>
                <a:cubicBezTo>
                  <a:pt x="0" y="335"/>
                  <a:pt x="2" y="312"/>
                  <a:pt x="7" y="288"/>
                </a:cubicBezTo>
                <a:cubicBezTo>
                  <a:pt x="11" y="265"/>
                  <a:pt x="18" y="243"/>
                  <a:pt x="27" y="221"/>
                </a:cubicBezTo>
                <a:cubicBezTo>
                  <a:pt x="36" y="200"/>
                  <a:pt x="47" y="179"/>
                  <a:pt x="60" y="159"/>
                </a:cubicBezTo>
                <a:cubicBezTo>
                  <a:pt x="73" y="140"/>
                  <a:pt x="88" y="122"/>
                  <a:pt x="105" y="105"/>
                </a:cubicBezTo>
                <a:cubicBezTo>
                  <a:pt x="121" y="89"/>
                  <a:pt x="139" y="74"/>
                  <a:pt x="159" y="61"/>
                </a:cubicBezTo>
                <a:cubicBezTo>
                  <a:pt x="178" y="48"/>
                  <a:pt x="199" y="37"/>
                  <a:pt x="221" y="28"/>
                </a:cubicBezTo>
                <a:cubicBezTo>
                  <a:pt x="243" y="19"/>
                  <a:pt x="265" y="12"/>
                  <a:pt x="288" y="7"/>
                </a:cubicBezTo>
                <a:cubicBezTo>
                  <a:pt x="311" y="3"/>
                  <a:pt x="334" y="0"/>
                  <a:pt x="358" y="0"/>
                </a:cubicBezTo>
                <a:cubicBezTo>
                  <a:pt x="381" y="0"/>
                  <a:pt x="405" y="3"/>
                  <a:pt x="428" y="7"/>
                </a:cubicBezTo>
                <a:cubicBezTo>
                  <a:pt x="451" y="12"/>
                  <a:pt x="473" y="19"/>
                  <a:pt x="495" y="28"/>
                </a:cubicBezTo>
                <a:cubicBezTo>
                  <a:pt x="518" y="37"/>
                  <a:pt x="538" y="48"/>
                  <a:pt x="558" y="61"/>
                </a:cubicBezTo>
                <a:cubicBezTo>
                  <a:pt x="577" y="74"/>
                  <a:pt x="595" y="89"/>
                  <a:pt x="612" y="105"/>
                </a:cubicBezTo>
                <a:cubicBezTo>
                  <a:pt x="629" y="122"/>
                  <a:pt x="643" y="140"/>
                  <a:pt x="656" y="159"/>
                </a:cubicBezTo>
                <a:cubicBezTo>
                  <a:pt x="670" y="179"/>
                  <a:pt x="681" y="200"/>
                  <a:pt x="690" y="221"/>
                </a:cubicBezTo>
                <a:cubicBezTo>
                  <a:pt x="699" y="243"/>
                  <a:pt x="705" y="265"/>
                  <a:pt x="710" y="288"/>
                </a:cubicBezTo>
                <a:cubicBezTo>
                  <a:pt x="715" y="312"/>
                  <a:pt x="717" y="335"/>
                  <a:pt x="717" y="359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53" name="文本框 252"/>
          <p:cNvSpPr txBox="1"/>
          <p:nvPr/>
        </p:nvSpPr>
        <p:spPr>
          <a:xfrm>
            <a:off x="2996280" y="2333160"/>
            <a:ext cx="1844280" cy="1252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53EAFD"/>
                </a:solidFill>
                <a:effectLst/>
                <a:uFillTx/>
                <a:latin typeface="Courier New"/>
                <a:ea typeface="Courier New"/>
              </a:rPr>
              <a:t>re.sub(), .lower(), .strip()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4" name="文本框 253"/>
          <p:cNvSpPr txBox="1"/>
          <p:nvPr/>
        </p:nvSpPr>
        <p:spPr>
          <a:xfrm>
            <a:off x="5437800" y="1611000"/>
            <a:ext cx="11232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3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55" name="图片 254"/>
          <p:cNvPicPr/>
          <p:nvPr/>
        </p:nvPicPr>
        <p:blipFill>
          <a:blip r:embed="rId10"/>
          <a:stretch/>
        </p:blipFill>
        <p:spPr>
          <a:xfrm>
            <a:off x="5348160" y="1933200"/>
            <a:ext cx="12852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6" name="文本框 255"/>
          <p:cNvSpPr txBox="1"/>
          <p:nvPr/>
        </p:nvSpPr>
        <p:spPr>
          <a:xfrm>
            <a:off x="5702760" y="1555560"/>
            <a:ext cx="579960" cy="209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⽂本分词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7" name="文本框 256"/>
          <p:cNvSpPr txBox="1"/>
          <p:nvPr/>
        </p:nvSpPr>
        <p:spPr>
          <a:xfrm>
            <a:off x="5541480" y="1891080"/>
            <a:ext cx="2264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使⽤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8" name="文本框 257"/>
          <p:cNvSpPr txBox="1"/>
          <p:nvPr/>
        </p:nvSpPr>
        <p:spPr>
          <a:xfrm>
            <a:off x="5767200" y="1917000"/>
            <a:ext cx="27360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jieba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9" name="文本框 258"/>
          <p:cNvSpPr txBox="1"/>
          <p:nvPr/>
        </p:nvSpPr>
        <p:spPr>
          <a:xfrm>
            <a:off x="6039720" y="1891080"/>
            <a:ext cx="124128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进⾏中⽂分词，⽣成词语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0" name="任意多边形 259"/>
          <p:cNvSpPr/>
          <p:nvPr/>
        </p:nvSpPr>
        <p:spPr>
          <a:xfrm>
            <a:off x="5348160" y="2303280"/>
            <a:ext cx="982800" cy="185760"/>
          </a:xfrm>
          <a:custGeom>
            <a:avLst/>
            <a:gdLst/>
            <a:ahLst/>
            <a:cxnLst/>
            <a:rect l="0" t="0" r="r" b="b"/>
            <a:pathLst>
              <a:path w="2730" h="516">
                <a:moveTo>
                  <a:pt x="0" y="427"/>
                </a:moveTo>
                <a:lnTo>
                  <a:pt x="0" y="91"/>
                </a:lnTo>
                <a:cubicBezTo>
                  <a:pt x="0" y="79"/>
                  <a:pt x="2" y="68"/>
                  <a:pt x="7" y="57"/>
                </a:cubicBezTo>
                <a:cubicBezTo>
                  <a:pt x="11" y="46"/>
                  <a:pt x="18" y="36"/>
                  <a:pt x="26" y="28"/>
                </a:cubicBezTo>
                <a:cubicBezTo>
                  <a:pt x="34" y="18"/>
                  <a:pt x="44" y="12"/>
                  <a:pt x="55" y="7"/>
                </a:cubicBezTo>
                <a:cubicBezTo>
                  <a:pt x="66" y="3"/>
                  <a:pt x="77" y="0"/>
                  <a:pt x="89" y="0"/>
                </a:cubicBezTo>
                <a:lnTo>
                  <a:pt x="2641" y="0"/>
                </a:lnTo>
                <a:cubicBezTo>
                  <a:pt x="2653" y="0"/>
                  <a:pt x="2664" y="3"/>
                  <a:pt x="2675" y="7"/>
                </a:cubicBezTo>
                <a:cubicBezTo>
                  <a:pt x="2686" y="12"/>
                  <a:pt x="2696" y="18"/>
                  <a:pt x="2704" y="28"/>
                </a:cubicBezTo>
                <a:cubicBezTo>
                  <a:pt x="2713" y="36"/>
                  <a:pt x="2719" y="46"/>
                  <a:pt x="2724" y="57"/>
                </a:cubicBezTo>
                <a:cubicBezTo>
                  <a:pt x="2728" y="68"/>
                  <a:pt x="2730" y="79"/>
                  <a:pt x="2730" y="91"/>
                </a:cubicBezTo>
                <a:lnTo>
                  <a:pt x="2730" y="427"/>
                </a:lnTo>
                <a:cubicBezTo>
                  <a:pt x="2730" y="438"/>
                  <a:pt x="2728" y="450"/>
                  <a:pt x="2724" y="461"/>
                </a:cubicBezTo>
                <a:cubicBezTo>
                  <a:pt x="2719" y="472"/>
                  <a:pt x="2713" y="481"/>
                  <a:pt x="2704" y="490"/>
                </a:cubicBezTo>
                <a:cubicBezTo>
                  <a:pt x="2696" y="498"/>
                  <a:pt x="2686" y="505"/>
                  <a:pt x="2675" y="509"/>
                </a:cubicBezTo>
                <a:cubicBezTo>
                  <a:pt x="2664" y="514"/>
                  <a:pt x="2653" y="516"/>
                  <a:pt x="2641" y="516"/>
                </a:cubicBezTo>
                <a:lnTo>
                  <a:pt x="89" y="516"/>
                </a:lnTo>
                <a:cubicBezTo>
                  <a:pt x="77" y="516"/>
                  <a:pt x="66" y="514"/>
                  <a:pt x="55" y="509"/>
                </a:cubicBezTo>
                <a:cubicBezTo>
                  <a:pt x="44" y="505"/>
                  <a:pt x="34" y="498"/>
                  <a:pt x="26" y="490"/>
                </a:cubicBezTo>
                <a:cubicBezTo>
                  <a:pt x="18" y="481"/>
                  <a:pt x="11" y="472"/>
                  <a:pt x="7" y="461"/>
                </a:cubicBezTo>
                <a:cubicBezTo>
                  <a:pt x="2" y="450"/>
                  <a:pt x="0" y="438"/>
                  <a:pt x="0" y="427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1" name="文本框 260"/>
          <p:cNvSpPr txBox="1"/>
          <p:nvPr/>
        </p:nvSpPr>
        <p:spPr>
          <a:xfrm>
            <a:off x="5541480" y="2052000"/>
            <a:ext cx="2264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序列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62" name="图片 261"/>
          <p:cNvPicPr/>
          <p:nvPr/>
        </p:nvPicPr>
        <p:blipFill>
          <a:blip r:embed="rId11"/>
          <a:stretch/>
        </p:blipFill>
        <p:spPr>
          <a:xfrm>
            <a:off x="7635960" y="1417680"/>
            <a:ext cx="2287080" cy="1196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63" name="任意多边形 262"/>
          <p:cNvSpPr/>
          <p:nvPr/>
        </p:nvSpPr>
        <p:spPr>
          <a:xfrm>
            <a:off x="7764480" y="1546200"/>
            <a:ext cx="258120" cy="258120"/>
          </a:xfrm>
          <a:custGeom>
            <a:avLst/>
            <a:gdLst/>
            <a:ahLst/>
            <a:cxnLst/>
            <a:rect l="0" t="0" r="r" b="b"/>
            <a:pathLst>
              <a:path w="717" h="717">
                <a:moveTo>
                  <a:pt x="717" y="359"/>
                </a:moveTo>
                <a:cubicBezTo>
                  <a:pt x="717" y="383"/>
                  <a:pt x="715" y="406"/>
                  <a:pt x="710" y="429"/>
                </a:cubicBezTo>
                <a:cubicBezTo>
                  <a:pt x="706" y="452"/>
                  <a:pt x="699" y="475"/>
                  <a:pt x="690" y="496"/>
                </a:cubicBezTo>
                <a:cubicBezTo>
                  <a:pt x="681" y="518"/>
                  <a:pt x="670" y="539"/>
                  <a:pt x="657" y="558"/>
                </a:cubicBezTo>
                <a:cubicBezTo>
                  <a:pt x="644" y="578"/>
                  <a:pt x="629" y="596"/>
                  <a:pt x="612" y="612"/>
                </a:cubicBezTo>
                <a:cubicBezTo>
                  <a:pt x="596" y="629"/>
                  <a:pt x="577" y="644"/>
                  <a:pt x="558" y="657"/>
                </a:cubicBezTo>
                <a:cubicBezTo>
                  <a:pt x="538" y="670"/>
                  <a:pt x="518" y="681"/>
                  <a:pt x="496" y="690"/>
                </a:cubicBezTo>
                <a:cubicBezTo>
                  <a:pt x="474" y="699"/>
                  <a:pt x="452" y="706"/>
                  <a:pt x="429" y="710"/>
                </a:cubicBezTo>
                <a:cubicBezTo>
                  <a:pt x="406" y="715"/>
                  <a:pt x="383" y="717"/>
                  <a:pt x="359" y="717"/>
                </a:cubicBezTo>
                <a:cubicBezTo>
                  <a:pt x="336" y="717"/>
                  <a:pt x="312" y="715"/>
                  <a:pt x="289" y="710"/>
                </a:cubicBezTo>
                <a:cubicBezTo>
                  <a:pt x="266" y="706"/>
                  <a:pt x="244" y="699"/>
                  <a:pt x="221" y="690"/>
                </a:cubicBezTo>
                <a:cubicBezTo>
                  <a:pt x="199" y="681"/>
                  <a:pt x="179" y="670"/>
                  <a:pt x="159" y="657"/>
                </a:cubicBezTo>
                <a:cubicBezTo>
                  <a:pt x="140" y="644"/>
                  <a:pt x="122" y="629"/>
                  <a:pt x="105" y="612"/>
                </a:cubicBezTo>
                <a:cubicBezTo>
                  <a:pt x="88" y="596"/>
                  <a:pt x="73" y="578"/>
                  <a:pt x="60" y="558"/>
                </a:cubicBezTo>
                <a:cubicBezTo>
                  <a:pt x="47" y="539"/>
                  <a:pt x="36" y="518"/>
                  <a:pt x="27" y="496"/>
                </a:cubicBezTo>
                <a:cubicBezTo>
                  <a:pt x="18" y="475"/>
                  <a:pt x="12" y="452"/>
                  <a:pt x="7" y="429"/>
                </a:cubicBezTo>
                <a:cubicBezTo>
                  <a:pt x="2" y="406"/>
                  <a:pt x="0" y="383"/>
                  <a:pt x="0" y="359"/>
                </a:cubicBezTo>
                <a:cubicBezTo>
                  <a:pt x="0" y="335"/>
                  <a:pt x="2" y="312"/>
                  <a:pt x="7" y="288"/>
                </a:cubicBezTo>
                <a:cubicBezTo>
                  <a:pt x="12" y="265"/>
                  <a:pt x="18" y="243"/>
                  <a:pt x="27" y="221"/>
                </a:cubicBezTo>
                <a:cubicBezTo>
                  <a:pt x="36" y="200"/>
                  <a:pt x="47" y="179"/>
                  <a:pt x="60" y="159"/>
                </a:cubicBezTo>
                <a:cubicBezTo>
                  <a:pt x="73" y="140"/>
                  <a:pt x="88" y="122"/>
                  <a:pt x="105" y="105"/>
                </a:cubicBezTo>
                <a:cubicBezTo>
                  <a:pt x="122" y="89"/>
                  <a:pt x="140" y="74"/>
                  <a:pt x="159" y="61"/>
                </a:cubicBezTo>
                <a:cubicBezTo>
                  <a:pt x="179" y="48"/>
                  <a:pt x="199" y="37"/>
                  <a:pt x="221" y="28"/>
                </a:cubicBezTo>
                <a:cubicBezTo>
                  <a:pt x="244" y="19"/>
                  <a:pt x="266" y="12"/>
                  <a:pt x="289" y="7"/>
                </a:cubicBezTo>
                <a:cubicBezTo>
                  <a:pt x="312" y="3"/>
                  <a:pt x="336" y="0"/>
                  <a:pt x="359" y="0"/>
                </a:cubicBezTo>
                <a:cubicBezTo>
                  <a:pt x="383" y="0"/>
                  <a:pt x="406" y="3"/>
                  <a:pt x="429" y="7"/>
                </a:cubicBezTo>
                <a:cubicBezTo>
                  <a:pt x="452" y="12"/>
                  <a:pt x="474" y="19"/>
                  <a:pt x="496" y="28"/>
                </a:cubicBezTo>
                <a:cubicBezTo>
                  <a:pt x="518" y="37"/>
                  <a:pt x="538" y="48"/>
                  <a:pt x="558" y="61"/>
                </a:cubicBezTo>
                <a:cubicBezTo>
                  <a:pt x="577" y="74"/>
                  <a:pt x="596" y="89"/>
                  <a:pt x="612" y="105"/>
                </a:cubicBezTo>
                <a:cubicBezTo>
                  <a:pt x="629" y="122"/>
                  <a:pt x="644" y="140"/>
                  <a:pt x="657" y="159"/>
                </a:cubicBezTo>
                <a:cubicBezTo>
                  <a:pt x="670" y="179"/>
                  <a:pt x="681" y="200"/>
                  <a:pt x="690" y="221"/>
                </a:cubicBezTo>
                <a:cubicBezTo>
                  <a:pt x="699" y="243"/>
                  <a:pt x="706" y="265"/>
                  <a:pt x="710" y="288"/>
                </a:cubicBezTo>
                <a:cubicBezTo>
                  <a:pt x="715" y="312"/>
                  <a:pt x="717" y="335"/>
                  <a:pt x="717" y="359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64" name="文本框 263"/>
          <p:cNvSpPr txBox="1"/>
          <p:nvPr/>
        </p:nvSpPr>
        <p:spPr>
          <a:xfrm>
            <a:off x="5412600" y="2333160"/>
            <a:ext cx="856800" cy="1252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53EAFD"/>
                </a:solidFill>
                <a:effectLst/>
                <a:uFillTx/>
                <a:latin typeface="Courier New"/>
                <a:ea typeface="Courier New"/>
              </a:rPr>
              <a:t>jieba.lcut(x)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5" name="文本框 264"/>
          <p:cNvSpPr txBox="1"/>
          <p:nvPr/>
        </p:nvSpPr>
        <p:spPr>
          <a:xfrm>
            <a:off x="7854120" y="1611000"/>
            <a:ext cx="11232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4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66" name="图片 265"/>
          <p:cNvPicPr/>
          <p:nvPr/>
        </p:nvPicPr>
        <p:blipFill>
          <a:blip r:embed="rId12"/>
          <a:stretch/>
        </p:blipFill>
        <p:spPr>
          <a:xfrm>
            <a:off x="7764840" y="1933200"/>
            <a:ext cx="11232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67" name="文本框 266"/>
          <p:cNvSpPr txBox="1"/>
          <p:nvPr/>
        </p:nvSpPr>
        <p:spPr>
          <a:xfrm>
            <a:off x="8119080" y="1555560"/>
            <a:ext cx="579960" cy="209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嵌⼊⽣成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8" name="文本框 267"/>
          <p:cNvSpPr txBox="1"/>
          <p:nvPr/>
        </p:nvSpPr>
        <p:spPr>
          <a:xfrm>
            <a:off x="7941960" y="1891080"/>
            <a:ext cx="18050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使⽤预训练模型转换⽂本为⾼维向量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9" name="任意多边形 268"/>
          <p:cNvSpPr/>
          <p:nvPr/>
        </p:nvSpPr>
        <p:spPr>
          <a:xfrm>
            <a:off x="7764480" y="2303280"/>
            <a:ext cx="2102760" cy="185760"/>
          </a:xfrm>
          <a:custGeom>
            <a:avLst/>
            <a:gdLst/>
            <a:ahLst/>
            <a:cxnLst/>
            <a:rect l="0" t="0" r="r" b="b"/>
            <a:pathLst>
              <a:path w="5841" h="516">
                <a:moveTo>
                  <a:pt x="0" y="427"/>
                </a:moveTo>
                <a:lnTo>
                  <a:pt x="0" y="91"/>
                </a:lnTo>
                <a:cubicBezTo>
                  <a:pt x="0" y="79"/>
                  <a:pt x="2" y="68"/>
                  <a:pt x="7" y="57"/>
                </a:cubicBezTo>
                <a:cubicBezTo>
                  <a:pt x="11" y="46"/>
                  <a:pt x="18" y="36"/>
                  <a:pt x="26" y="28"/>
                </a:cubicBezTo>
                <a:cubicBezTo>
                  <a:pt x="35" y="18"/>
                  <a:pt x="44" y="12"/>
                  <a:pt x="55" y="7"/>
                </a:cubicBezTo>
                <a:cubicBezTo>
                  <a:pt x="66" y="3"/>
                  <a:pt x="78" y="0"/>
                  <a:pt x="90" y="0"/>
                </a:cubicBezTo>
                <a:lnTo>
                  <a:pt x="5751" y="0"/>
                </a:lnTo>
                <a:cubicBezTo>
                  <a:pt x="5763" y="0"/>
                  <a:pt x="5774" y="3"/>
                  <a:pt x="5785" y="7"/>
                </a:cubicBezTo>
                <a:cubicBezTo>
                  <a:pt x="5796" y="12"/>
                  <a:pt x="5806" y="18"/>
                  <a:pt x="5814" y="28"/>
                </a:cubicBezTo>
                <a:cubicBezTo>
                  <a:pt x="5823" y="36"/>
                  <a:pt x="5829" y="46"/>
                  <a:pt x="5834" y="57"/>
                </a:cubicBezTo>
                <a:cubicBezTo>
                  <a:pt x="5838" y="68"/>
                  <a:pt x="5841" y="79"/>
                  <a:pt x="5841" y="91"/>
                </a:cubicBezTo>
                <a:lnTo>
                  <a:pt x="5841" y="427"/>
                </a:lnTo>
                <a:cubicBezTo>
                  <a:pt x="5841" y="438"/>
                  <a:pt x="5838" y="450"/>
                  <a:pt x="5834" y="461"/>
                </a:cubicBezTo>
                <a:cubicBezTo>
                  <a:pt x="5829" y="472"/>
                  <a:pt x="5823" y="481"/>
                  <a:pt x="5814" y="490"/>
                </a:cubicBezTo>
                <a:cubicBezTo>
                  <a:pt x="5806" y="498"/>
                  <a:pt x="5796" y="505"/>
                  <a:pt x="5785" y="509"/>
                </a:cubicBezTo>
                <a:cubicBezTo>
                  <a:pt x="5774" y="514"/>
                  <a:pt x="5763" y="516"/>
                  <a:pt x="5751" y="516"/>
                </a:cubicBezTo>
                <a:lnTo>
                  <a:pt x="90" y="516"/>
                </a:lnTo>
                <a:cubicBezTo>
                  <a:pt x="78" y="516"/>
                  <a:pt x="66" y="514"/>
                  <a:pt x="55" y="509"/>
                </a:cubicBezTo>
                <a:cubicBezTo>
                  <a:pt x="44" y="505"/>
                  <a:pt x="35" y="498"/>
                  <a:pt x="26" y="490"/>
                </a:cubicBezTo>
                <a:cubicBezTo>
                  <a:pt x="18" y="481"/>
                  <a:pt x="11" y="472"/>
                  <a:pt x="7" y="461"/>
                </a:cubicBezTo>
                <a:cubicBezTo>
                  <a:pt x="2" y="450"/>
                  <a:pt x="0" y="438"/>
                  <a:pt x="0" y="427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0" name="文本框 269"/>
          <p:cNvSpPr txBox="1"/>
          <p:nvPr/>
        </p:nvSpPr>
        <p:spPr>
          <a:xfrm>
            <a:off x="7941960" y="2052000"/>
            <a:ext cx="2264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表⽰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71" name="图片 270"/>
          <p:cNvPicPr/>
          <p:nvPr/>
        </p:nvPicPr>
        <p:blipFill>
          <a:blip r:embed="rId13"/>
          <a:stretch/>
        </p:blipFill>
        <p:spPr>
          <a:xfrm>
            <a:off x="386640" y="2867400"/>
            <a:ext cx="9536400" cy="1191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2" name="文本框 271"/>
          <p:cNvSpPr txBox="1"/>
          <p:nvPr/>
        </p:nvSpPr>
        <p:spPr>
          <a:xfrm>
            <a:off x="7829280" y="2333160"/>
            <a:ext cx="1976040" cy="1252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60" b="0" u="none" strike="noStrike">
                <a:solidFill>
                  <a:srgbClr val="53EAFD"/>
                </a:solidFill>
                <a:effectLst/>
                <a:uFillTx/>
                <a:latin typeface="Courier New"/>
                <a:ea typeface="Courier New"/>
              </a:rPr>
              <a:t>SentenceTransformer().encode()</a:t>
            </a:r>
            <a:endParaRPr lang="en-US" sz="8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3" name="任意多边形 272"/>
          <p:cNvSpPr/>
          <p:nvPr/>
        </p:nvSpPr>
        <p:spPr>
          <a:xfrm>
            <a:off x="515160" y="3318480"/>
            <a:ext cx="3004920" cy="612360"/>
          </a:xfrm>
          <a:custGeom>
            <a:avLst/>
            <a:gdLst/>
            <a:ahLst/>
            <a:cxnLst/>
            <a:rect l="0" t="0" r="r" b="b"/>
            <a:pathLst>
              <a:path w="8347" h="1701">
                <a:moveTo>
                  <a:pt x="0" y="1567"/>
                </a:moveTo>
                <a:lnTo>
                  <a:pt x="0" y="135"/>
                </a:lnTo>
                <a:cubicBezTo>
                  <a:pt x="0" y="116"/>
                  <a:pt x="4" y="99"/>
                  <a:pt x="11" y="82"/>
                </a:cubicBezTo>
                <a:cubicBezTo>
                  <a:pt x="17" y="66"/>
                  <a:pt x="27" y="52"/>
                  <a:pt x="40" y="39"/>
                </a:cubicBezTo>
                <a:cubicBezTo>
                  <a:pt x="52" y="26"/>
                  <a:pt x="67" y="17"/>
                  <a:pt x="83" y="10"/>
                </a:cubicBezTo>
                <a:cubicBezTo>
                  <a:pt x="100" y="3"/>
                  <a:pt x="117" y="0"/>
                  <a:pt x="135" y="0"/>
                </a:cubicBezTo>
                <a:lnTo>
                  <a:pt x="8213" y="0"/>
                </a:lnTo>
                <a:cubicBezTo>
                  <a:pt x="8231" y="0"/>
                  <a:pt x="8248" y="3"/>
                  <a:pt x="8264" y="10"/>
                </a:cubicBezTo>
                <a:cubicBezTo>
                  <a:pt x="8281" y="17"/>
                  <a:pt x="8295" y="26"/>
                  <a:pt x="8308" y="39"/>
                </a:cubicBezTo>
                <a:cubicBezTo>
                  <a:pt x="8320" y="52"/>
                  <a:pt x="8330" y="66"/>
                  <a:pt x="8337" y="82"/>
                </a:cubicBezTo>
                <a:cubicBezTo>
                  <a:pt x="8344" y="99"/>
                  <a:pt x="8347" y="116"/>
                  <a:pt x="8347" y="135"/>
                </a:cubicBezTo>
                <a:lnTo>
                  <a:pt x="8347" y="1567"/>
                </a:lnTo>
                <a:cubicBezTo>
                  <a:pt x="8347" y="1585"/>
                  <a:pt x="8344" y="1602"/>
                  <a:pt x="8337" y="1618"/>
                </a:cubicBezTo>
                <a:cubicBezTo>
                  <a:pt x="8330" y="1635"/>
                  <a:pt x="8320" y="1649"/>
                  <a:pt x="8308" y="1662"/>
                </a:cubicBezTo>
                <a:cubicBezTo>
                  <a:pt x="8295" y="1674"/>
                  <a:pt x="8281" y="1684"/>
                  <a:pt x="8264" y="1691"/>
                </a:cubicBezTo>
                <a:cubicBezTo>
                  <a:pt x="8248" y="1698"/>
                  <a:pt x="8231" y="1701"/>
                  <a:pt x="8213" y="1701"/>
                </a:cubicBezTo>
                <a:lnTo>
                  <a:pt x="135" y="1701"/>
                </a:lnTo>
                <a:cubicBezTo>
                  <a:pt x="117" y="1701"/>
                  <a:pt x="100" y="1698"/>
                  <a:pt x="83" y="1691"/>
                </a:cubicBezTo>
                <a:cubicBezTo>
                  <a:pt x="67" y="1684"/>
                  <a:pt x="52" y="1674"/>
                  <a:pt x="40" y="1662"/>
                </a:cubicBezTo>
                <a:cubicBezTo>
                  <a:pt x="27" y="1649"/>
                  <a:pt x="17" y="1635"/>
                  <a:pt x="11" y="1618"/>
                </a:cubicBezTo>
                <a:cubicBezTo>
                  <a:pt x="4" y="1602"/>
                  <a:pt x="0" y="1585"/>
                  <a:pt x="0" y="1567"/>
                </a:cubicBezTo>
                <a:close/>
              </a:path>
            </a:pathLst>
          </a:custGeom>
          <a:solidFill>
            <a:srgbClr val="1F2937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4" name="文本框 273"/>
          <p:cNvSpPr txBox="1"/>
          <p:nvPr/>
        </p:nvSpPr>
        <p:spPr>
          <a:xfrm>
            <a:off x="515520" y="2989080"/>
            <a:ext cx="869400" cy="209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93C5FD"/>
                </a:solidFill>
                <a:effectLst/>
                <a:uFillTx/>
                <a:latin typeface="NotoSansCJKsc"/>
                <a:ea typeface="NotoSansCJKsc"/>
              </a:rPr>
              <a:t>数据转换⽰例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5" name="文本框 274"/>
          <p:cNvSpPr txBox="1"/>
          <p:nvPr/>
        </p:nvSpPr>
        <p:spPr>
          <a:xfrm>
            <a:off x="612000" y="3402720"/>
            <a:ext cx="5187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8904"/>
                </a:solidFill>
                <a:effectLst/>
                <a:uFillTx/>
                <a:latin typeface="NotoSansCJKsc"/>
                <a:ea typeface="NotoSansCJKsc"/>
              </a:rPr>
              <a:t>原始⽂本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6" name="文本框 275"/>
          <p:cNvSpPr txBox="1"/>
          <p:nvPr/>
        </p:nvSpPr>
        <p:spPr>
          <a:xfrm>
            <a:off x="612000" y="3688920"/>
            <a:ext cx="11232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"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7" name="文本框 276"/>
          <p:cNvSpPr txBox="1"/>
          <p:nvPr/>
        </p:nvSpPr>
        <p:spPr>
          <a:xfrm>
            <a:off x="664200" y="3663000"/>
            <a:ext cx="23691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糖尿病是⼀种慢性疾病，需要⻓期的⾎糖控制。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8" name="任意多边形 277"/>
          <p:cNvSpPr/>
          <p:nvPr/>
        </p:nvSpPr>
        <p:spPr>
          <a:xfrm>
            <a:off x="3648600" y="3318480"/>
            <a:ext cx="3012840" cy="612360"/>
          </a:xfrm>
          <a:custGeom>
            <a:avLst/>
            <a:gdLst/>
            <a:ahLst/>
            <a:cxnLst/>
            <a:rect l="0" t="0" r="r" b="b"/>
            <a:pathLst>
              <a:path w="8369" h="1701">
                <a:moveTo>
                  <a:pt x="0" y="1567"/>
                </a:moveTo>
                <a:lnTo>
                  <a:pt x="0" y="135"/>
                </a:lnTo>
                <a:cubicBezTo>
                  <a:pt x="0" y="116"/>
                  <a:pt x="3" y="99"/>
                  <a:pt x="10" y="82"/>
                </a:cubicBezTo>
                <a:cubicBezTo>
                  <a:pt x="17" y="66"/>
                  <a:pt x="27" y="52"/>
                  <a:pt x="39" y="39"/>
                </a:cubicBezTo>
                <a:cubicBezTo>
                  <a:pt x="52" y="26"/>
                  <a:pt x="66" y="17"/>
                  <a:pt x="83" y="10"/>
                </a:cubicBezTo>
                <a:cubicBezTo>
                  <a:pt x="99" y="3"/>
                  <a:pt x="116" y="0"/>
                  <a:pt x="134" y="0"/>
                </a:cubicBezTo>
                <a:lnTo>
                  <a:pt x="8235" y="0"/>
                </a:lnTo>
                <a:cubicBezTo>
                  <a:pt x="8252" y="0"/>
                  <a:pt x="8269" y="3"/>
                  <a:pt x="8286" y="10"/>
                </a:cubicBezTo>
                <a:cubicBezTo>
                  <a:pt x="8302" y="17"/>
                  <a:pt x="8317" y="26"/>
                  <a:pt x="8330" y="39"/>
                </a:cubicBezTo>
                <a:cubicBezTo>
                  <a:pt x="8342" y="52"/>
                  <a:pt x="8352" y="66"/>
                  <a:pt x="8359" y="82"/>
                </a:cubicBezTo>
                <a:cubicBezTo>
                  <a:pt x="8365" y="99"/>
                  <a:pt x="8369" y="116"/>
                  <a:pt x="8369" y="135"/>
                </a:cubicBezTo>
                <a:lnTo>
                  <a:pt x="8369" y="1567"/>
                </a:lnTo>
                <a:cubicBezTo>
                  <a:pt x="8369" y="1585"/>
                  <a:pt x="8365" y="1602"/>
                  <a:pt x="8359" y="1618"/>
                </a:cubicBezTo>
                <a:cubicBezTo>
                  <a:pt x="8352" y="1635"/>
                  <a:pt x="8342" y="1649"/>
                  <a:pt x="8330" y="1662"/>
                </a:cubicBezTo>
                <a:cubicBezTo>
                  <a:pt x="8317" y="1674"/>
                  <a:pt x="8302" y="1684"/>
                  <a:pt x="8286" y="1691"/>
                </a:cubicBezTo>
                <a:cubicBezTo>
                  <a:pt x="8269" y="1698"/>
                  <a:pt x="8252" y="1701"/>
                  <a:pt x="8235" y="1701"/>
                </a:cubicBezTo>
                <a:lnTo>
                  <a:pt x="134" y="1701"/>
                </a:lnTo>
                <a:cubicBezTo>
                  <a:pt x="116" y="1701"/>
                  <a:pt x="99" y="1698"/>
                  <a:pt x="83" y="1691"/>
                </a:cubicBezTo>
                <a:cubicBezTo>
                  <a:pt x="66" y="1684"/>
                  <a:pt x="52" y="1674"/>
                  <a:pt x="39" y="1662"/>
                </a:cubicBezTo>
                <a:cubicBezTo>
                  <a:pt x="27" y="1649"/>
                  <a:pt x="17" y="1635"/>
                  <a:pt x="10" y="1618"/>
                </a:cubicBezTo>
                <a:cubicBezTo>
                  <a:pt x="3" y="1602"/>
                  <a:pt x="0" y="1585"/>
                  <a:pt x="0" y="1567"/>
                </a:cubicBezTo>
                <a:close/>
              </a:path>
            </a:pathLst>
          </a:custGeom>
          <a:solidFill>
            <a:srgbClr val="1F2937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79" name="文本框 278"/>
          <p:cNvSpPr txBox="1"/>
          <p:nvPr/>
        </p:nvSpPr>
        <p:spPr>
          <a:xfrm>
            <a:off x="3031920" y="3688920"/>
            <a:ext cx="11232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"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0" name="文本框 279"/>
          <p:cNvSpPr txBox="1"/>
          <p:nvPr/>
        </p:nvSpPr>
        <p:spPr>
          <a:xfrm>
            <a:off x="3747960" y="3402720"/>
            <a:ext cx="6483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8904"/>
                </a:solidFill>
                <a:effectLst/>
                <a:uFillTx/>
                <a:latin typeface="NotoSansCJKsc"/>
                <a:ea typeface="NotoSansCJKsc"/>
              </a:rPr>
              <a:t>清洗后⽂本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1" name="文本框 280"/>
          <p:cNvSpPr txBox="1"/>
          <p:nvPr/>
        </p:nvSpPr>
        <p:spPr>
          <a:xfrm>
            <a:off x="3747960" y="3688920"/>
            <a:ext cx="11232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"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2" name="文本框 281"/>
          <p:cNvSpPr txBox="1"/>
          <p:nvPr/>
        </p:nvSpPr>
        <p:spPr>
          <a:xfrm>
            <a:off x="3799800" y="3663000"/>
            <a:ext cx="21434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糖尿病是⼀种慢性疾病需要⻓期的⾎糖控制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3" name="任意多边形 282"/>
          <p:cNvSpPr/>
          <p:nvPr/>
        </p:nvSpPr>
        <p:spPr>
          <a:xfrm>
            <a:off x="6789960" y="3318480"/>
            <a:ext cx="3004560" cy="612360"/>
          </a:xfrm>
          <a:custGeom>
            <a:avLst/>
            <a:gdLst/>
            <a:ahLst/>
            <a:cxnLst/>
            <a:rect l="0" t="0" r="r" b="b"/>
            <a:pathLst>
              <a:path w="8346" h="1701">
                <a:moveTo>
                  <a:pt x="0" y="1567"/>
                </a:moveTo>
                <a:lnTo>
                  <a:pt x="0" y="135"/>
                </a:lnTo>
                <a:cubicBezTo>
                  <a:pt x="0" y="116"/>
                  <a:pt x="3" y="99"/>
                  <a:pt x="10" y="82"/>
                </a:cubicBezTo>
                <a:cubicBezTo>
                  <a:pt x="17" y="66"/>
                  <a:pt x="27" y="52"/>
                  <a:pt x="39" y="39"/>
                </a:cubicBezTo>
                <a:cubicBezTo>
                  <a:pt x="52" y="26"/>
                  <a:pt x="66" y="17"/>
                  <a:pt x="83" y="10"/>
                </a:cubicBezTo>
                <a:cubicBezTo>
                  <a:pt x="99" y="3"/>
                  <a:pt x="116" y="0"/>
                  <a:pt x="134" y="0"/>
                </a:cubicBezTo>
                <a:lnTo>
                  <a:pt x="8212" y="0"/>
                </a:lnTo>
                <a:cubicBezTo>
                  <a:pt x="8230" y="0"/>
                  <a:pt x="8247" y="3"/>
                  <a:pt x="8263" y="10"/>
                </a:cubicBezTo>
                <a:cubicBezTo>
                  <a:pt x="8280" y="17"/>
                  <a:pt x="8294" y="26"/>
                  <a:pt x="8307" y="39"/>
                </a:cubicBezTo>
                <a:cubicBezTo>
                  <a:pt x="8320" y="52"/>
                  <a:pt x="8329" y="66"/>
                  <a:pt x="8336" y="82"/>
                </a:cubicBezTo>
                <a:cubicBezTo>
                  <a:pt x="8343" y="99"/>
                  <a:pt x="8346" y="116"/>
                  <a:pt x="8346" y="135"/>
                </a:cubicBezTo>
                <a:lnTo>
                  <a:pt x="8346" y="1567"/>
                </a:lnTo>
                <a:cubicBezTo>
                  <a:pt x="8346" y="1585"/>
                  <a:pt x="8343" y="1602"/>
                  <a:pt x="8336" y="1618"/>
                </a:cubicBezTo>
                <a:cubicBezTo>
                  <a:pt x="8329" y="1635"/>
                  <a:pt x="8320" y="1649"/>
                  <a:pt x="8307" y="1662"/>
                </a:cubicBezTo>
                <a:cubicBezTo>
                  <a:pt x="8294" y="1674"/>
                  <a:pt x="8280" y="1684"/>
                  <a:pt x="8263" y="1691"/>
                </a:cubicBezTo>
                <a:cubicBezTo>
                  <a:pt x="8247" y="1698"/>
                  <a:pt x="8230" y="1701"/>
                  <a:pt x="8212" y="1701"/>
                </a:cubicBezTo>
                <a:lnTo>
                  <a:pt x="134" y="1701"/>
                </a:lnTo>
                <a:cubicBezTo>
                  <a:pt x="116" y="1701"/>
                  <a:pt x="99" y="1698"/>
                  <a:pt x="83" y="1691"/>
                </a:cubicBezTo>
                <a:cubicBezTo>
                  <a:pt x="66" y="1684"/>
                  <a:pt x="52" y="1674"/>
                  <a:pt x="39" y="1662"/>
                </a:cubicBezTo>
                <a:cubicBezTo>
                  <a:pt x="27" y="1649"/>
                  <a:pt x="17" y="1635"/>
                  <a:pt x="10" y="1618"/>
                </a:cubicBezTo>
                <a:cubicBezTo>
                  <a:pt x="3" y="1602"/>
                  <a:pt x="0" y="1585"/>
                  <a:pt x="0" y="1567"/>
                </a:cubicBezTo>
                <a:close/>
              </a:path>
            </a:pathLst>
          </a:custGeom>
          <a:solidFill>
            <a:srgbClr val="1F2937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4" name="文本框 283"/>
          <p:cNvSpPr txBox="1"/>
          <p:nvPr/>
        </p:nvSpPr>
        <p:spPr>
          <a:xfrm>
            <a:off x="5942520" y="3688920"/>
            <a:ext cx="11232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"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5" name="文本框 284"/>
          <p:cNvSpPr txBox="1"/>
          <p:nvPr/>
        </p:nvSpPr>
        <p:spPr>
          <a:xfrm>
            <a:off x="6883920" y="3402720"/>
            <a:ext cx="5187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8904"/>
                </a:solidFill>
                <a:effectLst/>
                <a:uFillTx/>
                <a:latin typeface="NotoSansCJKsc"/>
                <a:ea typeface="NotoSansCJKsc"/>
              </a:rPr>
              <a:t>嵌⼊向量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6" name="文本框 285"/>
          <p:cNvSpPr txBox="1"/>
          <p:nvPr/>
        </p:nvSpPr>
        <p:spPr>
          <a:xfrm>
            <a:off x="6883920" y="3688920"/>
            <a:ext cx="21600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384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7" name="文本框 286"/>
          <p:cNvSpPr txBox="1"/>
          <p:nvPr/>
        </p:nvSpPr>
        <p:spPr>
          <a:xfrm>
            <a:off x="7099200" y="3663000"/>
            <a:ext cx="33912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维向量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8" name="文本框 287"/>
          <p:cNvSpPr txBox="1"/>
          <p:nvPr/>
        </p:nvSpPr>
        <p:spPr>
          <a:xfrm>
            <a:off x="7437600" y="3688920"/>
            <a:ext cx="167184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 [0.0122, 0.1045, -0.0654, ...]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9" name="任意多边形 288"/>
          <p:cNvSpPr/>
          <p:nvPr/>
        </p:nvSpPr>
        <p:spPr>
          <a:xfrm>
            <a:off x="450720" y="4606920"/>
            <a:ext cx="918720" cy="322560"/>
          </a:xfrm>
          <a:custGeom>
            <a:avLst/>
            <a:gdLst/>
            <a:ahLst/>
            <a:cxnLst/>
            <a:rect l="0" t="0" r="r" b="b"/>
            <a:pathLst>
              <a:path w="2552" h="896">
                <a:moveTo>
                  <a:pt x="0" y="762"/>
                </a:moveTo>
                <a:lnTo>
                  <a:pt x="0" y="135"/>
                </a:lnTo>
                <a:cubicBezTo>
                  <a:pt x="0" y="117"/>
                  <a:pt x="4" y="100"/>
                  <a:pt x="11" y="83"/>
                </a:cubicBezTo>
                <a:cubicBezTo>
                  <a:pt x="17" y="67"/>
                  <a:pt x="28" y="52"/>
                  <a:pt x="41" y="40"/>
                </a:cubicBezTo>
                <a:cubicBezTo>
                  <a:pt x="53" y="27"/>
                  <a:pt x="68" y="17"/>
                  <a:pt x="84" y="11"/>
                </a:cubicBezTo>
                <a:cubicBezTo>
                  <a:pt x="101" y="4"/>
                  <a:pt x="118" y="0"/>
                  <a:pt x="136" y="0"/>
                </a:cubicBezTo>
                <a:lnTo>
                  <a:pt x="2418" y="0"/>
                </a:lnTo>
                <a:cubicBezTo>
                  <a:pt x="2436" y="0"/>
                  <a:pt x="2453" y="4"/>
                  <a:pt x="2469" y="11"/>
                </a:cubicBezTo>
                <a:cubicBezTo>
                  <a:pt x="2486" y="17"/>
                  <a:pt x="2500" y="27"/>
                  <a:pt x="2513" y="40"/>
                </a:cubicBezTo>
                <a:cubicBezTo>
                  <a:pt x="2525" y="52"/>
                  <a:pt x="2535" y="67"/>
                  <a:pt x="2542" y="83"/>
                </a:cubicBezTo>
                <a:cubicBezTo>
                  <a:pt x="2549" y="100"/>
                  <a:pt x="2552" y="117"/>
                  <a:pt x="2552" y="135"/>
                </a:cubicBezTo>
                <a:lnTo>
                  <a:pt x="2552" y="762"/>
                </a:lnTo>
                <a:cubicBezTo>
                  <a:pt x="2552" y="780"/>
                  <a:pt x="2549" y="797"/>
                  <a:pt x="2542" y="814"/>
                </a:cubicBezTo>
                <a:cubicBezTo>
                  <a:pt x="2535" y="830"/>
                  <a:pt x="2525" y="844"/>
                  <a:pt x="2513" y="857"/>
                </a:cubicBezTo>
                <a:cubicBezTo>
                  <a:pt x="2500" y="870"/>
                  <a:pt x="2486" y="879"/>
                  <a:pt x="2469" y="886"/>
                </a:cubicBezTo>
                <a:cubicBezTo>
                  <a:pt x="2453" y="893"/>
                  <a:pt x="2436" y="896"/>
                  <a:pt x="2418" y="896"/>
                </a:cubicBezTo>
                <a:lnTo>
                  <a:pt x="136" y="896"/>
                </a:lnTo>
                <a:cubicBezTo>
                  <a:pt x="118" y="896"/>
                  <a:pt x="101" y="893"/>
                  <a:pt x="84" y="886"/>
                </a:cubicBezTo>
                <a:cubicBezTo>
                  <a:pt x="68" y="879"/>
                  <a:pt x="53" y="870"/>
                  <a:pt x="41" y="857"/>
                </a:cubicBezTo>
                <a:cubicBezTo>
                  <a:pt x="28" y="844"/>
                  <a:pt x="17" y="830"/>
                  <a:pt x="11" y="814"/>
                </a:cubicBezTo>
                <a:cubicBezTo>
                  <a:pt x="4" y="797"/>
                  <a:pt x="0" y="780"/>
                  <a:pt x="0" y="762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90" name="图片 289"/>
          <p:cNvPicPr/>
          <p:nvPr/>
        </p:nvPicPr>
        <p:blipFill>
          <a:blip r:embed="rId14"/>
          <a:stretch/>
        </p:blipFill>
        <p:spPr>
          <a:xfrm>
            <a:off x="579960" y="4703760"/>
            <a:ext cx="12852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1" name="文本框 290"/>
          <p:cNvSpPr txBox="1"/>
          <p:nvPr/>
        </p:nvSpPr>
        <p:spPr>
          <a:xfrm>
            <a:off x="386640" y="4245840"/>
            <a:ext cx="724680" cy="209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关键⼯具库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2" name="任意多边形 291"/>
          <p:cNvSpPr/>
          <p:nvPr/>
        </p:nvSpPr>
        <p:spPr>
          <a:xfrm>
            <a:off x="1497960" y="4606920"/>
            <a:ext cx="870120" cy="322560"/>
          </a:xfrm>
          <a:custGeom>
            <a:avLst/>
            <a:gdLst/>
            <a:ahLst/>
            <a:cxnLst/>
            <a:rect l="0" t="0" r="r" b="b"/>
            <a:pathLst>
              <a:path w="2417" h="896">
                <a:moveTo>
                  <a:pt x="0" y="762"/>
                </a:moveTo>
                <a:lnTo>
                  <a:pt x="0" y="135"/>
                </a:lnTo>
                <a:cubicBezTo>
                  <a:pt x="0" y="117"/>
                  <a:pt x="3" y="100"/>
                  <a:pt x="10" y="83"/>
                </a:cubicBezTo>
                <a:cubicBezTo>
                  <a:pt x="17" y="67"/>
                  <a:pt x="27" y="52"/>
                  <a:pt x="39" y="40"/>
                </a:cubicBezTo>
                <a:cubicBezTo>
                  <a:pt x="52" y="27"/>
                  <a:pt x="66" y="17"/>
                  <a:pt x="83" y="11"/>
                </a:cubicBezTo>
                <a:cubicBezTo>
                  <a:pt x="99" y="4"/>
                  <a:pt x="117" y="0"/>
                  <a:pt x="134" y="0"/>
                </a:cubicBezTo>
                <a:lnTo>
                  <a:pt x="2283" y="0"/>
                </a:lnTo>
                <a:cubicBezTo>
                  <a:pt x="2301" y="0"/>
                  <a:pt x="2318" y="4"/>
                  <a:pt x="2335" y="11"/>
                </a:cubicBezTo>
                <a:cubicBezTo>
                  <a:pt x="2351" y="17"/>
                  <a:pt x="2366" y="27"/>
                  <a:pt x="2378" y="40"/>
                </a:cubicBezTo>
                <a:cubicBezTo>
                  <a:pt x="2391" y="52"/>
                  <a:pt x="2400" y="67"/>
                  <a:pt x="2407" y="83"/>
                </a:cubicBezTo>
                <a:cubicBezTo>
                  <a:pt x="2414" y="100"/>
                  <a:pt x="2417" y="117"/>
                  <a:pt x="2417" y="135"/>
                </a:cubicBezTo>
                <a:lnTo>
                  <a:pt x="2417" y="762"/>
                </a:lnTo>
                <a:cubicBezTo>
                  <a:pt x="2417" y="780"/>
                  <a:pt x="2414" y="797"/>
                  <a:pt x="2407" y="814"/>
                </a:cubicBezTo>
                <a:cubicBezTo>
                  <a:pt x="2400" y="830"/>
                  <a:pt x="2391" y="844"/>
                  <a:pt x="2378" y="857"/>
                </a:cubicBezTo>
                <a:cubicBezTo>
                  <a:pt x="2366" y="870"/>
                  <a:pt x="2351" y="879"/>
                  <a:pt x="2335" y="886"/>
                </a:cubicBezTo>
                <a:cubicBezTo>
                  <a:pt x="2318" y="893"/>
                  <a:pt x="2301" y="896"/>
                  <a:pt x="2283" y="896"/>
                </a:cubicBezTo>
                <a:lnTo>
                  <a:pt x="134" y="896"/>
                </a:lnTo>
                <a:cubicBezTo>
                  <a:pt x="117" y="896"/>
                  <a:pt x="99" y="893"/>
                  <a:pt x="83" y="886"/>
                </a:cubicBezTo>
                <a:cubicBezTo>
                  <a:pt x="66" y="879"/>
                  <a:pt x="52" y="870"/>
                  <a:pt x="39" y="857"/>
                </a:cubicBezTo>
                <a:cubicBezTo>
                  <a:pt x="27" y="844"/>
                  <a:pt x="17" y="830"/>
                  <a:pt x="10" y="814"/>
                </a:cubicBezTo>
                <a:cubicBezTo>
                  <a:pt x="3" y="797"/>
                  <a:pt x="0" y="780"/>
                  <a:pt x="0" y="762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93" name="图片 292"/>
          <p:cNvPicPr/>
          <p:nvPr/>
        </p:nvPicPr>
        <p:blipFill>
          <a:blip r:embed="rId15"/>
          <a:stretch/>
        </p:blipFill>
        <p:spPr>
          <a:xfrm>
            <a:off x="1627200" y="4703760"/>
            <a:ext cx="9612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4" name="文本框 293"/>
          <p:cNvSpPr txBox="1"/>
          <p:nvPr/>
        </p:nvSpPr>
        <p:spPr>
          <a:xfrm>
            <a:off x="773280" y="4689000"/>
            <a:ext cx="4734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pandas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5" name="任意多边形 294"/>
          <p:cNvSpPr/>
          <p:nvPr/>
        </p:nvSpPr>
        <p:spPr>
          <a:xfrm>
            <a:off x="2496600" y="4606920"/>
            <a:ext cx="797760" cy="322560"/>
          </a:xfrm>
          <a:custGeom>
            <a:avLst/>
            <a:gdLst/>
            <a:ahLst/>
            <a:cxnLst/>
            <a:rect l="0" t="0" r="r" b="b"/>
            <a:pathLst>
              <a:path w="2216" h="896">
                <a:moveTo>
                  <a:pt x="0" y="762"/>
                </a:moveTo>
                <a:lnTo>
                  <a:pt x="0" y="135"/>
                </a:lnTo>
                <a:cubicBezTo>
                  <a:pt x="0" y="117"/>
                  <a:pt x="4" y="100"/>
                  <a:pt x="11" y="83"/>
                </a:cubicBezTo>
                <a:cubicBezTo>
                  <a:pt x="17" y="67"/>
                  <a:pt x="27" y="52"/>
                  <a:pt x="40" y="40"/>
                </a:cubicBezTo>
                <a:cubicBezTo>
                  <a:pt x="52" y="27"/>
                  <a:pt x="67" y="17"/>
                  <a:pt x="83" y="11"/>
                </a:cubicBezTo>
                <a:cubicBezTo>
                  <a:pt x="100" y="4"/>
                  <a:pt x="117" y="0"/>
                  <a:pt x="135" y="0"/>
                </a:cubicBezTo>
                <a:lnTo>
                  <a:pt x="2082" y="0"/>
                </a:lnTo>
                <a:cubicBezTo>
                  <a:pt x="2100" y="0"/>
                  <a:pt x="2117" y="4"/>
                  <a:pt x="2134" y="11"/>
                </a:cubicBezTo>
                <a:cubicBezTo>
                  <a:pt x="2150" y="17"/>
                  <a:pt x="2165" y="27"/>
                  <a:pt x="2177" y="40"/>
                </a:cubicBezTo>
                <a:cubicBezTo>
                  <a:pt x="2190" y="52"/>
                  <a:pt x="2199" y="67"/>
                  <a:pt x="2206" y="83"/>
                </a:cubicBezTo>
                <a:cubicBezTo>
                  <a:pt x="2213" y="100"/>
                  <a:pt x="2216" y="117"/>
                  <a:pt x="2216" y="135"/>
                </a:cubicBezTo>
                <a:lnTo>
                  <a:pt x="2216" y="762"/>
                </a:lnTo>
                <a:cubicBezTo>
                  <a:pt x="2216" y="780"/>
                  <a:pt x="2213" y="797"/>
                  <a:pt x="2206" y="814"/>
                </a:cubicBezTo>
                <a:cubicBezTo>
                  <a:pt x="2199" y="830"/>
                  <a:pt x="2190" y="844"/>
                  <a:pt x="2177" y="857"/>
                </a:cubicBezTo>
                <a:cubicBezTo>
                  <a:pt x="2165" y="870"/>
                  <a:pt x="2150" y="879"/>
                  <a:pt x="2134" y="886"/>
                </a:cubicBezTo>
                <a:cubicBezTo>
                  <a:pt x="2117" y="893"/>
                  <a:pt x="2100" y="896"/>
                  <a:pt x="2082" y="896"/>
                </a:cubicBezTo>
                <a:lnTo>
                  <a:pt x="135" y="896"/>
                </a:lnTo>
                <a:cubicBezTo>
                  <a:pt x="117" y="896"/>
                  <a:pt x="100" y="893"/>
                  <a:pt x="83" y="886"/>
                </a:cubicBezTo>
                <a:cubicBezTo>
                  <a:pt x="67" y="879"/>
                  <a:pt x="52" y="870"/>
                  <a:pt x="40" y="857"/>
                </a:cubicBezTo>
                <a:cubicBezTo>
                  <a:pt x="27" y="844"/>
                  <a:pt x="17" y="830"/>
                  <a:pt x="11" y="814"/>
                </a:cubicBezTo>
                <a:cubicBezTo>
                  <a:pt x="4" y="797"/>
                  <a:pt x="0" y="780"/>
                  <a:pt x="0" y="762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96" name="图片 295"/>
          <p:cNvPicPr/>
          <p:nvPr/>
        </p:nvPicPr>
        <p:blipFill>
          <a:blip r:embed="rId16"/>
          <a:stretch/>
        </p:blipFill>
        <p:spPr>
          <a:xfrm>
            <a:off x="2625840" y="4703760"/>
            <a:ext cx="16056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7" name="文本框 296"/>
          <p:cNvSpPr txBox="1"/>
          <p:nvPr/>
        </p:nvSpPr>
        <p:spPr>
          <a:xfrm>
            <a:off x="1791360" y="4689000"/>
            <a:ext cx="4500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numpy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8" name="任意多边形 297"/>
          <p:cNvSpPr/>
          <p:nvPr/>
        </p:nvSpPr>
        <p:spPr>
          <a:xfrm>
            <a:off x="3422880" y="4606920"/>
            <a:ext cx="1933560" cy="322560"/>
          </a:xfrm>
          <a:custGeom>
            <a:avLst/>
            <a:gdLst/>
            <a:ahLst/>
            <a:cxnLst/>
            <a:rect l="0" t="0" r="r" b="b"/>
            <a:pathLst>
              <a:path w="5371" h="896">
                <a:moveTo>
                  <a:pt x="0" y="762"/>
                </a:moveTo>
                <a:lnTo>
                  <a:pt x="0" y="135"/>
                </a:lnTo>
                <a:cubicBezTo>
                  <a:pt x="0" y="117"/>
                  <a:pt x="4" y="100"/>
                  <a:pt x="11" y="83"/>
                </a:cubicBezTo>
                <a:cubicBezTo>
                  <a:pt x="17" y="67"/>
                  <a:pt x="27" y="52"/>
                  <a:pt x="40" y="40"/>
                </a:cubicBezTo>
                <a:cubicBezTo>
                  <a:pt x="52" y="27"/>
                  <a:pt x="67" y="17"/>
                  <a:pt x="83" y="11"/>
                </a:cubicBezTo>
                <a:cubicBezTo>
                  <a:pt x="100" y="4"/>
                  <a:pt x="117" y="0"/>
                  <a:pt x="135" y="0"/>
                </a:cubicBezTo>
                <a:lnTo>
                  <a:pt x="5237" y="0"/>
                </a:lnTo>
                <a:cubicBezTo>
                  <a:pt x="5255" y="0"/>
                  <a:pt x="5272" y="4"/>
                  <a:pt x="5288" y="11"/>
                </a:cubicBezTo>
                <a:cubicBezTo>
                  <a:pt x="5305" y="17"/>
                  <a:pt x="5319" y="27"/>
                  <a:pt x="5332" y="40"/>
                </a:cubicBezTo>
                <a:cubicBezTo>
                  <a:pt x="5344" y="52"/>
                  <a:pt x="5354" y="67"/>
                  <a:pt x="5361" y="83"/>
                </a:cubicBezTo>
                <a:cubicBezTo>
                  <a:pt x="5368" y="100"/>
                  <a:pt x="5371" y="117"/>
                  <a:pt x="5371" y="135"/>
                </a:cubicBezTo>
                <a:lnTo>
                  <a:pt x="5371" y="762"/>
                </a:lnTo>
                <a:cubicBezTo>
                  <a:pt x="5371" y="780"/>
                  <a:pt x="5368" y="797"/>
                  <a:pt x="5361" y="814"/>
                </a:cubicBezTo>
                <a:cubicBezTo>
                  <a:pt x="5354" y="830"/>
                  <a:pt x="5344" y="844"/>
                  <a:pt x="5332" y="857"/>
                </a:cubicBezTo>
                <a:cubicBezTo>
                  <a:pt x="5319" y="870"/>
                  <a:pt x="5305" y="879"/>
                  <a:pt x="5288" y="886"/>
                </a:cubicBezTo>
                <a:cubicBezTo>
                  <a:pt x="5272" y="893"/>
                  <a:pt x="5255" y="896"/>
                  <a:pt x="5237" y="896"/>
                </a:cubicBezTo>
                <a:lnTo>
                  <a:pt x="135" y="896"/>
                </a:lnTo>
                <a:cubicBezTo>
                  <a:pt x="117" y="896"/>
                  <a:pt x="100" y="893"/>
                  <a:pt x="83" y="886"/>
                </a:cubicBezTo>
                <a:cubicBezTo>
                  <a:pt x="67" y="879"/>
                  <a:pt x="52" y="870"/>
                  <a:pt x="40" y="857"/>
                </a:cubicBezTo>
                <a:cubicBezTo>
                  <a:pt x="27" y="844"/>
                  <a:pt x="17" y="830"/>
                  <a:pt x="11" y="814"/>
                </a:cubicBezTo>
                <a:cubicBezTo>
                  <a:pt x="4" y="797"/>
                  <a:pt x="0" y="780"/>
                  <a:pt x="0" y="762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99" name="图片 298"/>
          <p:cNvPicPr/>
          <p:nvPr/>
        </p:nvPicPr>
        <p:blipFill>
          <a:blip r:embed="rId17"/>
          <a:stretch/>
        </p:blipFill>
        <p:spPr>
          <a:xfrm>
            <a:off x="3552120" y="4703760"/>
            <a:ext cx="12852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00" name="文本框 299"/>
          <p:cNvSpPr txBox="1"/>
          <p:nvPr/>
        </p:nvSpPr>
        <p:spPr>
          <a:xfrm>
            <a:off x="2850480" y="4689000"/>
            <a:ext cx="31392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jieba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1" name="任意多边形 300"/>
          <p:cNvSpPr/>
          <p:nvPr/>
        </p:nvSpPr>
        <p:spPr>
          <a:xfrm>
            <a:off x="5484960" y="4606920"/>
            <a:ext cx="1369800" cy="322560"/>
          </a:xfrm>
          <a:custGeom>
            <a:avLst/>
            <a:gdLst/>
            <a:ahLst/>
            <a:cxnLst/>
            <a:rect l="0" t="0" r="r" b="b"/>
            <a:pathLst>
              <a:path w="3805" h="896">
                <a:moveTo>
                  <a:pt x="0" y="762"/>
                </a:moveTo>
                <a:lnTo>
                  <a:pt x="0" y="135"/>
                </a:lnTo>
                <a:cubicBezTo>
                  <a:pt x="0" y="117"/>
                  <a:pt x="4" y="100"/>
                  <a:pt x="10" y="83"/>
                </a:cubicBezTo>
                <a:cubicBezTo>
                  <a:pt x="17" y="67"/>
                  <a:pt x="27" y="52"/>
                  <a:pt x="40" y="40"/>
                </a:cubicBezTo>
                <a:cubicBezTo>
                  <a:pt x="52" y="27"/>
                  <a:pt x="67" y="17"/>
                  <a:pt x="83" y="11"/>
                </a:cubicBezTo>
                <a:cubicBezTo>
                  <a:pt x="100" y="4"/>
                  <a:pt x="117" y="0"/>
                  <a:pt x="134" y="0"/>
                </a:cubicBezTo>
                <a:lnTo>
                  <a:pt x="3671" y="0"/>
                </a:lnTo>
                <a:cubicBezTo>
                  <a:pt x="3688" y="0"/>
                  <a:pt x="3705" y="4"/>
                  <a:pt x="3722" y="11"/>
                </a:cubicBezTo>
                <a:cubicBezTo>
                  <a:pt x="3738" y="17"/>
                  <a:pt x="3753" y="27"/>
                  <a:pt x="3765" y="40"/>
                </a:cubicBezTo>
                <a:cubicBezTo>
                  <a:pt x="3778" y="52"/>
                  <a:pt x="3788" y="67"/>
                  <a:pt x="3795" y="83"/>
                </a:cubicBezTo>
                <a:cubicBezTo>
                  <a:pt x="3801" y="100"/>
                  <a:pt x="3805" y="117"/>
                  <a:pt x="3805" y="135"/>
                </a:cubicBezTo>
                <a:lnTo>
                  <a:pt x="3805" y="762"/>
                </a:lnTo>
                <a:cubicBezTo>
                  <a:pt x="3805" y="780"/>
                  <a:pt x="3801" y="797"/>
                  <a:pt x="3795" y="814"/>
                </a:cubicBezTo>
                <a:cubicBezTo>
                  <a:pt x="3788" y="830"/>
                  <a:pt x="3778" y="844"/>
                  <a:pt x="3765" y="857"/>
                </a:cubicBezTo>
                <a:cubicBezTo>
                  <a:pt x="3753" y="870"/>
                  <a:pt x="3738" y="879"/>
                  <a:pt x="3722" y="886"/>
                </a:cubicBezTo>
                <a:cubicBezTo>
                  <a:pt x="3705" y="893"/>
                  <a:pt x="3688" y="896"/>
                  <a:pt x="3671" y="896"/>
                </a:cubicBezTo>
                <a:lnTo>
                  <a:pt x="134" y="896"/>
                </a:lnTo>
                <a:cubicBezTo>
                  <a:pt x="117" y="896"/>
                  <a:pt x="100" y="893"/>
                  <a:pt x="83" y="886"/>
                </a:cubicBezTo>
                <a:cubicBezTo>
                  <a:pt x="67" y="879"/>
                  <a:pt x="52" y="870"/>
                  <a:pt x="40" y="857"/>
                </a:cubicBezTo>
                <a:cubicBezTo>
                  <a:pt x="27" y="844"/>
                  <a:pt x="17" y="830"/>
                  <a:pt x="10" y="814"/>
                </a:cubicBezTo>
                <a:cubicBezTo>
                  <a:pt x="4" y="797"/>
                  <a:pt x="0" y="780"/>
                  <a:pt x="0" y="762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02" name="图片 301"/>
          <p:cNvPicPr/>
          <p:nvPr/>
        </p:nvPicPr>
        <p:blipFill>
          <a:blip r:embed="rId18"/>
          <a:stretch/>
        </p:blipFill>
        <p:spPr>
          <a:xfrm>
            <a:off x="5614200" y="4703760"/>
            <a:ext cx="12852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03" name="文本框 302"/>
          <p:cNvSpPr txBox="1"/>
          <p:nvPr/>
        </p:nvSpPr>
        <p:spPr>
          <a:xfrm>
            <a:off x="3742200" y="4689000"/>
            <a:ext cx="14961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sentence_transformers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4" name="文本框 303"/>
          <p:cNvSpPr txBox="1"/>
          <p:nvPr/>
        </p:nvSpPr>
        <p:spPr>
          <a:xfrm>
            <a:off x="5807520" y="4689000"/>
            <a:ext cx="2253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re (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5" name="文本框 304"/>
          <p:cNvSpPr txBox="1"/>
          <p:nvPr/>
        </p:nvSpPr>
        <p:spPr>
          <a:xfrm>
            <a:off x="6028200" y="4659120"/>
            <a:ext cx="6483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正则表达式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6" name="文本框 305"/>
          <p:cNvSpPr txBox="1"/>
          <p:nvPr/>
        </p:nvSpPr>
        <p:spPr>
          <a:xfrm>
            <a:off x="6672600" y="4689000"/>
            <a:ext cx="12852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)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" name="图片 306"/>
          <p:cNvPicPr/>
          <p:nvPr/>
        </p:nvPicPr>
        <p:blipFill>
          <a:blip r:embed="rId2"/>
          <a:stretch/>
        </p:blipFill>
        <p:spPr>
          <a:xfrm>
            <a:off x="0" y="0"/>
            <a:ext cx="10309680" cy="92221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08" name="图片 307"/>
          <p:cNvPicPr/>
          <p:nvPr/>
        </p:nvPicPr>
        <p:blipFill>
          <a:blip r:embed="rId3"/>
          <a:stretch/>
        </p:blipFill>
        <p:spPr>
          <a:xfrm>
            <a:off x="386640" y="386640"/>
            <a:ext cx="10309680" cy="92221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09" name="图片 308"/>
          <p:cNvPicPr/>
          <p:nvPr/>
        </p:nvPicPr>
        <p:blipFill>
          <a:blip r:embed="rId4"/>
          <a:stretch/>
        </p:blipFill>
        <p:spPr>
          <a:xfrm>
            <a:off x="386640" y="773280"/>
            <a:ext cx="644040" cy="31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10" name="文本框 309"/>
          <p:cNvSpPr txBox="1"/>
          <p:nvPr/>
        </p:nvSpPr>
        <p:spPr>
          <a:xfrm>
            <a:off x="9745200" y="8917560"/>
            <a:ext cx="37404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6 / 12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11" name="图片 310"/>
          <p:cNvPicPr/>
          <p:nvPr/>
        </p:nvPicPr>
        <p:blipFill>
          <a:blip r:embed="rId5"/>
          <a:stretch/>
        </p:blipFill>
        <p:spPr>
          <a:xfrm>
            <a:off x="386640" y="4430160"/>
            <a:ext cx="5341680" cy="3374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12" name="图片 311"/>
          <p:cNvPicPr/>
          <p:nvPr/>
        </p:nvPicPr>
        <p:blipFill>
          <a:blip r:embed="rId6"/>
          <a:stretch/>
        </p:blipFill>
        <p:spPr>
          <a:xfrm>
            <a:off x="515520" y="4591080"/>
            <a:ext cx="144720" cy="160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13" name="文本框 312"/>
          <p:cNvSpPr txBox="1"/>
          <p:nvPr/>
        </p:nvSpPr>
        <p:spPr>
          <a:xfrm>
            <a:off x="386640" y="308160"/>
            <a:ext cx="2027520" cy="419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28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嵌⼊⽣成与存储</a:t>
            </a:r>
            <a:endParaRPr lang="en-US" sz="22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14" name="图片 313"/>
          <p:cNvPicPr/>
          <p:nvPr/>
        </p:nvPicPr>
        <p:blipFill>
          <a:blip r:embed="rId7"/>
          <a:stretch/>
        </p:blipFill>
        <p:spPr>
          <a:xfrm>
            <a:off x="6113520" y="4430160"/>
            <a:ext cx="3816000" cy="3374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15" name="任意多边形 314"/>
          <p:cNvSpPr/>
          <p:nvPr/>
        </p:nvSpPr>
        <p:spPr>
          <a:xfrm>
            <a:off x="6242040" y="6298560"/>
            <a:ext cx="3552480" cy="709200"/>
          </a:xfrm>
          <a:custGeom>
            <a:avLst/>
            <a:gdLst/>
            <a:ahLst/>
            <a:cxnLst/>
            <a:rect l="0" t="0" r="r" b="b"/>
            <a:pathLst>
              <a:path w="9868" h="1970">
                <a:moveTo>
                  <a:pt x="0" y="1791"/>
                </a:moveTo>
                <a:lnTo>
                  <a:pt x="0" y="179"/>
                </a:lnTo>
                <a:cubicBezTo>
                  <a:pt x="0" y="167"/>
                  <a:pt x="2" y="156"/>
                  <a:pt x="4" y="144"/>
                </a:cubicBezTo>
                <a:cubicBezTo>
                  <a:pt x="6" y="133"/>
                  <a:pt x="9" y="121"/>
                  <a:pt x="14" y="110"/>
                </a:cubicBezTo>
                <a:cubicBezTo>
                  <a:pt x="18" y="100"/>
                  <a:pt x="24" y="89"/>
                  <a:pt x="31" y="80"/>
                </a:cubicBezTo>
                <a:cubicBezTo>
                  <a:pt x="37" y="70"/>
                  <a:pt x="44" y="61"/>
                  <a:pt x="53" y="52"/>
                </a:cubicBezTo>
                <a:cubicBezTo>
                  <a:pt x="61" y="44"/>
                  <a:pt x="70" y="37"/>
                  <a:pt x="80" y="30"/>
                </a:cubicBezTo>
                <a:cubicBezTo>
                  <a:pt x="90" y="24"/>
                  <a:pt x="100" y="18"/>
                  <a:pt x="111" y="14"/>
                </a:cubicBezTo>
                <a:cubicBezTo>
                  <a:pt x="122" y="9"/>
                  <a:pt x="133" y="6"/>
                  <a:pt x="144" y="3"/>
                </a:cubicBezTo>
                <a:cubicBezTo>
                  <a:pt x="156" y="1"/>
                  <a:pt x="168" y="0"/>
                  <a:pt x="179" y="0"/>
                </a:cubicBezTo>
                <a:lnTo>
                  <a:pt x="9689" y="0"/>
                </a:lnTo>
                <a:cubicBezTo>
                  <a:pt x="9701" y="0"/>
                  <a:pt x="9713" y="1"/>
                  <a:pt x="9724" y="3"/>
                </a:cubicBezTo>
                <a:cubicBezTo>
                  <a:pt x="9736" y="6"/>
                  <a:pt x="9747" y="9"/>
                  <a:pt x="9758" y="14"/>
                </a:cubicBezTo>
                <a:cubicBezTo>
                  <a:pt x="9769" y="18"/>
                  <a:pt x="9779" y="24"/>
                  <a:pt x="9789" y="30"/>
                </a:cubicBezTo>
                <a:cubicBezTo>
                  <a:pt x="9799" y="37"/>
                  <a:pt x="9808" y="44"/>
                  <a:pt x="9816" y="52"/>
                </a:cubicBezTo>
                <a:cubicBezTo>
                  <a:pt x="9824" y="61"/>
                  <a:pt x="9832" y="70"/>
                  <a:pt x="9838" y="80"/>
                </a:cubicBezTo>
                <a:cubicBezTo>
                  <a:pt x="9845" y="89"/>
                  <a:pt x="9850" y="100"/>
                  <a:pt x="9855" y="110"/>
                </a:cubicBezTo>
                <a:cubicBezTo>
                  <a:pt x="9859" y="121"/>
                  <a:pt x="9863" y="133"/>
                  <a:pt x="9865" y="144"/>
                </a:cubicBezTo>
                <a:cubicBezTo>
                  <a:pt x="9867" y="156"/>
                  <a:pt x="9868" y="167"/>
                  <a:pt x="9868" y="179"/>
                </a:cubicBezTo>
                <a:lnTo>
                  <a:pt x="9868" y="1791"/>
                </a:lnTo>
                <a:cubicBezTo>
                  <a:pt x="9868" y="1803"/>
                  <a:pt x="9867" y="1814"/>
                  <a:pt x="9865" y="1826"/>
                </a:cubicBezTo>
                <a:cubicBezTo>
                  <a:pt x="9863" y="1837"/>
                  <a:pt x="9859" y="1849"/>
                  <a:pt x="9855" y="1859"/>
                </a:cubicBezTo>
                <a:cubicBezTo>
                  <a:pt x="9850" y="1870"/>
                  <a:pt x="9845" y="1881"/>
                  <a:pt x="9838" y="1890"/>
                </a:cubicBezTo>
                <a:cubicBezTo>
                  <a:pt x="9832" y="1900"/>
                  <a:pt x="9824" y="1909"/>
                  <a:pt x="9816" y="1917"/>
                </a:cubicBezTo>
                <a:cubicBezTo>
                  <a:pt x="9808" y="1926"/>
                  <a:pt x="9799" y="1933"/>
                  <a:pt x="9789" y="1940"/>
                </a:cubicBezTo>
                <a:cubicBezTo>
                  <a:pt x="9779" y="1946"/>
                  <a:pt x="9769" y="1952"/>
                  <a:pt x="9758" y="1956"/>
                </a:cubicBezTo>
                <a:cubicBezTo>
                  <a:pt x="9747" y="1961"/>
                  <a:pt x="9736" y="1964"/>
                  <a:pt x="9724" y="1966"/>
                </a:cubicBezTo>
                <a:cubicBezTo>
                  <a:pt x="9713" y="1969"/>
                  <a:pt x="9701" y="1970"/>
                  <a:pt x="9689" y="1970"/>
                </a:cubicBezTo>
                <a:lnTo>
                  <a:pt x="179" y="1970"/>
                </a:lnTo>
                <a:cubicBezTo>
                  <a:pt x="168" y="1970"/>
                  <a:pt x="156" y="1969"/>
                  <a:pt x="144" y="1966"/>
                </a:cubicBezTo>
                <a:cubicBezTo>
                  <a:pt x="133" y="1964"/>
                  <a:pt x="122" y="1961"/>
                  <a:pt x="111" y="1956"/>
                </a:cubicBezTo>
                <a:cubicBezTo>
                  <a:pt x="100" y="1952"/>
                  <a:pt x="90" y="1946"/>
                  <a:pt x="80" y="1940"/>
                </a:cubicBezTo>
                <a:cubicBezTo>
                  <a:pt x="70" y="1933"/>
                  <a:pt x="61" y="1926"/>
                  <a:pt x="53" y="1917"/>
                </a:cubicBezTo>
                <a:cubicBezTo>
                  <a:pt x="44" y="1909"/>
                  <a:pt x="37" y="1900"/>
                  <a:pt x="31" y="1890"/>
                </a:cubicBezTo>
                <a:cubicBezTo>
                  <a:pt x="24" y="1881"/>
                  <a:pt x="18" y="1870"/>
                  <a:pt x="14" y="1859"/>
                </a:cubicBezTo>
                <a:cubicBezTo>
                  <a:pt x="9" y="1849"/>
                  <a:pt x="6" y="1837"/>
                  <a:pt x="4" y="1826"/>
                </a:cubicBezTo>
                <a:cubicBezTo>
                  <a:pt x="2" y="1814"/>
                  <a:pt x="0" y="1803"/>
                  <a:pt x="0" y="1791"/>
                </a:cubicBezTo>
                <a:close/>
              </a:path>
            </a:pathLst>
          </a:custGeom>
          <a:solidFill>
            <a:srgbClr val="11182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16" name="图片 315"/>
          <p:cNvPicPr/>
          <p:nvPr/>
        </p:nvPicPr>
        <p:blipFill>
          <a:blip r:embed="rId8"/>
          <a:stretch/>
        </p:blipFill>
        <p:spPr>
          <a:xfrm>
            <a:off x="6242400" y="4591080"/>
            <a:ext cx="160560" cy="160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17" name="文本框 316"/>
          <p:cNvSpPr txBox="1"/>
          <p:nvPr/>
        </p:nvSpPr>
        <p:spPr>
          <a:xfrm>
            <a:off x="725040" y="4541040"/>
            <a:ext cx="96984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70" b="0" u="none" strike="noStrike">
                <a:solidFill>
                  <a:srgbClr val="00D3F3"/>
                </a:solidFill>
                <a:effectLst/>
                <a:uFillTx/>
                <a:latin typeface="NotoSansCJKsc"/>
                <a:ea typeface="NotoSansCJKsc"/>
              </a:rPr>
              <a:t>嵌⼊存储⽅法</a:t>
            </a:r>
            <a:endParaRPr lang="en-US" sz="12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8" name="文本框 317"/>
          <p:cNvSpPr txBox="1"/>
          <p:nvPr/>
        </p:nvSpPr>
        <p:spPr>
          <a:xfrm>
            <a:off x="6466320" y="4541040"/>
            <a:ext cx="113148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70" b="0" u="none" strike="noStrike">
                <a:solidFill>
                  <a:srgbClr val="00D3F3"/>
                </a:solidFill>
                <a:effectLst/>
                <a:uFillTx/>
                <a:latin typeface="NotoSansCJKsc"/>
                <a:ea typeface="NotoSansCJKsc"/>
              </a:rPr>
              <a:t>嵌⼊向量可视化</a:t>
            </a:r>
            <a:endParaRPr lang="en-US" sz="12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9" name="文本框 318"/>
          <p:cNvSpPr txBox="1"/>
          <p:nvPr/>
        </p:nvSpPr>
        <p:spPr>
          <a:xfrm>
            <a:off x="6240600" y="4871160"/>
            <a:ext cx="67752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嵌⼊向量⽰例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0" name="文本框 319"/>
          <p:cNvSpPr txBox="1"/>
          <p:nvPr/>
        </p:nvSpPr>
        <p:spPr>
          <a:xfrm>
            <a:off x="6917400" y="4897440"/>
            <a:ext cx="29592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 (384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1" name="文本框 320"/>
          <p:cNvSpPr txBox="1"/>
          <p:nvPr/>
        </p:nvSpPr>
        <p:spPr>
          <a:xfrm>
            <a:off x="7212240" y="4871160"/>
            <a:ext cx="67752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维，显⽰部分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22" name="图片 321"/>
          <p:cNvPicPr/>
          <p:nvPr/>
        </p:nvPicPr>
        <p:blipFill>
          <a:blip r:embed="rId9"/>
          <a:stretch/>
        </p:blipFill>
        <p:spPr>
          <a:xfrm>
            <a:off x="6242400" y="5139000"/>
            <a:ext cx="3551760" cy="1030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23" name="文本框 322"/>
          <p:cNvSpPr txBox="1"/>
          <p:nvPr/>
        </p:nvSpPr>
        <p:spPr>
          <a:xfrm>
            <a:off x="7889040" y="4897440"/>
            <a:ext cx="11232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):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4" name="文本框 323"/>
          <p:cNvSpPr txBox="1"/>
          <p:nvPr/>
        </p:nvSpPr>
        <p:spPr>
          <a:xfrm>
            <a:off x="6337440" y="6382800"/>
            <a:ext cx="25992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⽂档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5" name="文本框 324"/>
          <p:cNvSpPr txBox="1"/>
          <p:nvPr/>
        </p:nvSpPr>
        <p:spPr>
          <a:xfrm>
            <a:off x="6595200" y="6412680"/>
            <a:ext cx="3060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ID: </a:t>
            </a:r>
            <a:r>
              <a:rPr lang="en-US" sz="1010" b="0" u="none" strike="noStrike">
                <a:solidFill>
                  <a:srgbClr val="FF8904"/>
                </a:solidFill>
                <a:effectLst/>
                <a:uFillTx/>
                <a:latin typeface="DejaVuSans"/>
                <a:ea typeface="DejaVuSans"/>
              </a:rPr>
              <a:t>1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6" name="文本框 325"/>
          <p:cNvSpPr txBox="1"/>
          <p:nvPr/>
        </p:nvSpPr>
        <p:spPr>
          <a:xfrm>
            <a:off x="8593920" y="6382800"/>
            <a:ext cx="7779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嵌⼊向量维度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7" name="文本框 326"/>
          <p:cNvSpPr txBox="1"/>
          <p:nvPr/>
        </p:nvSpPr>
        <p:spPr>
          <a:xfrm>
            <a:off x="9367200" y="6412680"/>
            <a:ext cx="3330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: </a:t>
            </a:r>
            <a:r>
              <a:rPr lang="en-US" sz="1010" b="0" u="none" strike="noStrike">
                <a:solidFill>
                  <a:srgbClr val="FF8904"/>
                </a:solidFill>
                <a:effectLst/>
                <a:uFillTx/>
                <a:latin typeface="DejaVuSans"/>
                <a:ea typeface="DejaVuSans"/>
              </a:rPr>
              <a:t>384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8" name="文本框 327"/>
          <p:cNvSpPr txBox="1"/>
          <p:nvPr/>
        </p:nvSpPr>
        <p:spPr>
          <a:xfrm>
            <a:off x="6337440" y="6661080"/>
            <a:ext cx="2939040" cy="108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60" b="0" u="none" strike="noStrike">
                <a:solidFill>
                  <a:srgbClr val="9CA3AF"/>
                </a:solidFill>
                <a:effectLst/>
                <a:uFillTx/>
                <a:latin typeface="Courier New"/>
                <a:ea typeface="Courier New"/>
              </a:rPr>
              <a:t>[0.01224, 0.10452, -0.06543, ... -0.02899, 0.03055,</a:t>
            </a:r>
            <a:endParaRPr lang="en-US" sz="7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29" name="图片 328"/>
          <p:cNvPicPr/>
          <p:nvPr/>
        </p:nvPicPr>
        <p:blipFill>
          <a:blip r:embed="rId10"/>
          <a:stretch/>
        </p:blipFill>
        <p:spPr>
          <a:xfrm>
            <a:off x="386640" y="7998120"/>
            <a:ext cx="4638960" cy="450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30" name="图片 329"/>
          <p:cNvPicPr/>
          <p:nvPr/>
        </p:nvPicPr>
        <p:blipFill>
          <a:blip r:embed="rId11"/>
          <a:stretch/>
        </p:blipFill>
        <p:spPr>
          <a:xfrm>
            <a:off x="515520" y="8143200"/>
            <a:ext cx="160560" cy="160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1" name="文本框 330"/>
          <p:cNvSpPr txBox="1"/>
          <p:nvPr/>
        </p:nvSpPr>
        <p:spPr>
          <a:xfrm>
            <a:off x="6337440" y="6789960"/>
            <a:ext cx="519120" cy="108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60" b="0" u="none" strike="noStrike">
                <a:solidFill>
                  <a:srgbClr val="9CA3AF"/>
                </a:solidFill>
                <a:effectLst/>
                <a:uFillTx/>
                <a:latin typeface="Courier New"/>
                <a:ea typeface="Courier New"/>
              </a:rPr>
              <a:t>-0.01855]</a:t>
            </a:r>
            <a:endParaRPr lang="en-US" sz="7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32" name="图片 331"/>
          <p:cNvPicPr/>
          <p:nvPr/>
        </p:nvPicPr>
        <p:blipFill>
          <a:blip r:embed="rId12"/>
          <a:stretch/>
        </p:blipFill>
        <p:spPr>
          <a:xfrm>
            <a:off x="5283720" y="7998120"/>
            <a:ext cx="4638960" cy="450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33" name="图片 332"/>
          <p:cNvPicPr/>
          <p:nvPr/>
        </p:nvPicPr>
        <p:blipFill>
          <a:blip r:embed="rId11"/>
          <a:stretch/>
        </p:blipFill>
        <p:spPr>
          <a:xfrm>
            <a:off x="5412600" y="8143200"/>
            <a:ext cx="160560" cy="160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4" name="文本框 333"/>
          <p:cNvSpPr txBox="1"/>
          <p:nvPr/>
        </p:nvSpPr>
        <p:spPr>
          <a:xfrm>
            <a:off x="773280" y="8114400"/>
            <a:ext cx="246204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向量化的⽂本便于后续的相似度搜索和检索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35" name="图片 334"/>
          <p:cNvPicPr/>
          <p:nvPr/>
        </p:nvPicPr>
        <p:blipFill>
          <a:blip r:embed="rId13"/>
          <a:stretch/>
        </p:blipFill>
        <p:spPr>
          <a:xfrm>
            <a:off x="386640" y="974520"/>
            <a:ext cx="9536400" cy="3044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6" name="任意多边形 335"/>
          <p:cNvSpPr/>
          <p:nvPr/>
        </p:nvSpPr>
        <p:spPr>
          <a:xfrm>
            <a:off x="515160" y="2263320"/>
            <a:ext cx="9279360" cy="1208520"/>
          </a:xfrm>
          <a:custGeom>
            <a:avLst/>
            <a:gdLst/>
            <a:ahLst/>
            <a:cxnLst/>
            <a:rect l="0" t="0" r="r" b="b"/>
            <a:pathLst>
              <a:path w="25776" h="3357">
                <a:moveTo>
                  <a:pt x="0" y="3222"/>
                </a:moveTo>
                <a:lnTo>
                  <a:pt x="0" y="134"/>
                </a:lnTo>
                <a:cubicBezTo>
                  <a:pt x="0" y="116"/>
                  <a:pt x="4" y="99"/>
                  <a:pt x="11" y="82"/>
                </a:cubicBezTo>
                <a:cubicBezTo>
                  <a:pt x="17" y="66"/>
                  <a:pt x="27" y="52"/>
                  <a:pt x="40" y="39"/>
                </a:cubicBezTo>
                <a:cubicBezTo>
                  <a:pt x="52" y="26"/>
                  <a:pt x="67" y="17"/>
                  <a:pt x="83" y="10"/>
                </a:cubicBezTo>
                <a:cubicBezTo>
                  <a:pt x="100" y="3"/>
                  <a:pt x="117" y="0"/>
                  <a:pt x="135" y="0"/>
                </a:cubicBezTo>
                <a:lnTo>
                  <a:pt x="25642" y="0"/>
                </a:lnTo>
                <a:cubicBezTo>
                  <a:pt x="25660" y="0"/>
                  <a:pt x="25677" y="3"/>
                  <a:pt x="25693" y="10"/>
                </a:cubicBezTo>
                <a:cubicBezTo>
                  <a:pt x="25710" y="17"/>
                  <a:pt x="25724" y="26"/>
                  <a:pt x="25737" y="39"/>
                </a:cubicBezTo>
                <a:cubicBezTo>
                  <a:pt x="25750" y="52"/>
                  <a:pt x="25759" y="66"/>
                  <a:pt x="25766" y="82"/>
                </a:cubicBezTo>
                <a:cubicBezTo>
                  <a:pt x="25773" y="99"/>
                  <a:pt x="25776" y="116"/>
                  <a:pt x="25776" y="134"/>
                </a:cubicBezTo>
                <a:lnTo>
                  <a:pt x="25776" y="3222"/>
                </a:lnTo>
                <a:cubicBezTo>
                  <a:pt x="25776" y="3240"/>
                  <a:pt x="25773" y="3257"/>
                  <a:pt x="25766" y="3274"/>
                </a:cubicBezTo>
                <a:cubicBezTo>
                  <a:pt x="25759" y="3290"/>
                  <a:pt x="25750" y="3305"/>
                  <a:pt x="25737" y="3317"/>
                </a:cubicBezTo>
                <a:cubicBezTo>
                  <a:pt x="25724" y="3330"/>
                  <a:pt x="25710" y="3340"/>
                  <a:pt x="25693" y="3346"/>
                </a:cubicBezTo>
                <a:cubicBezTo>
                  <a:pt x="25677" y="3353"/>
                  <a:pt x="25660" y="3357"/>
                  <a:pt x="25642" y="3357"/>
                </a:cubicBezTo>
                <a:lnTo>
                  <a:pt x="135" y="3357"/>
                </a:lnTo>
                <a:cubicBezTo>
                  <a:pt x="117" y="3357"/>
                  <a:pt x="100" y="3353"/>
                  <a:pt x="83" y="3346"/>
                </a:cubicBezTo>
                <a:cubicBezTo>
                  <a:pt x="67" y="3340"/>
                  <a:pt x="52" y="3330"/>
                  <a:pt x="40" y="3317"/>
                </a:cubicBezTo>
                <a:cubicBezTo>
                  <a:pt x="27" y="3305"/>
                  <a:pt x="17" y="3290"/>
                  <a:pt x="11" y="3274"/>
                </a:cubicBezTo>
                <a:cubicBezTo>
                  <a:pt x="4" y="3257"/>
                  <a:pt x="0" y="3240"/>
                  <a:pt x="0" y="3222"/>
                </a:cubicBezTo>
                <a:close/>
              </a:path>
            </a:pathLst>
          </a:custGeom>
          <a:solidFill>
            <a:srgbClr val="0F172A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37" name="图片 336"/>
          <p:cNvPicPr/>
          <p:nvPr/>
        </p:nvPicPr>
        <p:blipFill>
          <a:blip r:embed="rId14"/>
          <a:stretch/>
        </p:blipFill>
        <p:spPr>
          <a:xfrm>
            <a:off x="515520" y="1135800"/>
            <a:ext cx="200880" cy="160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8" name="文本框 337"/>
          <p:cNvSpPr txBox="1"/>
          <p:nvPr/>
        </p:nvSpPr>
        <p:spPr>
          <a:xfrm>
            <a:off x="5670360" y="8114400"/>
            <a:ext cx="259164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持久化存储⽀持系统重启后快速加载嵌⼊数据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9" name="任意多边形 338"/>
          <p:cNvSpPr/>
          <p:nvPr/>
        </p:nvSpPr>
        <p:spPr>
          <a:xfrm>
            <a:off x="515160" y="1425600"/>
            <a:ext cx="2320200" cy="709200"/>
          </a:xfrm>
          <a:custGeom>
            <a:avLst/>
            <a:gdLst/>
            <a:ahLst/>
            <a:cxnLst/>
            <a:rect l="0" t="0" r="r" b="b"/>
            <a:pathLst>
              <a:path w="6445" h="1970">
                <a:moveTo>
                  <a:pt x="0" y="1791"/>
                </a:moveTo>
                <a:lnTo>
                  <a:pt x="0" y="179"/>
                </a:lnTo>
                <a:cubicBezTo>
                  <a:pt x="0" y="167"/>
                  <a:pt x="2" y="155"/>
                  <a:pt x="4" y="144"/>
                </a:cubicBezTo>
                <a:cubicBezTo>
                  <a:pt x="6" y="132"/>
                  <a:pt x="10" y="121"/>
                  <a:pt x="14" y="110"/>
                </a:cubicBezTo>
                <a:cubicBezTo>
                  <a:pt x="19" y="99"/>
                  <a:pt x="24" y="89"/>
                  <a:pt x="31" y="79"/>
                </a:cubicBezTo>
                <a:cubicBezTo>
                  <a:pt x="37" y="69"/>
                  <a:pt x="45" y="60"/>
                  <a:pt x="53" y="52"/>
                </a:cubicBezTo>
                <a:cubicBezTo>
                  <a:pt x="61" y="44"/>
                  <a:pt x="70" y="36"/>
                  <a:pt x="80" y="30"/>
                </a:cubicBezTo>
                <a:cubicBezTo>
                  <a:pt x="90" y="23"/>
                  <a:pt x="100" y="18"/>
                  <a:pt x="111" y="13"/>
                </a:cubicBezTo>
                <a:cubicBezTo>
                  <a:pt x="122" y="9"/>
                  <a:pt x="133" y="5"/>
                  <a:pt x="145" y="3"/>
                </a:cubicBezTo>
                <a:cubicBezTo>
                  <a:pt x="156" y="1"/>
                  <a:pt x="168" y="0"/>
                  <a:pt x="179" y="0"/>
                </a:cubicBezTo>
                <a:lnTo>
                  <a:pt x="6266" y="0"/>
                </a:lnTo>
                <a:cubicBezTo>
                  <a:pt x="6278" y="0"/>
                  <a:pt x="6290" y="1"/>
                  <a:pt x="6301" y="3"/>
                </a:cubicBezTo>
                <a:cubicBezTo>
                  <a:pt x="6313" y="5"/>
                  <a:pt x="6324" y="9"/>
                  <a:pt x="6335" y="13"/>
                </a:cubicBezTo>
                <a:cubicBezTo>
                  <a:pt x="6346" y="18"/>
                  <a:pt x="6356" y="23"/>
                  <a:pt x="6366" y="30"/>
                </a:cubicBezTo>
                <a:cubicBezTo>
                  <a:pt x="6375" y="36"/>
                  <a:pt x="6384" y="44"/>
                  <a:pt x="6393" y="52"/>
                </a:cubicBezTo>
                <a:cubicBezTo>
                  <a:pt x="6401" y="60"/>
                  <a:pt x="6408" y="69"/>
                  <a:pt x="6415" y="79"/>
                </a:cubicBezTo>
                <a:cubicBezTo>
                  <a:pt x="6422" y="89"/>
                  <a:pt x="6427" y="99"/>
                  <a:pt x="6432" y="110"/>
                </a:cubicBezTo>
                <a:cubicBezTo>
                  <a:pt x="6436" y="121"/>
                  <a:pt x="6439" y="132"/>
                  <a:pt x="6442" y="144"/>
                </a:cubicBezTo>
                <a:cubicBezTo>
                  <a:pt x="6444" y="155"/>
                  <a:pt x="6445" y="167"/>
                  <a:pt x="6445" y="179"/>
                </a:cubicBezTo>
                <a:lnTo>
                  <a:pt x="6445" y="1791"/>
                </a:lnTo>
                <a:cubicBezTo>
                  <a:pt x="6445" y="1802"/>
                  <a:pt x="6444" y="1814"/>
                  <a:pt x="6442" y="1826"/>
                </a:cubicBezTo>
                <a:cubicBezTo>
                  <a:pt x="6439" y="1837"/>
                  <a:pt x="6436" y="1848"/>
                  <a:pt x="6432" y="1859"/>
                </a:cubicBezTo>
                <a:cubicBezTo>
                  <a:pt x="6427" y="1870"/>
                  <a:pt x="6422" y="1880"/>
                  <a:pt x="6415" y="1890"/>
                </a:cubicBezTo>
                <a:cubicBezTo>
                  <a:pt x="6408" y="1900"/>
                  <a:pt x="6401" y="1909"/>
                  <a:pt x="6393" y="1917"/>
                </a:cubicBezTo>
                <a:cubicBezTo>
                  <a:pt x="6384" y="1926"/>
                  <a:pt x="6375" y="1933"/>
                  <a:pt x="6366" y="1939"/>
                </a:cubicBezTo>
                <a:cubicBezTo>
                  <a:pt x="6356" y="1946"/>
                  <a:pt x="6346" y="1951"/>
                  <a:pt x="6335" y="1956"/>
                </a:cubicBezTo>
                <a:cubicBezTo>
                  <a:pt x="6324" y="1960"/>
                  <a:pt x="6313" y="1964"/>
                  <a:pt x="6301" y="1966"/>
                </a:cubicBezTo>
                <a:cubicBezTo>
                  <a:pt x="6290" y="1968"/>
                  <a:pt x="6278" y="1970"/>
                  <a:pt x="6266" y="1970"/>
                </a:cubicBezTo>
                <a:lnTo>
                  <a:pt x="179" y="1970"/>
                </a:lnTo>
                <a:cubicBezTo>
                  <a:pt x="168" y="1970"/>
                  <a:pt x="156" y="1968"/>
                  <a:pt x="145" y="1966"/>
                </a:cubicBezTo>
                <a:cubicBezTo>
                  <a:pt x="133" y="1964"/>
                  <a:pt x="122" y="1960"/>
                  <a:pt x="111" y="1956"/>
                </a:cubicBezTo>
                <a:cubicBezTo>
                  <a:pt x="100" y="1951"/>
                  <a:pt x="90" y="1946"/>
                  <a:pt x="80" y="1939"/>
                </a:cubicBezTo>
                <a:cubicBezTo>
                  <a:pt x="70" y="1933"/>
                  <a:pt x="61" y="1926"/>
                  <a:pt x="53" y="1917"/>
                </a:cubicBezTo>
                <a:cubicBezTo>
                  <a:pt x="45" y="1909"/>
                  <a:pt x="37" y="1900"/>
                  <a:pt x="31" y="1890"/>
                </a:cubicBezTo>
                <a:cubicBezTo>
                  <a:pt x="24" y="1880"/>
                  <a:pt x="19" y="1870"/>
                  <a:pt x="14" y="1859"/>
                </a:cubicBezTo>
                <a:cubicBezTo>
                  <a:pt x="10" y="1848"/>
                  <a:pt x="6" y="1837"/>
                  <a:pt x="4" y="1826"/>
                </a:cubicBezTo>
                <a:cubicBezTo>
                  <a:pt x="2" y="1814"/>
                  <a:pt x="0" y="1802"/>
                  <a:pt x="0" y="1791"/>
                </a:cubicBezTo>
                <a:close/>
              </a:path>
            </a:pathLst>
          </a:custGeom>
          <a:solidFill>
            <a:srgbClr val="1F293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40" name="图片 339"/>
          <p:cNvPicPr/>
          <p:nvPr/>
        </p:nvPicPr>
        <p:blipFill>
          <a:blip r:embed="rId15"/>
          <a:stretch/>
        </p:blipFill>
        <p:spPr>
          <a:xfrm>
            <a:off x="1602720" y="1554480"/>
            <a:ext cx="144720" cy="192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41" name="文本框 340"/>
          <p:cNvSpPr txBox="1"/>
          <p:nvPr/>
        </p:nvSpPr>
        <p:spPr>
          <a:xfrm>
            <a:off x="781200" y="1085760"/>
            <a:ext cx="96984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70" b="0" u="none" strike="noStrike">
                <a:solidFill>
                  <a:srgbClr val="00D3F3"/>
                </a:solidFill>
                <a:effectLst/>
                <a:uFillTx/>
                <a:latin typeface="NotoSansCJKsc"/>
                <a:ea typeface="NotoSansCJKsc"/>
              </a:rPr>
              <a:t>嵌⼊⽣成流程</a:t>
            </a:r>
            <a:endParaRPr lang="en-US" sz="12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2" name="任意多边形 341"/>
          <p:cNvSpPr/>
          <p:nvPr/>
        </p:nvSpPr>
        <p:spPr>
          <a:xfrm>
            <a:off x="3994920" y="1425600"/>
            <a:ext cx="2320200" cy="709200"/>
          </a:xfrm>
          <a:custGeom>
            <a:avLst/>
            <a:gdLst/>
            <a:ahLst/>
            <a:cxnLst/>
            <a:rect l="0" t="0" r="r" b="b"/>
            <a:pathLst>
              <a:path w="6445" h="1970">
                <a:moveTo>
                  <a:pt x="0" y="1791"/>
                </a:moveTo>
                <a:lnTo>
                  <a:pt x="0" y="179"/>
                </a:lnTo>
                <a:cubicBezTo>
                  <a:pt x="0" y="167"/>
                  <a:pt x="1" y="155"/>
                  <a:pt x="3" y="144"/>
                </a:cubicBezTo>
                <a:cubicBezTo>
                  <a:pt x="6" y="132"/>
                  <a:pt x="9" y="121"/>
                  <a:pt x="14" y="110"/>
                </a:cubicBezTo>
                <a:cubicBezTo>
                  <a:pt x="18" y="99"/>
                  <a:pt x="24" y="89"/>
                  <a:pt x="30" y="79"/>
                </a:cubicBezTo>
                <a:cubicBezTo>
                  <a:pt x="37" y="69"/>
                  <a:pt x="44" y="60"/>
                  <a:pt x="52" y="52"/>
                </a:cubicBezTo>
                <a:cubicBezTo>
                  <a:pt x="61" y="44"/>
                  <a:pt x="70" y="36"/>
                  <a:pt x="80" y="30"/>
                </a:cubicBezTo>
                <a:cubicBezTo>
                  <a:pt x="89" y="23"/>
                  <a:pt x="100" y="18"/>
                  <a:pt x="111" y="13"/>
                </a:cubicBezTo>
                <a:cubicBezTo>
                  <a:pt x="121" y="9"/>
                  <a:pt x="133" y="5"/>
                  <a:pt x="144" y="3"/>
                </a:cubicBezTo>
                <a:cubicBezTo>
                  <a:pt x="156" y="1"/>
                  <a:pt x="167" y="0"/>
                  <a:pt x="179" y="0"/>
                </a:cubicBezTo>
                <a:lnTo>
                  <a:pt x="6266" y="0"/>
                </a:lnTo>
                <a:cubicBezTo>
                  <a:pt x="6277" y="0"/>
                  <a:pt x="6289" y="1"/>
                  <a:pt x="6301" y="3"/>
                </a:cubicBezTo>
                <a:cubicBezTo>
                  <a:pt x="6312" y="5"/>
                  <a:pt x="6323" y="9"/>
                  <a:pt x="6334" y="13"/>
                </a:cubicBezTo>
                <a:cubicBezTo>
                  <a:pt x="6345" y="18"/>
                  <a:pt x="6355" y="23"/>
                  <a:pt x="6365" y="30"/>
                </a:cubicBezTo>
                <a:cubicBezTo>
                  <a:pt x="6375" y="36"/>
                  <a:pt x="6384" y="44"/>
                  <a:pt x="6392" y="52"/>
                </a:cubicBezTo>
                <a:cubicBezTo>
                  <a:pt x="6401" y="60"/>
                  <a:pt x="6408" y="69"/>
                  <a:pt x="6415" y="79"/>
                </a:cubicBezTo>
                <a:cubicBezTo>
                  <a:pt x="6421" y="89"/>
                  <a:pt x="6427" y="99"/>
                  <a:pt x="6431" y="110"/>
                </a:cubicBezTo>
                <a:cubicBezTo>
                  <a:pt x="6436" y="121"/>
                  <a:pt x="6439" y="132"/>
                  <a:pt x="6441" y="144"/>
                </a:cubicBezTo>
                <a:cubicBezTo>
                  <a:pt x="6444" y="155"/>
                  <a:pt x="6445" y="167"/>
                  <a:pt x="6445" y="179"/>
                </a:cubicBezTo>
                <a:lnTo>
                  <a:pt x="6445" y="1791"/>
                </a:lnTo>
                <a:cubicBezTo>
                  <a:pt x="6445" y="1802"/>
                  <a:pt x="6444" y="1814"/>
                  <a:pt x="6441" y="1826"/>
                </a:cubicBezTo>
                <a:cubicBezTo>
                  <a:pt x="6439" y="1837"/>
                  <a:pt x="6436" y="1848"/>
                  <a:pt x="6431" y="1859"/>
                </a:cubicBezTo>
                <a:cubicBezTo>
                  <a:pt x="6427" y="1870"/>
                  <a:pt x="6421" y="1880"/>
                  <a:pt x="6415" y="1890"/>
                </a:cubicBezTo>
                <a:cubicBezTo>
                  <a:pt x="6408" y="1900"/>
                  <a:pt x="6401" y="1909"/>
                  <a:pt x="6392" y="1917"/>
                </a:cubicBezTo>
                <a:cubicBezTo>
                  <a:pt x="6384" y="1926"/>
                  <a:pt x="6375" y="1933"/>
                  <a:pt x="6365" y="1939"/>
                </a:cubicBezTo>
                <a:cubicBezTo>
                  <a:pt x="6355" y="1946"/>
                  <a:pt x="6345" y="1951"/>
                  <a:pt x="6334" y="1956"/>
                </a:cubicBezTo>
                <a:cubicBezTo>
                  <a:pt x="6323" y="1960"/>
                  <a:pt x="6312" y="1964"/>
                  <a:pt x="6301" y="1966"/>
                </a:cubicBezTo>
                <a:cubicBezTo>
                  <a:pt x="6289" y="1968"/>
                  <a:pt x="6277" y="1970"/>
                  <a:pt x="6266" y="1970"/>
                </a:cubicBezTo>
                <a:lnTo>
                  <a:pt x="179" y="1970"/>
                </a:lnTo>
                <a:cubicBezTo>
                  <a:pt x="167" y="1970"/>
                  <a:pt x="156" y="1968"/>
                  <a:pt x="144" y="1966"/>
                </a:cubicBezTo>
                <a:cubicBezTo>
                  <a:pt x="133" y="1964"/>
                  <a:pt x="121" y="1960"/>
                  <a:pt x="111" y="1956"/>
                </a:cubicBezTo>
                <a:cubicBezTo>
                  <a:pt x="100" y="1951"/>
                  <a:pt x="89" y="1946"/>
                  <a:pt x="80" y="1939"/>
                </a:cubicBezTo>
                <a:cubicBezTo>
                  <a:pt x="70" y="1933"/>
                  <a:pt x="61" y="1926"/>
                  <a:pt x="52" y="1917"/>
                </a:cubicBezTo>
                <a:cubicBezTo>
                  <a:pt x="44" y="1909"/>
                  <a:pt x="37" y="1900"/>
                  <a:pt x="30" y="1890"/>
                </a:cubicBezTo>
                <a:cubicBezTo>
                  <a:pt x="24" y="1880"/>
                  <a:pt x="18" y="1870"/>
                  <a:pt x="14" y="1859"/>
                </a:cubicBezTo>
                <a:cubicBezTo>
                  <a:pt x="9" y="1848"/>
                  <a:pt x="6" y="1837"/>
                  <a:pt x="3" y="1826"/>
                </a:cubicBezTo>
                <a:cubicBezTo>
                  <a:pt x="1" y="1814"/>
                  <a:pt x="0" y="1802"/>
                  <a:pt x="0" y="1791"/>
                </a:cubicBezTo>
                <a:close/>
              </a:path>
            </a:pathLst>
          </a:custGeom>
          <a:solidFill>
            <a:srgbClr val="1F293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43" name="图片 342"/>
          <p:cNvPicPr/>
          <p:nvPr/>
        </p:nvPicPr>
        <p:blipFill>
          <a:blip r:embed="rId16"/>
          <a:stretch/>
        </p:blipFill>
        <p:spPr>
          <a:xfrm>
            <a:off x="5050440" y="1554480"/>
            <a:ext cx="217080" cy="192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44" name="文本框 343"/>
          <p:cNvSpPr txBox="1"/>
          <p:nvPr/>
        </p:nvSpPr>
        <p:spPr>
          <a:xfrm>
            <a:off x="1417680" y="1799640"/>
            <a:ext cx="5187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原始⽂本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5" name="任意多边形 344"/>
          <p:cNvSpPr/>
          <p:nvPr/>
        </p:nvSpPr>
        <p:spPr>
          <a:xfrm>
            <a:off x="7474680" y="1425600"/>
            <a:ext cx="2319840" cy="709200"/>
          </a:xfrm>
          <a:custGeom>
            <a:avLst/>
            <a:gdLst/>
            <a:ahLst/>
            <a:cxnLst/>
            <a:rect l="0" t="0" r="r" b="b"/>
            <a:pathLst>
              <a:path w="6444" h="1970">
                <a:moveTo>
                  <a:pt x="0" y="1791"/>
                </a:moveTo>
                <a:lnTo>
                  <a:pt x="0" y="179"/>
                </a:lnTo>
                <a:cubicBezTo>
                  <a:pt x="0" y="167"/>
                  <a:pt x="1" y="155"/>
                  <a:pt x="3" y="144"/>
                </a:cubicBezTo>
                <a:cubicBezTo>
                  <a:pt x="5" y="132"/>
                  <a:pt x="9" y="121"/>
                  <a:pt x="13" y="110"/>
                </a:cubicBezTo>
                <a:cubicBezTo>
                  <a:pt x="18" y="99"/>
                  <a:pt x="23" y="89"/>
                  <a:pt x="30" y="79"/>
                </a:cubicBezTo>
                <a:cubicBezTo>
                  <a:pt x="36" y="69"/>
                  <a:pt x="44" y="60"/>
                  <a:pt x="52" y="52"/>
                </a:cubicBezTo>
                <a:cubicBezTo>
                  <a:pt x="60" y="44"/>
                  <a:pt x="69" y="36"/>
                  <a:pt x="79" y="30"/>
                </a:cubicBezTo>
                <a:cubicBezTo>
                  <a:pt x="89" y="23"/>
                  <a:pt x="99" y="18"/>
                  <a:pt x="110" y="13"/>
                </a:cubicBezTo>
                <a:cubicBezTo>
                  <a:pt x="121" y="9"/>
                  <a:pt x="132" y="5"/>
                  <a:pt x="144" y="3"/>
                </a:cubicBezTo>
                <a:cubicBezTo>
                  <a:pt x="155" y="1"/>
                  <a:pt x="167" y="0"/>
                  <a:pt x="179" y="0"/>
                </a:cubicBezTo>
                <a:lnTo>
                  <a:pt x="6265" y="0"/>
                </a:lnTo>
                <a:cubicBezTo>
                  <a:pt x="6277" y="0"/>
                  <a:pt x="6289" y="1"/>
                  <a:pt x="6300" y="3"/>
                </a:cubicBezTo>
                <a:cubicBezTo>
                  <a:pt x="6312" y="5"/>
                  <a:pt x="6323" y="9"/>
                  <a:pt x="6334" y="13"/>
                </a:cubicBezTo>
                <a:cubicBezTo>
                  <a:pt x="6345" y="18"/>
                  <a:pt x="6355" y="23"/>
                  <a:pt x="6365" y="30"/>
                </a:cubicBezTo>
                <a:cubicBezTo>
                  <a:pt x="6375" y="36"/>
                  <a:pt x="6384" y="44"/>
                  <a:pt x="6392" y="52"/>
                </a:cubicBezTo>
                <a:cubicBezTo>
                  <a:pt x="6400" y="60"/>
                  <a:pt x="6408" y="69"/>
                  <a:pt x="6414" y="79"/>
                </a:cubicBezTo>
                <a:cubicBezTo>
                  <a:pt x="6421" y="89"/>
                  <a:pt x="6426" y="99"/>
                  <a:pt x="6431" y="110"/>
                </a:cubicBezTo>
                <a:cubicBezTo>
                  <a:pt x="6435" y="121"/>
                  <a:pt x="6439" y="132"/>
                  <a:pt x="6441" y="144"/>
                </a:cubicBezTo>
                <a:cubicBezTo>
                  <a:pt x="6443" y="155"/>
                  <a:pt x="6444" y="167"/>
                  <a:pt x="6444" y="179"/>
                </a:cubicBezTo>
                <a:lnTo>
                  <a:pt x="6444" y="1791"/>
                </a:lnTo>
                <a:cubicBezTo>
                  <a:pt x="6444" y="1802"/>
                  <a:pt x="6443" y="1814"/>
                  <a:pt x="6441" y="1826"/>
                </a:cubicBezTo>
                <a:cubicBezTo>
                  <a:pt x="6439" y="1837"/>
                  <a:pt x="6435" y="1848"/>
                  <a:pt x="6431" y="1859"/>
                </a:cubicBezTo>
                <a:cubicBezTo>
                  <a:pt x="6426" y="1870"/>
                  <a:pt x="6421" y="1880"/>
                  <a:pt x="6414" y="1890"/>
                </a:cubicBezTo>
                <a:cubicBezTo>
                  <a:pt x="6408" y="1900"/>
                  <a:pt x="6400" y="1909"/>
                  <a:pt x="6392" y="1917"/>
                </a:cubicBezTo>
                <a:cubicBezTo>
                  <a:pt x="6384" y="1926"/>
                  <a:pt x="6375" y="1933"/>
                  <a:pt x="6365" y="1939"/>
                </a:cubicBezTo>
                <a:cubicBezTo>
                  <a:pt x="6355" y="1946"/>
                  <a:pt x="6345" y="1951"/>
                  <a:pt x="6334" y="1956"/>
                </a:cubicBezTo>
                <a:cubicBezTo>
                  <a:pt x="6323" y="1960"/>
                  <a:pt x="6312" y="1964"/>
                  <a:pt x="6300" y="1966"/>
                </a:cubicBezTo>
                <a:cubicBezTo>
                  <a:pt x="6289" y="1968"/>
                  <a:pt x="6277" y="1970"/>
                  <a:pt x="6265" y="1970"/>
                </a:cubicBezTo>
                <a:lnTo>
                  <a:pt x="179" y="1970"/>
                </a:lnTo>
                <a:cubicBezTo>
                  <a:pt x="167" y="1970"/>
                  <a:pt x="155" y="1968"/>
                  <a:pt x="144" y="1966"/>
                </a:cubicBezTo>
                <a:cubicBezTo>
                  <a:pt x="132" y="1964"/>
                  <a:pt x="121" y="1960"/>
                  <a:pt x="110" y="1956"/>
                </a:cubicBezTo>
                <a:cubicBezTo>
                  <a:pt x="99" y="1951"/>
                  <a:pt x="89" y="1946"/>
                  <a:pt x="79" y="1939"/>
                </a:cubicBezTo>
                <a:cubicBezTo>
                  <a:pt x="69" y="1933"/>
                  <a:pt x="60" y="1926"/>
                  <a:pt x="52" y="1917"/>
                </a:cubicBezTo>
                <a:cubicBezTo>
                  <a:pt x="44" y="1909"/>
                  <a:pt x="36" y="1900"/>
                  <a:pt x="30" y="1890"/>
                </a:cubicBezTo>
                <a:cubicBezTo>
                  <a:pt x="23" y="1880"/>
                  <a:pt x="18" y="1870"/>
                  <a:pt x="13" y="1859"/>
                </a:cubicBezTo>
                <a:cubicBezTo>
                  <a:pt x="9" y="1848"/>
                  <a:pt x="5" y="1837"/>
                  <a:pt x="3" y="1826"/>
                </a:cubicBezTo>
                <a:cubicBezTo>
                  <a:pt x="1" y="1814"/>
                  <a:pt x="0" y="1802"/>
                  <a:pt x="0" y="1791"/>
                </a:cubicBezTo>
                <a:close/>
              </a:path>
            </a:pathLst>
          </a:custGeom>
          <a:solidFill>
            <a:srgbClr val="1F293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46" name="图片 345"/>
          <p:cNvPicPr/>
          <p:nvPr/>
        </p:nvPicPr>
        <p:blipFill>
          <a:blip r:embed="rId17"/>
          <a:stretch/>
        </p:blipFill>
        <p:spPr>
          <a:xfrm>
            <a:off x="8553960" y="1554480"/>
            <a:ext cx="168840" cy="192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47" name="文本框 346"/>
          <p:cNvSpPr txBox="1"/>
          <p:nvPr/>
        </p:nvSpPr>
        <p:spPr>
          <a:xfrm>
            <a:off x="4415040" y="1829520"/>
            <a:ext cx="15210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Sentence-Transformers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8" name="文本框 347"/>
          <p:cNvSpPr txBox="1"/>
          <p:nvPr/>
        </p:nvSpPr>
        <p:spPr>
          <a:xfrm>
            <a:off x="8118720" y="1799640"/>
            <a:ext cx="5187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嵌⼊向量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9" name="文本框 348"/>
          <p:cNvSpPr txBox="1"/>
          <p:nvPr/>
        </p:nvSpPr>
        <p:spPr>
          <a:xfrm>
            <a:off x="8634240" y="1829520"/>
            <a:ext cx="33948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 </a:t>
            </a:r>
            <a:r>
              <a:rPr lang="en-US" sz="1010" b="0" u="none" strike="noStrike">
                <a:solidFill>
                  <a:srgbClr val="FF8904"/>
                </a:solidFill>
                <a:effectLst/>
                <a:uFillTx/>
                <a:latin typeface="DejaVuSans"/>
                <a:ea typeface="DejaVuSans"/>
              </a:rPr>
              <a:t>(384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0" name="文本框 349"/>
          <p:cNvSpPr txBox="1"/>
          <p:nvPr/>
        </p:nvSpPr>
        <p:spPr>
          <a:xfrm>
            <a:off x="8971200" y="1799640"/>
            <a:ext cx="13032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8904"/>
                </a:solidFill>
                <a:effectLst/>
                <a:uFillTx/>
                <a:latin typeface="NotoSansCJKsc"/>
                <a:ea typeface="NotoSansCJKsc"/>
              </a:rPr>
              <a:t>维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1" name="文本框 350"/>
          <p:cNvSpPr txBox="1"/>
          <p:nvPr/>
        </p:nvSpPr>
        <p:spPr>
          <a:xfrm>
            <a:off x="9100080" y="1829520"/>
            <a:ext cx="12852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FF8904"/>
                </a:solidFill>
                <a:effectLst/>
                <a:uFillTx/>
                <a:latin typeface="DejaVuSans"/>
                <a:ea typeface="DejaVuSans"/>
              </a:rPr>
              <a:t>)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2" name="文本框 351"/>
          <p:cNvSpPr txBox="1"/>
          <p:nvPr/>
        </p:nvSpPr>
        <p:spPr>
          <a:xfrm>
            <a:off x="612000" y="2378880"/>
            <a:ext cx="13608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94A3B8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3" name="文本框 352"/>
          <p:cNvSpPr txBox="1"/>
          <p:nvPr/>
        </p:nvSpPr>
        <p:spPr>
          <a:xfrm>
            <a:off x="747360" y="2341800"/>
            <a:ext cx="33912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94A3B8"/>
                </a:solidFill>
                <a:effectLst/>
                <a:uFillTx/>
                <a:latin typeface="NotoSansCJKsc"/>
                <a:ea typeface="NotoSansCJKsc"/>
              </a:rPr>
              <a:t>初始化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4" name="文本框 353"/>
          <p:cNvSpPr txBox="1"/>
          <p:nvPr/>
        </p:nvSpPr>
        <p:spPr>
          <a:xfrm>
            <a:off x="1085760" y="2378880"/>
            <a:ext cx="8805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94A3B8"/>
                </a:solidFill>
                <a:effectLst/>
                <a:uFillTx/>
                <a:latin typeface="Courier New"/>
                <a:ea typeface="Courier New"/>
              </a:rPr>
              <a:t>Sentence-BERT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5" name="文本框 354"/>
          <p:cNvSpPr txBox="1"/>
          <p:nvPr/>
        </p:nvSpPr>
        <p:spPr>
          <a:xfrm>
            <a:off x="1965600" y="2341800"/>
            <a:ext cx="22644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94A3B8"/>
                </a:solidFill>
                <a:effectLst/>
                <a:uFillTx/>
                <a:latin typeface="NotoSansCJKsc"/>
                <a:ea typeface="NotoSansCJKsc"/>
              </a:rPr>
              <a:t>模型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6" name="文本框 355"/>
          <p:cNvSpPr txBox="1"/>
          <p:nvPr/>
        </p:nvSpPr>
        <p:spPr>
          <a:xfrm>
            <a:off x="612000" y="2548080"/>
            <a:ext cx="35877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from</a:t>
            </a:r>
            <a:r>
              <a:rPr lang="en-US" sz="889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sentence_transformers </a:t>
            </a:r>
            <a:r>
              <a:rPr lang="en-US" sz="889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import</a:t>
            </a:r>
            <a:r>
              <a:rPr lang="en-US" sz="889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SentenceTransformer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7" name="文本框 356"/>
          <p:cNvSpPr txBox="1"/>
          <p:nvPr/>
        </p:nvSpPr>
        <p:spPr>
          <a:xfrm>
            <a:off x="612000" y="2717280"/>
            <a:ext cx="52797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FBBF24"/>
                </a:solidFill>
                <a:effectLst/>
                <a:uFillTx/>
                <a:latin typeface="Courier New"/>
                <a:ea typeface="Courier New"/>
              </a:rPr>
              <a:t>embedding_model</a:t>
            </a:r>
            <a:r>
              <a:rPr lang="en-US" sz="889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= SentenceTransformer(</a:t>
            </a:r>
            <a:r>
              <a:rPr lang="en-US" sz="889" b="0" u="none" strike="noStrike">
                <a:solidFill>
                  <a:srgbClr val="6EE7B7"/>
                </a:solidFill>
                <a:effectLst/>
                <a:uFillTx/>
                <a:latin typeface="Courier New"/>
                <a:ea typeface="Courier New"/>
              </a:rPr>
              <a:t>'paraphrase-multilingual-MiniLM-L12-v2'</a:t>
            </a:r>
            <a:r>
              <a:rPr lang="en-US" sz="889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)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8" name="文本框 357"/>
          <p:cNvSpPr txBox="1"/>
          <p:nvPr/>
        </p:nvSpPr>
        <p:spPr>
          <a:xfrm>
            <a:off x="612000" y="3055320"/>
            <a:ext cx="13608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94A3B8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9" name="文本框 358"/>
          <p:cNvSpPr txBox="1"/>
          <p:nvPr/>
        </p:nvSpPr>
        <p:spPr>
          <a:xfrm>
            <a:off x="747360" y="3018600"/>
            <a:ext cx="67752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94A3B8"/>
                </a:solidFill>
                <a:effectLst/>
                <a:uFillTx/>
                <a:latin typeface="NotoSansCJKsc"/>
                <a:ea typeface="NotoSansCJKsc"/>
              </a:rPr>
              <a:t>⽣成嵌⼊向量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0" name="任意多边形 359"/>
          <p:cNvSpPr/>
          <p:nvPr/>
        </p:nvSpPr>
        <p:spPr>
          <a:xfrm>
            <a:off x="515160" y="3567960"/>
            <a:ext cx="226080" cy="322560"/>
          </a:xfrm>
          <a:custGeom>
            <a:avLst/>
            <a:gdLst/>
            <a:ahLst/>
            <a:cxnLst/>
            <a:rect l="0" t="0" r="r" b="b"/>
            <a:pathLst>
              <a:path w="628" h="896">
                <a:moveTo>
                  <a:pt x="0" y="717"/>
                </a:moveTo>
                <a:lnTo>
                  <a:pt x="0" y="179"/>
                </a:lnTo>
                <a:cubicBezTo>
                  <a:pt x="0" y="167"/>
                  <a:pt x="2" y="156"/>
                  <a:pt x="4" y="144"/>
                </a:cubicBezTo>
                <a:cubicBezTo>
                  <a:pt x="6" y="133"/>
                  <a:pt x="10" y="122"/>
                  <a:pt x="14" y="111"/>
                </a:cubicBezTo>
                <a:cubicBezTo>
                  <a:pt x="19" y="100"/>
                  <a:pt x="24" y="90"/>
                  <a:pt x="31" y="80"/>
                </a:cubicBezTo>
                <a:cubicBezTo>
                  <a:pt x="37" y="70"/>
                  <a:pt x="45" y="61"/>
                  <a:pt x="53" y="53"/>
                </a:cubicBezTo>
                <a:cubicBezTo>
                  <a:pt x="61" y="44"/>
                  <a:pt x="70" y="37"/>
                  <a:pt x="80" y="30"/>
                </a:cubicBezTo>
                <a:cubicBezTo>
                  <a:pt x="90" y="24"/>
                  <a:pt x="100" y="18"/>
                  <a:pt x="111" y="14"/>
                </a:cubicBezTo>
                <a:cubicBezTo>
                  <a:pt x="122" y="9"/>
                  <a:pt x="133" y="6"/>
                  <a:pt x="146" y="4"/>
                </a:cubicBezTo>
                <a:cubicBezTo>
                  <a:pt x="157" y="1"/>
                  <a:pt x="169" y="0"/>
                  <a:pt x="180" y="0"/>
                </a:cubicBezTo>
                <a:lnTo>
                  <a:pt x="449" y="0"/>
                </a:lnTo>
                <a:cubicBezTo>
                  <a:pt x="461" y="0"/>
                  <a:pt x="472" y="1"/>
                  <a:pt x="484" y="4"/>
                </a:cubicBezTo>
                <a:cubicBezTo>
                  <a:pt x="495" y="6"/>
                  <a:pt x="507" y="9"/>
                  <a:pt x="517" y="14"/>
                </a:cubicBezTo>
                <a:cubicBezTo>
                  <a:pt x="528" y="18"/>
                  <a:pt x="539" y="24"/>
                  <a:pt x="548" y="30"/>
                </a:cubicBezTo>
                <a:cubicBezTo>
                  <a:pt x="558" y="37"/>
                  <a:pt x="567" y="44"/>
                  <a:pt x="575" y="53"/>
                </a:cubicBezTo>
                <a:cubicBezTo>
                  <a:pt x="584" y="61"/>
                  <a:pt x="591" y="70"/>
                  <a:pt x="598" y="80"/>
                </a:cubicBezTo>
                <a:cubicBezTo>
                  <a:pt x="604" y="90"/>
                  <a:pt x="610" y="100"/>
                  <a:pt x="614" y="111"/>
                </a:cubicBezTo>
                <a:cubicBezTo>
                  <a:pt x="619" y="122"/>
                  <a:pt x="622" y="133"/>
                  <a:pt x="624" y="144"/>
                </a:cubicBezTo>
                <a:cubicBezTo>
                  <a:pt x="627" y="156"/>
                  <a:pt x="628" y="167"/>
                  <a:pt x="628" y="179"/>
                </a:cubicBezTo>
                <a:lnTo>
                  <a:pt x="628" y="717"/>
                </a:lnTo>
                <a:cubicBezTo>
                  <a:pt x="628" y="729"/>
                  <a:pt x="627" y="741"/>
                  <a:pt x="624" y="752"/>
                </a:cubicBezTo>
                <a:cubicBezTo>
                  <a:pt x="622" y="764"/>
                  <a:pt x="619" y="775"/>
                  <a:pt x="614" y="786"/>
                </a:cubicBezTo>
                <a:cubicBezTo>
                  <a:pt x="610" y="797"/>
                  <a:pt x="604" y="807"/>
                  <a:pt x="598" y="817"/>
                </a:cubicBezTo>
                <a:cubicBezTo>
                  <a:pt x="591" y="826"/>
                  <a:pt x="584" y="835"/>
                  <a:pt x="575" y="844"/>
                </a:cubicBezTo>
                <a:cubicBezTo>
                  <a:pt x="567" y="852"/>
                  <a:pt x="558" y="859"/>
                  <a:pt x="548" y="866"/>
                </a:cubicBezTo>
                <a:cubicBezTo>
                  <a:pt x="539" y="873"/>
                  <a:pt x="528" y="878"/>
                  <a:pt x="517" y="883"/>
                </a:cubicBezTo>
                <a:cubicBezTo>
                  <a:pt x="507" y="887"/>
                  <a:pt x="495" y="890"/>
                  <a:pt x="484" y="893"/>
                </a:cubicBezTo>
                <a:cubicBezTo>
                  <a:pt x="472" y="895"/>
                  <a:pt x="461" y="896"/>
                  <a:pt x="449" y="896"/>
                </a:cubicBezTo>
                <a:lnTo>
                  <a:pt x="180" y="896"/>
                </a:lnTo>
                <a:cubicBezTo>
                  <a:pt x="169" y="896"/>
                  <a:pt x="157" y="895"/>
                  <a:pt x="146" y="893"/>
                </a:cubicBezTo>
                <a:cubicBezTo>
                  <a:pt x="133" y="890"/>
                  <a:pt x="122" y="887"/>
                  <a:pt x="111" y="883"/>
                </a:cubicBezTo>
                <a:cubicBezTo>
                  <a:pt x="100" y="878"/>
                  <a:pt x="90" y="873"/>
                  <a:pt x="80" y="866"/>
                </a:cubicBezTo>
                <a:cubicBezTo>
                  <a:pt x="70" y="859"/>
                  <a:pt x="61" y="852"/>
                  <a:pt x="53" y="844"/>
                </a:cubicBezTo>
                <a:cubicBezTo>
                  <a:pt x="45" y="835"/>
                  <a:pt x="37" y="826"/>
                  <a:pt x="31" y="817"/>
                </a:cubicBezTo>
                <a:cubicBezTo>
                  <a:pt x="24" y="807"/>
                  <a:pt x="19" y="797"/>
                  <a:pt x="14" y="786"/>
                </a:cubicBezTo>
                <a:cubicBezTo>
                  <a:pt x="10" y="775"/>
                  <a:pt x="6" y="764"/>
                  <a:pt x="4" y="752"/>
                </a:cubicBezTo>
                <a:cubicBezTo>
                  <a:pt x="2" y="741"/>
                  <a:pt x="0" y="729"/>
                  <a:pt x="0" y="717"/>
                </a:cubicBezTo>
                <a:close/>
              </a:path>
            </a:pathLst>
          </a:custGeom>
          <a:solidFill>
            <a:srgbClr val="1E3A8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61" name="图片 360"/>
          <p:cNvPicPr/>
          <p:nvPr/>
        </p:nvPicPr>
        <p:blipFill>
          <a:blip r:embed="rId18"/>
          <a:stretch/>
        </p:blipFill>
        <p:spPr>
          <a:xfrm>
            <a:off x="579960" y="3656880"/>
            <a:ext cx="9612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62" name="文本框 361"/>
          <p:cNvSpPr txBox="1"/>
          <p:nvPr/>
        </p:nvSpPr>
        <p:spPr>
          <a:xfrm>
            <a:off x="612000" y="3224520"/>
            <a:ext cx="54828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FBBF24"/>
                </a:solidFill>
                <a:effectLst/>
                <a:uFillTx/>
                <a:latin typeface="Courier New"/>
                <a:ea typeface="Courier New"/>
              </a:rPr>
              <a:t>df</a:t>
            </a:r>
            <a:r>
              <a:rPr lang="en-US" sz="889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[</a:t>
            </a:r>
            <a:r>
              <a:rPr lang="en-US" sz="889" b="0" u="none" strike="noStrike">
                <a:solidFill>
                  <a:srgbClr val="6EE7B7"/>
                </a:solidFill>
                <a:effectLst/>
                <a:uFillTx/>
                <a:latin typeface="Courier New"/>
                <a:ea typeface="Courier New"/>
              </a:rPr>
              <a:t>'embedding'</a:t>
            </a:r>
            <a:r>
              <a:rPr lang="en-US" sz="889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] = </a:t>
            </a:r>
            <a:r>
              <a:rPr lang="en-US" sz="889" b="0" u="none" strike="noStrike">
                <a:solidFill>
                  <a:srgbClr val="FBBF24"/>
                </a:solidFill>
                <a:effectLst/>
                <a:uFillTx/>
                <a:latin typeface="Courier New"/>
                <a:ea typeface="Courier New"/>
              </a:rPr>
              <a:t>df</a:t>
            </a:r>
            <a:r>
              <a:rPr lang="en-US" sz="889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[</a:t>
            </a:r>
            <a:r>
              <a:rPr lang="en-US" sz="889" b="0" u="none" strike="noStrike">
                <a:solidFill>
                  <a:srgbClr val="6EE7B7"/>
                </a:solidFill>
                <a:effectLst/>
                <a:uFillTx/>
                <a:latin typeface="Courier New"/>
                <a:ea typeface="Courier New"/>
              </a:rPr>
              <a:t>'tokenized_text'</a:t>
            </a:r>
            <a:r>
              <a:rPr lang="en-US" sz="889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].apply(</a:t>
            </a:r>
            <a:r>
              <a:rPr lang="en-US" sz="889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lambda</a:t>
            </a:r>
            <a:r>
              <a:rPr lang="en-US" sz="889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x: embedding_model.encode(x))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3" name="文本框 362"/>
          <p:cNvSpPr txBox="1"/>
          <p:nvPr/>
        </p:nvSpPr>
        <p:spPr>
          <a:xfrm>
            <a:off x="837720" y="3558240"/>
            <a:ext cx="79020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使⽤多语⾔模型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4" name="文本框 363"/>
          <p:cNvSpPr txBox="1"/>
          <p:nvPr/>
        </p:nvSpPr>
        <p:spPr>
          <a:xfrm>
            <a:off x="1627200" y="3594960"/>
            <a:ext cx="250488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00D3F3"/>
                </a:solidFill>
                <a:effectLst/>
                <a:uFillTx/>
                <a:latin typeface="Courier New"/>
                <a:ea typeface="Courier New"/>
              </a:rPr>
              <a:t>paraphrase-multilingual-MiniLM-L12-v2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5" name="任意多边形 364"/>
          <p:cNvSpPr/>
          <p:nvPr/>
        </p:nvSpPr>
        <p:spPr>
          <a:xfrm>
            <a:off x="2931840" y="1771920"/>
            <a:ext cx="966960" cy="16560"/>
          </a:xfrm>
          <a:custGeom>
            <a:avLst/>
            <a:gdLst/>
            <a:ahLst/>
            <a:cxnLst/>
            <a:rect l="0" t="0" r="r" b="b"/>
            <a:pathLst>
              <a:path w="2686" h="46">
                <a:moveTo>
                  <a:pt x="0" y="0"/>
                </a:moveTo>
                <a:lnTo>
                  <a:pt x="2686" y="0"/>
                </a:lnTo>
                <a:lnTo>
                  <a:pt x="2686" y="46"/>
                </a:lnTo>
                <a:lnTo>
                  <a:pt x="0" y="46"/>
                </a:lnTo>
                <a:lnTo>
                  <a:pt x="0" y="0"/>
                </a:lnTo>
                <a:close/>
              </a:path>
            </a:pathLst>
          </a:custGeom>
          <a:solidFill>
            <a:srgbClr val="F9731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6" name="任意多边形 365"/>
          <p:cNvSpPr/>
          <p:nvPr/>
        </p:nvSpPr>
        <p:spPr>
          <a:xfrm>
            <a:off x="3817800" y="1739520"/>
            <a:ext cx="81000" cy="81000"/>
          </a:xfrm>
          <a:custGeom>
            <a:avLst/>
            <a:gdLst/>
            <a:ahLst/>
            <a:cxnLst/>
            <a:rect l="0" t="0" r="r" b="b"/>
            <a:pathLst>
              <a:path w="225" h="225">
                <a:moveTo>
                  <a:pt x="0" y="0"/>
                </a:moveTo>
                <a:lnTo>
                  <a:pt x="0" y="225"/>
                </a:lnTo>
                <a:lnTo>
                  <a:pt x="225" y="112"/>
                </a:lnTo>
                <a:lnTo>
                  <a:pt x="0" y="0"/>
                </a:lnTo>
                <a:close/>
              </a:path>
            </a:pathLst>
          </a:custGeom>
          <a:solidFill>
            <a:srgbClr val="F9731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7" name="任意多边形 366"/>
          <p:cNvSpPr/>
          <p:nvPr/>
        </p:nvSpPr>
        <p:spPr>
          <a:xfrm>
            <a:off x="6411240" y="1771920"/>
            <a:ext cx="966960" cy="16560"/>
          </a:xfrm>
          <a:custGeom>
            <a:avLst/>
            <a:gdLst/>
            <a:ahLst/>
            <a:cxnLst/>
            <a:rect l="0" t="0" r="r" b="b"/>
            <a:pathLst>
              <a:path w="2686" h="46">
                <a:moveTo>
                  <a:pt x="0" y="0"/>
                </a:moveTo>
                <a:lnTo>
                  <a:pt x="2686" y="0"/>
                </a:lnTo>
                <a:lnTo>
                  <a:pt x="2686" y="46"/>
                </a:lnTo>
                <a:lnTo>
                  <a:pt x="0" y="46"/>
                </a:lnTo>
                <a:lnTo>
                  <a:pt x="0" y="0"/>
                </a:lnTo>
                <a:close/>
              </a:path>
            </a:pathLst>
          </a:custGeom>
          <a:solidFill>
            <a:srgbClr val="F9731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8" name="任意多边形 367"/>
          <p:cNvSpPr/>
          <p:nvPr/>
        </p:nvSpPr>
        <p:spPr>
          <a:xfrm>
            <a:off x="7297200" y="1739520"/>
            <a:ext cx="81000" cy="81000"/>
          </a:xfrm>
          <a:custGeom>
            <a:avLst/>
            <a:gdLst/>
            <a:ahLst/>
            <a:cxnLst/>
            <a:rect l="0" t="0" r="r" b="b"/>
            <a:pathLst>
              <a:path w="225" h="225">
                <a:moveTo>
                  <a:pt x="0" y="0"/>
                </a:moveTo>
                <a:lnTo>
                  <a:pt x="0" y="225"/>
                </a:lnTo>
                <a:lnTo>
                  <a:pt x="225" y="112"/>
                </a:lnTo>
                <a:lnTo>
                  <a:pt x="0" y="0"/>
                </a:lnTo>
                <a:close/>
              </a:path>
            </a:pathLst>
          </a:custGeom>
          <a:solidFill>
            <a:srgbClr val="F9731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9" name="任意多边形 368"/>
          <p:cNvSpPr/>
          <p:nvPr/>
        </p:nvSpPr>
        <p:spPr>
          <a:xfrm>
            <a:off x="805320" y="5138640"/>
            <a:ext cx="4792680" cy="532080"/>
          </a:xfrm>
          <a:custGeom>
            <a:avLst/>
            <a:gdLst/>
            <a:ahLst/>
            <a:cxnLst/>
            <a:rect l="0" t="0" r="r" b="b"/>
            <a:pathLst>
              <a:path w="13313" h="1478">
                <a:moveTo>
                  <a:pt x="0" y="1344"/>
                </a:moveTo>
                <a:lnTo>
                  <a:pt x="0" y="134"/>
                </a:lnTo>
                <a:cubicBezTo>
                  <a:pt x="0" y="117"/>
                  <a:pt x="3" y="99"/>
                  <a:pt x="10" y="83"/>
                </a:cubicBezTo>
                <a:cubicBezTo>
                  <a:pt x="17" y="67"/>
                  <a:pt x="27" y="52"/>
                  <a:pt x="39" y="39"/>
                </a:cubicBezTo>
                <a:cubicBezTo>
                  <a:pt x="52" y="27"/>
                  <a:pt x="66" y="17"/>
                  <a:pt x="83" y="10"/>
                </a:cubicBezTo>
                <a:cubicBezTo>
                  <a:pt x="99" y="4"/>
                  <a:pt x="116" y="0"/>
                  <a:pt x="134" y="0"/>
                </a:cubicBezTo>
                <a:lnTo>
                  <a:pt x="13179" y="0"/>
                </a:lnTo>
                <a:cubicBezTo>
                  <a:pt x="13197" y="0"/>
                  <a:pt x="13214" y="4"/>
                  <a:pt x="13231" y="10"/>
                </a:cubicBezTo>
                <a:cubicBezTo>
                  <a:pt x="13247" y="17"/>
                  <a:pt x="13262" y="27"/>
                  <a:pt x="13274" y="39"/>
                </a:cubicBezTo>
                <a:cubicBezTo>
                  <a:pt x="13287" y="52"/>
                  <a:pt x="13296" y="67"/>
                  <a:pt x="13303" y="83"/>
                </a:cubicBezTo>
                <a:cubicBezTo>
                  <a:pt x="13310" y="99"/>
                  <a:pt x="13313" y="117"/>
                  <a:pt x="13313" y="134"/>
                </a:cubicBezTo>
                <a:lnTo>
                  <a:pt x="13313" y="1344"/>
                </a:lnTo>
                <a:cubicBezTo>
                  <a:pt x="13313" y="1361"/>
                  <a:pt x="13310" y="1378"/>
                  <a:pt x="13303" y="1395"/>
                </a:cubicBezTo>
                <a:cubicBezTo>
                  <a:pt x="13296" y="1411"/>
                  <a:pt x="13287" y="1426"/>
                  <a:pt x="13274" y="1438"/>
                </a:cubicBezTo>
                <a:cubicBezTo>
                  <a:pt x="13262" y="1451"/>
                  <a:pt x="13247" y="1461"/>
                  <a:pt x="13231" y="1468"/>
                </a:cubicBezTo>
                <a:cubicBezTo>
                  <a:pt x="13214" y="1474"/>
                  <a:pt x="13197" y="1478"/>
                  <a:pt x="13179" y="1478"/>
                </a:cubicBezTo>
                <a:lnTo>
                  <a:pt x="134" y="1478"/>
                </a:lnTo>
                <a:cubicBezTo>
                  <a:pt x="116" y="1478"/>
                  <a:pt x="99" y="1474"/>
                  <a:pt x="83" y="1468"/>
                </a:cubicBezTo>
                <a:cubicBezTo>
                  <a:pt x="66" y="1461"/>
                  <a:pt x="52" y="1451"/>
                  <a:pt x="39" y="1438"/>
                </a:cubicBezTo>
                <a:cubicBezTo>
                  <a:pt x="27" y="1426"/>
                  <a:pt x="17" y="1411"/>
                  <a:pt x="10" y="1395"/>
                </a:cubicBezTo>
                <a:cubicBezTo>
                  <a:pt x="3" y="1378"/>
                  <a:pt x="0" y="1361"/>
                  <a:pt x="0" y="1344"/>
                </a:cubicBezTo>
                <a:close/>
              </a:path>
            </a:pathLst>
          </a:custGeom>
          <a:solidFill>
            <a:srgbClr val="0F172A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0" name="文本框 369"/>
          <p:cNvSpPr txBox="1"/>
          <p:nvPr/>
        </p:nvSpPr>
        <p:spPr>
          <a:xfrm>
            <a:off x="4131000" y="3558240"/>
            <a:ext cx="10155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，适⽤于中英⽂⽂本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1" name="文本框 370"/>
          <p:cNvSpPr txBox="1"/>
          <p:nvPr/>
        </p:nvSpPr>
        <p:spPr>
          <a:xfrm>
            <a:off x="805320" y="4874040"/>
            <a:ext cx="435240" cy="209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转换为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2" name="文本框 371"/>
          <p:cNvSpPr txBox="1"/>
          <p:nvPr/>
        </p:nvSpPr>
        <p:spPr>
          <a:xfrm>
            <a:off x="1240560" y="4907520"/>
            <a:ext cx="514800" cy="168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4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NumPy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3" name="文本框 372"/>
          <p:cNvSpPr txBox="1"/>
          <p:nvPr/>
        </p:nvSpPr>
        <p:spPr>
          <a:xfrm>
            <a:off x="1755360" y="4874040"/>
            <a:ext cx="290160" cy="209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数组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4" name="文本框 373"/>
          <p:cNvSpPr txBox="1"/>
          <p:nvPr/>
        </p:nvSpPr>
        <p:spPr>
          <a:xfrm>
            <a:off x="902160" y="5254200"/>
            <a:ext cx="372312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FBBF24"/>
                </a:solidFill>
                <a:effectLst/>
                <a:uFillTx/>
                <a:latin typeface="Courier New"/>
                <a:ea typeface="Courier New"/>
              </a:rPr>
              <a:t>df</a:t>
            </a:r>
            <a:r>
              <a:rPr lang="en-US" sz="889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[</a:t>
            </a:r>
            <a:r>
              <a:rPr lang="en-US" sz="889" b="0" u="none" strike="noStrike">
                <a:solidFill>
                  <a:srgbClr val="6EE7B7"/>
                </a:solidFill>
                <a:effectLst/>
                <a:uFillTx/>
                <a:latin typeface="Courier New"/>
                <a:ea typeface="Courier New"/>
              </a:rPr>
              <a:t>'embedding_array'</a:t>
            </a:r>
            <a:r>
              <a:rPr lang="en-US" sz="889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] = </a:t>
            </a:r>
            <a:r>
              <a:rPr lang="en-US" sz="889" b="0" u="none" strike="noStrike">
                <a:solidFill>
                  <a:srgbClr val="FBBF24"/>
                </a:solidFill>
                <a:effectLst/>
                <a:uFillTx/>
                <a:latin typeface="Courier New"/>
                <a:ea typeface="Courier New"/>
              </a:rPr>
              <a:t>df</a:t>
            </a:r>
            <a:r>
              <a:rPr lang="en-US" sz="889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[</a:t>
            </a:r>
            <a:r>
              <a:rPr lang="en-US" sz="889" b="0" u="none" strike="noStrike">
                <a:solidFill>
                  <a:srgbClr val="6EE7B7"/>
                </a:solidFill>
                <a:effectLst/>
                <a:uFillTx/>
                <a:latin typeface="Courier New"/>
                <a:ea typeface="Courier New"/>
              </a:rPr>
              <a:t>'embedding'</a:t>
            </a:r>
            <a:r>
              <a:rPr lang="en-US" sz="889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].apply(</a:t>
            </a:r>
            <a:r>
              <a:rPr lang="en-US" sz="889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lambda</a:t>
            </a:r>
            <a:r>
              <a:rPr lang="en-US" sz="889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x: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5" name="任意多边形 374"/>
          <p:cNvSpPr/>
          <p:nvPr/>
        </p:nvSpPr>
        <p:spPr>
          <a:xfrm>
            <a:off x="515160" y="4880880"/>
            <a:ext cx="226080" cy="226080"/>
          </a:xfrm>
          <a:custGeom>
            <a:avLst/>
            <a:gdLst/>
            <a:ahLst/>
            <a:cxnLst/>
            <a:rect l="0" t="0" r="r" b="b"/>
            <a:pathLst>
              <a:path w="628" h="628">
                <a:moveTo>
                  <a:pt x="628" y="313"/>
                </a:moveTo>
                <a:cubicBezTo>
                  <a:pt x="628" y="334"/>
                  <a:pt x="626" y="354"/>
                  <a:pt x="622" y="375"/>
                </a:cubicBezTo>
                <a:cubicBezTo>
                  <a:pt x="618" y="395"/>
                  <a:pt x="612" y="414"/>
                  <a:pt x="604" y="433"/>
                </a:cubicBezTo>
                <a:cubicBezTo>
                  <a:pt x="596" y="452"/>
                  <a:pt x="587" y="470"/>
                  <a:pt x="575" y="487"/>
                </a:cubicBezTo>
                <a:cubicBezTo>
                  <a:pt x="564" y="505"/>
                  <a:pt x="551" y="520"/>
                  <a:pt x="536" y="536"/>
                </a:cubicBezTo>
                <a:cubicBezTo>
                  <a:pt x="522" y="550"/>
                  <a:pt x="506" y="563"/>
                  <a:pt x="489" y="575"/>
                </a:cubicBezTo>
                <a:cubicBezTo>
                  <a:pt x="472" y="586"/>
                  <a:pt x="454" y="596"/>
                  <a:pt x="435" y="604"/>
                </a:cubicBezTo>
                <a:cubicBezTo>
                  <a:pt x="416" y="612"/>
                  <a:pt x="396" y="618"/>
                  <a:pt x="376" y="622"/>
                </a:cubicBezTo>
                <a:cubicBezTo>
                  <a:pt x="356" y="626"/>
                  <a:pt x="335" y="628"/>
                  <a:pt x="315" y="628"/>
                </a:cubicBezTo>
                <a:cubicBezTo>
                  <a:pt x="294" y="628"/>
                  <a:pt x="274" y="626"/>
                  <a:pt x="254" y="622"/>
                </a:cubicBezTo>
                <a:cubicBezTo>
                  <a:pt x="233" y="618"/>
                  <a:pt x="214" y="612"/>
                  <a:pt x="195" y="604"/>
                </a:cubicBezTo>
                <a:cubicBezTo>
                  <a:pt x="176" y="596"/>
                  <a:pt x="158" y="586"/>
                  <a:pt x="141" y="575"/>
                </a:cubicBezTo>
                <a:cubicBezTo>
                  <a:pt x="123" y="563"/>
                  <a:pt x="107" y="550"/>
                  <a:pt x="92" y="536"/>
                </a:cubicBezTo>
                <a:cubicBezTo>
                  <a:pt x="78" y="520"/>
                  <a:pt x="65" y="505"/>
                  <a:pt x="53" y="487"/>
                </a:cubicBezTo>
                <a:cubicBezTo>
                  <a:pt x="42" y="470"/>
                  <a:pt x="32" y="452"/>
                  <a:pt x="24" y="433"/>
                </a:cubicBezTo>
                <a:cubicBezTo>
                  <a:pt x="16" y="414"/>
                  <a:pt x="10" y="395"/>
                  <a:pt x="6" y="375"/>
                </a:cubicBezTo>
                <a:cubicBezTo>
                  <a:pt x="2" y="354"/>
                  <a:pt x="0" y="334"/>
                  <a:pt x="0" y="313"/>
                </a:cubicBezTo>
                <a:cubicBezTo>
                  <a:pt x="0" y="293"/>
                  <a:pt x="2" y="272"/>
                  <a:pt x="6" y="252"/>
                </a:cubicBezTo>
                <a:cubicBezTo>
                  <a:pt x="10" y="232"/>
                  <a:pt x="16" y="213"/>
                  <a:pt x="24" y="194"/>
                </a:cubicBezTo>
                <a:cubicBezTo>
                  <a:pt x="32" y="175"/>
                  <a:pt x="42" y="156"/>
                  <a:pt x="53" y="139"/>
                </a:cubicBezTo>
                <a:cubicBezTo>
                  <a:pt x="65" y="122"/>
                  <a:pt x="78" y="106"/>
                  <a:pt x="92" y="92"/>
                </a:cubicBezTo>
                <a:cubicBezTo>
                  <a:pt x="107" y="77"/>
                  <a:pt x="123" y="64"/>
                  <a:pt x="141" y="53"/>
                </a:cubicBezTo>
                <a:cubicBezTo>
                  <a:pt x="158" y="42"/>
                  <a:pt x="176" y="32"/>
                  <a:pt x="195" y="24"/>
                </a:cubicBezTo>
                <a:cubicBezTo>
                  <a:pt x="214" y="16"/>
                  <a:pt x="233" y="10"/>
                  <a:pt x="254" y="6"/>
                </a:cubicBezTo>
                <a:cubicBezTo>
                  <a:pt x="274" y="2"/>
                  <a:pt x="294" y="0"/>
                  <a:pt x="315" y="0"/>
                </a:cubicBezTo>
                <a:cubicBezTo>
                  <a:pt x="335" y="0"/>
                  <a:pt x="356" y="2"/>
                  <a:pt x="376" y="6"/>
                </a:cubicBezTo>
                <a:cubicBezTo>
                  <a:pt x="396" y="10"/>
                  <a:pt x="416" y="16"/>
                  <a:pt x="435" y="24"/>
                </a:cubicBezTo>
                <a:cubicBezTo>
                  <a:pt x="454" y="32"/>
                  <a:pt x="472" y="42"/>
                  <a:pt x="489" y="53"/>
                </a:cubicBezTo>
                <a:cubicBezTo>
                  <a:pt x="506" y="64"/>
                  <a:pt x="522" y="77"/>
                  <a:pt x="536" y="92"/>
                </a:cubicBezTo>
                <a:cubicBezTo>
                  <a:pt x="551" y="106"/>
                  <a:pt x="564" y="122"/>
                  <a:pt x="575" y="139"/>
                </a:cubicBezTo>
                <a:cubicBezTo>
                  <a:pt x="587" y="156"/>
                  <a:pt x="596" y="175"/>
                  <a:pt x="604" y="194"/>
                </a:cubicBezTo>
                <a:cubicBezTo>
                  <a:pt x="612" y="213"/>
                  <a:pt x="618" y="232"/>
                  <a:pt x="622" y="252"/>
                </a:cubicBezTo>
                <a:cubicBezTo>
                  <a:pt x="626" y="272"/>
                  <a:pt x="628" y="293"/>
                  <a:pt x="628" y="313"/>
                </a:cubicBezTo>
                <a:close/>
              </a:path>
            </a:pathLst>
          </a:custGeom>
          <a:solidFill>
            <a:srgbClr val="0EA5E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6" name="文本框 375"/>
          <p:cNvSpPr txBox="1"/>
          <p:nvPr/>
        </p:nvSpPr>
        <p:spPr>
          <a:xfrm>
            <a:off x="902160" y="5423400"/>
            <a:ext cx="81288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np.array(x))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7" name="任意多边形 376"/>
          <p:cNvSpPr/>
          <p:nvPr/>
        </p:nvSpPr>
        <p:spPr>
          <a:xfrm>
            <a:off x="805320" y="6057000"/>
            <a:ext cx="4792680" cy="870120"/>
          </a:xfrm>
          <a:custGeom>
            <a:avLst/>
            <a:gdLst/>
            <a:ahLst/>
            <a:cxnLst/>
            <a:rect l="0" t="0" r="r" b="b"/>
            <a:pathLst>
              <a:path w="13313" h="2417">
                <a:moveTo>
                  <a:pt x="0" y="2283"/>
                </a:moveTo>
                <a:lnTo>
                  <a:pt x="0" y="134"/>
                </a:lnTo>
                <a:cubicBezTo>
                  <a:pt x="0" y="116"/>
                  <a:pt x="3" y="99"/>
                  <a:pt x="10" y="83"/>
                </a:cubicBezTo>
                <a:cubicBezTo>
                  <a:pt x="17" y="66"/>
                  <a:pt x="27" y="52"/>
                  <a:pt x="39" y="39"/>
                </a:cubicBezTo>
                <a:cubicBezTo>
                  <a:pt x="52" y="26"/>
                  <a:pt x="66" y="17"/>
                  <a:pt x="83" y="10"/>
                </a:cubicBezTo>
                <a:cubicBezTo>
                  <a:pt x="99" y="3"/>
                  <a:pt x="116" y="0"/>
                  <a:pt x="134" y="0"/>
                </a:cubicBezTo>
                <a:lnTo>
                  <a:pt x="13179" y="0"/>
                </a:lnTo>
                <a:cubicBezTo>
                  <a:pt x="13197" y="0"/>
                  <a:pt x="13214" y="3"/>
                  <a:pt x="13231" y="10"/>
                </a:cubicBezTo>
                <a:cubicBezTo>
                  <a:pt x="13247" y="17"/>
                  <a:pt x="13262" y="26"/>
                  <a:pt x="13274" y="39"/>
                </a:cubicBezTo>
                <a:cubicBezTo>
                  <a:pt x="13287" y="52"/>
                  <a:pt x="13296" y="66"/>
                  <a:pt x="13303" y="83"/>
                </a:cubicBezTo>
                <a:cubicBezTo>
                  <a:pt x="13310" y="99"/>
                  <a:pt x="13313" y="116"/>
                  <a:pt x="13313" y="134"/>
                </a:cubicBezTo>
                <a:lnTo>
                  <a:pt x="13313" y="2283"/>
                </a:lnTo>
                <a:cubicBezTo>
                  <a:pt x="13313" y="2301"/>
                  <a:pt x="13310" y="2318"/>
                  <a:pt x="13303" y="2334"/>
                </a:cubicBezTo>
                <a:cubicBezTo>
                  <a:pt x="13296" y="2351"/>
                  <a:pt x="13287" y="2365"/>
                  <a:pt x="13274" y="2378"/>
                </a:cubicBezTo>
                <a:cubicBezTo>
                  <a:pt x="13262" y="2390"/>
                  <a:pt x="13247" y="2400"/>
                  <a:pt x="13231" y="2407"/>
                </a:cubicBezTo>
                <a:cubicBezTo>
                  <a:pt x="13214" y="2414"/>
                  <a:pt x="13197" y="2417"/>
                  <a:pt x="13179" y="2417"/>
                </a:cubicBezTo>
                <a:lnTo>
                  <a:pt x="134" y="2417"/>
                </a:lnTo>
                <a:cubicBezTo>
                  <a:pt x="116" y="2417"/>
                  <a:pt x="99" y="2414"/>
                  <a:pt x="83" y="2407"/>
                </a:cubicBezTo>
                <a:cubicBezTo>
                  <a:pt x="66" y="2400"/>
                  <a:pt x="52" y="2390"/>
                  <a:pt x="39" y="2378"/>
                </a:cubicBezTo>
                <a:cubicBezTo>
                  <a:pt x="27" y="2365"/>
                  <a:pt x="17" y="2351"/>
                  <a:pt x="10" y="2334"/>
                </a:cubicBezTo>
                <a:cubicBezTo>
                  <a:pt x="3" y="2318"/>
                  <a:pt x="0" y="2301"/>
                  <a:pt x="0" y="2283"/>
                </a:cubicBezTo>
                <a:close/>
              </a:path>
            </a:pathLst>
          </a:custGeom>
          <a:solidFill>
            <a:srgbClr val="0F172A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8" name="文本框 377"/>
          <p:cNvSpPr txBox="1"/>
          <p:nvPr/>
        </p:nvSpPr>
        <p:spPr>
          <a:xfrm>
            <a:off x="583200" y="4914720"/>
            <a:ext cx="12852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1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9" name="文本框 378"/>
          <p:cNvSpPr txBox="1"/>
          <p:nvPr/>
        </p:nvSpPr>
        <p:spPr>
          <a:xfrm>
            <a:off x="805320" y="5792400"/>
            <a:ext cx="290160" cy="209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使⽤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0" name="文本框 379"/>
          <p:cNvSpPr txBox="1"/>
          <p:nvPr/>
        </p:nvSpPr>
        <p:spPr>
          <a:xfrm>
            <a:off x="1095480" y="5825880"/>
            <a:ext cx="420840" cy="1681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4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Pickle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1" name="文本框 380"/>
          <p:cNvSpPr txBox="1"/>
          <p:nvPr/>
        </p:nvSpPr>
        <p:spPr>
          <a:xfrm>
            <a:off x="1513080" y="5792400"/>
            <a:ext cx="724680" cy="209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持久化存储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2" name="文本框 381"/>
          <p:cNvSpPr txBox="1"/>
          <p:nvPr/>
        </p:nvSpPr>
        <p:spPr>
          <a:xfrm>
            <a:off x="902160" y="6172560"/>
            <a:ext cx="8805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import</a:t>
            </a:r>
            <a:r>
              <a:rPr lang="en-US" sz="889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pickle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3" name="文本框 382"/>
          <p:cNvSpPr txBox="1"/>
          <p:nvPr/>
        </p:nvSpPr>
        <p:spPr>
          <a:xfrm>
            <a:off x="902160" y="6341760"/>
            <a:ext cx="297864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FBBF24"/>
                </a:solidFill>
                <a:effectLst/>
                <a:uFillTx/>
                <a:latin typeface="Courier New"/>
                <a:ea typeface="Courier New"/>
              </a:rPr>
              <a:t>embeddings</a:t>
            </a:r>
            <a:r>
              <a:rPr lang="en-US" sz="889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= df[</a:t>
            </a:r>
            <a:r>
              <a:rPr lang="en-US" sz="889" b="0" u="none" strike="noStrike">
                <a:solidFill>
                  <a:srgbClr val="6EE7B7"/>
                </a:solidFill>
                <a:effectLst/>
                <a:uFillTx/>
                <a:latin typeface="Courier New"/>
                <a:ea typeface="Courier New"/>
              </a:rPr>
              <a:t>'embedding_vector'</a:t>
            </a:r>
            <a:r>
              <a:rPr lang="en-US" sz="889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].tolist()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4" name="文本框 383"/>
          <p:cNvSpPr txBox="1"/>
          <p:nvPr/>
        </p:nvSpPr>
        <p:spPr>
          <a:xfrm>
            <a:off x="902160" y="6510960"/>
            <a:ext cx="297864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with</a:t>
            </a:r>
            <a:r>
              <a:rPr lang="en-US" sz="889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open(</a:t>
            </a:r>
            <a:r>
              <a:rPr lang="en-US" sz="889" b="0" u="none" strike="noStrike">
                <a:solidFill>
                  <a:srgbClr val="6EE7B7"/>
                </a:solidFill>
                <a:effectLst/>
                <a:uFillTx/>
                <a:latin typeface="Courier New"/>
                <a:ea typeface="Courier New"/>
              </a:rPr>
              <a:t>"text_embeddings.pkl"</a:t>
            </a:r>
            <a:r>
              <a:rPr lang="en-US" sz="889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, </a:t>
            </a:r>
            <a:r>
              <a:rPr lang="en-US" sz="889" b="0" u="none" strike="noStrike">
                <a:solidFill>
                  <a:srgbClr val="6EE7B7"/>
                </a:solidFill>
                <a:effectLst/>
                <a:uFillTx/>
                <a:latin typeface="Courier New"/>
                <a:ea typeface="Courier New"/>
              </a:rPr>
              <a:t>"wb"</a:t>
            </a:r>
            <a:r>
              <a:rPr lang="en-US" sz="889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) </a:t>
            </a:r>
            <a:r>
              <a:rPr lang="en-US" sz="889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as</a:t>
            </a:r>
            <a:r>
              <a:rPr lang="en-US" sz="889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f: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5" name="任意多边形 384"/>
          <p:cNvSpPr/>
          <p:nvPr/>
        </p:nvSpPr>
        <p:spPr>
          <a:xfrm>
            <a:off x="515160" y="5799240"/>
            <a:ext cx="226080" cy="225720"/>
          </a:xfrm>
          <a:custGeom>
            <a:avLst/>
            <a:gdLst/>
            <a:ahLst/>
            <a:cxnLst/>
            <a:rect l="0" t="0" r="r" b="b"/>
            <a:pathLst>
              <a:path w="628" h="627">
                <a:moveTo>
                  <a:pt x="628" y="313"/>
                </a:moveTo>
                <a:cubicBezTo>
                  <a:pt x="628" y="334"/>
                  <a:pt x="626" y="354"/>
                  <a:pt x="622" y="374"/>
                </a:cubicBezTo>
                <a:cubicBezTo>
                  <a:pt x="618" y="394"/>
                  <a:pt x="612" y="414"/>
                  <a:pt x="604" y="433"/>
                </a:cubicBezTo>
                <a:cubicBezTo>
                  <a:pt x="596" y="452"/>
                  <a:pt x="587" y="470"/>
                  <a:pt x="575" y="488"/>
                </a:cubicBezTo>
                <a:cubicBezTo>
                  <a:pt x="564" y="505"/>
                  <a:pt x="551" y="521"/>
                  <a:pt x="536" y="536"/>
                </a:cubicBezTo>
                <a:cubicBezTo>
                  <a:pt x="522" y="550"/>
                  <a:pt x="506" y="563"/>
                  <a:pt x="489" y="574"/>
                </a:cubicBezTo>
                <a:cubicBezTo>
                  <a:pt x="472" y="586"/>
                  <a:pt x="454" y="596"/>
                  <a:pt x="435" y="603"/>
                </a:cubicBezTo>
                <a:cubicBezTo>
                  <a:pt x="416" y="611"/>
                  <a:pt x="396" y="617"/>
                  <a:pt x="376" y="621"/>
                </a:cubicBezTo>
                <a:cubicBezTo>
                  <a:pt x="356" y="625"/>
                  <a:pt x="335" y="627"/>
                  <a:pt x="315" y="627"/>
                </a:cubicBezTo>
                <a:cubicBezTo>
                  <a:pt x="294" y="627"/>
                  <a:pt x="274" y="625"/>
                  <a:pt x="254" y="621"/>
                </a:cubicBezTo>
                <a:cubicBezTo>
                  <a:pt x="233" y="617"/>
                  <a:pt x="214" y="611"/>
                  <a:pt x="195" y="603"/>
                </a:cubicBezTo>
                <a:cubicBezTo>
                  <a:pt x="176" y="596"/>
                  <a:pt x="158" y="586"/>
                  <a:pt x="141" y="574"/>
                </a:cubicBezTo>
                <a:cubicBezTo>
                  <a:pt x="123" y="563"/>
                  <a:pt x="107" y="550"/>
                  <a:pt x="92" y="536"/>
                </a:cubicBezTo>
                <a:cubicBezTo>
                  <a:pt x="78" y="521"/>
                  <a:pt x="65" y="505"/>
                  <a:pt x="53" y="488"/>
                </a:cubicBezTo>
                <a:cubicBezTo>
                  <a:pt x="42" y="470"/>
                  <a:pt x="32" y="452"/>
                  <a:pt x="24" y="433"/>
                </a:cubicBezTo>
                <a:cubicBezTo>
                  <a:pt x="16" y="414"/>
                  <a:pt x="10" y="394"/>
                  <a:pt x="6" y="374"/>
                </a:cubicBezTo>
                <a:cubicBezTo>
                  <a:pt x="2" y="354"/>
                  <a:pt x="0" y="334"/>
                  <a:pt x="0" y="313"/>
                </a:cubicBezTo>
                <a:cubicBezTo>
                  <a:pt x="0" y="292"/>
                  <a:pt x="2" y="272"/>
                  <a:pt x="6" y="252"/>
                </a:cubicBezTo>
                <a:cubicBezTo>
                  <a:pt x="10" y="232"/>
                  <a:pt x="16" y="212"/>
                  <a:pt x="24" y="193"/>
                </a:cubicBezTo>
                <a:cubicBezTo>
                  <a:pt x="32" y="174"/>
                  <a:pt x="42" y="156"/>
                  <a:pt x="53" y="139"/>
                </a:cubicBezTo>
                <a:cubicBezTo>
                  <a:pt x="65" y="122"/>
                  <a:pt x="78" y="106"/>
                  <a:pt x="92" y="92"/>
                </a:cubicBezTo>
                <a:cubicBezTo>
                  <a:pt x="107" y="77"/>
                  <a:pt x="123" y="64"/>
                  <a:pt x="141" y="53"/>
                </a:cubicBezTo>
                <a:cubicBezTo>
                  <a:pt x="158" y="41"/>
                  <a:pt x="176" y="32"/>
                  <a:pt x="195" y="24"/>
                </a:cubicBezTo>
                <a:cubicBezTo>
                  <a:pt x="214" y="16"/>
                  <a:pt x="233" y="10"/>
                  <a:pt x="254" y="6"/>
                </a:cubicBezTo>
                <a:cubicBezTo>
                  <a:pt x="274" y="2"/>
                  <a:pt x="294" y="0"/>
                  <a:pt x="315" y="0"/>
                </a:cubicBezTo>
                <a:cubicBezTo>
                  <a:pt x="335" y="0"/>
                  <a:pt x="356" y="2"/>
                  <a:pt x="376" y="6"/>
                </a:cubicBezTo>
                <a:cubicBezTo>
                  <a:pt x="396" y="10"/>
                  <a:pt x="416" y="16"/>
                  <a:pt x="435" y="24"/>
                </a:cubicBezTo>
                <a:cubicBezTo>
                  <a:pt x="454" y="32"/>
                  <a:pt x="472" y="41"/>
                  <a:pt x="489" y="53"/>
                </a:cubicBezTo>
                <a:cubicBezTo>
                  <a:pt x="506" y="64"/>
                  <a:pt x="522" y="77"/>
                  <a:pt x="536" y="92"/>
                </a:cubicBezTo>
                <a:cubicBezTo>
                  <a:pt x="551" y="106"/>
                  <a:pt x="564" y="122"/>
                  <a:pt x="575" y="139"/>
                </a:cubicBezTo>
                <a:cubicBezTo>
                  <a:pt x="587" y="156"/>
                  <a:pt x="596" y="174"/>
                  <a:pt x="604" y="193"/>
                </a:cubicBezTo>
                <a:cubicBezTo>
                  <a:pt x="612" y="212"/>
                  <a:pt x="618" y="232"/>
                  <a:pt x="622" y="252"/>
                </a:cubicBezTo>
                <a:cubicBezTo>
                  <a:pt x="626" y="272"/>
                  <a:pt x="628" y="292"/>
                  <a:pt x="628" y="313"/>
                </a:cubicBezTo>
                <a:close/>
              </a:path>
            </a:pathLst>
          </a:custGeom>
          <a:solidFill>
            <a:srgbClr val="0EA5E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6" name="文本框 385"/>
          <p:cNvSpPr txBox="1"/>
          <p:nvPr/>
        </p:nvSpPr>
        <p:spPr>
          <a:xfrm>
            <a:off x="902160" y="6680160"/>
            <a:ext cx="203112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pickle.dump(embeddings, f)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7" name="任意多边形 386"/>
          <p:cNvSpPr/>
          <p:nvPr/>
        </p:nvSpPr>
        <p:spPr>
          <a:xfrm>
            <a:off x="805320" y="7313400"/>
            <a:ext cx="4792680" cy="362880"/>
          </a:xfrm>
          <a:custGeom>
            <a:avLst/>
            <a:gdLst/>
            <a:ahLst/>
            <a:cxnLst/>
            <a:rect l="0" t="0" r="r" b="b"/>
            <a:pathLst>
              <a:path w="13313" h="1008">
                <a:moveTo>
                  <a:pt x="0" y="874"/>
                </a:moveTo>
                <a:lnTo>
                  <a:pt x="0" y="134"/>
                </a:lnTo>
                <a:cubicBezTo>
                  <a:pt x="0" y="117"/>
                  <a:pt x="3" y="99"/>
                  <a:pt x="10" y="83"/>
                </a:cubicBezTo>
                <a:cubicBezTo>
                  <a:pt x="17" y="67"/>
                  <a:pt x="27" y="52"/>
                  <a:pt x="39" y="39"/>
                </a:cubicBezTo>
                <a:cubicBezTo>
                  <a:pt x="52" y="27"/>
                  <a:pt x="66" y="17"/>
                  <a:pt x="83" y="10"/>
                </a:cubicBezTo>
                <a:cubicBezTo>
                  <a:pt x="99" y="4"/>
                  <a:pt x="116" y="0"/>
                  <a:pt x="134" y="0"/>
                </a:cubicBezTo>
                <a:lnTo>
                  <a:pt x="13179" y="0"/>
                </a:lnTo>
                <a:cubicBezTo>
                  <a:pt x="13197" y="0"/>
                  <a:pt x="13214" y="4"/>
                  <a:pt x="13231" y="10"/>
                </a:cubicBezTo>
                <a:cubicBezTo>
                  <a:pt x="13247" y="17"/>
                  <a:pt x="13262" y="27"/>
                  <a:pt x="13274" y="39"/>
                </a:cubicBezTo>
                <a:cubicBezTo>
                  <a:pt x="13287" y="52"/>
                  <a:pt x="13296" y="67"/>
                  <a:pt x="13303" y="83"/>
                </a:cubicBezTo>
                <a:cubicBezTo>
                  <a:pt x="13310" y="99"/>
                  <a:pt x="13313" y="117"/>
                  <a:pt x="13313" y="134"/>
                </a:cubicBezTo>
                <a:lnTo>
                  <a:pt x="13313" y="874"/>
                </a:lnTo>
                <a:cubicBezTo>
                  <a:pt x="13313" y="892"/>
                  <a:pt x="13310" y="909"/>
                  <a:pt x="13303" y="925"/>
                </a:cubicBezTo>
                <a:cubicBezTo>
                  <a:pt x="13296" y="942"/>
                  <a:pt x="13287" y="956"/>
                  <a:pt x="13274" y="969"/>
                </a:cubicBezTo>
                <a:cubicBezTo>
                  <a:pt x="13262" y="981"/>
                  <a:pt x="13247" y="991"/>
                  <a:pt x="13231" y="998"/>
                </a:cubicBezTo>
                <a:cubicBezTo>
                  <a:pt x="13214" y="1005"/>
                  <a:pt x="13197" y="1008"/>
                  <a:pt x="13179" y="1008"/>
                </a:cubicBezTo>
                <a:lnTo>
                  <a:pt x="134" y="1008"/>
                </a:lnTo>
                <a:cubicBezTo>
                  <a:pt x="116" y="1008"/>
                  <a:pt x="99" y="1005"/>
                  <a:pt x="83" y="998"/>
                </a:cubicBezTo>
                <a:cubicBezTo>
                  <a:pt x="66" y="991"/>
                  <a:pt x="52" y="981"/>
                  <a:pt x="39" y="969"/>
                </a:cubicBezTo>
                <a:cubicBezTo>
                  <a:pt x="27" y="956"/>
                  <a:pt x="17" y="942"/>
                  <a:pt x="10" y="925"/>
                </a:cubicBezTo>
                <a:cubicBezTo>
                  <a:pt x="3" y="909"/>
                  <a:pt x="0" y="892"/>
                  <a:pt x="0" y="874"/>
                </a:cubicBezTo>
                <a:close/>
              </a:path>
            </a:pathLst>
          </a:custGeom>
          <a:solidFill>
            <a:srgbClr val="0F172A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8" name="文本框 387"/>
          <p:cNvSpPr txBox="1"/>
          <p:nvPr/>
        </p:nvSpPr>
        <p:spPr>
          <a:xfrm>
            <a:off x="583200" y="5832720"/>
            <a:ext cx="12852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2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9" name="文本框 388"/>
          <p:cNvSpPr txBox="1"/>
          <p:nvPr/>
        </p:nvSpPr>
        <p:spPr>
          <a:xfrm>
            <a:off x="805320" y="7048800"/>
            <a:ext cx="1593360" cy="209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存储与原始数据关联信息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0" name="任意多边形 389"/>
          <p:cNvSpPr/>
          <p:nvPr/>
        </p:nvSpPr>
        <p:spPr>
          <a:xfrm>
            <a:off x="515160" y="7055640"/>
            <a:ext cx="226080" cy="226080"/>
          </a:xfrm>
          <a:custGeom>
            <a:avLst/>
            <a:gdLst/>
            <a:ahLst/>
            <a:cxnLst/>
            <a:rect l="0" t="0" r="r" b="b"/>
            <a:pathLst>
              <a:path w="628" h="628">
                <a:moveTo>
                  <a:pt x="628" y="314"/>
                </a:moveTo>
                <a:cubicBezTo>
                  <a:pt x="628" y="335"/>
                  <a:pt x="626" y="355"/>
                  <a:pt x="622" y="375"/>
                </a:cubicBezTo>
                <a:cubicBezTo>
                  <a:pt x="618" y="396"/>
                  <a:pt x="612" y="415"/>
                  <a:pt x="604" y="434"/>
                </a:cubicBezTo>
                <a:cubicBezTo>
                  <a:pt x="596" y="453"/>
                  <a:pt x="587" y="471"/>
                  <a:pt x="575" y="488"/>
                </a:cubicBezTo>
                <a:cubicBezTo>
                  <a:pt x="564" y="506"/>
                  <a:pt x="551" y="521"/>
                  <a:pt x="536" y="536"/>
                </a:cubicBezTo>
                <a:cubicBezTo>
                  <a:pt x="522" y="550"/>
                  <a:pt x="506" y="563"/>
                  <a:pt x="489" y="575"/>
                </a:cubicBezTo>
                <a:cubicBezTo>
                  <a:pt x="472" y="586"/>
                  <a:pt x="454" y="596"/>
                  <a:pt x="435" y="604"/>
                </a:cubicBezTo>
                <a:cubicBezTo>
                  <a:pt x="416" y="612"/>
                  <a:pt x="396" y="618"/>
                  <a:pt x="376" y="622"/>
                </a:cubicBezTo>
                <a:cubicBezTo>
                  <a:pt x="356" y="626"/>
                  <a:pt x="335" y="628"/>
                  <a:pt x="315" y="628"/>
                </a:cubicBezTo>
                <a:cubicBezTo>
                  <a:pt x="294" y="628"/>
                  <a:pt x="274" y="626"/>
                  <a:pt x="254" y="622"/>
                </a:cubicBezTo>
                <a:cubicBezTo>
                  <a:pt x="233" y="618"/>
                  <a:pt x="214" y="612"/>
                  <a:pt x="195" y="604"/>
                </a:cubicBezTo>
                <a:cubicBezTo>
                  <a:pt x="176" y="596"/>
                  <a:pt x="158" y="586"/>
                  <a:pt x="141" y="575"/>
                </a:cubicBezTo>
                <a:cubicBezTo>
                  <a:pt x="123" y="563"/>
                  <a:pt x="107" y="550"/>
                  <a:pt x="92" y="536"/>
                </a:cubicBezTo>
                <a:cubicBezTo>
                  <a:pt x="78" y="521"/>
                  <a:pt x="65" y="506"/>
                  <a:pt x="53" y="488"/>
                </a:cubicBezTo>
                <a:cubicBezTo>
                  <a:pt x="42" y="471"/>
                  <a:pt x="32" y="453"/>
                  <a:pt x="24" y="434"/>
                </a:cubicBezTo>
                <a:cubicBezTo>
                  <a:pt x="16" y="415"/>
                  <a:pt x="10" y="396"/>
                  <a:pt x="6" y="375"/>
                </a:cubicBezTo>
                <a:cubicBezTo>
                  <a:pt x="2" y="355"/>
                  <a:pt x="0" y="335"/>
                  <a:pt x="0" y="314"/>
                </a:cubicBezTo>
                <a:cubicBezTo>
                  <a:pt x="0" y="294"/>
                  <a:pt x="2" y="273"/>
                  <a:pt x="6" y="253"/>
                </a:cubicBezTo>
                <a:cubicBezTo>
                  <a:pt x="10" y="233"/>
                  <a:pt x="16" y="214"/>
                  <a:pt x="24" y="195"/>
                </a:cubicBezTo>
                <a:cubicBezTo>
                  <a:pt x="32" y="176"/>
                  <a:pt x="42" y="157"/>
                  <a:pt x="53" y="140"/>
                </a:cubicBezTo>
                <a:cubicBezTo>
                  <a:pt x="65" y="123"/>
                  <a:pt x="78" y="106"/>
                  <a:pt x="92" y="92"/>
                </a:cubicBezTo>
                <a:cubicBezTo>
                  <a:pt x="107" y="77"/>
                  <a:pt x="123" y="64"/>
                  <a:pt x="141" y="53"/>
                </a:cubicBezTo>
                <a:cubicBezTo>
                  <a:pt x="158" y="42"/>
                  <a:pt x="176" y="32"/>
                  <a:pt x="195" y="24"/>
                </a:cubicBezTo>
                <a:cubicBezTo>
                  <a:pt x="214" y="16"/>
                  <a:pt x="233" y="10"/>
                  <a:pt x="254" y="6"/>
                </a:cubicBezTo>
                <a:cubicBezTo>
                  <a:pt x="274" y="2"/>
                  <a:pt x="294" y="0"/>
                  <a:pt x="315" y="0"/>
                </a:cubicBezTo>
                <a:cubicBezTo>
                  <a:pt x="335" y="0"/>
                  <a:pt x="356" y="2"/>
                  <a:pt x="376" y="6"/>
                </a:cubicBezTo>
                <a:cubicBezTo>
                  <a:pt x="396" y="10"/>
                  <a:pt x="416" y="16"/>
                  <a:pt x="435" y="24"/>
                </a:cubicBezTo>
                <a:cubicBezTo>
                  <a:pt x="454" y="32"/>
                  <a:pt x="472" y="42"/>
                  <a:pt x="489" y="53"/>
                </a:cubicBezTo>
                <a:cubicBezTo>
                  <a:pt x="506" y="64"/>
                  <a:pt x="522" y="77"/>
                  <a:pt x="536" y="92"/>
                </a:cubicBezTo>
                <a:cubicBezTo>
                  <a:pt x="551" y="106"/>
                  <a:pt x="564" y="123"/>
                  <a:pt x="575" y="140"/>
                </a:cubicBezTo>
                <a:cubicBezTo>
                  <a:pt x="587" y="157"/>
                  <a:pt x="596" y="176"/>
                  <a:pt x="604" y="195"/>
                </a:cubicBezTo>
                <a:cubicBezTo>
                  <a:pt x="612" y="214"/>
                  <a:pt x="618" y="233"/>
                  <a:pt x="622" y="253"/>
                </a:cubicBezTo>
                <a:cubicBezTo>
                  <a:pt x="626" y="273"/>
                  <a:pt x="628" y="294"/>
                  <a:pt x="628" y="314"/>
                </a:cubicBezTo>
                <a:close/>
              </a:path>
            </a:pathLst>
          </a:custGeom>
          <a:solidFill>
            <a:srgbClr val="0EA5E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91" name="文本框 390"/>
          <p:cNvSpPr txBox="1"/>
          <p:nvPr/>
        </p:nvSpPr>
        <p:spPr>
          <a:xfrm>
            <a:off x="902160" y="7428960"/>
            <a:ext cx="372312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FBBF24"/>
                </a:solidFill>
                <a:effectLst/>
                <a:uFillTx/>
                <a:latin typeface="Courier New"/>
                <a:ea typeface="Courier New"/>
              </a:rPr>
              <a:t>df</a:t>
            </a:r>
            <a:r>
              <a:rPr lang="en-US" sz="889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.to_csv(</a:t>
            </a:r>
            <a:r>
              <a:rPr lang="en-US" sz="889" b="0" u="none" strike="noStrike">
                <a:solidFill>
                  <a:srgbClr val="6EE7B7"/>
                </a:solidFill>
                <a:effectLst/>
                <a:uFillTx/>
                <a:latin typeface="Courier New"/>
                <a:ea typeface="Courier New"/>
              </a:rPr>
              <a:t>"text_data_with_embeddings.csv"</a:t>
            </a:r>
            <a:r>
              <a:rPr lang="en-US" sz="889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, index=False)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2" name="文本框 391"/>
          <p:cNvSpPr txBox="1"/>
          <p:nvPr/>
        </p:nvSpPr>
        <p:spPr>
          <a:xfrm>
            <a:off x="583200" y="7089480"/>
            <a:ext cx="12852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3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3" name="图片 392"/>
          <p:cNvPicPr/>
          <p:nvPr/>
        </p:nvPicPr>
        <p:blipFill>
          <a:blip r:embed="rId2"/>
          <a:stretch/>
        </p:blipFill>
        <p:spPr>
          <a:xfrm>
            <a:off x="0" y="0"/>
            <a:ext cx="10309680" cy="6185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94" name="图片 393"/>
          <p:cNvPicPr/>
          <p:nvPr/>
        </p:nvPicPr>
        <p:blipFill>
          <a:blip r:embed="rId3"/>
          <a:stretch/>
        </p:blipFill>
        <p:spPr>
          <a:xfrm>
            <a:off x="386640" y="386640"/>
            <a:ext cx="10309680" cy="6185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95" name="图片 394"/>
          <p:cNvPicPr/>
          <p:nvPr/>
        </p:nvPicPr>
        <p:blipFill>
          <a:blip r:embed="rId4"/>
          <a:stretch/>
        </p:blipFill>
        <p:spPr>
          <a:xfrm>
            <a:off x="386640" y="773280"/>
            <a:ext cx="644040" cy="31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6" name="文本框 395"/>
          <p:cNvSpPr txBox="1"/>
          <p:nvPr/>
        </p:nvSpPr>
        <p:spPr>
          <a:xfrm>
            <a:off x="386640" y="308160"/>
            <a:ext cx="579960" cy="419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28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使⽤</a:t>
            </a:r>
            <a:endParaRPr lang="en-US" sz="22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7" name="文本框 396"/>
          <p:cNvSpPr txBox="1"/>
          <p:nvPr/>
        </p:nvSpPr>
        <p:spPr>
          <a:xfrm>
            <a:off x="1030680" y="303819"/>
            <a:ext cx="947520" cy="337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2280" b="1" u="none" strike="noStrike" dirty="0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FAISS</a:t>
            </a:r>
            <a:endParaRPr lang="en-US" sz="2280" b="0" u="none" strike="noStrike" dirty="0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8" name="文本框 397"/>
          <p:cNvSpPr txBox="1"/>
          <p:nvPr/>
        </p:nvSpPr>
        <p:spPr>
          <a:xfrm>
            <a:off x="1868400" y="308160"/>
            <a:ext cx="1738080" cy="419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28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构建检索索引</a:t>
            </a:r>
            <a:endParaRPr lang="en-US" sz="22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9" name="文本框 398"/>
          <p:cNvSpPr txBox="1"/>
          <p:nvPr/>
        </p:nvSpPr>
        <p:spPr>
          <a:xfrm>
            <a:off x="386640" y="1018440"/>
            <a:ext cx="309420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27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FAISS (Facebook AI Similarity Search) </a:t>
            </a:r>
            <a:endParaRPr lang="en-US" sz="12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00" name="图片 399"/>
          <p:cNvPicPr/>
          <p:nvPr/>
        </p:nvPicPr>
        <p:blipFill>
          <a:blip r:embed="rId5"/>
          <a:stretch/>
        </p:blipFill>
        <p:spPr>
          <a:xfrm>
            <a:off x="386640" y="1353240"/>
            <a:ext cx="4767840" cy="1224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01" name="任意多边形 400"/>
          <p:cNvSpPr/>
          <p:nvPr/>
        </p:nvSpPr>
        <p:spPr>
          <a:xfrm>
            <a:off x="515160" y="1481760"/>
            <a:ext cx="226080" cy="226080"/>
          </a:xfrm>
          <a:custGeom>
            <a:avLst/>
            <a:gdLst/>
            <a:ahLst/>
            <a:cxnLst/>
            <a:rect l="0" t="0" r="r" b="b"/>
            <a:pathLst>
              <a:path w="628" h="628">
                <a:moveTo>
                  <a:pt x="628" y="314"/>
                </a:moveTo>
                <a:cubicBezTo>
                  <a:pt x="628" y="334"/>
                  <a:pt x="626" y="354"/>
                  <a:pt x="622" y="375"/>
                </a:cubicBezTo>
                <a:cubicBezTo>
                  <a:pt x="618" y="395"/>
                  <a:pt x="612" y="414"/>
                  <a:pt x="604" y="433"/>
                </a:cubicBezTo>
                <a:cubicBezTo>
                  <a:pt x="596" y="452"/>
                  <a:pt x="587" y="470"/>
                  <a:pt x="575" y="488"/>
                </a:cubicBezTo>
                <a:cubicBezTo>
                  <a:pt x="564" y="505"/>
                  <a:pt x="551" y="521"/>
                  <a:pt x="536" y="535"/>
                </a:cubicBezTo>
                <a:cubicBezTo>
                  <a:pt x="522" y="550"/>
                  <a:pt x="506" y="563"/>
                  <a:pt x="489" y="574"/>
                </a:cubicBezTo>
                <a:cubicBezTo>
                  <a:pt x="472" y="586"/>
                  <a:pt x="454" y="596"/>
                  <a:pt x="435" y="604"/>
                </a:cubicBezTo>
                <a:cubicBezTo>
                  <a:pt x="416" y="612"/>
                  <a:pt x="396" y="618"/>
                  <a:pt x="376" y="622"/>
                </a:cubicBezTo>
                <a:cubicBezTo>
                  <a:pt x="356" y="626"/>
                  <a:pt x="335" y="628"/>
                  <a:pt x="315" y="628"/>
                </a:cubicBezTo>
                <a:cubicBezTo>
                  <a:pt x="294" y="628"/>
                  <a:pt x="274" y="626"/>
                  <a:pt x="254" y="622"/>
                </a:cubicBezTo>
                <a:cubicBezTo>
                  <a:pt x="233" y="618"/>
                  <a:pt x="214" y="612"/>
                  <a:pt x="195" y="604"/>
                </a:cubicBezTo>
                <a:cubicBezTo>
                  <a:pt x="176" y="596"/>
                  <a:pt x="158" y="586"/>
                  <a:pt x="141" y="574"/>
                </a:cubicBezTo>
                <a:cubicBezTo>
                  <a:pt x="123" y="563"/>
                  <a:pt x="107" y="550"/>
                  <a:pt x="92" y="535"/>
                </a:cubicBezTo>
                <a:cubicBezTo>
                  <a:pt x="78" y="521"/>
                  <a:pt x="65" y="505"/>
                  <a:pt x="53" y="488"/>
                </a:cubicBezTo>
                <a:cubicBezTo>
                  <a:pt x="42" y="470"/>
                  <a:pt x="32" y="452"/>
                  <a:pt x="24" y="433"/>
                </a:cubicBezTo>
                <a:cubicBezTo>
                  <a:pt x="16" y="414"/>
                  <a:pt x="10" y="395"/>
                  <a:pt x="6" y="375"/>
                </a:cubicBezTo>
                <a:cubicBezTo>
                  <a:pt x="2" y="354"/>
                  <a:pt x="0" y="334"/>
                  <a:pt x="0" y="314"/>
                </a:cubicBezTo>
                <a:cubicBezTo>
                  <a:pt x="0" y="293"/>
                  <a:pt x="2" y="273"/>
                  <a:pt x="6" y="252"/>
                </a:cubicBezTo>
                <a:cubicBezTo>
                  <a:pt x="10" y="232"/>
                  <a:pt x="16" y="213"/>
                  <a:pt x="24" y="194"/>
                </a:cubicBezTo>
                <a:cubicBezTo>
                  <a:pt x="32" y="175"/>
                  <a:pt x="42" y="157"/>
                  <a:pt x="53" y="140"/>
                </a:cubicBezTo>
                <a:cubicBezTo>
                  <a:pt x="65" y="122"/>
                  <a:pt x="78" y="107"/>
                  <a:pt x="92" y="92"/>
                </a:cubicBezTo>
                <a:cubicBezTo>
                  <a:pt x="107" y="78"/>
                  <a:pt x="123" y="65"/>
                  <a:pt x="141" y="53"/>
                </a:cubicBezTo>
                <a:cubicBezTo>
                  <a:pt x="158" y="42"/>
                  <a:pt x="176" y="32"/>
                  <a:pt x="195" y="24"/>
                </a:cubicBezTo>
                <a:cubicBezTo>
                  <a:pt x="214" y="16"/>
                  <a:pt x="233" y="10"/>
                  <a:pt x="254" y="6"/>
                </a:cubicBezTo>
                <a:cubicBezTo>
                  <a:pt x="274" y="2"/>
                  <a:pt x="294" y="0"/>
                  <a:pt x="315" y="0"/>
                </a:cubicBezTo>
                <a:cubicBezTo>
                  <a:pt x="335" y="0"/>
                  <a:pt x="356" y="2"/>
                  <a:pt x="376" y="6"/>
                </a:cubicBezTo>
                <a:cubicBezTo>
                  <a:pt x="396" y="10"/>
                  <a:pt x="416" y="16"/>
                  <a:pt x="435" y="24"/>
                </a:cubicBezTo>
                <a:cubicBezTo>
                  <a:pt x="454" y="32"/>
                  <a:pt x="472" y="42"/>
                  <a:pt x="489" y="53"/>
                </a:cubicBezTo>
                <a:cubicBezTo>
                  <a:pt x="506" y="65"/>
                  <a:pt x="522" y="78"/>
                  <a:pt x="536" y="92"/>
                </a:cubicBezTo>
                <a:cubicBezTo>
                  <a:pt x="551" y="107"/>
                  <a:pt x="564" y="122"/>
                  <a:pt x="575" y="140"/>
                </a:cubicBezTo>
                <a:cubicBezTo>
                  <a:pt x="587" y="157"/>
                  <a:pt x="596" y="175"/>
                  <a:pt x="604" y="194"/>
                </a:cubicBezTo>
                <a:cubicBezTo>
                  <a:pt x="612" y="213"/>
                  <a:pt x="618" y="232"/>
                  <a:pt x="622" y="252"/>
                </a:cubicBezTo>
                <a:cubicBezTo>
                  <a:pt x="626" y="273"/>
                  <a:pt x="628" y="293"/>
                  <a:pt x="628" y="314"/>
                </a:cubicBezTo>
                <a:close/>
              </a:path>
            </a:pathLst>
          </a:custGeom>
          <a:solidFill>
            <a:srgbClr val="2563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2" name="文本框 401"/>
          <p:cNvSpPr txBox="1"/>
          <p:nvPr/>
        </p:nvSpPr>
        <p:spPr>
          <a:xfrm>
            <a:off x="3438360" y="981000"/>
            <a:ext cx="468540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7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是⼀个⾼效的向量相似性搜索和聚类库，专为⼤规模数据检索设计</a:t>
            </a:r>
            <a:endParaRPr lang="en-US" sz="12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3" name="文本框 402"/>
          <p:cNvSpPr txBox="1"/>
          <p:nvPr/>
        </p:nvSpPr>
        <p:spPr>
          <a:xfrm>
            <a:off x="587160" y="1515600"/>
            <a:ext cx="12852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1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4" name="任意多边形 403"/>
          <p:cNvSpPr/>
          <p:nvPr/>
        </p:nvSpPr>
        <p:spPr>
          <a:xfrm>
            <a:off x="515160" y="1771920"/>
            <a:ext cx="4511160" cy="676800"/>
          </a:xfrm>
          <a:custGeom>
            <a:avLst/>
            <a:gdLst/>
            <a:ahLst/>
            <a:cxnLst/>
            <a:rect l="0" t="0" r="r" b="b"/>
            <a:pathLst>
              <a:path w="12531" h="1880">
                <a:moveTo>
                  <a:pt x="0" y="1701"/>
                </a:moveTo>
                <a:lnTo>
                  <a:pt x="0" y="179"/>
                </a:lnTo>
                <a:cubicBezTo>
                  <a:pt x="0" y="167"/>
                  <a:pt x="2" y="155"/>
                  <a:pt x="4" y="144"/>
                </a:cubicBezTo>
                <a:cubicBezTo>
                  <a:pt x="6" y="132"/>
                  <a:pt x="10" y="121"/>
                  <a:pt x="14" y="110"/>
                </a:cubicBezTo>
                <a:cubicBezTo>
                  <a:pt x="19" y="99"/>
                  <a:pt x="24" y="89"/>
                  <a:pt x="31" y="79"/>
                </a:cubicBezTo>
                <a:cubicBezTo>
                  <a:pt x="37" y="70"/>
                  <a:pt x="45" y="61"/>
                  <a:pt x="53" y="52"/>
                </a:cubicBezTo>
                <a:cubicBezTo>
                  <a:pt x="61" y="44"/>
                  <a:pt x="70" y="36"/>
                  <a:pt x="80" y="30"/>
                </a:cubicBezTo>
                <a:cubicBezTo>
                  <a:pt x="90" y="23"/>
                  <a:pt x="100" y="18"/>
                  <a:pt x="111" y="13"/>
                </a:cubicBezTo>
                <a:cubicBezTo>
                  <a:pt x="122" y="9"/>
                  <a:pt x="133" y="6"/>
                  <a:pt x="145" y="3"/>
                </a:cubicBezTo>
                <a:cubicBezTo>
                  <a:pt x="156" y="1"/>
                  <a:pt x="168" y="0"/>
                  <a:pt x="179" y="0"/>
                </a:cubicBezTo>
                <a:lnTo>
                  <a:pt x="12352" y="0"/>
                </a:lnTo>
                <a:cubicBezTo>
                  <a:pt x="12364" y="0"/>
                  <a:pt x="12375" y="1"/>
                  <a:pt x="12387" y="3"/>
                </a:cubicBezTo>
                <a:cubicBezTo>
                  <a:pt x="12398" y="6"/>
                  <a:pt x="12410" y="9"/>
                  <a:pt x="12420" y="13"/>
                </a:cubicBezTo>
                <a:cubicBezTo>
                  <a:pt x="12431" y="18"/>
                  <a:pt x="12442" y="23"/>
                  <a:pt x="12451" y="30"/>
                </a:cubicBezTo>
                <a:cubicBezTo>
                  <a:pt x="12461" y="36"/>
                  <a:pt x="12470" y="44"/>
                  <a:pt x="12478" y="52"/>
                </a:cubicBezTo>
                <a:cubicBezTo>
                  <a:pt x="12487" y="61"/>
                  <a:pt x="12494" y="70"/>
                  <a:pt x="12501" y="79"/>
                </a:cubicBezTo>
                <a:cubicBezTo>
                  <a:pt x="12507" y="89"/>
                  <a:pt x="12513" y="99"/>
                  <a:pt x="12517" y="110"/>
                </a:cubicBezTo>
                <a:cubicBezTo>
                  <a:pt x="12522" y="121"/>
                  <a:pt x="12525" y="132"/>
                  <a:pt x="12527" y="144"/>
                </a:cubicBezTo>
                <a:cubicBezTo>
                  <a:pt x="12530" y="155"/>
                  <a:pt x="12531" y="167"/>
                  <a:pt x="12531" y="179"/>
                </a:cubicBezTo>
                <a:lnTo>
                  <a:pt x="12531" y="1701"/>
                </a:lnTo>
                <a:cubicBezTo>
                  <a:pt x="12531" y="1713"/>
                  <a:pt x="12530" y="1725"/>
                  <a:pt x="12527" y="1736"/>
                </a:cubicBezTo>
                <a:cubicBezTo>
                  <a:pt x="12525" y="1748"/>
                  <a:pt x="12522" y="1759"/>
                  <a:pt x="12517" y="1770"/>
                </a:cubicBezTo>
                <a:cubicBezTo>
                  <a:pt x="12513" y="1781"/>
                  <a:pt x="12507" y="1791"/>
                  <a:pt x="12501" y="1801"/>
                </a:cubicBezTo>
                <a:cubicBezTo>
                  <a:pt x="12494" y="1810"/>
                  <a:pt x="12487" y="1819"/>
                  <a:pt x="12478" y="1828"/>
                </a:cubicBezTo>
                <a:cubicBezTo>
                  <a:pt x="12470" y="1836"/>
                  <a:pt x="12461" y="1844"/>
                  <a:pt x="12451" y="1850"/>
                </a:cubicBezTo>
                <a:cubicBezTo>
                  <a:pt x="12442" y="1857"/>
                  <a:pt x="12431" y="1862"/>
                  <a:pt x="12420" y="1867"/>
                </a:cubicBezTo>
                <a:cubicBezTo>
                  <a:pt x="12410" y="1871"/>
                  <a:pt x="12398" y="1874"/>
                  <a:pt x="12387" y="1877"/>
                </a:cubicBezTo>
                <a:cubicBezTo>
                  <a:pt x="12375" y="1879"/>
                  <a:pt x="12364" y="1880"/>
                  <a:pt x="12352" y="1880"/>
                </a:cubicBezTo>
                <a:lnTo>
                  <a:pt x="179" y="1880"/>
                </a:lnTo>
                <a:cubicBezTo>
                  <a:pt x="168" y="1880"/>
                  <a:pt x="156" y="1879"/>
                  <a:pt x="145" y="1877"/>
                </a:cubicBezTo>
                <a:cubicBezTo>
                  <a:pt x="133" y="1874"/>
                  <a:pt x="122" y="1871"/>
                  <a:pt x="111" y="1867"/>
                </a:cubicBezTo>
                <a:cubicBezTo>
                  <a:pt x="100" y="1862"/>
                  <a:pt x="90" y="1857"/>
                  <a:pt x="80" y="1850"/>
                </a:cubicBezTo>
                <a:cubicBezTo>
                  <a:pt x="70" y="1844"/>
                  <a:pt x="61" y="1836"/>
                  <a:pt x="53" y="1828"/>
                </a:cubicBezTo>
                <a:cubicBezTo>
                  <a:pt x="45" y="1819"/>
                  <a:pt x="37" y="1810"/>
                  <a:pt x="31" y="1801"/>
                </a:cubicBezTo>
                <a:cubicBezTo>
                  <a:pt x="24" y="1791"/>
                  <a:pt x="19" y="1781"/>
                  <a:pt x="14" y="1770"/>
                </a:cubicBezTo>
                <a:cubicBezTo>
                  <a:pt x="10" y="1759"/>
                  <a:pt x="6" y="1748"/>
                  <a:pt x="4" y="1736"/>
                </a:cubicBezTo>
                <a:cubicBezTo>
                  <a:pt x="2" y="1725"/>
                  <a:pt x="0" y="1713"/>
                  <a:pt x="0" y="1701"/>
                </a:cubicBezTo>
                <a:close/>
              </a:path>
            </a:pathLst>
          </a:custGeom>
          <a:solidFill>
            <a:srgbClr val="1E293B">
              <a:alpha val="8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5" name="文本框 404"/>
          <p:cNvSpPr txBox="1"/>
          <p:nvPr/>
        </p:nvSpPr>
        <p:spPr>
          <a:xfrm>
            <a:off x="837720" y="1474920"/>
            <a:ext cx="869400" cy="209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53EAFD"/>
                </a:solidFill>
                <a:effectLst/>
                <a:uFillTx/>
                <a:latin typeface="NotoSansCJKsc"/>
                <a:ea typeface="NotoSansCJKsc"/>
              </a:rPr>
              <a:t>加载嵌⼊数据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6" name="文本框 405"/>
          <p:cNvSpPr txBox="1"/>
          <p:nvPr/>
        </p:nvSpPr>
        <p:spPr>
          <a:xfrm>
            <a:off x="644400" y="1887480"/>
            <a:ext cx="297864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A78BFA"/>
                </a:solidFill>
                <a:effectLst/>
                <a:uFillTx/>
                <a:latin typeface="Courier New"/>
                <a:ea typeface="Courier New"/>
              </a:rPr>
              <a:t>with</a:t>
            </a:r>
            <a:r>
              <a:rPr lang="en-US" sz="889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889" b="0" u="none" strike="noStrike">
                <a:solidFill>
                  <a:srgbClr val="00D3F3"/>
                </a:solidFill>
                <a:effectLst/>
                <a:uFillTx/>
                <a:latin typeface="Courier New"/>
                <a:ea typeface="Courier New"/>
              </a:rPr>
              <a:t>open</a:t>
            </a:r>
            <a:r>
              <a:rPr lang="en-US" sz="889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(</a:t>
            </a:r>
            <a:r>
              <a:rPr lang="en-US" sz="889" b="0" u="none" strike="noStrike">
                <a:solidFill>
                  <a:srgbClr val="FF8904"/>
                </a:solidFill>
                <a:effectLst/>
                <a:uFillTx/>
                <a:latin typeface="Courier New"/>
                <a:ea typeface="Courier New"/>
              </a:rPr>
              <a:t>"text_embeddings.pkl"</a:t>
            </a:r>
            <a:r>
              <a:rPr lang="en-US" sz="889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, </a:t>
            </a:r>
            <a:r>
              <a:rPr lang="en-US" sz="889" b="0" u="none" strike="noStrike">
                <a:solidFill>
                  <a:srgbClr val="FF8904"/>
                </a:solidFill>
                <a:effectLst/>
                <a:uFillTx/>
                <a:latin typeface="Courier New"/>
                <a:ea typeface="Courier New"/>
              </a:rPr>
              <a:t>"rb"</a:t>
            </a:r>
            <a:r>
              <a:rPr lang="en-US" sz="889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) </a:t>
            </a:r>
            <a:r>
              <a:rPr lang="en-US" sz="889" b="0" u="none" strike="noStrike">
                <a:solidFill>
                  <a:srgbClr val="A78BFA"/>
                </a:solidFill>
                <a:effectLst/>
                <a:uFillTx/>
                <a:latin typeface="Courier New"/>
                <a:ea typeface="Courier New"/>
              </a:rPr>
              <a:t>as</a:t>
            </a:r>
            <a:r>
              <a:rPr lang="en-US" sz="889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f: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7" name="文本框 406"/>
          <p:cNvSpPr txBox="1"/>
          <p:nvPr/>
        </p:nvSpPr>
        <p:spPr>
          <a:xfrm>
            <a:off x="644400" y="2048760"/>
            <a:ext cx="196344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embeddings = </a:t>
            </a:r>
            <a:r>
              <a:rPr lang="en-US" sz="889" b="0" u="none" strike="noStrike">
                <a:solidFill>
                  <a:srgbClr val="00D3F3"/>
                </a:solidFill>
                <a:effectLst/>
                <a:uFillTx/>
                <a:latin typeface="Courier New"/>
                <a:ea typeface="Courier New"/>
              </a:rPr>
              <a:t>pickle.load</a:t>
            </a:r>
            <a:r>
              <a:rPr lang="en-US" sz="889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(f)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8" name="任意多边形 407"/>
          <p:cNvSpPr/>
          <p:nvPr/>
        </p:nvSpPr>
        <p:spPr>
          <a:xfrm>
            <a:off x="515160" y="1771920"/>
            <a:ext cx="32760" cy="21600"/>
          </a:xfrm>
          <a:custGeom>
            <a:avLst/>
            <a:gdLst/>
            <a:ahLst/>
            <a:cxnLst/>
            <a:rect l="0" t="0" r="r" b="b"/>
            <a:pathLst>
              <a:path w="91" h="60">
                <a:moveTo>
                  <a:pt x="0" y="0"/>
                </a:moveTo>
                <a:lnTo>
                  <a:pt x="91" y="0"/>
                </a:lnTo>
                <a:lnTo>
                  <a:pt x="91" y="60"/>
                </a:lnTo>
                <a:lnTo>
                  <a:pt x="0" y="60"/>
                </a:lnTo>
                <a:lnTo>
                  <a:pt x="0" y="0"/>
                </a:lnTo>
                <a:close/>
              </a:path>
            </a:pathLst>
          </a:custGeom>
          <a:solidFill>
            <a:srgbClr val="0EA5E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09" name="任意多边形 408"/>
          <p:cNvSpPr/>
          <p:nvPr/>
        </p:nvSpPr>
        <p:spPr>
          <a:xfrm>
            <a:off x="515160" y="1793160"/>
            <a:ext cx="32760" cy="21240"/>
          </a:xfrm>
          <a:custGeom>
            <a:avLst/>
            <a:gdLst/>
            <a:ahLst/>
            <a:cxnLst/>
            <a:rect l="0" t="0" r="r" b="b"/>
            <a:pathLst>
              <a:path w="91" h="59">
                <a:moveTo>
                  <a:pt x="0" y="0"/>
                </a:moveTo>
                <a:lnTo>
                  <a:pt x="91" y="0"/>
                </a:lnTo>
                <a:lnTo>
                  <a:pt x="91" y="59"/>
                </a:lnTo>
                <a:lnTo>
                  <a:pt x="0" y="59"/>
                </a:lnTo>
                <a:lnTo>
                  <a:pt x="0" y="0"/>
                </a:lnTo>
                <a:close/>
              </a:path>
            </a:pathLst>
          </a:custGeom>
          <a:solidFill>
            <a:srgbClr val="0EA6E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0" name="任意多边形 409"/>
          <p:cNvSpPr/>
          <p:nvPr/>
        </p:nvSpPr>
        <p:spPr>
          <a:xfrm>
            <a:off x="515160" y="1814040"/>
            <a:ext cx="32760" cy="21600"/>
          </a:xfrm>
          <a:custGeom>
            <a:avLst/>
            <a:gdLst/>
            <a:ahLst/>
            <a:cxnLst/>
            <a:rect l="0" t="0" r="r" b="b"/>
            <a:pathLst>
              <a:path w="91" h="60">
                <a:moveTo>
                  <a:pt x="0" y="0"/>
                </a:moveTo>
                <a:lnTo>
                  <a:pt x="91" y="0"/>
                </a:lnTo>
                <a:lnTo>
                  <a:pt x="91" y="60"/>
                </a:lnTo>
                <a:lnTo>
                  <a:pt x="0" y="60"/>
                </a:lnTo>
                <a:lnTo>
                  <a:pt x="0" y="0"/>
                </a:lnTo>
                <a:close/>
              </a:path>
            </a:pathLst>
          </a:custGeom>
          <a:solidFill>
            <a:srgbClr val="0DA6E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1" name="任意多边形 410"/>
          <p:cNvSpPr/>
          <p:nvPr/>
        </p:nvSpPr>
        <p:spPr>
          <a:xfrm>
            <a:off x="515160" y="1835280"/>
            <a:ext cx="32760" cy="21600"/>
          </a:xfrm>
          <a:custGeom>
            <a:avLst/>
            <a:gdLst/>
            <a:ahLst/>
            <a:cxnLst/>
            <a:rect l="0" t="0" r="r" b="b"/>
            <a:pathLst>
              <a:path w="91" h="60">
                <a:moveTo>
                  <a:pt x="0" y="0"/>
                </a:moveTo>
                <a:lnTo>
                  <a:pt x="91" y="0"/>
                </a:lnTo>
                <a:lnTo>
                  <a:pt x="91" y="60"/>
                </a:lnTo>
                <a:lnTo>
                  <a:pt x="0" y="60"/>
                </a:lnTo>
                <a:lnTo>
                  <a:pt x="0" y="0"/>
                </a:lnTo>
                <a:close/>
              </a:path>
            </a:pathLst>
          </a:custGeom>
          <a:solidFill>
            <a:srgbClr val="0DA7E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2" name="任意多边形 411"/>
          <p:cNvSpPr/>
          <p:nvPr/>
        </p:nvSpPr>
        <p:spPr>
          <a:xfrm>
            <a:off x="515160" y="1856520"/>
            <a:ext cx="32760" cy="21240"/>
          </a:xfrm>
          <a:custGeom>
            <a:avLst/>
            <a:gdLst/>
            <a:ahLst/>
            <a:cxnLst/>
            <a:rect l="0" t="0" r="r" b="b"/>
            <a:pathLst>
              <a:path w="91" h="59">
                <a:moveTo>
                  <a:pt x="0" y="0"/>
                </a:moveTo>
                <a:lnTo>
                  <a:pt x="91" y="0"/>
                </a:lnTo>
                <a:lnTo>
                  <a:pt x="91" y="59"/>
                </a:lnTo>
                <a:lnTo>
                  <a:pt x="0" y="59"/>
                </a:lnTo>
                <a:lnTo>
                  <a:pt x="0" y="0"/>
                </a:lnTo>
                <a:close/>
              </a:path>
            </a:pathLst>
          </a:custGeom>
          <a:solidFill>
            <a:srgbClr val="0DA7E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3" name="任意多边形 412"/>
          <p:cNvSpPr/>
          <p:nvPr/>
        </p:nvSpPr>
        <p:spPr>
          <a:xfrm>
            <a:off x="515160" y="1877400"/>
            <a:ext cx="32760" cy="21600"/>
          </a:xfrm>
          <a:custGeom>
            <a:avLst/>
            <a:gdLst/>
            <a:ahLst/>
            <a:cxnLst/>
            <a:rect l="0" t="0" r="r" b="b"/>
            <a:pathLst>
              <a:path w="91" h="60">
                <a:moveTo>
                  <a:pt x="0" y="0"/>
                </a:moveTo>
                <a:lnTo>
                  <a:pt x="91" y="0"/>
                </a:lnTo>
                <a:lnTo>
                  <a:pt x="91" y="60"/>
                </a:lnTo>
                <a:lnTo>
                  <a:pt x="0" y="60"/>
                </a:lnTo>
                <a:lnTo>
                  <a:pt x="0" y="0"/>
                </a:lnTo>
                <a:close/>
              </a:path>
            </a:pathLst>
          </a:custGeom>
          <a:solidFill>
            <a:srgbClr val="0DA8E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4" name="任意多边形 413"/>
          <p:cNvSpPr/>
          <p:nvPr/>
        </p:nvSpPr>
        <p:spPr>
          <a:xfrm>
            <a:off x="515160" y="1898640"/>
            <a:ext cx="32760" cy="21600"/>
          </a:xfrm>
          <a:custGeom>
            <a:avLst/>
            <a:gdLst/>
            <a:ahLst/>
            <a:cxnLst/>
            <a:rect l="0" t="0" r="r" b="b"/>
            <a:pathLst>
              <a:path w="91" h="60">
                <a:moveTo>
                  <a:pt x="0" y="0"/>
                </a:moveTo>
                <a:lnTo>
                  <a:pt x="91" y="0"/>
                </a:lnTo>
                <a:lnTo>
                  <a:pt x="91" y="60"/>
                </a:lnTo>
                <a:lnTo>
                  <a:pt x="0" y="60"/>
                </a:lnTo>
                <a:lnTo>
                  <a:pt x="0" y="0"/>
                </a:lnTo>
                <a:close/>
              </a:path>
            </a:pathLst>
          </a:custGeom>
          <a:solidFill>
            <a:srgbClr val="0CA8E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5" name="任意多边形 414"/>
          <p:cNvSpPr/>
          <p:nvPr/>
        </p:nvSpPr>
        <p:spPr>
          <a:xfrm>
            <a:off x="515160" y="1919880"/>
            <a:ext cx="32760" cy="21600"/>
          </a:xfrm>
          <a:custGeom>
            <a:avLst/>
            <a:gdLst/>
            <a:ahLst/>
            <a:cxnLst/>
            <a:rect l="0" t="0" r="r" b="b"/>
            <a:pathLst>
              <a:path w="91" h="60">
                <a:moveTo>
                  <a:pt x="0" y="0"/>
                </a:moveTo>
                <a:lnTo>
                  <a:pt x="91" y="0"/>
                </a:lnTo>
                <a:lnTo>
                  <a:pt x="91" y="60"/>
                </a:lnTo>
                <a:lnTo>
                  <a:pt x="0" y="60"/>
                </a:lnTo>
                <a:lnTo>
                  <a:pt x="0" y="0"/>
                </a:lnTo>
                <a:close/>
              </a:path>
            </a:pathLst>
          </a:custGeom>
          <a:solidFill>
            <a:srgbClr val="0CA9E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6" name="任意多边形 415"/>
          <p:cNvSpPr/>
          <p:nvPr/>
        </p:nvSpPr>
        <p:spPr>
          <a:xfrm>
            <a:off x="515160" y="1941120"/>
            <a:ext cx="32760" cy="21240"/>
          </a:xfrm>
          <a:custGeom>
            <a:avLst/>
            <a:gdLst/>
            <a:ahLst/>
            <a:cxnLst/>
            <a:rect l="0" t="0" r="r" b="b"/>
            <a:pathLst>
              <a:path w="91" h="59">
                <a:moveTo>
                  <a:pt x="0" y="0"/>
                </a:moveTo>
                <a:lnTo>
                  <a:pt x="91" y="0"/>
                </a:lnTo>
                <a:lnTo>
                  <a:pt x="91" y="59"/>
                </a:lnTo>
                <a:lnTo>
                  <a:pt x="0" y="59"/>
                </a:lnTo>
                <a:lnTo>
                  <a:pt x="0" y="0"/>
                </a:lnTo>
                <a:close/>
              </a:path>
            </a:pathLst>
          </a:custGeom>
          <a:solidFill>
            <a:srgbClr val="0CAAE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7" name="任意多边形 416"/>
          <p:cNvSpPr/>
          <p:nvPr/>
        </p:nvSpPr>
        <p:spPr>
          <a:xfrm>
            <a:off x="515160" y="1962000"/>
            <a:ext cx="32760" cy="21600"/>
          </a:xfrm>
          <a:custGeom>
            <a:avLst/>
            <a:gdLst/>
            <a:ahLst/>
            <a:cxnLst/>
            <a:rect l="0" t="0" r="r" b="b"/>
            <a:pathLst>
              <a:path w="91" h="60">
                <a:moveTo>
                  <a:pt x="0" y="0"/>
                </a:moveTo>
                <a:lnTo>
                  <a:pt x="91" y="0"/>
                </a:lnTo>
                <a:lnTo>
                  <a:pt x="91" y="60"/>
                </a:lnTo>
                <a:lnTo>
                  <a:pt x="0" y="60"/>
                </a:lnTo>
                <a:lnTo>
                  <a:pt x="0" y="0"/>
                </a:lnTo>
                <a:close/>
              </a:path>
            </a:pathLst>
          </a:custGeom>
          <a:solidFill>
            <a:srgbClr val="0CAAE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18" name="任意多边形 417"/>
          <p:cNvSpPr/>
          <p:nvPr/>
        </p:nvSpPr>
        <p:spPr>
          <a:xfrm>
            <a:off x="515160" y="1983240"/>
            <a:ext cx="32760" cy="21600"/>
          </a:xfrm>
          <a:custGeom>
            <a:avLst/>
            <a:gdLst/>
            <a:ahLst/>
            <a:cxnLst/>
            <a:rect l="0" t="0" r="r" b="b"/>
            <a:pathLst>
              <a:path w="91" h="60">
                <a:moveTo>
                  <a:pt x="0" y="0"/>
                </a:moveTo>
                <a:lnTo>
                  <a:pt x="91" y="0"/>
                </a:lnTo>
                <a:lnTo>
                  <a:pt x="91" y="60"/>
                </a:lnTo>
                <a:lnTo>
                  <a:pt x="0" y="60"/>
                </a:lnTo>
                <a:lnTo>
                  <a:pt x="0" y="0"/>
                </a:lnTo>
                <a:close/>
              </a:path>
            </a:pathLst>
          </a:custGeom>
          <a:solidFill>
            <a:srgbClr val="0BABE2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9" name="任意多边形 418"/>
          <p:cNvSpPr/>
          <p:nvPr/>
        </p:nvSpPr>
        <p:spPr>
          <a:xfrm>
            <a:off x="515160" y="2004480"/>
            <a:ext cx="32760" cy="21600"/>
          </a:xfrm>
          <a:custGeom>
            <a:avLst/>
            <a:gdLst/>
            <a:ahLst/>
            <a:cxnLst/>
            <a:rect l="0" t="0" r="r" b="b"/>
            <a:pathLst>
              <a:path w="91" h="60">
                <a:moveTo>
                  <a:pt x="0" y="0"/>
                </a:moveTo>
                <a:lnTo>
                  <a:pt x="91" y="0"/>
                </a:lnTo>
                <a:lnTo>
                  <a:pt x="91" y="60"/>
                </a:lnTo>
                <a:lnTo>
                  <a:pt x="0" y="60"/>
                </a:lnTo>
                <a:lnTo>
                  <a:pt x="0" y="0"/>
                </a:lnTo>
                <a:close/>
              </a:path>
            </a:pathLst>
          </a:custGeom>
          <a:solidFill>
            <a:srgbClr val="0BABE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0" name="任意多边形 419"/>
          <p:cNvSpPr/>
          <p:nvPr/>
        </p:nvSpPr>
        <p:spPr>
          <a:xfrm>
            <a:off x="515160" y="2025720"/>
            <a:ext cx="32760" cy="21240"/>
          </a:xfrm>
          <a:custGeom>
            <a:avLst/>
            <a:gdLst/>
            <a:ahLst/>
            <a:cxnLst/>
            <a:rect l="0" t="0" r="r" b="b"/>
            <a:pathLst>
              <a:path w="91" h="59">
                <a:moveTo>
                  <a:pt x="0" y="0"/>
                </a:moveTo>
                <a:lnTo>
                  <a:pt x="91" y="0"/>
                </a:lnTo>
                <a:lnTo>
                  <a:pt x="91" y="59"/>
                </a:lnTo>
                <a:lnTo>
                  <a:pt x="0" y="59"/>
                </a:lnTo>
                <a:lnTo>
                  <a:pt x="0" y="0"/>
                </a:lnTo>
                <a:close/>
              </a:path>
            </a:pathLst>
          </a:custGeom>
          <a:solidFill>
            <a:srgbClr val="0BACE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1" name="任意多边形 420"/>
          <p:cNvSpPr/>
          <p:nvPr/>
        </p:nvSpPr>
        <p:spPr>
          <a:xfrm>
            <a:off x="515160" y="2046600"/>
            <a:ext cx="32760" cy="21600"/>
          </a:xfrm>
          <a:custGeom>
            <a:avLst/>
            <a:gdLst/>
            <a:ahLst/>
            <a:cxnLst/>
            <a:rect l="0" t="0" r="r" b="b"/>
            <a:pathLst>
              <a:path w="91" h="60">
                <a:moveTo>
                  <a:pt x="0" y="0"/>
                </a:moveTo>
                <a:lnTo>
                  <a:pt x="91" y="0"/>
                </a:lnTo>
                <a:lnTo>
                  <a:pt x="91" y="60"/>
                </a:lnTo>
                <a:lnTo>
                  <a:pt x="0" y="60"/>
                </a:lnTo>
                <a:lnTo>
                  <a:pt x="0" y="0"/>
                </a:lnTo>
                <a:close/>
              </a:path>
            </a:pathLst>
          </a:custGeom>
          <a:solidFill>
            <a:srgbClr val="0BACE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2" name="任意多边形 421"/>
          <p:cNvSpPr/>
          <p:nvPr/>
        </p:nvSpPr>
        <p:spPr>
          <a:xfrm>
            <a:off x="515160" y="2067840"/>
            <a:ext cx="32760" cy="21600"/>
          </a:xfrm>
          <a:custGeom>
            <a:avLst/>
            <a:gdLst/>
            <a:ahLst/>
            <a:cxnLst/>
            <a:rect l="0" t="0" r="r" b="b"/>
            <a:pathLst>
              <a:path w="91" h="60">
                <a:moveTo>
                  <a:pt x="0" y="0"/>
                </a:moveTo>
                <a:lnTo>
                  <a:pt x="91" y="0"/>
                </a:lnTo>
                <a:lnTo>
                  <a:pt x="91" y="60"/>
                </a:lnTo>
                <a:lnTo>
                  <a:pt x="0" y="60"/>
                </a:lnTo>
                <a:lnTo>
                  <a:pt x="0" y="0"/>
                </a:lnTo>
                <a:close/>
              </a:path>
            </a:pathLst>
          </a:custGeom>
          <a:solidFill>
            <a:srgbClr val="0AADD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3" name="任意多边形 422"/>
          <p:cNvSpPr/>
          <p:nvPr/>
        </p:nvSpPr>
        <p:spPr>
          <a:xfrm>
            <a:off x="515160" y="2089080"/>
            <a:ext cx="32760" cy="21240"/>
          </a:xfrm>
          <a:custGeom>
            <a:avLst/>
            <a:gdLst/>
            <a:ahLst/>
            <a:cxnLst/>
            <a:rect l="0" t="0" r="r" b="b"/>
            <a:pathLst>
              <a:path w="91" h="59">
                <a:moveTo>
                  <a:pt x="0" y="0"/>
                </a:moveTo>
                <a:lnTo>
                  <a:pt x="91" y="0"/>
                </a:lnTo>
                <a:lnTo>
                  <a:pt x="91" y="59"/>
                </a:lnTo>
                <a:lnTo>
                  <a:pt x="0" y="59"/>
                </a:lnTo>
                <a:lnTo>
                  <a:pt x="0" y="0"/>
                </a:lnTo>
                <a:close/>
              </a:path>
            </a:pathLst>
          </a:custGeom>
          <a:solidFill>
            <a:srgbClr val="0AADD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4" name="任意多边形 423"/>
          <p:cNvSpPr/>
          <p:nvPr/>
        </p:nvSpPr>
        <p:spPr>
          <a:xfrm>
            <a:off x="515160" y="2109960"/>
            <a:ext cx="32760" cy="21600"/>
          </a:xfrm>
          <a:custGeom>
            <a:avLst/>
            <a:gdLst/>
            <a:ahLst/>
            <a:cxnLst/>
            <a:rect l="0" t="0" r="r" b="b"/>
            <a:pathLst>
              <a:path w="91" h="60">
                <a:moveTo>
                  <a:pt x="0" y="0"/>
                </a:moveTo>
                <a:lnTo>
                  <a:pt x="91" y="0"/>
                </a:lnTo>
                <a:lnTo>
                  <a:pt x="91" y="60"/>
                </a:lnTo>
                <a:lnTo>
                  <a:pt x="0" y="60"/>
                </a:lnTo>
                <a:lnTo>
                  <a:pt x="0" y="0"/>
                </a:lnTo>
                <a:close/>
              </a:path>
            </a:pathLst>
          </a:custGeom>
          <a:solidFill>
            <a:srgbClr val="0AAEDE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5" name="任意多边形 424"/>
          <p:cNvSpPr/>
          <p:nvPr/>
        </p:nvSpPr>
        <p:spPr>
          <a:xfrm>
            <a:off x="515160" y="2131200"/>
            <a:ext cx="32760" cy="21600"/>
          </a:xfrm>
          <a:custGeom>
            <a:avLst/>
            <a:gdLst/>
            <a:ahLst/>
            <a:cxnLst/>
            <a:rect l="0" t="0" r="r" b="b"/>
            <a:pathLst>
              <a:path w="91" h="60">
                <a:moveTo>
                  <a:pt x="0" y="0"/>
                </a:moveTo>
                <a:lnTo>
                  <a:pt x="91" y="0"/>
                </a:lnTo>
                <a:lnTo>
                  <a:pt x="91" y="60"/>
                </a:lnTo>
                <a:lnTo>
                  <a:pt x="0" y="60"/>
                </a:lnTo>
                <a:lnTo>
                  <a:pt x="0" y="0"/>
                </a:lnTo>
                <a:close/>
              </a:path>
            </a:pathLst>
          </a:custGeom>
          <a:solidFill>
            <a:srgbClr val="0AAED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6" name="任意多边形 425"/>
          <p:cNvSpPr/>
          <p:nvPr/>
        </p:nvSpPr>
        <p:spPr>
          <a:xfrm>
            <a:off x="515160" y="2152440"/>
            <a:ext cx="32760" cy="21600"/>
          </a:xfrm>
          <a:custGeom>
            <a:avLst/>
            <a:gdLst/>
            <a:ahLst/>
            <a:cxnLst/>
            <a:rect l="0" t="0" r="r" b="b"/>
            <a:pathLst>
              <a:path w="91" h="60">
                <a:moveTo>
                  <a:pt x="0" y="0"/>
                </a:moveTo>
                <a:lnTo>
                  <a:pt x="91" y="0"/>
                </a:lnTo>
                <a:lnTo>
                  <a:pt x="91" y="60"/>
                </a:lnTo>
                <a:lnTo>
                  <a:pt x="0" y="60"/>
                </a:lnTo>
                <a:lnTo>
                  <a:pt x="0" y="0"/>
                </a:lnTo>
                <a:close/>
              </a:path>
            </a:pathLst>
          </a:custGeom>
          <a:solidFill>
            <a:srgbClr val="09AFD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7" name="任意多边形 426"/>
          <p:cNvSpPr/>
          <p:nvPr/>
        </p:nvSpPr>
        <p:spPr>
          <a:xfrm>
            <a:off x="515160" y="2173680"/>
            <a:ext cx="32760" cy="21240"/>
          </a:xfrm>
          <a:custGeom>
            <a:avLst/>
            <a:gdLst/>
            <a:ahLst/>
            <a:cxnLst/>
            <a:rect l="0" t="0" r="r" b="b"/>
            <a:pathLst>
              <a:path w="91" h="59">
                <a:moveTo>
                  <a:pt x="0" y="0"/>
                </a:moveTo>
                <a:lnTo>
                  <a:pt x="91" y="0"/>
                </a:lnTo>
                <a:lnTo>
                  <a:pt x="91" y="59"/>
                </a:lnTo>
                <a:lnTo>
                  <a:pt x="0" y="59"/>
                </a:lnTo>
                <a:lnTo>
                  <a:pt x="0" y="0"/>
                </a:lnTo>
                <a:close/>
              </a:path>
            </a:pathLst>
          </a:custGeom>
          <a:solidFill>
            <a:srgbClr val="09AFD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8" name="任意多边形 427"/>
          <p:cNvSpPr/>
          <p:nvPr/>
        </p:nvSpPr>
        <p:spPr>
          <a:xfrm>
            <a:off x="515160" y="2194560"/>
            <a:ext cx="32760" cy="21600"/>
          </a:xfrm>
          <a:custGeom>
            <a:avLst/>
            <a:gdLst/>
            <a:ahLst/>
            <a:cxnLst/>
            <a:rect l="0" t="0" r="r" b="b"/>
            <a:pathLst>
              <a:path w="91" h="60">
                <a:moveTo>
                  <a:pt x="0" y="0"/>
                </a:moveTo>
                <a:lnTo>
                  <a:pt x="91" y="0"/>
                </a:lnTo>
                <a:lnTo>
                  <a:pt x="91" y="60"/>
                </a:lnTo>
                <a:lnTo>
                  <a:pt x="0" y="60"/>
                </a:lnTo>
                <a:lnTo>
                  <a:pt x="0" y="0"/>
                </a:lnTo>
                <a:close/>
              </a:path>
            </a:pathLst>
          </a:custGeom>
          <a:solidFill>
            <a:srgbClr val="09B0D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9" name="任意多边形 428"/>
          <p:cNvSpPr/>
          <p:nvPr/>
        </p:nvSpPr>
        <p:spPr>
          <a:xfrm>
            <a:off x="515160" y="2215800"/>
            <a:ext cx="32760" cy="21600"/>
          </a:xfrm>
          <a:custGeom>
            <a:avLst/>
            <a:gdLst/>
            <a:ahLst/>
            <a:cxnLst/>
            <a:rect l="0" t="0" r="r" b="b"/>
            <a:pathLst>
              <a:path w="91" h="60">
                <a:moveTo>
                  <a:pt x="0" y="0"/>
                </a:moveTo>
                <a:lnTo>
                  <a:pt x="91" y="0"/>
                </a:lnTo>
                <a:lnTo>
                  <a:pt x="91" y="60"/>
                </a:lnTo>
                <a:lnTo>
                  <a:pt x="0" y="60"/>
                </a:lnTo>
                <a:lnTo>
                  <a:pt x="0" y="0"/>
                </a:lnTo>
                <a:close/>
              </a:path>
            </a:pathLst>
          </a:custGeom>
          <a:solidFill>
            <a:srgbClr val="09B0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0" name="任意多边形 429"/>
          <p:cNvSpPr/>
          <p:nvPr/>
        </p:nvSpPr>
        <p:spPr>
          <a:xfrm>
            <a:off x="515160" y="2237040"/>
            <a:ext cx="32760" cy="21600"/>
          </a:xfrm>
          <a:custGeom>
            <a:avLst/>
            <a:gdLst/>
            <a:ahLst/>
            <a:cxnLst/>
            <a:rect l="0" t="0" r="r" b="b"/>
            <a:pathLst>
              <a:path w="91" h="60">
                <a:moveTo>
                  <a:pt x="0" y="0"/>
                </a:moveTo>
                <a:lnTo>
                  <a:pt x="91" y="0"/>
                </a:lnTo>
                <a:lnTo>
                  <a:pt x="91" y="60"/>
                </a:lnTo>
                <a:lnTo>
                  <a:pt x="0" y="60"/>
                </a:lnTo>
                <a:lnTo>
                  <a:pt x="0" y="0"/>
                </a:lnTo>
                <a:close/>
              </a:path>
            </a:pathLst>
          </a:custGeom>
          <a:solidFill>
            <a:srgbClr val="08B1D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1" name="任意多边形 430"/>
          <p:cNvSpPr/>
          <p:nvPr/>
        </p:nvSpPr>
        <p:spPr>
          <a:xfrm>
            <a:off x="515160" y="2258280"/>
            <a:ext cx="32760" cy="21240"/>
          </a:xfrm>
          <a:custGeom>
            <a:avLst/>
            <a:gdLst/>
            <a:ahLst/>
            <a:cxnLst/>
            <a:rect l="0" t="0" r="r" b="b"/>
            <a:pathLst>
              <a:path w="91" h="59">
                <a:moveTo>
                  <a:pt x="0" y="0"/>
                </a:moveTo>
                <a:lnTo>
                  <a:pt x="91" y="0"/>
                </a:lnTo>
                <a:lnTo>
                  <a:pt x="91" y="59"/>
                </a:lnTo>
                <a:lnTo>
                  <a:pt x="0" y="59"/>
                </a:lnTo>
                <a:lnTo>
                  <a:pt x="0" y="0"/>
                </a:lnTo>
                <a:close/>
              </a:path>
            </a:pathLst>
          </a:custGeom>
          <a:solidFill>
            <a:srgbClr val="08B2DA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2" name="任意多边形 431"/>
          <p:cNvSpPr/>
          <p:nvPr/>
        </p:nvSpPr>
        <p:spPr>
          <a:xfrm>
            <a:off x="515160" y="2279160"/>
            <a:ext cx="32760" cy="21600"/>
          </a:xfrm>
          <a:custGeom>
            <a:avLst/>
            <a:gdLst/>
            <a:ahLst/>
            <a:cxnLst/>
            <a:rect l="0" t="0" r="r" b="b"/>
            <a:pathLst>
              <a:path w="91" h="60">
                <a:moveTo>
                  <a:pt x="0" y="0"/>
                </a:moveTo>
                <a:lnTo>
                  <a:pt x="91" y="0"/>
                </a:lnTo>
                <a:lnTo>
                  <a:pt x="91" y="60"/>
                </a:lnTo>
                <a:lnTo>
                  <a:pt x="0" y="60"/>
                </a:lnTo>
                <a:lnTo>
                  <a:pt x="0" y="0"/>
                </a:lnTo>
                <a:close/>
              </a:path>
            </a:pathLst>
          </a:custGeom>
          <a:solidFill>
            <a:srgbClr val="08B2D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3" name="任意多边形 432"/>
          <p:cNvSpPr/>
          <p:nvPr/>
        </p:nvSpPr>
        <p:spPr>
          <a:xfrm>
            <a:off x="515160" y="2300400"/>
            <a:ext cx="32760" cy="21600"/>
          </a:xfrm>
          <a:custGeom>
            <a:avLst/>
            <a:gdLst/>
            <a:ahLst/>
            <a:cxnLst/>
            <a:rect l="0" t="0" r="r" b="b"/>
            <a:pathLst>
              <a:path w="91" h="60">
                <a:moveTo>
                  <a:pt x="0" y="0"/>
                </a:moveTo>
                <a:lnTo>
                  <a:pt x="91" y="0"/>
                </a:lnTo>
                <a:lnTo>
                  <a:pt x="91" y="60"/>
                </a:lnTo>
                <a:lnTo>
                  <a:pt x="0" y="60"/>
                </a:lnTo>
                <a:lnTo>
                  <a:pt x="0" y="0"/>
                </a:lnTo>
                <a:close/>
              </a:path>
            </a:pathLst>
          </a:custGeom>
          <a:solidFill>
            <a:srgbClr val="08B3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4" name="任意多边形 433"/>
          <p:cNvSpPr/>
          <p:nvPr/>
        </p:nvSpPr>
        <p:spPr>
          <a:xfrm>
            <a:off x="515160" y="2321640"/>
            <a:ext cx="32760" cy="21600"/>
          </a:xfrm>
          <a:custGeom>
            <a:avLst/>
            <a:gdLst/>
            <a:ahLst/>
            <a:cxnLst/>
            <a:rect l="0" t="0" r="r" b="b"/>
            <a:pathLst>
              <a:path w="91" h="60">
                <a:moveTo>
                  <a:pt x="0" y="0"/>
                </a:moveTo>
                <a:lnTo>
                  <a:pt x="91" y="0"/>
                </a:lnTo>
                <a:lnTo>
                  <a:pt x="91" y="60"/>
                </a:lnTo>
                <a:lnTo>
                  <a:pt x="0" y="60"/>
                </a:lnTo>
                <a:lnTo>
                  <a:pt x="0" y="0"/>
                </a:lnTo>
                <a:close/>
              </a:path>
            </a:pathLst>
          </a:custGeom>
          <a:solidFill>
            <a:srgbClr val="07B3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5" name="任意多边形 434"/>
          <p:cNvSpPr/>
          <p:nvPr/>
        </p:nvSpPr>
        <p:spPr>
          <a:xfrm>
            <a:off x="515160" y="2342880"/>
            <a:ext cx="32760" cy="21240"/>
          </a:xfrm>
          <a:custGeom>
            <a:avLst/>
            <a:gdLst/>
            <a:ahLst/>
            <a:cxnLst/>
            <a:rect l="0" t="0" r="r" b="b"/>
            <a:pathLst>
              <a:path w="91" h="59">
                <a:moveTo>
                  <a:pt x="0" y="0"/>
                </a:moveTo>
                <a:lnTo>
                  <a:pt x="91" y="0"/>
                </a:lnTo>
                <a:lnTo>
                  <a:pt x="91" y="59"/>
                </a:lnTo>
                <a:lnTo>
                  <a:pt x="0" y="59"/>
                </a:lnTo>
                <a:lnTo>
                  <a:pt x="0" y="0"/>
                </a:lnTo>
                <a:close/>
              </a:path>
            </a:pathLst>
          </a:custGeom>
          <a:solidFill>
            <a:srgbClr val="07B4D7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6" name="任意多边形 435"/>
          <p:cNvSpPr/>
          <p:nvPr/>
        </p:nvSpPr>
        <p:spPr>
          <a:xfrm>
            <a:off x="515160" y="2363760"/>
            <a:ext cx="32760" cy="21600"/>
          </a:xfrm>
          <a:custGeom>
            <a:avLst/>
            <a:gdLst/>
            <a:ahLst/>
            <a:cxnLst/>
            <a:rect l="0" t="0" r="r" b="b"/>
            <a:pathLst>
              <a:path w="91" h="60">
                <a:moveTo>
                  <a:pt x="0" y="0"/>
                </a:moveTo>
                <a:lnTo>
                  <a:pt x="91" y="0"/>
                </a:lnTo>
                <a:lnTo>
                  <a:pt x="91" y="60"/>
                </a:lnTo>
                <a:lnTo>
                  <a:pt x="0" y="60"/>
                </a:lnTo>
                <a:lnTo>
                  <a:pt x="0" y="0"/>
                </a:lnTo>
                <a:close/>
              </a:path>
            </a:pathLst>
          </a:custGeom>
          <a:solidFill>
            <a:srgbClr val="07B4D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7" name="任意多边形 436"/>
          <p:cNvSpPr/>
          <p:nvPr/>
        </p:nvSpPr>
        <p:spPr>
          <a:xfrm>
            <a:off x="515160" y="2385000"/>
            <a:ext cx="32760" cy="21600"/>
          </a:xfrm>
          <a:custGeom>
            <a:avLst/>
            <a:gdLst/>
            <a:ahLst/>
            <a:cxnLst/>
            <a:rect l="0" t="0" r="r" b="b"/>
            <a:pathLst>
              <a:path w="91" h="60">
                <a:moveTo>
                  <a:pt x="0" y="0"/>
                </a:moveTo>
                <a:lnTo>
                  <a:pt x="91" y="0"/>
                </a:lnTo>
                <a:lnTo>
                  <a:pt x="91" y="60"/>
                </a:lnTo>
                <a:lnTo>
                  <a:pt x="0" y="60"/>
                </a:lnTo>
                <a:lnTo>
                  <a:pt x="0" y="0"/>
                </a:lnTo>
                <a:close/>
              </a:path>
            </a:pathLst>
          </a:custGeom>
          <a:solidFill>
            <a:srgbClr val="07B5D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8" name="任意多边形 437"/>
          <p:cNvSpPr/>
          <p:nvPr/>
        </p:nvSpPr>
        <p:spPr>
          <a:xfrm>
            <a:off x="515160" y="2406240"/>
            <a:ext cx="32760" cy="21240"/>
          </a:xfrm>
          <a:custGeom>
            <a:avLst/>
            <a:gdLst/>
            <a:ahLst/>
            <a:cxnLst/>
            <a:rect l="0" t="0" r="r" b="b"/>
            <a:pathLst>
              <a:path w="91" h="59">
                <a:moveTo>
                  <a:pt x="0" y="0"/>
                </a:moveTo>
                <a:lnTo>
                  <a:pt x="91" y="0"/>
                </a:lnTo>
                <a:lnTo>
                  <a:pt x="91" y="59"/>
                </a:lnTo>
                <a:lnTo>
                  <a:pt x="0" y="59"/>
                </a:lnTo>
                <a:lnTo>
                  <a:pt x="0" y="0"/>
                </a:lnTo>
                <a:close/>
              </a:path>
            </a:pathLst>
          </a:custGeom>
          <a:solidFill>
            <a:srgbClr val="06B5D5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9" name="任意多边形 438"/>
          <p:cNvSpPr/>
          <p:nvPr/>
        </p:nvSpPr>
        <p:spPr>
          <a:xfrm>
            <a:off x="515160" y="2427120"/>
            <a:ext cx="32760" cy="21600"/>
          </a:xfrm>
          <a:custGeom>
            <a:avLst/>
            <a:gdLst/>
            <a:ahLst/>
            <a:cxnLst/>
            <a:rect l="0" t="0" r="r" b="b"/>
            <a:pathLst>
              <a:path w="91" h="60">
                <a:moveTo>
                  <a:pt x="0" y="0"/>
                </a:moveTo>
                <a:lnTo>
                  <a:pt x="91" y="0"/>
                </a:lnTo>
                <a:lnTo>
                  <a:pt x="91" y="60"/>
                </a:lnTo>
                <a:lnTo>
                  <a:pt x="0" y="60"/>
                </a:lnTo>
                <a:lnTo>
                  <a:pt x="0" y="0"/>
                </a:lnTo>
                <a:close/>
              </a:path>
            </a:pathLst>
          </a:custGeom>
          <a:solidFill>
            <a:srgbClr val="06B6D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0" name="文本框 439"/>
          <p:cNvSpPr txBox="1"/>
          <p:nvPr/>
        </p:nvSpPr>
        <p:spPr>
          <a:xfrm>
            <a:off x="644400" y="2209680"/>
            <a:ext cx="230184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embedding_dim = </a:t>
            </a:r>
            <a:r>
              <a:rPr lang="en-US" sz="889" b="0" u="none" strike="noStrike">
                <a:solidFill>
                  <a:srgbClr val="00D3F3"/>
                </a:solidFill>
                <a:effectLst/>
                <a:uFillTx/>
                <a:latin typeface="Courier New"/>
                <a:ea typeface="Courier New"/>
              </a:rPr>
              <a:t>len</a:t>
            </a:r>
            <a:r>
              <a:rPr lang="en-US" sz="889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(embeddings[0])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1" name="图片 440"/>
          <p:cNvPicPr/>
          <p:nvPr/>
        </p:nvPicPr>
        <p:blipFill>
          <a:blip r:embed="rId2"/>
          <a:stretch/>
        </p:blipFill>
        <p:spPr>
          <a:xfrm>
            <a:off x="0" y="0"/>
            <a:ext cx="10309680" cy="7007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42" name="图片 441"/>
          <p:cNvPicPr/>
          <p:nvPr/>
        </p:nvPicPr>
        <p:blipFill>
          <a:blip r:embed="rId3"/>
          <a:stretch/>
        </p:blipFill>
        <p:spPr>
          <a:xfrm>
            <a:off x="386640" y="386640"/>
            <a:ext cx="10309680" cy="7007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43" name="图片 442"/>
          <p:cNvPicPr/>
          <p:nvPr/>
        </p:nvPicPr>
        <p:blipFill>
          <a:blip r:embed="rId4"/>
          <a:stretch/>
        </p:blipFill>
        <p:spPr>
          <a:xfrm>
            <a:off x="386640" y="773280"/>
            <a:ext cx="644040" cy="31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4" name="文本框 443"/>
          <p:cNvSpPr txBox="1"/>
          <p:nvPr/>
        </p:nvSpPr>
        <p:spPr>
          <a:xfrm>
            <a:off x="9745200" y="6702840"/>
            <a:ext cx="37404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8 / 12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5" name="文本框 444"/>
          <p:cNvSpPr txBox="1"/>
          <p:nvPr/>
        </p:nvSpPr>
        <p:spPr>
          <a:xfrm>
            <a:off x="386640" y="308160"/>
            <a:ext cx="3475440" cy="419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28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利⽤公开模型实现问答系统</a:t>
            </a:r>
            <a:endParaRPr lang="en-US" sz="22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6" name="文本框 445"/>
          <p:cNvSpPr txBox="1"/>
          <p:nvPr/>
        </p:nvSpPr>
        <p:spPr>
          <a:xfrm>
            <a:off x="386640" y="981000"/>
            <a:ext cx="16236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7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在</a:t>
            </a:r>
            <a:endParaRPr lang="en-US" sz="12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7" name="文本框 446"/>
          <p:cNvSpPr txBox="1"/>
          <p:nvPr/>
        </p:nvSpPr>
        <p:spPr>
          <a:xfrm>
            <a:off x="547560" y="1018440"/>
            <a:ext cx="34848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270" b="0" u="none" strike="noStrike">
                <a:solidFill>
                  <a:srgbClr val="BFDBFE"/>
                </a:solidFill>
                <a:effectLst/>
                <a:uFillTx/>
                <a:latin typeface="DejaVuSans"/>
                <a:ea typeface="DejaVuSans"/>
              </a:rPr>
              <a:t>RAG</a:t>
            </a:r>
            <a:endParaRPr lang="en-US" sz="12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48" name="图片 447"/>
          <p:cNvPicPr/>
          <p:nvPr/>
        </p:nvPicPr>
        <p:blipFill>
          <a:blip r:embed="rId5"/>
          <a:stretch/>
        </p:blipFill>
        <p:spPr>
          <a:xfrm>
            <a:off x="386640" y="1417680"/>
            <a:ext cx="2383920" cy="1401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9" name="任意多边形 448"/>
          <p:cNvSpPr/>
          <p:nvPr/>
        </p:nvSpPr>
        <p:spPr>
          <a:xfrm>
            <a:off x="515160" y="2109960"/>
            <a:ext cx="2126880" cy="580320"/>
          </a:xfrm>
          <a:custGeom>
            <a:avLst/>
            <a:gdLst/>
            <a:ahLst/>
            <a:cxnLst/>
            <a:rect l="0" t="0" r="r" b="b"/>
            <a:pathLst>
              <a:path w="5908" h="1612">
                <a:moveTo>
                  <a:pt x="40" y="40"/>
                </a:moveTo>
                <a:cubicBezTo>
                  <a:pt x="66" y="14"/>
                  <a:pt x="98" y="0"/>
                  <a:pt x="135" y="0"/>
                </a:cubicBezTo>
                <a:lnTo>
                  <a:pt x="5774" y="0"/>
                </a:lnTo>
                <a:cubicBezTo>
                  <a:pt x="5811" y="0"/>
                  <a:pt x="5843" y="14"/>
                  <a:pt x="5869" y="40"/>
                </a:cubicBezTo>
                <a:cubicBezTo>
                  <a:pt x="5895" y="66"/>
                  <a:pt x="5908" y="98"/>
                  <a:pt x="5908" y="135"/>
                </a:cubicBezTo>
                <a:lnTo>
                  <a:pt x="5908" y="1478"/>
                </a:lnTo>
                <a:cubicBezTo>
                  <a:pt x="5908" y="1515"/>
                  <a:pt x="5895" y="1547"/>
                  <a:pt x="5869" y="1573"/>
                </a:cubicBezTo>
                <a:cubicBezTo>
                  <a:pt x="5843" y="1599"/>
                  <a:pt x="5811" y="1612"/>
                  <a:pt x="5774" y="1612"/>
                </a:cubicBezTo>
                <a:lnTo>
                  <a:pt x="135" y="1612"/>
                </a:lnTo>
                <a:cubicBezTo>
                  <a:pt x="98" y="1612"/>
                  <a:pt x="66" y="1599"/>
                  <a:pt x="40" y="1573"/>
                </a:cubicBezTo>
                <a:cubicBezTo>
                  <a:pt x="14" y="1547"/>
                  <a:pt x="0" y="1515"/>
                  <a:pt x="0" y="1478"/>
                </a:cubicBezTo>
                <a:lnTo>
                  <a:pt x="0" y="135"/>
                </a:lnTo>
                <a:cubicBezTo>
                  <a:pt x="0" y="98"/>
                  <a:pt x="14" y="66"/>
                  <a:pt x="40" y="40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50" name="图片 449"/>
          <p:cNvPicPr/>
          <p:nvPr/>
        </p:nvPicPr>
        <p:blipFill>
          <a:blip r:embed="rId6"/>
          <a:stretch/>
        </p:blipFill>
        <p:spPr>
          <a:xfrm>
            <a:off x="515520" y="1546560"/>
            <a:ext cx="185040" cy="241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51" name="文本框 450"/>
          <p:cNvSpPr txBox="1"/>
          <p:nvPr/>
        </p:nvSpPr>
        <p:spPr>
          <a:xfrm>
            <a:off x="885240" y="981000"/>
            <a:ext cx="727020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7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系统中，⽣成模块负责将检索到的</a:t>
            </a:r>
            <a:r>
              <a:rPr lang="zh-CN" sz="1270" b="0" u="none" strike="noStrike">
                <a:solidFill>
                  <a:srgbClr val="FF8904"/>
                </a:solidFill>
                <a:effectLst/>
                <a:uFillTx/>
                <a:latin typeface="NotoSansCJKsc"/>
                <a:ea typeface="NotoSansCJKsc"/>
              </a:rPr>
              <a:t>上下⽂信息</a:t>
            </a:r>
            <a:r>
              <a:rPr lang="zh-CN" sz="127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转换为</a:t>
            </a:r>
            <a:r>
              <a:rPr lang="zh-CN" sz="1270" b="0" u="none" strike="noStrike">
                <a:solidFill>
                  <a:srgbClr val="00D3F3"/>
                </a:solidFill>
                <a:effectLst/>
                <a:uFillTx/>
                <a:latin typeface="NotoSansCJKsc"/>
                <a:ea typeface="NotoSansCJKsc"/>
              </a:rPr>
              <a:t>⾃然语⾔回答</a:t>
            </a:r>
            <a:r>
              <a:rPr lang="zh-CN" sz="1270" b="0" u="none" strike="noStrike">
                <a:solidFill>
                  <a:srgbClr val="BFDBFE"/>
                </a:solidFill>
                <a:effectLst/>
                <a:uFillTx/>
                <a:latin typeface="NotoSansCJKsc"/>
                <a:ea typeface="NotoSansCJKsc"/>
              </a:rPr>
              <a:t>，可利⽤公开的预训练⽣成模型实现</a:t>
            </a:r>
            <a:endParaRPr lang="en-US" sz="12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2" name="文本框 451"/>
          <p:cNvSpPr txBox="1"/>
          <p:nvPr/>
        </p:nvSpPr>
        <p:spPr>
          <a:xfrm>
            <a:off x="797400" y="1536840"/>
            <a:ext cx="80856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7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检索上下⽂</a:t>
            </a:r>
            <a:endParaRPr lang="en-US" sz="12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3" name="文本框 452"/>
          <p:cNvSpPr txBox="1"/>
          <p:nvPr/>
        </p:nvSpPr>
        <p:spPr>
          <a:xfrm>
            <a:off x="515520" y="1874880"/>
            <a:ext cx="157968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由检索模块返回的相关⽂本⽚段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4" name="文本框 453"/>
          <p:cNvSpPr txBox="1"/>
          <p:nvPr/>
        </p:nvSpPr>
        <p:spPr>
          <a:xfrm>
            <a:off x="612000" y="2338560"/>
            <a:ext cx="11232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"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5" name="文本框 454"/>
          <p:cNvSpPr txBox="1"/>
          <p:nvPr/>
        </p:nvSpPr>
        <p:spPr>
          <a:xfrm>
            <a:off x="679680" y="2301840"/>
            <a:ext cx="20307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E2E8F0"/>
                </a:solidFill>
                <a:effectLst/>
                <a:uFillTx/>
                <a:latin typeface="NotoSansCJKsc"/>
                <a:ea typeface="NotoSansCJKsc"/>
              </a:rPr>
              <a:t>糖尿病是⼀种慢性疾病，需要⻓期控制⾎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56" name="图片 455"/>
          <p:cNvPicPr/>
          <p:nvPr/>
        </p:nvPicPr>
        <p:blipFill>
          <a:blip r:embed="rId7"/>
          <a:stretch/>
        </p:blipFill>
        <p:spPr>
          <a:xfrm>
            <a:off x="3568320" y="1417680"/>
            <a:ext cx="3175920" cy="14011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57" name="图片 456"/>
          <p:cNvPicPr/>
          <p:nvPr/>
        </p:nvPicPr>
        <p:blipFill>
          <a:blip r:embed="rId8"/>
          <a:stretch/>
        </p:blipFill>
        <p:spPr>
          <a:xfrm>
            <a:off x="3697200" y="1546560"/>
            <a:ext cx="241200" cy="241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58" name="文本框 457"/>
          <p:cNvSpPr txBox="1"/>
          <p:nvPr/>
        </p:nvSpPr>
        <p:spPr>
          <a:xfrm>
            <a:off x="612000" y="2467440"/>
            <a:ext cx="162504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                    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59" name="图片 458"/>
          <p:cNvPicPr/>
          <p:nvPr/>
        </p:nvPicPr>
        <p:blipFill>
          <a:blip r:embed="rId9"/>
          <a:stretch/>
        </p:blipFill>
        <p:spPr>
          <a:xfrm>
            <a:off x="3697200" y="1917000"/>
            <a:ext cx="12852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60" name="文本框 459"/>
          <p:cNvSpPr txBox="1"/>
          <p:nvPr/>
        </p:nvSpPr>
        <p:spPr>
          <a:xfrm>
            <a:off x="4032720" y="1536840"/>
            <a:ext cx="113148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7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预训练⽣成模型</a:t>
            </a:r>
            <a:endParaRPr lang="en-US" sz="12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1" name="文本框 460"/>
          <p:cNvSpPr txBox="1"/>
          <p:nvPr/>
        </p:nvSpPr>
        <p:spPr>
          <a:xfrm>
            <a:off x="3887640" y="1902240"/>
            <a:ext cx="3873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GPT-3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2" name="文本框 461"/>
          <p:cNvSpPr txBox="1"/>
          <p:nvPr/>
        </p:nvSpPr>
        <p:spPr>
          <a:xfrm>
            <a:off x="4260600" y="1872360"/>
            <a:ext cx="13032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、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3" name="文本框 462"/>
          <p:cNvSpPr txBox="1"/>
          <p:nvPr/>
        </p:nvSpPr>
        <p:spPr>
          <a:xfrm>
            <a:off x="4389480" y="1902240"/>
            <a:ext cx="1623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T5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64" name="图片 463"/>
          <p:cNvPicPr/>
          <p:nvPr/>
        </p:nvPicPr>
        <p:blipFill>
          <a:blip r:embed="rId10"/>
          <a:stretch/>
        </p:blipFill>
        <p:spPr>
          <a:xfrm>
            <a:off x="3697200" y="2174760"/>
            <a:ext cx="12852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65" name="文本框 464"/>
          <p:cNvSpPr txBox="1"/>
          <p:nvPr/>
        </p:nvSpPr>
        <p:spPr>
          <a:xfrm>
            <a:off x="4550040" y="1872360"/>
            <a:ext cx="13032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等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66" name="图片 465"/>
          <p:cNvPicPr/>
          <p:nvPr/>
        </p:nvPicPr>
        <p:blipFill>
          <a:blip r:embed="rId11"/>
          <a:stretch/>
        </p:blipFill>
        <p:spPr>
          <a:xfrm>
            <a:off x="3697200" y="2432520"/>
            <a:ext cx="12852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67" name="文本框 466"/>
          <p:cNvSpPr txBox="1"/>
          <p:nvPr/>
        </p:nvSpPr>
        <p:spPr>
          <a:xfrm>
            <a:off x="3887640" y="2130120"/>
            <a:ext cx="142560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参数控制：温度、⻓度等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68" name="图片 467"/>
          <p:cNvPicPr/>
          <p:nvPr/>
        </p:nvPicPr>
        <p:blipFill>
          <a:blip r:embed="rId12"/>
          <a:stretch/>
        </p:blipFill>
        <p:spPr>
          <a:xfrm>
            <a:off x="7539120" y="1417680"/>
            <a:ext cx="2383920" cy="14011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69" name="图片 468"/>
          <p:cNvPicPr/>
          <p:nvPr/>
        </p:nvPicPr>
        <p:blipFill>
          <a:blip r:embed="rId13"/>
          <a:stretch/>
        </p:blipFill>
        <p:spPr>
          <a:xfrm>
            <a:off x="7668000" y="1546560"/>
            <a:ext cx="241200" cy="241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70" name="文本框 469"/>
          <p:cNvSpPr txBox="1"/>
          <p:nvPr/>
        </p:nvSpPr>
        <p:spPr>
          <a:xfrm>
            <a:off x="3887640" y="2387880"/>
            <a:ext cx="129600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转换上下⽂为连贯回答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1" name="文本框 470"/>
          <p:cNvSpPr txBox="1"/>
          <p:nvPr/>
        </p:nvSpPr>
        <p:spPr>
          <a:xfrm>
            <a:off x="8006040" y="1536840"/>
            <a:ext cx="64692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7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⽣成回答</a:t>
            </a:r>
            <a:endParaRPr lang="en-US" sz="12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2" name="文本框 471"/>
          <p:cNvSpPr txBox="1"/>
          <p:nvPr/>
        </p:nvSpPr>
        <p:spPr>
          <a:xfrm>
            <a:off x="7667640" y="1874880"/>
            <a:ext cx="13539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基于上下⽂的⾃然语⾔回答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3" name="文本框 472"/>
          <p:cNvSpPr txBox="1"/>
          <p:nvPr/>
        </p:nvSpPr>
        <p:spPr>
          <a:xfrm>
            <a:off x="7764480" y="2338560"/>
            <a:ext cx="11232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"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4" name="文本框 473"/>
          <p:cNvSpPr txBox="1"/>
          <p:nvPr/>
        </p:nvSpPr>
        <p:spPr>
          <a:xfrm>
            <a:off x="7832160" y="2301840"/>
            <a:ext cx="20307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E2E8F0"/>
                </a:solidFill>
                <a:effectLst/>
                <a:uFillTx/>
                <a:latin typeface="NotoSansCJKsc"/>
                <a:ea typeface="NotoSansCJKsc"/>
              </a:rPr>
              <a:t>糖尿病患者应选择低糖饮⻝，定期监测⾎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75" name="图片 474"/>
          <p:cNvPicPr/>
          <p:nvPr/>
        </p:nvPicPr>
        <p:blipFill>
          <a:blip r:embed="rId14"/>
          <a:stretch/>
        </p:blipFill>
        <p:spPr>
          <a:xfrm>
            <a:off x="386640" y="3076920"/>
            <a:ext cx="4671360" cy="3157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76" name="任意多边形 475"/>
          <p:cNvSpPr/>
          <p:nvPr/>
        </p:nvSpPr>
        <p:spPr>
          <a:xfrm>
            <a:off x="515160" y="3527640"/>
            <a:ext cx="4414320" cy="1289160"/>
          </a:xfrm>
          <a:custGeom>
            <a:avLst/>
            <a:gdLst/>
            <a:ahLst/>
            <a:cxnLst/>
            <a:rect l="0" t="0" r="r" b="b"/>
            <a:pathLst>
              <a:path w="12262" h="3581">
                <a:moveTo>
                  <a:pt x="40" y="40"/>
                </a:moveTo>
                <a:cubicBezTo>
                  <a:pt x="66" y="13"/>
                  <a:pt x="98" y="0"/>
                  <a:pt x="135" y="0"/>
                </a:cubicBezTo>
                <a:lnTo>
                  <a:pt x="12128" y="0"/>
                </a:lnTo>
                <a:cubicBezTo>
                  <a:pt x="12165" y="0"/>
                  <a:pt x="12197" y="13"/>
                  <a:pt x="12223" y="40"/>
                </a:cubicBezTo>
                <a:cubicBezTo>
                  <a:pt x="12249" y="66"/>
                  <a:pt x="12262" y="97"/>
                  <a:pt x="12262" y="135"/>
                </a:cubicBezTo>
                <a:lnTo>
                  <a:pt x="12262" y="3447"/>
                </a:lnTo>
                <a:cubicBezTo>
                  <a:pt x="12262" y="3484"/>
                  <a:pt x="12249" y="3516"/>
                  <a:pt x="12223" y="3542"/>
                </a:cubicBezTo>
                <a:cubicBezTo>
                  <a:pt x="12197" y="3568"/>
                  <a:pt x="12165" y="3581"/>
                  <a:pt x="12128" y="3581"/>
                </a:cubicBezTo>
                <a:lnTo>
                  <a:pt x="135" y="3581"/>
                </a:lnTo>
                <a:cubicBezTo>
                  <a:pt x="98" y="3581"/>
                  <a:pt x="66" y="3568"/>
                  <a:pt x="40" y="3542"/>
                </a:cubicBezTo>
                <a:cubicBezTo>
                  <a:pt x="14" y="3516"/>
                  <a:pt x="0" y="3484"/>
                  <a:pt x="0" y="3447"/>
                </a:cubicBezTo>
                <a:lnTo>
                  <a:pt x="0" y="135"/>
                </a:lnTo>
                <a:cubicBezTo>
                  <a:pt x="0" y="97"/>
                  <a:pt x="14" y="66"/>
                  <a:pt x="40" y="40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77" name="图片 476"/>
          <p:cNvPicPr/>
          <p:nvPr/>
        </p:nvPicPr>
        <p:blipFill>
          <a:blip r:embed="rId15"/>
          <a:stretch/>
        </p:blipFill>
        <p:spPr>
          <a:xfrm>
            <a:off x="515520" y="3237840"/>
            <a:ext cx="185040" cy="1447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78" name="文本框 477"/>
          <p:cNvSpPr txBox="1"/>
          <p:nvPr/>
        </p:nvSpPr>
        <p:spPr>
          <a:xfrm>
            <a:off x="7764480" y="2467440"/>
            <a:ext cx="162504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                    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9" name="文本框 478"/>
          <p:cNvSpPr txBox="1"/>
          <p:nvPr/>
        </p:nvSpPr>
        <p:spPr>
          <a:xfrm>
            <a:off x="765360" y="3198600"/>
            <a:ext cx="1158840" cy="209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00D3F3"/>
                </a:solidFill>
                <a:effectLst/>
                <a:uFillTx/>
                <a:latin typeface="NotoSansCJKsc"/>
                <a:ea typeface="NotoSansCJKsc"/>
              </a:rPr>
              <a:t>⽣成模型实现⽰例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0" name="文本框 479"/>
          <p:cNvSpPr txBox="1"/>
          <p:nvPr/>
        </p:nvSpPr>
        <p:spPr>
          <a:xfrm>
            <a:off x="612000" y="3756240"/>
            <a:ext cx="406152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0EA5E9"/>
                </a:solidFill>
                <a:effectLst/>
                <a:uFillTx/>
                <a:latin typeface="Courier New"/>
                <a:ea typeface="Courier New"/>
              </a:rPr>
              <a:t>from</a:t>
            </a:r>
            <a:r>
              <a:rPr lang="en-US" sz="889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transformers </a:t>
            </a:r>
            <a:r>
              <a:rPr lang="en-US" sz="889" b="0" u="none" strike="noStrike">
                <a:solidFill>
                  <a:srgbClr val="0EA5E9"/>
                </a:solidFill>
                <a:effectLst/>
                <a:uFillTx/>
                <a:latin typeface="Courier New"/>
                <a:ea typeface="Courier New"/>
              </a:rPr>
              <a:t>import</a:t>
            </a:r>
            <a:r>
              <a:rPr lang="en-US" sz="889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AutoTokenizer, AutoModelForCausalLM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1" name="文本框 480"/>
          <p:cNvSpPr txBox="1"/>
          <p:nvPr/>
        </p:nvSpPr>
        <p:spPr>
          <a:xfrm>
            <a:off x="612000" y="4014000"/>
            <a:ext cx="13608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F97316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2" name="文本框 481"/>
          <p:cNvSpPr txBox="1"/>
          <p:nvPr/>
        </p:nvSpPr>
        <p:spPr>
          <a:xfrm>
            <a:off x="747360" y="3976920"/>
            <a:ext cx="79020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F97316"/>
                </a:solidFill>
                <a:effectLst/>
                <a:uFillTx/>
                <a:latin typeface="NotoSansCJKsc"/>
                <a:ea typeface="NotoSansCJKsc"/>
              </a:rPr>
              <a:t>加载预训练模型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3" name="文本框 482"/>
          <p:cNvSpPr txBox="1"/>
          <p:nvPr/>
        </p:nvSpPr>
        <p:spPr>
          <a:xfrm>
            <a:off x="612000" y="4142880"/>
            <a:ext cx="128664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model_name = </a:t>
            </a:r>
            <a:r>
              <a:rPr lang="en-US" sz="889" b="0" u="none" strike="noStrike">
                <a:solidFill>
                  <a:srgbClr val="F97316"/>
                </a:solidFill>
                <a:effectLst/>
                <a:uFillTx/>
                <a:latin typeface="Courier New"/>
                <a:ea typeface="Courier New"/>
              </a:rPr>
              <a:t>"gpt2"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4" name="文本框 483"/>
          <p:cNvSpPr txBox="1"/>
          <p:nvPr/>
        </p:nvSpPr>
        <p:spPr>
          <a:xfrm>
            <a:off x="612000" y="4271760"/>
            <a:ext cx="35877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tokenizer = AutoTokenizer.from_pretrained(model_name)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5" name="文本框 484"/>
          <p:cNvSpPr txBox="1"/>
          <p:nvPr/>
        </p:nvSpPr>
        <p:spPr>
          <a:xfrm>
            <a:off x="612000" y="4400640"/>
            <a:ext cx="379044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model = AutoModelForCausalLM.from_pretrained(model_name)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6" name="文本框 485"/>
          <p:cNvSpPr txBox="1"/>
          <p:nvPr/>
        </p:nvSpPr>
        <p:spPr>
          <a:xfrm>
            <a:off x="612000" y="4658400"/>
            <a:ext cx="13608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F97316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7" name="文本框 486"/>
          <p:cNvSpPr txBox="1"/>
          <p:nvPr/>
        </p:nvSpPr>
        <p:spPr>
          <a:xfrm>
            <a:off x="747360" y="4621320"/>
            <a:ext cx="67752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F97316"/>
                </a:solidFill>
                <a:effectLst/>
                <a:uFillTx/>
                <a:latin typeface="NotoSansCJKsc"/>
                <a:ea typeface="NotoSansCJKsc"/>
              </a:rPr>
              <a:t>定义⽣成函数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8" name="文本框 487"/>
          <p:cNvSpPr txBox="1"/>
          <p:nvPr/>
        </p:nvSpPr>
        <p:spPr>
          <a:xfrm>
            <a:off x="612000" y="4787280"/>
            <a:ext cx="2037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0EA5E9"/>
                </a:solidFill>
                <a:effectLst/>
                <a:uFillTx/>
                <a:latin typeface="Courier New"/>
                <a:ea typeface="Courier New"/>
              </a:rPr>
              <a:t>d f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9" name="文本框 488"/>
          <p:cNvSpPr txBox="1"/>
          <p:nvPr/>
        </p:nvSpPr>
        <p:spPr>
          <a:xfrm>
            <a:off x="1289160" y="4787280"/>
            <a:ext cx="11232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F97316"/>
                </a:solidFill>
                <a:effectLst/>
                <a:uFillTx/>
                <a:latin typeface="Courier New"/>
                <a:ea typeface="Courier New"/>
              </a:rPr>
              <a:t>t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0" name="文本框 489"/>
          <p:cNvSpPr txBox="1"/>
          <p:nvPr/>
        </p:nvSpPr>
        <p:spPr>
          <a:xfrm>
            <a:off x="1898280" y="4787280"/>
            <a:ext cx="11232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(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1" name="文本框 490"/>
          <p:cNvSpPr txBox="1"/>
          <p:nvPr/>
        </p:nvSpPr>
        <p:spPr>
          <a:xfrm>
            <a:off x="2642400" y="4787280"/>
            <a:ext cx="11232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t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2" name="文本框 491"/>
          <p:cNvSpPr txBox="1"/>
          <p:nvPr/>
        </p:nvSpPr>
        <p:spPr>
          <a:xfrm>
            <a:off x="2845440" y="4787280"/>
            <a:ext cx="11232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t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3" name="文本框 492"/>
          <p:cNvSpPr txBox="1"/>
          <p:nvPr/>
        </p:nvSpPr>
        <p:spPr>
          <a:xfrm>
            <a:off x="3319200" y="4787280"/>
            <a:ext cx="11232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l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94" name="图片 493"/>
          <p:cNvPicPr/>
          <p:nvPr/>
        </p:nvPicPr>
        <p:blipFill>
          <a:blip r:embed="rId16"/>
          <a:stretch/>
        </p:blipFill>
        <p:spPr>
          <a:xfrm>
            <a:off x="5251680" y="3076920"/>
            <a:ext cx="4671360" cy="15138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95" name="图片 494"/>
          <p:cNvPicPr/>
          <p:nvPr/>
        </p:nvPicPr>
        <p:blipFill>
          <a:blip r:embed="rId17"/>
          <a:stretch/>
        </p:blipFill>
        <p:spPr>
          <a:xfrm>
            <a:off x="5251680" y="4719960"/>
            <a:ext cx="4671360" cy="15138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96" name="图片 495"/>
          <p:cNvPicPr/>
          <p:nvPr/>
        </p:nvPicPr>
        <p:blipFill>
          <a:blip r:embed="rId18"/>
          <a:stretch/>
        </p:blipFill>
        <p:spPr>
          <a:xfrm>
            <a:off x="5380560" y="3237840"/>
            <a:ext cx="144720" cy="1447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97" name="文本框 496"/>
          <p:cNvSpPr txBox="1"/>
          <p:nvPr/>
        </p:nvSpPr>
        <p:spPr>
          <a:xfrm>
            <a:off x="3589920" y="4787280"/>
            <a:ext cx="40680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889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th 50)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8" name="任意多边形 497"/>
          <p:cNvSpPr/>
          <p:nvPr/>
        </p:nvSpPr>
        <p:spPr>
          <a:xfrm>
            <a:off x="5436720" y="3567960"/>
            <a:ext cx="40680" cy="40680"/>
          </a:xfrm>
          <a:custGeom>
            <a:avLst/>
            <a:gdLst/>
            <a:ahLst/>
            <a:cxnLst/>
            <a:rect l="0" t="0" r="r" b="b"/>
            <a:pathLst>
              <a:path w="113" h="113">
                <a:moveTo>
                  <a:pt x="113" y="57"/>
                </a:moveTo>
                <a:cubicBezTo>
                  <a:pt x="113" y="65"/>
                  <a:pt x="111" y="72"/>
                  <a:pt x="109" y="79"/>
                </a:cubicBezTo>
                <a:cubicBezTo>
                  <a:pt x="106" y="85"/>
                  <a:pt x="102" y="91"/>
                  <a:pt x="96" y="97"/>
                </a:cubicBezTo>
                <a:cubicBezTo>
                  <a:pt x="91" y="102"/>
                  <a:pt x="85" y="106"/>
                  <a:pt x="78" y="109"/>
                </a:cubicBezTo>
                <a:cubicBezTo>
                  <a:pt x="71" y="112"/>
                  <a:pt x="64" y="113"/>
                  <a:pt x="57" y="113"/>
                </a:cubicBezTo>
                <a:cubicBezTo>
                  <a:pt x="48" y="113"/>
                  <a:pt x="41" y="112"/>
                  <a:pt x="34" y="109"/>
                </a:cubicBezTo>
                <a:cubicBezTo>
                  <a:pt x="28" y="106"/>
                  <a:pt x="22" y="102"/>
                  <a:pt x="16" y="97"/>
                </a:cubicBezTo>
                <a:cubicBezTo>
                  <a:pt x="11" y="91"/>
                  <a:pt x="7" y="85"/>
                  <a:pt x="4" y="79"/>
                </a:cubicBezTo>
                <a:cubicBezTo>
                  <a:pt x="1" y="72"/>
                  <a:pt x="0" y="65"/>
                  <a:pt x="0" y="57"/>
                </a:cubicBezTo>
                <a:cubicBezTo>
                  <a:pt x="0" y="50"/>
                  <a:pt x="1" y="43"/>
                  <a:pt x="4" y="36"/>
                </a:cubicBezTo>
                <a:cubicBezTo>
                  <a:pt x="7" y="29"/>
                  <a:pt x="11" y="22"/>
                  <a:pt x="16" y="17"/>
                </a:cubicBezTo>
                <a:cubicBezTo>
                  <a:pt x="22" y="11"/>
                  <a:pt x="28" y="7"/>
                  <a:pt x="34" y="4"/>
                </a:cubicBezTo>
                <a:cubicBezTo>
                  <a:pt x="41" y="2"/>
                  <a:pt x="48" y="0"/>
                  <a:pt x="57" y="0"/>
                </a:cubicBezTo>
                <a:cubicBezTo>
                  <a:pt x="64" y="0"/>
                  <a:pt x="71" y="2"/>
                  <a:pt x="78" y="4"/>
                </a:cubicBezTo>
                <a:cubicBezTo>
                  <a:pt x="85" y="7"/>
                  <a:pt x="91" y="11"/>
                  <a:pt x="96" y="17"/>
                </a:cubicBezTo>
                <a:cubicBezTo>
                  <a:pt x="102" y="22"/>
                  <a:pt x="106" y="29"/>
                  <a:pt x="109" y="36"/>
                </a:cubicBezTo>
                <a:cubicBezTo>
                  <a:pt x="111" y="43"/>
                  <a:pt x="113" y="50"/>
                  <a:pt x="113" y="57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9" name="文本框 498"/>
          <p:cNvSpPr txBox="1"/>
          <p:nvPr/>
        </p:nvSpPr>
        <p:spPr>
          <a:xfrm>
            <a:off x="5590080" y="3198600"/>
            <a:ext cx="869400" cy="209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00D3F3"/>
                </a:solidFill>
                <a:effectLst/>
                <a:uFillTx/>
                <a:latin typeface="NotoSansCJKsc"/>
                <a:ea typeface="NotoSansCJKsc"/>
              </a:rPr>
              <a:t>关键实现步骤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0" name="文本框 499"/>
          <p:cNvSpPr txBox="1"/>
          <p:nvPr/>
        </p:nvSpPr>
        <p:spPr>
          <a:xfrm>
            <a:off x="5573880" y="3483000"/>
            <a:ext cx="11667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加载预训练模型（如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1" name="文本框 500"/>
          <p:cNvSpPr txBox="1"/>
          <p:nvPr/>
        </p:nvSpPr>
        <p:spPr>
          <a:xfrm>
            <a:off x="6733800" y="3512880"/>
            <a:ext cx="3873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GPT-2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2" name="任意多边形 501"/>
          <p:cNvSpPr/>
          <p:nvPr/>
        </p:nvSpPr>
        <p:spPr>
          <a:xfrm>
            <a:off x="5436720" y="3825720"/>
            <a:ext cx="40680" cy="40680"/>
          </a:xfrm>
          <a:custGeom>
            <a:avLst/>
            <a:gdLst/>
            <a:ahLst/>
            <a:cxnLst/>
            <a:rect l="0" t="0" r="r" b="b"/>
            <a:pathLst>
              <a:path w="113" h="113">
                <a:moveTo>
                  <a:pt x="113" y="56"/>
                </a:moveTo>
                <a:cubicBezTo>
                  <a:pt x="113" y="64"/>
                  <a:pt x="111" y="71"/>
                  <a:pt x="109" y="78"/>
                </a:cubicBezTo>
                <a:cubicBezTo>
                  <a:pt x="106" y="84"/>
                  <a:pt x="102" y="91"/>
                  <a:pt x="96" y="97"/>
                </a:cubicBezTo>
                <a:cubicBezTo>
                  <a:pt x="91" y="102"/>
                  <a:pt x="85" y="106"/>
                  <a:pt x="78" y="109"/>
                </a:cubicBezTo>
                <a:cubicBezTo>
                  <a:pt x="71" y="112"/>
                  <a:pt x="64" y="113"/>
                  <a:pt x="57" y="113"/>
                </a:cubicBezTo>
                <a:cubicBezTo>
                  <a:pt x="48" y="113"/>
                  <a:pt x="41" y="112"/>
                  <a:pt x="34" y="109"/>
                </a:cubicBezTo>
                <a:cubicBezTo>
                  <a:pt x="28" y="106"/>
                  <a:pt x="22" y="102"/>
                  <a:pt x="16" y="97"/>
                </a:cubicBezTo>
                <a:cubicBezTo>
                  <a:pt x="11" y="91"/>
                  <a:pt x="7" y="84"/>
                  <a:pt x="4" y="78"/>
                </a:cubicBezTo>
                <a:cubicBezTo>
                  <a:pt x="1" y="71"/>
                  <a:pt x="0" y="64"/>
                  <a:pt x="0" y="56"/>
                </a:cubicBezTo>
                <a:cubicBezTo>
                  <a:pt x="0" y="49"/>
                  <a:pt x="1" y="42"/>
                  <a:pt x="4" y="35"/>
                </a:cubicBezTo>
                <a:cubicBezTo>
                  <a:pt x="7" y="28"/>
                  <a:pt x="11" y="22"/>
                  <a:pt x="16" y="17"/>
                </a:cubicBezTo>
                <a:cubicBezTo>
                  <a:pt x="22" y="11"/>
                  <a:pt x="28" y="7"/>
                  <a:pt x="34" y="4"/>
                </a:cubicBezTo>
                <a:cubicBezTo>
                  <a:pt x="41" y="2"/>
                  <a:pt x="48" y="0"/>
                  <a:pt x="57" y="0"/>
                </a:cubicBezTo>
                <a:cubicBezTo>
                  <a:pt x="64" y="0"/>
                  <a:pt x="71" y="2"/>
                  <a:pt x="78" y="4"/>
                </a:cubicBezTo>
                <a:cubicBezTo>
                  <a:pt x="85" y="7"/>
                  <a:pt x="91" y="11"/>
                  <a:pt x="96" y="17"/>
                </a:cubicBezTo>
                <a:cubicBezTo>
                  <a:pt x="102" y="22"/>
                  <a:pt x="106" y="28"/>
                  <a:pt x="109" y="35"/>
                </a:cubicBezTo>
                <a:cubicBezTo>
                  <a:pt x="111" y="42"/>
                  <a:pt x="113" y="49"/>
                  <a:pt x="113" y="56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3" name="文本框 502"/>
          <p:cNvSpPr txBox="1"/>
          <p:nvPr/>
        </p:nvSpPr>
        <p:spPr>
          <a:xfrm>
            <a:off x="7106760" y="3483000"/>
            <a:ext cx="6483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）和分词器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4" name="任意多边形 503"/>
          <p:cNvSpPr/>
          <p:nvPr/>
        </p:nvSpPr>
        <p:spPr>
          <a:xfrm>
            <a:off x="5436720" y="4083480"/>
            <a:ext cx="40680" cy="40680"/>
          </a:xfrm>
          <a:custGeom>
            <a:avLst/>
            <a:gdLst/>
            <a:ahLst/>
            <a:cxnLst/>
            <a:rect l="0" t="0" r="r" b="b"/>
            <a:pathLst>
              <a:path w="113" h="113">
                <a:moveTo>
                  <a:pt x="113" y="57"/>
                </a:moveTo>
                <a:cubicBezTo>
                  <a:pt x="113" y="64"/>
                  <a:pt x="111" y="72"/>
                  <a:pt x="109" y="78"/>
                </a:cubicBezTo>
                <a:cubicBezTo>
                  <a:pt x="106" y="85"/>
                  <a:pt x="102" y="91"/>
                  <a:pt x="96" y="97"/>
                </a:cubicBezTo>
                <a:cubicBezTo>
                  <a:pt x="91" y="102"/>
                  <a:pt x="85" y="106"/>
                  <a:pt x="78" y="109"/>
                </a:cubicBezTo>
                <a:cubicBezTo>
                  <a:pt x="71" y="112"/>
                  <a:pt x="64" y="113"/>
                  <a:pt x="57" y="113"/>
                </a:cubicBezTo>
                <a:cubicBezTo>
                  <a:pt x="48" y="113"/>
                  <a:pt x="41" y="112"/>
                  <a:pt x="34" y="109"/>
                </a:cubicBezTo>
                <a:cubicBezTo>
                  <a:pt x="28" y="106"/>
                  <a:pt x="22" y="102"/>
                  <a:pt x="16" y="97"/>
                </a:cubicBezTo>
                <a:cubicBezTo>
                  <a:pt x="11" y="91"/>
                  <a:pt x="7" y="85"/>
                  <a:pt x="4" y="78"/>
                </a:cubicBezTo>
                <a:cubicBezTo>
                  <a:pt x="1" y="72"/>
                  <a:pt x="0" y="64"/>
                  <a:pt x="0" y="57"/>
                </a:cubicBezTo>
                <a:cubicBezTo>
                  <a:pt x="0" y="50"/>
                  <a:pt x="1" y="43"/>
                  <a:pt x="4" y="36"/>
                </a:cubicBezTo>
                <a:cubicBezTo>
                  <a:pt x="7" y="28"/>
                  <a:pt x="11" y="22"/>
                  <a:pt x="16" y="17"/>
                </a:cubicBezTo>
                <a:cubicBezTo>
                  <a:pt x="22" y="11"/>
                  <a:pt x="28" y="7"/>
                  <a:pt x="34" y="4"/>
                </a:cubicBezTo>
                <a:cubicBezTo>
                  <a:pt x="41" y="2"/>
                  <a:pt x="48" y="0"/>
                  <a:pt x="57" y="0"/>
                </a:cubicBezTo>
                <a:cubicBezTo>
                  <a:pt x="64" y="0"/>
                  <a:pt x="71" y="2"/>
                  <a:pt x="78" y="4"/>
                </a:cubicBezTo>
                <a:cubicBezTo>
                  <a:pt x="85" y="7"/>
                  <a:pt x="91" y="11"/>
                  <a:pt x="96" y="17"/>
                </a:cubicBezTo>
                <a:cubicBezTo>
                  <a:pt x="102" y="22"/>
                  <a:pt x="106" y="28"/>
                  <a:pt x="109" y="36"/>
                </a:cubicBezTo>
                <a:cubicBezTo>
                  <a:pt x="111" y="43"/>
                  <a:pt x="113" y="50"/>
                  <a:pt x="113" y="57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5" name="文本框 504"/>
          <p:cNvSpPr txBox="1"/>
          <p:nvPr/>
        </p:nvSpPr>
        <p:spPr>
          <a:xfrm>
            <a:off x="5573880" y="3740760"/>
            <a:ext cx="194400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构建提⽰模板，结合上下⽂与查询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6" name="文本框 505"/>
          <p:cNvSpPr txBox="1"/>
          <p:nvPr/>
        </p:nvSpPr>
        <p:spPr>
          <a:xfrm>
            <a:off x="5573880" y="3998520"/>
            <a:ext cx="9075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配置⽣成参数（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7" name="文本框 506"/>
          <p:cNvSpPr txBox="1"/>
          <p:nvPr/>
        </p:nvSpPr>
        <p:spPr>
          <a:xfrm>
            <a:off x="6476040" y="4028400"/>
            <a:ext cx="76068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max_length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8" name="文本框 507"/>
          <p:cNvSpPr txBox="1"/>
          <p:nvPr/>
        </p:nvSpPr>
        <p:spPr>
          <a:xfrm>
            <a:off x="7232040" y="3998520"/>
            <a:ext cx="13032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、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9" name="文本框 508"/>
          <p:cNvSpPr txBox="1"/>
          <p:nvPr/>
        </p:nvSpPr>
        <p:spPr>
          <a:xfrm>
            <a:off x="7360920" y="4028400"/>
            <a:ext cx="81792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temperature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0" name="任意多边形 509"/>
          <p:cNvSpPr/>
          <p:nvPr/>
        </p:nvSpPr>
        <p:spPr>
          <a:xfrm>
            <a:off x="5436720" y="4341240"/>
            <a:ext cx="40680" cy="40680"/>
          </a:xfrm>
          <a:custGeom>
            <a:avLst/>
            <a:gdLst/>
            <a:ahLst/>
            <a:cxnLst/>
            <a:rect l="0" t="0" r="r" b="b"/>
            <a:pathLst>
              <a:path w="113" h="113">
                <a:moveTo>
                  <a:pt x="113" y="56"/>
                </a:moveTo>
                <a:cubicBezTo>
                  <a:pt x="113" y="63"/>
                  <a:pt x="111" y="71"/>
                  <a:pt x="109" y="77"/>
                </a:cubicBezTo>
                <a:cubicBezTo>
                  <a:pt x="106" y="84"/>
                  <a:pt x="102" y="90"/>
                  <a:pt x="96" y="97"/>
                </a:cubicBezTo>
                <a:cubicBezTo>
                  <a:pt x="91" y="102"/>
                  <a:pt x="85" y="106"/>
                  <a:pt x="78" y="109"/>
                </a:cubicBezTo>
                <a:cubicBezTo>
                  <a:pt x="71" y="112"/>
                  <a:pt x="64" y="113"/>
                  <a:pt x="57" y="113"/>
                </a:cubicBezTo>
                <a:cubicBezTo>
                  <a:pt x="48" y="113"/>
                  <a:pt x="41" y="112"/>
                  <a:pt x="34" y="109"/>
                </a:cubicBezTo>
                <a:cubicBezTo>
                  <a:pt x="28" y="106"/>
                  <a:pt x="22" y="102"/>
                  <a:pt x="16" y="97"/>
                </a:cubicBezTo>
                <a:cubicBezTo>
                  <a:pt x="11" y="90"/>
                  <a:pt x="7" y="84"/>
                  <a:pt x="4" y="77"/>
                </a:cubicBezTo>
                <a:cubicBezTo>
                  <a:pt x="1" y="71"/>
                  <a:pt x="0" y="63"/>
                  <a:pt x="0" y="56"/>
                </a:cubicBezTo>
                <a:cubicBezTo>
                  <a:pt x="0" y="49"/>
                  <a:pt x="1" y="41"/>
                  <a:pt x="4" y="35"/>
                </a:cubicBezTo>
                <a:cubicBezTo>
                  <a:pt x="7" y="28"/>
                  <a:pt x="11" y="22"/>
                  <a:pt x="16" y="16"/>
                </a:cubicBezTo>
                <a:cubicBezTo>
                  <a:pt x="22" y="11"/>
                  <a:pt x="28" y="7"/>
                  <a:pt x="34" y="4"/>
                </a:cubicBezTo>
                <a:cubicBezTo>
                  <a:pt x="41" y="2"/>
                  <a:pt x="48" y="0"/>
                  <a:pt x="57" y="0"/>
                </a:cubicBezTo>
                <a:cubicBezTo>
                  <a:pt x="64" y="0"/>
                  <a:pt x="71" y="2"/>
                  <a:pt x="78" y="4"/>
                </a:cubicBezTo>
                <a:cubicBezTo>
                  <a:pt x="85" y="7"/>
                  <a:pt x="91" y="11"/>
                  <a:pt x="96" y="16"/>
                </a:cubicBezTo>
                <a:cubicBezTo>
                  <a:pt x="102" y="22"/>
                  <a:pt x="106" y="28"/>
                  <a:pt x="109" y="35"/>
                </a:cubicBezTo>
                <a:cubicBezTo>
                  <a:pt x="111" y="41"/>
                  <a:pt x="113" y="49"/>
                  <a:pt x="113" y="56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1" name="文本框 510"/>
          <p:cNvSpPr txBox="1"/>
          <p:nvPr/>
        </p:nvSpPr>
        <p:spPr>
          <a:xfrm>
            <a:off x="8170920" y="3998520"/>
            <a:ext cx="25992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等）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12" name="图片 511"/>
          <p:cNvPicPr/>
          <p:nvPr/>
        </p:nvPicPr>
        <p:blipFill>
          <a:blip r:embed="rId19"/>
          <a:stretch/>
        </p:blipFill>
        <p:spPr>
          <a:xfrm>
            <a:off x="5380560" y="4881240"/>
            <a:ext cx="112320" cy="1447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13" name="文本框 512"/>
          <p:cNvSpPr txBox="1"/>
          <p:nvPr/>
        </p:nvSpPr>
        <p:spPr>
          <a:xfrm>
            <a:off x="5573880" y="4256280"/>
            <a:ext cx="194400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调⽤⽣成函数，获取⾃然语⾔回答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14" name="图片 513"/>
          <p:cNvPicPr/>
          <p:nvPr/>
        </p:nvPicPr>
        <p:blipFill>
          <a:blip r:embed="rId20"/>
          <a:stretch/>
        </p:blipFill>
        <p:spPr>
          <a:xfrm>
            <a:off x="5380560" y="5163120"/>
            <a:ext cx="8028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15" name="文本框 514"/>
          <p:cNvSpPr txBox="1"/>
          <p:nvPr/>
        </p:nvSpPr>
        <p:spPr>
          <a:xfrm>
            <a:off x="5557680" y="4841640"/>
            <a:ext cx="869400" cy="2091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40" b="0" u="none" strike="noStrike">
                <a:solidFill>
                  <a:srgbClr val="00D3F3"/>
                </a:solidFill>
                <a:effectLst/>
                <a:uFillTx/>
                <a:latin typeface="NotoSansCJKsc"/>
                <a:ea typeface="NotoSansCJKsc"/>
              </a:rPr>
              <a:t>⽣成参数优化</a:t>
            </a:r>
            <a:endParaRPr lang="en-US" sz="114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6" name="文本框 515"/>
          <p:cNvSpPr txBox="1"/>
          <p:nvPr/>
        </p:nvSpPr>
        <p:spPr>
          <a:xfrm>
            <a:off x="5525640" y="5156280"/>
            <a:ext cx="10083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temperature</a:t>
            </a:r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: 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17" name="图片 516"/>
          <p:cNvPicPr/>
          <p:nvPr/>
        </p:nvPicPr>
        <p:blipFill>
          <a:blip r:embed="rId21"/>
          <a:stretch/>
        </p:blipFill>
        <p:spPr>
          <a:xfrm>
            <a:off x="5380560" y="5420880"/>
            <a:ext cx="14472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18" name="文本框 517"/>
          <p:cNvSpPr txBox="1"/>
          <p:nvPr/>
        </p:nvSpPr>
        <p:spPr>
          <a:xfrm>
            <a:off x="6527880" y="5126400"/>
            <a:ext cx="10371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控制⽣成的多样性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9" name="文本框 518"/>
          <p:cNvSpPr txBox="1"/>
          <p:nvPr/>
        </p:nvSpPr>
        <p:spPr>
          <a:xfrm>
            <a:off x="5590080" y="5414040"/>
            <a:ext cx="9288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top_k/top_p</a:t>
            </a:r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: 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20" name="图片 519"/>
          <p:cNvPicPr/>
          <p:nvPr/>
        </p:nvPicPr>
        <p:blipFill>
          <a:blip r:embed="rId22"/>
          <a:stretch/>
        </p:blipFill>
        <p:spPr>
          <a:xfrm>
            <a:off x="5380560" y="5678640"/>
            <a:ext cx="12852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21" name="文本框 520"/>
          <p:cNvSpPr txBox="1"/>
          <p:nvPr/>
        </p:nvSpPr>
        <p:spPr>
          <a:xfrm>
            <a:off x="6513120" y="5384160"/>
            <a:ext cx="10371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控制词汇选择范围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2" name="文本框 521"/>
          <p:cNvSpPr txBox="1"/>
          <p:nvPr/>
        </p:nvSpPr>
        <p:spPr>
          <a:xfrm>
            <a:off x="5573880" y="5671800"/>
            <a:ext cx="92772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max_length</a:t>
            </a:r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: 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23" name="图片 522"/>
          <p:cNvPicPr/>
          <p:nvPr/>
        </p:nvPicPr>
        <p:blipFill>
          <a:blip r:embed="rId23"/>
          <a:stretch/>
        </p:blipFill>
        <p:spPr>
          <a:xfrm>
            <a:off x="5380560" y="5936400"/>
            <a:ext cx="128520" cy="128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24" name="文本框 523"/>
          <p:cNvSpPr txBox="1"/>
          <p:nvPr/>
        </p:nvSpPr>
        <p:spPr>
          <a:xfrm>
            <a:off x="6495840" y="5641920"/>
            <a:ext cx="10371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控制⽣成⽂本⻓度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5" name="文本框 524"/>
          <p:cNvSpPr txBox="1"/>
          <p:nvPr/>
        </p:nvSpPr>
        <p:spPr>
          <a:xfrm>
            <a:off x="5573880" y="5929560"/>
            <a:ext cx="14277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1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repetition_penalty</a:t>
            </a:r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: 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6" name="任意多边形 525"/>
          <p:cNvSpPr/>
          <p:nvPr/>
        </p:nvSpPr>
        <p:spPr>
          <a:xfrm>
            <a:off x="2770560" y="2109960"/>
            <a:ext cx="797760" cy="16560"/>
          </a:xfrm>
          <a:custGeom>
            <a:avLst/>
            <a:gdLst/>
            <a:ahLst/>
            <a:cxnLst/>
            <a:rect l="0" t="0" r="r" b="b"/>
            <a:pathLst>
              <a:path w="2216" h="46">
                <a:moveTo>
                  <a:pt x="0" y="0"/>
                </a:moveTo>
                <a:lnTo>
                  <a:pt x="2216" y="0"/>
                </a:lnTo>
                <a:lnTo>
                  <a:pt x="2216" y="46"/>
                </a:lnTo>
                <a:lnTo>
                  <a:pt x="0" y="46"/>
                </a:lnTo>
                <a:lnTo>
                  <a:pt x="0" y="0"/>
                </a:lnTo>
                <a:close/>
              </a:path>
            </a:pathLst>
          </a:custGeom>
          <a:solidFill>
            <a:srgbClr val="F9731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27" name="任意多边形 526"/>
          <p:cNvSpPr/>
          <p:nvPr/>
        </p:nvSpPr>
        <p:spPr>
          <a:xfrm>
            <a:off x="3487320" y="2077920"/>
            <a:ext cx="81000" cy="81000"/>
          </a:xfrm>
          <a:custGeom>
            <a:avLst/>
            <a:gdLst/>
            <a:ahLst/>
            <a:cxnLst/>
            <a:rect l="0" t="0" r="r" b="b"/>
            <a:pathLst>
              <a:path w="225" h="225">
                <a:moveTo>
                  <a:pt x="0" y="0"/>
                </a:moveTo>
                <a:lnTo>
                  <a:pt x="0" y="225"/>
                </a:lnTo>
                <a:lnTo>
                  <a:pt x="225" y="112"/>
                </a:lnTo>
                <a:lnTo>
                  <a:pt x="0" y="0"/>
                </a:lnTo>
                <a:close/>
              </a:path>
            </a:pathLst>
          </a:custGeom>
          <a:solidFill>
            <a:srgbClr val="F9731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28" name="任意多边形 527"/>
          <p:cNvSpPr/>
          <p:nvPr/>
        </p:nvSpPr>
        <p:spPr>
          <a:xfrm>
            <a:off x="6741720" y="2109960"/>
            <a:ext cx="797760" cy="16560"/>
          </a:xfrm>
          <a:custGeom>
            <a:avLst/>
            <a:gdLst/>
            <a:ahLst/>
            <a:cxnLst/>
            <a:rect l="0" t="0" r="r" b="b"/>
            <a:pathLst>
              <a:path w="2216" h="46">
                <a:moveTo>
                  <a:pt x="0" y="0"/>
                </a:moveTo>
                <a:lnTo>
                  <a:pt x="2216" y="0"/>
                </a:lnTo>
                <a:lnTo>
                  <a:pt x="2216" y="46"/>
                </a:lnTo>
                <a:lnTo>
                  <a:pt x="0" y="46"/>
                </a:lnTo>
                <a:lnTo>
                  <a:pt x="0" y="0"/>
                </a:lnTo>
                <a:close/>
              </a:path>
            </a:pathLst>
          </a:custGeom>
          <a:solidFill>
            <a:srgbClr val="F9731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29" name="任意多边形 528"/>
          <p:cNvSpPr/>
          <p:nvPr/>
        </p:nvSpPr>
        <p:spPr>
          <a:xfrm>
            <a:off x="7458480" y="2077920"/>
            <a:ext cx="81000" cy="81000"/>
          </a:xfrm>
          <a:custGeom>
            <a:avLst/>
            <a:gdLst/>
            <a:ahLst/>
            <a:cxnLst/>
            <a:rect l="0" t="0" r="r" b="b"/>
            <a:pathLst>
              <a:path w="225" h="225">
                <a:moveTo>
                  <a:pt x="0" y="0"/>
                </a:moveTo>
                <a:lnTo>
                  <a:pt x="0" y="225"/>
                </a:lnTo>
                <a:lnTo>
                  <a:pt x="225" y="112"/>
                </a:lnTo>
                <a:lnTo>
                  <a:pt x="0" y="0"/>
                </a:lnTo>
                <a:close/>
              </a:path>
            </a:pathLst>
          </a:custGeom>
          <a:solidFill>
            <a:srgbClr val="F97316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30" name="文本框 529"/>
          <p:cNvSpPr txBox="1"/>
          <p:nvPr/>
        </p:nvSpPr>
        <p:spPr>
          <a:xfrm>
            <a:off x="6993360" y="5899680"/>
            <a:ext cx="7779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避免重复内容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1" name="图片 530"/>
          <p:cNvPicPr/>
          <p:nvPr/>
        </p:nvPicPr>
        <p:blipFill>
          <a:blip r:embed="rId2"/>
          <a:stretch/>
        </p:blipFill>
        <p:spPr>
          <a:xfrm>
            <a:off x="0" y="0"/>
            <a:ext cx="10309680" cy="8771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32" name="图片 531"/>
          <p:cNvPicPr/>
          <p:nvPr/>
        </p:nvPicPr>
        <p:blipFill>
          <a:blip r:embed="rId3"/>
          <a:stretch/>
        </p:blipFill>
        <p:spPr>
          <a:xfrm>
            <a:off x="386640" y="386640"/>
            <a:ext cx="10309680" cy="8771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33" name="图片 532"/>
          <p:cNvPicPr/>
          <p:nvPr/>
        </p:nvPicPr>
        <p:blipFill>
          <a:blip r:embed="rId4"/>
          <a:stretch/>
        </p:blipFill>
        <p:spPr>
          <a:xfrm>
            <a:off x="386640" y="773280"/>
            <a:ext cx="644040" cy="31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34" name="文本框 533"/>
          <p:cNvSpPr txBox="1"/>
          <p:nvPr/>
        </p:nvSpPr>
        <p:spPr>
          <a:xfrm>
            <a:off x="9745200" y="8466840"/>
            <a:ext cx="37404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9CA3AF"/>
                </a:solidFill>
                <a:effectLst/>
                <a:uFillTx/>
                <a:latin typeface="DejaVuSans"/>
                <a:ea typeface="DejaVuSans"/>
              </a:rPr>
              <a:t>9 / 12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35" name="图片 534"/>
          <p:cNvPicPr/>
          <p:nvPr/>
        </p:nvPicPr>
        <p:blipFill>
          <a:blip r:embed="rId5"/>
          <a:stretch/>
        </p:blipFill>
        <p:spPr>
          <a:xfrm>
            <a:off x="386640" y="2496960"/>
            <a:ext cx="4671360" cy="3688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36" name="任意多边形 535"/>
          <p:cNvSpPr/>
          <p:nvPr/>
        </p:nvSpPr>
        <p:spPr>
          <a:xfrm>
            <a:off x="515160" y="2963880"/>
            <a:ext cx="4414320" cy="3093480"/>
          </a:xfrm>
          <a:custGeom>
            <a:avLst/>
            <a:gdLst/>
            <a:ahLst/>
            <a:cxnLst/>
            <a:rect l="0" t="0" r="r" b="b"/>
            <a:pathLst>
              <a:path w="12262" h="8593">
                <a:moveTo>
                  <a:pt x="0" y="8503"/>
                </a:moveTo>
                <a:lnTo>
                  <a:pt x="0" y="90"/>
                </a:lnTo>
                <a:cubicBezTo>
                  <a:pt x="0" y="78"/>
                  <a:pt x="3" y="66"/>
                  <a:pt x="7" y="55"/>
                </a:cubicBezTo>
                <a:cubicBezTo>
                  <a:pt x="12" y="44"/>
                  <a:pt x="18" y="35"/>
                  <a:pt x="27" y="26"/>
                </a:cubicBezTo>
                <a:cubicBezTo>
                  <a:pt x="35" y="18"/>
                  <a:pt x="45" y="11"/>
                  <a:pt x="56" y="7"/>
                </a:cubicBezTo>
                <a:cubicBezTo>
                  <a:pt x="67" y="2"/>
                  <a:pt x="78" y="0"/>
                  <a:pt x="90" y="0"/>
                </a:cubicBezTo>
                <a:lnTo>
                  <a:pt x="12173" y="0"/>
                </a:lnTo>
                <a:cubicBezTo>
                  <a:pt x="12185" y="0"/>
                  <a:pt x="12196" y="2"/>
                  <a:pt x="12207" y="7"/>
                </a:cubicBezTo>
                <a:cubicBezTo>
                  <a:pt x="12218" y="11"/>
                  <a:pt x="12228" y="18"/>
                  <a:pt x="12236" y="26"/>
                </a:cubicBezTo>
                <a:cubicBezTo>
                  <a:pt x="12245" y="35"/>
                  <a:pt x="12251" y="44"/>
                  <a:pt x="12256" y="55"/>
                </a:cubicBezTo>
                <a:cubicBezTo>
                  <a:pt x="12260" y="66"/>
                  <a:pt x="12262" y="78"/>
                  <a:pt x="12262" y="90"/>
                </a:cubicBezTo>
                <a:lnTo>
                  <a:pt x="12262" y="8503"/>
                </a:lnTo>
                <a:cubicBezTo>
                  <a:pt x="12262" y="8515"/>
                  <a:pt x="12260" y="8527"/>
                  <a:pt x="12256" y="8538"/>
                </a:cubicBezTo>
                <a:cubicBezTo>
                  <a:pt x="12251" y="8548"/>
                  <a:pt x="12245" y="8558"/>
                  <a:pt x="12236" y="8567"/>
                </a:cubicBezTo>
                <a:cubicBezTo>
                  <a:pt x="12228" y="8575"/>
                  <a:pt x="12218" y="8581"/>
                  <a:pt x="12207" y="8586"/>
                </a:cubicBezTo>
                <a:cubicBezTo>
                  <a:pt x="12196" y="8590"/>
                  <a:pt x="12185" y="8593"/>
                  <a:pt x="12173" y="8593"/>
                </a:cubicBezTo>
                <a:lnTo>
                  <a:pt x="90" y="8593"/>
                </a:lnTo>
                <a:cubicBezTo>
                  <a:pt x="78" y="8593"/>
                  <a:pt x="67" y="8590"/>
                  <a:pt x="56" y="8586"/>
                </a:cubicBezTo>
                <a:cubicBezTo>
                  <a:pt x="45" y="8581"/>
                  <a:pt x="35" y="8575"/>
                  <a:pt x="27" y="8567"/>
                </a:cubicBezTo>
                <a:cubicBezTo>
                  <a:pt x="18" y="8558"/>
                  <a:pt x="12" y="8548"/>
                  <a:pt x="7" y="8538"/>
                </a:cubicBezTo>
                <a:cubicBezTo>
                  <a:pt x="3" y="8527"/>
                  <a:pt x="0" y="8515"/>
                  <a:pt x="0" y="8503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37" name="图片 536"/>
          <p:cNvPicPr/>
          <p:nvPr/>
        </p:nvPicPr>
        <p:blipFill>
          <a:blip r:embed="rId6"/>
          <a:stretch/>
        </p:blipFill>
        <p:spPr>
          <a:xfrm>
            <a:off x="515520" y="2625840"/>
            <a:ext cx="241200" cy="241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38" name="文本框 537"/>
          <p:cNvSpPr txBox="1"/>
          <p:nvPr/>
        </p:nvSpPr>
        <p:spPr>
          <a:xfrm>
            <a:off x="386640" y="308160"/>
            <a:ext cx="2606760" cy="419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28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加载预训练⽣成模型</a:t>
            </a:r>
            <a:endParaRPr lang="en-US" sz="22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9" name="文本框 538"/>
          <p:cNvSpPr txBox="1"/>
          <p:nvPr/>
        </p:nvSpPr>
        <p:spPr>
          <a:xfrm>
            <a:off x="853920" y="2616120"/>
            <a:ext cx="64692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7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模型加载</a:t>
            </a:r>
            <a:endParaRPr lang="en-US" sz="12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0" name="文本框 539"/>
          <p:cNvSpPr txBox="1"/>
          <p:nvPr/>
        </p:nvSpPr>
        <p:spPr>
          <a:xfrm>
            <a:off x="612000" y="3082320"/>
            <a:ext cx="156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1" name="文本框 540"/>
          <p:cNvSpPr txBox="1"/>
          <p:nvPr/>
        </p:nvSpPr>
        <p:spPr>
          <a:xfrm>
            <a:off x="766800" y="3040200"/>
            <a:ext cx="7779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93C5FD"/>
                </a:solidFill>
                <a:effectLst/>
                <a:uFillTx/>
                <a:latin typeface="NotoSansCJKsc"/>
                <a:ea typeface="NotoSansCJKsc"/>
              </a:rPr>
              <a:t>导⼊必要的库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2" name="文本框 541"/>
          <p:cNvSpPr txBox="1"/>
          <p:nvPr/>
        </p:nvSpPr>
        <p:spPr>
          <a:xfrm>
            <a:off x="612000" y="3275640"/>
            <a:ext cx="30326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F97316"/>
                </a:solidFill>
                <a:effectLst/>
                <a:uFillTx/>
                <a:latin typeface="Courier New"/>
                <a:ea typeface="Courier New"/>
              </a:rPr>
              <a:t>from</a:t>
            </a:r>
            <a:r>
              <a:rPr lang="en-US" sz="101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transformers </a:t>
            </a:r>
            <a:r>
              <a:rPr lang="en-US" sz="1010" b="0" u="none" strike="noStrike">
                <a:solidFill>
                  <a:srgbClr val="F97316"/>
                </a:solidFill>
                <a:effectLst/>
                <a:uFillTx/>
                <a:latin typeface="Courier New"/>
                <a:ea typeface="Courier New"/>
              </a:rPr>
              <a:t>import</a:t>
            </a:r>
            <a:r>
              <a:rPr lang="en-US" sz="101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AutoTokenizer,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3" name="文本框 542"/>
          <p:cNvSpPr txBox="1"/>
          <p:nvPr/>
        </p:nvSpPr>
        <p:spPr>
          <a:xfrm>
            <a:off x="612000" y="3468960"/>
            <a:ext cx="15555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AutoModelForCausalLM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4" name="文本框 543"/>
          <p:cNvSpPr txBox="1"/>
          <p:nvPr/>
        </p:nvSpPr>
        <p:spPr>
          <a:xfrm>
            <a:off x="612000" y="3662280"/>
            <a:ext cx="9338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F97316"/>
                </a:solidFill>
                <a:effectLst/>
                <a:uFillTx/>
                <a:latin typeface="Courier New"/>
                <a:ea typeface="Courier New"/>
              </a:rPr>
              <a:t>import</a:t>
            </a:r>
            <a:r>
              <a:rPr lang="en-US" sz="101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torch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5" name="文本框 544"/>
          <p:cNvSpPr txBox="1"/>
          <p:nvPr/>
        </p:nvSpPr>
        <p:spPr>
          <a:xfrm>
            <a:off x="612000" y="4048920"/>
            <a:ext cx="156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6" name="文本框 545"/>
          <p:cNvSpPr txBox="1"/>
          <p:nvPr/>
        </p:nvSpPr>
        <p:spPr>
          <a:xfrm>
            <a:off x="766800" y="4006800"/>
            <a:ext cx="10371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93C5FD"/>
                </a:solidFill>
                <a:effectLst/>
                <a:uFillTx/>
                <a:latin typeface="NotoSansCJKsc"/>
                <a:ea typeface="NotoSansCJKsc"/>
              </a:rPr>
              <a:t>加载模型和分词器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7" name="文本框 546"/>
          <p:cNvSpPr txBox="1"/>
          <p:nvPr/>
        </p:nvSpPr>
        <p:spPr>
          <a:xfrm>
            <a:off x="612000" y="4242240"/>
            <a:ext cx="14778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model_name = </a:t>
            </a:r>
            <a:r>
              <a:rPr lang="en-US" sz="1010" b="0" u="none" strike="noStrike">
                <a:solidFill>
                  <a:srgbClr val="4ADE80"/>
                </a:solidFill>
                <a:effectLst/>
                <a:uFillTx/>
                <a:latin typeface="Courier New"/>
                <a:ea typeface="Courier New"/>
              </a:rPr>
              <a:t>"gpt2"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8" name="文本框 547"/>
          <p:cNvSpPr txBox="1"/>
          <p:nvPr/>
        </p:nvSpPr>
        <p:spPr>
          <a:xfrm>
            <a:off x="612000" y="4435560"/>
            <a:ext cx="41205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tokenizer = AutoTokenizer.</a:t>
            </a:r>
            <a:r>
              <a:rPr lang="en-US" sz="101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from_pretrained</a:t>
            </a:r>
            <a:r>
              <a:rPr lang="en-US" sz="101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(model_name)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9" name="文本框 548"/>
          <p:cNvSpPr txBox="1"/>
          <p:nvPr/>
        </p:nvSpPr>
        <p:spPr>
          <a:xfrm>
            <a:off x="612000" y="4628880"/>
            <a:ext cx="5450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model =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0" name="文本框 549"/>
          <p:cNvSpPr txBox="1"/>
          <p:nvPr/>
        </p:nvSpPr>
        <p:spPr>
          <a:xfrm>
            <a:off x="612000" y="4822200"/>
            <a:ext cx="3732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AutoModelForCausalLM.</a:t>
            </a:r>
            <a:r>
              <a:rPr lang="en-US" sz="101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from_pretrained</a:t>
            </a:r>
            <a:r>
              <a:rPr lang="en-US" sz="101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(model_name)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1" name="文本框 550"/>
          <p:cNvSpPr txBox="1"/>
          <p:nvPr/>
        </p:nvSpPr>
        <p:spPr>
          <a:xfrm>
            <a:off x="612000" y="5208840"/>
            <a:ext cx="156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2" name="文本框 551"/>
          <p:cNvSpPr txBox="1"/>
          <p:nvPr/>
        </p:nvSpPr>
        <p:spPr>
          <a:xfrm>
            <a:off x="766800" y="5166720"/>
            <a:ext cx="25992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93C5FD"/>
                </a:solidFill>
                <a:effectLst/>
                <a:uFillTx/>
                <a:latin typeface="NotoSansCJKsc"/>
                <a:ea typeface="NotoSansCJKsc"/>
              </a:rPr>
              <a:t>移⾄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3" name="文本框 552"/>
          <p:cNvSpPr txBox="1"/>
          <p:nvPr/>
        </p:nvSpPr>
        <p:spPr>
          <a:xfrm>
            <a:off x="1024560" y="5208840"/>
            <a:ext cx="2340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GPU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4" name="文本框 553"/>
          <p:cNvSpPr txBox="1"/>
          <p:nvPr/>
        </p:nvSpPr>
        <p:spPr>
          <a:xfrm>
            <a:off x="1256760" y="5166720"/>
            <a:ext cx="6483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93C5FD"/>
                </a:solidFill>
                <a:effectLst/>
                <a:uFillTx/>
                <a:latin typeface="NotoSansCJKsc"/>
                <a:ea typeface="NotoSansCJKsc"/>
              </a:rPr>
              <a:t>（如可⽤）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5" name="文本框 554"/>
          <p:cNvSpPr txBox="1"/>
          <p:nvPr/>
        </p:nvSpPr>
        <p:spPr>
          <a:xfrm>
            <a:off x="612000" y="5402160"/>
            <a:ext cx="3809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device = </a:t>
            </a:r>
            <a:r>
              <a:rPr lang="en-US" sz="1010" b="0" u="none" strike="noStrike">
                <a:solidFill>
                  <a:srgbClr val="4ADE80"/>
                </a:solidFill>
                <a:effectLst/>
                <a:uFillTx/>
                <a:latin typeface="Courier New"/>
                <a:ea typeface="Courier New"/>
              </a:rPr>
              <a:t>"cuda"</a:t>
            </a:r>
            <a:r>
              <a:rPr lang="en-US" sz="101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1010" b="0" u="none" strike="noStrike">
                <a:solidFill>
                  <a:srgbClr val="F97316"/>
                </a:solidFill>
                <a:effectLst/>
                <a:uFillTx/>
                <a:latin typeface="Courier New"/>
                <a:ea typeface="Courier New"/>
              </a:rPr>
              <a:t>if</a:t>
            </a:r>
            <a:r>
              <a:rPr lang="en-US" sz="101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torch.cuda.is_available() </a:t>
            </a:r>
            <a:r>
              <a:rPr lang="en-US" sz="1010" b="0" u="none" strike="noStrike">
                <a:solidFill>
                  <a:srgbClr val="F97316"/>
                </a:solidFill>
                <a:effectLst/>
                <a:uFillTx/>
                <a:latin typeface="Courier New"/>
                <a:ea typeface="Courier New"/>
              </a:rPr>
              <a:t>else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6" name="文本框 555"/>
          <p:cNvSpPr txBox="1"/>
          <p:nvPr/>
        </p:nvSpPr>
        <p:spPr>
          <a:xfrm>
            <a:off x="612000" y="5595480"/>
            <a:ext cx="389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4ADE80"/>
                </a:solidFill>
                <a:effectLst/>
                <a:uFillTx/>
                <a:latin typeface="Courier New"/>
                <a:ea typeface="Courier New"/>
              </a:rPr>
              <a:t>"cpu"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57" name="图片 556"/>
          <p:cNvPicPr/>
          <p:nvPr/>
        </p:nvPicPr>
        <p:blipFill>
          <a:blip r:embed="rId7"/>
          <a:stretch/>
        </p:blipFill>
        <p:spPr>
          <a:xfrm>
            <a:off x="5251680" y="998640"/>
            <a:ext cx="4671360" cy="20872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58" name="图片 557"/>
          <p:cNvPicPr/>
          <p:nvPr/>
        </p:nvPicPr>
        <p:blipFill>
          <a:blip r:embed="rId8"/>
          <a:stretch/>
        </p:blipFill>
        <p:spPr>
          <a:xfrm>
            <a:off x="5380560" y="1127520"/>
            <a:ext cx="241200" cy="241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59" name="文本框 558"/>
          <p:cNvSpPr txBox="1"/>
          <p:nvPr/>
        </p:nvSpPr>
        <p:spPr>
          <a:xfrm>
            <a:off x="612000" y="5788800"/>
            <a:ext cx="1244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model.to(device)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0" name="任意多边形 559"/>
          <p:cNvSpPr/>
          <p:nvPr/>
        </p:nvSpPr>
        <p:spPr>
          <a:xfrm>
            <a:off x="5380200" y="1465920"/>
            <a:ext cx="806040" cy="225720"/>
          </a:xfrm>
          <a:custGeom>
            <a:avLst/>
            <a:gdLst/>
            <a:ahLst/>
            <a:cxnLst/>
            <a:rect l="0" t="0" r="r" b="b"/>
            <a:pathLst>
              <a:path w="2239" h="627">
                <a:moveTo>
                  <a:pt x="0" y="537"/>
                </a:moveTo>
                <a:lnTo>
                  <a:pt x="0" y="89"/>
                </a:lnTo>
                <a:cubicBezTo>
                  <a:pt x="0" y="77"/>
                  <a:pt x="3" y="66"/>
                  <a:pt x="7" y="55"/>
                </a:cubicBezTo>
                <a:cubicBezTo>
                  <a:pt x="12" y="44"/>
                  <a:pt x="18" y="34"/>
                  <a:pt x="27" y="26"/>
                </a:cubicBezTo>
                <a:cubicBezTo>
                  <a:pt x="35" y="17"/>
                  <a:pt x="45" y="11"/>
                  <a:pt x="56" y="6"/>
                </a:cubicBezTo>
                <a:cubicBezTo>
                  <a:pt x="67" y="2"/>
                  <a:pt x="78" y="0"/>
                  <a:pt x="90" y="0"/>
                </a:cubicBezTo>
                <a:lnTo>
                  <a:pt x="2149" y="0"/>
                </a:lnTo>
                <a:cubicBezTo>
                  <a:pt x="2161" y="0"/>
                  <a:pt x="2173" y="2"/>
                  <a:pt x="2184" y="6"/>
                </a:cubicBezTo>
                <a:cubicBezTo>
                  <a:pt x="2194" y="11"/>
                  <a:pt x="2204" y="17"/>
                  <a:pt x="2213" y="26"/>
                </a:cubicBezTo>
                <a:cubicBezTo>
                  <a:pt x="2221" y="34"/>
                  <a:pt x="2227" y="44"/>
                  <a:pt x="2232" y="55"/>
                </a:cubicBezTo>
                <a:cubicBezTo>
                  <a:pt x="2236" y="66"/>
                  <a:pt x="2239" y="77"/>
                  <a:pt x="2239" y="89"/>
                </a:cubicBezTo>
                <a:lnTo>
                  <a:pt x="2239" y="537"/>
                </a:lnTo>
                <a:cubicBezTo>
                  <a:pt x="2239" y="548"/>
                  <a:pt x="2236" y="560"/>
                  <a:pt x="2232" y="571"/>
                </a:cubicBezTo>
                <a:cubicBezTo>
                  <a:pt x="2227" y="582"/>
                  <a:pt x="2221" y="591"/>
                  <a:pt x="2213" y="600"/>
                </a:cubicBezTo>
                <a:cubicBezTo>
                  <a:pt x="2204" y="608"/>
                  <a:pt x="2194" y="615"/>
                  <a:pt x="2184" y="619"/>
                </a:cubicBezTo>
                <a:cubicBezTo>
                  <a:pt x="2173" y="625"/>
                  <a:pt x="2161" y="627"/>
                  <a:pt x="2149" y="627"/>
                </a:cubicBezTo>
                <a:lnTo>
                  <a:pt x="90" y="627"/>
                </a:lnTo>
                <a:cubicBezTo>
                  <a:pt x="78" y="627"/>
                  <a:pt x="67" y="625"/>
                  <a:pt x="56" y="619"/>
                </a:cubicBezTo>
                <a:cubicBezTo>
                  <a:pt x="45" y="615"/>
                  <a:pt x="35" y="608"/>
                  <a:pt x="27" y="600"/>
                </a:cubicBezTo>
                <a:cubicBezTo>
                  <a:pt x="18" y="591"/>
                  <a:pt x="12" y="582"/>
                  <a:pt x="7" y="571"/>
                </a:cubicBezTo>
                <a:cubicBezTo>
                  <a:pt x="3" y="560"/>
                  <a:pt x="0" y="548"/>
                  <a:pt x="0" y="537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61" name="文本框 560"/>
          <p:cNvSpPr txBox="1"/>
          <p:nvPr/>
        </p:nvSpPr>
        <p:spPr>
          <a:xfrm>
            <a:off x="5718960" y="1118160"/>
            <a:ext cx="96984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7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⽣成参数配置</a:t>
            </a:r>
            <a:endParaRPr lang="en-US" sz="12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2" name="文本框 561"/>
          <p:cNvSpPr txBox="1"/>
          <p:nvPr/>
        </p:nvSpPr>
        <p:spPr>
          <a:xfrm>
            <a:off x="5445000" y="1503360"/>
            <a:ext cx="6800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max_length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3" name="任意多边形 562"/>
          <p:cNvSpPr/>
          <p:nvPr/>
        </p:nvSpPr>
        <p:spPr>
          <a:xfrm>
            <a:off x="7635600" y="1465920"/>
            <a:ext cx="854280" cy="225720"/>
          </a:xfrm>
          <a:custGeom>
            <a:avLst/>
            <a:gdLst/>
            <a:ahLst/>
            <a:cxnLst/>
            <a:rect l="0" t="0" r="r" b="b"/>
            <a:pathLst>
              <a:path w="2373" h="627">
                <a:moveTo>
                  <a:pt x="0" y="537"/>
                </a:moveTo>
                <a:lnTo>
                  <a:pt x="0" y="89"/>
                </a:lnTo>
                <a:cubicBezTo>
                  <a:pt x="0" y="77"/>
                  <a:pt x="2" y="66"/>
                  <a:pt x="7" y="55"/>
                </a:cubicBezTo>
                <a:cubicBezTo>
                  <a:pt x="11" y="44"/>
                  <a:pt x="18" y="34"/>
                  <a:pt x="26" y="26"/>
                </a:cubicBezTo>
                <a:cubicBezTo>
                  <a:pt x="35" y="17"/>
                  <a:pt x="44" y="11"/>
                  <a:pt x="55" y="6"/>
                </a:cubicBezTo>
                <a:cubicBezTo>
                  <a:pt x="66" y="2"/>
                  <a:pt x="78" y="0"/>
                  <a:pt x="90" y="0"/>
                </a:cubicBezTo>
                <a:lnTo>
                  <a:pt x="2283" y="0"/>
                </a:lnTo>
                <a:cubicBezTo>
                  <a:pt x="2295" y="0"/>
                  <a:pt x="2307" y="2"/>
                  <a:pt x="2317" y="6"/>
                </a:cubicBezTo>
                <a:cubicBezTo>
                  <a:pt x="2328" y="11"/>
                  <a:pt x="2338" y="17"/>
                  <a:pt x="2347" y="26"/>
                </a:cubicBezTo>
                <a:cubicBezTo>
                  <a:pt x="2355" y="34"/>
                  <a:pt x="2361" y="44"/>
                  <a:pt x="2366" y="55"/>
                </a:cubicBezTo>
                <a:cubicBezTo>
                  <a:pt x="2370" y="66"/>
                  <a:pt x="2373" y="77"/>
                  <a:pt x="2373" y="89"/>
                </a:cubicBezTo>
                <a:lnTo>
                  <a:pt x="2373" y="537"/>
                </a:lnTo>
                <a:cubicBezTo>
                  <a:pt x="2373" y="548"/>
                  <a:pt x="2370" y="560"/>
                  <a:pt x="2366" y="571"/>
                </a:cubicBezTo>
                <a:cubicBezTo>
                  <a:pt x="2361" y="582"/>
                  <a:pt x="2355" y="591"/>
                  <a:pt x="2347" y="600"/>
                </a:cubicBezTo>
                <a:cubicBezTo>
                  <a:pt x="2338" y="608"/>
                  <a:pt x="2328" y="615"/>
                  <a:pt x="2317" y="619"/>
                </a:cubicBezTo>
                <a:cubicBezTo>
                  <a:pt x="2307" y="625"/>
                  <a:pt x="2295" y="627"/>
                  <a:pt x="2283" y="627"/>
                </a:cubicBezTo>
                <a:lnTo>
                  <a:pt x="90" y="627"/>
                </a:lnTo>
                <a:cubicBezTo>
                  <a:pt x="78" y="627"/>
                  <a:pt x="66" y="625"/>
                  <a:pt x="55" y="619"/>
                </a:cubicBezTo>
                <a:cubicBezTo>
                  <a:pt x="44" y="615"/>
                  <a:pt x="35" y="608"/>
                  <a:pt x="26" y="600"/>
                </a:cubicBezTo>
                <a:cubicBezTo>
                  <a:pt x="18" y="591"/>
                  <a:pt x="11" y="582"/>
                  <a:pt x="7" y="571"/>
                </a:cubicBezTo>
                <a:cubicBezTo>
                  <a:pt x="2" y="560"/>
                  <a:pt x="0" y="548"/>
                  <a:pt x="0" y="537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64" name="文本框 563"/>
          <p:cNvSpPr txBox="1"/>
          <p:nvPr/>
        </p:nvSpPr>
        <p:spPr>
          <a:xfrm>
            <a:off x="5380560" y="1729800"/>
            <a:ext cx="124128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控制⽣成⽂本的最⼤⻓度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5" name="文本框 564"/>
          <p:cNvSpPr txBox="1"/>
          <p:nvPr/>
        </p:nvSpPr>
        <p:spPr>
          <a:xfrm>
            <a:off x="7700400" y="1503360"/>
            <a:ext cx="7311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temperature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6" name="任意多边形 565"/>
          <p:cNvSpPr/>
          <p:nvPr/>
        </p:nvSpPr>
        <p:spPr>
          <a:xfrm>
            <a:off x="5380200" y="1997280"/>
            <a:ext cx="443520" cy="217800"/>
          </a:xfrm>
          <a:custGeom>
            <a:avLst/>
            <a:gdLst/>
            <a:ahLst/>
            <a:cxnLst/>
            <a:rect l="0" t="0" r="r" b="b"/>
            <a:pathLst>
              <a:path w="1232" h="605">
                <a:moveTo>
                  <a:pt x="0" y="516"/>
                </a:moveTo>
                <a:lnTo>
                  <a:pt x="0" y="90"/>
                </a:lnTo>
                <a:cubicBezTo>
                  <a:pt x="0" y="78"/>
                  <a:pt x="3" y="66"/>
                  <a:pt x="7" y="56"/>
                </a:cubicBezTo>
                <a:cubicBezTo>
                  <a:pt x="12" y="45"/>
                  <a:pt x="18" y="35"/>
                  <a:pt x="27" y="26"/>
                </a:cubicBezTo>
                <a:cubicBezTo>
                  <a:pt x="35" y="18"/>
                  <a:pt x="45" y="12"/>
                  <a:pt x="56" y="7"/>
                </a:cubicBezTo>
                <a:cubicBezTo>
                  <a:pt x="67" y="3"/>
                  <a:pt x="78" y="0"/>
                  <a:pt x="90" y="0"/>
                </a:cubicBezTo>
                <a:lnTo>
                  <a:pt x="1142" y="0"/>
                </a:lnTo>
                <a:cubicBezTo>
                  <a:pt x="1154" y="0"/>
                  <a:pt x="1166" y="3"/>
                  <a:pt x="1177" y="7"/>
                </a:cubicBezTo>
                <a:cubicBezTo>
                  <a:pt x="1188" y="12"/>
                  <a:pt x="1197" y="18"/>
                  <a:pt x="1206" y="26"/>
                </a:cubicBezTo>
                <a:cubicBezTo>
                  <a:pt x="1214" y="35"/>
                  <a:pt x="1221" y="45"/>
                  <a:pt x="1225" y="56"/>
                </a:cubicBezTo>
                <a:cubicBezTo>
                  <a:pt x="1230" y="66"/>
                  <a:pt x="1232" y="78"/>
                  <a:pt x="1232" y="90"/>
                </a:cubicBezTo>
                <a:lnTo>
                  <a:pt x="1232" y="516"/>
                </a:lnTo>
                <a:cubicBezTo>
                  <a:pt x="1232" y="528"/>
                  <a:pt x="1230" y="539"/>
                  <a:pt x="1225" y="550"/>
                </a:cubicBezTo>
                <a:cubicBezTo>
                  <a:pt x="1221" y="561"/>
                  <a:pt x="1214" y="571"/>
                  <a:pt x="1206" y="579"/>
                </a:cubicBezTo>
                <a:cubicBezTo>
                  <a:pt x="1197" y="588"/>
                  <a:pt x="1188" y="594"/>
                  <a:pt x="1177" y="599"/>
                </a:cubicBezTo>
                <a:cubicBezTo>
                  <a:pt x="1166" y="603"/>
                  <a:pt x="1154" y="605"/>
                  <a:pt x="1142" y="605"/>
                </a:cubicBezTo>
                <a:lnTo>
                  <a:pt x="90" y="605"/>
                </a:lnTo>
                <a:cubicBezTo>
                  <a:pt x="78" y="605"/>
                  <a:pt x="67" y="603"/>
                  <a:pt x="56" y="599"/>
                </a:cubicBezTo>
                <a:cubicBezTo>
                  <a:pt x="45" y="594"/>
                  <a:pt x="35" y="588"/>
                  <a:pt x="27" y="579"/>
                </a:cubicBezTo>
                <a:cubicBezTo>
                  <a:pt x="18" y="571"/>
                  <a:pt x="12" y="561"/>
                  <a:pt x="7" y="550"/>
                </a:cubicBezTo>
                <a:cubicBezTo>
                  <a:pt x="3" y="539"/>
                  <a:pt x="0" y="528"/>
                  <a:pt x="0" y="516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67" name="文本框 566"/>
          <p:cNvSpPr txBox="1"/>
          <p:nvPr/>
        </p:nvSpPr>
        <p:spPr>
          <a:xfrm>
            <a:off x="7635960" y="1729800"/>
            <a:ext cx="13539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控制⽣成的随机性和多样性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8" name="文本框 567"/>
          <p:cNvSpPr txBox="1"/>
          <p:nvPr/>
        </p:nvSpPr>
        <p:spPr>
          <a:xfrm>
            <a:off x="5445000" y="2035080"/>
            <a:ext cx="3153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top_k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9" name="任意多边形 568"/>
          <p:cNvSpPr/>
          <p:nvPr/>
        </p:nvSpPr>
        <p:spPr>
          <a:xfrm>
            <a:off x="7635600" y="1997280"/>
            <a:ext cx="451440" cy="217800"/>
          </a:xfrm>
          <a:custGeom>
            <a:avLst/>
            <a:gdLst/>
            <a:ahLst/>
            <a:cxnLst/>
            <a:rect l="0" t="0" r="r" b="b"/>
            <a:pathLst>
              <a:path w="1254" h="605">
                <a:moveTo>
                  <a:pt x="0" y="516"/>
                </a:moveTo>
                <a:lnTo>
                  <a:pt x="0" y="90"/>
                </a:lnTo>
                <a:cubicBezTo>
                  <a:pt x="0" y="78"/>
                  <a:pt x="2" y="66"/>
                  <a:pt x="7" y="56"/>
                </a:cubicBezTo>
                <a:cubicBezTo>
                  <a:pt x="11" y="45"/>
                  <a:pt x="18" y="35"/>
                  <a:pt x="26" y="26"/>
                </a:cubicBezTo>
                <a:cubicBezTo>
                  <a:pt x="35" y="18"/>
                  <a:pt x="44" y="12"/>
                  <a:pt x="55" y="7"/>
                </a:cubicBezTo>
                <a:cubicBezTo>
                  <a:pt x="66" y="3"/>
                  <a:pt x="78" y="0"/>
                  <a:pt x="90" y="0"/>
                </a:cubicBezTo>
                <a:lnTo>
                  <a:pt x="1165" y="0"/>
                </a:lnTo>
                <a:cubicBezTo>
                  <a:pt x="1176" y="0"/>
                  <a:pt x="1188" y="3"/>
                  <a:pt x="1199" y="7"/>
                </a:cubicBezTo>
                <a:cubicBezTo>
                  <a:pt x="1210" y="12"/>
                  <a:pt x="1219" y="18"/>
                  <a:pt x="1228" y="26"/>
                </a:cubicBezTo>
                <a:cubicBezTo>
                  <a:pt x="1236" y="35"/>
                  <a:pt x="1243" y="45"/>
                  <a:pt x="1247" y="56"/>
                </a:cubicBezTo>
                <a:cubicBezTo>
                  <a:pt x="1252" y="66"/>
                  <a:pt x="1254" y="78"/>
                  <a:pt x="1254" y="90"/>
                </a:cubicBezTo>
                <a:lnTo>
                  <a:pt x="1254" y="516"/>
                </a:lnTo>
                <a:cubicBezTo>
                  <a:pt x="1254" y="528"/>
                  <a:pt x="1252" y="539"/>
                  <a:pt x="1247" y="550"/>
                </a:cubicBezTo>
                <a:cubicBezTo>
                  <a:pt x="1243" y="561"/>
                  <a:pt x="1236" y="571"/>
                  <a:pt x="1228" y="579"/>
                </a:cubicBezTo>
                <a:cubicBezTo>
                  <a:pt x="1219" y="588"/>
                  <a:pt x="1210" y="594"/>
                  <a:pt x="1199" y="599"/>
                </a:cubicBezTo>
                <a:cubicBezTo>
                  <a:pt x="1188" y="603"/>
                  <a:pt x="1176" y="605"/>
                  <a:pt x="1165" y="605"/>
                </a:cubicBezTo>
                <a:lnTo>
                  <a:pt x="90" y="605"/>
                </a:lnTo>
                <a:cubicBezTo>
                  <a:pt x="78" y="605"/>
                  <a:pt x="66" y="603"/>
                  <a:pt x="55" y="599"/>
                </a:cubicBezTo>
                <a:cubicBezTo>
                  <a:pt x="44" y="594"/>
                  <a:pt x="35" y="588"/>
                  <a:pt x="26" y="579"/>
                </a:cubicBezTo>
                <a:cubicBezTo>
                  <a:pt x="18" y="571"/>
                  <a:pt x="11" y="561"/>
                  <a:pt x="7" y="550"/>
                </a:cubicBezTo>
                <a:cubicBezTo>
                  <a:pt x="2" y="539"/>
                  <a:pt x="0" y="528"/>
                  <a:pt x="0" y="516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70" name="文本框 569"/>
          <p:cNvSpPr txBox="1"/>
          <p:nvPr/>
        </p:nvSpPr>
        <p:spPr>
          <a:xfrm>
            <a:off x="5380560" y="2253240"/>
            <a:ext cx="13539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限制⾼概率词汇的选择范围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1" name="文本框 570"/>
          <p:cNvSpPr txBox="1"/>
          <p:nvPr/>
        </p:nvSpPr>
        <p:spPr>
          <a:xfrm>
            <a:off x="7700400" y="2035080"/>
            <a:ext cx="3218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top_p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2" name="任意多边形 571"/>
          <p:cNvSpPr/>
          <p:nvPr/>
        </p:nvSpPr>
        <p:spPr>
          <a:xfrm>
            <a:off x="5380200" y="2521080"/>
            <a:ext cx="1184400" cy="225720"/>
          </a:xfrm>
          <a:custGeom>
            <a:avLst/>
            <a:gdLst/>
            <a:ahLst/>
            <a:cxnLst/>
            <a:rect l="0" t="0" r="r" b="b"/>
            <a:pathLst>
              <a:path w="3290" h="627">
                <a:moveTo>
                  <a:pt x="0" y="538"/>
                </a:moveTo>
                <a:lnTo>
                  <a:pt x="0" y="89"/>
                </a:lnTo>
                <a:cubicBezTo>
                  <a:pt x="0" y="77"/>
                  <a:pt x="3" y="66"/>
                  <a:pt x="7" y="55"/>
                </a:cubicBezTo>
                <a:cubicBezTo>
                  <a:pt x="12" y="44"/>
                  <a:pt x="18" y="34"/>
                  <a:pt x="27" y="26"/>
                </a:cubicBezTo>
                <a:cubicBezTo>
                  <a:pt x="35" y="17"/>
                  <a:pt x="45" y="11"/>
                  <a:pt x="56" y="6"/>
                </a:cubicBezTo>
                <a:cubicBezTo>
                  <a:pt x="67" y="2"/>
                  <a:pt x="78" y="0"/>
                  <a:pt x="90" y="0"/>
                </a:cubicBezTo>
                <a:lnTo>
                  <a:pt x="3201" y="0"/>
                </a:lnTo>
                <a:cubicBezTo>
                  <a:pt x="3213" y="0"/>
                  <a:pt x="3224" y="2"/>
                  <a:pt x="3235" y="6"/>
                </a:cubicBezTo>
                <a:cubicBezTo>
                  <a:pt x="3246" y="11"/>
                  <a:pt x="3256" y="17"/>
                  <a:pt x="3264" y="26"/>
                </a:cubicBezTo>
                <a:cubicBezTo>
                  <a:pt x="3273" y="34"/>
                  <a:pt x="3279" y="44"/>
                  <a:pt x="3284" y="55"/>
                </a:cubicBezTo>
                <a:cubicBezTo>
                  <a:pt x="3288" y="66"/>
                  <a:pt x="3290" y="77"/>
                  <a:pt x="3290" y="89"/>
                </a:cubicBezTo>
                <a:lnTo>
                  <a:pt x="3290" y="538"/>
                </a:lnTo>
                <a:cubicBezTo>
                  <a:pt x="3290" y="549"/>
                  <a:pt x="3288" y="561"/>
                  <a:pt x="3284" y="572"/>
                </a:cubicBezTo>
                <a:cubicBezTo>
                  <a:pt x="3279" y="583"/>
                  <a:pt x="3273" y="592"/>
                  <a:pt x="3264" y="601"/>
                </a:cubicBezTo>
                <a:cubicBezTo>
                  <a:pt x="3256" y="609"/>
                  <a:pt x="3246" y="616"/>
                  <a:pt x="3235" y="620"/>
                </a:cubicBezTo>
                <a:cubicBezTo>
                  <a:pt x="3224" y="625"/>
                  <a:pt x="3213" y="627"/>
                  <a:pt x="3201" y="627"/>
                </a:cubicBezTo>
                <a:lnTo>
                  <a:pt x="90" y="627"/>
                </a:lnTo>
                <a:cubicBezTo>
                  <a:pt x="78" y="627"/>
                  <a:pt x="67" y="625"/>
                  <a:pt x="56" y="620"/>
                </a:cubicBezTo>
                <a:cubicBezTo>
                  <a:pt x="45" y="616"/>
                  <a:pt x="35" y="609"/>
                  <a:pt x="27" y="601"/>
                </a:cubicBezTo>
                <a:cubicBezTo>
                  <a:pt x="18" y="592"/>
                  <a:pt x="12" y="583"/>
                  <a:pt x="7" y="572"/>
                </a:cubicBezTo>
                <a:cubicBezTo>
                  <a:pt x="3" y="561"/>
                  <a:pt x="0" y="549"/>
                  <a:pt x="0" y="538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73" name="文本框 572"/>
          <p:cNvSpPr txBox="1"/>
          <p:nvPr/>
        </p:nvSpPr>
        <p:spPr>
          <a:xfrm>
            <a:off x="7635960" y="2253240"/>
            <a:ext cx="13539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核采样阈值，控制⽣成概率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4" name="文本框 573"/>
          <p:cNvSpPr txBox="1"/>
          <p:nvPr/>
        </p:nvSpPr>
        <p:spPr>
          <a:xfrm>
            <a:off x="5445000" y="2558520"/>
            <a:ext cx="105696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repetition_penalty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5" name="任意多边形 574"/>
          <p:cNvSpPr/>
          <p:nvPr/>
        </p:nvSpPr>
        <p:spPr>
          <a:xfrm>
            <a:off x="7635600" y="2521080"/>
            <a:ext cx="749520" cy="225720"/>
          </a:xfrm>
          <a:custGeom>
            <a:avLst/>
            <a:gdLst/>
            <a:ahLst/>
            <a:cxnLst/>
            <a:rect l="0" t="0" r="r" b="b"/>
            <a:pathLst>
              <a:path w="2082" h="627">
                <a:moveTo>
                  <a:pt x="0" y="538"/>
                </a:moveTo>
                <a:lnTo>
                  <a:pt x="0" y="89"/>
                </a:lnTo>
                <a:cubicBezTo>
                  <a:pt x="0" y="77"/>
                  <a:pt x="2" y="66"/>
                  <a:pt x="7" y="55"/>
                </a:cubicBezTo>
                <a:cubicBezTo>
                  <a:pt x="11" y="44"/>
                  <a:pt x="18" y="34"/>
                  <a:pt x="26" y="26"/>
                </a:cubicBezTo>
                <a:cubicBezTo>
                  <a:pt x="35" y="17"/>
                  <a:pt x="44" y="11"/>
                  <a:pt x="55" y="6"/>
                </a:cubicBezTo>
                <a:cubicBezTo>
                  <a:pt x="66" y="2"/>
                  <a:pt x="78" y="0"/>
                  <a:pt x="90" y="0"/>
                </a:cubicBezTo>
                <a:lnTo>
                  <a:pt x="1992" y="0"/>
                </a:lnTo>
                <a:cubicBezTo>
                  <a:pt x="2004" y="0"/>
                  <a:pt x="2016" y="2"/>
                  <a:pt x="2027" y="6"/>
                </a:cubicBezTo>
                <a:cubicBezTo>
                  <a:pt x="2038" y="11"/>
                  <a:pt x="2047" y="17"/>
                  <a:pt x="2056" y="26"/>
                </a:cubicBezTo>
                <a:cubicBezTo>
                  <a:pt x="2064" y="34"/>
                  <a:pt x="2071" y="44"/>
                  <a:pt x="2075" y="55"/>
                </a:cubicBezTo>
                <a:cubicBezTo>
                  <a:pt x="2080" y="66"/>
                  <a:pt x="2082" y="77"/>
                  <a:pt x="2082" y="89"/>
                </a:cubicBezTo>
                <a:lnTo>
                  <a:pt x="2082" y="538"/>
                </a:lnTo>
                <a:cubicBezTo>
                  <a:pt x="2082" y="549"/>
                  <a:pt x="2080" y="561"/>
                  <a:pt x="2075" y="572"/>
                </a:cubicBezTo>
                <a:cubicBezTo>
                  <a:pt x="2071" y="583"/>
                  <a:pt x="2064" y="592"/>
                  <a:pt x="2056" y="601"/>
                </a:cubicBezTo>
                <a:cubicBezTo>
                  <a:pt x="2047" y="609"/>
                  <a:pt x="2038" y="616"/>
                  <a:pt x="2027" y="620"/>
                </a:cubicBezTo>
                <a:cubicBezTo>
                  <a:pt x="2016" y="625"/>
                  <a:pt x="2004" y="627"/>
                  <a:pt x="1992" y="627"/>
                </a:cubicBezTo>
                <a:lnTo>
                  <a:pt x="90" y="627"/>
                </a:lnTo>
                <a:cubicBezTo>
                  <a:pt x="78" y="627"/>
                  <a:pt x="66" y="625"/>
                  <a:pt x="55" y="620"/>
                </a:cubicBezTo>
                <a:cubicBezTo>
                  <a:pt x="44" y="616"/>
                  <a:pt x="35" y="609"/>
                  <a:pt x="26" y="601"/>
                </a:cubicBezTo>
                <a:cubicBezTo>
                  <a:pt x="18" y="592"/>
                  <a:pt x="11" y="583"/>
                  <a:pt x="7" y="572"/>
                </a:cubicBezTo>
                <a:cubicBezTo>
                  <a:pt x="2" y="561"/>
                  <a:pt x="0" y="549"/>
                  <a:pt x="0" y="538"/>
                </a:cubicBezTo>
                <a:close/>
              </a:path>
            </a:pathLst>
          </a:custGeom>
          <a:solidFill>
            <a:srgbClr val="1D4ED8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76" name="文本框 575"/>
          <p:cNvSpPr txBox="1"/>
          <p:nvPr/>
        </p:nvSpPr>
        <p:spPr>
          <a:xfrm>
            <a:off x="5380560" y="2784960"/>
            <a:ext cx="90288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避免⽣成重复内容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7" name="文本框 576"/>
          <p:cNvSpPr txBox="1"/>
          <p:nvPr/>
        </p:nvSpPr>
        <p:spPr>
          <a:xfrm>
            <a:off x="7700400" y="2558520"/>
            <a:ext cx="624240" cy="136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do_sample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78" name="图片 577"/>
          <p:cNvPicPr/>
          <p:nvPr/>
        </p:nvPicPr>
        <p:blipFill>
          <a:blip r:embed="rId9"/>
          <a:stretch/>
        </p:blipFill>
        <p:spPr>
          <a:xfrm>
            <a:off x="5251680" y="3278160"/>
            <a:ext cx="4671360" cy="4075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79" name="任意多边形 578"/>
          <p:cNvSpPr/>
          <p:nvPr/>
        </p:nvSpPr>
        <p:spPr>
          <a:xfrm>
            <a:off x="5380200" y="3745080"/>
            <a:ext cx="4414320" cy="3480120"/>
          </a:xfrm>
          <a:custGeom>
            <a:avLst/>
            <a:gdLst/>
            <a:ahLst/>
            <a:cxnLst/>
            <a:rect l="0" t="0" r="r" b="b"/>
            <a:pathLst>
              <a:path w="12262" h="9667">
                <a:moveTo>
                  <a:pt x="0" y="9578"/>
                </a:moveTo>
                <a:lnTo>
                  <a:pt x="0" y="90"/>
                </a:lnTo>
                <a:cubicBezTo>
                  <a:pt x="0" y="78"/>
                  <a:pt x="3" y="67"/>
                  <a:pt x="7" y="56"/>
                </a:cubicBezTo>
                <a:cubicBezTo>
                  <a:pt x="12" y="45"/>
                  <a:pt x="18" y="35"/>
                  <a:pt x="27" y="27"/>
                </a:cubicBezTo>
                <a:cubicBezTo>
                  <a:pt x="35" y="18"/>
                  <a:pt x="45" y="12"/>
                  <a:pt x="56" y="7"/>
                </a:cubicBezTo>
                <a:cubicBezTo>
                  <a:pt x="67" y="3"/>
                  <a:pt x="78" y="0"/>
                  <a:pt x="90" y="0"/>
                </a:cubicBezTo>
                <a:lnTo>
                  <a:pt x="12173" y="0"/>
                </a:lnTo>
                <a:cubicBezTo>
                  <a:pt x="12185" y="0"/>
                  <a:pt x="12196" y="3"/>
                  <a:pt x="12207" y="7"/>
                </a:cubicBezTo>
                <a:cubicBezTo>
                  <a:pt x="12218" y="12"/>
                  <a:pt x="12228" y="18"/>
                  <a:pt x="12236" y="27"/>
                </a:cubicBezTo>
                <a:cubicBezTo>
                  <a:pt x="12244" y="35"/>
                  <a:pt x="12251" y="45"/>
                  <a:pt x="12255" y="56"/>
                </a:cubicBezTo>
                <a:cubicBezTo>
                  <a:pt x="12260" y="67"/>
                  <a:pt x="12262" y="78"/>
                  <a:pt x="12262" y="90"/>
                </a:cubicBezTo>
                <a:lnTo>
                  <a:pt x="12262" y="9578"/>
                </a:lnTo>
                <a:cubicBezTo>
                  <a:pt x="12262" y="9589"/>
                  <a:pt x="12260" y="9601"/>
                  <a:pt x="12255" y="9612"/>
                </a:cubicBezTo>
                <a:cubicBezTo>
                  <a:pt x="12251" y="9623"/>
                  <a:pt x="12244" y="9632"/>
                  <a:pt x="12236" y="9641"/>
                </a:cubicBezTo>
                <a:cubicBezTo>
                  <a:pt x="12228" y="9649"/>
                  <a:pt x="12218" y="9656"/>
                  <a:pt x="12207" y="9660"/>
                </a:cubicBezTo>
                <a:cubicBezTo>
                  <a:pt x="12196" y="9665"/>
                  <a:pt x="12185" y="9667"/>
                  <a:pt x="12173" y="9667"/>
                </a:cubicBezTo>
                <a:lnTo>
                  <a:pt x="90" y="9667"/>
                </a:lnTo>
                <a:cubicBezTo>
                  <a:pt x="78" y="9667"/>
                  <a:pt x="67" y="9665"/>
                  <a:pt x="56" y="9660"/>
                </a:cubicBezTo>
                <a:cubicBezTo>
                  <a:pt x="45" y="9656"/>
                  <a:pt x="35" y="9649"/>
                  <a:pt x="27" y="9641"/>
                </a:cubicBezTo>
                <a:cubicBezTo>
                  <a:pt x="18" y="9632"/>
                  <a:pt x="12" y="9623"/>
                  <a:pt x="7" y="9612"/>
                </a:cubicBezTo>
                <a:cubicBezTo>
                  <a:pt x="3" y="9601"/>
                  <a:pt x="0" y="9589"/>
                  <a:pt x="0" y="9578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80" name="图片 579"/>
          <p:cNvPicPr/>
          <p:nvPr/>
        </p:nvPicPr>
        <p:blipFill>
          <a:blip r:embed="rId10"/>
          <a:stretch/>
        </p:blipFill>
        <p:spPr>
          <a:xfrm>
            <a:off x="5380560" y="3407040"/>
            <a:ext cx="305640" cy="241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81" name="文本框 580"/>
          <p:cNvSpPr txBox="1"/>
          <p:nvPr/>
        </p:nvSpPr>
        <p:spPr>
          <a:xfrm>
            <a:off x="7635960" y="2784960"/>
            <a:ext cx="1353960" cy="16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889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启⽤采样⽣成⽽⾮贪婪搜索</a:t>
            </a:r>
            <a:endParaRPr lang="en-US" sz="889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2" name="文本框 581"/>
          <p:cNvSpPr txBox="1"/>
          <p:nvPr/>
        </p:nvSpPr>
        <p:spPr>
          <a:xfrm>
            <a:off x="5783400" y="3397320"/>
            <a:ext cx="96984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7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⽂本⽣成函数</a:t>
            </a:r>
            <a:endParaRPr lang="en-US" sz="12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3" name="文本框 582"/>
          <p:cNvSpPr txBox="1"/>
          <p:nvPr/>
        </p:nvSpPr>
        <p:spPr>
          <a:xfrm>
            <a:off x="5477040" y="3863520"/>
            <a:ext cx="32659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F97316"/>
                </a:solidFill>
                <a:effectLst/>
                <a:uFillTx/>
                <a:latin typeface="Courier New"/>
                <a:ea typeface="Courier New"/>
              </a:rPr>
              <a:t>def</a:t>
            </a:r>
            <a:r>
              <a:rPr lang="en-US" sz="101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</a:t>
            </a:r>
            <a:r>
              <a:rPr lang="en-US" sz="101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generate_answer</a:t>
            </a:r>
            <a:r>
              <a:rPr lang="en-US" sz="101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(prompt, max_length=50,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4" name="文本框 583"/>
          <p:cNvSpPr txBox="1"/>
          <p:nvPr/>
        </p:nvSpPr>
        <p:spPr>
          <a:xfrm>
            <a:off x="5477040" y="4056840"/>
            <a:ext cx="2099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temperature=0.7, top_k=50):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5" name="文本框 584"/>
          <p:cNvSpPr txBox="1"/>
          <p:nvPr/>
        </p:nvSpPr>
        <p:spPr>
          <a:xfrm>
            <a:off x="5477040" y="4250160"/>
            <a:ext cx="4672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101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6" name="文本框 585"/>
          <p:cNvSpPr txBox="1"/>
          <p:nvPr/>
        </p:nvSpPr>
        <p:spPr>
          <a:xfrm>
            <a:off x="5941080" y="4208040"/>
            <a:ext cx="11667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93C5FD"/>
                </a:solidFill>
                <a:effectLst/>
                <a:uFillTx/>
                <a:latin typeface="NotoSansCJKsc"/>
                <a:ea typeface="NotoSansCJKsc"/>
              </a:rPr>
              <a:t>对输⼊提⽰进⾏编码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7" name="文本框 586"/>
          <p:cNvSpPr txBox="1"/>
          <p:nvPr/>
        </p:nvSpPr>
        <p:spPr>
          <a:xfrm>
            <a:off x="5477040" y="4443480"/>
            <a:ext cx="31100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input_ids = tokenizer.</a:t>
            </a:r>
            <a:r>
              <a:rPr lang="en-US" sz="101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encode</a:t>
            </a:r>
            <a:r>
              <a:rPr lang="en-US" sz="101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(prompt,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8" name="文本框 587"/>
          <p:cNvSpPr txBox="1"/>
          <p:nvPr/>
        </p:nvSpPr>
        <p:spPr>
          <a:xfrm>
            <a:off x="5477040" y="4636800"/>
            <a:ext cx="24105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return_tensors=</a:t>
            </a:r>
            <a:r>
              <a:rPr lang="en-US" sz="1010" b="0" u="none" strike="noStrike">
                <a:solidFill>
                  <a:srgbClr val="4ADE80"/>
                </a:solidFill>
                <a:effectLst/>
                <a:uFillTx/>
                <a:latin typeface="Courier New"/>
                <a:ea typeface="Courier New"/>
              </a:rPr>
              <a:t>"pt"</a:t>
            </a:r>
            <a:r>
              <a:rPr lang="en-US" sz="101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).to(device)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9" name="文本框 588"/>
          <p:cNvSpPr txBox="1"/>
          <p:nvPr/>
        </p:nvSpPr>
        <p:spPr>
          <a:xfrm>
            <a:off x="5477040" y="5023440"/>
            <a:ext cx="4672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101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0" name="文本框 589"/>
          <p:cNvSpPr txBox="1"/>
          <p:nvPr/>
        </p:nvSpPr>
        <p:spPr>
          <a:xfrm>
            <a:off x="5941080" y="4981320"/>
            <a:ext cx="129600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93C5FD"/>
                </a:solidFill>
                <a:effectLst/>
                <a:uFillTx/>
                <a:latin typeface="NotoSansCJKsc"/>
                <a:ea typeface="NotoSansCJKsc"/>
              </a:rPr>
              <a:t>使⽤⽣成模型⽣成输出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1" name="文本框 590"/>
          <p:cNvSpPr txBox="1"/>
          <p:nvPr/>
        </p:nvSpPr>
        <p:spPr>
          <a:xfrm>
            <a:off x="5477040" y="5216760"/>
            <a:ext cx="2954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output = model.</a:t>
            </a:r>
            <a:r>
              <a:rPr lang="en-US" sz="101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generate</a:t>
            </a:r>
            <a:r>
              <a:rPr lang="en-US" sz="101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(input_ids,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2" name="文本框 591"/>
          <p:cNvSpPr txBox="1"/>
          <p:nvPr/>
        </p:nvSpPr>
        <p:spPr>
          <a:xfrm>
            <a:off x="5477040" y="5410080"/>
            <a:ext cx="23328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    max_length=max_length,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3" name="文本框 592"/>
          <p:cNvSpPr txBox="1"/>
          <p:nvPr/>
        </p:nvSpPr>
        <p:spPr>
          <a:xfrm>
            <a:off x="5477040" y="5603400"/>
            <a:ext cx="24883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    temperature=temperature,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4" name="文本框 593"/>
          <p:cNvSpPr txBox="1"/>
          <p:nvPr/>
        </p:nvSpPr>
        <p:spPr>
          <a:xfrm>
            <a:off x="5477040" y="5796720"/>
            <a:ext cx="15555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    top_k=top_k,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5" name="文本框 594"/>
          <p:cNvSpPr txBox="1"/>
          <p:nvPr/>
        </p:nvSpPr>
        <p:spPr>
          <a:xfrm>
            <a:off x="5477040" y="5990040"/>
            <a:ext cx="17888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    do_sample=True)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6" name="文本框 595"/>
          <p:cNvSpPr txBox="1"/>
          <p:nvPr/>
        </p:nvSpPr>
        <p:spPr>
          <a:xfrm>
            <a:off x="5477040" y="6376680"/>
            <a:ext cx="4672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101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7" name="文本框 596"/>
          <p:cNvSpPr txBox="1"/>
          <p:nvPr/>
        </p:nvSpPr>
        <p:spPr>
          <a:xfrm>
            <a:off x="5941080" y="6334560"/>
            <a:ext cx="6483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93C5FD"/>
                </a:solidFill>
                <a:effectLst/>
                <a:uFillTx/>
                <a:latin typeface="NotoSansCJKsc"/>
                <a:ea typeface="NotoSansCJKsc"/>
              </a:rPr>
              <a:t>解码⽣成的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8" name="文本框 597"/>
          <p:cNvSpPr txBox="1"/>
          <p:nvPr/>
        </p:nvSpPr>
        <p:spPr>
          <a:xfrm>
            <a:off x="6585480" y="6376680"/>
            <a:ext cx="389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token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9" name="文本框 598"/>
          <p:cNvSpPr txBox="1"/>
          <p:nvPr/>
        </p:nvSpPr>
        <p:spPr>
          <a:xfrm>
            <a:off x="5477040" y="6570000"/>
            <a:ext cx="31104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answer = tokenizer.</a:t>
            </a:r>
            <a:r>
              <a:rPr lang="en-US" sz="1010" b="0" u="none" strike="noStrike">
                <a:solidFill>
                  <a:srgbClr val="60A5FA"/>
                </a:solidFill>
                <a:effectLst/>
                <a:uFillTx/>
                <a:latin typeface="Courier New"/>
                <a:ea typeface="Courier New"/>
              </a:rPr>
              <a:t>decode</a:t>
            </a:r>
            <a:r>
              <a:rPr lang="en-US" sz="101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(output[0],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0" name="文本框 599"/>
          <p:cNvSpPr txBox="1"/>
          <p:nvPr/>
        </p:nvSpPr>
        <p:spPr>
          <a:xfrm>
            <a:off x="5477040" y="6763320"/>
            <a:ext cx="19440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skip_special_tokens=True)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01" name="图片 600"/>
          <p:cNvPicPr/>
          <p:nvPr/>
        </p:nvPicPr>
        <p:blipFill>
          <a:blip r:embed="rId11"/>
          <a:stretch/>
        </p:blipFill>
        <p:spPr>
          <a:xfrm>
            <a:off x="386640" y="974520"/>
            <a:ext cx="4671360" cy="1304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02" name="图片 601"/>
          <p:cNvPicPr/>
          <p:nvPr/>
        </p:nvPicPr>
        <p:blipFill>
          <a:blip r:embed="rId12"/>
          <a:stretch/>
        </p:blipFill>
        <p:spPr>
          <a:xfrm>
            <a:off x="515520" y="1103400"/>
            <a:ext cx="241200" cy="241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03" name="文本框 602"/>
          <p:cNvSpPr txBox="1"/>
          <p:nvPr/>
        </p:nvSpPr>
        <p:spPr>
          <a:xfrm>
            <a:off x="5477040" y="6956640"/>
            <a:ext cx="13226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1010" b="0" u="none" strike="noStrike">
                <a:solidFill>
                  <a:srgbClr val="F97316"/>
                </a:solidFill>
                <a:effectLst/>
                <a:uFillTx/>
                <a:latin typeface="Courier New"/>
                <a:ea typeface="Courier New"/>
              </a:rPr>
              <a:t>return</a:t>
            </a:r>
            <a:r>
              <a:rPr lang="en-US" sz="1010" b="0" u="none" strike="noStrike">
                <a:solidFill>
                  <a:srgbClr val="E2E8F0"/>
                </a:solidFill>
                <a:effectLst/>
                <a:uFillTx/>
                <a:latin typeface="Courier New"/>
                <a:ea typeface="Courier New"/>
              </a:rPr>
              <a:t> answer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4" name="任意多边形 603"/>
          <p:cNvSpPr/>
          <p:nvPr/>
        </p:nvSpPr>
        <p:spPr>
          <a:xfrm>
            <a:off x="636120" y="1514160"/>
            <a:ext cx="40680" cy="40680"/>
          </a:xfrm>
          <a:custGeom>
            <a:avLst/>
            <a:gdLst/>
            <a:ahLst/>
            <a:cxnLst/>
            <a:rect l="0" t="0" r="r" b="b"/>
            <a:pathLst>
              <a:path w="113" h="113">
                <a:moveTo>
                  <a:pt x="113" y="56"/>
                </a:moveTo>
                <a:cubicBezTo>
                  <a:pt x="113" y="63"/>
                  <a:pt x="111" y="71"/>
                  <a:pt x="109" y="78"/>
                </a:cubicBezTo>
                <a:cubicBezTo>
                  <a:pt x="106" y="85"/>
                  <a:pt x="102" y="91"/>
                  <a:pt x="97" y="96"/>
                </a:cubicBezTo>
                <a:cubicBezTo>
                  <a:pt x="91" y="102"/>
                  <a:pt x="85" y="106"/>
                  <a:pt x="78" y="108"/>
                </a:cubicBezTo>
                <a:cubicBezTo>
                  <a:pt x="72" y="111"/>
                  <a:pt x="63" y="113"/>
                  <a:pt x="56" y="113"/>
                </a:cubicBezTo>
                <a:cubicBezTo>
                  <a:pt x="49" y="113"/>
                  <a:pt x="41" y="111"/>
                  <a:pt x="35" y="108"/>
                </a:cubicBezTo>
                <a:cubicBezTo>
                  <a:pt x="28" y="106"/>
                  <a:pt x="22" y="102"/>
                  <a:pt x="16" y="96"/>
                </a:cubicBezTo>
                <a:cubicBezTo>
                  <a:pt x="11" y="91"/>
                  <a:pt x="7" y="85"/>
                  <a:pt x="4" y="78"/>
                </a:cubicBezTo>
                <a:cubicBezTo>
                  <a:pt x="1" y="71"/>
                  <a:pt x="0" y="63"/>
                  <a:pt x="0" y="56"/>
                </a:cubicBezTo>
                <a:cubicBezTo>
                  <a:pt x="0" y="48"/>
                  <a:pt x="1" y="41"/>
                  <a:pt x="4" y="34"/>
                </a:cubicBezTo>
                <a:cubicBezTo>
                  <a:pt x="7" y="27"/>
                  <a:pt x="11" y="21"/>
                  <a:pt x="16" y="16"/>
                </a:cubicBezTo>
                <a:cubicBezTo>
                  <a:pt x="22" y="11"/>
                  <a:pt x="28" y="7"/>
                  <a:pt x="35" y="4"/>
                </a:cubicBezTo>
                <a:cubicBezTo>
                  <a:pt x="41" y="1"/>
                  <a:pt x="49" y="0"/>
                  <a:pt x="56" y="0"/>
                </a:cubicBezTo>
                <a:cubicBezTo>
                  <a:pt x="63" y="0"/>
                  <a:pt x="72" y="1"/>
                  <a:pt x="78" y="4"/>
                </a:cubicBezTo>
                <a:cubicBezTo>
                  <a:pt x="85" y="7"/>
                  <a:pt x="91" y="11"/>
                  <a:pt x="97" y="16"/>
                </a:cubicBezTo>
                <a:cubicBezTo>
                  <a:pt x="102" y="21"/>
                  <a:pt x="106" y="27"/>
                  <a:pt x="109" y="34"/>
                </a:cubicBezTo>
                <a:cubicBezTo>
                  <a:pt x="111" y="41"/>
                  <a:pt x="113" y="48"/>
                  <a:pt x="113" y="56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5" name="文本框 604"/>
          <p:cNvSpPr txBox="1"/>
          <p:nvPr/>
        </p:nvSpPr>
        <p:spPr>
          <a:xfrm>
            <a:off x="853920" y="1093680"/>
            <a:ext cx="1454760" cy="2350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7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选择合适的⽣成模型</a:t>
            </a:r>
            <a:endParaRPr lang="en-US" sz="12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6" name="文本框 605"/>
          <p:cNvSpPr txBox="1"/>
          <p:nvPr/>
        </p:nvSpPr>
        <p:spPr>
          <a:xfrm>
            <a:off x="773280" y="1459080"/>
            <a:ext cx="52704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1" u="none" strike="noStrike">
                <a:solidFill>
                  <a:srgbClr val="FF8904"/>
                </a:solidFill>
                <a:effectLst/>
                <a:uFillTx/>
                <a:latin typeface="DejaVuSans"/>
                <a:ea typeface="DejaVuSans"/>
              </a:rPr>
              <a:t>GPT-2:</a:t>
            </a:r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7" name="任意多边形 606"/>
          <p:cNvSpPr/>
          <p:nvPr/>
        </p:nvSpPr>
        <p:spPr>
          <a:xfrm>
            <a:off x="636120" y="1771920"/>
            <a:ext cx="40680" cy="40680"/>
          </a:xfrm>
          <a:custGeom>
            <a:avLst/>
            <a:gdLst/>
            <a:ahLst/>
            <a:cxnLst/>
            <a:rect l="0" t="0" r="r" b="b"/>
            <a:pathLst>
              <a:path w="113" h="113">
                <a:moveTo>
                  <a:pt x="113" y="57"/>
                </a:moveTo>
                <a:cubicBezTo>
                  <a:pt x="113" y="64"/>
                  <a:pt x="111" y="71"/>
                  <a:pt x="109" y="78"/>
                </a:cubicBezTo>
                <a:cubicBezTo>
                  <a:pt x="106" y="85"/>
                  <a:pt x="102" y="91"/>
                  <a:pt x="97" y="96"/>
                </a:cubicBezTo>
                <a:cubicBezTo>
                  <a:pt x="91" y="102"/>
                  <a:pt x="85" y="106"/>
                  <a:pt x="78" y="108"/>
                </a:cubicBezTo>
                <a:cubicBezTo>
                  <a:pt x="72" y="111"/>
                  <a:pt x="63" y="113"/>
                  <a:pt x="56" y="113"/>
                </a:cubicBezTo>
                <a:cubicBezTo>
                  <a:pt x="49" y="113"/>
                  <a:pt x="41" y="111"/>
                  <a:pt x="35" y="108"/>
                </a:cubicBezTo>
                <a:cubicBezTo>
                  <a:pt x="28" y="106"/>
                  <a:pt x="22" y="102"/>
                  <a:pt x="16" y="96"/>
                </a:cubicBezTo>
                <a:cubicBezTo>
                  <a:pt x="11" y="91"/>
                  <a:pt x="7" y="85"/>
                  <a:pt x="4" y="78"/>
                </a:cubicBezTo>
                <a:cubicBezTo>
                  <a:pt x="1" y="71"/>
                  <a:pt x="0" y="64"/>
                  <a:pt x="0" y="57"/>
                </a:cubicBezTo>
                <a:cubicBezTo>
                  <a:pt x="0" y="49"/>
                  <a:pt x="1" y="42"/>
                  <a:pt x="4" y="35"/>
                </a:cubicBezTo>
                <a:cubicBezTo>
                  <a:pt x="7" y="28"/>
                  <a:pt x="11" y="22"/>
                  <a:pt x="16" y="16"/>
                </a:cubicBezTo>
                <a:cubicBezTo>
                  <a:pt x="22" y="11"/>
                  <a:pt x="28" y="7"/>
                  <a:pt x="35" y="4"/>
                </a:cubicBezTo>
                <a:cubicBezTo>
                  <a:pt x="41" y="1"/>
                  <a:pt x="49" y="0"/>
                  <a:pt x="56" y="0"/>
                </a:cubicBezTo>
                <a:cubicBezTo>
                  <a:pt x="63" y="0"/>
                  <a:pt x="72" y="1"/>
                  <a:pt x="78" y="4"/>
                </a:cubicBezTo>
                <a:cubicBezTo>
                  <a:pt x="85" y="7"/>
                  <a:pt x="91" y="11"/>
                  <a:pt x="97" y="16"/>
                </a:cubicBezTo>
                <a:cubicBezTo>
                  <a:pt x="102" y="22"/>
                  <a:pt x="106" y="28"/>
                  <a:pt x="109" y="35"/>
                </a:cubicBezTo>
                <a:cubicBezTo>
                  <a:pt x="111" y="42"/>
                  <a:pt x="113" y="49"/>
                  <a:pt x="113" y="57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8" name="文本框 607"/>
          <p:cNvSpPr txBox="1"/>
          <p:nvPr/>
        </p:nvSpPr>
        <p:spPr>
          <a:xfrm>
            <a:off x="1278000" y="1429200"/>
            <a:ext cx="194400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⽂本⽣成⽅⾯较为成熟且易于使⽤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9" name="文本框 608"/>
          <p:cNvSpPr txBox="1"/>
          <p:nvPr/>
        </p:nvSpPr>
        <p:spPr>
          <a:xfrm>
            <a:off x="773280" y="1716840"/>
            <a:ext cx="2721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1" u="none" strike="noStrike">
                <a:solidFill>
                  <a:srgbClr val="FF8904"/>
                </a:solidFill>
                <a:effectLst/>
                <a:uFillTx/>
                <a:latin typeface="DejaVuSans"/>
                <a:ea typeface="DejaVuSans"/>
              </a:rPr>
              <a:t>T5:</a:t>
            </a:r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 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0" name="任意多边形 609"/>
          <p:cNvSpPr/>
          <p:nvPr/>
        </p:nvSpPr>
        <p:spPr>
          <a:xfrm>
            <a:off x="636120" y="2029680"/>
            <a:ext cx="40680" cy="40680"/>
          </a:xfrm>
          <a:custGeom>
            <a:avLst/>
            <a:gdLst/>
            <a:ahLst/>
            <a:cxnLst/>
            <a:rect l="0" t="0" r="r" b="b"/>
            <a:pathLst>
              <a:path w="113" h="113">
                <a:moveTo>
                  <a:pt x="113" y="56"/>
                </a:moveTo>
                <a:cubicBezTo>
                  <a:pt x="113" y="63"/>
                  <a:pt x="111" y="70"/>
                  <a:pt x="109" y="77"/>
                </a:cubicBezTo>
                <a:cubicBezTo>
                  <a:pt x="106" y="85"/>
                  <a:pt x="102" y="91"/>
                  <a:pt x="97" y="96"/>
                </a:cubicBezTo>
                <a:cubicBezTo>
                  <a:pt x="91" y="101"/>
                  <a:pt x="85" y="106"/>
                  <a:pt x="78" y="108"/>
                </a:cubicBezTo>
                <a:cubicBezTo>
                  <a:pt x="72" y="111"/>
                  <a:pt x="63" y="113"/>
                  <a:pt x="56" y="113"/>
                </a:cubicBezTo>
                <a:cubicBezTo>
                  <a:pt x="49" y="113"/>
                  <a:pt x="41" y="111"/>
                  <a:pt x="35" y="108"/>
                </a:cubicBezTo>
                <a:cubicBezTo>
                  <a:pt x="28" y="106"/>
                  <a:pt x="22" y="101"/>
                  <a:pt x="16" y="96"/>
                </a:cubicBezTo>
                <a:cubicBezTo>
                  <a:pt x="11" y="91"/>
                  <a:pt x="7" y="85"/>
                  <a:pt x="4" y="77"/>
                </a:cubicBezTo>
                <a:cubicBezTo>
                  <a:pt x="1" y="70"/>
                  <a:pt x="0" y="63"/>
                  <a:pt x="0" y="56"/>
                </a:cubicBezTo>
                <a:cubicBezTo>
                  <a:pt x="0" y="48"/>
                  <a:pt x="1" y="41"/>
                  <a:pt x="4" y="34"/>
                </a:cubicBezTo>
                <a:cubicBezTo>
                  <a:pt x="7" y="27"/>
                  <a:pt x="11" y="21"/>
                  <a:pt x="16" y="16"/>
                </a:cubicBezTo>
                <a:cubicBezTo>
                  <a:pt x="22" y="11"/>
                  <a:pt x="28" y="7"/>
                  <a:pt x="35" y="4"/>
                </a:cubicBezTo>
                <a:cubicBezTo>
                  <a:pt x="41" y="1"/>
                  <a:pt x="49" y="0"/>
                  <a:pt x="56" y="0"/>
                </a:cubicBezTo>
                <a:cubicBezTo>
                  <a:pt x="63" y="0"/>
                  <a:pt x="72" y="1"/>
                  <a:pt x="78" y="4"/>
                </a:cubicBezTo>
                <a:cubicBezTo>
                  <a:pt x="85" y="7"/>
                  <a:pt x="91" y="11"/>
                  <a:pt x="97" y="16"/>
                </a:cubicBezTo>
                <a:cubicBezTo>
                  <a:pt x="102" y="21"/>
                  <a:pt x="106" y="27"/>
                  <a:pt x="109" y="34"/>
                </a:cubicBezTo>
                <a:cubicBezTo>
                  <a:pt x="111" y="41"/>
                  <a:pt x="113" y="48"/>
                  <a:pt x="113" y="56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1" name="文本框 610"/>
          <p:cNvSpPr txBox="1"/>
          <p:nvPr/>
        </p:nvSpPr>
        <p:spPr>
          <a:xfrm>
            <a:off x="1043280" y="1686960"/>
            <a:ext cx="207324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适合序列到序列任务，如翻译和摘要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2" name="文本框 611"/>
          <p:cNvSpPr txBox="1"/>
          <p:nvPr/>
        </p:nvSpPr>
        <p:spPr>
          <a:xfrm>
            <a:off x="773280" y="1944720"/>
            <a:ext cx="5187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8904"/>
                </a:solidFill>
                <a:effectLst/>
                <a:uFillTx/>
                <a:latin typeface="NotoSansCJKsc"/>
                <a:ea typeface="NotoSansCJKsc"/>
              </a:rPr>
              <a:t>其他选项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3" name="文本框 612"/>
          <p:cNvSpPr txBox="1"/>
          <p:nvPr/>
        </p:nvSpPr>
        <p:spPr>
          <a:xfrm>
            <a:off x="1288800" y="1974600"/>
            <a:ext cx="125424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1" u="none" strike="noStrike">
                <a:solidFill>
                  <a:srgbClr val="FF8904"/>
                </a:solidFill>
                <a:effectLst/>
                <a:uFillTx/>
                <a:latin typeface="DejaVuSans"/>
                <a:ea typeface="DejaVuSans"/>
              </a:rPr>
              <a:t>:</a:t>
            </a:r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 GPT-Neo, BLOOM 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14" name="图片 613"/>
          <p:cNvPicPr/>
          <p:nvPr/>
        </p:nvPicPr>
        <p:blipFill>
          <a:blip r:embed="rId13"/>
          <a:stretch/>
        </p:blipFill>
        <p:spPr>
          <a:xfrm>
            <a:off x="386640" y="7933680"/>
            <a:ext cx="9536400" cy="450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15" name="图片 614"/>
          <p:cNvPicPr/>
          <p:nvPr/>
        </p:nvPicPr>
        <p:blipFill>
          <a:blip r:embed="rId14"/>
          <a:stretch/>
        </p:blipFill>
        <p:spPr>
          <a:xfrm>
            <a:off x="515520" y="8062560"/>
            <a:ext cx="144720" cy="192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16" name="文本框 615"/>
          <p:cNvSpPr txBox="1"/>
          <p:nvPr/>
        </p:nvSpPr>
        <p:spPr>
          <a:xfrm>
            <a:off x="2519280" y="1944720"/>
            <a:ext cx="10371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等开源⼤语⾔模型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7" name="文本框 616"/>
          <p:cNvSpPr txBox="1"/>
          <p:nvPr/>
        </p:nvSpPr>
        <p:spPr>
          <a:xfrm>
            <a:off x="757080" y="8049960"/>
            <a:ext cx="37569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⽣成模型的选择需要平衡</a:t>
            </a:r>
            <a:r>
              <a:rPr lang="zh-CN" sz="1010" b="0" u="none" strike="noStrike">
                <a:solidFill>
                  <a:srgbClr val="FF8904"/>
                </a:solidFill>
                <a:effectLst/>
                <a:uFillTx/>
                <a:latin typeface="NotoSansCJKsc"/>
                <a:ea typeface="NotoSansCJKsc"/>
              </a:rPr>
              <a:t>推理速度</a:t>
            </a:r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、</a:t>
            </a:r>
            <a:r>
              <a:rPr lang="zh-CN" sz="1010" b="0" u="none" strike="noStrike">
                <a:solidFill>
                  <a:srgbClr val="FF8904"/>
                </a:solidFill>
                <a:effectLst/>
                <a:uFillTx/>
                <a:latin typeface="NotoSansCJKsc"/>
                <a:ea typeface="NotoSansCJKsc"/>
              </a:rPr>
              <a:t>内存占⽤</a:t>
            </a:r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和</a:t>
            </a:r>
            <a:r>
              <a:rPr lang="zh-CN" sz="1010" b="0" u="none" strike="noStrike">
                <a:solidFill>
                  <a:srgbClr val="FF8904"/>
                </a:solidFill>
                <a:effectLst/>
                <a:uFillTx/>
                <a:latin typeface="NotoSansCJKsc"/>
                <a:ea typeface="NotoSansCJKsc"/>
              </a:rPr>
              <a:t>⽣成质量</a:t>
            </a:r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。可使⽤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8" name="文本框 617"/>
          <p:cNvSpPr txBox="1"/>
          <p:nvPr/>
        </p:nvSpPr>
        <p:spPr>
          <a:xfrm>
            <a:off x="4494600" y="8080200"/>
            <a:ext cx="97344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 Hugging Face 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9" name="文本框 618"/>
          <p:cNvSpPr txBox="1"/>
          <p:nvPr/>
        </p:nvSpPr>
        <p:spPr>
          <a:xfrm>
            <a:off x="5450400" y="8049960"/>
            <a:ext cx="13032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的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0" name="文本框 619"/>
          <p:cNvSpPr txBox="1"/>
          <p:nvPr/>
        </p:nvSpPr>
        <p:spPr>
          <a:xfrm>
            <a:off x="5579280" y="8080200"/>
            <a:ext cx="59688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10" b="0" u="none" strike="noStrike">
                <a:solidFill>
                  <a:srgbClr val="FFFFFF"/>
                </a:solidFill>
                <a:effectLst/>
                <a:uFillTx/>
                <a:latin typeface="DejaVuSans"/>
                <a:ea typeface="DejaVuSans"/>
              </a:rPr>
              <a:t> pipeline 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1" name="文本框 620"/>
          <p:cNvSpPr txBox="1"/>
          <p:nvPr/>
        </p:nvSpPr>
        <p:spPr>
          <a:xfrm>
            <a:off x="6172200" y="8049960"/>
            <a:ext cx="9075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10" b="0" u="none" strike="noStrike">
                <a:solidFill>
                  <a:srgbClr val="FFFFFF"/>
                </a:solidFill>
                <a:effectLst/>
                <a:uFillTx/>
                <a:latin typeface="NotoSansCJKsc"/>
                <a:ea typeface="NotoSansCJKsc"/>
              </a:rPr>
              <a:t>简化⽣成过程。</a:t>
            </a:r>
            <a:endParaRPr lang="en-US" sz="101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theme/theme1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2141</Words>
  <Application>Microsoft Office PowerPoint</Application>
  <PresentationFormat>自定义</PresentationFormat>
  <Paragraphs>474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DejaVu Sans</vt:lpstr>
      <vt:lpstr>DejaVuSans</vt:lpstr>
      <vt:lpstr>NotoSansCJKsc</vt:lpstr>
      <vt:lpstr>隶书</vt:lpstr>
      <vt:lpstr>Arial</vt:lpstr>
      <vt:lpstr>Courier New</vt:lpstr>
      <vt:lpstr>Symbol</vt:lpstr>
      <vt:lpstr>Times New Roman</vt:lpstr>
      <vt:lpstr>Wingdings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2</cp:revision>
  <dcterms:modified xsi:type="dcterms:W3CDTF">2025-06-13T03:09:29Z</dcterms:modified>
</cp:coreProperties>
</file>

<file path=docProps/core0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/>
  <cp:revision>0</cp:revision>
  <dc:subject/>
  <dc:title/>
</cp:coreProperties>
</file>