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metadata/core-properties" Target="docProps/core0.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0704513" cy="9259888"/>
  <p:notesSz cx="7559675" cy="10691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205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master-page285">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master-page161">
    <p:spTree>
      <p:nvGrpSpPr>
        <p:cNvPr id="1" name=""/>
        <p:cNvGrpSpPr/>
        <p:nvPr/>
      </p:nvGrpSpPr>
      <p:grpSpPr>
        <a:xfrm>
          <a:off x="0" y="0"/>
          <a:ext cx="0" cy="0"/>
          <a:chOff x="0" y="0"/>
          <a:chExt cx="0" cy="0"/>
        </a:xfrm>
      </p:grpSpPr>
      <p:sp>
        <p:nvSpPr>
          <p:cNvPr id="18"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9"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master-page202">
    <p:spTree>
      <p:nvGrpSpPr>
        <p:cNvPr id="1" name=""/>
        <p:cNvGrpSpPr/>
        <p:nvPr/>
      </p:nvGrpSpPr>
      <p:grpSpPr>
        <a:xfrm>
          <a:off x="0" y="0"/>
          <a:ext cx="0" cy="0"/>
          <a:chOff x="0" y="0"/>
          <a:chExt cx="0" cy="0"/>
        </a:xfrm>
      </p:grpSpPr>
      <p:sp>
        <p:nvSpPr>
          <p:cNvPr id="20"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1"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master-page233">
    <p:spTree>
      <p:nvGrpSpPr>
        <p:cNvPr id="1" name=""/>
        <p:cNvGrpSpPr/>
        <p:nvPr/>
      </p:nvGrpSpPr>
      <p:grpSpPr>
        <a:xfrm>
          <a:off x="0" y="0"/>
          <a:ext cx="0" cy="0"/>
          <a:chOff x="0" y="0"/>
          <a:chExt cx="0" cy="0"/>
        </a:xfrm>
      </p:grpSpPr>
      <p:sp>
        <p:nvSpPr>
          <p:cNvPr id="22"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23"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master-page258">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master-page111">
    <p:spTree>
      <p:nvGrpSpPr>
        <p:cNvPr id="1" name=""/>
        <p:cNvGrpSpPr/>
        <p:nvPr/>
      </p:nvGrpSpPr>
      <p:grpSpPr>
        <a:xfrm>
          <a:off x="0" y="0"/>
          <a:ext cx="0" cy="0"/>
          <a:chOff x="0" y="0"/>
          <a:chExt cx="0" cy="0"/>
        </a:xfrm>
      </p:grpSpPr>
      <p:sp>
        <p:nvSpPr>
          <p:cNvPr id="4"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5"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master-page88">
    <p:spTree>
      <p:nvGrpSpPr>
        <p:cNvPr id="1" name=""/>
        <p:cNvGrpSpPr/>
        <p:nvPr/>
      </p:nvGrpSpPr>
      <p:grpSpPr>
        <a:xfrm>
          <a:off x="0" y="0"/>
          <a:ext cx="0" cy="0"/>
          <a:chOff x="0" y="0"/>
          <a:chExt cx="0" cy="0"/>
        </a:xfrm>
      </p:grpSpPr>
      <p:sp>
        <p:nvSpPr>
          <p:cNvPr id="6"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7"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master-page75">
    <p:spTree>
      <p:nvGrpSpPr>
        <p:cNvPr id="1" name=""/>
        <p:cNvGrpSpPr/>
        <p:nvPr/>
      </p:nvGrpSpPr>
      <p:grpSpPr>
        <a:xfrm>
          <a:off x="0" y="0"/>
          <a:ext cx="0" cy="0"/>
          <a:chOff x="0" y="0"/>
          <a:chExt cx="0" cy="0"/>
        </a:xfrm>
      </p:grpSpPr>
      <p:sp>
        <p:nvSpPr>
          <p:cNvPr id="8"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9"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master-page3">
    <p:spTree>
      <p:nvGrpSpPr>
        <p:cNvPr id="1" name=""/>
        <p:cNvGrpSpPr/>
        <p:nvPr/>
      </p:nvGrpSpPr>
      <p:grpSpPr>
        <a:xfrm>
          <a:off x="0" y="0"/>
          <a:ext cx="0" cy="0"/>
          <a:chOff x="0" y="0"/>
          <a:chExt cx="0" cy="0"/>
        </a:xfrm>
      </p:grpSpPr>
      <p:sp>
        <p:nvSpPr>
          <p:cNvPr id="12"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3"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master-page3">
    <p:spTree>
      <p:nvGrpSpPr>
        <p:cNvPr id="1" name=""/>
        <p:cNvGrpSpPr/>
        <p:nvPr/>
      </p:nvGrpSpPr>
      <p:grpSpPr>
        <a:xfrm>
          <a:off x="0" y="0"/>
          <a:ext cx="0" cy="0"/>
          <a:chOff x="0" y="0"/>
          <a:chExt cx="0" cy="0"/>
        </a:xfrm>
      </p:grpSpPr>
      <p:sp>
        <p:nvSpPr>
          <p:cNvPr id="10"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1"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master-page44">
    <p:spTree>
      <p:nvGrpSpPr>
        <p:cNvPr id="1" name=""/>
        <p:cNvGrpSpPr/>
        <p:nvPr/>
      </p:nvGrpSpPr>
      <p:grpSpPr>
        <a:xfrm>
          <a:off x="0" y="0"/>
          <a:ext cx="0" cy="0"/>
          <a:chOff x="0" y="0"/>
          <a:chExt cx="0" cy="0"/>
        </a:xfrm>
      </p:grpSpPr>
      <p:sp>
        <p:nvSpPr>
          <p:cNvPr id="14"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5"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master-page128">
    <p:spTree>
      <p:nvGrpSpPr>
        <p:cNvPr id="1" name=""/>
        <p:cNvGrpSpPr/>
        <p:nvPr/>
      </p:nvGrpSpPr>
      <p:grpSpPr>
        <a:xfrm>
          <a:off x="0" y="0"/>
          <a:ext cx="0" cy="0"/>
          <a:chOff x="0" y="0"/>
          <a:chExt cx="0" cy="0"/>
        </a:xfrm>
      </p:grpSpPr>
      <p:sp>
        <p:nvSpPr>
          <p:cNvPr id="16" name="PlaceHolder 1"/>
          <p:cNvSpPr>
            <a:spLocks noGrp="1"/>
          </p:cNvSpPr>
          <p:nvPr>
            <p:ph type="title"/>
          </p:nvPr>
        </p:nvSpPr>
        <p:spPr>
          <a:xfrm>
            <a:off x="534960" y="354960"/>
            <a:ext cx="9633240" cy="14857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7" name="PlaceHolder 2"/>
          <p:cNvSpPr>
            <a:spLocks noGrp="1"/>
          </p:cNvSpPr>
          <p:nvPr>
            <p:ph type="body"/>
          </p:nvPr>
        </p:nvSpPr>
        <p:spPr>
          <a:xfrm>
            <a:off x="534960" y="2082240"/>
            <a:ext cx="9633240" cy="516132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9.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10.xml"/><Relationship Id="rId6" Type="http://schemas.openxmlformats.org/officeDocument/2006/relationships/image" Target="../media/image63.png"/><Relationship Id="rId11" Type="http://schemas.openxmlformats.org/officeDocument/2006/relationships/image" Target="../media/image17.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1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1.xml"/><Relationship Id="rId4" Type="http://schemas.openxmlformats.org/officeDocument/2006/relationships/image" Target="../media/image70.png"/></Relationships>
</file>

<file path=ppt/slides/_rels/slide14.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69.png"/><Relationship Id="rId7" Type="http://schemas.openxmlformats.org/officeDocument/2006/relationships/image" Target="../media/image74.png"/><Relationship Id="rId2" Type="http://schemas.openxmlformats.org/officeDocument/2006/relationships/image" Target="../media/image68.png"/><Relationship Id="rId1" Type="http://schemas.openxmlformats.org/officeDocument/2006/relationships/slideLayout" Target="../slideLayouts/slideLayout1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5.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60.png"/><Relationship Id="rId7" Type="http://schemas.openxmlformats.org/officeDocument/2006/relationships/image" Target="../media/image80.png"/><Relationship Id="rId2" Type="http://schemas.openxmlformats.org/officeDocument/2006/relationships/image" Target="../media/image76.png"/><Relationship Id="rId1" Type="http://schemas.openxmlformats.org/officeDocument/2006/relationships/slideLayout" Target="../slideLayouts/slideLayout12.xml"/><Relationship Id="rId6" Type="http://schemas.openxmlformats.org/officeDocument/2006/relationships/image" Target="../media/image79.png"/><Relationship Id="rId11" Type="http://schemas.openxmlformats.org/officeDocument/2006/relationships/image" Target="../media/image17.png"/><Relationship Id="rId5" Type="http://schemas.openxmlformats.org/officeDocument/2006/relationships/image" Target="../media/image78.png"/><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png"/></Relationships>
</file>

<file path=ppt/slides/_rels/slide1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9.png"/><Relationship Id="rId7" Type="http://schemas.openxmlformats.org/officeDocument/2006/relationships/image" Target="../media/image88.png"/><Relationship Id="rId2" Type="http://schemas.openxmlformats.org/officeDocument/2006/relationships/image" Target="../media/image84.png"/><Relationship Id="rId1" Type="http://schemas.openxmlformats.org/officeDocument/2006/relationships/slideLayout" Target="../slideLayouts/slideLayout2.xml"/><Relationship Id="rId6" Type="http://schemas.openxmlformats.org/officeDocument/2006/relationships/image" Target="../media/image87.png"/><Relationship Id="rId11" Type="http://schemas.openxmlformats.org/officeDocument/2006/relationships/image" Target="../media/image91.png"/><Relationship Id="rId5" Type="http://schemas.openxmlformats.org/officeDocument/2006/relationships/image" Target="../media/image86.png"/><Relationship Id="rId10" Type="http://schemas.openxmlformats.org/officeDocument/2006/relationships/image" Target="../media/image90.png"/><Relationship Id="rId4" Type="http://schemas.openxmlformats.org/officeDocument/2006/relationships/image" Target="../media/image85.png"/><Relationship Id="rId9"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3.png"/><Relationship Id="rId3" Type="http://schemas.openxmlformats.org/officeDocument/2006/relationships/image" Target="../media/image93.png"/><Relationship Id="rId7" Type="http://schemas.openxmlformats.org/officeDocument/2006/relationships/image" Target="../media/image97.png"/><Relationship Id="rId12" Type="http://schemas.openxmlformats.org/officeDocument/2006/relationships/image" Target="../media/image102.png"/><Relationship Id="rId2" Type="http://schemas.openxmlformats.org/officeDocument/2006/relationships/image" Target="../media/image92.png"/><Relationship Id="rId1" Type="http://schemas.openxmlformats.org/officeDocument/2006/relationships/slideLayout" Target="../slideLayouts/slideLayout1.xml"/><Relationship Id="rId6" Type="http://schemas.openxmlformats.org/officeDocument/2006/relationships/image" Target="../media/image96.png"/><Relationship Id="rId11" Type="http://schemas.openxmlformats.org/officeDocument/2006/relationships/image" Target="../media/image101.png"/><Relationship Id="rId5" Type="http://schemas.openxmlformats.org/officeDocument/2006/relationships/image" Target="../media/image95.png"/><Relationship Id="rId10" Type="http://schemas.openxmlformats.org/officeDocument/2006/relationships/image" Target="../media/image100.png"/><Relationship Id="rId4" Type="http://schemas.openxmlformats.org/officeDocument/2006/relationships/image" Target="../media/image94.png"/><Relationship Id="rId9" Type="http://schemas.openxmlformats.org/officeDocument/2006/relationships/image" Target="../media/image99.png"/></Relationships>
</file>

<file path=ppt/slides/_rels/slide18.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13.png"/><Relationship Id="rId3" Type="http://schemas.openxmlformats.org/officeDocument/2006/relationships/image" Target="../media/image60.png"/><Relationship Id="rId7" Type="http://schemas.openxmlformats.org/officeDocument/2006/relationships/image" Target="../media/image107.png"/><Relationship Id="rId12" Type="http://schemas.openxmlformats.org/officeDocument/2006/relationships/image" Target="../media/image112.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106.png"/><Relationship Id="rId11" Type="http://schemas.openxmlformats.org/officeDocument/2006/relationships/image" Target="../media/image111.png"/><Relationship Id="rId5" Type="http://schemas.openxmlformats.org/officeDocument/2006/relationships/image" Target="../media/image66.png"/><Relationship Id="rId10" Type="http://schemas.openxmlformats.org/officeDocument/2006/relationships/image" Target="../media/image110.png"/><Relationship Id="rId4" Type="http://schemas.openxmlformats.org/officeDocument/2006/relationships/image" Target="../media/image105.png"/><Relationship Id="rId9" Type="http://schemas.openxmlformats.org/officeDocument/2006/relationships/image" Target="../media/image109.png"/></Relationships>
</file>

<file path=ppt/slides/_rels/slide19.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3" Type="http://schemas.openxmlformats.org/officeDocument/2006/relationships/image" Target="../media/image115.png"/><Relationship Id="rId7" Type="http://schemas.openxmlformats.org/officeDocument/2006/relationships/image" Target="../media/image118.png"/><Relationship Id="rId12" Type="http://schemas.openxmlformats.org/officeDocument/2006/relationships/image" Target="../media/image123.png"/><Relationship Id="rId17" Type="http://schemas.openxmlformats.org/officeDocument/2006/relationships/image" Target="../media/image128.png"/><Relationship Id="rId2" Type="http://schemas.openxmlformats.org/officeDocument/2006/relationships/image" Target="../media/image114.png"/><Relationship Id="rId16" Type="http://schemas.openxmlformats.org/officeDocument/2006/relationships/image" Target="../media/image127.png"/><Relationship Id="rId1" Type="http://schemas.openxmlformats.org/officeDocument/2006/relationships/slideLayout" Target="../slideLayouts/slideLayout12.xml"/><Relationship Id="rId6" Type="http://schemas.openxmlformats.org/officeDocument/2006/relationships/image" Target="../media/image117.png"/><Relationship Id="rId11" Type="http://schemas.openxmlformats.org/officeDocument/2006/relationships/image" Target="../media/image122.png"/><Relationship Id="rId5" Type="http://schemas.openxmlformats.org/officeDocument/2006/relationships/image" Target="../media/image116.png"/><Relationship Id="rId15" Type="http://schemas.openxmlformats.org/officeDocument/2006/relationships/image" Target="../media/image126.png"/><Relationship Id="rId10" Type="http://schemas.openxmlformats.org/officeDocument/2006/relationships/image" Target="../media/image121.png"/><Relationship Id="rId4" Type="http://schemas.openxmlformats.org/officeDocument/2006/relationships/image" Target="../media/image65.png"/><Relationship Id="rId9" Type="http://schemas.openxmlformats.org/officeDocument/2006/relationships/image" Target="../media/image120.png"/><Relationship Id="rId14" Type="http://schemas.openxmlformats.org/officeDocument/2006/relationships/image" Target="../media/image1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115.png"/><Relationship Id="rId7" Type="http://schemas.openxmlformats.org/officeDocument/2006/relationships/image" Target="../media/image132.png"/><Relationship Id="rId2" Type="http://schemas.openxmlformats.org/officeDocument/2006/relationships/image" Target="../media/image114.png"/><Relationship Id="rId1" Type="http://schemas.openxmlformats.org/officeDocument/2006/relationships/slideLayout" Target="../slideLayouts/slideLayout12.xml"/><Relationship Id="rId6" Type="http://schemas.openxmlformats.org/officeDocument/2006/relationships/image" Target="../media/image131.png"/><Relationship Id="rId11" Type="http://schemas.openxmlformats.org/officeDocument/2006/relationships/image" Target="../media/image136.png"/><Relationship Id="rId5" Type="http://schemas.openxmlformats.org/officeDocument/2006/relationships/image" Target="../media/image130.png"/><Relationship Id="rId10" Type="http://schemas.openxmlformats.org/officeDocument/2006/relationships/image" Target="../media/image135.png"/><Relationship Id="rId4" Type="http://schemas.openxmlformats.org/officeDocument/2006/relationships/image" Target="../media/image129.png"/><Relationship Id="rId9" Type="http://schemas.openxmlformats.org/officeDocument/2006/relationships/image" Target="../media/image134.png"/></Relationships>
</file>

<file path=ppt/slides/_rels/slide21.xml.rels><?xml version="1.0" encoding="UTF-8" standalone="yes"?>
<Relationships xmlns="http://schemas.openxmlformats.org/package/2006/relationships"><Relationship Id="rId8" Type="http://schemas.openxmlformats.org/officeDocument/2006/relationships/image" Target="../media/image142.png"/><Relationship Id="rId13" Type="http://schemas.openxmlformats.org/officeDocument/2006/relationships/image" Target="../media/image144.png"/><Relationship Id="rId3" Type="http://schemas.openxmlformats.org/officeDocument/2006/relationships/image" Target="../media/image137.png"/><Relationship Id="rId7" Type="http://schemas.openxmlformats.org/officeDocument/2006/relationships/image" Target="../media/image141.png"/><Relationship Id="rId12" Type="http://schemas.openxmlformats.org/officeDocument/2006/relationships/image" Target="../media/image10.png"/><Relationship Id="rId2" Type="http://schemas.openxmlformats.org/officeDocument/2006/relationships/image" Target="../media/image104.png"/><Relationship Id="rId1" Type="http://schemas.openxmlformats.org/officeDocument/2006/relationships/slideLayout" Target="../slideLayouts/slideLayout12.xml"/><Relationship Id="rId6" Type="http://schemas.openxmlformats.org/officeDocument/2006/relationships/image" Target="../media/image140.png"/><Relationship Id="rId11" Type="http://schemas.openxmlformats.org/officeDocument/2006/relationships/image" Target="../media/image143.png"/><Relationship Id="rId5" Type="http://schemas.openxmlformats.org/officeDocument/2006/relationships/image" Target="../media/image139.png"/><Relationship Id="rId10" Type="http://schemas.openxmlformats.org/officeDocument/2006/relationships/image" Target="../media/image29.png"/><Relationship Id="rId4" Type="http://schemas.openxmlformats.org/officeDocument/2006/relationships/image" Target="../media/image138.png"/><Relationship Id="rId9" Type="http://schemas.openxmlformats.org/officeDocument/2006/relationships/image" Target="../media/image28.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image" Target="../media/image18.png"/><Relationship Id="rId16" Type="http://schemas.openxmlformats.org/officeDocument/2006/relationships/image" Target="../media/image30.png"/><Relationship Id="rId1" Type="http://schemas.openxmlformats.org/officeDocument/2006/relationships/slideLayout" Target="../slideLayouts/slideLayout5.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21.png"/><Relationship Id="rId15" Type="http://schemas.openxmlformats.org/officeDocument/2006/relationships/image" Target="../media/image29.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png"/><Relationship Id="rId14" Type="http://schemas.openxmlformats.org/officeDocument/2006/relationships/image" Target="../media/image2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17.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0" y="0"/>
            <a:ext cx="10704600" cy="6440760"/>
          </a:xfrm>
          <a:custGeom>
            <a:avLst/>
            <a:gdLst/>
            <a:ahLst/>
            <a:cxnLst/>
            <a:rect l="0" t="0" r="r" b="b"/>
            <a:pathLst>
              <a:path w="29735" h="17891">
                <a:moveTo>
                  <a:pt x="0" y="0"/>
                </a:moveTo>
                <a:lnTo>
                  <a:pt x="29735" y="0"/>
                </a:lnTo>
                <a:lnTo>
                  <a:pt x="29735" y="17891"/>
                </a:lnTo>
                <a:lnTo>
                  <a:pt x="0" y="17891"/>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5" name="图片 24"/>
          <p:cNvPicPr/>
          <p:nvPr/>
        </p:nvPicPr>
        <p:blipFill>
          <a:blip r:embed="rId2"/>
          <a:stretch/>
        </p:blipFill>
        <p:spPr>
          <a:xfrm>
            <a:off x="8280" y="208800"/>
            <a:ext cx="10696320" cy="6016320"/>
          </a:xfrm>
          <a:prstGeom prst="rect">
            <a:avLst/>
          </a:prstGeom>
          <a:noFill/>
          <a:ln w="0">
            <a:noFill/>
          </a:ln>
        </p:spPr>
      </p:pic>
      <p:sp>
        <p:nvSpPr>
          <p:cNvPr id="26" name="任意多边形 25"/>
          <p:cNvSpPr/>
          <p:nvPr/>
        </p:nvSpPr>
        <p:spPr>
          <a:xfrm>
            <a:off x="0" y="0"/>
            <a:ext cx="2097720" cy="2298240"/>
          </a:xfrm>
          <a:custGeom>
            <a:avLst/>
            <a:gdLst/>
            <a:ahLst/>
            <a:cxnLst/>
            <a:rect l="0" t="0" r="r" b="b"/>
            <a:pathLst>
              <a:path w="5827" h="6384">
                <a:moveTo>
                  <a:pt x="5827" y="2901"/>
                </a:moveTo>
                <a:cubicBezTo>
                  <a:pt x="5827" y="2958"/>
                  <a:pt x="5826" y="3015"/>
                  <a:pt x="5823" y="3072"/>
                </a:cubicBezTo>
                <a:cubicBezTo>
                  <a:pt x="5820" y="3129"/>
                  <a:pt x="5816" y="3186"/>
                  <a:pt x="5810" y="3243"/>
                </a:cubicBezTo>
                <a:cubicBezTo>
                  <a:pt x="5805" y="3300"/>
                  <a:pt x="5798" y="3357"/>
                  <a:pt x="5789" y="3413"/>
                </a:cubicBezTo>
                <a:cubicBezTo>
                  <a:pt x="5781" y="3469"/>
                  <a:pt x="5771" y="3526"/>
                  <a:pt x="5760" y="3581"/>
                </a:cubicBezTo>
                <a:cubicBezTo>
                  <a:pt x="5749" y="3637"/>
                  <a:pt x="5736" y="3693"/>
                  <a:pt x="5723" y="3748"/>
                </a:cubicBezTo>
                <a:cubicBezTo>
                  <a:pt x="5709" y="3803"/>
                  <a:pt x="5694" y="3858"/>
                  <a:pt x="5677" y="3913"/>
                </a:cubicBezTo>
                <a:cubicBezTo>
                  <a:pt x="5661" y="3967"/>
                  <a:pt x="5643" y="4022"/>
                  <a:pt x="5623" y="4075"/>
                </a:cubicBezTo>
                <a:cubicBezTo>
                  <a:pt x="5604" y="4129"/>
                  <a:pt x="5584" y="4182"/>
                  <a:pt x="5562" y="4235"/>
                </a:cubicBezTo>
                <a:cubicBezTo>
                  <a:pt x="5540" y="4287"/>
                  <a:pt x="5517" y="4339"/>
                  <a:pt x="5493" y="4391"/>
                </a:cubicBezTo>
                <a:cubicBezTo>
                  <a:pt x="5468" y="4442"/>
                  <a:pt x="5443" y="4493"/>
                  <a:pt x="5416" y="4544"/>
                </a:cubicBezTo>
                <a:cubicBezTo>
                  <a:pt x="5389" y="4594"/>
                  <a:pt x="5361" y="4643"/>
                  <a:pt x="5332" y="4692"/>
                </a:cubicBezTo>
                <a:cubicBezTo>
                  <a:pt x="5302" y="4741"/>
                  <a:pt x="5272" y="4789"/>
                  <a:pt x="5240" y="4837"/>
                </a:cubicBezTo>
                <a:cubicBezTo>
                  <a:pt x="5209" y="4884"/>
                  <a:pt x="5176" y="4931"/>
                  <a:pt x="5142" y="4976"/>
                </a:cubicBezTo>
                <a:cubicBezTo>
                  <a:pt x="5108" y="5022"/>
                  <a:pt x="5073" y="5067"/>
                  <a:pt x="5037" y="5111"/>
                </a:cubicBezTo>
                <a:cubicBezTo>
                  <a:pt x="5000" y="5155"/>
                  <a:pt x="4963" y="5198"/>
                  <a:pt x="4925" y="5240"/>
                </a:cubicBezTo>
                <a:cubicBezTo>
                  <a:pt x="4887" y="5283"/>
                  <a:pt x="4847" y="5324"/>
                  <a:pt x="4807" y="5364"/>
                </a:cubicBezTo>
                <a:cubicBezTo>
                  <a:pt x="4767" y="5405"/>
                  <a:pt x="4726" y="5444"/>
                  <a:pt x="4683" y="5482"/>
                </a:cubicBezTo>
                <a:cubicBezTo>
                  <a:pt x="4641" y="5520"/>
                  <a:pt x="4598" y="5558"/>
                  <a:pt x="4554" y="5594"/>
                </a:cubicBezTo>
                <a:cubicBezTo>
                  <a:pt x="4510" y="5630"/>
                  <a:pt x="4465" y="5665"/>
                  <a:pt x="4419" y="5699"/>
                </a:cubicBezTo>
                <a:cubicBezTo>
                  <a:pt x="4373" y="5733"/>
                  <a:pt x="4327" y="5766"/>
                  <a:pt x="4279" y="5797"/>
                </a:cubicBezTo>
                <a:cubicBezTo>
                  <a:pt x="4232" y="5829"/>
                  <a:pt x="4184" y="5859"/>
                  <a:pt x="4135" y="5889"/>
                </a:cubicBezTo>
                <a:cubicBezTo>
                  <a:pt x="4086" y="5918"/>
                  <a:pt x="4037" y="5946"/>
                  <a:pt x="3986" y="5973"/>
                </a:cubicBezTo>
                <a:cubicBezTo>
                  <a:pt x="3936" y="6000"/>
                  <a:pt x="3885" y="6025"/>
                  <a:pt x="3834" y="6050"/>
                </a:cubicBezTo>
                <a:cubicBezTo>
                  <a:pt x="3782" y="6074"/>
                  <a:pt x="3730" y="6097"/>
                  <a:pt x="3678" y="6119"/>
                </a:cubicBezTo>
                <a:cubicBezTo>
                  <a:pt x="3625" y="6141"/>
                  <a:pt x="3572" y="6161"/>
                  <a:pt x="3518" y="6181"/>
                </a:cubicBezTo>
                <a:cubicBezTo>
                  <a:pt x="3464" y="6200"/>
                  <a:pt x="3410" y="6218"/>
                  <a:pt x="3356" y="6234"/>
                </a:cubicBezTo>
                <a:cubicBezTo>
                  <a:pt x="3301" y="6251"/>
                  <a:pt x="3246" y="6266"/>
                  <a:pt x="3191" y="6280"/>
                </a:cubicBezTo>
                <a:cubicBezTo>
                  <a:pt x="3136" y="6294"/>
                  <a:pt x="3080" y="6306"/>
                  <a:pt x="3024" y="6317"/>
                </a:cubicBezTo>
                <a:cubicBezTo>
                  <a:pt x="2968" y="6328"/>
                  <a:pt x="2911" y="6338"/>
                  <a:pt x="2855" y="6346"/>
                </a:cubicBezTo>
                <a:cubicBezTo>
                  <a:pt x="2799" y="6355"/>
                  <a:pt x="2742" y="6362"/>
                  <a:pt x="2685" y="6367"/>
                </a:cubicBezTo>
                <a:cubicBezTo>
                  <a:pt x="2629" y="6373"/>
                  <a:pt x="2572" y="6377"/>
                  <a:pt x="2515" y="6380"/>
                </a:cubicBezTo>
                <a:cubicBezTo>
                  <a:pt x="2458" y="6383"/>
                  <a:pt x="2401" y="6384"/>
                  <a:pt x="2344" y="6384"/>
                </a:cubicBezTo>
                <a:cubicBezTo>
                  <a:pt x="2287" y="6384"/>
                  <a:pt x="2230" y="6383"/>
                  <a:pt x="2173" y="6380"/>
                </a:cubicBezTo>
                <a:cubicBezTo>
                  <a:pt x="2116" y="6377"/>
                  <a:pt x="2059" y="6373"/>
                  <a:pt x="2003" y="6367"/>
                </a:cubicBezTo>
                <a:cubicBezTo>
                  <a:pt x="1946" y="6362"/>
                  <a:pt x="1889" y="6355"/>
                  <a:pt x="1833" y="6346"/>
                </a:cubicBezTo>
                <a:cubicBezTo>
                  <a:pt x="1777" y="6338"/>
                  <a:pt x="1721" y="6328"/>
                  <a:pt x="1665" y="6317"/>
                </a:cubicBezTo>
                <a:cubicBezTo>
                  <a:pt x="1609" y="6306"/>
                  <a:pt x="1553" y="6294"/>
                  <a:pt x="1498" y="6280"/>
                </a:cubicBezTo>
                <a:cubicBezTo>
                  <a:pt x="1443" y="6266"/>
                  <a:pt x="1388" y="6251"/>
                  <a:pt x="1333" y="6234"/>
                </a:cubicBezTo>
                <a:cubicBezTo>
                  <a:pt x="1279" y="6218"/>
                  <a:pt x="1225" y="6200"/>
                  <a:pt x="1171" y="6181"/>
                </a:cubicBezTo>
                <a:cubicBezTo>
                  <a:pt x="1117" y="6161"/>
                  <a:pt x="1064" y="6141"/>
                  <a:pt x="1012" y="6119"/>
                </a:cubicBezTo>
                <a:cubicBezTo>
                  <a:pt x="959" y="6097"/>
                  <a:pt x="907" y="6074"/>
                  <a:pt x="855" y="6050"/>
                </a:cubicBezTo>
                <a:cubicBezTo>
                  <a:pt x="804" y="6025"/>
                  <a:pt x="753" y="6000"/>
                  <a:pt x="703" y="5973"/>
                </a:cubicBezTo>
                <a:cubicBezTo>
                  <a:pt x="652" y="5946"/>
                  <a:pt x="603" y="5918"/>
                  <a:pt x="554" y="5889"/>
                </a:cubicBezTo>
                <a:cubicBezTo>
                  <a:pt x="505" y="5859"/>
                  <a:pt x="457" y="5829"/>
                  <a:pt x="410" y="5797"/>
                </a:cubicBezTo>
                <a:cubicBezTo>
                  <a:pt x="362" y="5766"/>
                  <a:pt x="316" y="5733"/>
                  <a:pt x="270" y="5699"/>
                </a:cubicBezTo>
                <a:cubicBezTo>
                  <a:pt x="224" y="5665"/>
                  <a:pt x="179" y="5630"/>
                  <a:pt x="135" y="5594"/>
                </a:cubicBezTo>
                <a:cubicBezTo>
                  <a:pt x="91" y="5558"/>
                  <a:pt x="48" y="5520"/>
                  <a:pt x="6" y="5482"/>
                </a:cubicBezTo>
                <a:cubicBezTo>
                  <a:pt x="4" y="5480"/>
                  <a:pt x="2" y="5478"/>
                  <a:pt x="0" y="5476"/>
                </a:cubicBezTo>
                <a:lnTo>
                  <a:pt x="0" y="327"/>
                </a:lnTo>
                <a:cubicBezTo>
                  <a:pt x="2" y="325"/>
                  <a:pt x="4" y="323"/>
                  <a:pt x="6" y="321"/>
                </a:cubicBezTo>
                <a:cubicBezTo>
                  <a:pt x="48" y="283"/>
                  <a:pt x="91" y="246"/>
                  <a:pt x="135" y="210"/>
                </a:cubicBezTo>
                <a:cubicBezTo>
                  <a:pt x="179" y="173"/>
                  <a:pt x="224" y="138"/>
                  <a:pt x="270" y="104"/>
                </a:cubicBezTo>
                <a:cubicBezTo>
                  <a:pt x="316" y="70"/>
                  <a:pt x="362" y="38"/>
                  <a:pt x="410" y="6"/>
                </a:cubicBezTo>
                <a:cubicBezTo>
                  <a:pt x="413" y="4"/>
                  <a:pt x="416" y="2"/>
                  <a:pt x="419" y="0"/>
                </a:cubicBezTo>
                <a:lnTo>
                  <a:pt x="4270" y="0"/>
                </a:lnTo>
                <a:cubicBezTo>
                  <a:pt x="4273" y="2"/>
                  <a:pt x="4276" y="4"/>
                  <a:pt x="4279" y="6"/>
                </a:cubicBezTo>
                <a:cubicBezTo>
                  <a:pt x="4327" y="38"/>
                  <a:pt x="4373" y="70"/>
                  <a:pt x="4419" y="104"/>
                </a:cubicBezTo>
                <a:cubicBezTo>
                  <a:pt x="4465" y="138"/>
                  <a:pt x="4510" y="173"/>
                  <a:pt x="4554" y="210"/>
                </a:cubicBezTo>
                <a:cubicBezTo>
                  <a:pt x="4598" y="246"/>
                  <a:pt x="4641" y="283"/>
                  <a:pt x="4683" y="321"/>
                </a:cubicBezTo>
                <a:cubicBezTo>
                  <a:pt x="4726" y="359"/>
                  <a:pt x="4767" y="399"/>
                  <a:pt x="4807" y="439"/>
                </a:cubicBezTo>
                <a:cubicBezTo>
                  <a:pt x="4847" y="479"/>
                  <a:pt x="4887" y="521"/>
                  <a:pt x="4925" y="563"/>
                </a:cubicBezTo>
                <a:cubicBezTo>
                  <a:pt x="4963" y="605"/>
                  <a:pt x="5000" y="648"/>
                  <a:pt x="5037" y="692"/>
                </a:cubicBezTo>
                <a:cubicBezTo>
                  <a:pt x="5073" y="736"/>
                  <a:pt x="5108" y="781"/>
                  <a:pt x="5142" y="827"/>
                </a:cubicBezTo>
                <a:cubicBezTo>
                  <a:pt x="5176" y="873"/>
                  <a:pt x="5209" y="919"/>
                  <a:pt x="5240" y="967"/>
                </a:cubicBezTo>
                <a:cubicBezTo>
                  <a:pt x="5272" y="1014"/>
                  <a:pt x="5302" y="1062"/>
                  <a:pt x="5332" y="1111"/>
                </a:cubicBezTo>
                <a:cubicBezTo>
                  <a:pt x="5361" y="1160"/>
                  <a:pt x="5389" y="1209"/>
                  <a:pt x="5416" y="1260"/>
                </a:cubicBezTo>
                <a:cubicBezTo>
                  <a:pt x="5443" y="1310"/>
                  <a:pt x="5468" y="1361"/>
                  <a:pt x="5493" y="1412"/>
                </a:cubicBezTo>
                <a:cubicBezTo>
                  <a:pt x="5517" y="1464"/>
                  <a:pt x="5540" y="1516"/>
                  <a:pt x="5562" y="1569"/>
                </a:cubicBezTo>
                <a:cubicBezTo>
                  <a:pt x="5584" y="1621"/>
                  <a:pt x="5604" y="1674"/>
                  <a:pt x="5623" y="1728"/>
                </a:cubicBezTo>
                <a:cubicBezTo>
                  <a:pt x="5643" y="1782"/>
                  <a:pt x="5661" y="1836"/>
                  <a:pt x="5677" y="1890"/>
                </a:cubicBezTo>
                <a:cubicBezTo>
                  <a:pt x="5694" y="1945"/>
                  <a:pt x="5709" y="2000"/>
                  <a:pt x="5723" y="2055"/>
                </a:cubicBezTo>
                <a:cubicBezTo>
                  <a:pt x="5736" y="2110"/>
                  <a:pt x="5749" y="2166"/>
                  <a:pt x="5760" y="2222"/>
                </a:cubicBezTo>
                <a:cubicBezTo>
                  <a:pt x="5771" y="2278"/>
                  <a:pt x="5781" y="2334"/>
                  <a:pt x="5789" y="2390"/>
                </a:cubicBezTo>
                <a:cubicBezTo>
                  <a:pt x="5798" y="2447"/>
                  <a:pt x="5805" y="2503"/>
                  <a:pt x="5810" y="2560"/>
                </a:cubicBezTo>
                <a:cubicBezTo>
                  <a:pt x="5816" y="2617"/>
                  <a:pt x="5820" y="2673"/>
                  <a:pt x="5823" y="2730"/>
                </a:cubicBezTo>
                <a:cubicBezTo>
                  <a:pt x="5826" y="2787"/>
                  <a:pt x="5827" y="2844"/>
                  <a:pt x="5827" y="2901"/>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7" name="任意多边形 26"/>
          <p:cNvSpPr/>
          <p:nvPr/>
        </p:nvSpPr>
        <p:spPr>
          <a:xfrm>
            <a:off x="8197920" y="3718440"/>
            <a:ext cx="1671480" cy="1671840"/>
          </a:xfrm>
          <a:custGeom>
            <a:avLst/>
            <a:gdLst/>
            <a:ahLst/>
            <a:cxnLst/>
            <a:rect l="0" t="0" r="r" b="b"/>
            <a:pathLst>
              <a:path w="4643" h="4644">
                <a:moveTo>
                  <a:pt x="4643" y="2323"/>
                </a:moveTo>
                <a:cubicBezTo>
                  <a:pt x="4643" y="2361"/>
                  <a:pt x="4642" y="2399"/>
                  <a:pt x="4640" y="2437"/>
                </a:cubicBezTo>
                <a:cubicBezTo>
                  <a:pt x="4638" y="2474"/>
                  <a:pt x="4636" y="2512"/>
                  <a:pt x="4632" y="2550"/>
                </a:cubicBezTo>
                <a:cubicBezTo>
                  <a:pt x="4628" y="2588"/>
                  <a:pt x="4624" y="2626"/>
                  <a:pt x="4618" y="2663"/>
                </a:cubicBezTo>
                <a:cubicBezTo>
                  <a:pt x="4612" y="2701"/>
                  <a:pt x="4606" y="2738"/>
                  <a:pt x="4599" y="2775"/>
                </a:cubicBezTo>
                <a:cubicBezTo>
                  <a:pt x="4591" y="2813"/>
                  <a:pt x="4583" y="2850"/>
                  <a:pt x="4574" y="2887"/>
                </a:cubicBezTo>
                <a:cubicBezTo>
                  <a:pt x="4564" y="2923"/>
                  <a:pt x="4554" y="2960"/>
                  <a:pt x="4543" y="2996"/>
                </a:cubicBezTo>
                <a:cubicBezTo>
                  <a:pt x="4532" y="3033"/>
                  <a:pt x="4520" y="3069"/>
                  <a:pt x="4507" y="3105"/>
                </a:cubicBezTo>
                <a:cubicBezTo>
                  <a:pt x="4495" y="3140"/>
                  <a:pt x="4481" y="3176"/>
                  <a:pt x="4466" y="3211"/>
                </a:cubicBezTo>
                <a:cubicBezTo>
                  <a:pt x="4452" y="3246"/>
                  <a:pt x="4436" y="3281"/>
                  <a:pt x="4420" y="3315"/>
                </a:cubicBezTo>
                <a:cubicBezTo>
                  <a:pt x="4404" y="3349"/>
                  <a:pt x="4387" y="3383"/>
                  <a:pt x="4369" y="3417"/>
                </a:cubicBezTo>
                <a:cubicBezTo>
                  <a:pt x="4351" y="3450"/>
                  <a:pt x="4332" y="3483"/>
                  <a:pt x="4313" y="3516"/>
                </a:cubicBezTo>
                <a:cubicBezTo>
                  <a:pt x="4293" y="3549"/>
                  <a:pt x="4273" y="3581"/>
                  <a:pt x="4252" y="3612"/>
                </a:cubicBezTo>
                <a:cubicBezTo>
                  <a:pt x="4231" y="3644"/>
                  <a:pt x="4209" y="3675"/>
                  <a:pt x="4186" y="3705"/>
                </a:cubicBezTo>
                <a:cubicBezTo>
                  <a:pt x="4164" y="3736"/>
                  <a:pt x="4140" y="3766"/>
                  <a:pt x="4116" y="3795"/>
                </a:cubicBezTo>
                <a:cubicBezTo>
                  <a:pt x="4092" y="3825"/>
                  <a:pt x="4067" y="3853"/>
                  <a:pt x="4042" y="3882"/>
                </a:cubicBezTo>
                <a:cubicBezTo>
                  <a:pt x="4016" y="3910"/>
                  <a:pt x="3990" y="3937"/>
                  <a:pt x="3963" y="3964"/>
                </a:cubicBezTo>
                <a:cubicBezTo>
                  <a:pt x="3936" y="3991"/>
                  <a:pt x="3909" y="4017"/>
                  <a:pt x="3881" y="4043"/>
                </a:cubicBezTo>
                <a:cubicBezTo>
                  <a:pt x="3853" y="4068"/>
                  <a:pt x="3824" y="4093"/>
                  <a:pt x="3794" y="4117"/>
                </a:cubicBezTo>
                <a:cubicBezTo>
                  <a:pt x="3765" y="4141"/>
                  <a:pt x="3735" y="4164"/>
                  <a:pt x="3705" y="4187"/>
                </a:cubicBezTo>
                <a:cubicBezTo>
                  <a:pt x="3674" y="4210"/>
                  <a:pt x="3643" y="4232"/>
                  <a:pt x="3611" y="4253"/>
                </a:cubicBezTo>
                <a:cubicBezTo>
                  <a:pt x="3580" y="4274"/>
                  <a:pt x="3548" y="4294"/>
                  <a:pt x="3515" y="4314"/>
                </a:cubicBezTo>
                <a:cubicBezTo>
                  <a:pt x="3483" y="4333"/>
                  <a:pt x="3450" y="4352"/>
                  <a:pt x="3416" y="4370"/>
                </a:cubicBezTo>
                <a:cubicBezTo>
                  <a:pt x="3383" y="4388"/>
                  <a:pt x="3349" y="4405"/>
                  <a:pt x="3314" y="4421"/>
                </a:cubicBezTo>
                <a:cubicBezTo>
                  <a:pt x="3280" y="4437"/>
                  <a:pt x="3245" y="4453"/>
                  <a:pt x="3210" y="4467"/>
                </a:cubicBezTo>
                <a:cubicBezTo>
                  <a:pt x="3175" y="4482"/>
                  <a:pt x="3140" y="4495"/>
                  <a:pt x="3104" y="4508"/>
                </a:cubicBezTo>
                <a:cubicBezTo>
                  <a:pt x="3068" y="4521"/>
                  <a:pt x="3032" y="4533"/>
                  <a:pt x="2996" y="4544"/>
                </a:cubicBezTo>
                <a:cubicBezTo>
                  <a:pt x="2959" y="4555"/>
                  <a:pt x="2923" y="4565"/>
                  <a:pt x="2886" y="4574"/>
                </a:cubicBezTo>
                <a:cubicBezTo>
                  <a:pt x="2849" y="4584"/>
                  <a:pt x="2812" y="4592"/>
                  <a:pt x="2775" y="4599"/>
                </a:cubicBezTo>
                <a:cubicBezTo>
                  <a:pt x="2736" y="4607"/>
                  <a:pt x="2699" y="4613"/>
                  <a:pt x="2661" y="4619"/>
                </a:cubicBezTo>
                <a:cubicBezTo>
                  <a:pt x="2624" y="4624"/>
                  <a:pt x="2586" y="4629"/>
                  <a:pt x="2548" y="4633"/>
                </a:cubicBezTo>
                <a:cubicBezTo>
                  <a:pt x="2511" y="4636"/>
                  <a:pt x="2473" y="4639"/>
                  <a:pt x="2435" y="4641"/>
                </a:cubicBezTo>
                <a:cubicBezTo>
                  <a:pt x="2397" y="4643"/>
                  <a:pt x="2359" y="4644"/>
                  <a:pt x="2321" y="4644"/>
                </a:cubicBezTo>
                <a:cubicBezTo>
                  <a:pt x="2283" y="4644"/>
                  <a:pt x="2245" y="4643"/>
                  <a:pt x="2207" y="4641"/>
                </a:cubicBezTo>
                <a:cubicBezTo>
                  <a:pt x="2169" y="4639"/>
                  <a:pt x="2131" y="4636"/>
                  <a:pt x="2093" y="4633"/>
                </a:cubicBezTo>
                <a:cubicBezTo>
                  <a:pt x="2055" y="4629"/>
                  <a:pt x="2018" y="4624"/>
                  <a:pt x="1980" y="4619"/>
                </a:cubicBezTo>
                <a:cubicBezTo>
                  <a:pt x="1943" y="4613"/>
                  <a:pt x="1905" y="4607"/>
                  <a:pt x="1868" y="4599"/>
                </a:cubicBezTo>
                <a:cubicBezTo>
                  <a:pt x="1831" y="4592"/>
                  <a:pt x="1794" y="4584"/>
                  <a:pt x="1757" y="4574"/>
                </a:cubicBezTo>
                <a:cubicBezTo>
                  <a:pt x="1720" y="4565"/>
                  <a:pt x="1683" y="4555"/>
                  <a:pt x="1647" y="4544"/>
                </a:cubicBezTo>
                <a:cubicBezTo>
                  <a:pt x="1611" y="4533"/>
                  <a:pt x="1575" y="4521"/>
                  <a:pt x="1539" y="4508"/>
                </a:cubicBezTo>
                <a:cubicBezTo>
                  <a:pt x="1503" y="4495"/>
                  <a:pt x="1468" y="4482"/>
                  <a:pt x="1432" y="4467"/>
                </a:cubicBezTo>
                <a:cubicBezTo>
                  <a:pt x="1397" y="4453"/>
                  <a:pt x="1363" y="4437"/>
                  <a:pt x="1328" y="4421"/>
                </a:cubicBezTo>
                <a:cubicBezTo>
                  <a:pt x="1294" y="4405"/>
                  <a:pt x="1260" y="4388"/>
                  <a:pt x="1227" y="4370"/>
                </a:cubicBezTo>
                <a:cubicBezTo>
                  <a:pt x="1193" y="4352"/>
                  <a:pt x="1160" y="4333"/>
                  <a:pt x="1127" y="4314"/>
                </a:cubicBezTo>
                <a:cubicBezTo>
                  <a:pt x="1095" y="4294"/>
                  <a:pt x="1063" y="4274"/>
                  <a:pt x="1031" y="4253"/>
                </a:cubicBezTo>
                <a:cubicBezTo>
                  <a:pt x="1000" y="4232"/>
                  <a:pt x="969" y="4210"/>
                  <a:pt x="938" y="4187"/>
                </a:cubicBezTo>
                <a:cubicBezTo>
                  <a:pt x="907" y="4164"/>
                  <a:pt x="878" y="4141"/>
                  <a:pt x="848" y="4117"/>
                </a:cubicBezTo>
                <a:cubicBezTo>
                  <a:pt x="819" y="4093"/>
                  <a:pt x="790" y="4068"/>
                  <a:pt x="762" y="4043"/>
                </a:cubicBezTo>
                <a:cubicBezTo>
                  <a:pt x="734" y="4017"/>
                  <a:pt x="706" y="3991"/>
                  <a:pt x="679" y="3964"/>
                </a:cubicBezTo>
                <a:cubicBezTo>
                  <a:pt x="653" y="3937"/>
                  <a:pt x="626" y="3910"/>
                  <a:pt x="601" y="3882"/>
                </a:cubicBezTo>
                <a:cubicBezTo>
                  <a:pt x="575" y="3853"/>
                  <a:pt x="551" y="3825"/>
                  <a:pt x="526" y="3795"/>
                </a:cubicBezTo>
                <a:cubicBezTo>
                  <a:pt x="502" y="3766"/>
                  <a:pt x="479" y="3736"/>
                  <a:pt x="456" y="3705"/>
                </a:cubicBezTo>
                <a:cubicBezTo>
                  <a:pt x="434" y="3675"/>
                  <a:pt x="412" y="3644"/>
                  <a:pt x="391" y="3612"/>
                </a:cubicBezTo>
                <a:cubicBezTo>
                  <a:pt x="370" y="3581"/>
                  <a:pt x="349" y="3549"/>
                  <a:pt x="330" y="3516"/>
                </a:cubicBezTo>
                <a:cubicBezTo>
                  <a:pt x="310" y="3483"/>
                  <a:pt x="292" y="3450"/>
                  <a:pt x="274" y="3417"/>
                </a:cubicBezTo>
                <a:cubicBezTo>
                  <a:pt x="256" y="3383"/>
                  <a:pt x="239" y="3349"/>
                  <a:pt x="222" y="3315"/>
                </a:cubicBezTo>
                <a:cubicBezTo>
                  <a:pt x="206" y="3281"/>
                  <a:pt x="191" y="3246"/>
                  <a:pt x="176" y="3211"/>
                </a:cubicBezTo>
                <a:cubicBezTo>
                  <a:pt x="162" y="3176"/>
                  <a:pt x="148" y="3140"/>
                  <a:pt x="135" y="3105"/>
                </a:cubicBezTo>
                <a:cubicBezTo>
                  <a:pt x="122" y="3069"/>
                  <a:pt x="110" y="3033"/>
                  <a:pt x="99" y="2996"/>
                </a:cubicBezTo>
                <a:cubicBezTo>
                  <a:pt x="88" y="2960"/>
                  <a:pt x="78" y="2923"/>
                  <a:pt x="69" y="2887"/>
                </a:cubicBezTo>
                <a:cubicBezTo>
                  <a:pt x="60" y="2850"/>
                  <a:pt x="52" y="2813"/>
                  <a:pt x="44" y="2775"/>
                </a:cubicBezTo>
                <a:cubicBezTo>
                  <a:pt x="37" y="2738"/>
                  <a:pt x="30" y="2701"/>
                  <a:pt x="25" y="2663"/>
                </a:cubicBezTo>
                <a:cubicBezTo>
                  <a:pt x="19" y="2626"/>
                  <a:pt x="14" y="2588"/>
                  <a:pt x="11" y="2550"/>
                </a:cubicBezTo>
                <a:cubicBezTo>
                  <a:pt x="7" y="2512"/>
                  <a:pt x="4" y="2474"/>
                  <a:pt x="2" y="2437"/>
                </a:cubicBezTo>
                <a:cubicBezTo>
                  <a:pt x="0" y="2399"/>
                  <a:pt x="0" y="2361"/>
                  <a:pt x="0" y="2323"/>
                </a:cubicBezTo>
                <a:cubicBezTo>
                  <a:pt x="0" y="2285"/>
                  <a:pt x="0" y="2247"/>
                  <a:pt x="2" y="2209"/>
                </a:cubicBezTo>
                <a:cubicBezTo>
                  <a:pt x="4" y="2171"/>
                  <a:pt x="7" y="2133"/>
                  <a:pt x="11" y="2095"/>
                </a:cubicBezTo>
                <a:cubicBezTo>
                  <a:pt x="14" y="2057"/>
                  <a:pt x="19" y="2020"/>
                  <a:pt x="25" y="1982"/>
                </a:cubicBezTo>
                <a:cubicBezTo>
                  <a:pt x="30" y="1944"/>
                  <a:pt x="37" y="1907"/>
                  <a:pt x="44" y="1870"/>
                </a:cubicBezTo>
                <a:cubicBezTo>
                  <a:pt x="52" y="1832"/>
                  <a:pt x="60" y="1795"/>
                  <a:pt x="69" y="1759"/>
                </a:cubicBezTo>
                <a:cubicBezTo>
                  <a:pt x="78" y="1722"/>
                  <a:pt x="88" y="1685"/>
                  <a:pt x="99" y="1649"/>
                </a:cubicBezTo>
                <a:cubicBezTo>
                  <a:pt x="110" y="1612"/>
                  <a:pt x="122" y="1576"/>
                  <a:pt x="135" y="1541"/>
                </a:cubicBezTo>
                <a:cubicBezTo>
                  <a:pt x="148" y="1505"/>
                  <a:pt x="162" y="1469"/>
                  <a:pt x="176" y="1434"/>
                </a:cubicBezTo>
                <a:cubicBezTo>
                  <a:pt x="191" y="1399"/>
                  <a:pt x="206" y="1364"/>
                  <a:pt x="222" y="1330"/>
                </a:cubicBezTo>
                <a:cubicBezTo>
                  <a:pt x="239" y="1296"/>
                  <a:pt x="256" y="1261"/>
                  <a:pt x="274" y="1227"/>
                </a:cubicBezTo>
                <a:cubicBezTo>
                  <a:pt x="292" y="1194"/>
                  <a:pt x="310" y="1161"/>
                  <a:pt x="330" y="1128"/>
                </a:cubicBezTo>
                <a:cubicBezTo>
                  <a:pt x="349" y="1096"/>
                  <a:pt x="370" y="1064"/>
                  <a:pt x="391" y="1032"/>
                </a:cubicBezTo>
                <a:cubicBezTo>
                  <a:pt x="412" y="1000"/>
                  <a:pt x="434" y="969"/>
                  <a:pt x="456" y="939"/>
                </a:cubicBezTo>
                <a:cubicBezTo>
                  <a:pt x="479" y="908"/>
                  <a:pt x="502" y="878"/>
                  <a:pt x="526" y="849"/>
                </a:cubicBezTo>
                <a:cubicBezTo>
                  <a:pt x="551" y="820"/>
                  <a:pt x="575" y="791"/>
                  <a:pt x="601" y="763"/>
                </a:cubicBezTo>
                <a:cubicBezTo>
                  <a:pt x="626" y="735"/>
                  <a:pt x="653" y="707"/>
                  <a:pt x="679" y="680"/>
                </a:cubicBezTo>
                <a:cubicBezTo>
                  <a:pt x="706" y="653"/>
                  <a:pt x="734" y="627"/>
                  <a:pt x="762" y="602"/>
                </a:cubicBezTo>
                <a:cubicBezTo>
                  <a:pt x="790" y="576"/>
                  <a:pt x="819" y="551"/>
                  <a:pt x="848" y="527"/>
                </a:cubicBezTo>
                <a:cubicBezTo>
                  <a:pt x="878" y="503"/>
                  <a:pt x="907" y="480"/>
                  <a:pt x="938" y="457"/>
                </a:cubicBezTo>
                <a:cubicBezTo>
                  <a:pt x="969" y="434"/>
                  <a:pt x="1000" y="413"/>
                  <a:pt x="1031" y="392"/>
                </a:cubicBezTo>
                <a:cubicBezTo>
                  <a:pt x="1063" y="370"/>
                  <a:pt x="1095" y="350"/>
                  <a:pt x="1127" y="331"/>
                </a:cubicBezTo>
                <a:cubicBezTo>
                  <a:pt x="1160" y="311"/>
                  <a:pt x="1193" y="292"/>
                  <a:pt x="1227" y="274"/>
                </a:cubicBezTo>
                <a:cubicBezTo>
                  <a:pt x="1260" y="256"/>
                  <a:pt x="1294" y="239"/>
                  <a:pt x="1328" y="223"/>
                </a:cubicBezTo>
                <a:cubicBezTo>
                  <a:pt x="1363" y="207"/>
                  <a:pt x="1397" y="192"/>
                  <a:pt x="1432" y="177"/>
                </a:cubicBezTo>
                <a:cubicBezTo>
                  <a:pt x="1468" y="162"/>
                  <a:pt x="1503" y="149"/>
                  <a:pt x="1539" y="136"/>
                </a:cubicBezTo>
                <a:cubicBezTo>
                  <a:pt x="1575" y="123"/>
                  <a:pt x="1611" y="111"/>
                  <a:pt x="1647" y="100"/>
                </a:cubicBezTo>
                <a:cubicBezTo>
                  <a:pt x="1683" y="89"/>
                  <a:pt x="1720" y="79"/>
                  <a:pt x="1757" y="70"/>
                </a:cubicBezTo>
                <a:cubicBezTo>
                  <a:pt x="1794" y="61"/>
                  <a:pt x="1831" y="52"/>
                  <a:pt x="1868" y="45"/>
                </a:cubicBezTo>
                <a:cubicBezTo>
                  <a:pt x="1905" y="38"/>
                  <a:pt x="1943" y="31"/>
                  <a:pt x="1980" y="25"/>
                </a:cubicBezTo>
                <a:cubicBezTo>
                  <a:pt x="2018" y="20"/>
                  <a:pt x="2055" y="15"/>
                  <a:pt x="2093" y="11"/>
                </a:cubicBezTo>
                <a:cubicBezTo>
                  <a:pt x="2131" y="8"/>
                  <a:pt x="2169" y="5"/>
                  <a:pt x="2207" y="3"/>
                </a:cubicBezTo>
                <a:cubicBezTo>
                  <a:pt x="2245" y="1"/>
                  <a:pt x="2283" y="0"/>
                  <a:pt x="2321" y="0"/>
                </a:cubicBezTo>
                <a:cubicBezTo>
                  <a:pt x="2359" y="0"/>
                  <a:pt x="2397" y="1"/>
                  <a:pt x="2435" y="3"/>
                </a:cubicBezTo>
                <a:cubicBezTo>
                  <a:pt x="2473" y="5"/>
                  <a:pt x="2511" y="8"/>
                  <a:pt x="2548" y="11"/>
                </a:cubicBezTo>
                <a:cubicBezTo>
                  <a:pt x="2586" y="15"/>
                  <a:pt x="2624" y="20"/>
                  <a:pt x="2661" y="25"/>
                </a:cubicBezTo>
                <a:cubicBezTo>
                  <a:pt x="2699" y="31"/>
                  <a:pt x="2736" y="38"/>
                  <a:pt x="2775" y="45"/>
                </a:cubicBezTo>
                <a:cubicBezTo>
                  <a:pt x="2812" y="52"/>
                  <a:pt x="2849" y="61"/>
                  <a:pt x="2886" y="70"/>
                </a:cubicBezTo>
                <a:cubicBezTo>
                  <a:pt x="2923" y="79"/>
                  <a:pt x="2959" y="89"/>
                  <a:pt x="2996" y="100"/>
                </a:cubicBezTo>
                <a:cubicBezTo>
                  <a:pt x="3032" y="111"/>
                  <a:pt x="3068" y="123"/>
                  <a:pt x="3104" y="136"/>
                </a:cubicBezTo>
                <a:cubicBezTo>
                  <a:pt x="3140" y="149"/>
                  <a:pt x="3175" y="162"/>
                  <a:pt x="3210" y="177"/>
                </a:cubicBezTo>
                <a:cubicBezTo>
                  <a:pt x="3245" y="192"/>
                  <a:pt x="3280" y="207"/>
                  <a:pt x="3314" y="223"/>
                </a:cubicBezTo>
                <a:cubicBezTo>
                  <a:pt x="3349" y="239"/>
                  <a:pt x="3383" y="256"/>
                  <a:pt x="3416" y="274"/>
                </a:cubicBezTo>
                <a:cubicBezTo>
                  <a:pt x="3450" y="292"/>
                  <a:pt x="3483" y="311"/>
                  <a:pt x="3515" y="331"/>
                </a:cubicBezTo>
                <a:cubicBezTo>
                  <a:pt x="3548" y="350"/>
                  <a:pt x="3580" y="370"/>
                  <a:pt x="3611" y="392"/>
                </a:cubicBezTo>
                <a:cubicBezTo>
                  <a:pt x="3643" y="413"/>
                  <a:pt x="3674" y="434"/>
                  <a:pt x="3705" y="457"/>
                </a:cubicBezTo>
                <a:cubicBezTo>
                  <a:pt x="3735" y="480"/>
                  <a:pt x="3765" y="503"/>
                  <a:pt x="3794" y="527"/>
                </a:cubicBezTo>
                <a:cubicBezTo>
                  <a:pt x="3824" y="551"/>
                  <a:pt x="3853" y="576"/>
                  <a:pt x="3881" y="602"/>
                </a:cubicBezTo>
                <a:cubicBezTo>
                  <a:pt x="3909" y="627"/>
                  <a:pt x="3936" y="653"/>
                  <a:pt x="3963" y="680"/>
                </a:cubicBezTo>
                <a:cubicBezTo>
                  <a:pt x="3990" y="707"/>
                  <a:pt x="4016" y="735"/>
                  <a:pt x="4042" y="763"/>
                </a:cubicBezTo>
                <a:cubicBezTo>
                  <a:pt x="4067" y="791"/>
                  <a:pt x="4092" y="820"/>
                  <a:pt x="4116" y="849"/>
                </a:cubicBezTo>
                <a:cubicBezTo>
                  <a:pt x="4140" y="878"/>
                  <a:pt x="4164" y="908"/>
                  <a:pt x="4186" y="939"/>
                </a:cubicBezTo>
                <a:cubicBezTo>
                  <a:pt x="4209" y="969"/>
                  <a:pt x="4231" y="1000"/>
                  <a:pt x="4252" y="1032"/>
                </a:cubicBezTo>
                <a:cubicBezTo>
                  <a:pt x="4273" y="1064"/>
                  <a:pt x="4293" y="1096"/>
                  <a:pt x="4313" y="1128"/>
                </a:cubicBezTo>
                <a:cubicBezTo>
                  <a:pt x="4332" y="1161"/>
                  <a:pt x="4351" y="1194"/>
                  <a:pt x="4369" y="1227"/>
                </a:cubicBezTo>
                <a:cubicBezTo>
                  <a:pt x="4387" y="1261"/>
                  <a:pt x="4404" y="1296"/>
                  <a:pt x="4420" y="1330"/>
                </a:cubicBezTo>
                <a:cubicBezTo>
                  <a:pt x="4436" y="1364"/>
                  <a:pt x="4452" y="1399"/>
                  <a:pt x="4466" y="1434"/>
                </a:cubicBezTo>
                <a:cubicBezTo>
                  <a:pt x="4481" y="1469"/>
                  <a:pt x="4495" y="1505"/>
                  <a:pt x="4507" y="1541"/>
                </a:cubicBezTo>
                <a:cubicBezTo>
                  <a:pt x="4520" y="1576"/>
                  <a:pt x="4532" y="1612"/>
                  <a:pt x="4543" y="1649"/>
                </a:cubicBezTo>
                <a:cubicBezTo>
                  <a:pt x="4554" y="1685"/>
                  <a:pt x="4564" y="1722"/>
                  <a:pt x="4574" y="1759"/>
                </a:cubicBezTo>
                <a:cubicBezTo>
                  <a:pt x="4583" y="1795"/>
                  <a:pt x="4591" y="1832"/>
                  <a:pt x="4599" y="1870"/>
                </a:cubicBezTo>
                <a:cubicBezTo>
                  <a:pt x="4606" y="1907"/>
                  <a:pt x="4612" y="1944"/>
                  <a:pt x="4618" y="1982"/>
                </a:cubicBezTo>
                <a:cubicBezTo>
                  <a:pt x="4624" y="2020"/>
                  <a:pt x="4628" y="2057"/>
                  <a:pt x="4632" y="2095"/>
                </a:cubicBezTo>
                <a:cubicBezTo>
                  <a:pt x="4636" y="2133"/>
                  <a:pt x="4638" y="2171"/>
                  <a:pt x="4640" y="2209"/>
                </a:cubicBezTo>
                <a:cubicBezTo>
                  <a:pt x="4642" y="2247"/>
                  <a:pt x="4643" y="2285"/>
                  <a:pt x="4643" y="2323"/>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 name="任意多边形 27"/>
          <p:cNvSpPr/>
          <p:nvPr/>
        </p:nvSpPr>
        <p:spPr>
          <a:xfrm>
            <a:off x="3217320" y="5389920"/>
            <a:ext cx="1253520" cy="1049040"/>
          </a:xfrm>
          <a:custGeom>
            <a:avLst/>
            <a:gdLst/>
            <a:ahLst/>
            <a:cxnLst/>
            <a:rect l="0" t="0" r="r" b="b"/>
            <a:pathLst>
              <a:path w="3482" h="2914">
                <a:moveTo>
                  <a:pt x="0" y="2914"/>
                </a:moveTo>
                <a:lnTo>
                  <a:pt x="0" y="1463"/>
                </a:lnTo>
                <a:cubicBezTo>
                  <a:pt x="0" y="1415"/>
                  <a:pt x="2" y="1368"/>
                  <a:pt x="8" y="1320"/>
                </a:cubicBezTo>
                <a:cubicBezTo>
                  <a:pt x="13" y="1272"/>
                  <a:pt x="22" y="1225"/>
                  <a:pt x="33" y="1178"/>
                </a:cubicBezTo>
                <a:cubicBezTo>
                  <a:pt x="44" y="1131"/>
                  <a:pt x="58" y="1085"/>
                  <a:pt x="74" y="1038"/>
                </a:cubicBezTo>
                <a:cubicBezTo>
                  <a:pt x="91" y="992"/>
                  <a:pt x="110" y="947"/>
                  <a:pt x="132" y="903"/>
                </a:cubicBezTo>
                <a:cubicBezTo>
                  <a:pt x="154" y="858"/>
                  <a:pt x="178" y="815"/>
                  <a:pt x="205" y="773"/>
                </a:cubicBezTo>
                <a:cubicBezTo>
                  <a:pt x="232" y="731"/>
                  <a:pt x="261" y="690"/>
                  <a:pt x="293" y="650"/>
                </a:cubicBezTo>
                <a:cubicBezTo>
                  <a:pt x="325" y="610"/>
                  <a:pt x="359" y="572"/>
                  <a:pt x="395" y="535"/>
                </a:cubicBezTo>
                <a:cubicBezTo>
                  <a:pt x="431" y="498"/>
                  <a:pt x="469" y="462"/>
                  <a:pt x="509" y="428"/>
                </a:cubicBezTo>
                <a:cubicBezTo>
                  <a:pt x="550" y="394"/>
                  <a:pt x="592" y="362"/>
                  <a:pt x="636" y="332"/>
                </a:cubicBezTo>
                <a:cubicBezTo>
                  <a:pt x="680" y="301"/>
                  <a:pt x="726" y="273"/>
                  <a:pt x="773" y="246"/>
                </a:cubicBezTo>
                <a:cubicBezTo>
                  <a:pt x="821" y="220"/>
                  <a:pt x="870" y="195"/>
                  <a:pt x="920" y="173"/>
                </a:cubicBezTo>
                <a:cubicBezTo>
                  <a:pt x="970" y="150"/>
                  <a:pt x="1022" y="130"/>
                  <a:pt x="1074" y="111"/>
                </a:cubicBezTo>
                <a:cubicBezTo>
                  <a:pt x="1127" y="93"/>
                  <a:pt x="1181" y="77"/>
                  <a:pt x="1235" y="63"/>
                </a:cubicBezTo>
                <a:cubicBezTo>
                  <a:pt x="1290" y="49"/>
                  <a:pt x="1345" y="37"/>
                  <a:pt x="1401" y="28"/>
                </a:cubicBezTo>
                <a:cubicBezTo>
                  <a:pt x="1457" y="19"/>
                  <a:pt x="1513" y="12"/>
                  <a:pt x="1570" y="7"/>
                </a:cubicBezTo>
                <a:cubicBezTo>
                  <a:pt x="1627" y="2"/>
                  <a:pt x="1683" y="0"/>
                  <a:pt x="1741" y="0"/>
                </a:cubicBezTo>
                <a:cubicBezTo>
                  <a:pt x="1798" y="0"/>
                  <a:pt x="1854" y="2"/>
                  <a:pt x="1911" y="7"/>
                </a:cubicBezTo>
                <a:cubicBezTo>
                  <a:pt x="1968" y="12"/>
                  <a:pt x="2024" y="19"/>
                  <a:pt x="2080" y="28"/>
                </a:cubicBezTo>
                <a:cubicBezTo>
                  <a:pt x="2136" y="37"/>
                  <a:pt x="2191" y="49"/>
                  <a:pt x="2246" y="63"/>
                </a:cubicBezTo>
                <a:cubicBezTo>
                  <a:pt x="2300" y="77"/>
                  <a:pt x="2354" y="93"/>
                  <a:pt x="2407" y="111"/>
                </a:cubicBezTo>
                <a:cubicBezTo>
                  <a:pt x="2459" y="130"/>
                  <a:pt x="2511" y="150"/>
                  <a:pt x="2561" y="173"/>
                </a:cubicBezTo>
                <a:cubicBezTo>
                  <a:pt x="2611" y="195"/>
                  <a:pt x="2660" y="220"/>
                  <a:pt x="2708" y="246"/>
                </a:cubicBezTo>
                <a:cubicBezTo>
                  <a:pt x="2755" y="273"/>
                  <a:pt x="2801" y="301"/>
                  <a:pt x="2845" y="332"/>
                </a:cubicBezTo>
                <a:cubicBezTo>
                  <a:pt x="2889" y="362"/>
                  <a:pt x="2931" y="394"/>
                  <a:pt x="2972" y="428"/>
                </a:cubicBezTo>
                <a:cubicBezTo>
                  <a:pt x="3012" y="462"/>
                  <a:pt x="3050" y="498"/>
                  <a:pt x="3086" y="535"/>
                </a:cubicBezTo>
                <a:cubicBezTo>
                  <a:pt x="3122" y="572"/>
                  <a:pt x="3156" y="610"/>
                  <a:pt x="3188" y="650"/>
                </a:cubicBezTo>
                <a:cubicBezTo>
                  <a:pt x="3220" y="690"/>
                  <a:pt x="3250" y="731"/>
                  <a:pt x="3277" y="773"/>
                </a:cubicBezTo>
                <a:cubicBezTo>
                  <a:pt x="3304" y="815"/>
                  <a:pt x="3328" y="858"/>
                  <a:pt x="3350" y="903"/>
                </a:cubicBezTo>
                <a:cubicBezTo>
                  <a:pt x="3372" y="947"/>
                  <a:pt x="3391" y="992"/>
                  <a:pt x="3408" y="1038"/>
                </a:cubicBezTo>
                <a:cubicBezTo>
                  <a:pt x="3424" y="1085"/>
                  <a:pt x="3438" y="1131"/>
                  <a:pt x="3449" y="1178"/>
                </a:cubicBezTo>
                <a:cubicBezTo>
                  <a:pt x="3460" y="1225"/>
                  <a:pt x="3469" y="1272"/>
                  <a:pt x="3474" y="1320"/>
                </a:cubicBezTo>
                <a:cubicBezTo>
                  <a:pt x="3480" y="1368"/>
                  <a:pt x="3482" y="1415"/>
                  <a:pt x="3482" y="1463"/>
                </a:cubicBezTo>
                <a:lnTo>
                  <a:pt x="3482" y="2914"/>
                </a:lnTo>
                <a:lnTo>
                  <a:pt x="0" y="2914"/>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 name="任意多边形 28"/>
          <p:cNvSpPr/>
          <p:nvPr/>
        </p:nvSpPr>
        <p:spPr>
          <a:xfrm>
            <a:off x="7729920" y="1044360"/>
            <a:ext cx="835920" cy="835920"/>
          </a:xfrm>
          <a:custGeom>
            <a:avLst/>
            <a:gdLst/>
            <a:ahLst/>
            <a:cxnLst/>
            <a:rect l="0" t="0" r="r" b="b"/>
            <a:pathLst>
              <a:path w="2322" h="2322">
                <a:moveTo>
                  <a:pt x="2322" y="1162"/>
                </a:moveTo>
                <a:cubicBezTo>
                  <a:pt x="2322" y="1200"/>
                  <a:pt x="2320" y="1238"/>
                  <a:pt x="2316" y="1276"/>
                </a:cubicBezTo>
                <a:cubicBezTo>
                  <a:pt x="2313" y="1313"/>
                  <a:pt x="2307" y="1351"/>
                  <a:pt x="2300" y="1388"/>
                </a:cubicBezTo>
                <a:cubicBezTo>
                  <a:pt x="2292" y="1425"/>
                  <a:pt x="2283" y="1462"/>
                  <a:pt x="2272" y="1499"/>
                </a:cubicBezTo>
                <a:cubicBezTo>
                  <a:pt x="2261" y="1535"/>
                  <a:pt x="2248" y="1571"/>
                  <a:pt x="2234" y="1606"/>
                </a:cubicBezTo>
                <a:cubicBezTo>
                  <a:pt x="2219" y="1641"/>
                  <a:pt x="2203" y="1675"/>
                  <a:pt x="2185" y="1709"/>
                </a:cubicBezTo>
                <a:cubicBezTo>
                  <a:pt x="2167" y="1742"/>
                  <a:pt x="2147" y="1775"/>
                  <a:pt x="2126" y="1807"/>
                </a:cubicBezTo>
                <a:cubicBezTo>
                  <a:pt x="2105" y="1838"/>
                  <a:pt x="2083" y="1869"/>
                  <a:pt x="2058" y="1898"/>
                </a:cubicBezTo>
                <a:cubicBezTo>
                  <a:pt x="2034" y="1927"/>
                  <a:pt x="2009" y="1956"/>
                  <a:pt x="1982" y="1982"/>
                </a:cubicBezTo>
                <a:cubicBezTo>
                  <a:pt x="1955" y="2009"/>
                  <a:pt x="1927" y="2035"/>
                  <a:pt x="1898" y="2059"/>
                </a:cubicBezTo>
                <a:cubicBezTo>
                  <a:pt x="1868" y="2083"/>
                  <a:pt x="1838" y="2106"/>
                  <a:pt x="1806" y="2127"/>
                </a:cubicBezTo>
                <a:cubicBezTo>
                  <a:pt x="1774" y="2148"/>
                  <a:pt x="1742" y="2167"/>
                  <a:pt x="1708" y="2185"/>
                </a:cubicBezTo>
                <a:cubicBezTo>
                  <a:pt x="1675" y="2203"/>
                  <a:pt x="1641" y="2220"/>
                  <a:pt x="1605" y="2234"/>
                </a:cubicBezTo>
                <a:cubicBezTo>
                  <a:pt x="1570" y="2249"/>
                  <a:pt x="1535" y="2261"/>
                  <a:pt x="1498" y="2272"/>
                </a:cubicBezTo>
                <a:cubicBezTo>
                  <a:pt x="1462" y="2283"/>
                  <a:pt x="1425" y="2293"/>
                  <a:pt x="1388" y="2300"/>
                </a:cubicBezTo>
                <a:cubicBezTo>
                  <a:pt x="1350" y="2308"/>
                  <a:pt x="1313" y="2313"/>
                  <a:pt x="1275" y="2317"/>
                </a:cubicBezTo>
                <a:cubicBezTo>
                  <a:pt x="1237" y="2321"/>
                  <a:pt x="1199" y="2322"/>
                  <a:pt x="1161" y="2322"/>
                </a:cubicBezTo>
                <a:cubicBezTo>
                  <a:pt x="1123" y="2322"/>
                  <a:pt x="1085" y="2321"/>
                  <a:pt x="1047" y="2317"/>
                </a:cubicBezTo>
                <a:cubicBezTo>
                  <a:pt x="1010" y="2313"/>
                  <a:pt x="972" y="2308"/>
                  <a:pt x="935" y="2300"/>
                </a:cubicBezTo>
                <a:cubicBezTo>
                  <a:pt x="898" y="2293"/>
                  <a:pt x="861" y="2283"/>
                  <a:pt x="824" y="2272"/>
                </a:cubicBezTo>
                <a:cubicBezTo>
                  <a:pt x="788" y="2261"/>
                  <a:pt x="752" y="2249"/>
                  <a:pt x="717" y="2234"/>
                </a:cubicBezTo>
                <a:cubicBezTo>
                  <a:pt x="682" y="2220"/>
                  <a:pt x="648" y="2203"/>
                  <a:pt x="614" y="2185"/>
                </a:cubicBezTo>
                <a:cubicBezTo>
                  <a:pt x="581" y="2167"/>
                  <a:pt x="547" y="2148"/>
                  <a:pt x="515" y="2127"/>
                </a:cubicBezTo>
                <a:cubicBezTo>
                  <a:pt x="484" y="2106"/>
                  <a:pt x="453" y="2083"/>
                  <a:pt x="424" y="2059"/>
                </a:cubicBezTo>
                <a:cubicBezTo>
                  <a:pt x="395" y="2035"/>
                  <a:pt x="366" y="2009"/>
                  <a:pt x="340" y="1982"/>
                </a:cubicBezTo>
                <a:cubicBezTo>
                  <a:pt x="313" y="1956"/>
                  <a:pt x="287" y="1927"/>
                  <a:pt x="263" y="1898"/>
                </a:cubicBezTo>
                <a:cubicBezTo>
                  <a:pt x="239" y="1869"/>
                  <a:pt x="216" y="1838"/>
                  <a:pt x="195" y="1807"/>
                </a:cubicBezTo>
                <a:cubicBezTo>
                  <a:pt x="174" y="1775"/>
                  <a:pt x="155" y="1742"/>
                  <a:pt x="137" y="1709"/>
                </a:cubicBezTo>
                <a:cubicBezTo>
                  <a:pt x="119" y="1675"/>
                  <a:pt x="102" y="1641"/>
                  <a:pt x="88" y="1606"/>
                </a:cubicBezTo>
                <a:cubicBezTo>
                  <a:pt x="73" y="1571"/>
                  <a:pt x="61" y="1535"/>
                  <a:pt x="50" y="1499"/>
                </a:cubicBezTo>
                <a:cubicBezTo>
                  <a:pt x="39" y="1462"/>
                  <a:pt x="29" y="1425"/>
                  <a:pt x="22" y="1388"/>
                </a:cubicBezTo>
                <a:cubicBezTo>
                  <a:pt x="14" y="1351"/>
                  <a:pt x="9" y="1313"/>
                  <a:pt x="5" y="1276"/>
                </a:cubicBezTo>
                <a:cubicBezTo>
                  <a:pt x="1" y="1238"/>
                  <a:pt x="0" y="1200"/>
                  <a:pt x="0" y="1162"/>
                </a:cubicBezTo>
                <a:cubicBezTo>
                  <a:pt x="0" y="1124"/>
                  <a:pt x="1" y="1086"/>
                  <a:pt x="5" y="1048"/>
                </a:cubicBezTo>
                <a:cubicBezTo>
                  <a:pt x="9" y="1010"/>
                  <a:pt x="14" y="973"/>
                  <a:pt x="22" y="935"/>
                </a:cubicBezTo>
                <a:cubicBezTo>
                  <a:pt x="29" y="898"/>
                  <a:pt x="39" y="861"/>
                  <a:pt x="50" y="825"/>
                </a:cubicBezTo>
                <a:cubicBezTo>
                  <a:pt x="61" y="788"/>
                  <a:pt x="73" y="753"/>
                  <a:pt x="88" y="718"/>
                </a:cubicBezTo>
                <a:cubicBezTo>
                  <a:pt x="102" y="683"/>
                  <a:pt x="119" y="648"/>
                  <a:pt x="137" y="615"/>
                </a:cubicBezTo>
                <a:cubicBezTo>
                  <a:pt x="155" y="580"/>
                  <a:pt x="174" y="548"/>
                  <a:pt x="195" y="516"/>
                </a:cubicBezTo>
                <a:cubicBezTo>
                  <a:pt x="216" y="484"/>
                  <a:pt x="239" y="454"/>
                  <a:pt x="263" y="424"/>
                </a:cubicBezTo>
                <a:cubicBezTo>
                  <a:pt x="287" y="395"/>
                  <a:pt x="313" y="367"/>
                  <a:pt x="340" y="340"/>
                </a:cubicBezTo>
                <a:cubicBezTo>
                  <a:pt x="366" y="313"/>
                  <a:pt x="395" y="288"/>
                  <a:pt x="424" y="264"/>
                </a:cubicBezTo>
                <a:cubicBezTo>
                  <a:pt x="453" y="239"/>
                  <a:pt x="484" y="217"/>
                  <a:pt x="515" y="196"/>
                </a:cubicBezTo>
                <a:cubicBezTo>
                  <a:pt x="547" y="175"/>
                  <a:pt x="581" y="155"/>
                  <a:pt x="614" y="137"/>
                </a:cubicBezTo>
                <a:cubicBezTo>
                  <a:pt x="648" y="119"/>
                  <a:pt x="682" y="103"/>
                  <a:pt x="717" y="88"/>
                </a:cubicBezTo>
                <a:cubicBezTo>
                  <a:pt x="752" y="74"/>
                  <a:pt x="788" y="61"/>
                  <a:pt x="824" y="50"/>
                </a:cubicBezTo>
                <a:cubicBezTo>
                  <a:pt x="861" y="39"/>
                  <a:pt x="898" y="30"/>
                  <a:pt x="935" y="22"/>
                </a:cubicBezTo>
                <a:cubicBezTo>
                  <a:pt x="972" y="15"/>
                  <a:pt x="1010" y="9"/>
                  <a:pt x="1047" y="6"/>
                </a:cubicBezTo>
                <a:cubicBezTo>
                  <a:pt x="1085" y="2"/>
                  <a:pt x="1123" y="0"/>
                  <a:pt x="1161" y="0"/>
                </a:cubicBezTo>
                <a:cubicBezTo>
                  <a:pt x="1199" y="0"/>
                  <a:pt x="1237" y="2"/>
                  <a:pt x="1275" y="6"/>
                </a:cubicBezTo>
                <a:cubicBezTo>
                  <a:pt x="1313" y="9"/>
                  <a:pt x="1350" y="15"/>
                  <a:pt x="1388" y="22"/>
                </a:cubicBezTo>
                <a:cubicBezTo>
                  <a:pt x="1425" y="30"/>
                  <a:pt x="1462" y="39"/>
                  <a:pt x="1498" y="50"/>
                </a:cubicBezTo>
                <a:cubicBezTo>
                  <a:pt x="1535" y="61"/>
                  <a:pt x="1570" y="74"/>
                  <a:pt x="1605" y="88"/>
                </a:cubicBezTo>
                <a:cubicBezTo>
                  <a:pt x="1641" y="103"/>
                  <a:pt x="1675" y="119"/>
                  <a:pt x="1708" y="137"/>
                </a:cubicBezTo>
                <a:cubicBezTo>
                  <a:pt x="1742" y="155"/>
                  <a:pt x="1774" y="175"/>
                  <a:pt x="1806" y="196"/>
                </a:cubicBezTo>
                <a:cubicBezTo>
                  <a:pt x="1838" y="217"/>
                  <a:pt x="1868" y="239"/>
                  <a:pt x="1898" y="264"/>
                </a:cubicBezTo>
                <a:cubicBezTo>
                  <a:pt x="1927" y="288"/>
                  <a:pt x="1955" y="313"/>
                  <a:pt x="1982" y="340"/>
                </a:cubicBezTo>
                <a:cubicBezTo>
                  <a:pt x="2009" y="367"/>
                  <a:pt x="2034" y="395"/>
                  <a:pt x="2058" y="424"/>
                </a:cubicBezTo>
                <a:cubicBezTo>
                  <a:pt x="2083" y="454"/>
                  <a:pt x="2105" y="484"/>
                  <a:pt x="2126" y="516"/>
                </a:cubicBezTo>
                <a:cubicBezTo>
                  <a:pt x="2147" y="548"/>
                  <a:pt x="2167" y="580"/>
                  <a:pt x="2185" y="615"/>
                </a:cubicBezTo>
                <a:cubicBezTo>
                  <a:pt x="2203" y="648"/>
                  <a:pt x="2219" y="683"/>
                  <a:pt x="2234" y="718"/>
                </a:cubicBezTo>
                <a:cubicBezTo>
                  <a:pt x="2248" y="753"/>
                  <a:pt x="2261" y="788"/>
                  <a:pt x="2272" y="825"/>
                </a:cubicBezTo>
                <a:cubicBezTo>
                  <a:pt x="2283" y="861"/>
                  <a:pt x="2292" y="898"/>
                  <a:pt x="2300" y="935"/>
                </a:cubicBezTo>
                <a:cubicBezTo>
                  <a:pt x="2307" y="973"/>
                  <a:pt x="2313" y="1010"/>
                  <a:pt x="2316" y="1048"/>
                </a:cubicBezTo>
                <a:cubicBezTo>
                  <a:pt x="2320" y="1086"/>
                  <a:pt x="2322" y="1124"/>
                  <a:pt x="2322" y="1162"/>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0" name="任意多边形 29"/>
          <p:cNvSpPr/>
          <p:nvPr/>
        </p:nvSpPr>
        <p:spPr>
          <a:xfrm>
            <a:off x="1679400" y="1462320"/>
            <a:ext cx="1671840" cy="16920"/>
          </a:xfrm>
          <a:custGeom>
            <a:avLst/>
            <a:gdLst/>
            <a:ahLst/>
            <a:cxnLst/>
            <a:rect l="0" t="0" r="r" b="b"/>
            <a:pathLst>
              <a:path w="4644" h="47">
                <a:moveTo>
                  <a:pt x="0" y="0"/>
                </a:moveTo>
                <a:lnTo>
                  <a:pt x="4644" y="0"/>
                </a:lnTo>
                <a:lnTo>
                  <a:pt x="4644" y="47"/>
                </a:lnTo>
                <a:lnTo>
                  <a:pt x="0" y="47"/>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1" name="任意多边形 30"/>
          <p:cNvSpPr/>
          <p:nvPr/>
        </p:nvSpPr>
        <p:spPr>
          <a:xfrm>
            <a:off x="3350880" y="3133440"/>
            <a:ext cx="2507400" cy="17280"/>
          </a:xfrm>
          <a:custGeom>
            <a:avLst/>
            <a:gdLst/>
            <a:ahLst/>
            <a:cxnLst/>
            <a:rect l="0" t="0" r="r" b="b"/>
            <a:pathLst>
              <a:path w="6965" h="48">
                <a:moveTo>
                  <a:pt x="0" y="0"/>
                </a:moveTo>
                <a:lnTo>
                  <a:pt x="6965" y="0"/>
                </a:lnTo>
                <a:lnTo>
                  <a:pt x="6965" y="48"/>
                </a:lnTo>
                <a:lnTo>
                  <a:pt x="0" y="48"/>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 name="任意多边形 31"/>
          <p:cNvSpPr/>
          <p:nvPr/>
        </p:nvSpPr>
        <p:spPr>
          <a:xfrm>
            <a:off x="5857920" y="4386960"/>
            <a:ext cx="2089440" cy="17280"/>
          </a:xfrm>
          <a:custGeom>
            <a:avLst/>
            <a:gdLst/>
            <a:ahLst/>
            <a:cxnLst/>
            <a:rect l="0" t="0" r="r" b="b"/>
            <a:pathLst>
              <a:path w="5804" h="48">
                <a:moveTo>
                  <a:pt x="0" y="0"/>
                </a:moveTo>
                <a:lnTo>
                  <a:pt x="5804" y="0"/>
                </a:lnTo>
                <a:lnTo>
                  <a:pt x="5804" y="48"/>
                </a:lnTo>
                <a:lnTo>
                  <a:pt x="0" y="48"/>
                </a:lnTo>
                <a:lnTo>
                  <a:pt x="0" y="0"/>
                </a:ln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3" name="图片 32"/>
          <p:cNvPicPr/>
          <p:nvPr/>
        </p:nvPicPr>
        <p:blipFill>
          <a:blip r:embed="rId3"/>
          <a:stretch/>
        </p:blipFill>
        <p:spPr>
          <a:xfrm>
            <a:off x="275760" y="5799600"/>
            <a:ext cx="100080" cy="116640"/>
          </a:xfrm>
          <a:prstGeom prst="rect">
            <a:avLst/>
          </a:prstGeom>
          <a:noFill/>
          <a:ln w="0">
            <a:noFill/>
          </a:ln>
        </p:spPr>
      </p:pic>
      <p:sp>
        <p:nvSpPr>
          <p:cNvPr id="34" name="文本框 33"/>
          <p:cNvSpPr txBox="1"/>
          <p:nvPr/>
        </p:nvSpPr>
        <p:spPr>
          <a:xfrm>
            <a:off x="442800" y="5791320"/>
            <a:ext cx="336600" cy="136080"/>
          </a:xfrm>
          <a:prstGeom prst="rect">
            <a:avLst/>
          </a:prstGeom>
          <a:noFill/>
          <a:ln w="0">
            <a:noFill/>
          </a:ln>
        </p:spPr>
        <p:txBody>
          <a:bodyPr wrap="none" lIns="0" tIns="0" rIns="0" bIns="0" anchor="t">
            <a:spAutoFit/>
          </a:bodyPr>
          <a:lstStyle/>
          <a:p>
            <a:r>
              <a:rPr lang="en-US" sz="920" b="0" u="none" strike="noStrike">
                <a:solidFill>
                  <a:srgbClr val="BFDBFE"/>
                </a:solidFill>
                <a:effectLst/>
                <a:uFillTx/>
                <a:latin typeface="DejaVuSans"/>
                <a:ea typeface="DejaVuSans"/>
              </a:rPr>
              <a:t> 2024</a:t>
            </a:r>
            <a:endParaRPr lang="en-US" sz="920" b="0" u="none" strike="noStrike">
              <a:solidFill>
                <a:srgbClr val="000000"/>
              </a:solidFill>
              <a:effectLst/>
              <a:uFillTx/>
              <a:latin typeface="Times New Roman"/>
            </a:endParaRPr>
          </a:p>
        </p:txBody>
      </p:sp>
      <p:sp>
        <p:nvSpPr>
          <p:cNvPr id="35" name="文本框 34"/>
          <p:cNvSpPr txBox="1"/>
          <p:nvPr/>
        </p:nvSpPr>
        <p:spPr>
          <a:xfrm>
            <a:off x="9367920" y="5744880"/>
            <a:ext cx="1073520" cy="194040"/>
          </a:xfrm>
          <a:prstGeom prst="rect">
            <a:avLst/>
          </a:prstGeom>
          <a:noFill/>
          <a:ln w="0">
            <a:noFill/>
          </a:ln>
        </p:spPr>
        <p:txBody>
          <a:bodyPr wrap="none" lIns="0" tIns="0" rIns="0" bIns="0" anchor="t">
            <a:spAutoFit/>
          </a:bodyPr>
          <a:lstStyle/>
          <a:p>
            <a:r>
              <a:rPr lang="zh-CN" sz="1050" b="0" u="none" strike="noStrike">
                <a:solidFill>
                  <a:srgbClr val="FF8904"/>
                </a:solidFill>
                <a:effectLst/>
                <a:uFillTx/>
                <a:latin typeface="NotoSansCJKsc"/>
                <a:ea typeface="NotoSansCJKsc"/>
              </a:rPr>
              <a:t>企业知识智能应⽤</a:t>
            </a:r>
            <a:endParaRPr lang="en-US" sz="1050" b="0" u="none" strike="noStrike">
              <a:solidFill>
                <a:srgbClr val="000000"/>
              </a:solidFill>
              <a:effectLst/>
              <a:uFillTx/>
              <a:latin typeface="Times New Roman"/>
            </a:endParaRPr>
          </a:p>
        </p:txBody>
      </p:sp>
      <p:sp>
        <p:nvSpPr>
          <p:cNvPr id="36" name="任意多边形 35"/>
          <p:cNvSpPr/>
          <p:nvPr/>
        </p:nvSpPr>
        <p:spPr>
          <a:xfrm>
            <a:off x="4955400" y="2323080"/>
            <a:ext cx="802440" cy="33840"/>
          </a:xfrm>
          <a:custGeom>
            <a:avLst/>
            <a:gdLst/>
            <a:ahLst/>
            <a:cxnLst/>
            <a:rect l="0" t="0" r="r" b="b"/>
            <a:pathLst>
              <a:path w="2229" h="94">
                <a:moveTo>
                  <a:pt x="0" y="0"/>
                </a:moveTo>
                <a:lnTo>
                  <a:pt x="2229" y="0"/>
                </a:lnTo>
                <a:lnTo>
                  <a:pt x="2229" y="94"/>
                </a:lnTo>
                <a:lnTo>
                  <a:pt x="0" y="94"/>
                </a:lnTo>
                <a:lnTo>
                  <a:pt x="0" y="0"/>
                </a:ln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7" name="文本框 36"/>
          <p:cNvSpPr txBox="1"/>
          <p:nvPr/>
        </p:nvSpPr>
        <p:spPr>
          <a:xfrm>
            <a:off x="3711960" y="1548720"/>
            <a:ext cx="3207240" cy="581040"/>
          </a:xfrm>
          <a:prstGeom prst="rect">
            <a:avLst/>
          </a:prstGeom>
          <a:noFill/>
          <a:ln w="0">
            <a:noFill/>
          </a:ln>
        </p:spPr>
        <p:txBody>
          <a:bodyPr wrap="none" lIns="0" tIns="0" rIns="0" bIns="0" anchor="t">
            <a:spAutoFit/>
          </a:bodyPr>
          <a:lstStyle/>
          <a:p>
            <a:r>
              <a:rPr lang="zh-CN" sz="3160" b="0" u="none" strike="noStrike">
                <a:solidFill>
                  <a:srgbClr val="FFFFFF"/>
                </a:solidFill>
                <a:effectLst/>
                <a:uFillTx/>
                <a:latin typeface="NotoSansCJKsc"/>
                <a:ea typeface="NotoSansCJKsc"/>
              </a:rPr>
              <a:t>企业⽂档问答系统</a:t>
            </a:r>
            <a:endParaRPr lang="en-US" sz="3160" b="0" u="none" strike="noStrike">
              <a:solidFill>
                <a:srgbClr val="000000"/>
              </a:solidFill>
              <a:effectLst/>
              <a:uFillTx/>
              <a:latin typeface="Times New Roman"/>
            </a:endParaRPr>
          </a:p>
        </p:txBody>
      </p:sp>
      <p:sp>
        <p:nvSpPr>
          <p:cNvPr id="38" name="文本框 37"/>
          <p:cNvSpPr txBox="1"/>
          <p:nvPr/>
        </p:nvSpPr>
        <p:spPr>
          <a:xfrm>
            <a:off x="3735272" y="2460997"/>
            <a:ext cx="710640" cy="349560"/>
          </a:xfrm>
          <a:prstGeom prst="rect">
            <a:avLst/>
          </a:prstGeom>
          <a:noFill/>
          <a:ln w="0">
            <a:noFill/>
          </a:ln>
        </p:spPr>
        <p:txBody>
          <a:bodyPr wrap="none" lIns="0" tIns="0" rIns="0" bIns="0" anchor="t">
            <a:spAutoFit/>
          </a:bodyPr>
          <a:lstStyle/>
          <a:p>
            <a:r>
              <a:rPr lang="en-US" sz="2370" b="1" u="none" strike="noStrike" dirty="0">
                <a:solidFill>
                  <a:srgbClr val="FFFFFF"/>
                </a:solidFill>
                <a:effectLst/>
                <a:uFillTx/>
                <a:latin typeface="DejaVuSans"/>
                <a:ea typeface="DejaVuSans"/>
              </a:rPr>
              <a:t>RAG</a:t>
            </a:r>
            <a:endParaRPr lang="en-US" sz="2370" b="0" u="none" strike="noStrike" dirty="0">
              <a:solidFill>
                <a:srgbClr val="000000"/>
              </a:solidFill>
              <a:effectLst/>
              <a:uFillTx/>
              <a:latin typeface="Times New Roman"/>
            </a:endParaRPr>
          </a:p>
        </p:txBody>
      </p:sp>
      <p:sp>
        <p:nvSpPr>
          <p:cNvPr id="39" name="文本框 38"/>
          <p:cNvSpPr txBox="1"/>
          <p:nvPr/>
        </p:nvSpPr>
        <p:spPr>
          <a:xfrm>
            <a:off x="4358520" y="2475720"/>
            <a:ext cx="270288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CJKsc"/>
                <a:ea typeface="NotoSansCJKsc"/>
              </a:rPr>
              <a:t>模型开发与部署指南</a:t>
            </a:r>
            <a:endParaRPr lang="en-US" sz="2370" b="0" u="none" strike="noStrike">
              <a:solidFill>
                <a:srgbClr val="000000"/>
              </a:solidFill>
              <a:effectLst/>
              <a:uFillTx/>
              <a:latin typeface="Times New Roman"/>
            </a:endParaRPr>
          </a:p>
        </p:txBody>
      </p:sp>
      <p:pic>
        <p:nvPicPr>
          <p:cNvPr id="40" name="图片 39"/>
          <p:cNvPicPr/>
          <p:nvPr/>
        </p:nvPicPr>
        <p:blipFill>
          <a:blip r:embed="rId4"/>
          <a:stretch/>
        </p:blipFill>
        <p:spPr>
          <a:xfrm>
            <a:off x="3952800" y="3794040"/>
            <a:ext cx="217080" cy="250200"/>
          </a:xfrm>
          <a:prstGeom prst="rect">
            <a:avLst/>
          </a:prstGeom>
          <a:noFill/>
          <a:ln w="0">
            <a:noFill/>
          </a:ln>
        </p:spPr>
      </p:pic>
      <p:sp>
        <p:nvSpPr>
          <p:cNvPr id="41" name="文本框 40"/>
          <p:cNvSpPr txBox="1"/>
          <p:nvPr/>
        </p:nvSpPr>
        <p:spPr>
          <a:xfrm>
            <a:off x="2598840" y="3140280"/>
            <a:ext cx="5532840" cy="24408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NotoSansCJKsc"/>
                <a:ea typeface="NotoSansCJKsc"/>
              </a:rPr>
              <a:t>构建⾼效、精准的企业级检索增强⽣成系统，实现智能⽂档问答与知识管理</a:t>
            </a:r>
            <a:endParaRPr lang="en-US" sz="1320" b="0" u="none" strike="noStrike">
              <a:solidFill>
                <a:srgbClr val="000000"/>
              </a:solidFill>
              <a:effectLst/>
              <a:uFillTx/>
              <a:latin typeface="Times New Roman"/>
            </a:endParaRPr>
          </a:p>
        </p:txBody>
      </p:sp>
      <p:pic>
        <p:nvPicPr>
          <p:cNvPr id="42" name="图片 41"/>
          <p:cNvPicPr/>
          <p:nvPr/>
        </p:nvPicPr>
        <p:blipFill>
          <a:blip r:embed="rId5"/>
          <a:stretch/>
        </p:blipFill>
        <p:spPr>
          <a:xfrm>
            <a:off x="5055840" y="3794040"/>
            <a:ext cx="250200" cy="250200"/>
          </a:xfrm>
          <a:prstGeom prst="rect">
            <a:avLst/>
          </a:prstGeom>
          <a:noFill/>
          <a:ln w="0">
            <a:noFill/>
          </a:ln>
        </p:spPr>
      </p:pic>
      <p:sp>
        <p:nvSpPr>
          <p:cNvPr id="43" name="文本框 42"/>
          <p:cNvSpPr txBox="1"/>
          <p:nvPr/>
        </p:nvSpPr>
        <p:spPr>
          <a:xfrm>
            <a:off x="3768840" y="4101120"/>
            <a:ext cx="587520" cy="16956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NotoSansCJKsc"/>
                <a:ea typeface="NotoSansCJKsc"/>
              </a:rPr>
              <a:t>向量数据库</a:t>
            </a:r>
            <a:endParaRPr lang="en-US" sz="920" b="0" u="none" strike="noStrike">
              <a:solidFill>
                <a:srgbClr val="000000"/>
              </a:solidFill>
              <a:effectLst/>
              <a:uFillTx/>
              <a:latin typeface="Times New Roman"/>
            </a:endParaRPr>
          </a:p>
        </p:txBody>
      </p:sp>
      <p:pic>
        <p:nvPicPr>
          <p:cNvPr id="44" name="图片 43"/>
          <p:cNvPicPr/>
          <p:nvPr/>
        </p:nvPicPr>
        <p:blipFill>
          <a:blip r:embed="rId6"/>
          <a:stretch/>
        </p:blipFill>
        <p:spPr>
          <a:xfrm>
            <a:off x="5849640" y="3794040"/>
            <a:ext cx="250200" cy="250200"/>
          </a:xfrm>
          <a:prstGeom prst="rect">
            <a:avLst/>
          </a:prstGeom>
          <a:noFill/>
          <a:ln w="0">
            <a:noFill/>
          </a:ln>
        </p:spPr>
      </p:pic>
      <p:sp>
        <p:nvSpPr>
          <p:cNvPr id="45" name="文本框 44"/>
          <p:cNvSpPr txBox="1"/>
          <p:nvPr/>
        </p:nvSpPr>
        <p:spPr>
          <a:xfrm>
            <a:off x="4888800" y="4101120"/>
            <a:ext cx="587520" cy="16956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NotoSansCJKsc"/>
                <a:ea typeface="NotoSansCJKsc"/>
              </a:rPr>
              <a:t>⼤语⾔模型</a:t>
            </a:r>
            <a:endParaRPr lang="en-US" sz="920" b="0" u="none" strike="noStrike">
              <a:solidFill>
                <a:srgbClr val="000000"/>
              </a:solidFill>
              <a:effectLst/>
              <a:uFillTx/>
              <a:latin typeface="Times New Roman"/>
            </a:endParaRPr>
          </a:p>
        </p:txBody>
      </p:sp>
      <p:pic>
        <p:nvPicPr>
          <p:cNvPr id="46" name="图片 45"/>
          <p:cNvPicPr/>
          <p:nvPr/>
        </p:nvPicPr>
        <p:blipFill>
          <a:blip r:embed="rId7"/>
          <a:stretch/>
        </p:blipFill>
        <p:spPr>
          <a:xfrm>
            <a:off x="6585120" y="3794040"/>
            <a:ext cx="250200" cy="250200"/>
          </a:xfrm>
          <a:prstGeom prst="rect">
            <a:avLst/>
          </a:prstGeom>
          <a:noFill/>
          <a:ln w="0">
            <a:noFill/>
          </a:ln>
        </p:spPr>
      </p:pic>
      <p:sp>
        <p:nvSpPr>
          <p:cNvPr id="47" name="文本框 46"/>
          <p:cNvSpPr txBox="1"/>
          <p:nvPr/>
        </p:nvSpPr>
        <p:spPr>
          <a:xfrm>
            <a:off x="5740920" y="4101120"/>
            <a:ext cx="470160" cy="16956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NotoSansCJKsc"/>
                <a:ea typeface="NotoSansCJKsc"/>
              </a:rPr>
              <a:t>语义检索</a:t>
            </a:r>
            <a:endParaRPr lang="en-US" sz="920" b="0" u="none" strike="noStrike">
              <a:solidFill>
                <a:srgbClr val="000000"/>
              </a:solidFill>
              <a:effectLst/>
              <a:uFillTx/>
              <a:latin typeface="Times New Roman"/>
            </a:endParaRPr>
          </a:p>
        </p:txBody>
      </p:sp>
      <p:sp>
        <p:nvSpPr>
          <p:cNvPr id="48" name="文本框 47"/>
          <p:cNvSpPr txBox="1"/>
          <p:nvPr/>
        </p:nvSpPr>
        <p:spPr>
          <a:xfrm>
            <a:off x="6476400" y="4101120"/>
            <a:ext cx="470160" cy="16956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NotoSansCJKsc"/>
                <a:ea typeface="NotoSansCJKsc"/>
              </a:rPr>
              <a:t>系统部署</a:t>
            </a:r>
            <a:endParaRPr lang="en-US" sz="920" b="0" u="none" strike="noStrike">
              <a:solidFill>
                <a:srgbClr val="000000"/>
              </a:solidFill>
              <a:effectLst/>
              <a:uFillTx/>
              <a:latin typeface="Times New Roman"/>
            </a:endParaRPr>
          </a:p>
        </p:txBody>
      </p:sp>
      <p:sp>
        <p:nvSpPr>
          <p:cNvPr id="2" name="文本框 1"/>
          <p:cNvSpPr txBox="1"/>
          <p:nvPr/>
        </p:nvSpPr>
        <p:spPr>
          <a:xfrm>
            <a:off x="1048860" y="1837674"/>
            <a:ext cx="1969477" cy="707886"/>
          </a:xfrm>
          <a:prstGeom prst="rect">
            <a:avLst/>
          </a:prstGeom>
          <a:noFill/>
        </p:spPr>
        <p:txBody>
          <a:bodyPr wrap="square" rtlCol="0">
            <a:spAutoFit/>
          </a:bodyPr>
          <a:lstStyle/>
          <a:p>
            <a:r>
              <a:rPr lang="zh-CN" altLang="en-US" sz="4000" dirty="0" smtClean="0">
                <a:solidFill>
                  <a:schemeClr val="bg1"/>
                </a:solidFill>
                <a:latin typeface="隶书" panose="02010509060101010101" pitchFamily="49" charset="-122"/>
                <a:ea typeface="隶书" panose="02010509060101010101" pitchFamily="49" charset="-122"/>
              </a:rPr>
              <a:t>第 </a:t>
            </a:r>
            <a:r>
              <a:rPr lang="en-US" altLang="zh-CN" sz="4000" dirty="0" smtClean="0">
                <a:solidFill>
                  <a:schemeClr val="bg1"/>
                </a:solidFill>
                <a:latin typeface="隶书" panose="02010509060101010101" pitchFamily="49" charset="-122"/>
                <a:ea typeface="隶书" panose="02010509060101010101" pitchFamily="49" charset="-122"/>
              </a:rPr>
              <a:t>9 </a:t>
            </a:r>
            <a:r>
              <a:rPr lang="zh-CN" altLang="en-US" sz="4000" dirty="0" smtClean="0">
                <a:solidFill>
                  <a:schemeClr val="bg1"/>
                </a:solidFill>
                <a:latin typeface="隶书" panose="02010509060101010101" pitchFamily="49" charset="-122"/>
                <a:ea typeface="隶书" panose="02010509060101010101" pitchFamily="49" charset="-122"/>
              </a:rPr>
              <a:t>章</a:t>
            </a:r>
            <a:endParaRPr lang="zh-CN" altLang="en-US" sz="4000" dirty="0">
              <a:solidFill>
                <a:schemeClr val="bg1"/>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任意多边形 317"/>
          <p:cNvSpPr/>
          <p:nvPr/>
        </p:nvSpPr>
        <p:spPr>
          <a:xfrm>
            <a:off x="0" y="0"/>
            <a:ext cx="10704600" cy="9140760"/>
          </a:xfrm>
          <a:custGeom>
            <a:avLst/>
            <a:gdLst/>
            <a:ahLst/>
            <a:cxnLst/>
            <a:rect l="0" t="0" r="r" b="b"/>
            <a:pathLst>
              <a:path w="29735" h="25391">
                <a:moveTo>
                  <a:pt x="0" y="0"/>
                </a:moveTo>
                <a:lnTo>
                  <a:pt x="29735" y="0"/>
                </a:lnTo>
                <a:lnTo>
                  <a:pt x="29735" y="25391"/>
                </a:lnTo>
                <a:lnTo>
                  <a:pt x="0" y="25391"/>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19" name="图片 318"/>
          <p:cNvPicPr/>
          <p:nvPr/>
        </p:nvPicPr>
        <p:blipFill>
          <a:blip r:embed="rId2"/>
          <a:stretch/>
        </p:blipFill>
        <p:spPr>
          <a:xfrm>
            <a:off x="300240" y="-110520"/>
            <a:ext cx="10112040" cy="9262440"/>
          </a:xfrm>
          <a:prstGeom prst="rect">
            <a:avLst/>
          </a:prstGeom>
          <a:noFill/>
          <a:ln w="0">
            <a:noFill/>
          </a:ln>
        </p:spPr>
      </p:pic>
      <p:sp>
        <p:nvSpPr>
          <p:cNvPr id="320" name="任意多边形 319"/>
          <p:cNvSpPr/>
          <p:nvPr/>
        </p:nvSpPr>
        <p:spPr>
          <a:xfrm>
            <a:off x="-360" y="0"/>
            <a:ext cx="1082880" cy="679680"/>
          </a:xfrm>
          <a:custGeom>
            <a:avLst/>
            <a:gdLst/>
            <a:ahLst/>
            <a:cxnLst/>
            <a:rect l="0" t="0" r="r" b="b"/>
            <a:pathLst>
              <a:path w="3008" h="1888">
                <a:moveTo>
                  <a:pt x="3008" y="0"/>
                </a:moveTo>
                <a:cubicBezTo>
                  <a:pt x="3003" y="40"/>
                  <a:pt x="2996" y="80"/>
                  <a:pt x="2988" y="120"/>
                </a:cubicBezTo>
                <a:cubicBezTo>
                  <a:pt x="2974" y="191"/>
                  <a:pt x="2956" y="261"/>
                  <a:pt x="2935" y="329"/>
                </a:cubicBezTo>
                <a:cubicBezTo>
                  <a:pt x="2915" y="398"/>
                  <a:pt x="2890" y="466"/>
                  <a:pt x="2863" y="532"/>
                </a:cubicBezTo>
                <a:cubicBezTo>
                  <a:pt x="2835" y="598"/>
                  <a:pt x="2805" y="663"/>
                  <a:pt x="2771" y="727"/>
                </a:cubicBezTo>
                <a:cubicBezTo>
                  <a:pt x="2737" y="790"/>
                  <a:pt x="2700" y="852"/>
                  <a:pt x="2660" y="911"/>
                </a:cubicBezTo>
                <a:cubicBezTo>
                  <a:pt x="2620" y="972"/>
                  <a:pt x="2577" y="1030"/>
                  <a:pt x="2532" y="1085"/>
                </a:cubicBezTo>
                <a:cubicBezTo>
                  <a:pt x="2486" y="1141"/>
                  <a:pt x="2438" y="1194"/>
                  <a:pt x="2387" y="1245"/>
                </a:cubicBezTo>
                <a:cubicBezTo>
                  <a:pt x="2336" y="1296"/>
                  <a:pt x="2283" y="1344"/>
                  <a:pt x="2228" y="1390"/>
                </a:cubicBezTo>
                <a:cubicBezTo>
                  <a:pt x="2172" y="1435"/>
                  <a:pt x="2114" y="1478"/>
                  <a:pt x="2055" y="1518"/>
                </a:cubicBezTo>
                <a:cubicBezTo>
                  <a:pt x="1995" y="1558"/>
                  <a:pt x="1933" y="1595"/>
                  <a:pt x="1870" y="1629"/>
                </a:cubicBezTo>
                <a:cubicBezTo>
                  <a:pt x="1807" y="1663"/>
                  <a:pt x="1742" y="1693"/>
                  <a:pt x="1675" y="1721"/>
                </a:cubicBezTo>
                <a:cubicBezTo>
                  <a:pt x="1609" y="1748"/>
                  <a:pt x="1541" y="1772"/>
                  <a:pt x="1471" y="1793"/>
                </a:cubicBezTo>
                <a:cubicBezTo>
                  <a:pt x="1403" y="1814"/>
                  <a:pt x="1333" y="1832"/>
                  <a:pt x="1263" y="1846"/>
                </a:cubicBezTo>
                <a:cubicBezTo>
                  <a:pt x="1192" y="1860"/>
                  <a:pt x="1121" y="1870"/>
                  <a:pt x="1050" y="1877"/>
                </a:cubicBezTo>
                <a:cubicBezTo>
                  <a:pt x="978" y="1884"/>
                  <a:pt x="906" y="1888"/>
                  <a:pt x="834" y="1888"/>
                </a:cubicBezTo>
                <a:cubicBezTo>
                  <a:pt x="763" y="1888"/>
                  <a:pt x="691" y="1884"/>
                  <a:pt x="619" y="1877"/>
                </a:cubicBezTo>
                <a:cubicBezTo>
                  <a:pt x="548" y="1870"/>
                  <a:pt x="477" y="1860"/>
                  <a:pt x="406" y="1846"/>
                </a:cubicBezTo>
                <a:cubicBezTo>
                  <a:pt x="336" y="1832"/>
                  <a:pt x="266" y="1814"/>
                  <a:pt x="197" y="1793"/>
                </a:cubicBezTo>
                <a:cubicBezTo>
                  <a:pt x="131" y="1773"/>
                  <a:pt x="65" y="1750"/>
                  <a:pt x="1" y="1723"/>
                </a:cubicBezTo>
                <a:lnTo>
                  <a:pt x="0" y="0"/>
                </a:lnTo>
                <a:lnTo>
                  <a:pt x="3008" y="0"/>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1" name="任意多边形 320"/>
          <p:cNvSpPr/>
          <p:nvPr/>
        </p:nvSpPr>
        <p:spPr>
          <a:xfrm>
            <a:off x="9622080" y="8469000"/>
            <a:ext cx="1082520" cy="675000"/>
          </a:xfrm>
          <a:custGeom>
            <a:avLst/>
            <a:gdLst/>
            <a:ahLst/>
            <a:cxnLst/>
            <a:rect l="0" t="0" r="r" b="b"/>
            <a:pathLst>
              <a:path w="3007" h="1875">
                <a:moveTo>
                  <a:pt x="0" y="1875"/>
                </a:moveTo>
                <a:lnTo>
                  <a:pt x="0" y="949"/>
                </a:lnTo>
                <a:cubicBezTo>
                  <a:pt x="0" y="918"/>
                  <a:pt x="3" y="887"/>
                  <a:pt x="8" y="856"/>
                </a:cubicBezTo>
                <a:cubicBezTo>
                  <a:pt x="14" y="825"/>
                  <a:pt x="22" y="794"/>
                  <a:pt x="32" y="763"/>
                </a:cubicBezTo>
                <a:cubicBezTo>
                  <a:pt x="43" y="733"/>
                  <a:pt x="56" y="703"/>
                  <a:pt x="71" y="673"/>
                </a:cubicBezTo>
                <a:cubicBezTo>
                  <a:pt x="87" y="643"/>
                  <a:pt x="105" y="614"/>
                  <a:pt x="126" y="585"/>
                </a:cubicBezTo>
                <a:cubicBezTo>
                  <a:pt x="146" y="557"/>
                  <a:pt x="169" y="529"/>
                  <a:pt x="195" y="501"/>
                </a:cubicBezTo>
                <a:cubicBezTo>
                  <a:pt x="220" y="474"/>
                  <a:pt x="248" y="447"/>
                  <a:pt x="278" y="421"/>
                </a:cubicBezTo>
                <a:cubicBezTo>
                  <a:pt x="308" y="395"/>
                  <a:pt x="340" y="371"/>
                  <a:pt x="374" y="347"/>
                </a:cubicBezTo>
                <a:cubicBezTo>
                  <a:pt x="408" y="322"/>
                  <a:pt x="444" y="299"/>
                  <a:pt x="483" y="278"/>
                </a:cubicBezTo>
                <a:cubicBezTo>
                  <a:pt x="521" y="256"/>
                  <a:pt x="561" y="235"/>
                  <a:pt x="602" y="215"/>
                </a:cubicBezTo>
                <a:cubicBezTo>
                  <a:pt x="644" y="195"/>
                  <a:pt x="687" y="177"/>
                  <a:pt x="732" y="159"/>
                </a:cubicBezTo>
                <a:cubicBezTo>
                  <a:pt x="777" y="142"/>
                  <a:pt x="823" y="126"/>
                  <a:pt x="870" y="112"/>
                </a:cubicBezTo>
                <a:cubicBezTo>
                  <a:pt x="918" y="97"/>
                  <a:pt x="967" y="84"/>
                  <a:pt x="1017" y="72"/>
                </a:cubicBezTo>
                <a:cubicBezTo>
                  <a:pt x="1066" y="60"/>
                  <a:pt x="1117" y="49"/>
                  <a:pt x="1169" y="40"/>
                </a:cubicBezTo>
                <a:cubicBezTo>
                  <a:pt x="1220" y="31"/>
                  <a:pt x="1272" y="24"/>
                  <a:pt x="1325" y="18"/>
                </a:cubicBezTo>
                <a:cubicBezTo>
                  <a:pt x="1378" y="12"/>
                  <a:pt x="1431" y="7"/>
                  <a:pt x="1485" y="4"/>
                </a:cubicBezTo>
                <a:cubicBezTo>
                  <a:pt x="1539" y="1"/>
                  <a:pt x="1592" y="0"/>
                  <a:pt x="1646" y="0"/>
                </a:cubicBezTo>
                <a:cubicBezTo>
                  <a:pt x="1700" y="0"/>
                  <a:pt x="1754" y="1"/>
                  <a:pt x="1808" y="4"/>
                </a:cubicBezTo>
                <a:cubicBezTo>
                  <a:pt x="1862" y="7"/>
                  <a:pt x="1916" y="12"/>
                  <a:pt x="1968" y="18"/>
                </a:cubicBezTo>
                <a:cubicBezTo>
                  <a:pt x="2021" y="24"/>
                  <a:pt x="2074" y="31"/>
                  <a:pt x="2125" y="40"/>
                </a:cubicBezTo>
                <a:cubicBezTo>
                  <a:pt x="2177" y="49"/>
                  <a:pt x="2227" y="60"/>
                  <a:pt x="2277" y="72"/>
                </a:cubicBezTo>
                <a:cubicBezTo>
                  <a:pt x="2327" y="84"/>
                  <a:pt x="2376" y="97"/>
                  <a:pt x="2423" y="112"/>
                </a:cubicBezTo>
                <a:cubicBezTo>
                  <a:pt x="2471" y="126"/>
                  <a:pt x="2517" y="142"/>
                  <a:pt x="2562" y="159"/>
                </a:cubicBezTo>
                <a:cubicBezTo>
                  <a:pt x="2607" y="177"/>
                  <a:pt x="2650" y="195"/>
                  <a:pt x="2691" y="215"/>
                </a:cubicBezTo>
                <a:cubicBezTo>
                  <a:pt x="2733" y="235"/>
                  <a:pt x="2773" y="256"/>
                  <a:pt x="2811" y="278"/>
                </a:cubicBezTo>
                <a:cubicBezTo>
                  <a:pt x="2849" y="299"/>
                  <a:pt x="2885" y="322"/>
                  <a:pt x="2920" y="347"/>
                </a:cubicBezTo>
                <a:cubicBezTo>
                  <a:pt x="2951" y="368"/>
                  <a:pt x="2980" y="391"/>
                  <a:pt x="3007" y="414"/>
                </a:cubicBezTo>
                <a:lnTo>
                  <a:pt x="3007" y="1875"/>
                </a:lnTo>
                <a:lnTo>
                  <a:pt x="0" y="1875"/>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22" name="图片 321"/>
          <p:cNvPicPr/>
          <p:nvPr/>
        </p:nvPicPr>
        <p:blipFill>
          <a:blip r:embed="rId3"/>
          <a:stretch/>
        </p:blipFill>
        <p:spPr>
          <a:xfrm>
            <a:off x="616320" y="552960"/>
            <a:ext cx="3159720" cy="15480"/>
          </a:xfrm>
          <a:prstGeom prst="rect">
            <a:avLst/>
          </a:prstGeom>
          <a:noFill/>
          <a:ln w="0">
            <a:noFill/>
          </a:ln>
        </p:spPr>
      </p:pic>
      <p:sp>
        <p:nvSpPr>
          <p:cNvPr id="323" name="任意多边形 322"/>
          <p:cNvSpPr/>
          <p:nvPr/>
        </p:nvSpPr>
        <p:spPr>
          <a:xfrm>
            <a:off x="615960" y="758160"/>
            <a:ext cx="9480600" cy="2307240"/>
          </a:xfrm>
          <a:custGeom>
            <a:avLst/>
            <a:gdLst/>
            <a:ahLst/>
            <a:cxnLst/>
            <a:rect l="0" t="0" r="r" b="b"/>
            <a:pathLst>
              <a:path w="26335" h="6409">
                <a:moveTo>
                  <a:pt x="0" y="6234"/>
                </a:moveTo>
                <a:lnTo>
                  <a:pt x="0" y="176"/>
                </a:lnTo>
                <a:cubicBezTo>
                  <a:pt x="0" y="164"/>
                  <a:pt x="1" y="153"/>
                  <a:pt x="4" y="142"/>
                </a:cubicBezTo>
                <a:cubicBezTo>
                  <a:pt x="6" y="130"/>
                  <a:pt x="9" y="119"/>
                  <a:pt x="14" y="109"/>
                </a:cubicBezTo>
                <a:cubicBezTo>
                  <a:pt x="18" y="98"/>
                  <a:pt x="23" y="88"/>
                  <a:pt x="30" y="78"/>
                </a:cubicBezTo>
                <a:cubicBezTo>
                  <a:pt x="36" y="69"/>
                  <a:pt x="43" y="60"/>
                  <a:pt x="52" y="52"/>
                </a:cubicBezTo>
                <a:cubicBezTo>
                  <a:pt x="60" y="43"/>
                  <a:pt x="69" y="36"/>
                  <a:pt x="78" y="30"/>
                </a:cubicBezTo>
                <a:cubicBezTo>
                  <a:pt x="88" y="23"/>
                  <a:pt x="98" y="18"/>
                  <a:pt x="109" y="14"/>
                </a:cubicBezTo>
                <a:cubicBezTo>
                  <a:pt x="119" y="9"/>
                  <a:pt x="130" y="6"/>
                  <a:pt x="142" y="4"/>
                </a:cubicBezTo>
                <a:cubicBezTo>
                  <a:pt x="153" y="1"/>
                  <a:pt x="164" y="0"/>
                  <a:pt x="176" y="0"/>
                </a:cubicBezTo>
                <a:lnTo>
                  <a:pt x="26160" y="0"/>
                </a:lnTo>
                <a:cubicBezTo>
                  <a:pt x="26171" y="0"/>
                  <a:pt x="26183" y="1"/>
                  <a:pt x="26194" y="4"/>
                </a:cubicBezTo>
                <a:cubicBezTo>
                  <a:pt x="26205" y="6"/>
                  <a:pt x="26216" y="9"/>
                  <a:pt x="26227" y="14"/>
                </a:cubicBezTo>
                <a:cubicBezTo>
                  <a:pt x="26237" y="18"/>
                  <a:pt x="26248" y="23"/>
                  <a:pt x="26257" y="30"/>
                </a:cubicBezTo>
                <a:cubicBezTo>
                  <a:pt x="26267" y="36"/>
                  <a:pt x="26276" y="43"/>
                  <a:pt x="26284" y="52"/>
                </a:cubicBezTo>
                <a:cubicBezTo>
                  <a:pt x="26292" y="60"/>
                  <a:pt x="26299" y="69"/>
                  <a:pt x="26306" y="78"/>
                </a:cubicBezTo>
                <a:cubicBezTo>
                  <a:pt x="26312" y="88"/>
                  <a:pt x="26317" y="98"/>
                  <a:pt x="26322" y="109"/>
                </a:cubicBezTo>
                <a:cubicBezTo>
                  <a:pt x="26326" y="119"/>
                  <a:pt x="26330" y="130"/>
                  <a:pt x="26332" y="142"/>
                </a:cubicBezTo>
                <a:cubicBezTo>
                  <a:pt x="26334" y="153"/>
                  <a:pt x="26335" y="164"/>
                  <a:pt x="26335" y="176"/>
                </a:cubicBezTo>
                <a:lnTo>
                  <a:pt x="26335" y="6234"/>
                </a:lnTo>
                <a:cubicBezTo>
                  <a:pt x="26335" y="6245"/>
                  <a:pt x="26334" y="6257"/>
                  <a:pt x="26332" y="6268"/>
                </a:cubicBezTo>
                <a:cubicBezTo>
                  <a:pt x="26330" y="6279"/>
                  <a:pt x="26326" y="6290"/>
                  <a:pt x="26322" y="6301"/>
                </a:cubicBezTo>
                <a:cubicBezTo>
                  <a:pt x="26317" y="6311"/>
                  <a:pt x="26312" y="6322"/>
                  <a:pt x="26306" y="6331"/>
                </a:cubicBezTo>
                <a:cubicBezTo>
                  <a:pt x="26299" y="6341"/>
                  <a:pt x="26292" y="6350"/>
                  <a:pt x="26284" y="6358"/>
                </a:cubicBezTo>
                <a:cubicBezTo>
                  <a:pt x="26276" y="6366"/>
                  <a:pt x="26267" y="6373"/>
                  <a:pt x="26257" y="6380"/>
                </a:cubicBezTo>
                <a:cubicBezTo>
                  <a:pt x="26248" y="6386"/>
                  <a:pt x="26237" y="6391"/>
                  <a:pt x="26227" y="6396"/>
                </a:cubicBezTo>
                <a:cubicBezTo>
                  <a:pt x="26216" y="6400"/>
                  <a:pt x="26205" y="6404"/>
                  <a:pt x="26194" y="6406"/>
                </a:cubicBezTo>
                <a:cubicBezTo>
                  <a:pt x="26183" y="6408"/>
                  <a:pt x="26171" y="6409"/>
                  <a:pt x="26160" y="6409"/>
                </a:cubicBezTo>
                <a:lnTo>
                  <a:pt x="176" y="6409"/>
                </a:lnTo>
                <a:cubicBezTo>
                  <a:pt x="164" y="6409"/>
                  <a:pt x="153" y="6408"/>
                  <a:pt x="142" y="6406"/>
                </a:cubicBezTo>
                <a:cubicBezTo>
                  <a:pt x="130" y="6404"/>
                  <a:pt x="119" y="6400"/>
                  <a:pt x="109" y="6396"/>
                </a:cubicBezTo>
                <a:cubicBezTo>
                  <a:pt x="98" y="6391"/>
                  <a:pt x="88" y="6386"/>
                  <a:pt x="78" y="6380"/>
                </a:cubicBezTo>
                <a:cubicBezTo>
                  <a:pt x="69" y="6373"/>
                  <a:pt x="60" y="6366"/>
                  <a:pt x="52" y="6358"/>
                </a:cubicBezTo>
                <a:cubicBezTo>
                  <a:pt x="43" y="6350"/>
                  <a:pt x="36" y="6341"/>
                  <a:pt x="30" y="6331"/>
                </a:cubicBezTo>
                <a:cubicBezTo>
                  <a:pt x="23" y="6322"/>
                  <a:pt x="18" y="6311"/>
                  <a:pt x="14" y="6301"/>
                </a:cubicBezTo>
                <a:cubicBezTo>
                  <a:pt x="9" y="6290"/>
                  <a:pt x="6" y="6279"/>
                  <a:pt x="4" y="6268"/>
                </a:cubicBezTo>
                <a:cubicBezTo>
                  <a:pt x="1" y="6257"/>
                  <a:pt x="0" y="6245"/>
                  <a:pt x="0" y="6234"/>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4" name="任意多边形 323"/>
          <p:cNvSpPr/>
          <p:nvPr/>
        </p:nvSpPr>
        <p:spPr>
          <a:xfrm>
            <a:off x="742320" y="1516680"/>
            <a:ext cx="32040" cy="1422360"/>
          </a:xfrm>
          <a:custGeom>
            <a:avLst/>
            <a:gdLst/>
            <a:ahLst/>
            <a:cxnLst/>
            <a:rect l="0" t="0" r="r" b="b"/>
            <a:pathLst>
              <a:path w="89" h="3951">
                <a:moveTo>
                  <a:pt x="0" y="0"/>
                </a:moveTo>
                <a:lnTo>
                  <a:pt x="89" y="0"/>
                </a:lnTo>
                <a:lnTo>
                  <a:pt x="89" y="3951"/>
                </a:lnTo>
                <a:lnTo>
                  <a:pt x="0" y="395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25" name="任意多边形 324"/>
          <p:cNvSpPr/>
          <p:nvPr/>
        </p:nvSpPr>
        <p:spPr>
          <a:xfrm>
            <a:off x="774000" y="1516680"/>
            <a:ext cx="9196200" cy="1422360"/>
          </a:xfrm>
          <a:custGeom>
            <a:avLst/>
            <a:gdLst/>
            <a:ahLst/>
            <a:cxnLst/>
            <a:rect l="0" t="0" r="r" b="b"/>
            <a:pathLst>
              <a:path w="25545" h="3951">
                <a:moveTo>
                  <a:pt x="0" y="3951"/>
                </a:moveTo>
                <a:lnTo>
                  <a:pt x="0" y="0"/>
                </a:lnTo>
                <a:lnTo>
                  <a:pt x="25457" y="0"/>
                </a:lnTo>
                <a:cubicBezTo>
                  <a:pt x="25482" y="0"/>
                  <a:pt x="25502" y="9"/>
                  <a:pt x="25519" y="26"/>
                </a:cubicBezTo>
                <a:cubicBezTo>
                  <a:pt x="25536" y="43"/>
                  <a:pt x="25545" y="63"/>
                  <a:pt x="25545" y="88"/>
                </a:cubicBezTo>
                <a:lnTo>
                  <a:pt x="25545" y="3863"/>
                </a:lnTo>
                <a:cubicBezTo>
                  <a:pt x="25545" y="3887"/>
                  <a:pt x="25536" y="3908"/>
                  <a:pt x="25519" y="3925"/>
                </a:cubicBezTo>
                <a:cubicBezTo>
                  <a:pt x="25502" y="3942"/>
                  <a:pt x="25482" y="3951"/>
                  <a:pt x="25457" y="3951"/>
                </a:cubicBezTo>
                <a:lnTo>
                  <a:pt x="0" y="3951"/>
                </a:lnTo>
                <a:close/>
              </a:path>
            </a:pathLst>
          </a:custGeom>
          <a:solidFill>
            <a:srgbClr val="000A1E">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26" name="任意多边形 325"/>
          <p:cNvSpPr/>
          <p:nvPr/>
        </p:nvSpPr>
        <p:spPr>
          <a:xfrm>
            <a:off x="742320" y="884520"/>
            <a:ext cx="316440" cy="316440"/>
          </a:xfrm>
          <a:custGeom>
            <a:avLst/>
            <a:gdLst/>
            <a:ahLst/>
            <a:cxnLst/>
            <a:rect l="0" t="0" r="r" b="b"/>
            <a:pathLst>
              <a:path w="879" h="879">
                <a:moveTo>
                  <a:pt x="879" y="439"/>
                </a:moveTo>
                <a:cubicBezTo>
                  <a:pt x="879" y="468"/>
                  <a:pt x="876" y="497"/>
                  <a:pt x="871" y="525"/>
                </a:cubicBezTo>
                <a:cubicBezTo>
                  <a:pt x="865" y="553"/>
                  <a:pt x="857" y="581"/>
                  <a:pt x="846" y="607"/>
                </a:cubicBezTo>
                <a:cubicBezTo>
                  <a:pt x="835" y="635"/>
                  <a:pt x="821" y="660"/>
                  <a:pt x="805" y="684"/>
                </a:cubicBezTo>
                <a:cubicBezTo>
                  <a:pt x="789" y="708"/>
                  <a:pt x="771" y="730"/>
                  <a:pt x="751" y="751"/>
                </a:cubicBezTo>
                <a:cubicBezTo>
                  <a:pt x="730" y="771"/>
                  <a:pt x="708" y="789"/>
                  <a:pt x="684" y="805"/>
                </a:cubicBezTo>
                <a:cubicBezTo>
                  <a:pt x="660" y="821"/>
                  <a:pt x="635" y="835"/>
                  <a:pt x="608" y="846"/>
                </a:cubicBezTo>
                <a:cubicBezTo>
                  <a:pt x="582" y="857"/>
                  <a:pt x="554" y="865"/>
                  <a:pt x="526" y="871"/>
                </a:cubicBezTo>
                <a:cubicBezTo>
                  <a:pt x="498" y="876"/>
                  <a:pt x="469" y="879"/>
                  <a:pt x="440" y="879"/>
                </a:cubicBezTo>
                <a:cubicBezTo>
                  <a:pt x="411" y="879"/>
                  <a:pt x="383" y="876"/>
                  <a:pt x="355" y="871"/>
                </a:cubicBezTo>
                <a:cubicBezTo>
                  <a:pt x="326" y="865"/>
                  <a:pt x="299" y="857"/>
                  <a:pt x="272" y="846"/>
                </a:cubicBezTo>
                <a:cubicBezTo>
                  <a:pt x="246" y="835"/>
                  <a:pt x="220" y="821"/>
                  <a:pt x="196" y="805"/>
                </a:cubicBezTo>
                <a:cubicBezTo>
                  <a:pt x="172" y="789"/>
                  <a:pt x="150" y="771"/>
                  <a:pt x="129" y="751"/>
                </a:cubicBezTo>
                <a:cubicBezTo>
                  <a:pt x="109" y="730"/>
                  <a:pt x="90" y="708"/>
                  <a:pt x="74" y="684"/>
                </a:cubicBezTo>
                <a:cubicBezTo>
                  <a:pt x="58" y="660"/>
                  <a:pt x="45" y="635"/>
                  <a:pt x="34" y="607"/>
                </a:cubicBezTo>
                <a:cubicBezTo>
                  <a:pt x="23" y="581"/>
                  <a:pt x="14" y="553"/>
                  <a:pt x="9" y="525"/>
                </a:cubicBezTo>
                <a:cubicBezTo>
                  <a:pt x="3" y="497"/>
                  <a:pt x="0" y="468"/>
                  <a:pt x="0" y="439"/>
                </a:cubicBezTo>
                <a:cubicBezTo>
                  <a:pt x="0" y="410"/>
                  <a:pt x="3" y="382"/>
                  <a:pt x="9" y="354"/>
                </a:cubicBezTo>
                <a:cubicBezTo>
                  <a:pt x="14" y="325"/>
                  <a:pt x="23" y="298"/>
                  <a:pt x="34" y="271"/>
                </a:cubicBezTo>
                <a:cubicBezTo>
                  <a:pt x="45" y="245"/>
                  <a:pt x="58" y="219"/>
                  <a:pt x="74" y="195"/>
                </a:cubicBezTo>
                <a:cubicBezTo>
                  <a:pt x="90" y="171"/>
                  <a:pt x="109" y="149"/>
                  <a:pt x="129" y="129"/>
                </a:cubicBezTo>
                <a:cubicBezTo>
                  <a:pt x="150" y="109"/>
                  <a:pt x="172" y="90"/>
                  <a:pt x="196" y="74"/>
                </a:cubicBezTo>
                <a:cubicBezTo>
                  <a:pt x="220" y="58"/>
                  <a:pt x="246" y="45"/>
                  <a:pt x="272" y="34"/>
                </a:cubicBezTo>
                <a:cubicBezTo>
                  <a:pt x="299" y="23"/>
                  <a:pt x="326" y="14"/>
                  <a:pt x="355" y="9"/>
                </a:cubicBezTo>
                <a:cubicBezTo>
                  <a:pt x="383" y="3"/>
                  <a:pt x="411" y="0"/>
                  <a:pt x="440" y="0"/>
                </a:cubicBezTo>
                <a:cubicBezTo>
                  <a:pt x="469" y="0"/>
                  <a:pt x="498" y="3"/>
                  <a:pt x="526" y="9"/>
                </a:cubicBezTo>
                <a:cubicBezTo>
                  <a:pt x="554" y="14"/>
                  <a:pt x="582" y="23"/>
                  <a:pt x="608" y="34"/>
                </a:cubicBezTo>
                <a:cubicBezTo>
                  <a:pt x="635" y="45"/>
                  <a:pt x="660" y="58"/>
                  <a:pt x="684" y="74"/>
                </a:cubicBezTo>
                <a:cubicBezTo>
                  <a:pt x="708" y="90"/>
                  <a:pt x="730" y="109"/>
                  <a:pt x="751" y="129"/>
                </a:cubicBezTo>
                <a:cubicBezTo>
                  <a:pt x="771" y="149"/>
                  <a:pt x="789" y="171"/>
                  <a:pt x="805" y="195"/>
                </a:cubicBezTo>
                <a:cubicBezTo>
                  <a:pt x="821" y="219"/>
                  <a:pt x="835" y="245"/>
                  <a:pt x="846" y="271"/>
                </a:cubicBezTo>
                <a:cubicBezTo>
                  <a:pt x="857" y="298"/>
                  <a:pt x="865" y="325"/>
                  <a:pt x="871" y="354"/>
                </a:cubicBezTo>
                <a:cubicBezTo>
                  <a:pt x="876" y="382"/>
                  <a:pt x="879" y="410"/>
                  <a:pt x="879" y="439"/>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27" name="图片 326"/>
          <p:cNvPicPr/>
          <p:nvPr/>
        </p:nvPicPr>
        <p:blipFill>
          <a:blip r:embed="rId4"/>
          <a:stretch/>
        </p:blipFill>
        <p:spPr>
          <a:xfrm>
            <a:off x="821520" y="979560"/>
            <a:ext cx="157680" cy="126000"/>
          </a:xfrm>
          <a:prstGeom prst="rect">
            <a:avLst/>
          </a:prstGeom>
          <a:noFill/>
          <a:ln w="0">
            <a:noFill/>
          </a:ln>
        </p:spPr>
      </p:pic>
      <p:sp>
        <p:nvSpPr>
          <p:cNvPr id="328" name="文本框 327"/>
          <p:cNvSpPr txBox="1"/>
          <p:nvPr/>
        </p:nvSpPr>
        <p:spPr>
          <a:xfrm>
            <a:off x="616320" y="151560"/>
            <a:ext cx="2599200" cy="343440"/>
          </a:xfrm>
          <a:prstGeom prst="rect">
            <a:avLst/>
          </a:prstGeom>
          <a:noFill/>
          <a:ln w="0">
            <a:noFill/>
          </a:ln>
        </p:spPr>
        <p:txBody>
          <a:bodyPr wrap="none" lIns="0" tIns="0" rIns="0" bIns="0" anchor="t">
            <a:spAutoFit/>
          </a:bodyPr>
          <a:lstStyle/>
          <a:p>
            <a:r>
              <a:rPr lang="zh-CN" sz="1870" b="0" u="none" strike="noStrike">
                <a:solidFill>
                  <a:srgbClr val="FFFFFF"/>
                </a:solidFill>
                <a:effectLst/>
                <a:uFillTx/>
                <a:latin typeface="NotoSansCJKsc"/>
                <a:ea typeface="NotoSansCJKsc"/>
              </a:rPr>
              <a:t>数据预处理与向量化实现</a:t>
            </a:r>
            <a:endParaRPr lang="en-US" sz="1870" b="0" u="none" strike="noStrike">
              <a:solidFill>
                <a:srgbClr val="000000"/>
              </a:solidFill>
              <a:effectLst/>
              <a:uFillTx/>
              <a:latin typeface="Times New Roman"/>
            </a:endParaRPr>
          </a:p>
        </p:txBody>
      </p:sp>
      <p:sp>
        <p:nvSpPr>
          <p:cNvPr id="329" name="文本框 328"/>
          <p:cNvSpPr txBox="1"/>
          <p:nvPr/>
        </p:nvSpPr>
        <p:spPr>
          <a:xfrm>
            <a:off x="1153440" y="951480"/>
            <a:ext cx="226440" cy="186480"/>
          </a:xfrm>
          <a:prstGeom prst="rect">
            <a:avLst/>
          </a:prstGeom>
          <a:noFill/>
          <a:ln w="0">
            <a:noFill/>
          </a:ln>
        </p:spPr>
        <p:txBody>
          <a:bodyPr wrap="none" lIns="0" tIns="0" rIns="0" bIns="0" anchor="t">
            <a:spAutoFit/>
          </a:bodyPr>
          <a:lstStyle/>
          <a:p>
            <a:r>
              <a:rPr lang="en-US" sz="1240" b="1" u="none" strike="noStrike">
                <a:solidFill>
                  <a:srgbClr val="BFDBFE"/>
                </a:solidFill>
                <a:effectLst/>
                <a:uFillTx/>
                <a:latin typeface="DejaVuSans"/>
                <a:ea typeface="DejaVuSans"/>
              </a:rPr>
              <a:t>1. </a:t>
            </a:r>
            <a:endParaRPr lang="en-US" sz="1240" b="0" u="none" strike="noStrike">
              <a:solidFill>
                <a:srgbClr val="000000"/>
              </a:solidFill>
              <a:effectLst/>
              <a:uFillTx/>
              <a:latin typeface="Times New Roman"/>
            </a:endParaRPr>
          </a:p>
        </p:txBody>
      </p:sp>
      <p:sp>
        <p:nvSpPr>
          <p:cNvPr id="330" name="文本框 329"/>
          <p:cNvSpPr txBox="1"/>
          <p:nvPr/>
        </p:nvSpPr>
        <p:spPr>
          <a:xfrm>
            <a:off x="1378440" y="914760"/>
            <a:ext cx="634680" cy="230400"/>
          </a:xfrm>
          <a:prstGeom prst="rect">
            <a:avLst/>
          </a:prstGeom>
          <a:noFill/>
          <a:ln w="0">
            <a:noFill/>
          </a:ln>
        </p:spPr>
        <p:txBody>
          <a:bodyPr wrap="none" lIns="0" tIns="0" rIns="0" bIns="0" anchor="t">
            <a:spAutoFit/>
          </a:bodyPr>
          <a:lstStyle/>
          <a:p>
            <a:r>
              <a:rPr lang="zh-CN" sz="1240" b="0" u="none" strike="noStrike">
                <a:solidFill>
                  <a:srgbClr val="BFDBFE"/>
                </a:solidFill>
                <a:effectLst/>
                <a:uFillTx/>
                <a:latin typeface="NotoSansCJKsc"/>
                <a:ea typeface="NotoSansCJKsc"/>
              </a:rPr>
              <a:t>⽂本清洗</a:t>
            </a:r>
            <a:endParaRPr lang="en-US" sz="1240" b="0" u="none" strike="noStrike">
              <a:solidFill>
                <a:srgbClr val="000000"/>
              </a:solidFill>
              <a:effectLst/>
              <a:uFillTx/>
              <a:latin typeface="Times New Roman"/>
            </a:endParaRPr>
          </a:p>
        </p:txBody>
      </p:sp>
      <p:sp>
        <p:nvSpPr>
          <p:cNvPr id="331" name="文本框 330"/>
          <p:cNvSpPr txBox="1"/>
          <p:nvPr/>
        </p:nvSpPr>
        <p:spPr>
          <a:xfrm>
            <a:off x="742680" y="1254240"/>
            <a:ext cx="422820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导⼊必要的库，创建⽰例数据集并进⾏基本清洗操作，如去除多余空⽩、统⼀⼤⼩写等</a:t>
            </a:r>
            <a:endParaRPr lang="en-US" sz="870" b="0" u="none" strike="noStrike">
              <a:solidFill>
                <a:srgbClr val="000000"/>
              </a:solidFill>
              <a:effectLst/>
              <a:uFillTx/>
              <a:latin typeface="Times New Roman"/>
            </a:endParaRPr>
          </a:p>
        </p:txBody>
      </p:sp>
      <p:sp>
        <p:nvSpPr>
          <p:cNvPr id="332" name="文本框 331"/>
          <p:cNvSpPr txBox="1"/>
          <p:nvPr/>
        </p:nvSpPr>
        <p:spPr>
          <a:xfrm>
            <a:off x="869040" y="1630080"/>
            <a:ext cx="134280" cy="126720"/>
          </a:xfrm>
          <a:prstGeom prst="rect">
            <a:avLst/>
          </a:prstGeom>
          <a:noFill/>
          <a:ln w="0">
            <a:noFill/>
          </a:ln>
        </p:spPr>
        <p:txBody>
          <a:bodyPr wrap="none" lIns="0" tIns="0" rIns="0" bIns="0" anchor="t">
            <a:spAutoFit/>
          </a:bodyPr>
          <a:lstStyle/>
          <a:p>
            <a:r>
              <a:rPr lang="en-US" sz="870" b="0" i="1" u="none" strike="noStrike">
                <a:solidFill>
                  <a:srgbClr val="6C7A89"/>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333" name="文本框 332"/>
          <p:cNvSpPr txBox="1"/>
          <p:nvPr/>
        </p:nvSpPr>
        <p:spPr>
          <a:xfrm>
            <a:off x="1033920" y="1594080"/>
            <a:ext cx="686520" cy="166320"/>
          </a:xfrm>
          <a:prstGeom prst="rect">
            <a:avLst/>
          </a:prstGeom>
          <a:noFill/>
          <a:ln w="0">
            <a:noFill/>
          </a:ln>
        </p:spPr>
        <p:txBody>
          <a:bodyPr wrap="none" lIns="0" tIns="0" rIns="0" bIns="0" anchor="t">
            <a:spAutoFit/>
          </a:bodyPr>
          <a:lstStyle/>
          <a:p>
            <a:r>
              <a:rPr lang="zh-CN" sz="900" b="0" u="none" strike="noStrike">
                <a:solidFill>
                  <a:srgbClr val="6C7A89"/>
                </a:solidFill>
                <a:effectLst/>
                <a:uFillTx/>
                <a:latin typeface="NotoSansCJKsc"/>
                <a:ea typeface="NotoSansCJKsc"/>
              </a:rPr>
              <a:t>导⼊所需的库</a:t>
            </a:r>
            <a:endParaRPr lang="en-US" sz="900" b="0" u="none" strike="noStrike">
              <a:solidFill>
                <a:srgbClr val="000000"/>
              </a:solidFill>
              <a:effectLst/>
              <a:uFillTx/>
              <a:latin typeface="Times New Roman"/>
            </a:endParaRPr>
          </a:p>
        </p:txBody>
      </p:sp>
      <p:sp>
        <p:nvSpPr>
          <p:cNvPr id="334" name="文本框 333"/>
          <p:cNvSpPr txBox="1"/>
          <p:nvPr/>
        </p:nvSpPr>
        <p:spPr>
          <a:xfrm>
            <a:off x="869040" y="1788120"/>
            <a:ext cx="126936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import</a:t>
            </a:r>
            <a:r>
              <a:rPr lang="en-US" sz="870" b="0" u="none" strike="noStrike">
                <a:solidFill>
                  <a:srgbClr val="E5E7EB"/>
                </a:solidFill>
                <a:effectLst/>
                <a:uFillTx/>
                <a:latin typeface="Courier New"/>
                <a:ea typeface="Courier New"/>
              </a:rPr>
              <a:t> pandas </a:t>
            </a:r>
            <a:r>
              <a:rPr lang="en-US" sz="870" b="0" u="none" strike="noStrike">
                <a:solidFill>
                  <a:srgbClr val="FF9900"/>
                </a:solidFill>
                <a:effectLst/>
                <a:uFillTx/>
                <a:latin typeface="Courier New"/>
                <a:ea typeface="Courier New"/>
              </a:rPr>
              <a:t>as</a:t>
            </a:r>
            <a:r>
              <a:rPr lang="en-US" sz="870" b="0" u="none" strike="noStrike">
                <a:solidFill>
                  <a:srgbClr val="E5E7EB"/>
                </a:solidFill>
                <a:effectLst/>
                <a:uFillTx/>
                <a:latin typeface="Courier New"/>
                <a:ea typeface="Courier New"/>
              </a:rPr>
              <a:t> pd</a:t>
            </a:r>
            <a:endParaRPr lang="en-US" sz="870" b="0" u="none" strike="noStrike">
              <a:solidFill>
                <a:srgbClr val="000000"/>
              </a:solidFill>
              <a:effectLst/>
              <a:uFillTx/>
              <a:latin typeface="Times New Roman"/>
            </a:endParaRPr>
          </a:p>
        </p:txBody>
      </p:sp>
      <p:sp>
        <p:nvSpPr>
          <p:cNvPr id="335" name="文本框 334"/>
          <p:cNvSpPr txBox="1"/>
          <p:nvPr/>
        </p:nvSpPr>
        <p:spPr>
          <a:xfrm>
            <a:off x="869040" y="1946160"/>
            <a:ext cx="327204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from</a:t>
            </a:r>
            <a:r>
              <a:rPr lang="en-US" sz="870" b="0" u="none" strike="noStrike">
                <a:solidFill>
                  <a:srgbClr val="E5E7EB"/>
                </a:solidFill>
                <a:effectLst/>
                <a:uFillTx/>
                <a:latin typeface="Courier New"/>
                <a:ea typeface="Courier New"/>
              </a:rPr>
              <a:t> transformers </a:t>
            </a:r>
            <a:r>
              <a:rPr lang="en-US" sz="870" b="0" u="none" strike="noStrike">
                <a:solidFill>
                  <a:srgbClr val="FF9900"/>
                </a:solidFill>
                <a:effectLst/>
                <a:uFillTx/>
                <a:latin typeface="Courier New"/>
                <a:ea typeface="Courier New"/>
              </a:rPr>
              <a:t>import</a:t>
            </a:r>
            <a:r>
              <a:rPr lang="en-US" sz="870" b="0" u="none" strike="noStrike">
                <a:solidFill>
                  <a:srgbClr val="E5E7EB"/>
                </a:solidFill>
                <a:effectLst/>
                <a:uFillTx/>
                <a:latin typeface="Courier New"/>
                <a:ea typeface="Courier New"/>
              </a:rPr>
              <a:t> AutoTokenizer, AutoModel</a:t>
            </a:r>
            <a:endParaRPr lang="en-US" sz="870" b="0" u="none" strike="noStrike">
              <a:solidFill>
                <a:srgbClr val="000000"/>
              </a:solidFill>
              <a:effectLst/>
              <a:uFillTx/>
              <a:latin typeface="Times New Roman"/>
            </a:endParaRPr>
          </a:p>
        </p:txBody>
      </p:sp>
      <p:sp>
        <p:nvSpPr>
          <p:cNvPr id="336" name="文本框 335"/>
          <p:cNvSpPr txBox="1"/>
          <p:nvPr/>
        </p:nvSpPr>
        <p:spPr>
          <a:xfrm>
            <a:off x="869040" y="2104200"/>
            <a:ext cx="80208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import</a:t>
            </a:r>
            <a:r>
              <a:rPr lang="en-US" sz="870" b="0" u="none" strike="noStrike">
                <a:solidFill>
                  <a:srgbClr val="E5E7EB"/>
                </a:solidFill>
                <a:effectLst/>
                <a:uFillTx/>
                <a:latin typeface="Courier New"/>
                <a:ea typeface="Courier New"/>
              </a:rPr>
              <a:t> torch</a:t>
            </a:r>
            <a:endParaRPr lang="en-US" sz="870" b="0" u="none" strike="noStrike">
              <a:solidFill>
                <a:srgbClr val="000000"/>
              </a:solidFill>
              <a:effectLst/>
              <a:uFillTx/>
              <a:latin typeface="Times New Roman"/>
            </a:endParaRPr>
          </a:p>
        </p:txBody>
      </p:sp>
      <p:sp>
        <p:nvSpPr>
          <p:cNvPr id="337" name="文本框 336"/>
          <p:cNvSpPr txBox="1"/>
          <p:nvPr/>
        </p:nvSpPr>
        <p:spPr>
          <a:xfrm>
            <a:off x="869040" y="2262240"/>
            <a:ext cx="120240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import</a:t>
            </a:r>
            <a:r>
              <a:rPr lang="en-US" sz="870" b="0" u="none" strike="noStrike">
                <a:solidFill>
                  <a:srgbClr val="E5E7EB"/>
                </a:solidFill>
                <a:effectLst/>
                <a:uFillTx/>
                <a:latin typeface="Courier New"/>
                <a:ea typeface="Courier New"/>
              </a:rPr>
              <a:t> numpy </a:t>
            </a:r>
            <a:r>
              <a:rPr lang="en-US" sz="870" b="0" u="none" strike="noStrike">
                <a:solidFill>
                  <a:srgbClr val="FF9900"/>
                </a:solidFill>
                <a:effectLst/>
                <a:uFillTx/>
                <a:latin typeface="Courier New"/>
                <a:ea typeface="Courier New"/>
              </a:rPr>
              <a:t>as</a:t>
            </a:r>
            <a:r>
              <a:rPr lang="en-US" sz="870" b="0" u="none" strike="noStrike">
                <a:solidFill>
                  <a:srgbClr val="E5E7EB"/>
                </a:solidFill>
                <a:effectLst/>
                <a:uFillTx/>
                <a:latin typeface="Courier New"/>
                <a:ea typeface="Courier New"/>
              </a:rPr>
              <a:t> np</a:t>
            </a:r>
            <a:endParaRPr lang="en-US" sz="870" b="0" u="none" strike="noStrike">
              <a:solidFill>
                <a:srgbClr val="000000"/>
              </a:solidFill>
              <a:effectLst/>
              <a:uFillTx/>
              <a:latin typeface="Times New Roman"/>
            </a:endParaRPr>
          </a:p>
        </p:txBody>
      </p:sp>
      <p:sp>
        <p:nvSpPr>
          <p:cNvPr id="338" name="文本框 337"/>
          <p:cNvSpPr txBox="1"/>
          <p:nvPr/>
        </p:nvSpPr>
        <p:spPr>
          <a:xfrm>
            <a:off x="869040" y="2577960"/>
            <a:ext cx="134280" cy="126720"/>
          </a:xfrm>
          <a:prstGeom prst="rect">
            <a:avLst/>
          </a:prstGeom>
          <a:noFill/>
          <a:ln w="0">
            <a:noFill/>
          </a:ln>
        </p:spPr>
        <p:txBody>
          <a:bodyPr wrap="none" lIns="0" tIns="0" rIns="0" bIns="0" anchor="t">
            <a:spAutoFit/>
          </a:bodyPr>
          <a:lstStyle/>
          <a:p>
            <a:r>
              <a:rPr lang="en-US" sz="870" b="0" i="1" u="none" strike="noStrike">
                <a:solidFill>
                  <a:srgbClr val="6C7A89"/>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339" name="文本框 338"/>
          <p:cNvSpPr txBox="1"/>
          <p:nvPr/>
        </p:nvSpPr>
        <p:spPr>
          <a:xfrm>
            <a:off x="1033920" y="2541960"/>
            <a:ext cx="801000" cy="166320"/>
          </a:xfrm>
          <a:prstGeom prst="rect">
            <a:avLst/>
          </a:prstGeom>
          <a:noFill/>
          <a:ln w="0">
            <a:noFill/>
          </a:ln>
        </p:spPr>
        <p:txBody>
          <a:bodyPr wrap="none" lIns="0" tIns="0" rIns="0" bIns="0" anchor="t">
            <a:spAutoFit/>
          </a:bodyPr>
          <a:lstStyle/>
          <a:p>
            <a:r>
              <a:rPr lang="zh-CN" sz="900" b="0" u="none" strike="noStrike">
                <a:solidFill>
                  <a:srgbClr val="6C7A89"/>
                </a:solidFill>
                <a:effectLst/>
                <a:uFillTx/>
                <a:latin typeface="NotoSansCJKsc"/>
                <a:ea typeface="NotoSansCJKsc"/>
              </a:rPr>
              <a:t>创建⽰例数据集</a:t>
            </a:r>
            <a:endParaRPr lang="en-US" sz="900" b="0" u="none" strike="noStrike">
              <a:solidFill>
                <a:srgbClr val="000000"/>
              </a:solidFill>
              <a:effectLst/>
              <a:uFillTx/>
              <a:latin typeface="Times New Roman"/>
            </a:endParaRPr>
          </a:p>
        </p:txBody>
      </p:sp>
      <p:sp>
        <p:nvSpPr>
          <p:cNvPr id="340" name="文本框 339"/>
          <p:cNvSpPr txBox="1"/>
          <p:nvPr/>
        </p:nvSpPr>
        <p:spPr>
          <a:xfrm>
            <a:off x="869040" y="2736000"/>
            <a:ext cx="1870200" cy="126720"/>
          </a:xfrm>
          <a:prstGeom prst="rect">
            <a:avLst/>
          </a:prstGeom>
          <a:noFill/>
          <a:ln w="0">
            <a:noFill/>
          </a:ln>
        </p:spPr>
        <p:txBody>
          <a:bodyPr wrap="none" lIns="0" tIns="0" rIns="0" bIns="0" anchor="t">
            <a:spAutoFit/>
          </a:bodyPr>
          <a:lstStyle/>
          <a:p>
            <a:r>
              <a:rPr lang="en-US" sz="870" b="0" u="none" strike="noStrike">
                <a:solidFill>
                  <a:srgbClr val="E5E7EB"/>
                </a:solidFill>
                <a:effectLst/>
                <a:uFillTx/>
                <a:latin typeface="Courier New"/>
                <a:ea typeface="Courier New"/>
              </a:rPr>
              <a:t>data = {</a:t>
            </a:r>
            <a:r>
              <a:rPr lang="en-US" sz="870" b="0" u="none" strike="noStrike">
                <a:solidFill>
                  <a:srgbClr val="4A90E2"/>
                </a:solidFill>
                <a:effectLst/>
                <a:uFillTx/>
                <a:latin typeface="Courier New"/>
                <a:ea typeface="Courier New"/>
              </a:rPr>
              <a:t>"doc_id"</a:t>
            </a:r>
            <a:r>
              <a:rPr lang="en-US" sz="870" b="0" u="none" strike="noStrike">
                <a:solidFill>
                  <a:srgbClr val="E5E7EB"/>
                </a:solidFill>
                <a:effectLst/>
                <a:uFillTx/>
                <a:latin typeface="Courier New"/>
                <a:ea typeface="Courier New"/>
              </a:rPr>
              <a:t>: [1, 2, 3],</a:t>
            </a:r>
            <a:endParaRPr lang="en-US" sz="870" b="0" u="none" strike="noStrike">
              <a:solidFill>
                <a:srgbClr val="000000"/>
              </a:solidFill>
              <a:effectLst/>
              <a:uFillTx/>
              <a:latin typeface="Times New Roman"/>
            </a:endParaRPr>
          </a:p>
        </p:txBody>
      </p:sp>
      <p:sp>
        <p:nvSpPr>
          <p:cNvPr id="341" name="文本框 340"/>
          <p:cNvSpPr txBox="1"/>
          <p:nvPr/>
        </p:nvSpPr>
        <p:spPr>
          <a:xfrm>
            <a:off x="1333800" y="2894040"/>
            <a:ext cx="1068840" cy="126720"/>
          </a:xfrm>
          <a:prstGeom prst="rect">
            <a:avLst/>
          </a:prstGeom>
          <a:noFill/>
          <a:ln w="0">
            <a:noFill/>
          </a:ln>
        </p:spPr>
        <p:txBody>
          <a:bodyPr wrap="none" lIns="0" tIns="0" rIns="0" bIns="0" anchor="t">
            <a:spAutoFit/>
          </a:bodyPr>
          <a:lstStyle/>
          <a:p>
            <a:r>
              <a:rPr lang="en-US" sz="870" b="0" u="none" strike="noStrike">
                <a:solidFill>
                  <a:srgbClr val="4A90E2"/>
                </a:solidFill>
                <a:effectLst/>
                <a:uFillTx/>
                <a:latin typeface="Courier New"/>
                <a:ea typeface="Courier New"/>
              </a:rPr>
              <a:t>"text"</a:t>
            </a:r>
            <a:r>
              <a:rPr lang="en-US" sz="870" b="0" u="none" strike="noStrike">
                <a:solidFill>
                  <a:srgbClr val="E5E7EB"/>
                </a:solidFill>
                <a:effectLst/>
                <a:uFillTx/>
                <a:latin typeface="Courier New"/>
                <a:ea typeface="Courier New"/>
              </a:rPr>
              <a:t>: [</a:t>
            </a:r>
            <a:r>
              <a:rPr lang="en-US" sz="870" b="0" u="none" strike="noStrike">
                <a:solidFill>
                  <a:srgbClr val="4A90E2"/>
                </a:solidFill>
                <a:effectLst/>
                <a:uFillTx/>
                <a:latin typeface="Courier New"/>
                <a:ea typeface="Courier New"/>
              </a:rPr>
              <a:t>"Python</a:t>
            </a:r>
            <a:endParaRPr lang="en-US" sz="870" b="0" u="none" strike="noStrike">
              <a:solidFill>
                <a:srgbClr val="000000"/>
              </a:solidFill>
              <a:effectLst/>
              <a:uFillTx/>
              <a:latin typeface="Times New Roman"/>
            </a:endParaRPr>
          </a:p>
        </p:txBody>
      </p:sp>
      <p:sp>
        <p:nvSpPr>
          <p:cNvPr id="342" name="文本框 341"/>
          <p:cNvSpPr txBox="1"/>
          <p:nvPr/>
        </p:nvSpPr>
        <p:spPr>
          <a:xfrm>
            <a:off x="2462040" y="2858040"/>
            <a:ext cx="1113120" cy="162000"/>
          </a:xfrm>
          <a:prstGeom prst="rect">
            <a:avLst/>
          </a:prstGeom>
          <a:noFill/>
          <a:ln w="0">
            <a:noFill/>
          </a:ln>
        </p:spPr>
        <p:txBody>
          <a:bodyPr wrap="none" lIns="0" tIns="0" rIns="0" bIns="0" anchor="t">
            <a:spAutoFit/>
          </a:bodyPr>
          <a:lstStyle/>
          <a:p>
            <a:r>
              <a:rPr lang="zh-CN" sz="870" b="0" u="none" strike="noStrike">
                <a:solidFill>
                  <a:srgbClr val="4A90E2"/>
                </a:solidFill>
                <a:effectLst/>
                <a:uFillTx/>
                <a:latin typeface="NotoSansCJKsc"/>
                <a:ea typeface="NotoSansCJKsc"/>
              </a:rPr>
              <a:t>是数据科学的基础⼯具</a:t>
            </a:r>
            <a:endParaRPr lang="en-US" sz="870" b="0" u="none" strike="noStrike">
              <a:solidFill>
                <a:srgbClr val="000000"/>
              </a:solidFill>
              <a:effectLst/>
              <a:uFillTx/>
              <a:latin typeface="Times New Roman"/>
            </a:endParaRPr>
          </a:p>
        </p:txBody>
      </p:sp>
      <p:pic>
        <p:nvPicPr>
          <p:cNvPr id="343" name="图片 342"/>
          <p:cNvPicPr/>
          <p:nvPr/>
        </p:nvPicPr>
        <p:blipFill>
          <a:blip r:embed="rId5"/>
          <a:stretch/>
        </p:blipFill>
        <p:spPr>
          <a:xfrm>
            <a:off x="5285160" y="3318120"/>
            <a:ext cx="141840" cy="157680"/>
          </a:xfrm>
          <a:prstGeom prst="rect">
            <a:avLst/>
          </a:prstGeom>
          <a:noFill/>
          <a:ln w="0">
            <a:noFill/>
          </a:ln>
        </p:spPr>
      </p:pic>
      <p:sp>
        <p:nvSpPr>
          <p:cNvPr id="344" name="任意多边形 343"/>
          <p:cNvSpPr/>
          <p:nvPr/>
        </p:nvSpPr>
        <p:spPr>
          <a:xfrm>
            <a:off x="615960" y="3602160"/>
            <a:ext cx="9480600" cy="2307240"/>
          </a:xfrm>
          <a:custGeom>
            <a:avLst/>
            <a:gdLst/>
            <a:ahLst/>
            <a:cxnLst/>
            <a:rect l="0" t="0" r="r" b="b"/>
            <a:pathLst>
              <a:path w="26335" h="6409">
                <a:moveTo>
                  <a:pt x="0" y="6234"/>
                </a:moveTo>
                <a:lnTo>
                  <a:pt x="0" y="176"/>
                </a:lnTo>
                <a:cubicBezTo>
                  <a:pt x="0" y="164"/>
                  <a:pt x="1" y="153"/>
                  <a:pt x="4" y="142"/>
                </a:cubicBezTo>
                <a:cubicBezTo>
                  <a:pt x="6" y="130"/>
                  <a:pt x="9" y="119"/>
                  <a:pt x="14" y="109"/>
                </a:cubicBezTo>
                <a:cubicBezTo>
                  <a:pt x="18" y="98"/>
                  <a:pt x="23" y="88"/>
                  <a:pt x="30" y="78"/>
                </a:cubicBezTo>
                <a:cubicBezTo>
                  <a:pt x="36" y="69"/>
                  <a:pt x="43" y="60"/>
                  <a:pt x="52" y="52"/>
                </a:cubicBezTo>
                <a:cubicBezTo>
                  <a:pt x="60" y="44"/>
                  <a:pt x="69" y="36"/>
                  <a:pt x="78" y="30"/>
                </a:cubicBezTo>
                <a:cubicBezTo>
                  <a:pt x="88" y="24"/>
                  <a:pt x="98" y="18"/>
                  <a:pt x="109" y="14"/>
                </a:cubicBezTo>
                <a:cubicBezTo>
                  <a:pt x="119" y="9"/>
                  <a:pt x="130" y="6"/>
                  <a:pt x="142" y="4"/>
                </a:cubicBezTo>
                <a:cubicBezTo>
                  <a:pt x="153" y="2"/>
                  <a:pt x="164" y="0"/>
                  <a:pt x="176" y="0"/>
                </a:cubicBezTo>
                <a:lnTo>
                  <a:pt x="26160" y="0"/>
                </a:lnTo>
                <a:cubicBezTo>
                  <a:pt x="26171" y="0"/>
                  <a:pt x="26183" y="2"/>
                  <a:pt x="26194" y="4"/>
                </a:cubicBezTo>
                <a:cubicBezTo>
                  <a:pt x="26205" y="6"/>
                  <a:pt x="26216" y="9"/>
                  <a:pt x="26227" y="14"/>
                </a:cubicBezTo>
                <a:cubicBezTo>
                  <a:pt x="26237" y="18"/>
                  <a:pt x="26248" y="24"/>
                  <a:pt x="26257" y="30"/>
                </a:cubicBezTo>
                <a:cubicBezTo>
                  <a:pt x="26267" y="36"/>
                  <a:pt x="26276" y="44"/>
                  <a:pt x="26284" y="52"/>
                </a:cubicBezTo>
                <a:cubicBezTo>
                  <a:pt x="26292" y="60"/>
                  <a:pt x="26299" y="69"/>
                  <a:pt x="26306" y="78"/>
                </a:cubicBezTo>
                <a:cubicBezTo>
                  <a:pt x="26312" y="88"/>
                  <a:pt x="26317" y="98"/>
                  <a:pt x="26322" y="109"/>
                </a:cubicBezTo>
                <a:cubicBezTo>
                  <a:pt x="26326" y="119"/>
                  <a:pt x="26330" y="130"/>
                  <a:pt x="26332" y="142"/>
                </a:cubicBezTo>
                <a:cubicBezTo>
                  <a:pt x="26334" y="153"/>
                  <a:pt x="26335" y="164"/>
                  <a:pt x="26335" y="176"/>
                </a:cubicBezTo>
                <a:lnTo>
                  <a:pt x="26335" y="6234"/>
                </a:lnTo>
                <a:cubicBezTo>
                  <a:pt x="26335" y="6245"/>
                  <a:pt x="26334" y="6257"/>
                  <a:pt x="26332" y="6268"/>
                </a:cubicBezTo>
                <a:cubicBezTo>
                  <a:pt x="26330" y="6279"/>
                  <a:pt x="26326" y="6290"/>
                  <a:pt x="26322" y="6301"/>
                </a:cubicBezTo>
                <a:cubicBezTo>
                  <a:pt x="26317" y="6312"/>
                  <a:pt x="26312" y="6322"/>
                  <a:pt x="26306" y="6331"/>
                </a:cubicBezTo>
                <a:cubicBezTo>
                  <a:pt x="26299" y="6341"/>
                  <a:pt x="26292" y="6350"/>
                  <a:pt x="26284" y="6358"/>
                </a:cubicBezTo>
                <a:cubicBezTo>
                  <a:pt x="26276" y="6366"/>
                  <a:pt x="26267" y="6373"/>
                  <a:pt x="26257" y="6380"/>
                </a:cubicBezTo>
                <a:cubicBezTo>
                  <a:pt x="26248" y="6386"/>
                  <a:pt x="26237" y="6392"/>
                  <a:pt x="26227" y="6396"/>
                </a:cubicBezTo>
                <a:cubicBezTo>
                  <a:pt x="26216" y="6400"/>
                  <a:pt x="26205" y="6404"/>
                  <a:pt x="26194" y="6406"/>
                </a:cubicBezTo>
                <a:cubicBezTo>
                  <a:pt x="26183" y="6408"/>
                  <a:pt x="26171" y="6409"/>
                  <a:pt x="26160" y="6409"/>
                </a:cubicBezTo>
                <a:lnTo>
                  <a:pt x="176" y="6409"/>
                </a:lnTo>
                <a:cubicBezTo>
                  <a:pt x="164" y="6409"/>
                  <a:pt x="153" y="6408"/>
                  <a:pt x="142" y="6406"/>
                </a:cubicBezTo>
                <a:cubicBezTo>
                  <a:pt x="130" y="6404"/>
                  <a:pt x="119" y="6400"/>
                  <a:pt x="109" y="6396"/>
                </a:cubicBezTo>
                <a:cubicBezTo>
                  <a:pt x="98" y="6392"/>
                  <a:pt x="88" y="6386"/>
                  <a:pt x="78" y="6380"/>
                </a:cubicBezTo>
                <a:cubicBezTo>
                  <a:pt x="69" y="6373"/>
                  <a:pt x="60" y="6366"/>
                  <a:pt x="52" y="6358"/>
                </a:cubicBezTo>
                <a:cubicBezTo>
                  <a:pt x="43" y="6350"/>
                  <a:pt x="36" y="6341"/>
                  <a:pt x="30" y="6331"/>
                </a:cubicBezTo>
                <a:cubicBezTo>
                  <a:pt x="23" y="6322"/>
                  <a:pt x="18" y="6312"/>
                  <a:pt x="14" y="6301"/>
                </a:cubicBezTo>
                <a:cubicBezTo>
                  <a:pt x="9" y="6290"/>
                  <a:pt x="6" y="6279"/>
                  <a:pt x="4" y="6268"/>
                </a:cubicBezTo>
                <a:cubicBezTo>
                  <a:pt x="1" y="6257"/>
                  <a:pt x="0" y="6245"/>
                  <a:pt x="0" y="6234"/>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45" name="任意多边形 344"/>
          <p:cNvSpPr/>
          <p:nvPr/>
        </p:nvSpPr>
        <p:spPr>
          <a:xfrm>
            <a:off x="742320" y="4360680"/>
            <a:ext cx="32040" cy="1422360"/>
          </a:xfrm>
          <a:custGeom>
            <a:avLst/>
            <a:gdLst/>
            <a:ahLst/>
            <a:cxnLst/>
            <a:rect l="0" t="0" r="r" b="b"/>
            <a:pathLst>
              <a:path w="89" h="3951">
                <a:moveTo>
                  <a:pt x="0" y="0"/>
                </a:moveTo>
                <a:lnTo>
                  <a:pt x="89" y="0"/>
                </a:lnTo>
                <a:lnTo>
                  <a:pt x="89" y="3951"/>
                </a:lnTo>
                <a:lnTo>
                  <a:pt x="0" y="395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46" name="任意多边形 345"/>
          <p:cNvSpPr/>
          <p:nvPr/>
        </p:nvSpPr>
        <p:spPr>
          <a:xfrm>
            <a:off x="774000" y="4360680"/>
            <a:ext cx="9196200" cy="1422360"/>
          </a:xfrm>
          <a:custGeom>
            <a:avLst/>
            <a:gdLst/>
            <a:ahLst/>
            <a:cxnLst/>
            <a:rect l="0" t="0" r="r" b="b"/>
            <a:pathLst>
              <a:path w="25545" h="3951">
                <a:moveTo>
                  <a:pt x="0" y="3951"/>
                </a:moveTo>
                <a:lnTo>
                  <a:pt x="0" y="0"/>
                </a:lnTo>
                <a:lnTo>
                  <a:pt x="25457" y="0"/>
                </a:lnTo>
                <a:cubicBezTo>
                  <a:pt x="25482" y="0"/>
                  <a:pt x="25502" y="9"/>
                  <a:pt x="25519" y="26"/>
                </a:cubicBezTo>
                <a:cubicBezTo>
                  <a:pt x="25536" y="43"/>
                  <a:pt x="25545" y="64"/>
                  <a:pt x="25545" y="88"/>
                </a:cubicBezTo>
                <a:lnTo>
                  <a:pt x="25545" y="3863"/>
                </a:lnTo>
                <a:cubicBezTo>
                  <a:pt x="25545" y="3888"/>
                  <a:pt x="25536" y="3908"/>
                  <a:pt x="25519" y="3926"/>
                </a:cubicBezTo>
                <a:cubicBezTo>
                  <a:pt x="25502" y="3943"/>
                  <a:pt x="25482" y="3951"/>
                  <a:pt x="25457" y="3951"/>
                </a:cubicBezTo>
                <a:lnTo>
                  <a:pt x="0" y="3951"/>
                </a:lnTo>
                <a:close/>
              </a:path>
            </a:pathLst>
          </a:custGeom>
          <a:solidFill>
            <a:srgbClr val="000A1E">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47" name="任意多边形 346"/>
          <p:cNvSpPr/>
          <p:nvPr/>
        </p:nvSpPr>
        <p:spPr>
          <a:xfrm>
            <a:off x="742320" y="3728880"/>
            <a:ext cx="316440" cy="316080"/>
          </a:xfrm>
          <a:custGeom>
            <a:avLst/>
            <a:gdLst/>
            <a:ahLst/>
            <a:cxnLst/>
            <a:rect l="0" t="0" r="r" b="b"/>
            <a:pathLst>
              <a:path w="879" h="878">
                <a:moveTo>
                  <a:pt x="879" y="438"/>
                </a:moveTo>
                <a:cubicBezTo>
                  <a:pt x="879" y="467"/>
                  <a:pt x="876" y="496"/>
                  <a:pt x="871" y="524"/>
                </a:cubicBezTo>
                <a:cubicBezTo>
                  <a:pt x="865" y="552"/>
                  <a:pt x="857" y="580"/>
                  <a:pt x="846" y="607"/>
                </a:cubicBezTo>
                <a:cubicBezTo>
                  <a:pt x="835" y="634"/>
                  <a:pt x="821" y="659"/>
                  <a:pt x="805" y="683"/>
                </a:cubicBezTo>
                <a:cubicBezTo>
                  <a:pt x="789" y="707"/>
                  <a:pt x="771" y="729"/>
                  <a:pt x="751" y="750"/>
                </a:cubicBezTo>
                <a:cubicBezTo>
                  <a:pt x="730" y="770"/>
                  <a:pt x="708" y="788"/>
                  <a:pt x="684" y="804"/>
                </a:cubicBezTo>
                <a:cubicBezTo>
                  <a:pt x="660" y="820"/>
                  <a:pt x="635" y="834"/>
                  <a:pt x="608" y="845"/>
                </a:cubicBezTo>
                <a:cubicBezTo>
                  <a:pt x="582" y="856"/>
                  <a:pt x="554" y="864"/>
                  <a:pt x="526" y="870"/>
                </a:cubicBezTo>
                <a:cubicBezTo>
                  <a:pt x="498" y="876"/>
                  <a:pt x="469" y="878"/>
                  <a:pt x="440" y="878"/>
                </a:cubicBezTo>
                <a:cubicBezTo>
                  <a:pt x="411" y="878"/>
                  <a:pt x="383" y="876"/>
                  <a:pt x="355" y="870"/>
                </a:cubicBezTo>
                <a:cubicBezTo>
                  <a:pt x="326" y="864"/>
                  <a:pt x="299" y="856"/>
                  <a:pt x="272" y="845"/>
                </a:cubicBezTo>
                <a:cubicBezTo>
                  <a:pt x="246" y="834"/>
                  <a:pt x="220" y="820"/>
                  <a:pt x="196" y="804"/>
                </a:cubicBezTo>
                <a:cubicBezTo>
                  <a:pt x="172" y="788"/>
                  <a:pt x="150" y="770"/>
                  <a:pt x="129" y="750"/>
                </a:cubicBezTo>
                <a:cubicBezTo>
                  <a:pt x="109" y="729"/>
                  <a:pt x="90" y="707"/>
                  <a:pt x="74" y="683"/>
                </a:cubicBezTo>
                <a:cubicBezTo>
                  <a:pt x="58" y="659"/>
                  <a:pt x="45" y="634"/>
                  <a:pt x="34" y="607"/>
                </a:cubicBezTo>
                <a:cubicBezTo>
                  <a:pt x="23" y="580"/>
                  <a:pt x="14" y="552"/>
                  <a:pt x="9" y="524"/>
                </a:cubicBezTo>
                <a:cubicBezTo>
                  <a:pt x="3" y="496"/>
                  <a:pt x="0" y="467"/>
                  <a:pt x="0" y="438"/>
                </a:cubicBezTo>
                <a:cubicBezTo>
                  <a:pt x="0" y="410"/>
                  <a:pt x="3" y="381"/>
                  <a:pt x="9" y="353"/>
                </a:cubicBezTo>
                <a:cubicBezTo>
                  <a:pt x="14" y="325"/>
                  <a:pt x="23" y="297"/>
                  <a:pt x="34" y="270"/>
                </a:cubicBezTo>
                <a:cubicBezTo>
                  <a:pt x="45" y="244"/>
                  <a:pt x="58" y="219"/>
                  <a:pt x="74" y="195"/>
                </a:cubicBezTo>
                <a:cubicBezTo>
                  <a:pt x="90" y="171"/>
                  <a:pt x="109" y="148"/>
                  <a:pt x="129" y="128"/>
                </a:cubicBezTo>
                <a:cubicBezTo>
                  <a:pt x="150" y="108"/>
                  <a:pt x="172" y="90"/>
                  <a:pt x="196" y="73"/>
                </a:cubicBezTo>
                <a:cubicBezTo>
                  <a:pt x="220" y="57"/>
                  <a:pt x="246" y="44"/>
                  <a:pt x="272" y="33"/>
                </a:cubicBezTo>
                <a:cubicBezTo>
                  <a:pt x="299" y="22"/>
                  <a:pt x="326" y="14"/>
                  <a:pt x="355" y="8"/>
                </a:cubicBezTo>
                <a:cubicBezTo>
                  <a:pt x="383" y="2"/>
                  <a:pt x="411" y="0"/>
                  <a:pt x="440" y="0"/>
                </a:cubicBezTo>
                <a:cubicBezTo>
                  <a:pt x="469" y="0"/>
                  <a:pt x="498" y="2"/>
                  <a:pt x="526" y="8"/>
                </a:cubicBezTo>
                <a:cubicBezTo>
                  <a:pt x="554" y="14"/>
                  <a:pt x="582" y="22"/>
                  <a:pt x="608" y="33"/>
                </a:cubicBezTo>
                <a:cubicBezTo>
                  <a:pt x="635" y="44"/>
                  <a:pt x="660" y="57"/>
                  <a:pt x="684" y="73"/>
                </a:cubicBezTo>
                <a:cubicBezTo>
                  <a:pt x="708" y="90"/>
                  <a:pt x="730" y="108"/>
                  <a:pt x="751" y="128"/>
                </a:cubicBezTo>
                <a:cubicBezTo>
                  <a:pt x="771" y="148"/>
                  <a:pt x="789" y="171"/>
                  <a:pt x="805" y="195"/>
                </a:cubicBezTo>
                <a:cubicBezTo>
                  <a:pt x="821" y="219"/>
                  <a:pt x="835" y="244"/>
                  <a:pt x="846" y="270"/>
                </a:cubicBezTo>
                <a:cubicBezTo>
                  <a:pt x="857" y="297"/>
                  <a:pt x="865" y="325"/>
                  <a:pt x="871" y="353"/>
                </a:cubicBezTo>
                <a:cubicBezTo>
                  <a:pt x="876" y="381"/>
                  <a:pt x="879" y="410"/>
                  <a:pt x="879" y="438"/>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48" name="图片 347"/>
          <p:cNvPicPr/>
          <p:nvPr/>
        </p:nvPicPr>
        <p:blipFill>
          <a:blip r:embed="rId6"/>
          <a:stretch/>
        </p:blipFill>
        <p:spPr>
          <a:xfrm>
            <a:off x="845280" y="3823560"/>
            <a:ext cx="110160" cy="126000"/>
          </a:xfrm>
          <a:prstGeom prst="rect">
            <a:avLst/>
          </a:prstGeom>
          <a:noFill/>
          <a:ln w="0">
            <a:noFill/>
          </a:ln>
        </p:spPr>
      </p:pic>
      <p:sp>
        <p:nvSpPr>
          <p:cNvPr id="349" name="文本框 348"/>
          <p:cNvSpPr txBox="1"/>
          <p:nvPr/>
        </p:nvSpPr>
        <p:spPr>
          <a:xfrm>
            <a:off x="3678840" y="2894040"/>
            <a:ext cx="110160" cy="126720"/>
          </a:xfrm>
          <a:prstGeom prst="rect">
            <a:avLst/>
          </a:prstGeom>
          <a:noFill/>
          <a:ln w="0">
            <a:noFill/>
          </a:ln>
        </p:spPr>
        <p:txBody>
          <a:bodyPr wrap="none" lIns="0" tIns="0" rIns="0" bIns="0" anchor="t">
            <a:spAutoFit/>
          </a:bodyPr>
          <a:lstStyle/>
          <a:p>
            <a:r>
              <a:rPr lang="en-US" sz="870" b="0" u="none" strike="noStrike">
                <a:solidFill>
                  <a:srgbClr val="4A90E2"/>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350" name="文本框 349"/>
          <p:cNvSpPr txBox="1"/>
          <p:nvPr/>
        </p:nvSpPr>
        <p:spPr>
          <a:xfrm>
            <a:off x="1153440" y="3795480"/>
            <a:ext cx="226440" cy="186480"/>
          </a:xfrm>
          <a:prstGeom prst="rect">
            <a:avLst/>
          </a:prstGeom>
          <a:noFill/>
          <a:ln w="0">
            <a:noFill/>
          </a:ln>
        </p:spPr>
        <p:txBody>
          <a:bodyPr wrap="none" lIns="0" tIns="0" rIns="0" bIns="0" anchor="t">
            <a:spAutoFit/>
          </a:bodyPr>
          <a:lstStyle/>
          <a:p>
            <a:r>
              <a:rPr lang="en-US" sz="1240" b="1" u="none" strike="noStrike">
                <a:solidFill>
                  <a:srgbClr val="BFDBFE"/>
                </a:solidFill>
                <a:effectLst/>
                <a:uFillTx/>
                <a:latin typeface="DejaVuSans"/>
                <a:ea typeface="DejaVuSans"/>
              </a:rPr>
              <a:t>2. </a:t>
            </a:r>
            <a:endParaRPr lang="en-US" sz="1240" b="0" u="none" strike="noStrike">
              <a:solidFill>
                <a:srgbClr val="000000"/>
              </a:solidFill>
              <a:effectLst/>
              <a:uFillTx/>
              <a:latin typeface="Times New Roman"/>
            </a:endParaRPr>
          </a:p>
        </p:txBody>
      </p:sp>
      <p:sp>
        <p:nvSpPr>
          <p:cNvPr id="351" name="文本框 350"/>
          <p:cNvSpPr txBox="1"/>
          <p:nvPr/>
        </p:nvSpPr>
        <p:spPr>
          <a:xfrm>
            <a:off x="1378440" y="3758760"/>
            <a:ext cx="951840" cy="230400"/>
          </a:xfrm>
          <a:prstGeom prst="rect">
            <a:avLst/>
          </a:prstGeom>
          <a:noFill/>
          <a:ln w="0">
            <a:noFill/>
          </a:ln>
        </p:spPr>
        <p:txBody>
          <a:bodyPr wrap="none" lIns="0" tIns="0" rIns="0" bIns="0" anchor="t">
            <a:spAutoFit/>
          </a:bodyPr>
          <a:lstStyle/>
          <a:p>
            <a:r>
              <a:rPr lang="zh-CN" sz="1240" b="0" u="none" strike="noStrike">
                <a:solidFill>
                  <a:srgbClr val="BFDBFE"/>
                </a:solidFill>
                <a:effectLst/>
                <a:uFillTx/>
                <a:latin typeface="NotoSansCJKsc"/>
                <a:ea typeface="NotoSansCJKsc"/>
              </a:rPr>
              <a:t>嵌⼊向量⽣成</a:t>
            </a:r>
            <a:endParaRPr lang="en-US" sz="1240" b="0" u="none" strike="noStrike">
              <a:solidFill>
                <a:srgbClr val="000000"/>
              </a:solidFill>
              <a:effectLst/>
              <a:uFillTx/>
              <a:latin typeface="Times New Roman"/>
            </a:endParaRPr>
          </a:p>
        </p:txBody>
      </p:sp>
      <p:sp>
        <p:nvSpPr>
          <p:cNvPr id="352" name="文本框 351"/>
          <p:cNvSpPr txBox="1"/>
          <p:nvPr/>
        </p:nvSpPr>
        <p:spPr>
          <a:xfrm>
            <a:off x="742680" y="4098240"/>
            <a:ext cx="30045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加载预训练模型，将⽂本内容转换为嵌⼊向量，捕获语义信息</a:t>
            </a:r>
            <a:endParaRPr lang="en-US" sz="870" b="0" u="none" strike="noStrike">
              <a:solidFill>
                <a:srgbClr val="000000"/>
              </a:solidFill>
              <a:effectLst/>
              <a:uFillTx/>
              <a:latin typeface="Times New Roman"/>
            </a:endParaRPr>
          </a:p>
        </p:txBody>
      </p:sp>
      <p:sp>
        <p:nvSpPr>
          <p:cNvPr id="353" name="文本框 352"/>
          <p:cNvSpPr txBox="1"/>
          <p:nvPr/>
        </p:nvSpPr>
        <p:spPr>
          <a:xfrm>
            <a:off x="869040" y="4474080"/>
            <a:ext cx="134280" cy="126720"/>
          </a:xfrm>
          <a:prstGeom prst="rect">
            <a:avLst/>
          </a:prstGeom>
          <a:noFill/>
          <a:ln w="0">
            <a:noFill/>
          </a:ln>
        </p:spPr>
        <p:txBody>
          <a:bodyPr wrap="none" lIns="0" tIns="0" rIns="0" bIns="0" anchor="t">
            <a:spAutoFit/>
          </a:bodyPr>
          <a:lstStyle/>
          <a:p>
            <a:r>
              <a:rPr lang="en-US" sz="870" b="0" i="1" u="none" strike="noStrike">
                <a:solidFill>
                  <a:srgbClr val="6C7A89"/>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354" name="文本框 353"/>
          <p:cNvSpPr txBox="1"/>
          <p:nvPr/>
        </p:nvSpPr>
        <p:spPr>
          <a:xfrm>
            <a:off x="1033920" y="4438080"/>
            <a:ext cx="1600920" cy="166320"/>
          </a:xfrm>
          <a:prstGeom prst="rect">
            <a:avLst/>
          </a:prstGeom>
          <a:noFill/>
          <a:ln w="0">
            <a:noFill/>
          </a:ln>
        </p:spPr>
        <p:txBody>
          <a:bodyPr wrap="none" lIns="0" tIns="0" rIns="0" bIns="0" anchor="t">
            <a:spAutoFit/>
          </a:bodyPr>
          <a:lstStyle/>
          <a:p>
            <a:r>
              <a:rPr lang="zh-CN" sz="900" b="0" u="none" strike="noStrike">
                <a:solidFill>
                  <a:srgbClr val="6C7A89"/>
                </a:solidFill>
                <a:effectLst/>
                <a:uFillTx/>
                <a:latin typeface="NotoSansCJKsc"/>
                <a:ea typeface="NotoSansCJKsc"/>
              </a:rPr>
              <a:t>加载预训练的嵌⼊模型和分词器</a:t>
            </a:r>
            <a:endParaRPr lang="en-US" sz="900" b="0" u="none" strike="noStrike">
              <a:solidFill>
                <a:srgbClr val="000000"/>
              </a:solidFill>
              <a:effectLst/>
              <a:uFillTx/>
              <a:latin typeface="Times New Roman"/>
            </a:endParaRPr>
          </a:p>
        </p:txBody>
      </p:sp>
      <p:sp>
        <p:nvSpPr>
          <p:cNvPr id="355" name="文本框 354"/>
          <p:cNvSpPr txBox="1"/>
          <p:nvPr/>
        </p:nvSpPr>
        <p:spPr>
          <a:xfrm>
            <a:off x="869040" y="4632120"/>
            <a:ext cx="6009120" cy="126720"/>
          </a:xfrm>
          <a:prstGeom prst="rect">
            <a:avLst/>
          </a:prstGeom>
          <a:noFill/>
          <a:ln w="0">
            <a:noFill/>
          </a:ln>
        </p:spPr>
        <p:txBody>
          <a:bodyPr wrap="none" lIns="0" tIns="0" rIns="0" bIns="0" anchor="t">
            <a:spAutoFit/>
          </a:bodyPr>
          <a:lstStyle/>
          <a:p>
            <a:r>
              <a:rPr lang="en-US" sz="870" b="0" u="none" strike="noStrike">
                <a:solidFill>
                  <a:srgbClr val="E5E7EB"/>
                </a:solidFill>
                <a:effectLst/>
                <a:uFillTx/>
                <a:latin typeface="Courier New"/>
                <a:ea typeface="Courier New"/>
              </a:rPr>
              <a:t>tokenizer = AutoTokenizer.from_pretrained(</a:t>
            </a:r>
            <a:r>
              <a:rPr lang="en-US" sz="870" b="0" u="none" strike="noStrike">
                <a:solidFill>
                  <a:srgbClr val="4A90E2"/>
                </a:solidFill>
                <a:effectLst/>
                <a:uFillTx/>
                <a:latin typeface="Courier New"/>
                <a:ea typeface="Courier New"/>
              </a:rPr>
              <a:t>"sentence-transformers/paraphrase-MiniLM-L6-v2"</a:t>
            </a:r>
            <a:r>
              <a:rPr lang="en-US" sz="870" b="0" u="none" strike="noStrike">
                <a:solidFill>
                  <a:srgbClr val="E5E7EB"/>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356" name="文本框 355"/>
          <p:cNvSpPr txBox="1"/>
          <p:nvPr/>
        </p:nvSpPr>
        <p:spPr>
          <a:xfrm>
            <a:off x="869040" y="4790160"/>
            <a:ext cx="5474880" cy="126720"/>
          </a:xfrm>
          <a:prstGeom prst="rect">
            <a:avLst/>
          </a:prstGeom>
          <a:noFill/>
          <a:ln w="0">
            <a:noFill/>
          </a:ln>
        </p:spPr>
        <p:txBody>
          <a:bodyPr wrap="none" lIns="0" tIns="0" rIns="0" bIns="0" anchor="t">
            <a:spAutoFit/>
          </a:bodyPr>
          <a:lstStyle/>
          <a:p>
            <a:r>
              <a:rPr lang="en-US" sz="870" b="0" u="none" strike="noStrike">
                <a:solidFill>
                  <a:srgbClr val="E5E7EB"/>
                </a:solidFill>
                <a:effectLst/>
                <a:uFillTx/>
                <a:latin typeface="Courier New"/>
                <a:ea typeface="Courier New"/>
              </a:rPr>
              <a:t>model = AutoModel.from_pretrained(</a:t>
            </a:r>
            <a:r>
              <a:rPr lang="en-US" sz="870" b="0" u="none" strike="noStrike">
                <a:solidFill>
                  <a:srgbClr val="4A90E2"/>
                </a:solidFill>
                <a:effectLst/>
                <a:uFillTx/>
                <a:latin typeface="Courier New"/>
                <a:ea typeface="Courier New"/>
              </a:rPr>
              <a:t>"sentence-transformers/paraphrase-MiniLM-L6-v2"</a:t>
            </a:r>
            <a:r>
              <a:rPr lang="en-US" sz="870" b="0" u="none" strike="noStrike">
                <a:solidFill>
                  <a:srgbClr val="E5E7EB"/>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357" name="文本框 356"/>
          <p:cNvSpPr txBox="1"/>
          <p:nvPr/>
        </p:nvSpPr>
        <p:spPr>
          <a:xfrm>
            <a:off x="869040" y="5106240"/>
            <a:ext cx="134280" cy="126720"/>
          </a:xfrm>
          <a:prstGeom prst="rect">
            <a:avLst/>
          </a:prstGeom>
          <a:noFill/>
          <a:ln w="0">
            <a:noFill/>
          </a:ln>
        </p:spPr>
        <p:txBody>
          <a:bodyPr wrap="none" lIns="0" tIns="0" rIns="0" bIns="0" anchor="t">
            <a:spAutoFit/>
          </a:bodyPr>
          <a:lstStyle/>
          <a:p>
            <a:r>
              <a:rPr lang="en-US" sz="870" b="0" i="1" u="none" strike="noStrike">
                <a:solidFill>
                  <a:srgbClr val="6C7A89"/>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358" name="文本框 357"/>
          <p:cNvSpPr txBox="1"/>
          <p:nvPr/>
        </p:nvSpPr>
        <p:spPr>
          <a:xfrm>
            <a:off x="1033920" y="5069880"/>
            <a:ext cx="1258200" cy="166320"/>
          </a:xfrm>
          <a:prstGeom prst="rect">
            <a:avLst/>
          </a:prstGeom>
          <a:noFill/>
          <a:ln w="0">
            <a:noFill/>
          </a:ln>
        </p:spPr>
        <p:txBody>
          <a:bodyPr wrap="none" lIns="0" tIns="0" rIns="0" bIns="0" anchor="t">
            <a:spAutoFit/>
          </a:bodyPr>
          <a:lstStyle/>
          <a:p>
            <a:r>
              <a:rPr lang="zh-CN" sz="900" b="0" u="none" strike="noStrike">
                <a:solidFill>
                  <a:srgbClr val="6C7A89"/>
                </a:solidFill>
                <a:effectLst/>
                <a:uFillTx/>
                <a:latin typeface="NotoSansCJKsc"/>
                <a:ea typeface="NotoSansCJKsc"/>
              </a:rPr>
              <a:t>定义⽣成嵌⼊向量的函数</a:t>
            </a:r>
            <a:endParaRPr lang="en-US" sz="900" b="0" u="none" strike="noStrike">
              <a:solidFill>
                <a:srgbClr val="000000"/>
              </a:solidFill>
              <a:effectLst/>
              <a:uFillTx/>
              <a:latin typeface="Times New Roman"/>
            </a:endParaRPr>
          </a:p>
        </p:txBody>
      </p:sp>
      <p:sp>
        <p:nvSpPr>
          <p:cNvPr id="359" name="文本框 358"/>
          <p:cNvSpPr txBox="1"/>
          <p:nvPr/>
        </p:nvSpPr>
        <p:spPr>
          <a:xfrm>
            <a:off x="869040" y="5264280"/>
            <a:ext cx="193644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def</a:t>
            </a:r>
            <a:r>
              <a:rPr lang="en-US" sz="870" b="0" u="none" strike="noStrike">
                <a:solidFill>
                  <a:srgbClr val="E5E7EB"/>
                </a:solidFill>
                <a:effectLst/>
                <a:uFillTx/>
                <a:latin typeface="Courier New"/>
                <a:ea typeface="Courier New"/>
              </a:rPr>
              <a:t> </a:t>
            </a:r>
            <a:r>
              <a:rPr lang="en-US" sz="870" b="0" u="none" strike="noStrike">
                <a:solidFill>
                  <a:srgbClr val="68E0CF"/>
                </a:solidFill>
                <a:effectLst/>
                <a:uFillTx/>
                <a:latin typeface="Courier New"/>
                <a:ea typeface="Courier New"/>
              </a:rPr>
              <a:t>generate_embedding</a:t>
            </a:r>
            <a:r>
              <a:rPr lang="en-US" sz="870" b="0" u="none" strike="noStrike">
                <a:solidFill>
                  <a:srgbClr val="E5E7EB"/>
                </a:solidFill>
                <a:effectLst/>
                <a:uFillTx/>
                <a:latin typeface="Courier New"/>
                <a:ea typeface="Courier New"/>
              </a:rPr>
              <a:t>(text):</a:t>
            </a:r>
            <a:endParaRPr lang="en-US" sz="870" b="0" u="none" strike="noStrike">
              <a:solidFill>
                <a:srgbClr val="000000"/>
              </a:solidFill>
              <a:effectLst/>
              <a:uFillTx/>
              <a:latin typeface="Times New Roman"/>
            </a:endParaRPr>
          </a:p>
        </p:txBody>
      </p:sp>
      <p:sp>
        <p:nvSpPr>
          <p:cNvPr id="360" name="文本框 359"/>
          <p:cNvSpPr txBox="1"/>
          <p:nvPr/>
        </p:nvSpPr>
        <p:spPr>
          <a:xfrm>
            <a:off x="869040" y="5422320"/>
            <a:ext cx="401400" cy="126720"/>
          </a:xfrm>
          <a:prstGeom prst="rect">
            <a:avLst/>
          </a:prstGeom>
          <a:noFill/>
          <a:ln w="0">
            <a:noFill/>
          </a:ln>
        </p:spPr>
        <p:txBody>
          <a:bodyPr wrap="none" lIns="0" tIns="0" rIns="0" bIns="0" anchor="t">
            <a:spAutoFit/>
          </a:bodyPr>
          <a:lstStyle/>
          <a:p>
            <a:r>
              <a:rPr lang="en-US" sz="870" b="0" u="none" strike="noStrike">
                <a:solidFill>
                  <a:srgbClr val="E5E7EB"/>
                </a:solidFill>
                <a:effectLst/>
                <a:uFillTx/>
                <a:latin typeface="Courier New"/>
                <a:ea typeface="Courier New"/>
              </a:rPr>
              <a:t>    </a:t>
            </a:r>
            <a:r>
              <a:rPr lang="en-US" sz="870" b="0" i="1" u="none" strike="noStrike">
                <a:solidFill>
                  <a:srgbClr val="6C7A89"/>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361" name="文本框 360"/>
          <p:cNvSpPr txBox="1"/>
          <p:nvPr/>
        </p:nvSpPr>
        <p:spPr>
          <a:xfrm>
            <a:off x="1299240" y="5385960"/>
            <a:ext cx="1143720" cy="166320"/>
          </a:xfrm>
          <a:prstGeom prst="rect">
            <a:avLst/>
          </a:prstGeom>
          <a:noFill/>
          <a:ln w="0">
            <a:noFill/>
          </a:ln>
        </p:spPr>
        <p:txBody>
          <a:bodyPr wrap="none" lIns="0" tIns="0" rIns="0" bIns="0" anchor="t">
            <a:spAutoFit/>
          </a:bodyPr>
          <a:lstStyle/>
          <a:p>
            <a:r>
              <a:rPr lang="zh-CN" sz="900" b="0" u="none" strike="noStrike">
                <a:solidFill>
                  <a:srgbClr val="6C7A89"/>
                </a:solidFill>
                <a:effectLst/>
                <a:uFillTx/>
                <a:latin typeface="NotoSansCJKsc"/>
                <a:ea typeface="NotoSansCJKsc"/>
              </a:rPr>
              <a:t>将⽂本编码为输⼊张量</a:t>
            </a:r>
            <a:endParaRPr lang="en-US" sz="900" b="0" u="none" strike="noStrike">
              <a:solidFill>
                <a:srgbClr val="000000"/>
              </a:solidFill>
              <a:effectLst/>
              <a:uFillTx/>
              <a:latin typeface="Times New Roman"/>
            </a:endParaRPr>
          </a:p>
        </p:txBody>
      </p:sp>
      <p:sp>
        <p:nvSpPr>
          <p:cNvPr id="362" name="文本框 361"/>
          <p:cNvSpPr txBox="1"/>
          <p:nvPr/>
        </p:nvSpPr>
        <p:spPr>
          <a:xfrm>
            <a:off x="869040" y="5580360"/>
            <a:ext cx="5341680" cy="126720"/>
          </a:xfrm>
          <a:prstGeom prst="rect">
            <a:avLst/>
          </a:prstGeom>
          <a:noFill/>
          <a:ln w="0">
            <a:noFill/>
          </a:ln>
        </p:spPr>
        <p:txBody>
          <a:bodyPr wrap="none" lIns="0" tIns="0" rIns="0" bIns="0" anchor="t">
            <a:spAutoFit/>
          </a:bodyPr>
          <a:lstStyle/>
          <a:p>
            <a:r>
              <a:rPr lang="en-US" sz="870" b="0" u="none" strike="noStrike">
                <a:solidFill>
                  <a:srgbClr val="E5E7EB"/>
                </a:solidFill>
                <a:effectLst/>
                <a:uFillTx/>
                <a:latin typeface="Courier New"/>
                <a:ea typeface="Courier New"/>
              </a:rPr>
              <a:t>    inputs = tokenizer(text, return_tensors=</a:t>
            </a:r>
            <a:r>
              <a:rPr lang="en-US" sz="870" b="0" u="none" strike="noStrike">
                <a:solidFill>
                  <a:srgbClr val="4A90E2"/>
                </a:solidFill>
                <a:effectLst/>
                <a:uFillTx/>
                <a:latin typeface="Courier New"/>
                <a:ea typeface="Courier New"/>
              </a:rPr>
              <a:t>"pt"</a:t>
            </a:r>
            <a:r>
              <a:rPr lang="en-US" sz="870" b="0" u="none" strike="noStrike">
                <a:solidFill>
                  <a:srgbClr val="E5E7EB"/>
                </a:solidFill>
                <a:effectLst/>
                <a:uFillTx/>
                <a:latin typeface="Courier New"/>
                <a:ea typeface="Courier New"/>
              </a:rPr>
              <a:t>, truncation=True, padding=True)</a:t>
            </a:r>
            <a:endParaRPr lang="en-US" sz="870" b="0" u="none" strike="noStrike">
              <a:solidFill>
                <a:srgbClr val="000000"/>
              </a:solidFill>
              <a:effectLst/>
              <a:uFillTx/>
              <a:latin typeface="Times New Roman"/>
            </a:endParaRPr>
          </a:p>
        </p:txBody>
      </p:sp>
      <p:pic>
        <p:nvPicPr>
          <p:cNvPr id="363" name="图片 362"/>
          <p:cNvPicPr/>
          <p:nvPr/>
        </p:nvPicPr>
        <p:blipFill>
          <a:blip r:embed="rId5"/>
          <a:stretch/>
        </p:blipFill>
        <p:spPr>
          <a:xfrm>
            <a:off x="5285160" y="6035760"/>
            <a:ext cx="141840" cy="157680"/>
          </a:xfrm>
          <a:prstGeom prst="rect">
            <a:avLst/>
          </a:prstGeom>
          <a:noFill/>
          <a:ln w="0">
            <a:noFill/>
          </a:ln>
        </p:spPr>
      </p:pic>
      <p:sp>
        <p:nvSpPr>
          <p:cNvPr id="364" name="任意多边形 363"/>
          <p:cNvSpPr/>
          <p:nvPr/>
        </p:nvSpPr>
        <p:spPr>
          <a:xfrm>
            <a:off x="615960" y="6319800"/>
            <a:ext cx="9480600" cy="2307240"/>
          </a:xfrm>
          <a:custGeom>
            <a:avLst/>
            <a:gdLst/>
            <a:ahLst/>
            <a:cxnLst/>
            <a:rect l="0" t="0" r="r" b="b"/>
            <a:pathLst>
              <a:path w="26335" h="6409">
                <a:moveTo>
                  <a:pt x="0" y="6234"/>
                </a:moveTo>
                <a:lnTo>
                  <a:pt x="0" y="176"/>
                </a:lnTo>
                <a:cubicBezTo>
                  <a:pt x="0" y="165"/>
                  <a:pt x="1" y="153"/>
                  <a:pt x="4" y="142"/>
                </a:cubicBezTo>
                <a:cubicBezTo>
                  <a:pt x="6" y="130"/>
                  <a:pt x="9" y="120"/>
                  <a:pt x="14" y="109"/>
                </a:cubicBezTo>
                <a:cubicBezTo>
                  <a:pt x="18" y="98"/>
                  <a:pt x="23" y="88"/>
                  <a:pt x="30" y="79"/>
                </a:cubicBezTo>
                <a:cubicBezTo>
                  <a:pt x="36" y="69"/>
                  <a:pt x="43" y="60"/>
                  <a:pt x="52" y="52"/>
                </a:cubicBezTo>
                <a:cubicBezTo>
                  <a:pt x="60" y="44"/>
                  <a:pt x="69" y="36"/>
                  <a:pt x="78" y="30"/>
                </a:cubicBezTo>
                <a:cubicBezTo>
                  <a:pt x="88" y="24"/>
                  <a:pt x="98" y="18"/>
                  <a:pt x="109" y="14"/>
                </a:cubicBezTo>
                <a:cubicBezTo>
                  <a:pt x="119" y="9"/>
                  <a:pt x="130" y="6"/>
                  <a:pt x="142" y="4"/>
                </a:cubicBezTo>
                <a:cubicBezTo>
                  <a:pt x="153" y="2"/>
                  <a:pt x="164" y="0"/>
                  <a:pt x="176" y="0"/>
                </a:cubicBezTo>
                <a:lnTo>
                  <a:pt x="26160" y="0"/>
                </a:lnTo>
                <a:cubicBezTo>
                  <a:pt x="26171" y="0"/>
                  <a:pt x="26183" y="2"/>
                  <a:pt x="26194" y="4"/>
                </a:cubicBezTo>
                <a:cubicBezTo>
                  <a:pt x="26205" y="6"/>
                  <a:pt x="26216" y="9"/>
                  <a:pt x="26227" y="14"/>
                </a:cubicBezTo>
                <a:cubicBezTo>
                  <a:pt x="26237" y="18"/>
                  <a:pt x="26248" y="24"/>
                  <a:pt x="26257" y="30"/>
                </a:cubicBezTo>
                <a:cubicBezTo>
                  <a:pt x="26267" y="36"/>
                  <a:pt x="26276" y="44"/>
                  <a:pt x="26284" y="52"/>
                </a:cubicBezTo>
                <a:cubicBezTo>
                  <a:pt x="26292" y="60"/>
                  <a:pt x="26299" y="69"/>
                  <a:pt x="26306" y="79"/>
                </a:cubicBezTo>
                <a:cubicBezTo>
                  <a:pt x="26312" y="88"/>
                  <a:pt x="26317" y="98"/>
                  <a:pt x="26322" y="109"/>
                </a:cubicBezTo>
                <a:cubicBezTo>
                  <a:pt x="26326" y="120"/>
                  <a:pt x="26330" y="130"/>
                  <a:pt x="26332" y="142"/>
                </a:cubicBezTo>
                <a:cubicBezTo>
                  <a:pt x="26334" y="153"/>
                  <a:pt x="26335" y="165"/>
                  <a:pt x="26335" y="176"/>
                </a:cubicBezTo>
                <a:lnTo>
                  <a:pt x="26335" y="6234"/>
                </a:lnTo>
                <a:cubicBezTo>
                  <a:pt x="26335" y="6245"/>
                  <a:pt x="26334" y="6257"/>
                  <a:pt x="26332" y="6268"/>
                </a:cubicBezTo>
                <a:cubicBezTo>
                  <a:pt x="26330" y="6279"/>
                  <a:pt x="26326" y="6290"/>
                  <a:pt x="26322" y="6301"/>
                </a:cubicBezTo>
                <a:cubicBezTo>
                  <a:pt x="26317" y="6312"/>
                  <a:pt x="26312" y="6322"/>
                  <a:pt x="26306" y="6331"/>
                </a:cubicBezTo>
                <a:cubicBezTo>
                  <a:pt x="26299" y="6341"/>
                  <a:pt x="26292" y="6350"/>
                  <a:pt x="26284" y="6358"/>
                </a:cubicBezTo>
                <a:cubicBezTo>
                  <a:pt x="26276" y="6366"/>
                  <a:pt x="26267" y="6373"/>
                  <a:pt x="26257" y="6380"/>
                </a:cubicBezTo>
                <a:cubicBezTo>
                  <a:pt x="26248" y="6386"/>
                  <a:pt x="26237" y="6392"/>
                  <a:pt x="26227" y="6396"/>
                </a:cubicBezTo>
                <a:cubicBezTo>
                  <a:pt x="26216" y="6400"/>
                  <a:pt x="26205" y="6404"/>
                  <a:pt x="26194" y="6406"/>
                </a:cubicBezTo>
                <a:cubicBezTo>
                  <a:pt x="26183" y="6408"/>
                  <a:pt x="26171" y="6409"/>
                  <a:pt x="26160" y="6409"/>
                </a:cubicBezTo>
                <a:lnTo>
                  <a:pt x="176" y="6409"/>
                </a:lnTo>
                <a:cubicBezTo>
                  <a:pt x="164" y="6409"/>
                  <a:pt x="153" y="6408"/>
                  <a:pt x="142" y="6406"/>
                </a:cubicBezTo>
                <a:cubicBezTo>
                  <a:pt x="130" y="6404"/>
                  <a:pt x="119" y="6400"/>
                  <a:pt x="109" y="6396"/>
                </a:cubicBezTo>
                <a:cubicBezTo>
                  <a:pt x="98" y="6392"/>
                  <a:pt x="88" y="6386"/>
                  <a:pt x="78" y="6380"/>
                </a:cubicBezTo>
                <a:cubicBezTo>
                  <a:pt x="69" y="6373"/>
                  <a:pt x="60" y="6366"/>
                  <a:pt x="52" y="6358"/>
                </a:cubicBezTo>
                <a:cubicBezTo>
                  <a:pt x="43" y="6350"/>
                  <a:pt x="36" y="6341"/>
                  <a:pt x="30" y="6331"/>
                </a:cubicBezTo>
                <a:cubicBezTo>
                  <a:pt x="23" y="6322"/>
                  <a:pt x="18" y="6312"/>
                  <a:pt x="14" y="6301"/>
                </a:cubicBezTo>
                <a:cubicBezTo>
                  <a:pt x="9" y="6290"/>
                  <a:pt x="6" y="6279"/>
                  <a:pt x="4" y="6268"/>
                </a:cubicBezTo>
                <a:cubicBezTo>
                  <a:pt x="1" y="6257"/>
                  <a:pt x="0" y="6245"/>
                  <a:pt x="0" y="6234"/>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5" name="任意多边形 364"/>
          <p:cNvSpPr/>
          <p:nvPr/>
        </p:nvSpPr>
        <p:spPr>
          <a:xfrm>
            <a:off x="742320" y="7078320"/>
            <a:ext cx="32040" cy="1422360"/>
          </a:xfrm>
          <a:custGeom>
            <a:avLst/>
            <a:gdLst/>
            <a:ahLst/>
            <a:cxnLst/>
            <a:rect l="0" t="0" r="r" b="b"/>
            <a:pathLst>
              <a:path w="89" h="3951">
                <a:moveTo>
                  <a:pt x="0" y="0"/>
                </a:moveTo>
                <a:lnTo>
                  <a:pt x="89" y="0"/>
                </a:lnTo>
                <a:lnTo>
                  <a:pt x="89" y="3951"/>
                </a:lnTo>
                <a:lnTo>
                  <a:pt x="0" y="395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66" name="任意多边形 365"/>
          <p:cNvSpPr/>
          <p:nvPr/>
        </p:nvSpPr>
        <p:spPr>
          <a:xfrm>
            <a:off x="774000" y="7078320"/>
            <a:ext cx="9196200" cy="1422360"/>
          </a:xfrm>
          <a:custGeom>
            <a:avLst/>
            <a:gdLst/>
            <a:ahLst/>
            <a:cxnLst/>
            <a:rect l="0" t="0" r="r" b="b"/>
            <a:pathLst>
              <a:path w="25545" h="3951">
                <a:moveTo>
                  <a:pt x="0" y="3951"/>
                </a:moveTo>
                <a:lnTo>
                  <a:pt x="0" y="0"/>
                </a:lnTo>
                <a:lnTo>
                  <a:pt x="25457" y="0"/>
                </a:lnTo>
                <a:cubicBezTo>
                  <a:pt x="25482" y="0"/>
                  <a:pt x="25502" y="9"/>
                  <a:pt x="25519" y="26"/>
                </a:cubicBezTo>
                <a:cubicBezTo>
                  <a:pt x="25536" y="43"/>
                  <a:pt x="25545" y="64"/>
                  <a:pt x="25545" y="88"/>
                </a:cubicBezTo>
                <a:lnTo>
                  <a:pt x="25545" y="3864"/>
                </a:lnTo>
                <a:cubicBezTo>
                  <a:pt x="25545" y="3888"/>
                  <a:pt x="25536" y="3908"/>
                  <a:pt x="25519" y="3926"/>
                </a:cubicBezTo>
                <a:cubicBezTo>
                  <a:pt x="25502" y="3943"/>
                  <a:pt x="25482" y="3951"/>
                  <a:pt x="25457" y="3951"/>
                </a:cubicBezTo>
                <a:lnTo>
                  <a:pt x="0" y="3951"/>
                </a:lnTo>
                <a:close/>
              </a:path>
            </a:pathLst>
          </a:custGeom>
          <a:solidFill>
            <a:srgbClr val="000A1E">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67" name="任意多边形 366"/>
          <p:cNvSpPr/>
          <p:nvPr/>
        </p:nvSpPr>
        <p:spPr>
          <a:xfrm>
            <a:off x="742320" y="6446520"/>
            <a:ext cx="316440" cy="316080"/>
          </a:xfrm>
          <a:custGeom>
            <a:avLst/>
            <a:gdLst/>
            <a:ahLst/>
            <a:cxnLst/>
            <a:rect l="0" t="0" r="r" b="b"/>
            <a:pathLst>
              <a:path w="879" h="878">
                <a:moveTo>
                  <a:pt x="879" y="439"/>
                </a:moveTo>
                <a:cubicBezTo>
                  <a:pt x="879" y="468"/>
                  <a:pt x="876" y="497"/>
                  <a:pt x="871" y="525"/>
                </a:cubicBezTo>
                <a:cubicBezTo>
                  <a:pt x="865" y="553"/>
                  <a:pt x="857" y="581"/>
                  <a:pt x="846" y="607"/>
                </a:cubicBezTo>
                <a:cubicBezTo>
                  <a:pt x="835" y="634"/>
                  <a:pt x="821" y="659"/>
                  <a:pt x="805" y="683"/>
                </a:cubicBezTo>
                <a:cubicBezTo>
                  <a:pt x="789" y="707"/>
                  <a:pt x="771" y="729"/>
                  <a:pt x="751" y="750"/>
                </a:cubicBezTo>
                <a:cubicBezTo>
                  <a:pt x="730" y="770"/>
                  <a:pt x="708" y="788"/>
                  <a:pt x="684" y="804"/>
                </a:cubicBezTo>
                <a:cubicBezTo>
                  <a:pt x="660" y="820"/>
                  <a:pt x="635" y="834"/>
                  <a:pt x="608" y="845"/>
                </a:cubicBezTo>
                <a:cubicBezTo>
                  <a:pt x="582" y="856"/>
                  <a:pt x="554" y="864"/>
                  <a:pt x="526" y="870"/>
                </a:cubicBezTo>
                <a:cubicBezTo>
                  <a:pt x="498" y="876"/>
                  <a:pt x="469" y="878"/>
                  <a:pt x="440" y="878"/>
                </a:cubicBezTo>
                <a:cubicBezTo>
                  <a:pt x="411" y="878"/>
                  <a:pt x="383" y="876"/>
                  <a:pt x="355" y="870"/>
                </a:cubicBezTo>
                <a:cubicBezTo>
                  <a:pt x="326" y="864"/>
                  <a:pt x="299" y="856"/>
                  <a:pt x="272" y="845"/>
                </a:cubicBezTo>
                <a:cubicBezTo>
                  <a:pt x="246" y="834"/>
                  <a:pt x="220" y="820"/>
                  <a:pt x="196" y="804"/>
                </a:cubicBezTo>
                <a:cubicBezTo>
                  <a:pt x="172" y="788"/>
                  <a:pt x="150" y="770"/>
                  <a:pt x="129" y="750"/>
                </a:cubicBezTo>
                <a:cubicBezTo>
                  <a:pt x="109" y="729"/>
                  <a:pt x="90" y="707"/>
                  <a:pt x="74" y="683"/>
                </a:cubicBezTo>
                <a:cubicBezTo>
                  <a:pt x="58" y="659"/>
                  <a:pt x="45" y="634"/>
                  <a:pt x="34" y="607"/>
                </a:cubicBezTo>
                <a:cubicBezTo>
                  <a:pt x="23" y="581"/>
                  <a:pt x="14" y="553"/>
                  <a:pt x="9" y="525"/>
                </a:cubicBezTo>
                <a:cubicBezTo>
                  <a:pt x="3" y="497"/>
                  <a:pt x="0" y="468"/>
                  <a:pt x="0" y="439"/>
                </a:cubicBezTo>
                <a:cubicBezTo>
                  <a:pt x="0" y="411"/>
                  <a:pt x="3" y="382"/>
                  <a:pt x="9" y="354"/>
                </a:cubicBezTo>
                <a:cubicBezTo>
                  <a:pt x="14" y="326"/>
                  <a:pt x="23" y="298"/>
                  <a:pt x="34" y="272"/>
                </a:cubicBezTo>
                <a:cubicBezTo>
                  <a:pt x="45" y="245"/>
                  <a:pt x="58" y="220"/>
                  <a:pt x="74" y="196"/>
                </a:cubicBezTo>
                <a:cubicBezTo>
                  <a:pt x="90" y="172"/>
                  <a:pt x="109" y="150"/>
                  <a:pt x="129" y="129"/>
                </a:cubicBezTo>
                <a:cubicBezTo>
                  <a:pt x="150" y="109"/>
                  <a:pt x="172" y="91"/>
                  <a:pt x="196" y="75"/>
                </a:cubicBezTo>
                <a:cubicBezTo>
                  <a:pt x="220" y="58"/>
                  <a:pt x="246" y="44"/>
                  <a:pt x="272" y="33"/>
                </a:cubicBezTo>
                <a:cubicBezTo>
                  <a:pt x="299" y="22"/>
                  <a:pt x="326" y="14"/>
                  <a:pt x="355" y="8"/>
                </a:cubicBezTo>
                <a:cubicBezTo>
                  <a:pt x="383" y="2"/>
                  <a:pt x="411" y="0"/>
                  <a:pt x="440" y="0"/>
                </a:cubicBezTo>
                <a:cubicBezTo>
                  <a:pt x="469" y="0"/>
                  <a:pt x="498" y="2"/>
                  <a:pt x="526" y="8"/>
                </a:cubicBezTo>
                <a:cubicBezTo>
                  <a:pt x="554" y="14"/>
                  <a:pt x="582" y="22"/>
                  <a:pt x="608" y="33"/>
                </a:cubicBezTo>
                <a:cubicBezTo>
                  <a:pt x="635" y="44"/>
                  <a:pt x="660" y="58"/>
                  <a:pt x="684" y="75"/>
                </a:cubicBezTo>
                <a:cubicBezTo>
                  <a:pt x="708" y="91"/>
                  <a:pt x="730" y="109"/>
                  <a:pt x="751" y="129"/>
                </a:cubicBezTo>
                <a:cubicBezTo>
                  <a:pt x="771" y="150"/>
                  <a:pt x="789" y="172"/>
                  <a:pt x="805" y="196"/>
                </a:cubicBezTo>
                <a:cubicBezTo>
                  <a:pt x="821" y="220"/>
                  <a:pt x="835" y="245"/>
                  <a:pt x="846" y="272"/>
                </a:cubicBezTo>
                <a:cubicBezTo>
                  <a:pt x="857" y="298"/>
                  <a:pt x="865" y="326"/>
                  <a:pt x="871" y="354"/>
                </a:cubicBezTo>
                <a:cubicBezTo>
                  <a:pt x="876" y="382"/>
                  <a:pt x="879" y="411"/>
                  <a:pt x="879" y="439"/>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68" name="图片 367"/>
          <p:cNvPicPr/>
          <p:nvPr/>
        </p:nvPicPr>
        <p:blipFill>
          <a:blip r:embed="rId7"/>
          <a:stretch/>
        </p:blipFill>
        <p:spPr>
          <a:xfrm>
            <a:off x="845280" y="6541200"/>
            <a:ext cx="110160" cy="126000"/>
          </a:xfrm>
          <a:prstGeom prst="rect">
            <a:avLst/>
          </a:prstGeom>
          <a:noFill/>
          <a:ln w="0">
            <a:noFill/>
          </a:ln>
        </p:spPr>
      </p:pic>
      <p:sp>
        <p:nvSpPr>
          <p:cNvPr id="369" name="文本框 368"/>
          <p:cNvSpPr txBox="1"/>
          <p:nvPr/>
        </p:nvSpPr>
        <p:spPr>
          <a:xfrm>
            <a:off x="1134720" y="5738040"/>
            <a:ext cx="140292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with</a:t>
            </a:r>
            <a:r>
              <a:rPr lang="en-US" sz="870" b="0" u="none" strike="noStrike">
                <a:solidFill>
                  <a:srgbClr val="E5E7EB"/>
                </a:solidFill>
                <a:effectLst/>
                <a:uFillTx/>
                <a:latin typeface="Courier New"/>
                <a:ea typeface="Courier New"/>
              </a:rPr>
              <a:t> torch no grad():</a:t>
            </a:r>
            <a:endParaRPr lang="en-US" sz="870" b="0" u="none" strike="noStrike">
              <a:solidFill>
                <a:srgbClr val="000000"/>
              </a:solidFill>
              <a:effectLst/>
              <a:uFillTx/>
              <a:latin typeface="Times New Roman"/>
            </a:endParaRPr>
          </a:p>
        </p:txBody>
      </p:sp>
      <p:sp>
        <p:nvSpPr>
          <p:cNvPr id="370" name="文本框 369"/>
          <p:cNvSpPr txBox="1"/>
          <p:nvPr/>
        </p:nvSpPr>
        <p:spPr>
          <a:xfrm>
            <a:off x="1153440" y="6513120"/>
            <a:ext cx="226440" cy="186480"/>
          </a:xfrm>
          <a:prstGeom prst="rect">
            <a:avLst/>
          </a:prstGeom>
          <a:noFill/>
          <a:ln w="0">
            <a:noFill/>
          </a:ln>
        </p:spPr>
        <p:txBody>
          <a:bodyPr wrap="none" lIns="0" tIns="0" rIns="0" bIns="0" anchor="t">
            <a:spAutoFit/>
          </a:bodyPr>
          <a:lstStyle/>
          <a:p>
            <a:r>
              <a:rPr lang="en-US" sz="1240" b="1" u="none" strike="noStrike">
                <a:solidFill>
                  <a:srgbClr val="BFDBFE"/>
                </a:solidFill>
                <a:effectLst/>
                <a:uFillTx/>
                <a:latin typeface="DejaVuSans"/>
                <a:ea typeface="DejaVuSans"/>
              </a:rPr>
              <a:t>3. </a:t>
            </a:r>
            <a:endParaRPr lang="en-US" sz="1240" b="0" u="none" strike="noStrike">
              <a:solidFill>
                <a:srgbClr val="000000"/>
              </a:solidFill>
              <a:effectLst/>
              <a:uFillTx/>
              <a:latin typeface="Times New Roman"/>
            </a:endParaRPr>
          </a:p>
        </p:txBody>
      </p:sp>
      <p:sp>
        <p:nvSpPr>
          <p:cNvPr id="371" name="文本框 370"/>
          <p:cNvSpPr txBox="1"/>
          <p:nvPr/>
        </p:nvSpPr>
        <p:spPr>
          <a:xfrm>
            <a:off x="1378440" y="6476400"/>
            <a:ext cx="634680" cy="230400"/>
          </a:xfrm>
          <a:prstGeom prst="rect">
            <a:avLst/>
          </a:prstGeom>
          <a:noFill/>
          <a:ln w="0">
            <a:noFill/>
          </a:ln>
        </p:spPr>
        <p:txBody>
          <a:bodyPr wrap="none" lIns="0" tIns="0" rIns="0" bIns="0" anchor="t">
            <a:spAutoFit/>
          </a:bodyPr>
          <a:lstStyle/>
          <a:p>
            <a:r>
              <a:rPr lang="zh-CN" sz="1240" b="0" u="none" strike="noStrike">
                <a:solidFill>
                  <a:srgbClr val="BFDBFE"/>
                </a:solidFill>
                <a:effectLst/>
                <a:uFillTx/>
                <a:latin typeface="NotoSansCJKsc"/>
                <a:ea typeface="NotoSansCJKsc"/>
              </a:rPr>
              <a:t>向量存储</a:t>
            </a:r>
            <a:endParaRPr lang="en-US" sz="1240" b="0" u="none" strike="noStrike">
              <a:solidFill>
                <a:srgbClr val="000000"/>
              </a:solidFill>
              <a:effectLst/>
              <a:uFillTx/>
              <a:latin typeface="Times New Roman"/>
            </a:endParaRPr>
          </a:p>
        </p:txBody>
      </p:sp>
      <p:sp>
        <p:nvSpPr>
          <p:cNvPr id="372" name="文本框 371"/>
          <p:cNvSpPr txBox="1"/>
          <p:nvPr/>
        </p:nvSpPr>
        <p:spPr>
          <a:xfrm>
            <a:off x="742680" y="6815880"/>
            <a:ext cx="12243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将⽣成的嵌⼊向量存储为</a:t>
            </a:r>
            <a:endParaRPr lang="en-US" sz="870" b="0" u="none" strike="noStrike">
              <a:solidFill>
                <a:srgbClr val="000000"/>
              </a:solidFill>
              <a:effectLst/>
              <a:uFillTx/>
              <a:latin typeface="Times New Roman"/>
            </a:endParaRPr>
          </a:p>
        </p:txBody>
      </p:sp>
      <p:sp>
        <p:nvSpPr>
          <p:cNvPr id="373" name="文本框 372"/>
          <p:cNvSpPr txBox="1"/>
          <p:nvPr/>
        </p:nvSpPr>
        <p:spPr>
          <a:xfrm>
            <a:off x="1959120" y="6841800"/>
            <a:ext cx="39564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NumPy</a:t>
            </a:r>
            <a:endParaRPr lang="en-US" sz="870" b="0" u="none" strike="noStrike">
              <a:solidFill>
                <a:srgbClr val="000000"/>
              </a:solidFill>
              <a:effectLst/>
              <a:uFillTx/>
              <a:latin typeface="Times New Roman"/>
            </a:endParaRPr>
          </a:p>
        </p:txBody>
      </p:sp>
      <p:sp>
        <p:nvSpPr>
          <p:cNvPr id="374" name="文本框 373"/>
          <p:cNvSpPr txBox="1"/>
          <p:nvPr/>
        </p:nvSpPr>
        <p:spPr>
          <a:xfrm>
            <a:off x="2351880" y="6815880"/>
            <a:ext cx="12243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数组，为后续检索做准备</a:t>
            </a:r>
            <a:endParaRPr lang="en-US" sz="870" b="0" u="none" strike="noStrike">
              <a:solidFill>
                <a:srgbClr val="000000"/>
              </a:solidFill>
              <a:effectLst/>
              <a:uFillTx/>
              <a:latin typeface="Times New Roman"/>
            </a:endParaRPr>
          </a:p>
        </p:txBody>
      </p:sp>
      <p:sp>
        <p:nvSpPr>
          <p:cNvPr id="375" name="文本框 374"/>
          <p:cNvSpPr txBox="1"/>
          <p:nvPr/>
        </p:nvSpPr>
        <p:spPr>
          <a:xfrm>
            <a:off x="869040" y="7191720"/>
            <a:ext cx="134280" cy="126720"/>
          </a:xfrm>
          <a:prstGeom prst="rect">
            <a:avLst/>
          </a:prstGeom>
          <a:noFill/>
          <a:ln w="0">
            <a:noFill/>
          </a:ln>
        </p:spPr>
        <p:txBody>
          <a:bodyPr wrap="none" lIns="0" tIns="0" rIns="0" bIns="0" anchor="t">
            <a:spAutoFit/>
          </a:bodyPr>
          <a:lstStyle/>
          <a:p>
            <a:r>
              <a:rPr lang="en-US" sz="870" b="0" i="1" u="none" strike="noStrike">
                <a:solidFill>
                  <a:srgbClr val="6C7A89"/>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376" name="文本框 375"/>
          <p:cNvSpPr txBox="1"/>
          <p:nvPr/>
        </p:nvSpPr>
        <p:spPr>
          <a:xfrm>
            <a:off x="1033920" y="7155720"/>
            <a:ext cx="915120" cy="166320"/>
          </a:xfrm>
          <a:prstGeom prst="rect">
            <a:avLst/>
          </a:prstGeom>
          <a:noFill/>
          <a:ln w="0">
            <a:noFill/>
          </a:ln>
        </p:spPr>
        <p:txBody>
          <a:bodyPr wrap="none" lIns="0" tIns="0" rIns="0" bIns="0" anchor="t">
            <a:spAutoFit/>
          </a:bodyPr>
          <a:lstStyle/>
          <a:p>
            <a:r>
              <a:rPr lang="zh-CN" sz="900" b="0" u="none" strike="noStrike">
                <a:solidFill>
                  <a:srgbClr val="6C7A89"/>
                </a:solidFill>
                <a:effectLst/>
                <a:uFillTx/>
                <a:latin typeface="NotoSansCJKsc"/>
                <a:ea typeface="NotoSansCJKsc"/>
              </a:rPr>
              <a:t>将嵌⼊向量存储到</a:t>
            </a:r>
            <a:endParaRPr lang="en-US" sz="900" b="0" u="none" strike="noStrike">
              <a:solidFill>
                <a:srgbClr val="000000"/>
              </a:solidFill>
              <a:effectLst/>
              <a:uFillTx/>
              <a:latin typeface="Times New Roman"/>
            </a:endParaRPr>
          </a:p>
        </p:txBody>
      </p:sp>
      <p:sp>
        <p:nvSpPr>
          <p:cNvPr id="377" name="文本框 376"/>
          <p:cNvSpPr txBox="1"/>
          <p:nvPr/>
        </p:nvSpPr>
        <p:spPr>
          <a:xfrm>
            <a:off x="1886760" y="7191720"/>
            <a:ext cx="401400" cy="126720"/>
          </a:xfrm>
          <a:prstGeom prst="rect">
            <a:avLst/>
          </a:prstGeom>
          <a:noFill/>
          <a:ln w="0">
            <a:noFill/>
          </a:ln>
        </p:spPr>
        <p:txBody>
          <a:bodyPr wrap="none" lIns="0" tIns="0" rIns="0" bIns="0" anchor="t">
            <a:spAutoFit/>
          </a:bodyPr>
          <a:lstStyle/>
          <a:p>
            <a:r>
              <a:rPr lang="en-US" sz="870" b="0" i="1" u="none" strike="noStrike">
                <a:solidFill>
                  <a:srgbClr val="6C7A89"/>
                </a:solidFill>
                <a:effectLst/>
                <a:uFillTx/>
                <a:latin typeface="Courier New"/>
                <a:ea typeface="Courier New"/>
              </a:rPr>
              <a:t>NumPy </a:t>
            </a:r>
            <a:endParaRPr lang="en-US" sz="870" b="0" u="none" strike="noStrike">
              <a:solidFill>
                <a:srgbClr val="000000"/>
              </a:solidFill>
              <a:effectLst/>
              <a:uFillTx/>
              <a:latin typeface="Times New Roman"/>
            </a:endParaRPr>
          </a:p>
        </p:txBody>
      </p:sp>
      <p:sp>
        <p:nvSpPr>
          <p:cNvPr id="378" name="文本框 377"/>
          <p:cNvSpPr txBox="1"/>
          <p:nvPr/>
        </p:nvSpPr>
        <p:spPr>
          <a:xfrm>
            <a:off x="2316960" y="7155720"/>
            <a:ext cx="343800" cy="166320"/>
          </a:xfrm>
          <a:prstGeom prst="rect">
            <a:avLst/>
          </a:prstGeom>
          <a:noFill/>
          <a:ln w="0">
            <a:noFill/>
          </a:ln>
        </p:spPr>
        <p:txBody>
          <a:bodyPr wrap="none" lIns="0" tIns="0" rIns="0" bIns="0" anchor="t">
            <a:spAutoFit/>
          </a:bodyPr>
          <a:lstStyle/>
          <a:p>
            <a:r>
              <a:rPr lang="zh-CN" sz="900" b="0" u="none" strike="noStrike">
                <a:solidFill>
                  <a:srgbClr val="6C7A89"/>
                </a:solidFill>
                <a:effectLst/>
                <a:uFillTx/>
                <a:latin typeface="NotoSansCJKsc"/>
                <a:ea typeface="NotoSansCJKsc"/>
              </a:rPr>
              <a:t>数组中</a:t>
            </a:r>
            <a:endParaRPr lang="en-US" sz="900" b="0" u="none" strike="noStrike">
              <a:solidFill>
                <a:srgbClr val="000000"/>
              </a:solidFill>
              <a:effectLst/>
              <a:uFillTx/>
              <a:latin typeface="Times New Roman"/>
            </a:endParaRPr>
          </a:p>
        </p:txBody>
      </p:sp>
      <p:sp>
        <p:nvSpPr>
          <p:cNvPr id="379" name="文本框 378"/>
          <p:cNvSpPr txBox="1"/>
          <p:nvPr/>
        </p:nvSpPr>
        <p:spPr>
          <a:xfrm>
            <a:off x="869040" y="7349760"/>
            <a:ext cx="3071880" cy="126720"/>
          </a:xfrm>
          <a:prstGeom prst="rect">
            <a:avLst/>
          </a:prstGeom>
          <a:noFill/>
          <a:ln w="0">
            <a:noFill/>
          </a:ln>
        </p:spPr>
        <p:txBody>
          <a:bodyPr wrap="none" lIns="0" tIns="0" rIns="0" bIns="0" anchor="t">
            <a:spAutoFit/>
          </a:bodyPr>
          <a:lstStyle/>
          <a:p>
            <a:r>
              <a:rPr lang="en-US" sz="870" b="0" u="none" strike="noStrike">
                <a:solidFill>
                  <a:srgbClr val="E5E7EB"/>
                </a:solidFill>
                <a:effectLst/>
                <a:uFillTx/>
                <a:latin typeface="Courier New"/>
                <a:ea typeface="Courier New"/>
              </a:rPr>
              <a:t>embeddings = np.vstack(df[</a:t>
            </a:r>
            <a:r>
              <a:rPr lang="en-US" sz="870" b="0" u="none" strike="noStrike">
                <a:solidFill>
                  <a:srgbClr val="4A90E2"/>
                </a:solidFill>
                <a:effectLst/>
                <a:uFillTx/>
                <a:latin typeface="Courier New"/>
                <a:ea typeface="Courier New"/>
              </a:rPr>
              <a:t>"embedding"</a:t>
            </a:r>
            <a:r>
              <a:rPr lang="en-US" sz="870" b="0" u="none" strike="noStrike">
                <a:solidFill>
                  <a:srgbClr val="E5E7EB"/>
                </a:solidFill>
                <a:effectLst/>
                <a:uFillTx/>
                <a:latin typeface="Courier New"/>
                <a:ea typeface="Courier New"/>
              </a:rPr>
              <a:t>].values)</a:t>
            </a:r>
            <a:endParaRPr lang="en-US" sz="870" b="0" u="none" strike="noStrike">
              <a:solidFill>
                <a:srgbClr val="000000"/>
              </a:solidFill>
              <a:effectLst/>
              <a:uFillTx/>
              <a:latin typeface="Times New Roman"/>
            </a:endParaRPr>
          </a:p>
        </p:txBody>
      </p:sp>
      <p:sp>
        <p:nvSpPr>
          <p:cNvPr id="380" name="文本框 379"/>
          <p:cNvSpPr txBox="1"/>
          <p:nvPr/>
        </p:nvSpPr>
        <p:spPr>
          <a:xfrm>
            <a:off x="869040" y="7507800"/>
            <a:ext cx="1937160" cy="126720"/>
          </a:xfrm>
          <a:prstGeom prst="rect">
            <a:avLst/>
          </a:prstGeom>
          <a:noFill/>
          <a:ln w="0">
            <a:noFill/>
          </a:ln>
        </p:spPr>
        <p:txBody>
          <a:bodyPr wrap="none" lIns="0" tIns="0" rIns="0" bIns="0" anchor="t">
            <a:spAutoFit/>
          </a:bodyPr>
          <a:lstStyle/>
          <a:p>
            <a:r>
              <a:rPr lang="en-US" sz="870" b="0" u="none" strike="noStrike">
                <a:solidFill>
                  <a:srgbClr val="E5E7EB"/>
                </a:solidFill>
                <a:effectLst/>
                <a:uFillTx/>
                <a:latin typeface="Courier New"/>
                <a:ea typeface="Courier New"/>
              </a:rPr>
              <a:t>doc_ids = df[</a:t>
            </a:r>
            <a:r>
              <a:rPr lang="en-US" sz="870" b="0" u="none" strike="noStrike">
                <a:solidFill>
                  <a:srgbClr val="4A90E2"/>
                </a:solidFill>
                <a:effectLst/>
                <a:uFillTx/>
                <a:latin typeface="Courier New"/>
                <a:ea typeface="Courier New"/>
              </a:rPr>
              <a:t>"doc_id"</a:t>
            </a:r>
            <a:r>
              <a:rPr lang="en-US" sz="870" b="0" u="none" strike="noStrike">
                <a:solidFill>
                  <a:srgbClr val="E5E7EB"/>
                </a:solidFill>
                <a:effectLst/>
                <a:uFillTx/>
                <a:latin typeface="Courier New"/>
                <a:ea typeface="Courier New"/>
              </a:rPr>
              <a:t>].values</a:t>
            </a:r>
            <a:endParaRPr lang="en-US" sz="870" b="0" u="none" strike="noStrike">
              <a:solidFill>
                <a:srgbClr val="000000"/>
              </a:solidFill>
              <a:effectLst/>
              <a:uFillTx/>
              <a:latin typeface="Times New Roman"/>
            </a:endParaRPr>
          </a:p>
        </p:txBody>
      </p:sp>
      <p:sp>
        <p:nvSpPr>
          <p:cNvPr id="381" name="文本框 380"/>
          <p:cNvSpPr txBox="1"/>
          <p:nvPr/>
        </p:nvSpPr>
        <p:spPr>
          <a:xfrm>
            <a:off x="869040" y="7823880"/>
            <a:ext cx="134280" cy="126720"/>
          </a:xfrm>
          <a:prstGeom prst="rect">
            <a:avLst/>
          </a:prstGeom>
          <a:noFill/>
          <a:ln w="0">
            <a:noFill/>
          </a:ln>
        </p:spPr>
        <p:txBody>
          <a:bodyPr wrap="none" lIns="0" tIns="0" rIns="0" bIns="0" anchor="t">
            <a:spAutoFit/>
          </a:bodyPr>
          <a:lstStyle/>
          <a:p>
            <a:r>
              <a:rPr lang="en-US" sz="870" b="0" i="1" u="none" strike="noStrike">
                <a:solidFill>
                  <a:srgbClr val="6C7A89"/>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382" name="文本框 381"/>
          <p:cNvSpPr txBox="1"/>
          <p:nvPr/>
        </p:nvSpPr>
        <p:spPr>
          <a:xfrm>
            <a:off x="1033920" y="7787520"/>
            <a:ext cx="1029600" cy="166320"/>
          </a:xfrm>
          <a:prstGeom prst="rect">
            <a:avLst/>
          </a:prstGeom>
          <a:noFill/>
          <a:ln w="0">
            <a:noFill/>
          </a:ln>
        </p:spPr>
        <p:txBody>
          <a:bodyPr wrap="none" lIns="0" tIns="0" rIns="0" bIns="0" anchor="t">
            <a:spAutoFit/>
          </a:bodyPr>
          <a:lstStyle/>
          <a:p>
            <a:r>
              <a:rPr lang="zh-CN" sz="900" b="0" u="none" strike="noStrike">
                <a:solidFill>
                  <a:srgbClr val="6C7A89"/>
                </a:solidFill>
                <a:effectLst/>
                <a:uFillTx/>
                <a:latin typeface="NotoSansCJKsc"/>
                <a:ea typeface="NotoSansCJKsc"/>
              </a:rPr>
              <a:t>保存嵌⼊向量和⽂档</a:t>
            </a:r>
            <a:endParaRPr lang="en-US" sz="900" b="0" u="none" strike="noStrike">
              <a:solidFill>
                <a:srgbClr val="000000"/>
              </a:solidFill>
              <a:effectLst/>
              <a:uFillTx/>
              <a:latin typeface="Times New Roman"/>
            </a:endParaRPr>
          </a:p>
        </p:txBody>
      </p:sp>
      <p:sp>
        <p:nvSpPr>
          <p:cNvPr id="383" name="文本框 382"/>
          <p:cNvSpPr txBox="1"/>
          <p:nvPr/>
        </p:nvSpPr>
        <p:spPr>
          <a:xfrm>
            <a:off x="1997280" y="7823880"/>
            <a:ext cx="134280" cy="126720"/>
          </a:xfrm>
          <a:prstGeom prst="rect">
            <a:avLst/>
          </a:prstGeom>
          <a:noFill/>
          <a:ln w="0">
            <a:noFill/>
          </a:ln>
        </p:spPr>
        <p:txBody>
          <a:bodyPr wrap="none" lIns="0" tIns="0" rIns="0" bIns="0" anchor="t">
            <a:spAutoFit/>
          </a:bodyPr>
          <a:lstStyle/>
          <a:p>
            <a:r>
              <a:rPr lang="en-US" sz="870" b="0" i="1" u="none" strike="noStrike">
                <a:solidFill>
                  <a:srgbClr val="6C7A89"/>
                </a:solidFill>
                <a:effectLst/>
                <a:uFillTx/>
                <a:latin typeface="Courier New"/>
                <a:ea typeface="Courier New"/>
              </a:rPr>
              <a:t>ID</a:t>
            </a:r>
            <a:endParaRPr lang="en-US" sz="870" b="0" u="none" strike="noStrike">
              <a:solidFill>
                <a:srgbClr val="000000"/>
              </a:solidFill>
              <a:effectLst/>
              <a:uFillTx/>
              <a:latin typeface="Times New Roman"/>
            </a:endParaRPr>
          </a:p>
        </p:txBody>
      </p:sp>
      <p:sp>
        <p:nvSpPr>
          <p:cNvPr id="384" name="文本框 383"/>
          <p:cNvSpPr txBox="1"/>
          <p:nvPr/>
        </p:nvSpPr>
        <p:spPr>
          <a:xfrm>
            <a:off x="2162160" y="7787520"/>
            <a:ext cx="1029600" cy="166320"/>
          </a:xfrm>
          <a:prstGeom prst="rect">
            <a:avLst/>
          </a:prstGeom>
          <a:noFill/>
          <a:ln w="0">
            <a:noFill/>
          </a:ln>
        </p:spPr>
        <p:txBody>
          <a:bodyPr wrap="none" lIns="0" tIns="0" rIns="0" bIns="0" anchor="t">
            <a:spAutoFit/>
          </a:bodyPr>
          <a:lstStyle/>
          <a:p>
            <a:r>
              <a:rPr lang="zh-CN" sz="900" b="0" u="none" strike="noStrike">
                <a:solidFill>
                  <a:srgbClr val="6C7A89"/>
                </a:solidFill>
                <a:effectLst/>
                <a:uFillTx/>
                <a:latin typeface="NotoSansCJKsc"/>
                <a:ea typeface="NotoSansCJKsc"/>
              </a:rPr>
              <a:t>，以便后续检索使⽤</a:t>
            </a:r>
            <a:endParaRPr lang="en-US" sz="900" b="0" u="none" strike="noStrike">
              <a:solidFill>
                <a:srgbClr val="000000"/>
              </a:solidFill>
              <a:effectLst/>
              <a:uFillTx/>
              <a:latin typeface="Times New Roman"/>
            </a:endParaRPr>
          </a:p>
        </p:txBody>
      </p:sp>
      <p:sp>
        <p:nvSpPr>
          <p:cNvPr id="385" name="文本框 384"/>
          <p:cNvSpPr txBox="1"/>
          <p:nvPr/>
        </p:nvSpPr>
        <p:spPr>
          <a:xfrm>
            <a:off x="869040" y="7981920"/>
            <a:ext cx="2471040" cy="126720"/>
          </a:xfrm>
          <a:prstGeom prst="rect">
            <a:avLst/>
          </a:prstGeom>
          <a:noFill/>
          <a:ln w="0">
            <a:noFill/>
          </a:ln>
        </p:spPr>
        <p:txBody>
          <a:bodyPr wrap="none" lIns="0" tIns="0" rIns="0" bIns="0" anchor="t">
            <a:spAutoFit/>
          </a:bodyPr>
          <a:lstStyle/>
          <a:p>
            <a:r>
              <a:rPr lang="en-US" sz="870" b="0" u="none" strike="noStrike">
                <a:solidFill>
                  <a:srgbClr val="E5E7EB"/>
                </a:solidFill>
                <a:effectLst/>
                <a:uFillTx/>
                <a:latin typeface="Courier New"/>
                <a:ea typeface="Courier New"/>
              </a:rPr>
              <a:t>np.save(</a:t>
            </a:r>
            <a:r>
              <a:rPr lang="en-US" sz="870" b="0" u="none" strike="noStrike">
                <a:solidFill>
                  <a:srgbClr val="4A90E2"/>
                </a:solidFill>
                <a:effectLst/>
                <a:uFillTx/>
                <a:latin typeface="Courier New"/>
                <a:ea typeface="Courier New"/>
              </a:rPr>
              <a:t>"embeddings.npy"</a:t>
            </a:r>
            <a:r>
              <a:rPr lang="en-US" sz="870" b="0" u="none" strike="noStrike">
                <a:solidFill>
                  <a:srgbClr val="E5E7EB"/>
                </a:solidFill>
                <a:effectLst/>
                <a:uFillTx/>
                <a:latin typeface="Courier New"/>
                <a:ea typeface="Courier New"/>
              </a:rPr>
              <a:t>, embeddings)</a:t>
            </a:r>
            <a:endParaRPr lang="en-US" sz="870" b="0" u="none" strike="noStrike">
              <a:solidFill>
                <a:srgbClr val="000000"/>
              </a:solidFill>
              <a:effectLst/>
              <a:uFillTx/>
              <a:latin typeface="Times New Roman"/>
            </a:endParaRPr>
          </a:p>
        </p:txBody>
      </p:sp>
      <p:sp>
        <p:nvSpPr>
          <p:cNvPr id="386" name="文本框 385"/>
          <p:cNvSpPr txBox="1"/>
          <p:nvPr/>
        </p:nvSpPr>
        <p:spPr>
          <a:xfrm>
            <a:off x="869040" y="8139960"/>
            <a:ext cx="2070720" cy="126720"/>
          </a:xfrm>
          <a:prstGeom prst="rect">
            <a:avLst/>
          </a:prstGeom>
          <a:noFill/>
          <a:ln w="0">
            <a:noFill/>
          </a:ln>
        </p:spPr>
        <p:txBody>
          <a:bodyPr wrap="none" lIns="0" tIns="0" rIns="0" bIns="0" anchor="t">
            <a:spAutoFit/>
          </a:bodyPr>
          <a:lstStyle/>
          <a:p>
            <a:r>
              <a:rPr lang="en-US" sz="870" b="0" u="none" strike="noStrike">
                <a:solidFill>
                  <a:srgbClr val="E5E7EB"/>
                </a:solidFill>
                <a:effectLst/>
                <a:uFillTx/>
                <a:latin typeface="Courier New"/>
                <a:ea typeface="Courier New"/>
              </a:rPr>
              <a:t>np.save(</a:t>
            </a:r>
            <a:r>
              <a:rPr lang="en-US" sz="870" b="0" u="none" strike="noStrike">
                <a:solidFill>
                  <a:srgbClr val="4A90E2"/>
                </a:solidFill>
                <a:effectLst/>
                <a:uFillTx/>
                <a:latin typeface="Courier New"/>
                <a:ea typeface="Courier New"/>
              </a:rPr>
              <a:t>"doc_ids.npy"</a:t>
            </a:r>
            <a:r>
              <a:rPr lang="en-US" sz="870" b="0" u="none" strike="noStrike">
                <a:solidFill>
                  <a:srgbClr val="E5E7EB"/>
                </a:solidFill>
                <a:effectLst/>
                <a:uFillTx/>
                <a:latin typeface="Courier New"/>
                <a:ea typeface="Courier New"/>
              </a:rPr>
              <a:t>, doc_ids)</a:t>
            </a:r>
            <a:endParaRPr lang="en-US" sz="870" b="0" u="none" strike="noStrike">
              <a:solidFill>
                <a:srgbClr val="000000"/>
              </a:solidFill>
              <a:effectLst/>
              <a:uFillTx/>
              <a:latin typeface="Times New Roman"/>
            </a:endParaRPr>
          </a:p>
        </p:txBody>
      </p:sp>
      <p:sp>
        <p:nvSpPr>
          <p:cNvPr id="387" name="文本框 386"/>
          <p:cNvSpPr txBox="1"/>
          <p:nvPr/>
        </p:nvSpPr>
        <p:spPr>
          <a:xfrm>
            <a:off x="869040" y="8456040"/>
            <a:ext cx="110160" cy="126720"/>
          </a:xfrm>
          <a:prstGeom prst="rect">
            <a:avLst/>
          </a:prstGeom>
          <a:noFill/>
          <a:ln w="0">
            <a:noFill/>
          </a:ln>
        </p:spPr>
        <p:txBody>
          <a:bodyPr wrap="none" lIns="0" tIns="0" rIns="0" bIns="0" anchor="t">
            <a:spAutoFit/>
          </a:bodyPr>
          <a:lstStyle/>
          <a:p>
            <a:r>
              <a:rPr lang="en-US" sz="870" b="0" i="1" u="none" strike="noStrike">
                <a:solidFill>
                  <a:srgbClr val="6C7A89"/>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388" name="文本框 387"/>
          <p:cNvSpPr txBox="1"/>
          <p:nvPr/>
        </p:nvSpPr>
        <p:spPr>
          <a:xfrm>
            <a:off x="1033920" y="8419680"/>
            <a:ext cx="686520" cy="166320"/>
          </a:xfrm>
          <a:prstGeom prst="rect">
            <a:avLst/>
          </a:prstGeom>
          <a:noFill/>
          <a:ln w="0">
            <a:noFill/>
          </a:ln>
        </p:spPr>
        <p:txBody>
          <a:bodyPr wrap="none" lIns="0" tIns="0" rIns="0" bIns="0" anchor="t">
            <a:spAutoFit/>
          </a:bodyPr>
          <a:lstStyle/>
          <a:p>
            <a:r>
              <a:rPr lang="zh-CN" sz="900" b="0" u="none" strike="noStrike">
                <a:solidFill>
                  <a:srgbClr val="6C7A89"/>
                </a:solidFill>
                <a:effectLst/>
                <a:uFillTx/>
                <a:latin typeface="NotoSansCJKsc"/>
                <a:ea typeface="NotoSansCJKsc"/>
              </a:rPr>
              <a:t>运⾏结果⽰例</a:t>
            </a:r>
            <a:endParaRPr lang="en-US" sz="900" b="0" u="none" strike="noStrike">
              <a:solidFill>
                <a:srgbClr val="000000"/>
              </a:solidFill>
              <a:effectLst/>
              <a:uFillTx/>
              <a:latin typeface="Times New Roman"/>
            </a:endParaRPr>
          </a:p>
        </p:txBody>
      </p:sp>
      <p:sp>
        <p:nvSpPr>
          <p:cNvPr id="389" name="文本框 388"/>
          <p:cNvSpPr txBox="1"/>
          <p:nvPr/>
        </p:nvSpPr>
        <p:spPr>
          <a:xfrm>
            <a:off x="9935640" y="8951040"/>
            <a:ext cx="32112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6 / 16</a:t>
            </a:r>
            <a:endParaRPr lang="en-US" sz="87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任意多边形 389"/>
          <p:cNvSpPr/>
          <p:nvPr/>
        </p:nvSpPr>
        <p:spPr>
          <a:xfrm>
            <a:off x="0" y="0"/>
            <a:ext cx="10704600" cy="9140760"/>
          </a:xfrm>
          <a:custGeom>
            <a:avLst/>
            <a:gdLst/>
            <a:ahLst/>
            <a:cxnLst/>
            <a:rect l="0" t="0" r="r" b="b"/>
            <a:pathLst>
              <a:path w="29735" h="25391">
                <a:moveTo>
                  <a:pt x="0" y="0"/>
                </a:moveTo>
                <a:lnTo>
                  <a:pt x="29735" y="0"/>
                </a:lnTo>
                <a:lnTo>
                  <a:pt x="29735" y="25391"/>
                </a:lnTo>
                <a:lnTo>
                  <a:pt x="0" y="25391"/>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91" name="图片 390"/>
          <p:cNvPicPr/>
          <p:nvPr/>
        </p:nvPicPr>
        <p:blipFill>
          <a:blip r:embed="rId2"/>
          <a:stretch/>
        </p:blipFill>
        <p:spPr>
          <a:xfrm>
            <a:off x="300240" y="-3960"/>
            <a:ext cx="10112040" cy="114480"/>
          </a:xfrm>
          <a:prstGeom prst="rect">
            <a:avLst/>
          </a:prstGeom>
          <a:noFill/>
          <a:ln w="0">
            <a:noFill/>
          </a:ln>
        </p:spPr>
      </p:pic>
      <p:sp>
        <p:nvSpPr>
          <p:cNvPr id="392" name="任意多边形 391"/>
          <p:cNvSpPr/>
          <p:nvPr/>
        </p:nvSpPr>
        <p:spPr>
          <a:xfrm>
            <a:off x="9622080" y="0"/>
            <a:ext cx="1082520" cy="505800"/>
          </a:xfrm>
          <a:custGeom>
            <a:avLst/>
            <a:gdLst/>
            <a:ahLst/>
            <a:cxnLst/>
            <a:rect l="0" t="0" r="r" b="b"/>
            <a:pathLst>
              <a:path w="3007" h="1405">
                <a:moveTo>
                  <a:pt x="0" y="708"/>
                </a:moveTo>
                <a:lnTo>
                  <a:pt x="0" y="0"/>
                </a:lnTo>
                <a:lnTo>
                  <a:pt x="3007" y="0"/>
                </a:lnTo>
                <a:lnTo>
                  <a:pt x="3007" y="1101"/>
                </a:lnTo>
                <a:cubicBezTo>
                  <a:pt x="2980" y="1118"/>
                  <a:pt x="2951" y="1134"/>
                  <a:pt x="2920" y="1150"/>
                </a:cubicBezTo>
                <a:cubicBezTo>
                  <a:pt x="2885" y="1168"/>
                  <a:pt x="2849" y="1185"/>
                  <a:pt x="2811" y="1201"/>
                </a:cubicBezTo>
                <a:cubicBezTo>
                  <a:pt x="2773" y="1217"/>
                  <a:pt x="2733" y="1232"/>
                  <a:pt x="2691" y="1247"/>
                </a:cubicBezTo>
                <a:cubicBezTo>
                  <a:pt x="2650" y="1261"/>
                  <a:pt x="2607" y="1275"/>
                  <a:pt x="2562" y="1288"/>
                </a:cubicBezTo>
                <a:cubicBezTo>
                  <a:pt x="2517" y="1300"/>
                  <a:pt x="2471" y="1312"/>
                  <a:pt x="2423" y="1323"/>
                </a:cubicBezTo>
                <a:cubicBezTo>
                  <a:pt x="2376" y="1333"/>
                  <a:pt x="2327" y="1343"/>
                  <a:pt x="2277" y="1352"/>
                </a:cubicBezTo>
                <a:cubicBezTo>
                  <a:pt x="2227" y="1361"/>
                  <a:pt x="2177" y="1368"/>
                  <a:pt x="2125" y="1375"/>
                </a:cubicBezTo>
                <a:cubicBezTo>
                  <a:pt x="2074" y="1382"/>
                  <a:pt x="2021" y="1387"/>
                  <a:pt x="1968" y="1392"/>
                </a:cubicBezTo>
                <a:cubicBezTo>
                  <a:pt x="1916" y="1396"/>
                  <a:pt x="1862" y="1399"/>
                  <a:pt x="1808" y="1402"/>
                </a:cubicBezTo>
                <a:cubicBezTo>
                  <a:pt x="1754" y="1404"/>
                  <a:pt x="1700" y="1405"/>
                  <a:pt x="1646" y="1405"/>
                </a:cubicBezTo>
                <a:cubicBezTo>
                  <a:pt x="1592" y="1405"/>
                  <a:pt x="1539" y="1404"/>
                  <a:pt x="1485" y="1402"/>
                </a:cubicBezTo>
                <a:cubicBezTo>
                  <a:pt x="1431" y="1399"/>
                  <a:pt x="1378" y="1396"/>
                  <a:pt x="1325" y="1392"/>
                </a:cubicBezTo>
                <a:cubicBezTo>
                  <a:pt x="1272" y="1387"/>
                  <a:pt x="1220" y="1382"/>
                  <a:pt x="1169" y="1375"/>
                </a:cubicBezTo>
                <a:cubicBezTo>
                  <a:pt x="1117" y="1368"/>
                  <a:pt x="1066" y="1361"/>
                  <a:pt x="1017" y="1352"/>
                </a:cubicBezTo>
                <a:cubicBezTo>
                  <a:pt x="967" y="1343"/>
                  <a:pt x="918" y="1333"/>
                  <a:pt x="870" y="1323"/>
                </a:cubicBezTo>
                <a:cubicBezTo>
                  <a:pt x="823" y="1312"/>
                  <a:pt x="777" y="1300"/>
                  <a:pt x="732" y="1288"/>
                </a:cubicBezTo>
                <a:cubicBezTo>
                  <a:pt x="687" y="1275"/>
                  <a:pt x="644" y="1261"/>
                  <a:pt x="602" y="1247"/>
                </a:cubicBezTo>
                <a:cubicBezTo>
                  <a:pt x="561" y="1232"/>
                  <a:pt x="521" y="1217"/>
                  <a:pt x="483" y="1201"/>
                </a:cubicBezTo>
                <a:cubicBezTo>
                  <a:pt x="444" y="1185"/>
                  <a:pt x="408" y="1168"/>
                  <a:pt x="374" y="1150"/>
                </a:cubicBezTo>
                <a:cubicBezTo>
                  <a:pt x="340" y="1133"/>
                  <a:pt x="308" y="1114"/>
                  <a:pt x="278" y="1095"/>
                </a:cubicBezTo>
                <a:cubicBezTo>
                  <a:pt x="248" y="1076"/>
                  <a:pt x="220" y="1057"/>
                  <a:pt x="195" y="1037"/>
                </a:cubicBezTo>
                <a:cubicBezTo>
                  <a:pt x="169" y="1017"/>
                  <a:pt x="146" y="996"/>
                  <a:pt x="126" y="975"/>
                </a:cubicBezTo>
                <a:cubicBezTo>
                  <a:pt x="105" y="954"/>
                  <a:pt x="87" y="932"/>
                  <a:pt x="71" y="910"/>
                </a:cubicBezTo>
                <a:cubicBezTo>
                  <a:pt x="56" y="889"/>
                  <a:pt x="43" y="867"/>
                  <a:pt x="32" y="844"/>
                </a:cubicBezTo>
                <a:cubicBezTo>
                  <a:pt x="22" y="822"/>
                  <a:pt x="14" y="799"/>
                  <a:pt x="8" y="777"/>
                </a:cubicBezTo>
                <a:cubicBezTo>
                  <a:pt x="3" y="754"/>
                  <a:pt x="0" y="731"/>
                  <a:pt x="0" y="708"/>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93" name="任意多边形 392"/>
          <p:cNvSpPr/>
          <p:nvPr/>
        </p:nvSpPr>
        <p:spPr>
          <a:xfrm>
            <a:off x="615960" y="0"/>
            <a:ext cx="9480600" cy="505800"/>
          </a:xfrm>
          <a:custGeom>
            <a:avLst/>
            <a:gdLst/>
            <a:ahLst/>
            <a:cxnLst/>
            <a:rect l="0" t="0" r="r" b="b"/>
            <a:pathLst>
              <a:path w="26335" h="1405">
                <a:moveTo>
                  <a:pt x="0" y="1229"/>
                </a:moveTo>
                <a:lnTo>
                  <a:pt x="0" y="175"/>
                </a:lnTo>
                <a:cubicBezTo>
                  <a:pt x="0" y="164"/>
                  <a:pt x="1" y="152"/>
                  <a:pt x="4" y="141"/>
                </a:cubicBezTo>
                <a:cubicBezTo>
                  <a:pt x="6" y="130"/>
                  <a:pt x="9" y="119"/>
                  <a:pt x="14" y="108"/>
                </a:cubicBezTo>
                <a:cubicBezTo>
                  <a:pt x="18" y="97"/>
                  <a:pt x="23" y="87"/>
                  <a:pt x="30" y="78"/>
                </a:cubicBezTo>
                <a:cubicBezTo>
                  <a:pt x="36" y="68"/>
                  <a:pt x="43" y="59"/>
                  <a:pt x="52" y="51"/>
                </a:cubicBezTo>
                <a:cubicBezTo>
                  <a:pt x="60" y="43"/>
                  <a:pt x="69" y="35"/>
                  <a:pt x="78" y="29"/>
                </a:cubicBezTo>
                <a:cubicBezTo>
                  <a:pt x="88" y="23"/>
                  <a:pt x="98" y="17"/>
                  <a:pt x="109" y="13"/>
                </a:cubicBezTo>
                <a:cubicBezTo>
                  <a:pt x="119" y="8"/>
                  <a:pt x="130" y="5"/>
                  <a:pt x="142" y="3"/>
                </a:cubicBezTo>
                <a:cubicBezTo>
                  <a:pt x="153" y="1"/>
                  <a:pt x="164" y="0"/>
                  <a:pt x="176" y="0"/>
                </a:cubicBezTo>
                <a:lnTo>
                  <a:pt x="26160" y="0"/>
                </a:lnTo>
                <a:cubicBezTo>
                  <a:pt x="26171" y="0"/>
                  <a:pt x="26183" y="1"/>
                  <a:pt x="26194" y="3"/>
                </a:cubicBezTo>
                <a:cubicBezTo>
                  <a:pt x="26205" y="5"/>
                  <a:pt x="26216" y="8"/>
                  <a:pt x="26227" y="13"/>
                </a:cubicBezTo>
                <a:cubicBezTo>
                  <a:pt x="26237" y="17"/>
                  <a:pt x="26248" y="23"/>
                  <a:pt x="26257" y="29"/>
                </a:cubicBezTo>
                <a:cubicBezTo>
                  <a:pt x="26267" y="35"/>
                  <a:pt x="26276" y="43"/>
                  <a:pt x="26284" y="51"/>
                </a:cubicBezTo>
                <a:cubicBezTo>
                  <a:pt x="26292" y="59"/>
                  <a:pt x="26299" y="68"/>
                  <a:pt x="26306" y="78"/>
                </a:cubicBezTo>
                <a:cubicBezTo>
                  <a:pt x="26312" y="87"/>
                  <a:pt x="26317" y="97"/>
                  <a:pt x="26322" y="108"/>
                </a:cubicBezTo>
                <a:cubicBezTo>
                  <a:pt x="26326" y="119"/>
                  <a:pt x="26330" y="130"/>
                  <a:pt x="26332" y="141"/>
                </a:cubicBezTo>
                <a:cubicBezTo>
                  <a:pt x="26334" y="152"/>
                  <a:pt x="26335" y="164"/>
                  <a:pt x="26335" y="175"/>
                </a:cubicBezTo>
                <a:lnTo>
                  <a:pt x="26335" y="1229"/>
                </a:lnTo>
                <a:cubicBezTo>
                  <a:pt x="26335" y="1241"/>
                  <a:pt x="26334" y="1252"/>
                  <a:pt x="26332" y="1264"/>
                </a:cubicBezTo>
                <a:cubicBezTo>
                  <a:pt x="26330" y="1275"/>
                  <a:pt x="26326" y="1286"/>
                  <a:pt x="26322" y="1297"/>
                </a:cubicBezTo>
                <a:cubicBezTo>
                  <a:pt x="26317" y="1307"/>
                  <a:pt x="26312" y="1317"/>
                  <a:pt x="26306" y="1327"/>
                </a:cubicBezTo>
                <a:cubicBezTo>
                  <a:pt x="26299" y="1337"/>
                  <a:pt x="26292" y="1345"/>
                  <a:pt x="26284" y="1354"/>
                </a:cubicBezTo>
                <a:cubicBezTo>
                  <a:pt x="26276" y="1362"/>
                  <a:pt x="26267" y="1369"/>
                  <a:pt x="26257" y="1375"/>
                </a:cubicBezTo>
                <a:cubicBezTo>
                  <a:pt x="26248" y="1382"/>
                  <a:pt x="26237" y="1387"/>
                  <a:pt x="26227" y="1392"/>
                </a:cubicBezTo>
                <a:cubicBezTo>
                  <a:pt x="26216" y="1396"/>
                  <a:pt x="26205" y="1399"/>
                  <a:pt x="26194" y="1402"/>
                </a:cubicBezTo>
                <a:cubicBezTo>
                  <a:pt x="26183" y="1404"/>
                  <a:pt x="26171" y="1405"/>
                  <a:pt x="26160" y="1405"/>
                </a:cubicBezTo>
                <a:lnTo>
                  <a:pt x="176" y="1405"/>
                </a:lnTo>
                <a:cubicBezTo>
                  <a:pt x="164" y="1405"/>
                  <a:pt x="153" y="1404"/>
                  <a:pt x="142" y="1402"/>
                </a:cubicBezTo>
                <a:cubicBezTo>
                  <a:pt x="130" y="1399"/>
                  <a:pt x="119" y="1396"/>
                  <a:pt x="109" y="1392"/>
                </a:cubicBezTo>
                <a:cubicBezTo>
                  <a:pt x="98" y="1387"/>
                  <a:pt x="88" y="1382"/>
                  <a:pt x="78" y="1375"/>
                </a:cubicBezTo>
                <a:cubicBezTo>
                  <a:pt x="69" y="1369"/>
                  <a:pt x="60" y="1362"/>
                  <a:pt x="52" y="1354"/>
                </a:cubicBezTo>
                <a:cubicBezTo>
                  <a:pt x="43" y="1345"/>
                  <a:pt x="36" y="1337"/>
                  <a:pt x="30" y="1327"/>
                </a:cubicBezTo>
                <a:cubicBezTo>
                  <a:pt x="23" y="1317"/>
                  <a:pt x="18" y="1307"/>
                  <a:pt x="14" y="1297"/>
                </a:cubicBezTo>
                <a:cubicBezTo>
                  <a:pt x="9" y="1286"/>
                  <a:pt x="6" y="1275"/>
                  <a:pt x="4" y="1264"/>
                </a:cubicBezTo>
                <a:cubicBezTo>
                  <a:pt x="1" y="1252"/>
                  <a:pt x="0" y="1241"/>
                  <a:pt x="0" y="1229"/>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94" name="图片 393"/>
          <p:cNvPicPr/>
          <p:nvPr/>
        </p:nvPicPr>
        <p:blipFill>
          <a:blip r:embed="rId3"/>
          <a:stretch/>
        </p:blipFill>
        <p:spPr>
          <a:xfrm>
            <a:off x="711000" y="173880"/>
            <a:ext cx="157680" cy="157680"/>
          </a:xfrm>
          <a:prstGeom prst="rect">
            <a:avLst/>
          </a:prstGeom>
          <a:noFill/>
          <a:ln w="0">
            <a:noFill/>
          </a:ln>
        </p:spPr>
      </p:pic>
      <p:sp>
        <p:nvSpPr>
          <p:cNvPr id="395" name="文本框 394"/>
          <p:cNvSpPr txBox="1"/>
          <p:nvPr/>
        </p:nvSpPr>
        <p:spPr>
          <a:xfrm>
            <a:off x="963720" y="84960"/>
            <a:ext cx="111312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数据预处理与向量化是</a:t>
            </a:r>
            <a:endParaRPr lang="en-US" sz="870" b="0" u="none" strike="noStrike">
              <a:solidFill>
                <a:srgbClr val="000000"/>
              </a:solidFill>
              <a:effectLst/>
              <a:uFillTx/>
              <a:latin typeface="Times New Roman"/>
            </a:endParaRPr>
          </a:p>
        </p:txBody>
      </p:sp>
      <p:sp>
        <p:nvSpPr>
          <p:cNvPr id="396" name="文本框 395"/>
          <p:cNvSpPr txBox="1"/>
          <p:nvPr/>
        </p:nvSpPr>
        <p:spPr>
          <a:xfrm>
            <a:off x="2070000" y="110520"/>
            <a:ext cx="24048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RAG</a:t>
            </a:r>
            <a:endParaRPr lang="en-US" sz="870" b="0" u="none" strike="noStrike">
              <a:solidFill>
                <a:srgbClr val="000000"/>
              </a:solidFill>
              <a:effectLst/>
              <a:uFillTx/>
              <a:latin typeface="Times New Roman"/>
            </a:endParaRPr>
          </a:p>
        </p:txBody>
      </p:sp>
      <p:sp>
        <p:nvSpPr>
          <p:cNvPr id="397" name="文本框 396"/>
          <p:cNvSpPr txBox="1"/>
          <p:nvPr/>
        </p:nvSpPr>
        <p:spPr>
          <a:xfrm>
            <a:off x="2301480" y="84960"/>
            <a:ext cx="767700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系统的基础步骤，通过⽂本清洗、嵌⼊向量⽣成和向量存储，为后续的⾼效检索提供了数据⽀持。嵌⼊向量能够捕获⽂本的语义信息，使系统能够理解和匹配</a:t>
            </a:r>
            <a:endParaRPr lang="en-US" sz="870" b="0" u="none" strike="noStrike">
              <a:solidFill>
                <a:srgbClr val="000000"/>
              </a:solidFill>
              <a:effectLst/>
              <a:uFillTx/>
              <a:latin typeface="Times New Roman"/>
            </a:endParaRPr>
          </a:p>
        </p:txBody>
      </p:sp>
      <p:sp>
        <p:nvSpPr>
          <p:cNvPr id="398" name="文本框 397"/>
          <p:cNvSpPr txBox="1"/>
          <p:nvPr/>
        </p:nvSpPr>
        <p:spPr>
          <a:xfrm>
            <a:off x="963720" y="243000"/>
            <a:ext cx="111312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⽤⼾查询的真实意图。</a:t>
            </a:r>
            <a:endParaRPr lang="en-US" sz="87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任意多边形 398"/>
          <p:cNvSpPr/>
          <p:nvPr/>
        </p:nvSpPr>
        <p:spPr>
          <a:xfrm>
            <a:off x="0" y="0"/>
            <a:ext cx="10704600" cy="8938080"/>
          </a:xfrm>
          <a:custGeom>
            <a:avLst/>
            <a:gdLst/>
            <a:ahLst/>
            <a:cxnLst/>
            <a:rect l="0" t="0" r="r" b="b"/>
            <a:pathLst>
              <a:path w="29735" h="24828">
                <a:moveTo>
                  <a:pt x="0" y="0"/>
                </a:moveTo>
                <a:lnTo>
                  <a:pt x="29735" y="0"/>
                </a:lnTo>
                <a:lnTo>
                  <a:pt x="29735" y="24828"/>
                </a:lnTo>
                <a:lnTo>
                  <a:pt x="0" y="24828"/>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00" name="图片 399"/>
          <p:cNvPicPr/>
          <p:nvPr/>
        </p:nvPicPr>
        <p:blipFill>
          <a:blip r:embed="rId2"/>
          <a:stretch/>
        </p:blipFill>
        <p:spPr>
          <a:xfrm>
            <a:off x="568800" y="1212840"/>
            <a:ext cx="9581400" cy="6512400"/>
          </a:xfrm>
          <a:prstGeom prst="rect">
            <a:avLst/>
          </a:prstGeom>
          <a:noFill/>
          <a:ln w="0">
            <a:noFill/>
          </a:ln>
        </p:spPr>
      </p:pic>
      <p:sp>
        <p:nvSpPr>
          <p:cNvPr id="401" name="任意多边形 400"/>
          <p:cNvSpPr/>
          <p:nvPr/>
        </p:nvSpPr>
        <p:spPr>
          <a:xfrm>
            <a:off x="8653320" y="6602400"/>
            <a:ext cx="2051280" cy="2246040"/>
          </a:xfrm>
          <a:custGeom>
            <a:avLst/>
            <a:gdLst/>
            <a:ahLst/>
            <a:cxnLst/>
            <a:rect l="0" t="0" r="r" b="b"/>
            <a:pathLst>
              <a:path w="5698" h="6239">
                <a:moveTo>
                  <a:pt x="5698" y="4875"/>
                </a:moveTo>
                <a:cubicBezTo>
                  <a:pt x="5675" y="4909"/>
                  <a:pt x="5650" y="4944"/>
                  <a:pt x="5625" y="4978"/>
                </a:cubicBezTo>
                <a:cubicBezTo>
                  <a:pt x="5595" y="5019"/>
                  <a:pt x="5563" y="5059"/>
                  <a:pt x="5531" y="5098"/>
                </a:cubicBezTo>
                <a:cubicBezTo>
                  <a:pt x="5499" y="5138"/>
                  <a:pt x="5465" y="5176"/>
                  <a:pt x="5431" y="5214"/>
                </a:cubicBezTo>
                <a:cubicBezTo>
                  <a:pt x="5397" y="5252"/>
                  <a:pt x="5362" y="5289"/>
                  <a:pt x="5326" y="5325"/>
                </a:cubicBezTo>
                <a:cubicBezTo>
                  <a:pt x="5289" y="5361"/>
                  <a:pt x="5253" y="5396"/>
                  <a:pt x="5215" y="5431"/>
                </a:cubicBezTo>
                <a:cubicBezTo>
                  <a:pt x="5177" y="5465"/>
                  <a:pt x="5138" y="5498"/>
                  <a:pt x="5099" y="5531"/>
                </a:cubicBezTo>
                <a:cubicBezTo>
                  <a:pt x="5059" y="5563"/>
                  <a:pt x="5019" y="5594"/>
                  <a:pt x="4978" y="5625"/>
                </a:cubicBezTo>
                <a:cubicBezTo>
                  <a:pt x="4937" y="5655"/>
                  <a:pt x="4895" y="5685"/>
                  <a:pt x="4853" y="5713"/>
                </a:cubicBezTo>
                <a:cubicBezTo>
                  <a:pt x="4810" y="5741"/>
                  <a:pt x="4767" y="5769"/>
                  <a:pt x="4724" y="5795"/>
                </a:cubicBezTo>
                <a:cubicBezTo>
                  <a:pt x="4680" y="5821"/>
                  <a:pt x="4635" y="5846"/>
                  <a:pt x="4590" y="5870"/>
                </a:cubicBezTo>
                <a:cubicBezTo>
                  <a:pt x="4545" y="5894"/>
                  <a:pt x="4500" y="5917"/>
                  <a:pt x="4454" y="5939"/>
                </a:cubicBezTo>
                <a:cubicBezTo>
                  <a:pt x="4407" y="5961"/>
                  <a:pt x="4361" y="5982"/>
                  <a:pt x="4314" y="6001"/>
                </a:cubicBezTo>
                <a:cubicBezTo>
                  <a:pt x="4267" y="6021"/>
                  <a:pt x="4219" y="6039"/>
                  <a:pt x="4171" y="6056"/>
                </a:cubicBezTo>
                <a:cubicBezTo>
                  <a:pt x="4123" y="6074"/>
                  <a:pt x="4074" y="6090"/>
                  <a:pt x="4025" y="6104"/>
                </a:cubicBezTo>
                <a:cubicBezTo>
                  <a:pt x="3977" y="6119"/>
                  <a:pt x="3927" y="6133"/>
                  <a:pt x="3878" y="6145"/>
                </a:cubicBezTo>
                <a:cubicBezTo>
                  <a:pt x="3828" y="6158"/>
                  <a:pt x="3779" y="6169"/>
                  <a:pt x="3729" y="6179"/>
                </a:cubicBezTo>
                <a:cubicBezTo>
                  <a:pt x="3678" y="6189"/>
                  <a:pt x="3628" y="6197"/>
                  <a:pt x="3578" y="6205"/>
                </a:cubicBezTo>
                <a:cubicBezTo>
                  <a:pt x="3527" y="6212"/>
                  <a:pt x="3477" y="6219"/>
                  <a:pt x="3426" y="6224"/>
                </a:cubicBezTo>
                <a:cubicBezTo>
                  <a:pt x="3375" y="6229"/>
                  <a:pt x="3324" y="6232"/>
                  <a:pt x="3273" y="6235"/>
                </a:cubicBezTo>
                <a:cubicBezTo>
                  <a:pt x="3222" y="6237"/>
                  <a:pt x="3171" y="6239"/>
                  <a:pt x="3120" y="6239"/>
                </a:cubicBezTo>
                <a:cubicBezTo>
                  <a:pt x="3069" y="6239"/>
                  <a:pt x="3018" y="6237"/>
                  <a:pt x="2967" y="6235"/>
                </a:cubicBezTo>
                <a:cubicBezTo>
                  <a:pt x="2916" y="6232"/>
                  <a:pt x="2865" y="6229"/>
                  <a:pt x="2814" y="6224"/>
                </a:cubicBezTo>
                <a:cubicBezTo>
                  <a:pt x="2764" y="6219"/>
                  <a:pt x="2713" y="6212"/>
                  <a:pt x="2662" y="6205"/>
                </a:cubicBezTo>
                <a:cubicBezTo>
                  <a:pt x="2612" y="6197"/>
                  <a:pt x="2562" y="6189"/>
                  <a:pt x="2512" y="6179"/>
                </a:cubicBezTo>
                <a:cubicBezTo>
                  <a:pt x="2461" y="6169"/>
                  <a:pt x="2412" y="6158"/>
                  <a:pt x="2362" y="6145"/>
                </a:cubicBezTo>
                <a:cubicBezTo>
                  <a:pt x="2313" y="6133"/>
                  <a:pt x="2263" y="6119"/>
                  <a:pt x="2215" y="6104"/>
                </a:cubicBezTo>
                <a:cubicBezTo>
                  <a:pt x="2166" y="6090"/>
                  <a:pt x="2117" y="6074"/>
                  <a:pt x="2069" y="6056"/>
                </a:cubicBezTo>
                <a:cubicBezTo>
                  <a:pt x="2021" y="6039"/>
                  <a:pt x="1974" y="6021"/>
                  <a:pt x="1926" y="6001"/>
                </a:cubicBezTo>
                <a:cubicBezTo>
                  <a:pt x="1879" y="5982"/>
                  <a:pt x="1833" y="5961"/>
                  <a:pt x="1786" y="5939"/>
                </a:cubicBezTo>
                <a:cubicBezTo>
                  <a:pt x="1740" y="5917"/>
                  <a:pt x="1695" y="5894"/>
                  <a:pt x="1650" y="5870"/>
                </a:cubicBezTo>
                <a:cubicBezTo>
                  <a:pt x="1605" y="5846"/>
                  <a:pt x="1559" y="5821"/>
                  <a:pt x="1516" y="5795"/>
                </a:cubicBezTo>
                <a:cubicBezTo>
                  <a:pt x="1472" y="5769"/>
                  <a:pt x="1429" y="5741"/>
                  <a:pt x="1386" y="5713"/>
                </a:cubicBezTo>
                <a:cubicBezTo>
                  <a:pt x="1344" y="5685"/>
                  <a:pt x="1302" y="5655"/>
                  <a:pt x="1261" y="5625"/>
                </a:cubicBezTo>
                <a:cubicBezTo>
                  <a:pt x="1220" y="5594"/>
                  <a:pt x="1180" y="5563"/>
                  <a:pt x="1140" y="5531"/>
                </a:cubicBezTo>
                <a:cubicBezTo>
                  <a:pt x="1101" y="5498"/>
                  <a:pt x="1062" y="5465"/>
                  <a:pt x="1024" y="5431"/>
                </a:cubicBezTo>
                <a:cubicBezTo>
                  <a:pt x="987" y="5396"/>
                  <a:pt x="950" y="5361"/>
                  <a:pt x="914" y="5325"/>
                </a:cubicBezTo>
                <a:cubicBezTo>
                  <a:pt x="877" y="5289"/>
                  <a:pt x="842" y="5252"/>
                  <a:pt x="808" y="5214"/>
                </a:cubicBezTo>
                <a:cubicBezTo>
                  <a:pt x="774" y="5176"/>
                  <a:pt x="740" y="5138"/>
                  <a:pt x="708" y="5098"/>
                </a:cubicBezTo>
                <a:cubicBezTo>
                  <a:pt x="676" y="5059"/>
                  <a:pt x="644" y="5019"/>
                  <a:pt x="614" y="4978"/>
                </a:cubicBezTo>
                <a:cubicBezTo>
                  <a:pt x="583" y="4937"/>
                  <a:pt x="554" y="4895"/>
                  <a:pt x="526" y="4852"/>
                </a:cubicBezTo>
                <a:cubicBezTo>
                  <a:pt x="497" y="4810"/>
                  <a:pt x="470" y="4767"/>
                  <a:pt x="444" y="4723"/>
                </a:cubicBezTo>
                <a:cubicBezTo>
                  <a:pt x="418" y="4679"/>
                  <a:pt x="392" y="4635"/>
                  <a:pt x="368" y="4590"/>
                </a:cubicBezTo>
                <a:cubicBezTo>
                  <a:pt x="344" y="4545"/>
                  <a:pt x="321" y="4499"/>
                  <a:pt x="299" y="4453"/>
                </a:cubicBezTo>
                <a:cubicBezTo>
                  <a:pt x="278" y="4407"/>
                  <a:pt x="257" y="4360"/>
                  <a:pt x="237" y="4313"/>
                </a:cubicBezTo>
                <a:cubicBezTo>
                  <a:pt x="218" y="4266"/>
                  <a:pt x="200" y="4218"/>
                  <a:pt x="182" y="4170"/>
                </a:cubicBezTo>
                <a:cubicBezTo>
                  <a:pt x="165" y="4122"/>
                  <a:pt x="149" y="4074"/>
                  <a:pt x="134" y="4025"/>
                </a:cubicBezTo>
                <a:cubicBezTo>
                  <a:pt x="119" y="3976"/>
                  <a:pt x="106" y="3927"/>
                  <a:pt x="93" y="3877"/>
                </a:cubicBezTo>
                <a:cubicBezTo>
                  <a:pt x="81" y="3828"/>
                  <a:pt x="70" y="3778"/>
                  <a:pt x="60" y="3728"/>
                </a:cubicBezTo>
                <a:cubicBezTo>
                  <a:pt x="50" y="3678"/>
                  <a:pt x="41" y="3628"/>
                  <a:pt x="34" y="3577"/>
                </a:cubicBezTo>
                <a:cubicBezTo>
                  <a:pt x="26" y="3527"/>
                  <a:pt x="20" y="3475"/>
                  <a:pt x="15" y="3424"/>
                </a:cubicBezTo>
                <a:cubicBezTo>
                  <a:pt x="10" y="3374"/>
                  <a:pt x="6" y="3323"/>
                  <a:pt x="4" y="3272"/>
                </a:cubicBezTo>
                <a:cubicBezTo>
                  <a:pt x="1" y="3221"/>
                  <a:pt x="0" y="3170"/>
                  <a:pt x="0" y="3119"/>
                </a:cubicBezTo>
                <a:cubicBezTo>
                  <a:pt x="0" y="3068"/>
                  <a:pt x="1" y="3017"/>
                  <a:pt x="4" y="2966"/>
                </a:cubicBezTo>
                <a:cubicBezTo>
                  <a:pt x="6" y="2915"/>
                  <a:pt x="10" y="2864"/>
                  <a:pt x="15" y="2813"/>
                </a:cubicBezTo>
                <a:cubicBezTo>
                  <a:pt x="20" y="2762"/>
                  <a:pt x="26" y="2711"/>
                  <a:pt x="34" y="2661"/>
                </a:cubicBezTo>
                <a:cubicBezTo>
                  <a:pt x="41" y="2610"/>
                  <a:pt x="50" y="2560"/>
                  <a:pt x="60" y="2510"/>
                </a:cubicBezTo>
                <a:cubicBezTo>
                  <a:pt x="70" y="2460"/>
                  <a:pt x="81" y="2410"/>
                  <a:pt x="93" y="2361"/>
                </a:cubicBezTo>
                <a:cubicBezTo>
                  <a:pt x="106" y="2311"/>
                  <a:pt x="119" y="2262"/>
                  <a:pt x="134" y="2213"/>
                </a:cubicBezTo>
                <a:cubicBezTo>
                  <a:pt x="149" y="2164"/>
                  <a:pt x="165" y="2116"/>
                  <a:pt x="182" y="2068"/>
                </a:cubicBezTo>
                <a:cubicBezTo>
                  <a:pt x="200" y="2020"/>
                  <a:pt x="218" y="1972"/>
                  <a:pt x="237" y="1925"/>
                </a:cubicBezTo>
                <a:cubicBezTo>
                  <a:pt x="257" y="1878"/>
                  <a:pt x="278" y="1831"/>
                  <a:pt x="299" y="1785"/>
                </a:cubicBezTo>
                <a:cubicBezTo>
                  <a:pt x="321" y="1739"/>
                  <a:pt x="344" y="1693"/>
                  <a:pt x="368" y="1648"/>
                </a:cubicBezTo>
                <a:cubicBezTo>
                  <a:pt x="392" y="1603"/>
                  <a:pt x="418" y="1559"/>
                  <a:pt x="444" y="1515"/>
                </a:cubicBezTo>
                <a:cubicBezTo>
                  <a:pt x="470" y="1471"/>
                  <a:pt x="497" y="1428"/>
                  <a:pt x="526" y="1386"/>
                </a:cubicBezTo>
                <a:cubicBezTo>
                  <a:pt x="554" y="1343"/>
                  <a:pt x="583" y="1302"/>
                  <a:pt x="614" y="1261"/>
                </a:cubicBezTo>
                <a:cubicBezTo>
                  <a:pt x="644" y="1220"/>
                  <a:pt x="676" y="1179"/>
                  <a:pt x="708" y="1140"/>
                </a:cubicBezTo>
                <a:cubicBezTo>
                  <a:pt x="740" y="1100"/>
                  <a:pt x="774" y="1062"/>
                  <a:pt x="808" y="1024"/>
                </a:cubicBezTo>
                <a:cubicBezTo>
                  <a:pt x="842" y="986"/>
                  <a:pt x="877" y="949"/>
                  <a:pt x="914" y="913"/>
                </a:cubicBezTo>
                <a:cubicBezTo>
                  <a:pt x="950" y="877"/>
                  <a:pt x="987" y="842"/>
                  <a:pt x="1024" y="808"/>
                </a:cubicBezTo>
                <a:cubicBezTo>
                  <a:pt x="1062" y="773"/>
                  <a:pt x="1101" y="740"/>
                  <a:pt x="1140" y="708"/>
                </a:cubicBezTo>
                <a:cubicBezTo>
                  <a:pt x="1180" y="675"/>
                  <a:pt x="1220" y="644"/>
                  <a:pt x="1261" y="613"/>
                </a:cubicBezTo>
                <a:cubicBezTo>
                  <a:pt x="1302" y="583"/>
                  <a:pt x="1344" y="554"/>
                  <a:pt x="1386" y="525"/>
                </a:cubicBezTo>
                <a:cubicBezTo>
                  <a:pt x="1429" y="497"/>
                  <a:pt x="1472" y="470"/>
                  <a:pt x="1516" y="443"/>
                </a:cubicBezTo>
                <a:cubicBezTo>
                  <a:pt x="1559" y="417"/>
                  <a:pt x="1605" y="392"/>
                  <a:pt x="1650" y="368"/>
                </a:cubicBezTo>
                <a:cubicBezTo>
                  <a:pt x="1695" y="344"/>
                  <a:pt x="1740" y="321"/>
                  <a:pt x="1786" y="299"/>
                </a:cubicBezTo>
                <a:cubicBezTo>
                  <a:pt x="1833" y="277"/>
                  <a:pt x="1879" y="256"/>
                  <a:pt x="1926" y="237"/>
                </a:cubicBezTo>
                <a:cubicBezTo>
                  <a:pt x="1974" y="217"/>
                  <a:pt x="2021" y="199"/>
                  <a:pt x="2069" y="182"/>
                </a:cubicBezTo>
                <a:cubicBezTo>
                  <a:pt x="2117" y="165"/>
                  <a:pt x="2166" y="149"/>
                  <a:pt x="2215" y="134"/>
                </a:cubicBezTo>
                <a:cubicBezTo>
                  <a:pt x="2263" y="119"/>
                  <a:pt x="2313" y="105"/>
                  <a:pt x="2362" y="93"/>
                </a:cubicBezTo>
                <a:cubicBezTo>
                  <a:pt x="2412" y="81"/>
                  <a:pt x="2461" y="69"/>
                  <a:pt x="2512" y="59"/>
                </a:cubicBezTo>
                <a:cubicBezTo>
                  <a:pt x="2562" y="50"/>
                  <a:pt x="2612" y="41"/>
                  <a:pt x="2662" y="33"/>
                </a:cubicBezTo>
                <a:cubicBezTo>
                  <a:pt x="2713" y="26"/>
                  <a:pt x="2764" y="20"/>
                  <a:pt x="2814" y="15"/>
                </a:cubicBezTo>
                <a:cubicBezTo>
                  <a:pt x="2865" y="10"/>
                  <a:pt x="2916" y="6"/>
                  <a:pt x="2967" y="3"/>
                </a:cubicBezTo>
                <a:cubicBezTo>
                  <a:pt x="3018" y="1"/>
                  <a:pt x="3069" y="0"/>
                  <a:pt x="3120" y="0"/>
                </a:cubicBezTo>
                <a:cubicBezTo>
                  <a:pt x="3171" y="0"/>
                  <a:pt x="3222" y="1"/>
                  <a:pt x="3273" y="3"/>
                </a:cubicBezTo>
                <a:cubicBezTo>
                  <a:pt x="3324" y="6"/>
                  <a:pt x="3375" y="10"/>
                  <a:pt x="3426" y="15"/>
                </a:cubicBezTo>
                <a:cubicBezTo>
                  <a:pt x="3477" y="20"/>
                  <a:pt x="3527" y="26"/>
                  <a:pt x="3578" y="33"/>
                </a:cubicBezTo>
                <a:cubicBezTo>
                  <a:pt x="3628" y="41"/>
                  <a:pt x="3678" y="50"/>
                  <a:pt x="3729" y="59"/>
                </a:cubicBezTo>
                <a:cubicBezTo>
                  <a:pt x="3779" y="69"/>
                  <a:pt x="3828" y="81"/>
                  <a:pt x="3878" y="93"/>
                </a:cubicBezTo>
                <a:cubicBezTo>
                  <a:pt x="3927" y="105"/>
                  <a:pt x="3977" y="119"/>
                  <a:pt x="4025" y="134"/>
                </a:cubicBezTo>
                <a:cubicBezTo>
                  <a:pt x="4074" y="149"/>
                  <a:pt x="4123" y="165"/>
                  <a:pt x="4171" y="182"/>
                </a:cubicBezTo>
                <a:cubicBezTo>
                  <a:pt x="4219" y="199"/>
                  <a:pt x="4267" y="217"/>
                  <a:pt x="4314" y="237"/>
                </a:cubicBezTo>
                <a:cubicBezTo>
                  <a:pt x="4361" y="256"/>
                  <a:pt x="4407" y="277"/>
                  <a:pt x="4454" y="299"/>
                </a:cubicBezTo>
                <a:cubicBezTo>
                  <a:pt x="4500" y="321"/>
                  <a:pt x="4545" y="344"/>
                  <a:pt x="4590" y="368"/>
                </a:cubicBezTo>
                <a:cubicBezTo>
                  <a:pt x="4635" y="392"/>
                  <a:pt x="4680" y="417"/>
                  <a:pt x="4724" y="443"/>
                </a:cubicBezTo>
                <a:cubicBezTo>
                  <a:pt x="4767" y="470"/>
                  <a:pt x="4810" y="497"/>
                  <a:pt x="4853" y="525"/>
                </a:cubicBezTo>
                <a:cubicBezTo>
                  <a:pt x="4895" y="554"/>
                  <a:pt x="4937" y="583"/>
                  <a:pt x="4978" y="613"/>
                </a:cubicBezTo>
                <a:cubicBezTo>
                  <a:pt x="5019" y="644"/>
                  <a:pt x="5059" y="675"/>
                  <a:pt x="5099" y="708"/>
                </a:cubicBezTo>
                <a:cubicBezTo>
                  <a:pt x="5138" y="740"/>
                  <a:pt x="5177" y="773"/>
                  <a:pt x="5215" y="808"/>
                </a:cubicBezTo>
                <a:cubicBezTo>
                  <a:pt x="5253" y="842"/>
                  <a:pt x="5289" y="877"/>
                  <a:pt x="5326" y="913"/>
                </a:cubicBezTo>
                <a:cubicBezTo>
                  <a:pt x="5362" y="949"/>
                  <a:pt x="5397" y="986"/>
                  <a:pt x="5431" y="1024"/>
                </a:cubicBezTo>
                <a:cubicBezTo>
                  <a:pt x="5465" y="1062"/>
                  <a:pt x="5499" y="1100"/>
                  <a:pt x="5531" y="1140"/>
                </a:cubicBezTo>
                <a:cubicBezTo>
                  <a:pt x="5563" y="1179"/>
                  <a:pt x="5595" y="1220"/>
                  <a:pt x="5625" y="1261"/>
                </a:cubicBezTo>
                <a:cubicBezTo>
                  <a:pt x="5650" y="1294"/>
                  <a:pt x="5675" y="1329"/>
                  <a:pt x="5698" y="1363"/>
                </a:cubicBezTo>
                <a:lnTo>
                  <a:pt x="5698" y="4875"/>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02" name="任意多边形 401"/>
          <p:cNvSpPr/>
          <p:nvPr/>
        </p:nvSpPr>
        <p:spPr>
          <a:xfrm>
            <a:off x="194400" y="464040"/>
            <a:ext cx="1497600" cy="1497240"/>
          </a:xfrm>
          <a:custGeom>
            <a:avLst/>
            <a:gdLst/>
            <a:ahLst/>
            <a:cxnLst/>
            <a:rect l="0" t="0" r="r" b="b"/>
            <a:pathLst>
              <a:path w="4160" h="4159">
                <a:moveTo>
                  <a:pt x="4160" y="2080"/>
                </a:moveTo>
                <a:cubicBezTo>
                  <a:pt x="4160" y="2148"/>
                  <a:pt x="4157" y="2216"/>
                  <a:pt x="4150" y="2284"/>
                </a:cubicBezTo>
                <a:cubicBezTo>
                  <a:pt x="4143" y="2352"/>
                  <a:pt x="4133" y="2419"/>
                  <a:pt x="4120" y="2486"/>
                </a:cubicBezTo>
                <a:cubicBezTo>
                  <a:pt x="4107" y="2553"/>
                  <a:pt x="4090" y="2619"/>
                  <a:pt x="4070" y="2684"/>
                </a:cubicBezTo>
                <a:cubicBezTo>
                  <a:pt x="4051" y="2749"/>
                  <a:pt x="4028" y="2813"/>
                  <a:pt x="4002" y="2876"/>
                </a:cubicBezTo>
                <a:cubicBezTo>
                  <a:pt x="3976" y="2939"/>
                  <a:pt x="3946" y="3000"/>
                  <a:pt x="3914" y="3060"/>
                </a:cubicBezTo>
                <a:cubicBezTo>
                  <a:pt x="3882" y="3120"/>
                  <a:pt x="3847" y="3179"/>
                  <a:pt x="3809" y="3235"/>
                </a:cubicBezTo>
                <a:cubicBezTo>
                  <a:pt x="3772" y="3292"/>
                  <a:pt x="3731" y="3347"/>
                  <a:pt x="3688" y="3399"/>
                </a:cubicBezTo>
                <a:cubicBezTo>
                  <a:pt x="3645" y="3452"/>
                  <a:pt x="3599" y="3502"/>
                  <a:pt x="3551" y="3550"/>
                </a:cubicBezTo>
                <a:cubicBezTo>
                  <a:pt x="3503" y="3599"/>
                  <a:pt x="3452" y="3644"/>
                  <a:pt x="3400" y="3687"/>
                </a:cubicBezTo>
                <a:cubicBezTo>
                  <a:pt x="3347" y="3731"/>
                  <a:pt x="3292" y="3771"/>
                  <a:pt x="3236" y="3809"/>
                </a:cubicBezTo>
                <a:cubicBezTo>
                  <a:pt x="3179" y="3847"/>
                  <a:pt x="3121" y="3882"/>
                  <a:pt x="3061" y="3914"/>
                </a:cubicBezTo>
                <a:cubicBezTo>
                  <a:pt x="3001" y="3946"/>
                  <a:pt x="2939" y="3975"/>
                  <a:pt x="2876" y="4001"/>
                </a:cubicBezTo>
                <a:cubicBezTo>
                  <a:pt x="2813" y="4027"/>
                  <a:pt x="2749" y="4050"/>
                  <a:pt x="2684" y="4070"/>
                </a:cubicBezTo>
                <a:cubicBezTo>
                  <a:pt x="2619" y="4090"/>
                  <a:pt x="2553" y="4106"/>
                  <a:pt x="2486" y="4119"/>
                </a:cubicBezTo>
                <a:cubicBezTo>
                  <a:pt x="2419" y="4133"/>
                  <a:pt x="2352" y="4143"/>
                  <a:pt x="2284" y="4149"/>
                </a:cubicBezTo>
                <a:cubicBezTo>
                  <a:pt x="2217" y="4156"/>
                  <a:pt x="2149" y="4159"/>
                  <a:pt x="2081" y="4159"/>
                </a:cubicBezTo>
                <a:cubicBezTo>
                  <a:pt x="2012" y="4159"/>
                  <a:pt x="1944" y="4156"/>
                  <a:pt x="1877" y="4149"/>
                </a:cubicBezTo>
                <a:cubicBezTo>
                  <a:pt x="1809" y="4143"/>
                  <a:pt x="1742" y="4133"/>
                  <a:pt x="1675" y="4119"/>
                </a:cubicBezTo>
                <a:cubicBezTo>
                  <a:pt x="1608" y="4106"/>
                  <a:pt x="1542" y="4090"/>
                  <a:pt x="1476" y="4070"/>
                </a:cubicBezTo>
                <a:cubicBezTo>
                  <a:pt x="1411" y="4050"/>
                  <a:pt x="1347" y="4027"/>
                  <a:pt x="1284" y="4001"/>
                </a:cubicBezTo>
                <a:cubicBezTo>
                  <a:pt x="1221" y="3975"/>
                  <a:pt x="1159" y="3946"/>
                  <a:pt x="1099" y="3914"/>
                </a:cubicBezTo>
                <a:cubicBezTo>
                  <a:pt x="1039" y="3882"/>
                  <a:pt x="981" y="3847"/>
                  <a:pt x="924" y="3809"/>
                </a:cubicBezTo>
                <a:cubicBezTo>
                  <a:pt x="868" y="3771"/>
                  <a:pt x="813" y="3731"/>
                  <a:pt x="760" y="3687"/>
                </a:cubicBezTo>
                <a:cubicBezTo>
                  <a:pt x="708" y="3644"/>
                  <a:pt x="657" y="3599"/>
                  <a:pt x="609" y="3550"/>
                </a:cubicBezTo>
                <a:cubicBezTo>
                  <a:pt x="561" y="3502"/>
                  <a:pt x="515" y="3452"/>
                  <a:pt x="472" y="3399"/>
                </a:cubicBezTo>
                <a:cubicBezTo>
                  <a:pt x="429" y="3347"/>
                  <a:pt x="388" y="3292"/>
                  <a:pt x="351" y="3235"/>
                </a:cubicBezTo>
                <a:cubicBezTo>
                  <a:pt x="313" y="3179"/>
                  <a:pt x="278" y="3120"/>
                  <a:pt x="246" y="3060"/>
                </a:cubicBezTo>
                <a:cubicBezTo>
                  <a:pt x="214" y="3000"/>
                  <a:pt x="184" y="2939"/>
                  <a:pt x="158" y="2876"/>
                </a:cubicBezTo>
                <a:cubicBezTo>
                  <a:pt x="132" y="2813"/>
                  <a:pt x="109" y="2749"/>
                  <a:pt x="90" y="2684"/>
                </a:cubicBezTo>
                <a:cubicBezTo>
                  <a:pt x="70" y="2619"/>
                  <a:pt x="53" y="2553"/>
                  <a:pt x="40" y="2486"/>
                </a:cubicBezTo>
                <a:cubicBezTo>
                  <a:pt x="27" y="2419"/>
                  <a:pt x="17" y="2352"/>
                  <a:pt x="10" y="2284"/>
                </a:cubicBezTo>
                <a:cubicBezTo>
                  <a:pt x="3" y="2216"/>
                  <a:pt x="0" y="2148"/>
                  <a:pt x="0" y="2080"/>
                </a:cubicBezTo>
                <a:cubicBezTo>
                  <a:pt x="0" y="2012"/>
                  <a:pt x="3" y="1944"/>
                  <a:pt x="10" y="1876"/>
                </a:cubicBezTo>
                <a:cubicBezTo>
                  <a:pt x="17" y="1808"/>
                  <a:pt x="27" y="1741"/>
                  <a:pt x="40" y="1674"/>
                </a:cubicBezTo>
                <a:cubicBezTo>
                  <a:pt x="53" y="1608"/>
                  <a:pt x="70" y="1542"/>
                  <a:pt x="90" y="1476"/>
                </a:cubicBezTo>
                <a:cubicBezTo>
                  <a:pt x="109" y="1411"/>
                  <a:pt x="132" y="1347"/>
                  <a:pt x="158" y="1284"/>
                </a:cubicBezTo>
                <a:cubicBezTo>
                  <a:pt x="184" y="1221"/>
                  <a:pt x="214" y="1160"/>
                  <a:pt x="246" y="1100"/>
                </a:cubicBezTo>
                <a:cubicBezTo>
                  <a:pt x="278" y="1040"/>
                  <a:pt x="313" y="981"/>
                  <a:pt x="351" y="925"/>
                </a:cubicBezTo>
                <a:cubicBezTo>
                  <a:pt x="388" y="868"/>
                  <a:pt x="429" y="814"/>
                  <a:pt x="472" y="760"/>
                </a:cubicBezTo>
                <a:cubicBezTo>
                  <a:pt x="515" y="707"/>
                  <a:pt x="561" y="657"/>
                  <a:pt x="609" y="609"/>
                </a:cubicBezTo>
                <a:cubicBezTo>
                  <a:pt x="657" y="561"/>
                  <a:pt x="708" y="515"/>
                  <a:pt x="760" y="472"/>
                </a:cubicBezTo>
                <a:cubicBezTo>
                  <a:pt x="813" y="429"/>
                  <a:pt x="868" y="388"/>
                  <a:pt x="924" y="350"/>
                </a:cubicBezTo>
                <a:cubicBezTo>
                  <a:pt x="981" y="312"/>
                  <a:pt x="1039" y="277"/>
                  <a:pt x="1099" y="245"/>
                </a:cubicBezTo>
                <a:cubicBezTo>
                  <a:pt x="1159" y="213"/>
                  <a:pt x="1221" y="184"/>
                  <a:pt x="1284" y="158"/>
                </a:cubicBezTo>
                <a:cubicBezTo>
                  <a:pt x="1347" y="132"/>
                  <a:pt x="1411" y="109"/>
                  <a:pt x="1476" y="89"/>
                </a:cubicBezTo>
                <a:cubicBezTo>
                  <a:pt x="1542" y="69"/>
                  <a:pt x="1608" y="53"/>
                  <a:pt x="1675" y="40"/>
                </a:cubicBezTo>
                <a:cubicBezTo>
                  <a:pt x="1742" y="26"/>
                  <a:pt x="1809" y="16"/>
                  <a:pt x="1877" y="10"/>
                </a:cubicBezTo>
                <a:cubicBezTo>
                  <a:pt x="1944" y="3"/>
                  <a:pt x="2012" y="0"/>
                  <a:pt x="2081" y="0"/>
                </a:cubicBezTo>
                <a:cubicBezTo>
                  <a:pt x="2149" y="0"/>
                  <a:pt x="2217" y="3"/>
                  <a:pt x="2284" y="10"/>
                </a:cubicBezTo>
                <a:cubicBezTo>
                  <a:pt x="2352" y="16"/>
                  <a:pt x="2419" y="26"/>
                  <a:pt x="2486" y="40"/>
                </a:cubicBezTo>
                <a:cubicBezTo>
                  <a:pt x="2553" y="53"/>
                  <a:pt x="2619" y="69"/>
                  <a:pt x="2684" y="89"/>
                </a:cubicBezTo>
                <a:cubicBezTo>
                  <a:pt x="2749" y="109"/>
                  <a:pt x="2813" y="132"/>
                  <a:pt x="2876" y="158"/>
                </a:cubicBezTo>
                <a:cubicBezTo>
                  <a:pt x="2939" y="184"/>
                  <a:pt x="3001" y="213"/>
                  <a:pt x="3061" y="245"/>
                </a:cubicBezTo>
                <a:cubicBezTo>
                  <a:pt x="3121" y="277"/>
                  <a:pt x="3179" y="312"/>
                  <a:pt x="3236" y="350"/>
                </a:cubicBezTo>
                <a:cubicBezTo>
                  <a:pt x="3292" y="388"/>
                  <a:pt x="3347" y="429"/>
                  <a:pt x="3400" y="472"/>
                </a:cubicBezTo>
                <a:cubicBezTo>
                  <a:pt x="3452" y="515"/>
                  <a:pt x="3503" y="561"/>
                  <a:pt x="3551" y="609"/>
                </a:cubicBezTo>
                <a:cubicBezTo>
                  <a:pt x="3599" y="657"/>
                  <a:pt x="3645" y="707"/>
                  <a:pt x="3688" y="760"/>
                </a:cubicBezTo>
                <a:cubicBezTo>
                  <a:pt x="3731" y="814"/>
                  <a:pt x="3772" y="868"/>
                  <a:pt x="3809" y="925"/>
                </a:cubicBezTo>
                <a:cubicBezTo>
                  <a:pt x="3847" y="981"/>
                  <a:pt x="3882" y="1040"/>
                  <a:pt x="3914" y="1100"/>
                </a:cubicBezTo>
                <a:cubicBezTo>
                  <a:pt x="3946" y="1160"/>
                  <a:pt x="3976" y="1221"/>
                  <a:pt x="4002" y="1284"/>
                </a:cubicBezTo>
                <a:cubicBezTo>
                  <a:pt x="4028" y="1347"/>
                  <a:pt x="4051" y="1411"/>
                  <a:pt x="4070" y="1476"/>
                </a:cubicBezTo>
                <a:cubicBezTo>
                  <a:pt x="4090" y="1542"/>
                  <a:pt x="4107" y="1608"/>
                  <a:pt x="4120" y="1674"/>
                </a:cubicBezTo>
                <a:cubicBezTo>
                  <a:pt x="4133" y="1741"/>
                  <a:pt x="4143" y="1808"/>
                  <a:pt x="4150" y="1876"/>
                </a:cubicBezTo>
                <a:cubicBezTo>
                  <a:pt x="4157" y="1944"/>
                  <a:pt x="4160" y="2012"/>
                  <a:pt x="4160" y="2080"/>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03" name="图片 402"/>
          <p:cNvPicPr/>
          <p:nvPr/>
        </p:nvPicPr>
        <p:blipFill>
          <a:blip r:embed="rId3"/>
          <a:stretch/>
        </p:blipFill>
        <p:spPr>
          <a:xfrm>
            <a:off x="928080" y="1961280"/>
            <a:ext cx="2951640" cy="21960"/>
          </a:xfrm>
          <a:prstGeom prst="rect">
            <a:avLst/>
          </a:prstGeom>
          <a:noFill/>
          <a:ln w="0">
            <a:noFill/>
          </a:ln>
        </p:spPr>
      </p:pic>
      <p:pic>
        <p:nvPicPr>
          <p:cNvPr id="404" name="图片 403"/>
          <p:cNvPicPr/>
          <p:nvPr/>
        </p:nvPicPr>
        <p:blipFill>
          <a:blip r:embed="rId4"/>
          <a:stretch/>
        </p:blipFill>
        <p:spPr>
          <a:xfrm>
            <a:off x="928080" y="2185920"/>
            <a:ext cx="156960" cy="179280"/>
          </a:xfrm>
          <a:prstGeom prst="rect">
            <a:avLst/>
          </a:prstGeom>
          <a:noFill/>
          <a:ln w="0">
            <a:noFill/>
          </a:ln>
        </p:spPr>
      </p:pic>
      <p:sp>
        <p:nvSpPr>
          <p:cNvPr id="405" name="文本框 404"/>
          <p:cNvSpPr txBox="1"/>
          <p:nvPr/>
        </p:nvSpPr>
        <p:spPr>
          <a:xfrm>
            <a:off x="924480" y="1499040"/>
            <a:ext cx="3237840" cy="390600"/>
          </a:xfrm>
          <a:prstGeom prst="rect">
            <a:avLst/>
          </a:prstGeom>
          <a:noFill/>
          <a:ln w="0">
            <a:noFill/>
          </a:ln>
        </p:spPr>
        <p:txBody>
          <a:bodyPr wrap="none" lIns="0" tIns="0" rIns="0" bIns="0" anchor="t">
            <a:spAutoFit/>
          </a:bodyPr>
          <a:lstStyle/>
          <a:p>
            <a:r>
              <a:rPr lang="zh-CN" sz="2120" b="0" u="none" strike="noStrike">
                <a:solidFill>
                  <a:srgbClr val="FFFFFF"/>
                </a:solidFill>
                <a:effectLst/>
                <a:uFillTx/>
                <a:latin typeface="NotoSansCJKsc"/>
                <a:ea typeface="NotoSansCJKsc"/>
              </a:rPr>
              <a:t>向量数据库构建与索引优化</a:t>
            </a:r>
            <a:endParaRPr lang="en-US" sz="2120" b="0" u="none" strike="noStrike">
              <a:solidFill>
                <a:srgbClr val="000000"/>
              </a:solidFill>
              <a:effectLst/>
              <a:uFillTx/>
              <a:latin typeface="Times New Roman"/>
            </a:endParaRPr>
          </a:p>
        </p:txBody>
      </p:sp>
      <p:sp>
        <p:nvSpPr>
          <p:cNvPr id="406" name="文本框 405"/>
          <p:cNvSpPr txBox="1"/>
          <p:nvPr/>
        </p:nvSpPr>
        <p:spPr>
          <a:xfrm>
            <a:off x="1171440" y="2176200"/>
            <a:ext cx="588600" cy="210960"/>
          </a:xfrm>
          <a:prstGeom prst="rect">
            <a:avLst/>
          </a:prstGeom>
          <a:noFill/>
          <a:ln w="0">
            <a:noFill/>
          </a:ln>
        </p:spPr>
        <p:txBody>
          <a:bodyPr wrap="none" lIns="0" tIns="0" rIns="0" bIns="0" anchor="t">
            <a:spAutoFit/>
          </a:bodyPr>
          <a:lstStyle/>
          <a:p>
            <a:r>
              <a:rPr lang="en-US" sz="1410" b="1" u="none" strike="noStrike">
                <a:solidFill>
                  <a:srgbClr val="BFDBFE"/>
                </a:solidFill>
                <a:effectLst/>
                <a:uFillTx/>
                <a:latin typeface="DejaVuSans"/>
                <a:ea typeface="DejaVuSans"/>
              </a:rPr>
              <a:t>FAISS</a:t>
            </a:r>
            <a:endParaRPr lang="en-US" sz="1410" b="0" u="none" strike="noStrike">
              <a:solidFill>
                <a:srgbClr val="000000"/>
              </a:solidFill>
              <a:effectLst/>
              <a:uFillTx/>
              <a:latin typeface="Times New Roman"/>
            </a:endParaRPr>
          </a:p>
        </p:txBody>
      </p:sp>
      <p:sp>
        <p:nvSpPr>
          <p:cNvPr id="407" name="任意多边形 406"/>
          <p:cNvSpPr/>
          <p:nvPr/>
        </p:nvSpPr>
        <p:spPr>
          <a:xfrm>
            <a:off x="928080" y="2522520"/>
            <a:ext cx="4341960" cy="1138320"/>
          </a:xfrm>
          <a:custGeom>
            <a:avLst/>
            <a:gdLst/>
            <a:ahLst/>
            <a:cxnLst/>
            <a:rect l="0" t="0" r="r" b="b"/>
            <a:pathLst>
              <a:path w="12061" h="3162">
                <a:moveTo>
                  <a:pt x="0" y="2995"/>
                </a:moveTo>
                <a:lnTo>
                  <a:pt x="0" y="166"/>
                </a:lnTo>
                <a:cubicBezTo>
                  <a:pt x="0" y="155"/>
                  <a:pt x="1" y="145"/>
                  <a:pt x="3" y="134"/>
                </a:cubicBezTo>
                <a:cubicBezTo>
                  <a:pt x="5" y="123"/>
                  <a:pt x="8" y="113"/>
                  <a:pt x="13" y="103"/>
                </a:cubicBezTo>
                <a:cubicBezTo>
                  <a:pt x="17" y="93"/>
                  <a:pt x="22" y="83"/>
                  <a:pt x="28" y="74"/>
                </a:cubicBezTo>
                <a:cubicBezTo>
                  <a:pt x="34" y="65"/>
                  <a:pt x="41" y="56"/>
                  <a:pt x="49" y="49"/>
                </a:cubicBezTo>
                <a:cubicBezTo>
                  <a:pt x="56" y="41"/>
                  <a:pt x="65" y="34"/>
                  <a:pt x="74" y="28"/>
                </a:cubicBezTo>
                <a:cubicBezTo>
                  <a:pt x="83" y="22"/>
                  <a:pt x="93" y="17"/>
                  <a:pt x="103" y="13"/>
                </a:cubicBezTo>
                <a:cubicBezTo>
                  <a:pt x="113" y="8"/>
                  <a:pt x="123" y="5"/>
                  <a:pt x="134" y="3"/>
                </a:cubicBezTo>
                <a:cubicBezTo>
                  <a:pt x="145" y="1"/>
                  <a:pt x="155" y="0"/>
                  <a:pt x="166" y="0"/>
                </a:cubicBezTo>
                <a:lnTo>
                  <a:pt x="11895" y="0"/>
                </a:lnTo>
                <a:cubicBezTo>
                  <a:pt x="11906" y="0"/>
                  <a:pt x="11917" y="1"/>
                  <a:pt x="11927" y="3"/>
                </a:cubicBezTo>
                <a:cubicBezTo>
                  <a:pt x="11938" y="5"/>
                  <a:pt x="11948" y="8"/>
                  <a:pt x="11959" y="13"/>
                </a:cubicBezTo>
                <a:cubicBezTo>
                  <a:pt x="11969" y="17"/>
                  <a:pt x="11978" y="22"/>
                  <a:pt x="11987" y="28"/>
                </a:cubicBezTo>
                <a:cubicBezTo>
                  <a:pt x="11996" y="34"/>
                  <a:pt x="12005" y="41"/>
                  <a:pt x="12013" y="49"/>
                </a:cubicBezTo>
                <a:cubicBezTo>
                  <a:pt x="12020" y="56"/>
                  <a:pt x="12027" y="65"/>
                  <a:pt x="12033" y="74"/>
                </a:cubicBezTo>
                <a:cubicBezTo>
                  <a:pt x="12039" y="83"/>
                  <a:pt x="12044" y="93"/>
                  <a:pt x="12049" y="103"/>
                </a:cubicBezTo>
                <a:cubicBezTo>
                  <a:pt x="12053" y="113"/>
                  <a:pt x="12056" y="123"/>
                  <a:pt x="12058" y="134"/>
                </a:cubicBezTo>
                <a:cubicBezTo>
                  <a:pt x="12060" y="145"/>
                  <a:pt x="12061" y="155"/>
                  <a:pt x="12061" y="166"/>
                </a:cubicBezTo>
                <a:lnTo>
                  <a:pt x="12061" y="2995"/>
                </a:lnTo>
                <a:cubicBezTo>
                  <a:pt x="12061" y="3006"/>
                  <a:pt x="12060" y="3017"/>
                  <a:pt x="12058" y="3028"/>
                </a:cubicBezTo>
                <a:cubicBezTo>
                  <a:pt x="12056" y="3038"/>
                  <a:pt x="12053" y="3049"/>
                  <a:pt x="12049" y="3059"/>
                </a:cubicBezTo>
                <a:cubicBezTo>
                  <a:pt x="12044" y="3069"/>
                  <a:pt x="12039" y="3079"/>
                  <a:pt x="12033" y="3088"/>
                </a:cubicBezTo>
                <a:cubicBezTo>
                  <a:pt x="12027" y="3097"/>
                  <a:pt x="12020" y="3105"/>
                  <a:pt x="12013" y="3113"/>
                </a:cubicBezTo>
                <a:cubicBezTo>
                  <a:pt x="12005" y="3121"/>
                  <a:pt x="11996" y="3128"/>
                  <a:pt x="11987" y="3134"/>
                </a:cubicBezTo>
                <a:cubicBezTo>
                  <a:pt x="11978" y="3140"/>
                  <a:pt x="11969" y="3145"/>
                  <a:pt x="11959" y="3149"/>
                </a:cubicBezTo>
                <a:cubicBezTo>
                  <a:pt x="11948" y="3153"/>
                  <a:pt x="11938" y="3156"/>
                  <a:pt x="11927" y="3158"/>
                </a:cubicBezTo>
                <a:cubicBezTo>
                  <a:pt x="11917" y="3161"/>
                  <a:pt x="11906" y="3162"/>
                  <a:pt x="11895" y="3162"/>
                </a:cubicBezTo>
                <a:lnTo>
                  <a:pt x="166" y="3162"/>
                </a:lnTo>
                <a:cubicBezTo>
                  <a:pt x="155" y="3162"/>
                  <a:pt x="145" y="3161"/>
                  <a:pt x="134" y="3158"/>
                </a:cubicBezTo>
                <a:cubicBezTo>
                  <a:pt x="123" y="3156"/>
                  <a:pt x="113" y="3153"/>
                  <a:pt x="103" y="3149"/>
                </a:cubicBezTo>
                <a:cubicBezTo>
                  <a:pt x="93" y="3145"/>
                  <a:pt x="83" y="3140"/>
                  <a:pt x="74" y="3134"/>
                </a:cubicBezTo>
                <a:cubicBezTo>
                  <a:pt x="65" y="3128"/>
                  <a:pt x="56" y="3121"/>
                  <a:pt x="49" y="3113"/>
                </a:cubicBezTo>
                <a:cubicBezTo>
                  <a:pt x="41" y="3105"/>
                  <a:pt x="34" y="3097"/>
                  <a:pt x="28" y="3088"/>
                </a:cubicBezTo>
                <a:cubicBezTo>
                  <a:pt x="22" y="3079"/>
                  <a:pt x="17" y="3069"/>
                  <a:pt x="13" y="3059"/>
                </a:cubicBezTo>
                <a:cubicBezTo>
                  <a:pt x="8" y="3049"/>
                  <a:pt x="5" y="3038"/>
                  <a:pt x="3" y="3028"/>
                </a:cubicBezTo>
                <a:cubicBezTo>
                  <a:pt x="1" y="3017"/>
                  <a:pt x="0" y="3006"/>
                  <a:pt x="0" y="299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08" name="任意多边形 407"/>
          <p:cNvSpPr/>
          <p:nvPr/>
        </p:nvSpPr>
        <p:spPr>
          <a:xfrm>
            <a:off x="1047960" y="2642400"/>
            <a:ext cx="254880" cy="299520"/>
          </a:xfrm>
          <a:custGeom>
            <a:avLst/>
            <a:gdLst/>
            <a:ahLst/>
            <a:cxnLst/>
            <a:rect l="0" t="0" r="r" b="b"/>
            <a:pathLst>
              <a:path w="708" h="832">
                <a:moveTo>
                  <a:pt x="0" y="478"/>
                </a:moveTo>
                <a:lnTo>
                  <a:pt x="0" y="353"/>
                </a:lnTo>
                <a:cubicBezTo>
                  <a:pt x="0" y="330"/>
                  <a:pt x="2" y="307"/>
                  <a:pt x="6" y="284"/>
                </a:cubicBezTo>
                <a:cubicBezTo>
                  <a:pt x="11" y="261"/>
                  <a:pt x="18" y="239"/>
                  <a:pt x="27" y="218"/>
                </a:cubicBezTo>
                <a:cubicBezTo>
                  <a:pt x="35" y="196"/>
                  <a:pt x="46" y="176"/>
                  <a:pt x="59" y="157"/>
                </a:cubicBezTo>
                <a:cubicBezTo>
                  <a:pt x="72" y="137"/>
                  <a:pt x="87" y="120"/>
                  <a:pt x="103" y="103"/>
                </a:cubicBezTo>
                <a:cubicBezTo>
                  <a:pt x="120" y="87"/>
                  <a:pt x="137" y="72"/>
                  <a:pt x="157" y="59"/>
                </a:cubicBezTo>
                <a:cubicBezTo>
                  <a:pt x="176" y="46"/>
                  <a:pt x="196" y="35"/>
                  <a:pt x="218" y="27"/>
                </a:cubicBezTo>
                <a:cubicBezTo>
                  <a:pt x="239" y="18"/>
                  <a:pt x="261" y="11"/>
                  <a:pt x="285" y="6"/>
                </a:cubicBezTo>
                <a:cubicBezTo>
                  <a:pt x="308" y="2"/>
                  <a:pt x="331" y="0"/>
                  <a:pt x="354" y="0"/>
                </a:cubicBezTo>
                <a:cubicBezTo>
                  <a:pt x="377" y="0"/>
                  <a:pt x="400" y="2"/>
                  <a:pt x="423" y="6"/>
                </a:cubicBezTo>
                <a:cubicBezTo>
                  <a:pt x="446" y="11"/>
                  <a:pt x="468" y="18"/>
                  <a:pt x="489" y="27"/>
                </a:cubicBezTo>
                <a:cubicBezTo>
                  <a:pt x="511" y="35"/>
                  <a:pt x="531" y="46"/>
                  <a:pt x="550" y="59"/>
                </a:cubicBezTo>
                <a:cubicBezTo>
                  <a:pt x="570" y="72"/>
                  <a:pt x="588" y="87"/>
                  <a:pt x="604" y="103"/>
                </a:cubicBezTo>
                <a:cubicBezTo>
                  <a:pt x="620" y="120"/>
                  <a:pt x="635" y="137"/>
                  <a:pt x="648" y="157"/>
                </a:cubicBezTo>
                <a:cubicBezTo>
                  <a:pt x="661" y="176"/>
                  <a:pt x="672" y="196"/>
                  <a:pt x="681" y="218"/>
                </a:cubicBezTo>
                <a:cubicBezTo>
                  <a:pt x="690" y="239"/>
                  <a:pt x="696" y="261"/>
                  <a:pt x="701" y="284"/>
                </a:cubicBezTo>
                <a:cubicBezTo>
                  <a:pt x="705" y="307"/>
                  <a:pt x="708" y="330"/>
                  <a:pt x="708" y="353"/>
                </a:cubicBezTo>
                <a:lnTo>
                  <a:pt x="708" y="478"/>
                </a:lnTo>
                <a:cubicBezTo>
                  <a:pt x="708" y="501"/>
                  <a:pt x="705" y="524"/>
                  <a:pt x="701" y="547"/>
                </a:cubicBezTo>
                <a:cubicBezTo>
                  <a:pt x="696" y="571"/>
                  <a:pt x="690" y="593"/>
                  <a:pt x="681" y="614"/>
                </a:cubicBezTo>
                <a:cubicBezTo>
                  <a:pt x="672" y="636"/>
                  <a:pt x="661" y="656"/>
                  <a:pt x="648" y="675"/>
                </a:cubicBezTo>
                <a:cubicBezTo>
                  <a:pt x="635" y="695"/>
                  <a:pt x="620" y="712"/>
                  <a:pt x="604" y="729"/>
                </a:cubicBezTo>
                <a:cubicBezTo>
                  <a:pt x="588" y="745"/>
                  <a:pt x="570" y="760"/>
                  <a:pt x="550" y="773"/>
                </a:cubicBezTo>
                <a:cubicBezTo>
                  <a:pt x="531" y="786"/>
                  <a:pt x="511" y="797"/>
                  <a:pt x="489" y="806"/>
                </a:cubicBezTo>
                <a:cubicBezTo>
                  <a:pt x="468" y="814"/>
                  <a:pt x="446" y="821"/>
                  <a:pt x="423" y="826"/>
                </a:cubicBezTo>
                <a:cubicBezTo>
                  <a:pt x="400" y="830"/>
                  <a:pt x="377" y="832"/>
                  <a:pt x="354" y="832"/>
                </a:cubicBezTo>
                <a:cubicBezTo>
                  <a:pt x="331" y="832"/>
                  <a:pt x="308" y="830"/>
                  <a:pt x="285" y="826"/>
                </a:cubicBezTo>
                <a:cubicBezTo>
                  <a:pt x="261" y="821"/>
                  <a:pt x="239" y="814"/>
                  <a:pt x="218" y="806"/>
                </a:cubicBezTo>
                <a:cubicBezTo>
                  <a:pt x="196" y="797"/>
                  <a:pt x="176" y="786"/>
                  <a:pt x="157" y="773"/>
                </a:cubicBezTo>
                <a:cubicBezTo>
                  <a:pt x="137" y="760"/>
                  <a:pt x="120" y="745"/>
                  <a:pt x="103" y="729"/>
                </a:cubicBezTo>
                <a:cubicBezTo>
                  <a:pt x="87" y="712"/>
                  <a:pt x="72" y="695"/>
                  <a:pt x="59" y="675"/>
                </a:cubicBezTo>
                <a:cubicBezTo>
                  <a:pt x="46" y="656"/>
                  <a:pt x="35" y="636"/>
                  <a:pt x="27" y="614"/>
                </a:cubicBezTo>
                <a:cubicBezTo>
                  <a:pt x="18" y="593"/>
                  <a:pt x="11" y="571"/>
                  <a:pt x="6" y="547"/>
                </a:cubicBezTo>
                <a:cubicBezTo>
                  <a:pt x="2" y="524"/>
                  <a:pt x="0" y="501"/>
                  <a:pt x="0" y="478"/>
                </a:cubicBezTo>
                <a:close/>
              </a:path>
            </a:pathLst>
          </a:custGeom>
          <a:solidFill>
            <a:srgbClr val="3B82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09" name="图片 408"/>
          <p:cNvPicPr/>
          <p:nvPr/>
        </p:nvPicPr>
        <p:blipFill>
          <a:blip r:embed="rId5"/>
          <a:stretch/>
        </p:blipFill>
        <p:spPr>
          <a:xfrm>
            <a:off x="1107720" y="2709720"/>
            <a:ext cx="134280" cy="134280"/>
          </a:xfrm>
          <a:prstGeom prst="rect">
            <a:avLst/>
          </a:prstGeom>
          <a:noFill/>
          <a:ln w="0">
            <a:noFill/>
          </a:ln>
        </p:spPr>
      </p:pic>
      <p:sp>
        <p:nvSpPr>
          <p:cNvPr id="410" name="任意多边形 409"/>
          <p:cNvSpPr/>
          <p:nvPr/>
        </p:nvSpPr>
        <p:spPr>
          <a:xfrm>
            <a:off x="1407240" y="3061440"/>
            <a:ext cx="2515320" cy="479520"/>
          </a:xfrm>
          <a:custGeom>
            <a:avLst/>
            <a:gdLst/>
            <a:ahLst/>
            <a:cxnLst/>
            <a:rect l="0" t="0" r="r" b="b"/>
            <a:pathLst>
              <a:path w="6987" h="1332">
                <a:moveTo>
                  <a:pt x="0" y="1249"/>
                </a:moveTo>
                <a:lnTo>
                  <a:pt x="0" y="83"/>
                </a:lnTo>
                <a:cubicBezTo>
                  <a:pt x="0" y="72"/>
                  <a:pt x="1" y="62"/>
                  <a:pt x="3" y="51"/>
                </a:cubicBezTo>
                <a:cubicBezTo>
                  <a:pt x="5" y="41"/>
                  <a:pt x="8" y="32"/>
                  <a:pt x="12" y="24"/>
                </a:cubicBezTo>
                <a:cubicBezTo>
                  <a:pt x="16" y="17"/>
                  <a:pt x="20" y="11"/>
                  <a:pt x="25" y="6"/>
                </a:cubicBezTo>
                <a:cubicBezTo>
                  <a:pt x="30" y="2"/>
                  <a:pt x="36" y="0"/>
                  <a:pt x="41" y="0"/>
                </a:cubicBezTo>
                <a:lnTo>
                  <a:pt x="6904" y="0"/>
                </a:lnTo>
                <a:cubicBezTo>
                  <a:pt x="6915" y="0"/>
                  <a:pt x="6926" y="2"/>
                  <a:pt x="6936" y="6"/>
                </a:cubicBezTo>
                <a:cubicBezTo>
                  <a:pt x="6946" y="11"/>
                  <a:pt x="6955" y="17"/>
                  <a:pt x="6963" y="24"/>
                </a:cubicBezTo>
                <a:cubicBezTo>
                  <a:pt x="6971" y="32"/>
                  <a:pt x="6977" y="41"/>
                  <a:pt x="6981" y="51"/>
                </a:cubicBezTo>
                <a:cubicBezTo>
                  <a:pt x="6985" y="62"/>
                  <a:pt x="6987" y="72"/>
                  <a:pt x="6987" y="83"/>
                </a:cubicBezTo>
                <a:lnTo>
                  <a:pt x="6987" y="1249"/>
                </a:lnTo>
                <a:cubicBezTo>
                  <a:pt x="6987" y="1260"/>
                  <a:pt x="6985" y="1270"/>
                  <a:pt x="6981" y="1281"/>
                </a:cubicBezTo>
                <a:cubicBezTo>
                  <a:pt x="6977" y="1291"/>
                  <a:pt x="6971" y="1300"/>
                  <a:pt x="6963" y="1308"/>
                </a:cubicBezTo>
                <a:cubicBezTo>
                  <a:pt x="6955" y="1315"/>
                  <a:pt x="6946" y="1321"/>
                  <a:pt x="6936" y="1326"/>
                </a:cubicBezTo>
                <a:cubicBezTo>
                  <a:pt x="6926" y="1330"/>
                  <a:pt x="6915" y="1332"/>
                  <a:pt x="6904" y="1332"/>
                </a:cubicBezTo>
                <a:lnTo>
                  <a:pt x="41" y="1332"/>
                </a:lnTo>
                <a:cubicBezTo>
                  <a:pt x="36" y="1332"/>
                  <a:pt x="30" y="1330"/>
                  <a:pt x="25" y="1326"/>
                </a:cubicBezTo>
                <a:cubicBezTo>
                  <a:pt x="20" y="1321"/>
                  <a:pt x="16" y="1315"/>
                  <a:pt x="12" y="1308"/>
                </a:cubicBezTo>
                <a:cubicBezTo>
                  <a:pt x="8" y="1300"/>
                  <a:pt x="5" y="1291"/>
                  <a:pt x="3" y="1281"/>
                </a:cubicBezTo>
                <a:cubicBezTo>
                  <a:pt x="1" y="1270"/>
                  <a:pt x="0" y="1260"/>
                  <a:pt x="0" y="1249"/>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11" name="任意多边形 410"/>
          <p:cNvSpPr/>
          <p:nvPr/>
        </p:nvSpPr>
        <p:spPr>
          <a:xfrm>
            <a:off x="1392120" y="3061440"/>
            <a:ext cx="30240" cy="479520"/>
          </a:xfrm>
          <a:custGeom>
            <a:avLst/>
            <a:gdLst/>
            <a:ahLst/>
            <a:cxnLst/>
            <a:rect l="0" t="0" r="r" b="b"/>
            <a:pathLst>
              <a:path w="84" h="1332">
                <a:moveTo>
                  <a:pt x="0" y="0"/>
                </a:moveTo>
                <a:lnTo>
                  <a:pt x="84" y="0"/>
                </a:lnTo>
                <a:lnTo>
                  <a:pt x="84" y="1332"/>
                </a:lnTo>
                <a:lnTo>
                  <a:pt x="0" y="133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12" name="文本框 411"/>
          <p:cNvSpPr txBox="1"/>
          <p:nvPr/>
        </p:nvSpPr>
        <p:spPr>
          <a:xfrm>
            <a:off x="1730160" y="2134800"/>
            <a:ext cx="720000" cy="261000"/>
          </a:xfrm>
          <a:prstGeom prst="rect">
            <a:avLst/>
          </a:prstGeom>
          <a:noFill/>
          <a:ln w="0">
            <a:noFill/>
          </a:ln>
        </p:spPr>
        <p:txBody>
          <a:bodyPr wrap="none" lIns="0" tIns="0" rIns="0" bIns="0" anchor="t">
            <a:spAutoFit/>
          </a:bodyPr>
          <a:lstStyle/>
          <a:p>
            <a:r>
              <a:rPr lang="zh-CN" sz="1410" b="0" u="none" strike="noStrike">
                <a:solidFill>
                  <a:srgbClr val="BFDBFE"/>
                </a:solidFill>
                <a:effectLst/>
                <a:uFillTx/>
                <a:latin typeface="NotoSansCJKsc"/>
                <a:ea typeface="NotoSansCJKsc"/>
              </a:rPr>
              <a:t>索引结构</a:t>
            </a:r>
            <a:endParaRPr lang="en-US" sz="1410" b="0" u="none" strike="noStrike">
              <a:solidFill>
                <a:srgbClr val="000000"/>
              </a:solidFill>
              <a:effectLst/>
              <a:uFillTx/>
              <a:latin typeface="Times New Roman"/>
            </a:endParaRPr>
          </a:p>
        </p:txBody>
      </p:sp>
      <p:sp>
        <p:nvSpPr>
          <p:cNvPr id="413" name="文本框 412"/>
          <p:cNvSpPr txBox="1"/>
          <p:nvPr/>
        </p:nvSpPr>
        <p:spPr>
          <a:xfrm>
            <a:off x="1388520" y="2658600"/>
            <a:ext cx="82152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IndexFlatL2 - </a:t>
            </a:r>
            <a:endParaRPr lang="en-US" sz="939" b="0" u="none" strike="noStrike">
              <a:solidFill>
                <a:srgbClr val="000000"/>
              </a:solidFill>
              <a:effectLst/>
              <a:uFillTx/>
              <a:latin typeface="Times New Roman"/>
            </a:endParaRPr>
          </a:p>
        </p:txBody>
      </p:sp>
      <p:sp>
        <p:nvSpPr>
          <p:cNvPr id="414" name="文本框 413"/>
          <p:cNvSpPr txBox="1"/>
          <p:nvPr/>
        </p:nvSpPr>
        <p:spPr>
          <a:xfrm>
            <a:off x="2203200" y="2630880"/>
            <a:ext cx="48240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基础索引</a:t>
            </a:r>
            <a:endParaRPr lang="en-US" sz="939" b="0" u="none" strike="noStrike">
              <a:solidFill>
                <a:srgbClr val="000000"/>
              </a:solidFill>
              <a:effectLst/>
              <a:uFillTx/>
              <a:latin typeface="Times New Roman"/>
            </a:endParaRPr>
          </a:p>
        </p:txBody>
      </p:sp>
      <p:sp>
        <p:nvSpPr>
          <p:cNvPr id="415" name="文本框 414"/>
          <p:cNvSpPr txBox="1"/>
          <p:nvPr/>
        </p:nvSpPr>
        <p:spPr>
          <a:xfrm>
            <a:off x="1388520" y="284292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基于</a:t>
            </a:r>
            <a:endParaRPr lang="en-US" sz="820" b="0" u="none" strike="noStrike">
              <a:solidFill>
                <a:srgbClr val="000000"/>
              </a:solidFill>
              <a:effectLst/>
              <a:uFillTx/>
              <a:latin typeface="Times New Roman"/>
            </a:endParaRPr>
          </a:p>
        </p:txBody>
      </p:sp>
      <p:sp>
        <p:nvSpPr>
          <p:cNvPr id="416" name="文本框 415"/>
          <p:cNvSpPr txBox="1"/>
          <p:nvPr/>
        </p:nvSpPr>
        <p:spPr>
          <a:xfrm>
            <a:off x="1598040" y="2867040"/>
            <a:ext cx="1263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L2</a:t>
            </a:r>
            <a:endParaRPr lang="en-US" sz="820" b="0" u="none" strike="noStrike">
              <a:solidFill>
                <a:srgbClr val="000000"/>
              </a:solidFill>
              <a:effectLst/>
              <a:uFillTx/>
              <a:latin typeface="Times New Roman"/>
            </a:endParaRPr>
          </a:p>
        </p:txBody>
      </p:sp>
      <p:sp>
        <p:nvSpPr>
          <p:cNvPr id="417" name="文本框 416"/>
          <p:cNvSpPr txBox="1"/>
          <p:nvPr/>
        </p:nvSpPr>
        <p:spPr>
          <a:xfrm>
            <a:off x="1723320" y="2842920"/>
            <a:ext cx="2208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距离的精确最近邻搜索，保证检索结果的精确度</a:t>
            </a:r>
            <a:endParaRPr lang="en-US" sz="820" b="0" u="none" strike="noStrike">
              <a:solidFill>
                <a:srgbClr val="000000"/>
              </a:solidFill>
              <a:effectLst/>
              <a:uFillTx/>
              <a:latin typeface="Times New Roman"/>
            </a:endParaRPr>
          </a:p>
        </p:txBody>
      </p:sp>
      <p:sp>
        <p:nvSpPr>
          <p:cNvPr id="418" name="文本框 417"/>
          <p:cNvSpPr txBox="1"/>
          <p:nvPr/>
        </p:nvSpPr>
        <p:spPr>
          <a:xfrm>
            <a:off x="1478520" y="3129120"/>
            <a:ext cx="167328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dimension = embeddings.shape[1]</a:t>
            </a:r>
            <a:endParaRPr lang="en-US" sz="710" b="0" u="none" strike="noStrike">
              <a:solidFill>
                <a:srgbClr val="000000"/>
              </a:solidFill>
              <a:effectLst/>
              <a:uFillTx/>
              <a:latin typeface="Times New Roman"/>
            </a:endParaRPr>
          </a:p>
        </p:txBody>
      </p:sp>
      <p:sp>
        <p:nvSpPr>
          <p:cNvPr id="419" name="文本框 418"/>
          <p:cNvSpPr txBox="1"/>
          <p:nvPr/>
        </p:nvSpPr>
        <p:spPr>
          <a:xfrm>
            <a:off x="1478520" y="3249000"/>
            <a:ext cx="194328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index = faiss.IndexFlatL2(dimension)</a:t>
            </a:r>
            <a:endParaRPr lang="en-US" sz="710" b="0" u="none" strike="noStrike">
              <a:solidFill>
                <a:srgbClr val="000000"/>
              </a:solidFill>
              <a:effectLst/>
              <a:uFillTx/>
              <a:latin typeface="Times New Roman"/>
            </a:endParaRPr>
          </a:p>
        </p:txBody>
      </p:sp>
      <p:sp>
        <p:nvSpPr>
          <p:cNvPr id="420" name="任意多边形 419"/>
          <p:cNvSpPr/>
          <p:nvPr/>
        </p:nvSpPr>
        <p:spPr>
          <a:xfrm>
            <a:off x="928080" y="3780000"/>
            <a:ext cx="4341960" cy="1258200"/>
          </a:xfrm>
          <a:custGeom>
            <a:avLst/>
            <a:gdLst/>
            <a:ahLst/>
            <a:cxnLst/>
            <a:rect l="0" t="0" r="r" b="b"/>
            <a:pathLst>
              <a:path w="12061" h="3495">
                <a:moveTo>
                  <a:pt x="0" y="3328"/>
                </a:moveTo>
                <a:lnTo>
                  <a:pt x="0" y="167"/>
                </a:lnTo>
                <a:cubicBezTo>
                  <a:pt x="0" y="156"/>
                  <a:pt x="1" y="145"/>
                  <a:pt x="3" y="134"/>
                </a:cubicBezTo>
                <a:cubicBezTo>
                  <a:pt x="5" y="123"/>
                  <a:pt x="8" y="113"/>
                  <a:pt x="13" y="103"/>
                </a:cubicBezTo>
                <a:cubicBezTo>
                  <a:pt x="17" y="93"/>
                  <a:pt x="22" y="83"/>
                  <a:pt x="28" y="74"/>
                </a:cubicBezTo>
                <a:cubicBezTo>
                  <a:pt x="34" y="65"/>
                  <a:pt x="41" y="57"/>
                  <a:pt x="49" y="49"/>
                </a:cubicBezTo>
                <a:cubicBezTo>
                  <a:pt x="56" y="41"/>
                  <a:pt x="65" y="34"/>
                  <a:pt x="74" y="28"/>
                </a:cubicBezTo>
                <a:cubicBezTo>
                  <a:pt x="83" y="22"/>
                  <a:pt x="93" y="17"/>
                  <a:pt x="103" y="13"/>
                </a:cubicBezTo>
                <a:cubicBezTo>
                  <a:pt x="113" y="9"/>
                  <a:pt x="123" y="6"/>
                  <a:pt x="134" y="4"/>
                </a:cubicBezTo>
                <a:cubicBezTo>
                  <a:pt x="145" y="1"/>
                  <a:pt x="155" y="0"/>
                  <a:pt x="166" y="0"/>
                </a:cubicBezTo>
                <a:lnTo>
                  <a:pt x="11895" y="0"/>
                </a:lnTo>
                <a:cubicBezTo>
                  <a:pt x="11906" y="0"/>
                  <a:pt x="11917" y="1"/>
                  <a:pt x="11927" y="4"/>
                </a:cubicBezTo>
                <a:cubicBezTo>
                  <a:pt x="11938" y="6"/>
                  <a:pt x="11948" y="9"/>
                  <a:pt x="11959" y="13"/>
                </a:cubicBezTo>
                <a:cubicBezTo>
                  <a:pt x="11969" y="17"/>
                  <a:pt x="11978" y="22"/>
                  <a:pt x="11987" y="28"/>
                </a:cubicBezTo>
                <a:cubicBezTo>
                  <a:pt x="11996" y="34"/>
                  <a:pt x="12005" y="41"/>
                  <a:pt x="12013" y="49"/>
                </a:cubicBezTo>
                <a:cubicBezTo>
                  <a:pt x="12020" y="57"/>
                  <a:pt x="12027" y="65"/>
                  <a:pt x="12033" y="74"/>
                </a:cubicBezTo>
                <a:cubicBezTo>
                  <a:pt x="12039" y="83"/>
                  <a:pt x="12044" y="93"/>
                  <a:pt x="12049" y="103"/>
                </a:cubicBezTo>
                <a:cubicBezTo>
                  <a:pt x="12053" y="113"/>
                  <a:pt x="12056" y="123"/>
                  <a:pt x="12058" y="134"/>
                </a:cubicBezTo>
                <a:cubicBezTo>
                  <a:pt x="12060" y="145"/>
                  <a:pt x="12061" y="156"/>
                  <a:pt x="12061" y="167"/>
                </a:cubicBezTo>
                <a:lnTo>
                  <a:pt x="12061" y="3328"/>
                </a:lnTo>
                <a:cubicBezTo>
                  <a:pt x="12061" y="3339"/>
                  <a:pt x="12060" y="3350"/>
                  <a:pt x="12058" y="3361"/>
                </a:cubicBezTo>
                <a:cubicBezTo>
                  <a:pt x="12056" y="3371"/>
                  <a:pt x="12053" y="3382"/>
                  <a:pt x="12049" y="3392"/>
                </a:cubicBezTo>
                <a:cubicBezTo>
                  <a:pt x="12044" y="3402"/>
                  <a:pt x="12039" y="3412"/>
                  <a:pt x="12033" y="3421"/>
                </a:cubicBezTo>
                <a:cubicBezTo>
                  <a:pt x="12027" y="3430"/>
                  <a:pt x="12020" y="3438"/>
                  <a:pt x="12013" y="3446"/>
                </a:cubicBezTo>
                <a:cubicBezTo>
                  <a:pt x="12005" y="3454"/>
                  <a:pt x="11996" y="3461"/>
                  <a:pt x="11987" y="3467"/>
                </a:cubicBezTo>
                <a:cubicBezTo>
                  <a:pt x="11978" y="3473"/>
                  <a:pt x="11969" y="3478"/>
                  <a:pt x="11959" y="3482"/>
                </a:cubicBezTo>
                <a:cubicBezTo>
                  <a:pt x="11948" y="3486"/>
                  <a:pt x="11938" y="3489"/>
                  <a:pt x="11927" y="3491"/>
                </a:cubicBezTo>
                <a:cubicBezTo>
                  <a:pt x="11917" y="3494"/>
                  <a:pt x="11906" y="3495"/>
                  <a:pt x="11895" y="3495"/>
                </a:cubicBezTo>
                <a:lnTo>
                  <a:pt x="166" y="3495"/>
                </a:lnTo>
                <a:cubicBezTo>
                  <a:pt x="155" y="3495"/>
                  <a:pt x="145" y="3494"/>
                  <a:pt x="134" y="3491"/>
                </a:cubicBezTo>
                <a:cubicBezTo>
                  <a:pt x="123" y="3489"/>
                  <a:pt x="113" y="3486"/>
                  <a:pt x="103" y="3482"/>
                </a:cubicBezTo>
                <a:cubicBezTo>
                  <a:pt x="93" y="3478"/>
                  <a:pt x="83" y="3473"/>
                  <a:pt x="74" y="3467"/>
                </a:cubicBezTo>
                <a:cubicBezTo>
                  <a:pt x="65" y="3461"/>
                  <a:pt x="56" y="3454"/>
                  <a:pt x="49" y="3446"/>
                </a:cubicBezTo>
                <a:cubicBezTo>
                  <a:pt x="41" y="3438"/>
                  <a:pt x="34" y="3430"/>
                  <a:pt x="28" y="3421"/>
                </a:cubicBezTo>
                <a:cubicBezTo>
                  <a:pt x="22" y="3412"/>
                  <a:pt x="17" y="3402"/>
                  <a:pt x="13" y="3392"/>
                </a:cubicBezTo>
                <a:cubicBezTo>
                  <a:pt x="8" y="3382"/>
                  <a:pt x="5" y="3371"/>
                  <a:pt x="3" y="3361"/>
                </a:cubicBezTo>
                <a:cubicBezTo>
                  <a:pt x="1" y="3350"/>
                  <a:pt x="0" y="3339"/>
                  <a:pt x="0" y="3328"/>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1" name="任意多边形 420"/>
          <p:cNvSpPr/>
          <p:nvPr/>
        </p:nvSpPr>
        <p:spPr>
          <a:xfrm>
            <a:off x="1047960" y="3899880"/>
            <a:ext cx="224640" cy="299880"/>
          </a:xfrm>
          <a:custGeom>
            <a:avLst/>
            <a:gdLst/>
            <a:ahLst/>
            <a:cxnLst/>
            <a:rect l="0" t="0" r="r" b="b"/>
            <a:pathLst>
              <a:path w="624" h="833">
                <a:moveTo>
                  <a:pt x="0" y="521"/>
                </a:moveTo>
                <a:lnTo>
                  <a:pt x="0" y="312"/>
                </a:lnTo>
                <a:cubicBezTo>
                  <a:pt x="0" y="291"/>
                  <a:pt x="2" y="271"/>
                  <a:pt x="6" y="251"/>
                </a:cubicBezTo>
                <a:cubicBezTo>
                  <a:pt x="10" y="231"/>
                  <a:pt x="16" y="211"/>
                  <a:pt x="23" y="193"/>
                </a:cubicBezTo>
                <a:cubicBezTo>
                  <a:pt x="31" y="174"/>
                  <a:pt x="41" y="156"/>
                  <a:pt x="52" y="139"/>
                </a:cubicBezTo>
                <a:cubicBezTo>
                  <a:pt x="64" y="122"/>
                  <a:pt x="76" y="106"/>
                  <a:pt x="91" y="91"/>
                </a:cubicBezTo>
                <a:cubicBezTo>
                  <a:pt x="105" y="77"/>
                  <a:pt x="121" y="64"/>
                  <a:pt x="138" y="53"/>
                </a:cubicBezTo>
                <a:cubicBezTo>
                  <a:pt x="155" y="41"/>
                  <a:pt x="173" y="32"/>
                  <a:pt x="192" y="24"/>
                </a:cubicBezTo>
                <a:cubicBezTo>
                  <a:pt x="211" y="16"/>
                  <a:pt x="231" y="10"/>
                  <a:pt x="251" y="6"/>
                </a:cubicBezTo>
                <a:cubicBezTo>
                  <a:pt x="271" y="2"/>
                  <a:pt x="291" y="0"/>
                  <a:pt x="312" y="0"/>
                </a:cubicBezTo>
                <a:cubicBezTo>
                  <a:pt x="332" y="0"/>
                  <a:pt x="352" y="2"/>
                  <a:pt x="372" y="6"/>
                </a:cubicBezTo>
                <a:cubicBezTo>
                  <a:pt x="392" y="10"/>
                  <a:pt x="412" y="16"/>
                  <a:pt x="431" y="24"/>
                </a:cubicBezTo>
                <a:cubicBezTo>
                  <a:pt x="450" y="32"/>
                  <a:pt x="468" y="41"/>
                  <a:pt x="485" y="53"/>
                </a:cubicBezTo>
                <a:cubicBezTo>
                  <a:pt x="502" y="64"/>
                  <a:pt x="519" y="77"/>
                  <a:pt x="533" y="91"/>
                </a:cubicBezTo>
                <a:cubicBezTo>
                  <a:pt x="548" y="106"/>
                  <a:pt x="560" y="122"/>
                  <a:pt x="572" y="139"/>
                </a:cubicBezTo>
                <a:cubicBezTo>
                  <a:pt x="583" y="156"/>
                  <a:pt x="593" y="174"/>
                  <a:pt x="601" y="193"/>
                </a:cubicBezTo>
                <a:cubicBezTo>
                  <a:pt x="609" y="211"/>
                  <a:pt x="614" y="231"/>
                  <a:pt x="618" y="251"/>
                </a:cubicBezTo>
                <a:cubicBezTo>
                  <a:pt x="622" y="271"/>
                  <a:pt x="624" y="291"/>
                  <a:pt x="624" y="312"/>
                </a:cubicBezTo>
                <a:lnTo>
                  <a:pt x="624" y="521"/>
                </a:lnTo>
                <a:cubicBezTo>
                  <a:pt x="624" y="541"/>
                  <a:pt x="622" y="562"/>
                  <a:pt x="618" y="582"/>
                </a:cubicBezTo>
                <a:cubicBezTo>
                  <a:pt x="614" y="602"/>
                  <a:pt x="609" y="621"/>
                  <a:pt x="601" y="640"/>
                </a:cubicBezTo>
                <a:cubicBezTo>
                  <a:pt x="593" y="659"/>
                  <a:pt x="583" y="677"/>
                  <a:pt x="572" y="694"/>
                </a:cubicBezTo>
                <a:cubicBezTo>
                  <a:pt x="560" y="711"/>
                  <a:pt x="548" y="727"/>
                  <a:pt x="533" y="741"/>
                </a:cubicBezTo>
                <a:cubicBezTo>
                  <a:pt x="519" y="756"/>
                  <a:pt x="502" y="769"/>
                  <a:pt x="485" y="780"/>
                </a:cubicBezTo>
                <a:cubicBezTo>
                  <a:pt x="468" y="792"/>
                  <a:pt x="450" y="801"/>
                  <a:pt x="431" y="809"/>
                </a:cubicBezTo>
                <a:cubicBezTo>
                  <a:pt x="412" y="817"/>
                  <a:pt x="392" y="823"/>
                  <a:pt x="372" y="827"/>
                </a:cubicBezTo>
                <a:cubicBezTo>
                  <a:pt x="352" y="831"/>
                  <a:pt x="332" y="833"/>
                  <a:pt x="312" y="833"/>
                </a:cubicBezTo>
                <a:cubicBezTo>
                  <a:pt x="291" y="833"/>
                  <a:pt x="271" y="831"/>
                  <a:pt x="251" y="827"/>
                </a:cubicBezTo>
                <a:cubicBezTo>
                  <a:pt x="231" y="823"/>
                  <a:pt x="211" y="817"/>
                  <a:pt x="192" y="809"/>
                </a:cubicBezTo>
                <a:cubicBezTo>
                  <a:pt x="173" y="801"/>
                  <a:pt x="155" y="792"/>
                  <a:pt x="138" y="780"/>
                </a:cubicBezTo>
                <a:cubicBezTo>
                  <a:pt x="121" y="769"/>
                  <a:pt x="105" y="756"/>
                  <a:pt x="91" y="741"/>
                </a:cubicBezTo>
                <a:cubicBezTo>
                  <a:pt x="76" y="727"/>
                  <a:pt x="64" y="711"/>
                  <a:pt x="52" y="694"/>
                </a:cubicBezTo>
                <a:cubicBezTo>
                  <a:pt x="41" y="677"/>
                  <a:pt x="31" y="659"/>
                  <a:pt x="23" y="640"/>
                </a:cubicBezTo>
                <a:cubicBezTo>
                  <a:pt x="16" y="621"/>
                  <a:pt x="10" y="602"/>
                  <a:pt x="6" y="582"/>
                </a:cubicBezTo>
                <a:cubicBezTo>
                  <a:pt x="2" y="562"/>
                  <a:pt x="0" y="541"/>
                  <a:pt x="0" y="521"/>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22" name="图片 421"/>
          <p:cNvPicPr/>
          <p:nvPr/>
        </p:nvPicPr>
        <p:blipFill>
          <a:blip r:embed="rId6"/>
          <a:stretch/>
        </p:blipFill>
        <p:spPr>
          <a:xfrm>
            <a:off x="1107720" y="3967560"/>
            <a:ext cx="104400" cy="134280"/>
          </a:xfrm>
          <a:prstGeom prst="rect">
            <a:avLst/>
          </a:prstGeom>
          <a:noFill/>
          <a:ln w="0">
            <a:noFill/>
          </a:ln>
        </p:spPr>
      </p:pic>
      <p:sp>
        <p:nvSpPr>
          <p:cNvPr id="423" name="任意多边形 422"/>
          <p:cNvSpPr/>
          <p:nvPr/>
        </p:nvSpPr>
        <p:spPr>
          <a:xfrm>
            <a:off x="1377360" y="4318920"/>
            <a:ext cx="2395800" cy="599400"/>
          </a:xfrm>
          <a:custGeom>
            <a:avLst/>
            <a:gdLst/>
            <a:ahLst/>
            <a:cxnLst/>
            <a:rect l="0" t="0" r="r" b="b"/>
            <a:pathLst>
              <a:path w="6655" h="1665">
                <a:moveTo>
                  <a:pt x="0" y="1582"/>
                </a:moveTo>
                <a:lnTo>
                  <a:pt x="0" y="84"/>
                </a:lnTo>
                <a:cubicBezTo>
                  <a:pt x="0" y="73"/>
                  <a:pt x="1" y="62"/>
                  <a:pt x="3" y="52"/>
                </a:cubicBezTo>
                <a:cubicBezTo>
                  <a:pt x="5" y="42"/>
                  <a:pt x="8" y="33"/>
                  <a:pt x="12" y="25"/>
                </a:cubicBezTo>
                <a:cubicBezTo>
                  <a:pt x="16" y="17"/>
                  <a:pt x="20" y="11"/>
                  <a:pt x="25" y="7"/>
                </a:cubicBezTo>
                <a:cubicBezTo>
                  <a:pt x="30" y="3"/>
                  <a:pt x="36" y="0"/>
                  <a:pt x="41" y="0"/>
                </a:cubicBezTo>
                <a:lnTo>
                  <a:pt x="6571" y="0"/>
                </a:lnTo>
                <a:cubicBezTo>
                  <a:pt x="6582" y="0"/>
                  <a:pt x="6593" y="3"/>
                  <a:pt x="6603" y="7"/>
                </a:cubicBezTo>
                <a:cubicBezTo>
                  <a:pt x="6613" y="11"/>
                  <a:pt x="6622" y="17"/>
                  <a:pt x="6630" y="25"/>
                </a:cubicBezTo>
                <a:cubicBezTo>
                  <a:pt x="6638" y="33"/>
                  <a:pt x="6644" y="42"/>
                  <a:pt x="6648" y="52"/>
                </a:cubicBezTo>
                <a:cubicBezTo>
                  <a:pt x="6652" y="62"/>
                  <a:pt x="6655" y="73"/>
                  <a:pt x="6655" y="84"/>
                </a:cubicBezTo>
                <a:lnTo>
                  <a:pt x="6655" y="1582"/>
                </a:lnTo>
                <a:cubicBezTo>
                  <a:pt x="6655" y="1593"/>
                  <a:pt x="6652" y="1603"/>
                  <a:pt x="6648" y="1614"/>
                </a:cubicBezTo>
                <a:cubicBezTo>
                  <a:pt x="6644" y="1624"/>
                  <a:pt x="6638" y="1633"/>
                  <a:pt x="6630" y="1641"/>
                </a:cubicBezTo>
                <a:cubicBezTo>
                  <a:pt x="6622" y="1648"/>
                  <a:pt x="6613" y="1654"/>
                  <a:pt x="6603" y="1659"/>
                </a:cubicBezTo>
                <a:cubicBezTo>
                  <a:pt x="6593" y="1663"/>
                  <a:pt x="6582" y="1665"/>
                  <a:pt x="6571" y="1665"/>
                </a:cubicBezTo>
                <a:lnTo>
                  <a:pt x="41" y="1665"/>
                </a:lnTo>
                <a:cubicBezTo>
                  <a:pt x="36" y="1665"/>
                  <a:pt x="30" y="1663"/>
                  <a:pt x="25" y="1659"/>
                </a:cubicBezTo>
                <a:cubicBezTo>
                  <a:pt x="20" y="1654"/>
                  <a:pt x="16" y="1648"/>
                  <a:pt x="12" y="1641"/>
                </a:cubicBezTo>
                <a:cubicBezTo>
                  <a:pt x="8" y="1633"/>
                  <a:pt x="5" y="1624"/>
                  <a:pt x="3" y="1614"/>
                </a:cubicBezTo>
                <a:cubicBezTo>
                  <a:pt x="1" y="1603"/>
                  <a:pt x="0" y="1593"/>
                  <a:pt x="0" y="1582"/>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24" name="任意多边形 423"/>
          <p:cNvSpPr/>
          <p:nvPr/>
        </p:nvSpPr>
        <p:spPr>
          <a:xfrm>
            <a:off x="1362240" y="4318920"/>
            <a:ext cx="30240" cy="599400"/>
          </a:xfrm>
          <a:custGeom>
            <a:avLst/>
            <a:gdLst/>
            <a:ahLst/>
            <a:cxnLst/>
            <a:rect l="0" t="0" r="r" b="b"/>
            <a:pathLst>
              <a:path w="84" h="1665">
                <a:moveTo>
                  <a:pt x="0" y="0"/>
                </a:moveTo>
                <a:lnTo>
                  <a:pt x="84" y="0"/>
                </a:lnTo>
                <a:lnTo>
                  <a:pt x="84" y="1665"/>
                </a:lnTo>
                <a:lnTo>
                  <a:pt x="0" y="166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25" name="文本框 424"/>
          <p:cNvSpPr txBox="1"/>
          <p:nvPr/>
        </p:nvSpPr>
        <p:spPr>
          <a:xfrm>
            <a:off x="1478520" y="3368520"/>
            <a:ext cx="113400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index.add(embeddings)</a:t>
            </a:r>
            <a:endParaRPr lang="en-US" sz="710" b="0" u="none" strike="noStrike">
              <a:solidFill>
                <a:srgbClr val="000000"/>
              </a:solidFill>
              <a:effectLst/>
              <a:uFillTx/>
              <a:latin typeface="Times New Roman"/>
            </a:endParaRPr>
          </a:p>
        </p:txBody>
      </p:sp>
      <p:sp>
        <p:nvSpPr>
          <p:cNvPr id="426" name="文本框 425"/>
          <p:cNvSpPr txBox="1"/>
          <p:nvPr/>
        </p:nvSpPr>
        <p:spPr>
          <a:xfrm>
            <a:off x="1358640" y="3916080"/>
            <a:ext cx="86508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IndexIVFFlat - </a:t>
            </a:r>
            <a:endParaRPr lang="en-US" sz="939" b="0" u="none" strike="noStrike">
              <a:solidFill>
                <a:srgbClr val="000000"/>
              </a:solidFill>
              <a:effectLst/>
              <a:uFillTx/>
              <a:latin typeface="Times New Roman"/>
            </a:endParaRPr>
          </a:p>
        </p:txBody>
      </p:sp>
      <p:sp>
        <p:nvSpPr>
          <p:cNvPr id="427" name="文本框 426"/>
          <p:cNvSpPr txBox="1"/>
          <p:nvPr/>
        </p:nvSpPr>
        <p:spPr>
          <a:xfrm>
            <a:off x="2216520" y="3888360"/>
            <a:ext cx="48240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倒排索引</a:t>
            </a:r>
            <a:endParaRPr lang="en-US" sz="939" b="0" u="none" strike="noStrike">
              <a:solidFill>
                <a:srgbClr val="000000"/>
              </a:solidFill>
              <a:effectLst/>
              <a:uFillTx/>
              <a:latin typeface="Times New Roman"/>
            </a:endParaRPr>
          </a:p>
        </p:txBody>
      </p:sp>
      <p:sp>
        <p:nvSpPr>
          <p:cNvPr id="428" name="文本框 427"/>
          <p:cNvSpPr txBox="1"/>
          <p:nvPr/>
        </p:nvSpPr>
        <p:spPr>
          <a:xfrm>
            <a:off x="1358640" y="4100400"/>
            <a:ext cx="21038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对数据进⾏聚类，构建倒排索引加速检索过程</a:t>
            </a:r>
            <a:endParaRPr lang="en-US" sz="820" b="0" u="none" strike="noStrike">
              <a:solidFill>
                <a:srgbClr val="000000"/>
              </a:solidFill>
              <a:effectLst/>
              <a:uFillTx/>
              <a:latin typeface="Times New Roman"/>
            </a:endParaRPr>
          </a:p>
        </p:txBody>
      </p:sp>
      <p:sp>
        <p:nvSpPr>
          <p:cNvPr id="429" name="文本框 428"/>
          <p:cNvSpPr txBox="1"/>
          <p:nvPr/>
        </p:nvSpPr>
        <p:spPr>
          <a:xfrm>
            <a:off x="1448640" y="4386600"/>
            <a:ext cx="199728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nlist = int(np.sqrt(len(embeddings)))</a:t>
            </a:r>
            <a:endParaRPr lang="en-US" sz="710" b="0" u="none" strike="noStrike">
              <a:solidFill>
                <a:srgbClr val="000000"/>
              </a:solidFill>
              <a:effectLst/>
              <a:uFillTx/>
              <a:latin typeface="Times New Roman"/>
            </a:endParaRPr>
          </a:p>
        </p:txBody>
      </p:sp>
      <p:sp>
        <p:nvSpPr>
          <p:cNvPr id="430" name="文本框 429"/>
          <p:cNvSpPr txBox="1"/>
          <p:nvPr/>
        </p:nvSpPr>
        <p:spPr>
          <a:xfrm>
            <a:off x="1448640" y="4506480"/>
            <a:ext cx="215892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quantizer = faiss.IndexFlatL2(dimension)</a:t>
            </a:r>
            <a:endParaRPr lang="en-US" sz="710" b="0" u="none" strike="noStrike">
              <a:solidFill>
                <a:srgbClr val="000000"/>
              </a:solidFill>
              <a:effectLst/>
              <a:uFillTx/>
              <a:latin typeface="Times New Roman"/>
            </a:endParaRPr>
          </a:p>
        </p:txBody>
      </p:sp>
      <p:sp>
        <p:nvSpPr>
          <p:cNvPr id="431" name="文本框 430"/>
          <p:cNvSpPr txBox="1"/>
          <p:nvPr/>
        </p:nvSpPr>
        <p:spPr>
          <a:xfrm>
            <a:off x="1448640" y="4626360"/>
            <a:ext cx="226692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index_ivf = faiss.IndexIVFFlat(quantizer, </a:t>
            </a:r>
            <a:endParaRPr lang="en-US" sz="710" b="0" u="none" strike="noStrike">
              <a:solidFill>
                <a:srgbClr val="000000"/>
              </a:solidFill>
              <a:effectLst/>
              <a:uFillTx/>
              <a:latin typeface="Times New Roman"/>
            </a:endParaRPr>
          </a:p>
        </p:txBody>
      </p:sp>
      <p:sp>
        <p:nvSpPr>
          <p:cNvPr id="432" name="任意多边形 431"/>
          <p:cNvSpPr/>
          <p:nvPr/>
        </p:nvSpPr>
        <p:spPr>
          <a:xfrm>
            <a:off x="928080" y="5157360"/>
            <a:ext cx="4341960" cy="1138320"/>
          </a:xfrm>
          <a:custGeom>
            <a:avLst/>
            <a:gdLst/>
            <a:ahLst/>
            <a:cxnLst/>
            <a:rect l="0" t="0" r="r" b="b"/>
            <a:pathLst>
              <a:path w="12061" h="3162">
                <a:moveTo>
                  <a:pt x="0" y="2995"/>
                </a:moveTo>
                <a:lnTo>
                  <a:pt x="0" y="167"/>
                </a:lnTo>
                <a:cubicBezTo>
                  <a:pt x="0" y="156"/>
                  <a:pt x="1" y="145"/>
                  <a:pt x="3" y="134"/>
                </a:cubicBezTo>
                <a:cubicBezTo>
                  <a:pt x="5" y="124"/>
                  <a:pt x="8" y="113"/>
                  <a:pt x="13" y="103"/>
                </a:cubicBezTo>
                <a:cubicBezTo>
                  <a:pt x="17" y="93"/>
                  <a:pt x="22" y="83"/>
                  <a:pt x="28" y="74"/>
                </a:cubicBezTo>
                <a:cubicBezTo>
                  <a:pt x="34" y="65"/>
                  <a:pt x="41" y="57"/>
                  <a:pt x="49" y="49"/>
                </a:cubicBezTo>
                <a:cubicBezTo>
                  <a:pt x="56" y="41"/>
                  <a:pt x="65" y="34"/>
                  <a:pt x="74" y="28"/>
                </a:cubicBezTo>
                <a:cubicBezTo>
                  <a:pt x="83" y="22"/>
                  <a:pt x="93" y="17"/>
                  <a:pt x="103" y="13"/>
                </a:cubicBezTo>
                <a:cubicBezTo>
                  <a:pt x="113" y="9"/>
                  <a:pt x="123" y="6"/>
                  <a:pt x="134" y="4"/>
                </a:cubicBezTo>
                <a:cubicBezTo>
                  <a:pt x="145" y="1"/>
                  <a:pt x="155" y="0"/>
                  <a:pt x="166" y="0"/>
                </a:cubicBezTo>
                <a:lnTo>
                  <a:pt x="11895" y="0"/>
                </a:lnTo>
                <a:cubicBezTo>
                  <a:pt x="11906" y="0"/>
                  <a:pt x="11917" y="1"/>
                  <a:pt x="11927" y="4"/>
                </a:cubicBezTo>
                <a:cubicBezTo>
                  <a:pt x="11938" y="6"/>
                  <a:pt x="11948" y="9"/>
                  <a:pt x="11959" y="13"/>
                </a:cubicBezTo>
                <a:cubicBezTo>
                  <a:pt x="11969" y="17"/>
                  <a:pt x="11978" y="22"/>
                  <a:pt x="11987" y="28"/>
                </a:cubicBezTo>
                <a:cubicBezTo>
                  <a:pt x="11996" y="34"/>
                  <a:pt x="12005" y="41"/>
                  <a:pt x="12013" y="49"/>
                </a:cubicBezTo>
                <a:cubicBezTo>
                  <a:pt x="12020" y="57"/>
                  <a:pt x="12027" y="65"/>
                  <a:pt x="12033" y="74"/>
                </a:cubicBezTo>
                <a:cubicBezTo>
                  <a:pt x="12039" y="83"/>
                  <a:pt x="12044" y="93"/>
                  <a:pt x="12049" y="103"/>
                </a:cubicBezTo>
                <a:cubicBezTo>
                  <a:pt x="12053" y="113"/>
                  <a:pt x="12056" y="124"/>
                  <a:pt x="12058" y="134"/>
                </a:cubicBezTo>
                <a:cubicBezTo>
                  <a:pt x="12060" y="145"/>
                  <a:pt x="12061" y="156"/>
                  <a:pt x="12061" y="167"/>
                </a:cubicBezTo>
                <a:lnTo>
                  <a:pt x="12061" y="2995"/>
                </a:lnTo>
                <a:cubicBezTo>
                  <a:pt x="12061" y="3006"/>
                  <a:pt x="12060" y="3016"/>
                  <a:pt x="12058" y="3027"/>
                </a:cubicBezTo>
                <a:cubicBezTo>
                  <a:pt x="12056" y="3038"/>
                  <a:pt x="12053" y="3048"/>
                  <a:pt x="12049" y="3059"/>
                </a:cubicBezTo>
                <a:cubicBezTo>
                  <a:pt x="12044" y="3069"/>
                  <a:pt x="12039" y="3079"/>
                  <a:pt x="12033" y="3088"/>
                </a:cubicBezTo>
                <a:cubicBezTo>
                  <a:pt x="12027" y="3097"/>
                  <a:pt x="12020" y="3106"/>
                  <a:pt x="12013" y="3113"/>
                </a:cubicBezTo>
                <a:cubicBezTo>
                  <a:pt x="12005" y="3121"/>
                  <a:pt x="11996" y="3128"/>
                  <a:pt x="11987" y="3134"/>
                </a:cubicBezTo>
                <a:cubicBezTo>
                  <a:pt x="11978" y="3140"/>
                  <a:pt x="11969" y="3145"/>
                  <a:pt x="11959" y="3149"/>
                </a:cubicBezTo>
                <a:cubicBezTo>
                  <a:pt x="11948" y="3154"/>
                  <a:pt x="11938" y="3157"/>
                  <a:pt x="11927" y="3159"/>
                </a:cubicBezTo>
                <a:cubicBezTo>
                  <a:pt x="11917" y="3161"/>
                  <a:pt x="11906" y="3162"/>
                  <a:pt x="11895" y="3162"/>
                </a:cubicBezTo>
                <a:lnTo>
                  <a:pt x="166" y="3162"/>
                </a:lnTo>
                <a:cubicBezTo>
                  <a:pt x="155" y="3162"/>
                  <a:pt x="145" y="3161"/>
                  <a:pt x="134" y="3159"/>
                </a:cubicBezTo>
                <a:cubicBezTo>
                  <a:pt x="123" y="3157"/>
                  <a:pt x="113" y="3154"/>
                  <a:pt x="103" y="3149"/>
                </a:cubicBezTo>
                <a:cubicBezTo>
                  <a:pt x="93" y="3145"/>
                  <a:pt x="83" y="3140"/>
                  <a:pt x="74" y="3134"/>
                </a:cubicBezTo>
                <a:cubicBezTo>
                  <a:pt x="65" y="3128"/>
                  <a:pt x="56" y="3121"/>
                  <a:pt x="49" y="3113"/>
                </a:cubicBezTo>
                <a:cubicBezTo>
                  <a:pt x="41" y="3106"/>
                  <a:pt x="34" y="3097"/>
                  <a:pt x="28" y="3088"/>
                </a:cubicBezTo>
                <a:cubicBezTo>
                  <a:pt x="22" y="3079"/>
                  <a:pt x="17" y="3069"/>
                  <a:pt x="13" y="3059"/>
                </a:cubicBezTo>
                <a:cubicBezTo>
                  <a:pt x="8" y="3048"/>
                  <a:pt x="5" y="3038"/>
                  <a:pt x="3" y="3027"/>
                </a:cubicBezTo>
                <a:cubicBezTo>
                  <a:pt x="1" y="3016"/>
                  <a:pt x="0" y="3006"/>
                  <a:pt x="0" y="299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3" name="任意多边形 432"/>
          <p:cNvSpPr/>
          <p:nvPr/>
        </p:nvSpPr>
        <p:spPr>
          <a:xfrm>
            <a:off x="1047960" y="5277240"/>
            <a:ext cx="292320" cy="299880"/>
          </a:xfrm>
          <a:custGeom>
            <a:avLst/>
            <a:gdLst/>
            <a:ahLst/>
            <a:cxnLst/>
            <a:rect l="0" t="0" r="r" b="b"/>
            <a:pathLst>
              <a:path w="812" h="833">
                <a:moveTo>
                  <a:pt x="0" y="426"/>
                </a:moveTo>
                <a:lnTo>
                  <a:pt x="0" y="406"/>
                </a:lnTo>
                <a:cubicBezTo>
                  <a:pt x="0" y="379"/>
                  <a:pt x="2" y="353"/>
                  <a:pt x="7" y="326"/>
                </a:cubicBezTo>
                <a:cubicBezTo>
                  <a:pt x="13" y="300"/>
                  <a:pt x="20" y="275"/>
                  <a:pt x="30" y="250"/>
                </a:cubicBezTo>
                <a:cubicBezTo>
                  <a:pt x="41" y="226"/>
                  <a:pt x="53" y="202"/>
                  <a:pt x="68" y="180"/>
                </a:cubicBezTo>
                <a:cubicBezTo>
                  <a:pt x="83" y="158"/>
                  <a:pt x="100" y="138"/>
                  <a:pt x="118" y="119"/>
                </a:cubicBezTo>
                <a:cubicBezTo>
                  <a:pt x="137" y="100"/>
                  <a:pt x="158" y="83"/>
                  <a:pt x="180" y="68"/>
                </a:cubicBezTo>
                <a:cubicBezTo>
                  <a:pt x="202" y="54"/>
                  <a:pt x="225" y="41"/>
                  <a:pt x="250" y="31"/>
                </a:cubicBezTo>
                <a:cubicBezTo>
                  <a:pt x="275" y="21"/>
                  <a:pt x="300" y="13"/>
                  <a:pt x="326" y="8"/>
                </a:cubicBezTo>
                <a:cubicBezTo>
                  <a:pt x="352" y="3"/>
                  <a:pt x="378" y="0"/>
                  <a:pt x="405" y="0"/>
                </a:cubicBezTo>
                <a:cubicBezTo>
                  <a:pt x="432" y="0"/>
                  <a:pt x="458" y="3"/>
                  <a:pt x="484" y="8"/>
                </a:cubicBezTo>
                <a:cubicBezTo>
                  <a:pt x="510" y="13"/>
                  <a:pt x="536" y="21"/>
                  <a:pt x="560" y="31"/>
                </a:cubicBezTo>
                <a:cubicBezTo>
                  <a:pt x="585" y="41"/>
                  <a:pt x="608" y="54"/>
                  <a:pt x="630" y="68"/>
                </a:cubicBezTo>
                <a:cubicBezTo>
                  <a:pt x="653" y="83"/>
                  <a:pt x="673" y="100"/>
                  <a:pt x="692" y="119"/>
                </a:cubicBezTo>
                <a:cubicBezTo>
                  <a:pt x="711" y="138"/>
                  <a:pt x="727" y="158"/>
                  <a:pt x="743" y="180"/>
                </a:cubicBezTo>
                <a:cubicBezTo>
                  <a:pt x="758" y="202"/>
                  <a:pt x="771" y="226"/>
                  <a:pt x="781" y="250"/>
                </a:cubicBezTo>
                <a:cubicBezTo>
                  <a:pt x="791" y="275"/>
                  <a:pt x="799" y="300"/>
                  <a:pt x="804" y="326"/>
                </a:cubicBezTo>
                <a:cubicBezTo>
                  <a:pt x="809" y="353"/>
                  <a:pt x="812" y="379"/>
                  <a:pt x="812" y="406"/>
                </a:cubicBezTo>
                <a:lnTo>
                  <a:pt x="812" y="426"/>
                </a:lnTo>
                <a:cubicBezTo>
                  <a:pt x="812" y="453"/>
                  <a:pt x="809" y="479"/>
                  <a:pt x="804" y="505"/>
                </a:cubicBezTo>
                <a:cubicBezTo>
                  <a:pt x="799" y="532"/>
                  <a:pt x="791" y="557"/>
                  <a:pt x="781" y="581"/>
                </a:cubicBezTo>
                <a:cubicBezTo>
                  <a:pt x="771" y="606"/>
                  <a:pt x="758" y="629"/>
                  <a:pt x="743" y="652"/>
                </a:cubicBezTo>
                <a:cubicBezTo>
                  <a:pt x="727" y="674"/>
                  <a:pt x="711" y="694"/>
                  <a:pt x="692" y="713"/>
                </a:cubicBezTo>
                <a:cubicBezTo>
                  <a:pt x="673" y="733"/>
                  <a:pt x="653" y="750"/>
                  <a:pt x="630" y="764"/>
                </a:cubicBezTo>
                <a:cubicBezTo>
                  <a:pt x="608" y="779"/>
                  <a:pt x="585" y="792"/>
                  <a:pt x="560" y="802"/>
                </a:cubicBezTo>
                <a:cubicBezTo>
                  <a:pt x="536" y="812"/>
                  <a:pt x="510" y="820"/>
                  <a:pt x="484" y="825"/>
                </a:cubicBezTo>
                <a:cubicBezTo>
                  <a:pt x="458" y="830"/>
                  <a:pt x="432" y="833"/>
                  <a:pt x="405" y="833"/>
                </a:cubicBezTo>
                <a:cubicBezTo>
                  <a:pt x="378" y="833"/>
                  <a:pt x="352" y="830"/>
                  <a:pt x="326" y="825"/>
                </a:cubicBezTo>
                <a:cubicBezTo>
                  <a:pt x="300" y="820"/>
                  <a:pt x="275" y="812"/>
                  <a:pt x="250" y="802"/>
                </a:cubicBezTo>
                <a:cubicBezTo>
                  <a:pt x="225" y="792"/>
                  <a:pt x="202" y="779"/>
                  <a:pt x="180" y="764"/>
                </a:cubicBezTo>
                <a:cubicBezTo>
                  <a:pt x="158" y="750"/>
                  <a:pt x="137" y="733"/>
                  <a:pt x="118" y="713"/>
                </a:cubicBezTo>
                <a:cubicBezTo>
                  <a:pt x="100" y="694"/>
                  <a:pt x="83" y="674"/>
                  <a:pt x="68" y="652"/>
                </a:cubicBezTo>
                <a:cubicBezTo>
                  <a:pt x="53" y="629"/>
                  <a:pt x="41" y="606"/>
                  <a:pt x="30" y="581"/>
                </a:cubicBezTo>
                <a:cubicBezTo>
                  <a:pt x="20" y="557"/>
                  <a:pt x="13" y="532"/>
                  <a:pt x="7" y="505"/>
                </a:cubicBezTo>
                <a:cubicBezTo>
                  <a:pt x="2" y="479"/>
                  <a:pt x="0" y="453"/>
                  <a:pt x="0" y="426"/>
                </a:cubicBezTo>
                <a:close/>
              </a:path>
            </a:pathLst>
          </a:custGeom>
          <a:solidFill>
            <a:srgbClr val="10B981">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34" name="图片 433"/>
          <p:cNvPicPr/>
          <p:nvPr/>
        </p:nvPicPr>
        <p:blipFill>
          <a:blip r:embed="rId7"/>
          <a:stretch/>
        </p:blipFill>
        <p:spPr>
          <a:xfrm>
            <a:off x="1107720" y="5344920"/>
            <a:ext cx="171720" cy="134280"/>
          </a:xfrm>
          <a:prstGeom prst="rect">
            <a:avLst/>
          </a:prstGeom>
          <a:noFill/>
          <a:ln w="0">
            <a:noFill/>
          </a:ln>
        </p:spPr>
      </p:pic>
      <p:sp>
        <p:nvSpPr>
          <p:cNvPr id="435" name="任意多边形 434"/>
          <p:cNvSpPr/>
          <p:nvPr/>
        </p:nvSpPr>
        <p:spPr>
          <a:xfrm>
            <a:off x="1444680" y="5696280"/>
            <a:ext cx="2844720" cy="479520"/>
          </a:xfrm>
          <a:custGeom>
            <a:avLst/>
            <a:gdLst/>
            <a:ahLst/>
            <a:cxnLst/>
            <a:rect l="0" t="0" r="r" b="b"/>
            <a:pathLst>
              <a:path w="7902" h="1332">
                <a:moveTo>
                  <a:pt x="0" y="1249"/>
                </a:moveTo>
                <a:lnTo>
                  <a:pt x="0" y="84"/>
                </a:lnTo>
                <a:cubicBezTo>
                  <a:pt x="0" y="73"/>
                  <a:pt x="1" y="62"/>
                  <a:pt x="3" y="52"/>
                </a:cubicBezTo>
                <a:cubicBezTo>
                  <a:pt x="5" y="42"/>
                  <a:pt x="8" y="33"/>
                  <a:pt x="12" y="25"/>
                </a:cubicBezTo>
                <a:cubicBezTo>
                  <a:pt x="16" y="17"/>
                  <a:pt x="20" y="11"/>
                  <a:pt x="25" y="7"/>
                </a:cubicBezTo>
                <a:cubicBezTo>
                  <a:pt x="30" y="3"/>
                  <a:pt x="36" y="0"/>
                  <a:pt x="41" y="0"/>
                </a:cubicBezTo>
                <a:lnTo>
                  <a:pt x="7818" y="0"/>
                </a:lnTo>
                <a:cubicBezTo>
                  <a:pt x="7829" y="0"/>
                  <a:pt x="7841" y="3"/>
                  <a:pt x="7851" y="7"/>
                </a:cubicBezTo>
                <a:cubicBezTo>
                  <a:pt x="7861" y="11"/>
                  <a:pt x="7870" y="17"/>
                  <a:pt x="7878" y="25"/>
                </a:cubicBezTo>
                <a:cubicBezTo>
                  <a:pt x="7886" y="33"/>
                  <a:pt x="7892" y="42"/>
                  <a:pt x="7896" y="52"/>
                </a:cubicBezTo>
                <a:cubicBezTo>
                  <a:pt x="7900" y="62"/>
                  <a:pt x="7902" y="73"/>
                  <a:pt x="7902" y="84"/>
                </a:cubicBezTo>
                <a:lnTo>
                  <a:pt x="7902" y="1249"/>
                </a:lnTo>
                <a:cubicBezTo>
                  <a:pt x="7902" y="1260"/>
                  <a:pt x="7900" y="1271"/>
                  <a:pt x="7896" y="1281"/>
                </a:cubicBezTo>
                <a:cubicBezTo>
                  <a:pt x="7892" y="1291"/>
                  <a:pt x="7886" y="1300"/>
                  <a:pt x="7878" y="1308"/>
                </a:cubicBezTo>
                <a:cubicBezTo>
                  <a:pt x="7870" y="1316"/>
                  <a:pt x="7861" y="1322"/>
                  <a:pt x="7851" y="1326"/>
                </a:cubicBezTo>
                <a:cubicBezTo>
                  <a:pt x="7841" y="1330"/>
                  <a:pt x="7829" y="1332"/>
                  <a:pt x="7818" y="1332"/>
                </a:cubicBezTo>
                <a:lnTo>
                  <a:pt x="41" y="1332"/>
                </a:lnTo>
                <a:cubicBezTo>
                  <a:pt x="36" y="1332"/>
                  <a:pt x="30" y="1330"/>
                  <a:pt x="25" y="1326"/>
                </a:cubicBezTo>
                <a:cubicBezTo>
                  <a:pt x="20" y="1322"/>
                  <a:pt x="16" y="1316"/>
                  <a:pt x="12" y="1308"/>
                </a:cubicBezTo>
                <a:cubicBezTo>
                  <a:pt x="8" y="1300"/>
                  <a:pt x="5" y="1291"/>
                  <a:pt x="3" y="1281"/>
                </a:cubicBezTo>
                <a:cubicBezTo>
                  <a:pt x="1" y="1271"/>
                  <a:pt x="0" y="1260"/>
                  <a:pt x="0" y="1249"/>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36" name="任意多边形 435"/>
          <p:cNvSpPr/>
          <p:nvPr/>
        </p:nvSpPr>
        <p:spPr>
          <a:xfrm>
            <a:off x="1429560" y="5696280"/>
            <a:ext cx="30240" cy="479520"/>
          </a:xfrm>
          <a:custGeom>
            <a:avLst/>
            <a:gdLst/>
            <a:ahLst/>
            <a:cxnLst/>
            <a:rect l="0" t="0" r="r" b="b"/>
            <a:pathLst>
              <a:path w="84" h="1332">
                <a:moveTo>
                  <a:pt x="0" y="0"/>
                </a:moveTo>
                <a:lnTo>
                  <a:pt x="84" y="0"/>
                </a:lnTo>
                <a:lnTo>
                  <a:pt x="84" y="1332"/>
                </a:lnTo>
                <a:lnTo>
                  <a:pt x="0" y="133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37" name="文本框 436"/>
          <p:cNvSpPr txBox="1"/>
          <p:nvPr/>
        </p:nvSpPr>
        <p:spPr>
          <a:xfrm>
            <a:off x="1448640" y="4745880"/>
            <a:ext cx="205128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    dimension, nlist, faiss.METRIC_L2)</a:t>
            </a:r>
            <a:endParaRPr lang="en-US" sz="710" b="0" u="none" strike="noStrike">
              <a:solidFill>
                <a:srgbClr val="000000"/>
              </a:solidFill>
              <a:effectLst/>
              <a:uFillTx/>
              <a:latin typeface="Times New Roman"/>
            </a:endParaRPr>
          </a:p>
        </p:txBody>
      </p:sp>
      <p:sp>
        <p:nvSpPr>
          <p:cNvPr id="438" name="文本框 437"/>
          <p:cNvSpPr txBox="1"/>
          <p:nvPr/>
        </p:nvSpPr>
        <p:spPr>
          <a:xfrm>
            <a:off x="1425960" y="5265720"/>
            <a:ext cx="84348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索引训练与构建</a:t>
            </a:r>
            <a:endParaRPr lang="en-US" sz="939" b="0" u="none" strike="noStrike">
              <a:solidFill>
                <a:srgbClr val="000000"/>
              </a:solidFill>
              <a:effectLst/>
              <a:uFillTx/>
              <a:latin typeface="Times New Roman"/>
            </a:endParaRPr>
          </a:p>
        </p:txBody>
      </p:sp>
      <p:sp>
        <p:nvSpPr>
          <p:cNvPr id="439" name="文本框 438"/>
          <p:cNvSpPr txBox="1"/>
          <p:nvPr/>
        </p:nvSpPr>
        <p:spPr>
          <a:xfrm>
            <a:off x="1425960" y="5477760"/>
            <a:ext cx="15782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训练索引进⾏聚类，优化检索效率</a:t>
            </a:r>
            <a:endParaRPr lang="en-US" sz="820" b="0" u="none" strike="noStrike">
              <a:solidFill>
                <a:srgbClr val="000000"/>
              </a:solidFill>
              <a:effectLst/>
              <a:uFillTx/>
              <a:latin typeface="Times New Roman"/>
            </a:endParaRPr>
          </a:p>
        </p:txBody>
      </p:sp>
      <p:sp>
        <p:nvSpPr>
          <p:cNvPr id="440" name="文本框 439"/>
          <p:cNvSpPr txBox="1"/>
          <p:nvPr/>
        </p:nvSpPr>
        <p:spPr>
          <a:xfrm>
            <a:off x="1515960" y="5763960"/>
            <a:ext cx="145764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index_ivf.train(embeddings)</a:t>
            </a:r>
            <a:endParaRPr lang="en-US" sz="710" b="0" u="none" strike="noStrike">
              <a:solidFill>
                <a:srgbClr val="000000"/>
              </a:solidFill>
              <a:effectLst/>
              <a:uFillTx/>
              <a:latin typeface="Times New Roman"/>
            </a:endParaRPr>
          </a:p>
        </p:txBody>
      </p:sp>
      <p:sp>
        <p:nvSpPr>
          <p:cNvPr id="441" name="文本框 440"/>
          <p:cNvSpPr txBox="1"/>
          <p:nvPr/>
        </p:nvSpPr>
        <p:spPr>
          <a:xfrm>
            <a:off x="1515960" y="5883840"/>
            <a:ext cx="134964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index_ivf.add(embeddings)</a:t>
            </a:r>
            <a:endParaRPr lang="en-US" sz="710" b="0" u="none" strike="noStrike">
              <a:solidFill>
                <a:srgbClr val="000000"/>
              </a:solidFill>
              <a:effectLst/>
              <a:uFillTx/>
              <a:latin typeface="Times New Roman"/>
            </a:endParaRPr>
          </a:p>
        </p:txBody>
      </p:sp>
      <p:sp>
        <p:nvSpPr>
          <p:cNvPr id="442" name="文本框 441"/>
          <p:cNvSpPr txBox="1"/>
          <p:nvPr/>
        </p:nvSpPr>
        <p:spPr>
          <a:xfrm>
            <a:off x="1515960" y="6003720"/>
            <a:ext cx="37836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print("</a:t>
            </a:r>
            <a:endParaRPr lang="en-US" sz="710" b="0" u="none" strike="noStrike">
              <a:solidFill>
                <a:srgbClr val="000000"/>
              </a:solidFill>
              <a:effectLst/>
              <a:uFillTx/>
              <a:latin typeface="Times New Roman"/>
            </a:endParaRPr>
          </a:p>
        </p:txBody>
      </p:sp>
      <p:sp>
        <p:nvSpPr>
          <p:cNvPr id="443" name="文本框 442"/>
          <p:cNvSpPr txBox="1"/>
          <p:nvPr/>
        </p:nvSpPr>
        <p:spPr>
          <a:xfrm>
            <a:off x="1893240" y="5974200"/>
            <a:ext cx="1259640" cy="129960"/>
          </a:xfrm>
          <a:prstGeom prst="rect">
            <a:avLst/>
          </a:prstGeom>
          <a:noFill/>
          <a:ln w="0">
            <a:noFill/>
          </a:ln>
        </p:spPr>
        <p:txBody>
          <a:bodyPr wrap="none" lIns="0" tIns="0" rIns="0" bIns="0" anchor="t">
            <a:spAutoFit/>
          </a:bodyPr>
          <a:lstStyle/>
          <a:p>
            <a:r>
              <a:rPr lang="zh-CN" sz="710" b="0" u="none" strike="noStrike">
                <a:solidFill>
                  <a:srgbClr val="D1D5DB"/>
                </a:solidFill>
                <a:effectLst/>
                <a:uFillTx/>
                <a:latin typeface="NotoSansCJKsc"/>
                <a:ea typeface="NotoSansCJKsc"/>
              </a:rPr>
              <a:t>倒排索引已构建，包含向量数：</a:t>
            </a:r>
            <a:endParaRPr lang="en-US" sz="710" b="0" u="none" strike="noStrike">
              <a:solidFill>
                <a:srgbClr val="000000"/>
              </a:solidFill>
              <a:effectLst/>
              <a:uFillTx/>
              <a:latin typeface="Times New Roman"/>
            </a:endParaRPr>
          </a:p>
        </p:txBody>
      </p:sp>
      <p:pic>
        <p:nvPicPr>
          <p:cNvPr id="444" name="图片 443"/>
          <p:cNvPicPr/>
          <p:nvPr/>
        </p:nvPicPr>
        <p:blipFill>
          <a:blip r:embed="rId8"/>
          <a:stretch/>
        </p:blipFill>
        <p:spPr>
          <a:xfrm>
            <a:off x="5449680" y="2185920"/>
            <a:ext cx="201600" cy="179280"/>
          </a:xfrm>
          <a:prstGeom prst="rect">
            <a:avLst/>
          </a:prstGeom>
          <a:noFill/>
          <a:ln w="0">
            <a:noFill/>
          </a:ln>
        </p:spPr>
      </p:pic>
      <p:sp>
        <p:nvSpPr>
          <p:cNvPr id="445" name="文本框 444"/>
          <p:cNvSpPr txBox="1"/>
          <p:nvPr/>
        </p:nvSpPr>
        <p:spPr>
          <a:xfrm>
            <a:off x="3150720" y="6003720"/>
            <a:ext cx="108000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 index_ivf.ntotal)</a:t>
            </a:r>
            <a:endParaRPr lang="en-US" sz="710" b="0" u="none" strike="noStrike">
              <a:solidFill>
                <a:srgbClr val="000000"/>
              </a:solidFill>
              <a:effectLst/>
              <a:uFillTx/>
              <a:latin typeface="Times New Roman"/>
            </a:endParaRPr>
          </a:p>
        </p:txBody>
      </p:sp>
      <p:sp>
        <p:nvSpPr>
          <p:cNvPr id="446" name="任意多边形 445"/>
          <p:cNvSpPr/>
          <p:nvPr/>
        </p:nvSpPr>
        <p:spPr>
          <a:xfrm>
            <a:off x="5449320" y="2522520"/>
            <a:ext cx="4342320" cy="1048320"/>
          </a:xfrm>
          <a:custGeom>
            <a:avLst/>
            <a:gdLst/>
            <a:ahLst/>
            <a:cxnLst/>
            <a:rect l="0" t="0" r="r" b="b"/>
            <a:pathLst>
              <a:path w="12062" h="2912">
                <a:moveTo>
                  <a:pt x="0" y="2746"/>
                </a:moveTo>
                <a:lnTo>
                  <a:pt x="0" y="166"/>
                </a:lnTo>
                <a:cubicBezTo>
                  <a:pt x="0" y="155"/>
                  <a:pt x="1" y="145"/>
                  <a:pt x="4" y="134"/>
                </a:cubicBezTo>
                <a:cubicBezTo>
                  <a:pt x="6" y="123"/>
                  <a:pt x="9" y="113"/>
                  <a:pt x="13" y="103"/>
                </a:cubicBezTo>
                <a:cubicBezTo>
                  <a:pt x="17" y="93"/>
                  <a:pt x="22" y="83"/>
                  <a:pt x="28" y="74"/>
                </a:cubicBezTo>
                <a:cubicBezTo>
                  <a:pt x="34" y="65"/>
                  <a:pt x="41" y="56"/>
                  <a:pt x="49" y="49"/>
                </a:cubicBezTo>
                <a:cubicBezTo>
                  <a:pt x="57" y="41"/>
                  <a:pt x="65" y="34"/>
                  <a:pt x="74" y="28"/>
                </a:cubicBezTo>
                <a:cubicBezTo>
                  <a:pt x="83" y="22"/>
                  <a:pt x="93" y="17"/>
                  <a:pt x="103" y="13"/>
                </a:cubicBezTo>
                <a:cubicBezTo>
                  <a:pt x="113" y="8"/>
                  <a:pt x="123" y="5"/>
                  <a:pt x="134" y="3"/>
                </a:cubicBezTo>
                <a:cubicBezTo>
                  <a:pt x="145" y="1"/>
                  <a:pt x="156" y="0"/>
                  <a:pt x="167" y="0"/>
                </a:cubicBezTo>
                <a:lnTo>
                  <a:pt x="11895" y="0"/>
                </a:lnTo>
                <a:cubicBezTo>
                  <a:pt x="11906" y="0"/>
                  <a:pt x="11917" y="1"/>
                  <a:pt x="11928" y="3"/>
                </a:cubicBezTo>
                <a:cubicBezTo>
                  <a:pt x="11938" y="5"/>
                  <a:pt x="11949" y="8"/>
                  <a:pt x="11959" y="13"/>
                </a:cubicBezTo>
                <a:cubicBezTo>
                  <a:pt x="11969" y="17"/>
                  <a:pt x="11979" y="22"/>
                  <a:pt x="11988" y="28"/>
                </a:cubicBezTo>
                <a:cubicBezTo>
                  <a:pt x="11997" y="34"/>
                  <a:pt x="12005" y="41"/>
                  <a:pt x="12013" y="49"/>
                </a:cubicBezTo>
                <a:cubicBezTo>
                  <a:pt x="12021" y="56"/>
                  <a:pt x="12028" y="65"/>
                  <a:pt x="12034" y="74"/>
                </a:cubicBezTo>
                <a:cubicBezTo>
                  <a:pt x="12040" y="83"/>
                  <a:pt x="12045" y="93"/>
                  <a:pt x="12049" y="103"/>
                </a:cubicBezTo>
                <a:cubicBezTo>
                  <a:pt x="12053" y="113"/>
                  <a:pt x="12056" y="123"/>
                  <a:pt x="12058" y="134"/>
                </a:cubicBezTo>
                <a:cubicBezTo>
                  <a:pt x="12061" y="145"/>
                  <a:pt x="12062" y="155"/>
                  <a:pt x="12062" y="166"/>
                </a:cubicBezTo>
                <a:lnTo>
                  <a:pt x="12062" y="2746"/>
                </a:lnTo>
                <a:cubicBezTo>
                  <a:pt x="12062" y="2757"/>
                  <a:pt x="12061" y="2767"/>
                  <a:pt x="12058" y="2778"/>
                </a:cubicBezTo>
                <a:cubicBezTo>
                  <a:pt x="12056" y="2789"/>
                  <a:pt x="12053" y="2799"/>
                  <a:pt x="12049" y="2809"/>
                </a:cubicBezTo>
                <a:cubicBezTo>
                  <a:pt x="12045" y="2819"/>
                  <a:pt x="12040" y="2829"/>
                  <a:pt x="12034" y="2838"/>
                </a:cubicBezTo>
                <a:cubicBezTo>
                  <a:pt x="12028" y="2847"/>
                  <a:pt x="12021" y="2856"/>
                  <a:pt x="12013" y="2863"/>
                </a:cubicBezTo>
                <a:cubicBezTo>
                  <a:pt x="12005" y="2871"/>
                  <a:pt x="11997" y="2878"/>
                  <a:pt x="11988" y="2884"/>
                </a:cubicBezTo>
                <a:cubicBezTo>
                  <a:pt x="11979" y="2890"/>
                  <a:pt x="11969" y="2895"/>
                  <a:pt x="11959" y="2899"/>
                </a:cubicBezTo>
                <a:cubicBezTo>
                  <a:pt x="11949" y="2904"/>
                  <a:pt x="11938" y="2907"/>
                  <a:pt x="11928" y="2909"/>
                </a:cubicBezTo>
                <a:cubicBezTo>
                  <a:pt x="11917" y="2911"/>
                  <a:pt x="11906" y="2912"/>
                  <a:pt x="11895" y="2912"/>
                </a:cubicBezTo>
                <a:lnTo>
                  <a:pt x="167" y="2912"/>
                </a:lnTo>
                <a:cubicBezTo>
                  <a:pt x="156" y="2912"/>
                  <a:pt x="145" y="2911"/>
                  <a:pt x="134" y="2909"/>
                </a:cubicBezTo>
                <a:cubicBezTo>
                  <a:pt x="123" y="2907"/>
                  <a:pt x="113" y="2904"/>
                  <a:pt x="103" y="2899"/>
                </a:cubicBezTo>
                <a:cubicBezTo>
                  <a:pt x="93" y="2895"/>
                  <a:pt x="83" y="2890"/>
                  <a:pt x="74" y="2884"/>
                </a:cubicBezTo>
                <a:cubicBezTo>
                  <a:pt x="65" y="2878"/>
                  <a:pt x="57" y="2871"/>
                  <a:pt x="49" y="2863"/>
                </a:cubicBezTo>
                <a:cubicBezTo>
                  <a:pt x="41" y="2856"/>
                  <a:pt x="34" y="2847"/>
                  <a:pt x="28" y="2838"/>
                </a:cubicBezTo>
                <a:cubicBezTo>
                  <a:pt x="22" y="2829"/>
                  <a:pt x="17" y="2819"/>
                  <a:pt x="13" y="2809"/>
                </a:cubicBezTo>
                <a:cubicBezTo>
                  <a:pt x="9" y="2799"/>
                  <a:pt x="6" y="2789"/>
                  <a:pt x="4" y="2778"/>
                </a:cubicBezTo>
                <a:cubicBezTo>
                  <a:pt x="1" y="2767"/>
                  <a:pt x="0" y="2757"/>
                  <a:pt x="0" y="2746"/>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47" name="文本框 446"/>
          <p:cNvSpPr txBox="1"/>
          <p:nvPr/>
        </p:nvSpPr>
        <p:spPr>
          <a:xfrm>
            <a:off x="5737680" y="2134800"/>
            <a:ext cx="1619280" cy="261000"/>
          </a:xfrm>
          <a:prstGeom prst="rect">
            <a:avLst/>
          </a:prstGeom>
          <a:noFill/>
          <a:ln w="0">
            <a:noFill/>
          </a:ln>
        </p:spPr>
        <p:txBody>
          <a:bodyPr wrap="none" lIns="0" tIns="0" rIns="0" bIns="0" anchor="t">
            <a:spAutoFit/>
          </a:bodyPr>
          <a:lstStyle/>
          <a:p>
            <a:r>
              <a:rPr lang="zh-CN" sz="1410" b="0" u="none" strike="noStrike">
                <a:solidFill>
                  <a:srgbClr val="BFDBFE"/>
                </a:solidFill>
                <a:effectLst/>
                <a:uFillTx/>
                <a:latin typeface="NotoSansCJKsc"/>
                <a:ea typeface="NotoSansCJKsc"/>
              </a:rPr>
              <a:t>索引优化与性能对⽐</a:t>
            </a:r>
            <a:endParaRPr lang="en-US" sz="1410" b="0" u="none" strike="noStrike">
              <a:solidFill>
                <a:srgbClr val="000000"/>
              </a:solidFill>
              <a:effectLst/>
              <a:uFillTx/>
              <a:latin typeface="Times New Roman"/>
            </a:endParaRPr>
          </a:p>
        </p:txBody>
      </p:sp>
      <p:pic>
        <p:nvPicPr>
          <p:cNvPr id="448" name="图片 447"/>
          <p:cNvPicPr/>
          <p:nvPr/>
        </p:nvPicPr>
        <p:blipFill>
          <a:blip r:embed="rId9"/>
          <a:stretch/>
        </p:blipFill>
        <p:spPr>
          <a:xfrm>
            <a:off x="5569560" y="2912040"/>
            <a:ext cx="104400" cy="104400"/>
          </a:xfrm>
          <a:prstGeom prst="rect">
            <a:avLst/>
          </a:prstGeom>
          <a:noFill/>
          <a:ln w="0">
            <a:noFill/>
          </a:ln>
        </p:spPr>
      </p:pic>
      <p:sp>
        <p:nvSpPr>
          <p:cNvPr id="449" name="文本框 448"/>
          <p:cNvSpPr txBox="1"/>
          <p:nvPr/>
        </p:nvSpPr>
        <p:spPr>
          <a:xfrm>
            <a:off x="5565600" y="263088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索引优化原则</a:t>
            </a:r>
            <a:endParaRPr lang="en-US" sz="939" b="0" u="none" strike="noStrike">
              <a:solidFill>
                <a:srgbClr val="000000"/>
              </a:solidFill>
              <a:effectLst/>
              <a:uFillTx/>
              <a:latin typeface="Times New Roman"/>
            </a:endParaRPr>
          </a:p>
        </p:txBody>
      </p:sp>
      <p:sp>
        <p:nvSpPr>
          <p:cNvPr id="450" name="文本框 449"/>
          <p:cNvSpPr txBox="1"/>
          <p:nvPr/>
        </p:nvSpPr>
        <p:spPr>
          <a:xfrm>
            <a:off x="5730480" y="2872800"/>
            <a:ext cx="4212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聚类数量</a:t>
            </a:r>
            <a:endParaRPr lang="en-US" sz="820" b="0" u="none" strike="noStrike">
              <a:solidFill>
                <a:srgbClr val="000000"/>
              </a:solidFill>
              <a:effectLst/>
              <a:uFillTx/>
              <a:latin typeface="Times New Roman"/>
            </a:endParaRPr>
          </a:p>
        </p:txBody>
      </p:sp>
      <p:sp>
        <p:nvSpPr>
          <p:cNvPr id="451" name="文本框 450"/>
          <p:cNvSpPr txBox="1"/>
          <p:nvPr/>
        </p:nvSpPr>
        <p:spPr>
          <a:xfrm>
            <a:off x="6149520" y="2896920"/>
            <a:ext cx="30384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(nlist)</a:t>
            </a:r>
            <a:endParaRPr lang="en-US" sz="820" b="0" u="none" strike="noStrike">
              <a:solidFill>
                <a:srgbClr val="000000"/>
              </a:solidFill>
              <a:effectLst/>
              <a:uFillTx/>
              <a:latin typeface="Times New Roman"/>
            </a:endParaRPr>
          </a:p>
        </p:txBody>
      </p:sp>
      <p:pic>
        <p:nvPicPr>
          <p:cNvPr id="452" name="图片 451"/>
          <p:cNvPicPr/>
          <p:nvPr/>
        </p:nvPicPr>
        <p:blipFill>
          <a:blip r:embed="rId9"/>
          <a:stretch/>
        </p:blipFill>
        <p:spPr>
          <a:xfrm>
            <a:off x="5569560" y="3121560"/>
            <a:ext cx="104400" cy="104400"/>
          </a:xfrm>
          <a:prstGeom prst="rect">
            <a:avLst/>
          </a:prstGeom>
          <a:noFill/>
          <a:ln w="0">
            <a:noFill/>
          </a:ln>
        </p:spPr>
      </p:pic>
      <p:sp>
        <p:nvSpPr>
          <p:cNvPr id="453" name="文本框 452"/>
          <p:cNvSpPr txBox="1"/>
          <p:nvPr/>
        </p:nvSpPr>
        <p:spPr>
          <a:xfrm>
            <a:off x="6451560" y="2872800"/>
            <a:ext cx="21038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设置为数据量的平⽅根，平衡检索速度和精度</a:t>
            </a:r>
            <a:endParaRPr lang="en-US" sz="820" b="0" u="none" strike="noStrike">
              <a:solidFill>
                <a:srgbClr val="000000"/>
              </a:solidFill>
              <a:effectLst/>
              <a:uFillTx/>
              <a:latin typeface="Times New Roman"/>
            </a:endParaRPr>
          </a:p>
        </p:txBody>
      </p:sp>
      <p:sp>
        <p:nvSpPr>
          <p:cNvPr id="454" name="文本框 453"/>
          <p:cNvSpPr txBox="1"/>
          <p:nvPr/>
        </p:nvSpPr>
        <p:spPr>
          <a:xfrm>
            <a:off x="5730480" y="3082320"/>
            <a:ext cx="11574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⼤规模数据使⽤倒排索引</a:t>
            </a:r>
            <a:endParaRPr lang="en-US" sz="820" b="0" u="none" strike="noStrike">
              <a:solidFill>
                <a:srgbClr val="000000"/>
              </a:solidFill>
              <a:effectLst/>
              <a:uFillTx/>
              <a:latin typeface="Times New Roman"/>
            </a:endParaRPr>
          </a:p>
        </p:txBody>
      </p:sp>
      <p:sp>
        <p:nvSpPr>
          <p:cNvPr id="455" name="文本框 454"/>
          <p:cNvSpPr txBox="1"/>
          <p:nvPr/>
        </p:nvSpPr>
        <p:spPr>
          <a:xfrm>
            <a:off x="6883200" y="3106800"/>
            <a:ext cx="7329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(IndexIVFFlat)</a:t>
            </a:r>
            <a:endParaRPr lang="en-US" sz="820" b="0" u="none" strike="noStrike">
              <a:solidFill>
                <a:srgbClr val="000000"/>
              </a:solidFill>
              <a:effectLst/>
              <a:uFillTx/>
              <a:latin typeface="Times New Roman"/>
            </a:endParaRPr>
          </a:p>
        </p:txBody>
      </p:sp>
      <p:sp>
        <p:nvSpPr>
          <p:cNvPr id="456" name="文本框 455"/>
          <p:cNvSpPr txBox="1"/>
          <p:nvPr/>
        </p:nvSpPr>
        <p:spPr>
          <a:xfrm>
            <a:off x="7611120" y="3082320"/>
            <a:ext cx="6318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代替线性搜索</a:t>
            </a:r>
            <a:endParaRPr lang="en-US" sz="820" b="0" u="none" strike="noStrike">
              <a:solidFill>
                <a:srgbClr val="000000"/>
              </a:solidFill>
              <a:effectLst/>
              <a:uFillTx/>
              <a:latin typeface="Times New Roman"/>
            </a:endParaRPr>
          </a:p>
        </p:txBody>
      </p:sp>
      <p:pic>
        <p:nvPicPr>
          <p:cNvPr id="457" name="图片 456"/>
          <p:cNvPicPr/>
          <p:nvPr/>
        </p:nvPicPr>
        <p:blipFill>
          <a:blip r:embed="rId9"/>
          <a:stretch/>
        </p:blipFill>
        <p:spPr>
          <a:xfrm>
            <a:off x="5569560" y="3331080"/>
            <a:ext cx="104400" cy="104400"/>
          </a:xfrm>
          <a:prstGeom prst="rect">
            <a:avLst/>
          </a:prstGeom>
          <a:noFill/>
          <a:ln w="0">
            <a:noFill/>
          </a:ln>
        </p:spPr>
      </p:pic>
      <p:sp>
        <p:nvSpPr>
          <p:cNvPr id="458" name="文本框 457"/>
          <p:cNvSpPr txBox="1"/>
          <p:nvPr/>
        </p:nvSpPr>
        <p:spPr>
          <a:xfrm>
            <a:off x="8239680" y="3106800"/>
            <a:ext cx="69480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(IndexFlatL2)</a:t>
            </a:r>
            <a:endParaRPr lang="en-US" sz="820" b="0" u="none" strike="noStrike">
              <a:solidFill>
                <a:srgbClr val="000000"/>
              </a:solidFill>
              <a:effectLst/>
              <a:uFillTx/>
              <a:latin typeface="Times New Roman"/>
            </a:endParaRPr>
          </a:p>
        </p:txBody>
      </p:sp>
      <p:sp>
        <p:nvSpPr>
          <p:cNvPr id="459" name="任意多边形 458"/>
          <p:cNvSpPr/>
          <p:nvPr/>
        </p:nvSpPr>
        <p:spPr>
          <a:xfrm>
            <a:off x="5449320" y="3690360"/>
            <a:ext cx="4342320" cy="1587240"/>
          </a:xfrm>
          <a:custGeom>
            <a:avLst/>
            <a:gdLst/>
            <a:ahLst/>
            <a:cxnLst/>
            <a:rect l="0" t="0" r="r" b="b"/>
            <a:pathLst>
              <a:path w="12062" h="4409">
                <a:moveTo>
                  <a:pt x="0" y="4243"/>
                </a:moveTo>
                <a:lnTo>
                  <a:pt x="0" y="166"/>
                </a:lnTo>
                <a:cubicBezTo>
                  <a:pt x="0" y="155"/>
                  <a:pt x="1" y="144"/>
                  <a:pt x="4" y="134"/>
                </a:cubicBezTo>
                <a:cubicBezTo>
                  <a:pt x="6" y="123"/>
                  <a:pt x="9" y="113"/>
                  <a:pt x="13" y="102"/>
                </a:cubicBezTo>
                <a:cubicBezTo>
                  <a:pt x="17" y="92"/>
                  <a:pt x="22" y="83"/>
                  <a:pt x="28" y="74"/>
                </a:cubicBezTo>
                <a:cubicBezTo>
                  <a:pt x="34" y="65"/>
                  <a:pt x="41" y="56"/>
                  <a:pt x="49" y="49"/>
                </a:cubicBezTo>
                <a:cubicBezTo>
                  <a:pt x="57" y="41"/>
                  <a:pt x="65" y="34"/>
                  <a:pt x="74" y="28"/>
                </a:cubicBezTo>
                <a:cubicBezTo>
                  <a:pt x="83" y="22"/>
                  <a:pt x="93" y="17"/>
                  <a:pt x="103" y="12"/>
                </a:cubicBezTo>
                <a:cubicBezTo>
                  <a:pt x="113" y="8"/>
                  <a:pt x="123" y="5"/>
                  <a:pt x="134" y="3"/>
                </a:cubicBezTo>
                <a:cubicBezTo>
                  <a:pt x="145" y="1"/>
                  <a:pt x="156" y="0"/>
                  <a:pt x="167" y="0"/>
                </a:cubicBezTo>
                <a:lnTo>
                  <a:pt x="11895" y="0"/>
                </a:lnTo>
                <a:cubicBezTo>
                  <a:pt x="11906" y="0"/>
                  <a:pt x="11917" y="1"/>
                  <a:pt x="11928" y="3"/>
                </a:cubicBezTo>
                <a:cubicBezTo>
                  <a:pt x="11938" y="5"/>
                  <a:pt x="11949" y="8"/>
                  <a:pt x="11959" y="12"/>
                </a:cubicBezTo>
                <a:cubicBezTo>
                  <a:pt x="11969" y="17"/>
                  <a:pt x="11979" y="22"/>
                  <a:pt x="11988" y="28"/>
                </a:cubicBezTo>
                <a:cubicBezTo>
                  <a:pt x="11997" y="34"/>
                  <a:pt x="12005" y="41"/>
                  <a:pt x="12013" y="49"/>
                </a:cubicBezTo>
                <a:cubicBezTo>
                  <a:pt x="12021" y="56"/>
                  <a:pt x="12028" y="65"/>
                  <a:pt x="12034" y="74"/>
                </a:cubicBezTo>
                <a:cubicBezTo>
                  <a:pt x="12040" y="83"/>
                  <a:pt x="12045" y="92"/>
                  <a:pt x="12049" y="102"/>
                </a:cubicBezTo>
                <a:cubicBezTo>
                  <a:pt x="12053" y="113"/>
                  <a:pt x="12056" y="123"/>
                  <a:pt x="12058" y="134"/>
                </a:cubicBezTo>
                <a:cubicBezTo>
                  <a:pt x="12061" y="144"/>
                  <a:pt x="12062" y="155"/>
                  <a:pt x="12062" y="166"/>
                </a:cubicBezTo>
                <a:lnTo>
                  <a:pt x="12062" y="4243"/>
                </a:lnTo>
                <a:cubicBezTo>
                  <a:pt x="12062" y="4254"/>
                  <a:pt x="12061" y="4264"/>
                  <a:pt x="12058" y="4275"/>
                </a:cubicBezTo>
                <a:cubicBezTo>
                  <a:pt x="12056" y="4286"/>
                  <a:pt x="12053" y="4296"/>
                  <a:pt x="12049" y="4306"/>
                </a:cubicBezTo>
                <a:cubicBezTo>
                  <a:pt x="12045" y="4316"/>
                  <a:pt x="12040" y="4326"/>
                  <a:pt x="12034" y="4335"/>
                </a:cubicBezTo>
                <a:cubicBezTo>
                  <a:pt x="12028" y="4344"/>
                  <a:pt x="12021" y="4353"/>
                  <a:pt x="12013" y="4360"/>
                </a:cubicBezTo>
                <a:cubicBezTo>
                  <a:pt x="12005" y="4368"/>
                  <a:pt x="11997" y="4375"/>
                  <a:pt x="11988" y="4381"/>
                </a:cubicBezTo>
                <a:cubicBezTo>
                  <a:pt x="11979" y="4387"/>
                  <a:pt x="11969" y="4392"/>
                  <a:pt x="11959" y="4396"/>
                </a:cubicBezTo>
                <a:cubicBezTo>
                  <a:pt x="11949" y="4401"/>
                  <a:pt x="11938" y="4404"/>
                  <a:pt x="11928" y="4406"/>
                </a:cubicBezTo>
                <a:cubicBezTo>
                  <a:pt x="11917" y="4408"/>
                  <a:pt x="11906" y="4409"/>
                  <a:pt x="11895" y="4409"/>
                </a:cubicBezTo>
                <a:lnTo>
                  <a:pt x="167" y="4409"/>
                </a:lnTo>
                <a:cubicBezTo>
                  <a:pt x="156" y="4409"/>
                  <a:pt x="145" y="4408"/>
                  <a:pt x="134" y="4406"/>
                </a:cubicBezTo>
                <a:cubicBezTo>
                  <a:pt x="123" y="4404"/>
                  <a:pt x="113" y="4401"/>
                  <a:pt x="103" y="4396"/>
                </a:cubicBezTo>
                <a:cubicBezTo>
                  <a:pt x="93" y="4392"/>
                  <a:pt x="83" y="4387"/>
                  <a:pt x="74" y="4381"/>
                </a:cubicBezTo>
                <a:cubicBezTo>
                  <a:pt x="65" y="4375"/>
                  <a:pt x="57" y="4368"/>
                  <a:pt x="49" y="4360"/>
                </a:cubicBezTo>
                <a:cubicBezTo>
                  <a:pt x="41" y="4353"/>
                  <a:pt x="34" y="4344"/>
                  <a:pt x="28" y="4335"/>
                </a:cubicBezTo>
                <a:cubicBezTo>
                  <a:pt x="22" y="4326"/>
                  <a:pt x="17" y="4316"/>
                  <a:pt x="13" y="4306"/>
                </a:cubicBezTo>
                <a:cubicBezTo>
                  <a:pt x="9" y="4296"/>
                  <a:pt x="6" y="4286"/>
                  <a:pt x="4" y="4275"/>
                </a:cubicBezTo>
                <a:cubicBezTo>
                  <a:pt x="1" y="4264"/>
                  <a:pt x="0" y="4254"/>
                  <a:pt x="0" y="4243"/>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60" name="文本框 459"/>
          <p:cNvSpPr txBox="1"/>
          <p:nvPr/>
        </p:nvSpPr>
        <p:spPr>
          <a:xfrm>
            <a:off x="5730480" y="3291840"/>
            <a:ext cx="21038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通过训练索引对数据进⾏聚类，提⾼搜索效率</a:t>
            </a:r>
            <a:endParaRPr lang="en-US" sz="820" b="0" u="none" strike="noStrike">
              <a:solidFill>
                <a:srgbClr val="000000"/>
              </a:solidFill>
              <a:effectLst/>
              <a:uFillTx/>
              <a:latin typeface="Times New Roman"/>
            </a:endParaRPr>
          </a:p>
        </p:txBody>
      </p:sp>
      <p:pic>
        <p:nvPicPr>
          <p:cNvPr id="461" name="图片 460"/>
          <p:cNvPicPr/>
          <p:nvPr/>
        </p:nvPicPr>
        <p:blipFill>
          <a:blip r:embed="rId10"/>
          <a:stretch/>
        </p:blipFill>
        <p:spPr>
          <a:xfrm>
            <a:off x="5569560" y="4079880"/>
            <a:ext cx="4101840" cy="1077480"/>
          </a:xfrm>
          <a:prstGeom prst="rect">
            <a:avLst/>
          </a:prstGeom>
          <a:noFill/>
          <a:ln w="0">
            <a:noFill/>
          </a:ln>
        </p:spPr>
      </p:pic>
      <p:sp>
        <p:nvSpPr>
          <p:cNvPr id="462" name="任意多边形 461"/>
          <p:cNvSpPr/>
          <p:nvPr/>
        </p:nvSpPr>
        <p:spPr>
          <a:xfrm>
            <a:off x="5449320" y="5397120"/>
            <a:ext cx="4342320" cy="1437480"/>
          </a:xfrm>
          <a:custGeom>
            <a:avLst/>
            <a:gdLst/>
            <a:ahLst/>
            <a:cxnLst/>
            <a:rect l="0" t="0" r="r" b="b"/>
            <a:pathLst>
              <a:path w="12062" h="3993">
                <a:moveTo>
                  <a:pt x="0" y="3827"/>
                </a:moveTo>
                <a:lnTo>
                  <a:pt x="0" y="166"/>
                </a:lnTo>
                <a:cubicBezTo>
                  <a:pt x="0" y="155"/>
                  <a:pt x="1" y="144"/>
                  <a:pt x="4" y="134"/>
                </a:cubicBezTo>
                <a:cubicBezTo>
                  <a:pt x="6" y="123"/>
                  <a:pt x="9" y="113"/>
                  <a:pt x="13" y="102"/>
                </a:cubicBezTo>
                <a:cubicBezTo>
                  <a:pt x="17" y="92"/>
                  <a:pt x="22" y="83"/>
                  <a:pt x="28" y="74"/>
                </a:cubicBezTo>
                <a:cubicBezTo>
                  <a:pt x="34" y="65"/>
                  <a:pt x="41" y="56"/>
                  <a:pt x="49" y="48"/>
                </a:cubicBezTo>
                <a:cubicBezTo>
                  <a:pt x="57" y="41"/>
                  <a:pt x="65" y="34"/>
                  <a:pt x="74" y="28"/>
                </a:cubicBezTo>
                <a:cubicBezTo>
                  <a:pt x="83" y="22"/>
                  <a:pt x="93" y="17"/>
                  <a:pt x="103" y="12"/>
                </a:cubicBezTo>
                <a:cubicBezTo>
                  <a:pt x="113" y="8"/>
                  <a:pt x="123" y="5"/>
                  <a:pt x="134" y="3"/>
                </a:cubicBezTo>
                <a:cubicBezTo>
                  <a:pt x="145" y="1"/>
                  <a:pt x="156" y="0"/>
                  <a:pt x="167" y="0"/>
                </a:cubicBezTo>
                <a:lnTo>
                  <a:pt x="11895" y="0"/>
                </a:lnTo>
                <a:cubicBezTo>
                  <a:pt x="11906" y="0"/>
                  <a:pt x="11917" y="1"/>
                  <a:pt x="11928" y="3"/>
                </a:cubicBezTo>
                <a:cubicBezTo>
                  <a:pt x="11938" y="5"/>
                  <a:pt x="11949" y="8"/>
                  <a:pt x="11959" y="12"/>
                </a:cubicBezTo>
                <a:cubicBezTo>
                  <a:pt x="11969" y="17"/>
                  <a:pt x="11979" y="22"/>
                  <a:pt x="11988" y="28"/>
                </a:cubicBezTo>
                <a:cubicBezTo>
                  <a:pt x="11997" y="34"/>
                  <a:pt x="12005" y="41"/>
                  <a:pt x="12013" y="48"/>
                </a:cubicBezTo>
                <a:cubicBezTo>
                  <a:pt x="12021" y="56"/>
                  <a:pt x="12028" y="65"/>
                  <a:pt x="12034" y="74"/>
                </a:cubicBezTo>
                <a:cubicBezTo>
                  <a:pt x="12040" y="83"/>
                  <a:pt x="12045" y="92"/>
                  <a:pt x="12049" y="102"/>
                </a:cubicBezTo>
                <a:cubicBezTo>
                  <a:pt x="12053" y="113"/>
                  <a:pt x="12056" y="123"/>
                  <a:pt x="12058" y="134"/>
                </a:cubicBezTo>
                <a:cubicBezTo>
                  <a:pt x="12061" y="144"/>
                  <a:pt x="12062" y="155"/>
                  <a:pt x="12062" y="166"/>
                </a:cubicBezTo>
                <a:lnTo>
                  <a:pt x="12062" y="3827"/>
                </a:lnTo>
                <a:cubicBezTo>
                  <a:pt x="12062" y="3838"/>
                  <a:pt x="12061" y="3849"/>
                  <a:pt x="12058" y="3859"/>
                </a:cubicBezTo>
                <a:cubicBezTo>
                  <a:pt x="12056" y="3870"/>
                  <a:pt x="12053" y="3880"/>
                  <a:pt x="12049" y="3890"/>
                </a:cubicBezTo>
                <a:cubicBezTo>
                  <a:pt x="12045" y="3901"/>
                  <a:pt x="12040" y="3910"/>
                  <a:pt x="12034" y="3919"/>
                </a:cubicBezTo>
                <a:cubicBezTo>
                  <a:pt x="12028" y="3928"/>
                  <a:pt x="12021" y="3937"/>
                  <a:pt x="12013" y="3944"/>
                </a:cubicBezTo>
                <a:cubicBezTo>
                  <a:pt x="12005" y="3952"/>
                  <a:pt x="11997" y="3959"/>
                  <a:pt x="11988" y="3965"/>
                </a:cubicBezTo>
                <a:cubicBezTo>
                  <a:pt x="11979" y="3971"/>
                  <a:pt x="11969" y="3976"/>
                  <a:pt x="11959" y="3980"/>
                </a:cubicBezTo>
                <a:cubicBezTo>
                  <a:pt x="11949" y="3985"/>
                  <a:pt x="11938" y="3988"/>
                  <a:pt x="11928" y="3990"/>
                </a:cubicBezTo>
                <a:cubicBezTo>
                  <a:pt x="11917" y="3992"/>
                  <a:pt x="11906" y="3993"/>
                  <a:pt x="11895" y="3993"/>
                </a:cubicBezTo>
                <a:lnTo>
                  <a:pt x="167" y="3993"/>
                </a:lnTo>
                <a:cubicBezTo>
                  <a:pt x="156" y="3993"/>
                  <a:pt x="145" y="3992"/>
                  <a:pt x="134" y="3990"/>
                </a:cubicBezTo>
                <a:cubicBezTo>
                  <a:pt x="123" y="3988"/>
                  <a:pt x="113" y="3985"/>
                  <a:pt x="103" y="3980"/>
                </a:cubicBezTo>
                <a:cubicBezTo>
                  <a:pt x="93" y="3976"/>
                  <a:pt x="83" y="3971"/>
                  <a:pt x="74" y="3965"/>
                </a:cubicBezTo>
                <a:cubicBezTo>
                  <a:pt x="65" y="3959"/>
                  <a:pt x="57" y="3952"/>
                  <a:pt x="49" y="3944"/>
                </a:cubicBezTo>
                <a:cubicBezTo>
                  <a:pt x="41" y="3937"/>
                  <a:pt x="34" y="3928"/>
                  <a:pt x="28" y="3919"/>
                </a:cubicBezTo>
                <a:cubicBezTo>
                  <a:pt x="22" y="3910"/>
                  <a:pt x="17" y="3901"/>
                  <a:pt x="13" y="3890"/>
                </a:cubicBezTo>
                <a:cubicBezTo>
                  <a:pt x="9" y="3880"/>
                  <a:pt x="6" y="3870"/>
                  <a:pt x="4" y="3859"/>
                </a:cubicBezTo>
                <a:cubicBezTo>
                  <a:pt x="1" y="3849"/>
                  <a:pt x="0" y="3838"/>
                  <a:pt x="0" y="3827"/>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63" name="任意多边形 462"/>
          <p:cNvSpPr/>
          <p:nvPr/>
        </p:nvSpPr>
        <p:spPr>
          <a:xfrm>
            <a:off x="5584320" y="5756400"/>
            <a:ext cx="4087440" cy="958320"/>
          </a:xfrm>
          <a:custGeom>
            <a:avLst/>
            <a:gdLst/>
            <a:ahLst/>
            <a:cxnLst/>
            <a:rect l="0" t="0" r="r" b="b"/>
            <a:pathLst>
              <a:path w="11354" h="2662">
                <a:moveTo>
                  <a:pt x="0" y="2579"/>
                </a:moveTo>
                <a:lnTo>
                  <a:pt x="0" y="83"/>
                </a:lnTo>
                <a:cubicBezTo>
                  <a:pt x="0" y="72"/>
                  <a:pt x="1" y="61"/>
                  <a:pt x="3" y="51"/>
                </a:cubicBezTo>
                <a:cubicBezTo>
                  <a:pt x="5" y="41"/>
                  <a:pt x="8" y="32"/>
                  <a:pt x="12" y="24"/>
                </a:cubicBezTo>
                <a:cubicBezTo>
                  <a:pt x="16" y="16"/>
                  <a:pt x="20" y="10"/>
                  <a:pt x="25" y="6"/>
                </a:cubicBezTo>
                <a:cubicBezTo>
                  <a:pt x="30" y="2"/>
                  <a:pt x="36" y="0"/>
                  <a:pt x="41" y="0"/>
                </a:cubicBezTo>
                <a:lnTo>
                  <a:pt x="11271" y="0"/>
                </a:lnTo>
                <a:cubicBezTo>
                  <a:pt x="11282" y="0"/>
                  <a:pt x="11292" y="2"/>
                  <a:pt x="11303" y="6"/>
                </a:cubicBezTo>
                <a:cubicBezTo>
                  <a:pt x="11313" y="10"/>
                  <a:pt x="11322" y="16"/>
                  <a:pt x="11330" y="24"/>
                </a:cubicBezTo>
                <a:cubicBezTo>
                  <a:pt x="11337" y="32"/>
                  <a:pt x="11343" y="41"/>
                  <a:pt x="11348" y="51"/>
                </a:cubicBezTo>
                <a:cubicBezTo>
                  <a:pt x="11352" y="61"/>
                  <a:pt x="11354" y="72"/>
                  <a:pt x="11354" y="83"/>
                </a:cubicBezTo>
                <a:lnTo>
                  <a:pt x="11354" y="2579"/>
                </a:lnTo>
                <a:cubicBezTo>
                  <a:pt x="11354" y="2590"/>
                  <a:pt x="11352" y="2601"/>
                  <a:pt x="11348" y="2611"/>
                </a:cubicBezTo>
                <a:cubicBezTo>
                  <a:pt x="11343" y="2621"/>
                  <a:pt x="11337" y="2630"/>
                  <a:pt x="11330" y="2638"/>
                </a:cubicBezTo>
                <a:cubicBezTo>
                  <a:pt x="11322" y="2646"/>
                  <a:pt x="11313" y="2652"/>
                  <a:pt x="11303" y="2656"/>
                </a:cubicBezTo>
                <a:cubicBezTo>
                  <a:pt x="11292" y="2660"/>
                  <a:pt x="11282" y="2662"/>
                  <a:pt x="11271" y="2662"/>
                </a:cubicBezTo>
                <a:lnTo>
                  <a:pt x="41" y="2662"/>
                </a:lnTo>
                <a:cubicBezTo>
                  <a:pt x="36" y="2662"/>
                  <a:pt x="30" y="2660"/>
                  <a:pt x="25" y="2656"/>
                </a:cubicBezTo>
                <a:cubicBezTo>
                  <a:pt x="20" y="2652"/>
                  <a:pt x="16" y="2646"/>
                  <a:pt x="12" y="2638"/>
                </a:cubicBezTo>
                <a:cubicBezTo>
                  <a:pt x="8" y="2630"/>
                  <a:pt x="5" y="2621"/>
                  <a:pt x="3" y="2611"/>
                </a:cubicBezTo>
                <a:cubicBezTo>
                  <a:pt x="1" y="2601"/>
                  <a:pt x="0" y="2590"/>
                  <a:pt x="0" y="2579"/>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64" name="任意多边形 463"/>
          <p:cNvSpPr/>
          <p:nvPr/>
        </p:nvSpPr>
        <p:spPr>
          <a:xfrm>
            <a:off x="5569200" y="5756400"/>
            <a:ext cx="30240" cy="958320"/>
          </a:xfrm>
          <a:custGeom>
            <a:avLst/>
            <a:gdLst/>
            <a:ahLst/>
            <a:cxnLst/>
            <a:rect l="0" t="0" r="r" b="b"/>
            <a:pathLst>
              <a:path w="84" h="2662">
                <a:moveTo>
                  <a:pt x="0" y="0"/>
                </a:moveTo>
                <a:lnTo>
                  <a:pt x="84" y="0"/>
                </a:lnTo>
                <a:lnTo>
                  <a:pt x="84" y="2662"/>
                </a:lnTo>
                <a:lnTo>
                  <a:pt x="0" y="2662"/>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465" name="文本框 464"/>
          <p:cNvSpPr txBox="1"/>
          <p:nvPr/>
        </p:nvSpPr>
        <p:spPr>
          <a:xfrm>
            <a:off x="5565600" y="379872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性能对⽐分析</a:t>
            </a:r>
            <a:endParaRPr lang="en-US" sz="939" b="0" u="none" strike="noStrike">
              <a:solidFill>
                <a:srgbClr val="000000"/>
              </a:solidFill>
              <a:effectLst/>
              <a:uFillTx/>
              <a:latin typeface="Times New Roman"/>
            </a:endParaRPr>
          </a:p>
        </p:txBody>
      </p:sp>
      <p:sp>
        <p:nvSpPr>
          <p:cNvPr id="466" name="文本框 465"/>
          <p:cNvSpPr txBox="1"/>
          <p:nvPr/>
        </p:nvSpPr>
        <p:spPr>
          <a:xfrm>
            <a:off x="5565600" y="550548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检索实现⽰例</a:t>
            </a:r>
            <a:endParaRPr lang="en-US" sz="939" b="0" u="none" strike="noStrike">
              <a:solidFill>
                <a:srgbClr val="000000"/>
              </a:solidFill>
              <a:effectLst/>
              <a:uFillTx/>
              <a:latin typeface="Times New Roman"/>
            </a:endParaRPr>
          </a:p>
        </p:txBody>
      </p:sp>
      <p:sp>
        <p:nvSpPr>
          <p:cNvPr id="467" name="文本框 466"/>
          <p:cNvSpPr txBox="1"/>
          <p:nvPr/>
        </p:nvSpPr>
        <p:spPr>
          <a:xfrm>
            <a:off x="5655600" y="5824080"/>
            <a:ext cx="10872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 </a:t>
            </a:r>
            <a:endParaRPr lang="en-US" sz="710" b="0" u="none" strike="noStrike">
              <a:solidFill>
                <a:srgbClr val="000000"/>
              </a:solidFill>
              <a:effectLst/>
              <a:uFillTx/>
              <a:latin typeface="Times New Roman"/>
            </a:endParaRPr>
          </a:p>
        </p:txBody>
      </p:sp>
      <p:sp>
        <p:nvSpPr>
          <p:cNvPr id="468" name="文本框 467"/>
          <p:cNvSpPr txBox="1"/>
          <p:nvPr/>
        </p:nvSpPr>
        <p:spPr>
          <a:xfrm>
            <a:off x="5763240" y="5794560"/>
            <a:ext cx="540360" cy="129960"/>
          </a:xfrm>
          <a:prstGeom prst="rect">
            <a:avLst/>
          </a:prstGeom>
          <a:noFill/>
          <a:ln w="0">
            <a:noFill/>
          </a:ln>
        </p:spPr>
        <p:txBody>
          <a:bodyPr wrap="none" lIns="0" tIns="0" rIns="0" bIns="0" anchor="t">
            <a:spAutoFit/>
          </a:bodyPr>
          <a:lstStyle/>
          <a:p>
            <a:r>
              <a:rPr lang="zh-CN" sz="710" b="0" u="none" strike="noStrike">
                <a:solidFill>
                  <a:srgbClr val="D1D5DB"/>
                </a:solidFill>
                <a:effectLst/>
                <a:uFillTx/>
                <a:latin typeface="NotoSansCJKsc"/>
                <a:ea typeface="NotoSansCJKsc"/>
              </a:rPr>
              <a:t>执⾏检索操作</a:t>
            </a:r>
            <a:endParaRPr lang="en-US" sz="710" b="0" u="none" strike="noStrike">
              <a:solidFill>
                <a:srgbClr val="000000"/>
              </a:solidFill>
              <a:effectLst/>
              <a:uFillTx/>
              <a:latin typeface="Times New Roman"/>
            </a:endParaRPr>
          </a:p>
        </p:txBody>
      </p:sp>
      <p:sp>
        <p:nvSpPr>
          <p:cNvPr id="469" name="文本框 468"/>
          <p:cNvSpPr txBox="1"/>
          <p:nvPr/>
        </p:nvSpPr>
        <p:spPr>
          <a:xfrm>
            <a:off x="5655600" y="5943600"/>
            <a:ext cx="48636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k = 3  # </a:t>
            </a:r>
            <a:endParaRPr lang="en-US" sz="710" b="0" u="none" strike="noStrike">
              <a:solidFill>
                <a:srgbClr val="000000"/>
              </a:solidFill>
              <a:effectLst/>
              <a:uFillTx/>
              <a:latin typeface="Times New Roman"/>
            </a:endParaRPr>
          </a:p>
        </p:txBody>
      </p:sp>
      <p:sp>
        <p:nvSpPr>
          <p:cNvPr id="470" name="文本框 469"/>
          <p:cNvSpPr txBox="1"/>
          <p:nvPr/>
        </p:nvSpPr>
        <p:spPr>
          <a:xfrm>
            <a:off x="6140520" y="5914440"/>
            <a:ext cx="270360" cy="129960"/>
          </a:xfrm>
          <a:prstGeom prst="rect">
            <a:avLst/>
          </a:prstGeom>
          <a:noFill/>
          <a:ln w="0">
            <a:noFill/>
          </a:ln>
        </p:spPr>
        <p:txBody>
          <a:bodyPr wrap="none" lIns="0" tIns="0" rIns="0" bIns="0" anchor="t">
            <a:spAutoFit/>
          </a:bodyPr>
          <a:lstStyle/>
          <a:p>
            <a:r>
              <a:rPr lang="zh-CN" sz="710" b="0" u="none" strike="noStrike">
                <a:solidFill>
                  <a:srgbClr val="D1D5DB"/>
                </a:solidFill>
                <a:effectLst/>
                <a:uFillTx/>
                <a:latin typeface="NotoSansCJKsc"/>
                <a:ea typeface="NotoSansCJKsc"/>
              </a:rPr>
              <a:t>检索前</a:t>
            </a:r>
            <a:endParaRPr lang="en-US" sz="710" b="0" u="none" strike="noStrike">
              <a:solidFill>
                <a:srgbClr val="000000"/>
              </a:solidFill>
              <a:effectLst/>
              <a:uFillTx/>
              <a:latin typeface="Times New Roman"/>
            </a:endParaRPr>
          </a:p>
        </p:txBody>
      </p:sp>
      <p:sp>
        <p:nvSpPr>
          <p:cNvPr id="471" name="文本框 470"/>
          <p:cNvSpPr txBox="1"/>
          <p:nvPr/>
        </p:nvSpPr>
        <p:spPr>
          <a:xfrm>
            <a:off x="6410160" y="5943600"/>
            <a:ext cx="8964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3</a:t>
            </a:r>
            <a:endParaRPr lang="en-US" sz="710" b="0" u="none" strike="noStrike">
              <a:solidFill>
                <a:srgbClr val="000000"/>
              </a:solidFill>
              <a:effectLst/>
              <a:uFillTx/>
              <a:latin typeface="Times New Roman"/>
            </a:endParaRPr>
          </a:p>
        </p:txBody>
      </p:sp>
      <p:sp>
        <p:nvSpPr>
          <p:cNvPr id="472" name="文本框 471"/>
          <p:cNvSpPr txBox="1"/>
          <p:nvPr/>
        </p:nvSpPr>
        <p:spPr>
          <a:xfrm>
            <a:off x="6464160" y="5914440"/>
            <a:ext cx="450360" cy="129960"/>
          </a:xfrm>
          <a:prstGeom prst="rect">
            <a:avLst/>
          </a:prstGeom>
          <a:noFill/>
          <a:ln w="0">
            <a:noFill/>
          </a:ln>
        </p:spPr>
        <p:txBody>
          <a:bodyPr wrap="none" lIns="0" tIns="0" rIns="0" bIns="0" anchor="t">
            <a:spAutoFit/>
          </a:bodyPr>
          <a:lstStyle/>
          <a:p>
            <a:r>
              <a:rPr lang="zh-CN" sz="710" b="0" u="none" strike="noStrike">
                <a:solidFill>
                  <a:srgbClr val="D1D5DB"/>
                </a:solidFill>
                <a:effectLst/>
                <a:uFillTx/>
                <a:latin typeface="NotoSansCJKsc"/>
                <a:ea typeface="NotoSansCJKsc"/>
              </a:rPr>
              <a:t>个相似结果</a:t>
            </a:r>
            <a:endParaRPr lang="en-US" sz="710" b="0" u="none" strike="noStrike">
              <a:solidFill>
                <a:srgbClr val="000000"/>
              </a:solidFill>
              <a:effectLst/>
              <a:uFillTx/>
              <a:latin typeface="Times New Roman"/>
            </a:endParaRPr>
          </a:p>
        </p:txBody>
      </p:sp>
      <p:sp>
        <p:nvSpPr>
          <p:cNvPr id="473" name="文本框 472"/>
          <p:cNvSpPr txBox="1"/>
          <p:nvPr/>
        </p:nvSpPr>
        <p:spPr>
          <a:xfrm>
            <a:off x="5655600" y="6063480"/>
            <a:ext cx="232092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query_vector = embeddings[0].reshape(1, -1)</a:t>
            </a:r>
            <a:endParaRPr lang="en-US" sz="710" b="0" u="none" strike="noStrike">
              <a:solidFill>
                <a:srgbClr val="000000"/>
              </a:solidFill>
              <a:effectLst/>
              <a:uFillTx/>
              <a:latin typeface="Times New Roman"/>
            </a:endParaRPr>
          </a:p>
        </p:txBody>
      </p:sp>
      <p:sp>
        <p:nvSpPr>
          <p:cNvPr id="474" name="文本框 473"/>
          <p:cNvSpPr txBox="1"/>
          <p:nvPr/>
        </p:nvSpPr>
        <p:spPr>
          <a:xfrm>
            <a:off x="5655600" y="6302880"/>
            <a:ext cx="10872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 </a:t>
            </a:r>
            <a:endParaRPr lang="en-US" sz="710" b="0" u="none" strike="noStrike">
              <a:solidFill>
                <a:srgbClr val="000000"/>
              </a:solidFill>
              <a:effectLst/>
              <a:uFillTx/>
              <a:latin typeface="Times New Roman"/>
            </a:endParaRPr>
          </a:p>
        </p:txBody>
      </p:sp>
      <p:sp>
        <p:nvSpPr>
          <p:cNvPr id="475" name="文本框 474"/>
          <p:cNvSpPr txBox="1"/>
          <p:nvPr/>
        </p:nvSpPr>
        <p:spPr>
          <a:xfrm>
            <a:off x="5763240" y="6273720"/>
            <a:ext cx="540360" cy="129960"/>
          </a:xfrm>
          <a:prstGeom prst="rect">
            <a:avLst/>
          </a:prstGeom>
          <a:noFill/>
          <a:ln w="0">
            <a:noFill/>
          </a:ln>
        </p:spPr>
        <p:txBody>
          <a:bodyPr wrap="none" lIns="0" tIns="0" rIns="0" bIns="0" anchor="t">
            <a:spAutoFit/>
          </a:bodyPr>
          <a:lstStyle/>
          <a:p>
            <a:r>
              <a:rPr lang="zh-CN" sz="710" b="0" u="none" strike="noStrike">
                <a:solidFill>
                  <a:srgbClr val="D1D5DB"/>
                </a:solidFill>
                <a:effectLst/>
                <a:uFillTx/>
                <a:latin typeface="NotoSansCJKsc"/>
                <a:ea typeface="NotoSansCJKsc"/>
              </a:rPr>
              <a:t>使⽤优化后的</a:t>
            </a:r>
            <a:endParaRPr lang="en-US" sz="710" b="0" u="none" strike="noStrike">
              <a:solidFill>
                <a:srgbClr val="000000"/>
              </a:solidFill>
              <a:effectLst/>
              <a:uFillTx/>
              <a:latin typeface="Times New Roman"/>
            </a:endParaRPr>
          </a:p>
        </p:txBody>
      </p:sp>
      <p:sp>
        <p:nvSpPr>
          <p:cNvPr id="476" name="文本框 475"/>
          <p:cNvSpPr txBox="1"/>
          <p:nvPr/>
        </p:nvSpPr>
        <p:spPr>
          <a:xfrm>
            <a:off x="6302160" y="6302880"/>
            <a:ext cx="16272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IVF</a:t>
            </a:r>
            <a:endParaRPr lang="en-US" sz="710" b="0" u="none" strike="noStrike">
              <a:solidFill>
                <a:srgbClr val="000000"/>
              </a:solidFill>
              <a:effectLst/>
              <a:uFillTx/>
              <a:latin typeface="Times New Roman"/>
            </a:endParaRPr>
          </a:p>
        </p:txBody>
      </p:sp>
      <p:sp>
        <p:nvSpPr>
          <p:cNvPr id="477" name="文本框 476"/>
          <p:cNvSpPr txBox="1"/>
          <p:nvPr/>
        </p:nvSpPr>
        <p:spPr>
          <a:xfrm>
            <a:off x="6463800" y="6273720"/>
            <a:ext cx="540360" cy="129960"/>
          </a:xfrm>
          <a:prstGeom prst="rect">
            <a:avLst/>
          </a:prstGeom>
          <a:noFill/>
          <a:ln w="0">
            <a:noFill/>
          </a:ln>
        </p:spPr>
        <p:txBody>
          <a:bodyPr wrap="none" lIns="0" tIns="0" rIns="0" bIns="0" anchor="t">
            <a:spAutoFit/>
          </a:bodyPr>
          <a:lstStyle/>
          <a:p>
            <a:r>
              <a:rPr lang="zh-CN" sz="710" b="0" u="none" strike="noStrike">
                <a:solidFill>
                  <a:srgbClr val="D1D5DB"/>
                </a:solidFill>
                <a:effectLst/>
                <a:uFillTx/>
                <a:latin typeface="NotoSansCJKsc"/>
                <a:ea typeface="NotoSansCJKsc"/>
              </a:rPr>
              <a:t>索引进⾏检索</a:t>
            </a:r>
            <a:endParaRPr lang="en-US" sz="710" b="0" u="none" strike="noStrike">
              <a:solidFill>
                <a:srgbClr val="000000"/>
              </a:solidFill>
              <a:effectLst/>
              <a:uFillTx/>
              <a:latin typeface="Times New Roman"/>
            </a:endParaRPr>
          </a:p>
        </p:txBody>
      </p:sp>
      <p:sp>
        <p:nvSpPr>
          <p:cNvPr id="478" name="文本框 477"/>
          <p:cNvSpPr txBox="1"/>
          <p:nvPr/>
        </p:nvSpPr>
        <p:spPr>
          <a:xfrm>
            <a:off x="5655600" y="6422760"/>
            <a:ext cx="259056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D_ivf, I_ivf = index_ivf.search(query_vector, k)</a:t>
            </a:r>
            <a:endParaRPr lang="en-US" sz="710" b="0" u="none" strike="noStrike">
              <a:solidFill>
                <a:srgbClr val="000000"/>
              </a:solidFill>
              <a:effectLst/>
              <a:uFillTx/>
              <a:latin typeface="Times New Roman"/>
            </a:endParaRPr>
          </a:p>
        </p:txBody>
      </p:sp>
      <p:sp>
        <p:nvSpPr>
          <p:cNvPr id="479" name="文本框 478"/>
          <p:cNvSpPr txBox="1"/>
          <p:nvPr/>
        </p:nvSpPr>
        <p:spPr>
          <a:xfrm>
            <a:off x="5655600" y="6542640"/>
            <a:ext cx="43236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print(f"</a:t>
            </a:r>
            <a:endParaRPr lang="en-US" sz="710" b="0" u="none" strike="noStrike">
              <a:solidFill>
                <a:srgbClr val="000000"/>
              </a:solidFill>
              <a:effectLst/>
              <a:uFillTx/>
              <a:latin typeface="Times New Roman"/>
            </a:endParaRPr>
          </a:p>
        </p:txBody>
      </p:sp>
      <p:sp>
        <p:nvSpPr>
          <p:cNvPr id="480" name="文本框 479"/>
          <p:cNvSpPr txBox="1"/>
          <p:nvPr/>
        </p:nvSpPr>
        <p:spPr>
          <a:xfrm>
            <a:off x="6086880" y="6513120"/>
            <a:ext cx="180720" cy="129960"/>
          </a:xfrm>
          <a:prstGeom prst="rect">
            <a:avLst/>
          </a:prstGeom>
          <a:noFill/>
          <a:ln w="0">
            <a:noFill/>
          </a:ln>
        </p:spPr>
        <p:txBody>
          <a:bodyPr wrap="none" lIns="0" tIns="0" rIns="0" bIns="0" anchor="t">
            <a:spAutoFit/>
          </a:bodyPr>
          <a:lstStyle/>
          <a:p>
            <a:r>
              <a:rPr lang="zh-CN" sz="710" b="0" u="none" strike="noStrike">
                <a:solidFill>
                  <a:srgbClr val="D1D5DB"/>
                </a:solidFill>
                <a:effectLst/>
                <a:uFillTx/>
                <a:latin typeface="NotoSansCJKsc"/>
                <a:ea typeface="NotoSansCJKsc"/>
              </a:rPr>
              <a:t>⽂档</a:t>
            </a:r>
            <a:endParaRPr lang="en-US" sz="710" b="0" u="none" strike="noStrike">
              <a:solidFill>
                <a:srgbClr val="000000"/>
              </a:solidFill>
              <a:effectLst/>
              <a:uFillTx/>
              <a:latin typeface="Times New Roman"/>
            </a:endParaRPr>
          </a:p>
        </p:txBody>
      </p:sp>
      <p:sp>
        <p:nvSpPr>
          <p:cNvPr id="481" name="文本框 480"/>
          <p:cNvSpPr txBox="1"/>
          <p:nvPr/>
        </p:nvSpPr>
        <p:spPr>
          <a:xfrm>
            <a:off x="6266520" y="6542640"/>
            <a:ext cx="151164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ID: {doc_ids[I_ivf[0][i]]}, </a:t>
            </a:r>
            <a:endParaRPr lang="en-US" sz="710" b="0" u="none" strike="noStrike">
              <a:solidFill>
                <a:srgbClr val="000000"/>
              </a:solidFill>
              <a:effectLst/>
              <a:uFillTx/>
              <a:latin typeface="Times New Roman"/>
            </a:endParaRPr>
          </a:p>
        </p:txBody>
      </p:sp>
      <p:sp>
        <p:nvSpPr>
          <p:cNvPr id="482" name="文本框 481"/>
          <p:cNvSpPr txBox="1"/>
          <p:nvPr/>
        </p:nvSpPr>
        <p:spPr>
          <a:xfrm>
            <a:off x="7775640" y="6513120"/>
            <a:ext cx="180720" cy="129960"/>
          </a:xfrm>
          <a:prstGeom prst="rect">
            <a:avLst/>
          </a:prstGeom>
          <a:noFill/>
          <a:ln w="0">
            <a:noFill/>
          </a:ln>
        </p:spPr>
        <p:txBody>
          <a:bodyPr wrap="none" lIns="0" tIns="0" rIns="0" bIns="0" anchor="t">
            <a:spAutoFit/>
          </a:bodyPr>
          <a:lstStyle/>
          <a:p>
            <a:r>
              <a:rPr lang="zh-CN" sz="710" b="0" u="none" strike="noStrike">
                <a:solidFill>
                  <a:srgbClr val="D1D5DB"/>
                </a:solidFill>
                <a:effectLst/>
                <a:uFillTx/>
                <a:latin typeface="NotoSansCJKsc"/>
                <a:ea typeface="NotoSansCJKsc"/>
              </a:rPr>
              <a:t>距离</a:t>
            </a:r>
            <a:endParaRPr lang="en-US" sz="710" b="0" u="none" strike="noStrike">
              <a:solidFill>
                <a:srgbClr val="000000"/>
              </a:solidFill>
              <a:effectLst/>
              <a:uFillTx/>
              <a:latin typeface="Times New Roman"/>
            </a:endParaRPr>
          </a:p>
        </p:txBody>
      </p:sp>
      <p:sp>
        <p:nvSpPr>
          <p:cNvPr id="483" name="任意多边形 482"/>
          <p:cNvSpPr/>
          <p:nvPr/>
        </p:nvSpPr>
        <p:spPr>
          <a:xfrm>
            <a:off x="928080" y="7036560"/>
            <a:ext cx="8863560" cy="329400"/>
          </a:xfrm>
          <a:custGeom>
            <a:avLst/>
            <a:gdLst/>
            <a:ahLst/>
            <a:cxnLst/>
            <a:rect l="0" t="0" r="r" b="b"/>
            <a:pathLst>
              <a:path w="24621" h="915">
                <a:moveTo>
                  <a:pt x="0" y="749"/>
                </a:moveTo>
                <a:lnTo>
                  <a:pt x="0" y="167"/>
                </a:lnTo>
                <a:cubicBezTo>
                  <a:pt x="0" y="156"/>
                  <a:pt x="1" y="145"/>
                  <a:pt x="3" y="134"/>
                </a:cubicBezTo>
                <a:cubicBezTo>
                  <a:pt x="5" y="124"/>
                  <a:pt x="8" y="113"/>
                  <a:pt x="13" y="102"/>
                </a:cubicBezTo>
                <a:cubicBezTo>
                  <a:pt x="17" y="92"/>
                  <a:pt x="22" y="83"/>
                  <a:pt x="28" y="73"/>
                </a:cubicBezTo>
                <a:cubicBezTo>
                  <a:pt x="34" y="64"/>
                  <a:pt x="41" y="56"/>
                  <a:pt x="49" y="48"/>
                </a:cubicBezTo>
                <a:cubicBezTo>
                  <a:pt x="56" y="41"/>
                  <a:pt x="65" y="34"/>
                  <a:pt x="74" y="28"/>
                </a:cubicBezTo>
                <a:cubicBezTo>
                  <a:pt x="83" y="22"/>
                  <a:pt x="93" y="16"/>
                  <a:pt x="103" y="12"/>
                </a:cubicBezTo>
                <a:cubicBezTo>
                  <a:pt x="113" y="8"/>
                  <a:pt x="123" y="5"/>
                  <a:pt x="134" y="3"/>
                </a:cubicBezTo>
                <a:cubicBezTo>
                  <a:pt x="145" y="1"/>
                  <a:pt x="155" y="0"/>
                  <a:pt x="166" y="0"/>
                </a:cubicBezTo>
                <a:lnTo>
                  <a:pt x="24454" y="0"/>
                </a:lnTo>
                <a:cubicBezTo>
                  <a:pt x="24465" y="0"/>
                  <a:pt x="24476" y="1"/>
                  <a:pt x="24487" y="3"/>
                </a:cubicBezTo>
                <a:cubicBezTo>
                  <a:pt x="24497" y="5"/>
                  <a:pt x="24508" y="8"/>
                  <a:pt x="24518" y="12"/>
                </a:cubicBezTo>
                <a:cubicBezTo>
                  <a:pt x="24528" y="16"/>
                  <a:pt x="24538" y="22"/>
                  <a:pt x="24547" y="28"/>
                </a:cubicBezTo>
                <a:cubicBezTo>
                  <a:pt x="24556" y="34"/>
                  <a:pt x="24564" y="41"/>
                  <a:pt x="24572" y="48"/>
                </a:cubicBezTo>
                <a:cubicBezTo>
                  <a:pt x="24580" y="56"/>
                  <a:pt x="24587" y="64"/>
                  <a:pt x="24593" y="73"/>
                </a:cubicBezTo>
                <a:cubicBezTo>
                  <a:pt x="24599" y="83"/>
                  <a:pt x="24604" y="92"/>
                  <a:pt x="24608" y="102"/>
                </a:cubicBezTo>
                <a:cubicBezTo>
                  <a:pt x="24612" y="113"/>
                  <a:pt x="24615" y="124"/>
                  <a:pt x="24617" y="134"/>
                </a:cubicBezTo>
                <a:cubicBezTo>
                  <a:pt x="24620" y="145"/>
                  <a:pt x="24621" y="156"/>
                  <a:pt x="24621" y="167"/>
                </a:cubicBezTo>
                <a:lnTo>
                  <a:pt x="24621" y="749"/>
                </a:lnTo>
                <a:cubicBezTo>
                  <a:pt x="24621" y="760"/>
                  <a:pt x="24620" y="771"/>
                  <a:pt x="24617" y="782"/>
                </a:cubicBezTo>
                <a:cubicBezTo>
                  <a:pt x="24615" y="792"/>
                  <a:pt x="24612" y="803"/>
                  <a:pt x="24608" y="813"/>
                </a:cubicBezTo>
                <a:cubicBezTo>
                  <a:pt x="24604" y="823"/>
                  <a:pt x="24599" y="832"/>
                  <a:pt x="24593" y="842"/>
                </a:cubicBezTo>
                <a:cubicBezTo>
                  <a:pt x="24587" y="851"/>
                  <a:pt x="24580" y="859"/>
                  <a:pt x="24572" y="867"/>
                </a:cubicBezTo>
                <a:cubicBezTo>
                  <a:pt x="24564" y="874"/>
                  <a:pt x="24556" y="881"/>
                  <a:pt x="24547" y="887"/>
                </a:cubicBezTo>
                <a:cubicBezTo>
                  <a:pt x="24538" y="894"/>
                  <a:pt x="24528" y="899"/>
                  <a:pt x="24518" y="903"/>
                </a:cubicBezTo>
                <a:cubicBezTo>
                  <a:pt x="24508" y="907"/>
                  <a:pt x="24497" y="910"/>
                  <a:pt x="24487" y="912"/>
                </a:cubicBezTo>
                <a:cubicBezTo>
                  <a:pt x="24476" y="914"/>
                  <a:pt x="24465" y="915"/>
                  <a:pt x="24454" y="915"/>
                </a:cubicBezTo>
                <a:lnTo>
                  <a:pt x="166" y="915"/>
                </a:lnTo>
                <a:cubicBezTo>
                  <a:pt x="155" y="915"/>
                  <a:pt x="145" y="914"/>
                  <a:pt x="134" y="912"/>
                </a:cubicBezTo>
                <a:cubicBezTo>
                  <a:pt x="123" y="910"/>
                  <a:pt x="113" y="907"/>
                  <a:pt x="103" y="903"/>
                </a:cubicBezTo>
                <a:cubicBezTo>
                  <a:pt x="93" y="899"/>
                  <a:pt x="83" y="894"/>
                  <a:pt x="74" y="887"/>
                </a:cubicBezTo>
                <a:cubicBezTo>
                  <a:pt x="65" y="881"/>
                  <a:pt x="56" y="874"/>
                  <a:pt x="49" y="867"/>
                </a:cubicBezTo>
                <a:cubicBezTo>
                  <a:pt x="41" y="859"/>
                  <a:pt x="34" y="851"/>
                  <a:pt x="28" y="842"/>
                </a:cubicBezTo>
                <a:cubicBezTo>
                  <a:pt x="22" y="832"/>
                  <a:pt x="17" y="823"/>
                  <a:pt x="13" y="813"/>
                </a:cubicBezTo>
                <a:cubicBezTo>
                  <a:pt x="8" y="803"/>
                  <a:pt x="5" y="792"/>
                  <a:pt x="3" y="782"/>
                </a:cubicBezTo>
                <a:cubicBezTo>
                  <a:pt x="1" y="771"/>
                  <a:pt x="0" y="760"/>
                  <a:pt x="0" y="749"/>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84" name="图片 483"/>
          <p:cNvPicPr/>
          <p:nvPr/>
        </p:nvPicPr>
        <p:blipFill>
          <a:blip r:embed="rId11"/>
          <a:stretch/>
        </p:blipFill>
        <p:spPr>
          <a:xfrm>
            <a:off x="1018080" y="7126560"/>
            <a:ext cx="111960" cy="149400"/>
          </a:xfrm>
          <a:prstGeom prst="rect">
            <a:avLst/>
          </a:prstGeom>
          <a:noFill/>
          <a:ln w="0">
            <a:noFill/>
          </a:ln>
        </p:spPr>
      </p:pic>
      <p:sp>
        <p:nvSpPr>
          <p:cNvPr id="485" name="文本框 484"/>
          <p:cNvSpPr txBox="1"/>
          <p:nvPr/>
        </p:nvSpPr>
        <p:spPr>
          <a:xfrm>
            <a:off x="7955280" y="6542640"/>
            <a:ext cx="918000" cy="102600"/>
          </a:xfrm>
          <a:prstGeom prst="rect">
            <a:avLst/>
          </a:prstGeom>
          <a:noFill/>
          <a:ln w="0">
            <a:noFill/>
          </a:ln>
        </p:spPr>
        <p:txBody>
          <a:bodyPr wrap="none" lIns="0" tIns="0" rIns="0" bIns="0" anchor="t">
            <a:spAutoFit/>
          </a:bodyPr>
          <a:lstStyle/>
          <a:p>
            <a:r>
              <a:rPr lang="en-US" sz="710" b="0" u="none" strike="noStrike">
                <a:solidFill>
                  <a:srgbClr val="D1D5DB"/>
                </a:solidFill>
                <a:effectLst/>
                <a:uFillTx/>
                <a:latin typeface="Courier New"/>
                <a:ea typeface="Courier New"/>
              </a:rPr>
              <a:t>: {D_ivf[0][i]}")</a:t>
            </a:r>
            <a:endParaRPr lang="en-US" sz="710" b="0" u="none" strike="noStrike">
              <a:solidFill>
                <a:srgbClr val="000000"/>
              </a:solidFill>
              <a:effectLst/>
              <a:uFillTx/>
              <a:latin typeface="Times New Roman"/>
            </a:endParaRPr>
          </a:p>
        </p:txBody>
      </p:sp>
      <p:sp>
        <p:nvSpPr>
          <p:cNvPr id="486" name="文本框 485"/>
          <p:cNvSpPr txBox="1"/>
          <p:nvPr/>
        </p:nvSpPr>
        <p:spPr>
          <a:xfrm>
            <a:off x="1216440" y="7117200"/>
            <a:ext cx="1683360" cy="153000"/>
          </a:xfrm>
          <a:prstGeom prst="rect">
            <a:avLst/>
          </a:prstGeom>
          <a:noFill/>
          <a:ln w="0">
            <a:noFill/>
          </a:ln>
        </p:spPr>
        <p:txBody>
          <a:bodyPr wrap="none" lIns="0" tIns="0" rIns="0" bIns="0" anchor="t">
            <a:spAutoFit/>
          </a:bodyPr>
          <a:lstStyle/>
          <a:p>
            <a:r>
              <a:rPr lang="zh-CN" sz="820" b="0" u="none" strike="noStrike">
                <a:solidFill>
                  <a:srgbClr val="FFFFFF"/>
                </a:solidFill>
                <a:effectLst/>
                <a:uFillTx/>
                <a:latin typeface="NotoSansCJKsc"/>
                <a:ea typeface="NotoSansCJKsc"/>
              </a:rPr>
              <a:t>在⼤规模数据场景下，倒排索引结构</a:t>
            </a:r>
            <a:endParaRPr lang="en-US" sz="820" b="0" u="none" strike="noStrike">
              <a:solidFill>
                <a:srgbClr val="000000"/>
              </a:solidFill>
              <a:effectLst/>
              <a:uFillTx/>
              <a:latin typeface="Times New Roman"/>
            </a:endParaRPr>
          </a:p>
        </p:txBody>
      </p:sp>
      <p:sp>
        <p:nvSpPr>
          <p:cNvPr id="487" name="文本框 486"/>
          <p:cNvSpPr txBox="1"/>
          <p:nvPr/>
        </p:nvSpPr>
        <p:spPr>
          <a:xfrm>
            <a:off x="2893320" y="7141320"/>
            <a:ext cx="732960" cy="122400"/>
          </a:xfrm>
          <a:prstGeom prst="rect">
            <a:avLst/>
          </a:prstGeom>
          <a:noFill/>
          <a:ln w="0">
            <a:noFill/>
          </a:ln>
        </p:spPr>
        <p:txBody>
          <a:bodyPr wrap="none" lIns="0" tIns="0" rIns="0" bIns="0" anchor="t">
            <a:spAutoFit/>
          </a:bodyPr>
          <a:lstStyle/>
          <a:p>
            <a:r>
              <a:rPr lang="en-US" sz="820" b="0" u="none" strike="noStrike">
                <a:solidFill>
                  <a:srgbClr val="FFFFFF"/>
                </a:solidFill>
                <a:effectLst/>
                <a:uFillTx/>
                <a:latin typeface="DejaVuSans"/>
                <a:ea typeface="DejaVuSans"/>
              </a:rPr>
              <a:t>(IndexIVFFlat)</a:t>
            </a:r>
            <a:endParaRPr lang="en-US" sz="820" b="0" u="none" strike="noStrike">
              <a:solidFill>
                <a:srgbClr val="000000"/>
              </a:solidFill>
              <a:effectLst/>
              <a:uFillTx/>
              <a:latin typeface="Times New Roman"/>
            </a:endParaRPr>
          </a:p>
        </p:txBody>
      </p:sp>
      <p:sp>
        <p:nvSpPr>
          <p:cNvPr id="488" name="文本框 487"/>
          <p:cNvSpPr txBox="1"/>
          <p:nvPr/>
        </p:nvSpPr>
        <p:spPr>
          <a:xfrm>
            <a:off x="3621240" y="7117200"/>
            <a:ext cx="3155400" cy="153000"/>
          </a:xfrm>
          <a:prstGeom prst="rect">
            <a:avLst/>
          </a:prstGeom>
          <a:noFill/>
          <a:ln w="0">
            <a:noFill/>
          </a:ln>
        </p:spPr>
        <p:txBody>
          <a:bodyPr wrap="none" lIns="0" tIns="0" rIns="0" bIns="0" anchor="t">
            <a:spAutoFit/>
          </a:bodyPr>
          <a:lstStyle/>
          <a:p>
            <a:r>
              <a:rPr lang="zh-CN" sz="820" b="0" u="none" strike="noStrike">
                <a:solidFill>
                  <a:srgbClr val="FFFFFF"/>
                </a:solidFill>
                <a:effectLst/>
                <a:uFillTx/>
                <a:latin typeface="NotoSansCJKsc"/>
                <a:ea typeface="NotoSansCJKsc"/>
              </a:rPr>
              <a:t>能显著提⾼查询效率，是企业⽂档问答系统实现⾼效响应的关键技术</a:t>
            </a:r>
            <a:endParaRPr lang="en-US" sz="820" b="0" u="none" strike="noStrike">
              <a:solidFill>
                <a:srgbClr val="000000"/>
              </a:solidFill>
              <a:effectLst/>
              <a:uFillTx/>
              <a:latin typeface="Times New Roman"/>
            </a:endParaRPr>
          </a:p>
        </p:txBody>
      </p:sp>
      <p:sp>
        <p:nvSpPr>
          <p:cNvPr id="489" name="文本框 488"/>
          <p:cNvSpPr txBox="1"/>
          <p:nvPr/>
        </p:nvSpPr>
        <p:spPr>
          <a:xfrm>
            <a:off x="9695160" y="7433280"/>
            <a:ext cx="303840" cy="122400"/>
          </a:xfrm>
          <a:prstGeom prst="rect">
            <a:avLst/>
          </a:prstGeom>
          <a:noFill/>
          <a:ln w="0">
            <a:noFill/>
          </a:ln>
        </p:spPr>
        <p:txBody>
          <a:bodyPr wrap="none" lIns="0" tIns="0" rIns="0" bIns="0" anchor="t">
            <a:spAutoFit/>
          </a:bodyPr>
          <a:lstStyle/>
          <a:p>
            <a:r>
              <a:rPr lang="en-US" sz="820" b="0" u="none" strike="noStrike">
                <a:solidFill>
                  <a:srgbClr val="FFFFFF"/>
                </a:solidFill>
                <a:effectLst/>
                <a:uFillTx/>
                <a:latin typeface="DejaVuSans"/>
                <a:ea typeface="DejaVuSans"/>
              </a:rPr>
              <a:t>7 / 16</a:t>
            </a:r>
            <a:endParaRPr lang="en-US" sz="8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任意多边形 489"/>
          <p:cNvSpPr/>
          <p:nvPr/>
        </p:nvSpPr>
        <p:spPr>
          <a:xfrm>
            <a:off x="0" y="0"/>
            <a:ext cx="10704600" cy="9282960"/>
          </a:xfrm>
          <a:custGeom>
            <a:avLst/>
            <a:gdLst/>
            <a:ahLst/>
            <a:cxnLst/>
            <a:rect l="0" t="0" r="r" b="b"/>
            <a:pathLst>
              <a:path w="29735" h="25786">
                <a:moveTo>
                  <a:pt x="0" y="0"/>
                </a:moveTo>
                <a:lnTo>
                  <a:pt x="29735" y="0"/>
                </a:lnTo>
                <a:lnTo>
                  <a:pt x="29735" y="25786"/>
                </a:lnTo>
                <a:lnTo>
                  <a:pt x="0" y="25786"/>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491" name="图片 490"/>
          <p:cNvPicPr/>
          <p:nvPr/>
        </p:nvPicPr>
        <p:blipFill>
          <a:blip r:embed="rId2"/>
          <a:stretch/>
        </p:blipFill>
        <p:spPr>
          <a:xfrm>
            <a:off x="300240" y="1406160"/>
            <a:ext cx="10112040" cy="6477840"/>
          </a:xfrm>
          <a:prstGeom prst="rect">
            <a:avLst/>
          </a:prstGeom>
          <a:noFill/>
          <a:ln w="0">
            <a:noFill/>
          </a:ln>
        </p:spPr>
      </p:pic>
      <p:sp>
        <p:nvSpPr>
          <p:cNvPr id="492" name="任意多边形 491"/>
          <p:cNvSpPr/>
          <p:nvPr/>
        </p:nvSpPr>
        <p:spPr>
          <a:xfrm>
            <a:off x="0" y="221040"/>
            <a:ext cx="1880280" cy="2370240"/>
          </a:xfrm>
          <a:custGeom>
            <a:avLst/>
            <a:gdLst/>
            <a:ahLst/>
            <a:cxnLst/>
            <a:rect l="0" t="0" r="r" b="b"/>
            <a:pathLst>
              <a:path w="5223" h="6584">
                <a:moveTo>
                  <a:pt x="5223" y="3293"/>
                </a:moveTo>
                <a:cubicBezTo>
                  <a:pt x="5223" y="3347"/>
                  <a:pt x="5222" y="3400"/>
                  <a:pt x="5219" y="3454"/>
                </a:cubicBezTo>
                <a:cubicBezTo>
                  <a:pt x="5217" y="3508"/>
                  <a:pt x="5213" y="3562"/>
                  <a:pt x="5208" y="3615"/>
                </a:cubicBezTo>
                <a:cubicBezTo>
                  <a:pt x="5202" y="3669"/>
                  <a:pt x="5196" y="3722"/>
                  <a:pt x="5188" y="3776"/>
                </a:cubicBezTo>
                <a:cubicBezTo>
                  <a:pt x="5180" y="3829"/>
                  <a:pt x="5171" y="3882"/>
                  <a:pt x="5160" y="3935"/>
                </a:cubicBezTo>
                <a:cubicBezTo>
                  <a:pt x="5150" y="3988"/>
                  <a:pt x="5138" y="4040"/>
                  <a:pt x="5125" y="4093"/>
                </a:cubicBezTo>
                <a:cubicBezTo>
                  <a:pt x="5112" y="4145"/>
                  <a:pt x="5097" y="4197"/>
                  <a:pt x="5082" y="4248"/>
                </a:cubicBezTo>
                <a:cubicBezTo>
                  <a:pt x="5066" y="4300"/>
                  <a:pt x="5049" y="4351"/>
                  <a:pt x="5031" y="4402"/>
                </a:cubicBezTo>
                <a:cubicBezTo>
                  <a:pt x="5013" y="4452"/>
                  <a:pt x="4993" y="4503"/>
                  <a:pt x="4973" y="4552"/>
                </a:cubicBezTo>
                <a:cubicBezTo>
                  <a:pt x="4952" y="4602"/>
                  <a:pt x="4930" y="4651"/>
                  <a:pt x="4907" y="4700"/>
                </a:cubicBezTo>
                <a:cubicBezTo>
                  <a:pt x="4884" y="4749"/>
                  <a:pt x="4860" y="4797"/>
                  <a:pt x="4835" y="4844"/>
                </a:cubicBezTo>
                <a:cubicBezTo>
                  <a:pt x="4809" y="4892"/>
                  <a:pt x="4783" y="4939"/>
                  <a:pt x="4755" y="4985"/>
                </a:cubicBezTo>
                <a:cubicBezTo>
                  <a:pt x="4727" y="5031"/>
                  <a:pt x="4699" y="5077"/>
                  <a:pt x="4669" y="5122"/>
                </a:cubicBezTo>
                <a:cubicBezTo>
                  <a:pt x="4639" y="5166"/>
                  <a:pt x="4608" y="5210"/>
                  <a:pt x="4576" y="5254"/>
                </a:cubicBezTo>
                <a:cubicBezTo>
                  <a:pt x="4544" y="5297"/>
                  <a:pt x="4510" y="5339"/>
                  <a:pt x="4476" y="5381"/>
                </a:cubicBezTo>
                <a:cubicBezTo>
                  <a:pt x="4442" y="5423"/>
                  <a:pt x="4407" y="5463"/>
                  <a:pt x="4371" y="5503"/>
                </a:cubicBezTo>
                <a:cubicBezTo>
                  <a:pt x="4335" y="5543"/>
                  <a:pt x="4297" y="5582"/>
                  <a:pt x="4259" y="5620"/>
                </a:cubicBezTo>
                <a:cubicBezTo>
                  <a:pt x="4221" y="5658"/>
                  <a:pt x="4182" y="5696"/>
                  <a:pt x="4142" y="5732"/>
                </a:cubicBezTo>
                <a:cubicBezTo>
                  <a:pt x="4102" y="5768"/>
                  <a:pt x="4062" y="5803"/>
                  <a:pt x="4020" y="5837"/>
                </a:cubicBezTo>
                <a:cubicBezTo>
                  <a:pt x="3978" y="5871"/>
                  <a:pt x="3936" y="5905"/>
                  <a:pt x="3893" y="5937"/>
                </a:cubicBezTo>
                <a:cubicBezTo>
                  <a:pt x="3849" y="5969"/>
                  <a:pt x="3805" y="6000"/>
                  <a:pt x="3760" y="6030"/>
                </a:cubicBezTo>
                <a:cubicBezTo>
                  <a:pt x="3716" y="6060"/>
                  <a:pt x="3670" y="6088"/>
                  <a:pt x="3624" y="6116"/>
                </a:cubicBezTo>
                <a:cubicBezTo>
                  <a:pt x="3578" y="6144"/>
                  <a:pt x="3531" y="6170"/>
                  <a:pt x="3483" y="6196"/>
                </a:cubicBezTo>
                <a:cubicBezTo>
                  <a:pt x="3436" y="6221"/>
                  <a:pt x="3388" y="6245"/>
                  <a:pt x="3339" y="6268"/>
                </a:cubicBezTo>
                <a:cubicBezTo>
                  <a:pt x="3290" y="6291"/>
                  <a:pt x="3241" y="6313"/>
                  <a:pt x="3191" y="6334"/>
                </a:cubicBezTo>
                <a:cubicBezTo>
                  <a:pt x="3142" y="6354"/>
                  <a:pt x="3091" y="6374"/>
                  <a:pt x="3041" y="6392"/>
                </a:cubicBezTo>
                <a:cubicBezTo>
                  <a:pt x="2990" y="6410"/>
                  <a:pt x="2939" y="6427"/>
                  <a:pt x="2887" y="6443"/>
                </a:cubicBezTo>
                <a:cubicBezTo>
                  <a:pt x="2836" y="6458"/>
                  <a:pt x="2784" y="6473"/>
                  <a:pt x="2731" y="6486"/>
                </a:cubicBezTo>
                <a:cubicBezTo>
                  <a:pt x="2679" y="6499"/>
                  <a:pt x="2627" y="6511"/>
                  <a:pt x="2573" y="6521"/>
                </a:cubicBezTo>
                <a:cubicBezTo>
                  <a:pt x="2520" y="6532"/>
                  <a:pt x="2467" y="6541"/>
                  <a:pt x="2414" y="6549"/>
                </a:cubicBezTo>
                <a:cubicBezTo>
                  <a:pt x="2360" y="6557"/>
                  <a:pt x="2307" y="6563"/>
                  <a:pt x="2253" y="6569"/>
                </a:cubicBezTo>
                <a:cubicBezTo>
                  <a:pt x="2200" y="6574"/>
                  <a:pt x="2146" y="6578"/>
                  <a:pt x="2092" y="6580"/>
                </a:cubicBezTo>
                <a:cubicBezTo>
                  <a:pt x="2038" y="6583"/>
                  <a:pt x="1985" y="6584"/>
                  <a:pt x="1931" y="6584"/>
                </a:cubicBezTo>
                <a:cubicBezTo>
                  <a:pt x="1877" y="6584"/>
                  <a:pt x="1823" y="6583"/>
                  <a:pt x="1769" y="6580"/>
                </a:cubicBezTo>
                <a:cubicBezTo>
                  <a:pt x="1715" y="6578"/>
                  <a:pt x="1662" y="6574"/>
                  <a:pt x="1608" y="6569"/>
                </a:cubicBezTo>
                <a:cubicBezTo>
                  <a:pt x="1554" y="6563"/>
                  <a:pt x="1501" y="6557"/>
                  <a:pt x="1448" y="6549"/>
                </a:cubicBezTo>
                <a:cubicBezTo>
                  <a:pt x="1394" y="6541"/>
                  <a:pt x="1341" y="6532"/>
                  <a:pt x="1288" y="6521"/>
                </a:cubicBezTo>
                <a:cubicBezTo>
                  <a:pt x="1236" y="6511"/>
                  <a:pt x="1183" y="6499"/>
                  <a:pt x="1131" y="6486"/>
                </a:cubicBezTo>
                <a:cubicBezTo>
                  <a:pt x="1079" y="6473"/>
                  <a:pt x="1027" y="6458"/>
                  <a:pt x="975" y="6443"/>
                </a:cubicBezTo>
                <a:cubicBezTo>
                  <a:pt x="924" y="6427"/>
                  <a:pt x="872" y="6410"/>
                  <a:pt x="822" y="6392"/>
                </a:cubicBezTo>
                <a:cubicBezTo>
                  <a:pt x="771" y="6374"/>
                  <a:pt x="721" y="6354"/>
                  <a:pt x="671" y="6334"/>
                </a:cubicBezTo>
                <a:cubicBezTo>
                  <a:pt x="621" y="6313"/>
                  <a:pt x="572" y="6291"/>
                  <a:pt x="523" y="6268"/>
                </a:cubicBezTo>
                <a:cubicBezTo>
                  <a:pt x="475" y="6245"/>
                  <a:pt x="426" y="6221"/>
                  <a:pt x="379" y="6196"/>
                </a:cubicBezTo>
                <a:cubicBezTo>
                  <a:pt x="331" y="6170"/>
                  <a:pt x="285" y="6144"/>
                  <a:pt x="238" y="6116"/>
                </a:cubicBezTo>
                <a:cubicBezTo>
                  <a:pt x="192" y="6088"/>
                  <a:pt x="147" y="6060"/>
                  <a:pt x="102" y="6030"/>
                </a:cubicBezTo>
                <a:cubicBezTo>
                  <a:pt x="67" y="6007"/>
                  <a:pt x="33" y="5983"/>
                  <a:pt x="0" y="5958"/>
                </a:cubicBezTo>
                <a:lnTo>
                  <a:pt x="0" y="626"/>
                </a:lnTo>
                <a:cubicBezTo>
                  <a:pt x="33" y="602"/>
                  <a:pt x="67" y="578"/>
                  <a:pt x="102" y="555"/>
                </a:cubicBezTo>
                <a:cubicBezTo>
                  <a:pt x="147" y="525"/>
                  <a:pt x="192" y="496"/>
                  <a:pt x="238" y="468"/>
                </a:cubicBezTo>
                <a:cubicBezTo>
                  <a:pt x="285" y="441"/>
                  <a:pt x="331" y="414"/>
                  <a:pt x="379" y="389"/>
                </a:cubicBezTo>
                <a:cubicBezTo>
                  <a:pt x="426" y="363"/>
                  <a:pt x="475" y="339"/>
                  <a:pt x="523" y="316"/>
                </a:cubicBezTo>
                <a:cubicBezTo>
                  <a:pt x="572" y="293"/>
                  <a:pt x="621" y="271"/>
                  <a:pt x="671" y="251"/>
                </a:cubicBezTo>
                <a:cubicBezTo>
                  <a:pt x="721" y="230"/>
                  <a:pt x="771" y="211"/>
                  <a:pt x="822" y="192"/>
                </a:cubicBezTo>
                <a:cubicBezTo>
                  <a:pt x="872" y="174"/>
                  <a:pt x="924" y="157"/>
                  <a:pt x="975" y="142"/>
                </a:cubicBezTo>
                <a:cubicBezTo>
                  <a:pt x="1027" y="126"/>
                  <a:pt x="1079" y="112"/>
                  <a:pt x="1131" y="99"/>
                </a:cubicBezTo>
                <a:cubicBezTo>
                  <a:pt x="1183" y="86"/>
                  <a:pt x="1236" y="74"/>
                  <a:pt x="1288" y="63"/>
                </a:cubicBezTo>
                <a:cubicBezTo>
                  <a:pt x="1341" y="53"/>
                  <a:pt x="1394" y="43"/>
                  <a:pt x="1448" y="36"/>
                </a:cubicBezTo>
                <a:cubicBezTo>
                  <a:pt x="1501" y="28"/>
                  <a:pt x="1554" y="21"/>
                  <a:pt x="1608" y="16"/>
                </a:cubicBezTo>
                <a:cubicBezTo>
                  <a:pt x="1662" y="11"/>
                  <a:pt x="1715" y="7"/>
                  <a:pt x="1769" y="4"/>
                </a:cubicBezTo>
                <a:cubicBezTo>
                  <a:pt x="1823" y="1"/>
                  <a:pt x="1877" y="0"/>
                  <a:pt x="1931" y="0"/>
                </a:cubicBezTo>
                <a:cubicBezTo>
                  <a:pt x="1985" y="0"/>
                  <a:pt x="2038" y="1"/>
                  <a:pt x="2092" y="4"/>
                </a:cubicBezTo>
                <a:cubicBezTo>
                  <a:pt x="2146" y="7"/>
                  <a:pt x="2200" y="11"/>
                  <a:pt x="2253" y="16"/>
                </a:cubicBezTo>
                <a:cubicBezTo>
                  <a:pt x="2307" y="21"/>
                  <a:pt x="2360" y="28"/>
                  <a:pt x="2414" y="36"/>
                </a:cubicBezTo>
                <a:cubicBezTo>
                  <a:pt x="2467" y="43"/>
                  <a:pt x="2520" y="53"/>
                  <a:pt x="2573" y="63"/>
                </a:cubicBezTo>
                <a:cubicBezTo>
                  <a:pt x="2627" y="74"/>
                  <a:pt x="2679" y="86"/>
                  <a:pt x="2731" y="99"/>
                </a:cubicBezTo>
                <a:cubicBezTo>
                  <a:pt x="2784" y="112"/>
                  <a:pt x="2836" y="126"/>
                  <a:pt x="2887" y="142"/>
                </a:cubicBezTo>
                <a:cubicBezTo>
                  <a:pt x="2939" y="157"/>
                  <a:pt x="2990" y="174"/>
                  <a:pt x="3041" y="192"/>
                </a:cubicBezTo>
                <a:cubicBezTo>
                  <a:pt x="3091" y="211"/>
                  <a:pt x="3142" y="230"/>
                  <a:pt x="3191" y="251"/>
                </a:cubicBezTo>
                <a:cubicBezTo>
                  <a:pt x="3241" y="271"/>
                  <a:pt x="3290" y="293"/>
                  <a:pt x="3339" y="316"/>
                </a:cubicBezTo>
                <a:cubicBezTo>
                  <a:pt x="3388" y="339"/>
                  <a:pt x="3436" y="363"/>
                  <a:pt x="3483" y="389"/>
                </a:cubicBezTo>
                <a:cubicBezTo>
                  <a:pt x="3531" y="414"/>
                  <a:pt x="3578" y="441"/>
                  <a:pt x="3624" y="468"/>
                </a:cubicBezTo>
                <a:cubicBezTo>
                  <a:pt x="3670" y="496"/>
                  <a:pt x="3716" y="525"/>
                  <a:pt x="3760" y="555"/>
                </a:cubicBezTo>
                <a:cubicBezTo>
                  <a:pt x="3805" y="585"/>
                  <a:pt x="3849" y="616"/>
                  <a:pt x="3893" y="648"/>
                </a:cubicBezTo>
                <a:cubicBezTo>
                  <a:pt x="3936" y="680"/>
                  <a:pt x="3978" y="713"/>
                  <a:pt x="4020" y="747"/>
                </a:cubicBezTo>
                <a:cubicBezTo>
                  <a:pt x="4062" y="781"/>
                  <a:pt x="4102" y="817"/>
                  <a:pt x="4142" y="853"/>
                </a:cubicBezTo>
                <a:cubicBezTo>
                  <a:pt x="4182" y="889"/>
                  <a:pt x="4221" y="926"/>
                  <a:pt x="4259" y="964"/>
                </a:cubicBezTo>
                <a:cubicBezTo>
                  <a:pt x="4297" y="1002"/>
                  <a:pt x="4335" y="1041"/>
                  <a:pt x="4371" y="1081"/>
                </a:cubicBezTo>
                <a:cubicBezTo>
                  <a:pt x="4407" y="1121"/>
                  <a:pt x="4442" y="1162"/>
                  <a:pt x="4476" y="1203"/>
                </a:cubicBezTo>
                <a:cubicBezTo>
                  <a:pt x="4510" y="1245"/>
                  <a:pt x="4544" y="1288"/>
                  <a:pt x="4576" y="1331"/>
                </a:cubicBezTo>
                <a:cubicBezTo>
                  <a:pt x="4608" y="1374"/>
                  <a:pt x="4639" y="1418"/>
                  <a:pt x="4669" y="1463"/>
                </a:cubicBezTo>
                <a:cubicBezTo>
                  <a:pt x="4699" y="1508"/>
                  <a:pt x="4727" y="1553"/>
                  <a:pt x="4755" y="1599"/>
                </a:cubicBezTo>
                <a:cubicBezTo>
                  <a:pt x="4783" y="1646"/>
                  <a:pt x="4809" y="1692"/>
                  <a:pt x="4835" y="1740"/>
                </a:cubicBezTo>
                <a:cubicBezTo>
                  <a:pt x="4860" y="1787"/>
                  <a:pt x="4884" y="1836"/>
                  <a:pt x="4907" y="1884"/>
                </a:cubicBezTo>
                <a:cubicBezTo>
                  <a:pt x="4930" y="1933"/>
                  <a:pt x="4952" y="1982"/>
                  <a:pt x="4973" y="2032"/>
                </a:cubicBezTo>
                <a:cubicBezTo>
                  <a:pt x="4993" y="2082"/>
                  <a:pt x="5013" y="2132"/>
                  <a:pt x="5031" y="2183"/>
                </a:cubicBezTo>
                <a:cubicBezTo>
                  <a:pt x="5049" y="2233"/>
                  <a:pt x="5066" y="2285"/>
                  <a:pt x="5082" y="2336"/>
                </a:cubicBezTo>
                <a:cubicBezTo>
                  <a:pt x="5097" y="2388"/>
                  <a:pt x="5112" y="2440"/>
                  <a:pt x="5125" y="2492"/>
                </a:cubicBezTo>
                <a:cubicBezTo>
                  <a:pt x="5138" y="2544"/>
                  <a:pt x="5150" y="2597"/>
                  <a:pt x="5160" y="2650"/>
                </a:cubicBezTo>
                <a:cubicBezTo>
                  <a:pt x="5171" y="2703"/>
                  <a:pt x="5180" y="2756"/>
                  <a:pt x="5188" y="2810"/>
                </a:cubicBezTo>
                <a:cubicBezTo>
                  <a:pt x="5196" y="2863"/>
                  <a:pt x="5202" y="2916"/>
                  <a:pt x="5208" y="2970"/>
                </a:cubicBezTo>
                <a:cubicBezTo>
                  <a:pt x="5213" y="3024"/>
                  <a:pt x="5217" y="3077"/>
                  <a:pt x="5219" y="3131"/>
                </a:cubicBezTo>
                <a:cubicBezTo>
                  <a:pt x="5222" y="3185"/>
                  <a:pt x="5223" y="3239"/>
                  <a:pt x="5223" y="3293"/>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93" name="任意多边形 492"/>
          <p:cNvSpPr/>
          <p:nvPr/>
        </p:nvSpPr>
        <p:spPr>
          <a:xfrm>
            <a:off x="9227160" y="7094160"/>
            <a:ext cx="1477440" cy="1580400"/>
          </a:xfrm>
          <a:custGeom>
            <a:avLst/>
            <a:gdLst/>
            <a:ahLst/>
            <a:cxnLst/>
            <a:rect l="0" t="0" r="r" b="b"/>
            <a:pathLst>
              <a:path w="4104" h="4390">
                <a:moveTo>
                  <a:pt x="4104" y="3278"/>
                </a:moveTo>
                <a:cubicBezTo>
                  <a:pt x="4078" y="3325"/>
                  <a:pt x="4050" y="3370"/>
                  <a:pt x="4020" y="3415"/>
                </a:cubicBezTo>
                <a:cubicBezTo>
                  <a:pt x="3980" y="3475"/>
                  <a:pt x="3938" y="3532"/>
                  <a:pt x="3892" y="3588"/>
                </a:cubicBezTo>
                <a:cubicBezTo>
                  <a:pt x="3847" y="3643"/>
                  <a:pt x="3798" y="3697"/>
                  <a:pt x="3747" y="3747"/>
                </a:cubicBezTo>
                <a:cubicBezTo>
                  <a:pt x="3697" y="3798"/>
                  <a:pt x="3643" y="3846"/>
                  <a:pt x="3588" y="3892"/>
                </a:cubicBezTo>
                <a:cubicBezTo>
                  <a:pt x="3532" y="3938"/>
                  <a:pt x="3475" y="3980"/>
                  <a:pt x="3415" y="4020"/>
                </a:cubicBezTo>
                <a:cubicBezTo>
                  <a:pt x="3355" y="4060"/>
                  <a:pt x="3294" y="4097"/>
                  <a:pt x="3230" y="4131"/>
                </a:cubicBezTo>
                <a:cubicBezTo>
                  <a:pt x="3167" y="4165"/>
                  <a:pt x="3102" y="4196"/>
                  <a:pt x="3036" y="4223"/>
                </a:cubicBezTo>
                <a:cubicBezTo>
                  <a:pt x="2969" y="4251"/>
                  <a:pt x="2902" y="4275"/>
                  <a:pt x="2833" y="4296"/>
                </a:cubicBezTo>
                <a:cubicBezTo>
                  <a:pt x="2764" y="4316"/>
                  <a:pt x="2694" y="4334"/>
                  <a:pt x="2624" y="4348"/>
                </a:cubicBezTo>
                <a:cubicBezTo>
                  <a:pt x="2553" y="4362"/>
                  <a:pt x="2482" y="4372"/>
                  <a:pt x="2411" y="4380"/>
                </a:cubicBezTo>
                <a:cubicBezTo>
                  <a:pt x="2339" y="4387"/>
                  <a:pt x="2268" y="4390"/>
                  <a:pt x="2196" y="4390"/>
                </a:cubicBezTo>
                <a:cubicBezTo>
                  <a:pt x="2124" y="4390"/>
                  <a:pt x="2052" y="4387"/>
                  <a:pt x="1981" y="4380"/>
                </a:cubicBezTo>
                <a:cubicBezTo>
                  <a:pt x="1909" y="4372"/>
                  <a:pt x="1838" y="4362"/>
                  <a:pt x="1768" y="4348"/>
                </a:cubicBezTo>
                <a:cubicBezTo>
                  <a:pt x="1697" y="4334"/>
                  <a:pt x="1627" y="4316"/>
                  <a:pt x="1559" y="4296"/>
                </a:cubicBezTo>
                <a:cubicBezTo>
                  <a:pt x="1490" y="4275"/>
                  <a:pt x="1422" y="4251"/>
                  <a:pt x="1356" y="4223"/>
                </a:cubicBezTo>
                <a:cubicBezTo>
                  <a:pt x="1290" y="4196"/>
                  <a:pt x="1225" y="4165"/>
                  <a:pt x="1161" y="4131"/>
                </a:cubicBezTo>
                <a:cubicBezTo>
                  <a:pt x="1098" y="4097"/>
                  <a:pt x="1035" y="4060"/>
                  <a:pt x="976" y="4020"/>
                </a:cubicBezTo>
                <a:cubicBezTo>
                  <a:pt x="916" y="3980"/>
                  <a:pt x="858" y="3938"/>
                  <a:pt x="803" y="3892"/>
                </a:cubicBezTo>
                <a:cubicBezTo>
                  <a:pt x="747" y="3846"/>
                  <a:pt x="694" y="3798"/>
                  <a:pt x="643" y="3747"/>
                </a:cubicBezTo>
                <a:cubicBezTo>
                  <a:pt x="592" y="3697"/>
                  <a:pt x="544" y="3643"/>
                  <a:pt x="498" y="3588"/>
                </a:cubicBezTo>
                <a:cubicBezTo>
                  <a:pt x="453" y="3532"/>
                  <a:pt x="410" y="3475"/>
                  <a:pt x="370" y="3415"/>
                </a:cubicBezTo>
                <a:cubicBezTo>
                  <a:pt x="330" y="3355"/>
                  <a:pt x="293" y="3293"/>
                  <a:pt x="259" y="3230"/>
                </a:cubicBezTo>
                <a:cubicBezTo>
                  <a:pt x="225" y="3167"/>
                  <a:pt x="195" y="3102"/>
                  <a:pt x="167" y="3035"/>
                </a:cubicBezTo>
                <a:cubicBezTo>
                  <a:pt x="140" y="2969"/>
                  <a:pt x="116" y="2901"/>
                  <a:pt x="95" y="2833"/>
                </a:cubicBezTo>
                <a:cubicBezTo>
                  <a:pt x="74" y="2764"/>
                  <a:pt x="56" y="2694"/>
                  <a:pt x="42" y="2624"/>
                </a:cubicBezTo>
                <a:cubicBezTo>
                  <a:pt x="28" y="2553"/>
                  <a:pt x="18" y="2482"/>
                  <a:pt x="11" y="2411"/>
                </a:cubicBezTo>
                <a:cubicBezTo>
                  <a:pt x="4" y="2339"/>
                  <a:pt x="0" y="2267"/>
                  <a:pt x="0" y="2196"/>
                </a:cubicBezTo>
                <a:cubicBezTo>
                  <a:pt x="0" y="2124"/>
                  <a:pt x="4" y="2052"/>
                  <a:pt x="11" y="1980"/>
                </a:cubicBezTo>
                <a:cubicBezTo>
                  <a:pt x="18" y="1909"/>
                  <a:pt x="28" y="1838"/>
                  <a:pt x="42" y="1767"/>
                </a:cubicBezTo>
                <a:cubicBezTo>
                  <a:pt x="56" y="1697"/>
                  <a:pt x="74" y="1627"/>
                  <a:pt x="95" y="1559"/>
                </a:cubicBezTo>
                <a:cubicBezTo>
                  <a:pt x="116" y="1490"/>
                  <a:pt x="140" y="1422"/>
                  <a:pt x="167" y="1356"/>
                </a:cubicBezTo>
                <a:cubicBezTo>
                  <a:pt x="195" y="1289"/>
                  <a:pt x="225" y="1224"/>
                  <a:pt x="259" y="1161"/>
                </a:cubicBezTo>
                <a:cubicBezTo>
                  <a:pt x="293" y="1098"/>
                  <a:pt x="330" y="1036"/>
                  <a:pt x="370" y="976"/>
                </a:cubicBezTo>
                <a:cubicBezTo>
                  <a:pt x="410" y="917"/>
                  <a:pt x="453" y="859"/>
                  <a:pt x="498" y="803"/>
                </a:cubicBezTo>
                <a:cubicBezTo>
                  <a:pt x="544" y="748"/>
                  <a:pt x="592" y="695"/>
                  <a:pt x="643" y="644"/>
                </a:cubicBezTo>
                <a:cubicBezTo>
                  <a:pt x="694" y="593"/>
                  <a:pt x="747" y="545"/>
                  <a:pt x="803" y="499"/>
                </a:cubicBezTo>
                <a:cubicBezTo>
                  <a:pt x="858" y="454"/>
                  <a:pt x="916" y="411"/>
                  <a:pt x="976" y="371"/>
                </a:cubicBezTo>
                <a:cubicBezTo>
                  <a:pt x="1035" y="331"/>
                  <a:pt x="1098" y="294"/>
                  <a:pt x="1161" y="260"/>
                </a:cubicBezTo>
                <a:cubicBezTo>
                  <a:pt x="1225" y="226"/>
                  <a:pt x="1290" y="196"/>
                  <a:pt x="1356" y="168"/>
                </a:cubicBezTo>
                <a:cubicBezTo>
                  <a:pt x="1422" y="141"/>
                  <a:pt x="1490" y="116"/>
                  <a:pt x="1559" y="96"/>
                </a:cubicBezTo>
                <a:cubicBezTo>
                  <a:pt x="1627" y="75"/>
                  <a:pt x="1697" y="57"/>
                  <a:pt x="1768" y="43"/>
                </a:cubicBezTo>
                <a:cubicBezTo>
                  <a:pt x="1838" y="28"/>
                  <a:pt x="1909" y="18"/>
                  <a:pt x="1981" y="11"/>
                </a:cubicBezTo>
                <a:cubicBezTo>
                  <a:pt x="2052" y="4"/>
                  <a:pt x="2124" y="0"/>
                  <a:pt x="2196" y="0"/>
                </a:cubicBezTo>
                <a:cubicBezTo>
                  <a:pt x="2268" y="0"/>
                  <a:pt x="2339" y="4"/>
                  <a:pt x="2411" y="11"/>
                </a:cubicBezTo>
                <a:cubicBezTo>
                  <a:pt x="2482" y="18"/>
                  <a:pt x="2553" y="28"/>
                  <a:pt x="2624" y="43"/>
                </a:cubicBezTo>
                <a:cubicBezTo>
                  <a:pt x="2694" y="57"/>
                  <a:pt x="2764" y="75"/>
                  <a:pt x="2833" y="96"/>
                </a:cubicBezTo>
                <a:cubicBezTo>
                  <a:pt x="2902" y="116"/>
                  <a:pt x="2969" y="141"/>
                  <a:pt x="3036" y="168"/>
                </a:cubicBezTo>
                <a:cubicBezTo>
                  <a:pt x="3102" y="196"/>
                  <a:pt x="3167" y="226"/>
                  <a:pt x="3230" y="260"/>
                </a:cubicBezTo>
                <a:cubicBezTo>
                  <a:pt x="3294" y="294"/>
                  <a:pt x="3355" y="331"/>
                  <a:pt x="3415" y="371"/>
                </a:cubicBezTo>
                <a:cubicBezTo>
                  <a:pt x="3475" y="411"/>
                  <a:pt x="3532" y="454"/>
                  <a:pt x="3588" y="499"/>
                </a:cubicBezTo>
                <a:cubicBezTo>
                  <a:pt x="3643" y="545"/>
                  <a:pt x="3697" y="593"/>
                  <a:pt x="3747" y="644"/>
                </a:cubicBezTo>
                <a:cubicBezTo>
                  <a:pt x="3798" y="695"/>
                  <a:pt x="3847" y="748"/>
                  <a:pt x="3892" y="803"/>
                </a:cubicBezTo>
                <a:cubicBezTo>
                  <a:pt x="3938" y="859"/>
                  <a:pt x="3980" y="917"/>
                  <a:pt x="4020" y="976"/>
                </a:cubicBezTo>
                <a:cubicBezTo>
                  <a:pt x="4050" y="1021"/>
                  <a:pt x="4078" y="1066"/>
                  <a:pt x="4104" y="1113"/>
                </a:cubicBezTo>
                <a:lnTo>
                  <a:pt x="4104" y="3278"/>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94" name="图片 493"/>
          <p:cNvPicPr/>
          <p:nvPr/>
        </p:nvPicPr>
        <p:blipFill>
          <a:blip r:embed="rId3"/>
          <a:stretch/>
        </p:blipFill>
        <p:spPr>
          <a:xfrm>
            <a:off x="679320" y="2196360"/>
            <a:ext cx="3123000" cy="23400"/>
          </a:xfrm>
          <a:prstGeom prst="rect">
            <a:avLst/>
          </a:prstGeom>
          <a:noFill/>
          <a:ln w="0">
            <a:noFill/>
          </a:ln>
        </p:spPr>
      </p:pic>
      <p:pic>
        <p:nvPicPr>
          <p:cNvPr id="495" name="图片 494"/>
          <p:cNvPicPr/>
          <p:nvPr/>
        </p:nvPicPr>
        <p:blipFill>
          <a:blip r:embed="rId4"/>
          <a:stretch/>
        </p:blipFill>
        <p:spPr>
          <a:xfrm>
            <a:off x="679320" y="2433240"/>
            <a:ext cx="189360" cy="189360"/>
          </a:xfrm>
          <a:prstGeom prst="rect">
            <a:avLst/>
          </a:prstGeom>
          <a:noFill/>
          <a:ln w="0">
            <a:noFill/>
          </a:ln>
        </p:spPr>
      </p:pic>
      <p:sp>
        <p:nvSpPr>
          <p:cNvPr id="496" name="文本框 495"/>
          <p:cNvSpPr txBox="1"/>
          <p:nvPr/>
        </p:nvSpPr>
        <p:spPr>
          <a:xfrm>
            <a:off x="679320" y="1708200"/>
            <a:ext cx="2565720" cy="413640"/>
          </a:xfrm>
          <a:prstGeom prst="rect">
            <a:avLst/>
          </a:prstGeom>
          <a:noFill/>
          <a:ln w="0">
            <a:noFill/>
          </a:ln>
        </p:spPr>
        <p:txBody>
          <a:bodyPr wrap="none" lIns="0" tIns="0" rIns="0" bIns="0" anchor="t">
            <a:spAutoFit/>
          </a:bodyPr>
          <a:lstStyle/>
          <a:p>
            <a:r>
              <a:rPr lang="zh-CN" sz="2240" b="0" u="none" strike="noStrike">
                <a:solidFill>
                  <a:srgbClr val="FFFFFF"/>
                </a:solidFill>
                <a:effectLst/>
                <a:uFillTx/>
                <a:latin typeface="NotoSansCJKsc"/>
                <a:ea typeface="NotoSansCJKsc"/>
              </a:rPr>
              <a:t>⽣成模型选择与配置</a:t>
            </a:r>
            <a:endParaRPr lang="en-US" sz="2240" b="0" u="none" strike="noStrike">
              <a:solidFill>
                <a:srgbClr val="000000"/>
              </a:solidFill>
              <a:effectLst/>
              <a:uFillTx/>
              <a:latin typeface="Times New Roman"/>
            </a:endParaRPr>
          </a:p>
        </p:txBody>
      </p:sp>
      <p:sp>
        <p:nvSpPr>
          <p:cNvPr id="497" name="任意多边形 496"/>
          <p:cNvSpPr/>
          <p:nvPr/>
        </p:nvSpPr>
        <p:spPr>
          <a:xfrm>
            <a:off x="679320" y="2788560"/>
            <a:ext cx="4677120" cy="821880"/>
          </a:xfrm>
          <a:custGeom>
            <a:avLst/>
            <a:gdLst/>
            <a:ahLst/>
            <a:cxnLst/>
            <a:rect l="0" t="0" r="r" b="b"/>
            <a:pathLst>
              <a:path w="12992" h="2283">
                <a:moveTo>
                  <a:pt x="0" y="2108"/>
                </a:moveTo>
                <a:lnTo>
                  <a:pt x="0" y="176"/>
                </a:lnTo>
                <a:cubicBezTo>
                  <a:pt x="0" y="164"/>
                  <a:pt x="1" y="153"/>
                  <a:pt x="3" y="141"/>
                </a:cubicBezTo>
                <a:cubicBezTo>
                  <a:pt x="5" y="130"/>
                  <a:pt x="9" y="119"/>
                  <a:pt x="13" y="108"/>
                </a:cubicBezTo>
                <a:cubicBezTo>
                  <a:pt x="18" y="98"/>
                  <a:pt x="23" y="88"/>
                  <a:pt x="29" y="78"/>
                </a:cubicBezTo>
                <a:cubicBezTo>
                  <a:pt x="36" y="69"/>
                  <a:pt x="43" y="60"/>
                  <a:pt x="51" y="51"/>
                </a:cubicBezTo>
                <a:cubicBezTo>
                  <a:pt x="59" y="43"/>
                  <a:pt x="68" y="36"/>
                  <a:pt x="78" y="30"/>
                </a:cubicBezTo>
                <a:cubicBezTo>
                  <a:pt x="87" y="23"/>
                  <a:pt x="97" y="18"/>
                  <a:pt x="108" y="13"/>
                </a:cubicBezTo>
                <a:cubicBezTo>
                  <a:pt x="119" y="9"/>
                  <a:pt x="130" y="6"/>
                  <a:pt x="141" y="3"/>
                </a:cubicBezTo>
                <a:cubicBezTo>
                  <a:pt x="152" y="1"/>
                  <a:pt x="164" y="0"/>
                  <a:pt x="175" y="0"/>
                </a:cubicBezTo>
                <a:lnTo>
                  <a:pt x="12817" y="0"/>
                </a:lnTo>
                <a:cubicBezTo>
                  <a:pt x="12828" y="0"/>
                  <a:pt x="12840" y="1"/>
                  <a:pt x="12851" y="3"/>
                </a:cubicBezTo>
                <a:cubicBezTo>
                  <a:pt x="12862" y="6"/>
                  <a:pt x="12873" y="9"/>
                  <a:pt x="12884" y="13"/>
                </a:cubicBezTo>
                <a:cubicBezTo>
                  <a:pt x="12894" y="18"/>
                  <a:pt x="12905" y="23"/>
                  <a:pt x="12914" y="30"/>
                </a:cubicBezTo>
                <a:cubicBezTo>
                  <a:pt x="12924" y="36"/>
                  <a:pt x="12933" y="43"/>
                  <a:pt x="12941" y="51"/>
                </a:cubicBezTo>
                <a:cubicBezTo>
                  <a:pt x="12949" y="60"/>
                  <a:pt x="12956" y="69"/>
                  <a:pt x="12963" y="78"/>
                </a:cubicBezTo>
                <a:cubicBezTo>
                  <a:pt x="12969" y="88"/>
                  <a:pt x="12974" y="98"/>
                  <a:pt x="12979" y="108"/>
                </a:cubicBezTo>
                <a:cubicBezTo>
                  <a:pt x="12983" y="119"/>
                  <a:pt x="12987" y="130"/>
                  <a:pt x="12989" y="141"/>
                </a:cubicBezTo>
                <a:cubicBezTo>
                  <a:pt x="12991" y="153"/>
                  <a:pt x="12992" y="164"/>
                  <a:pt x="12992" y="176"/>
                </a:cubicBezTo>
                <a:lnTo>
                  <a:pt x="12992" y="2108"/>
                </a:lnTo>
                <a:cubicBezTo>
                  <a:pt x="12992" y="2119"/>
                  <a:pt x="12991" y="2131"/>
                  <a:pt x="12989" y="2142"/>
                </a:cubicBezTo>
                <a:cubicBezTo>
                  <a:pt x="12987" y="2153"/>
                  <a:pt x="12983" y="2164"/>
                  <a:pt x="12979" y="2175"/>
                </a:cubicBezTo>
                <a:cubicBezTo>
                  <a:pt x="12974" y="2186"/>
                  <a:pt x="12969" y="2196"/>
                  <a:pt x="12963" y="2205"/>
                </a:cubicBezTo>
                <a:cubicBezTo>
                  <a:pt x="12956" y="2215"/>
                  <a:pt x="12949" y="2224"/>
                  <a:pt x="12941" y="2232"/>
                </a:cubicBezTo>
                <a:cubicBezTo>
                  <a:pt x="12933" y="2240"/>
                  <a:pt x="12924" y="2247"/>
                  <a:pt x="12914" y="2254"/>
                </a:cubicBezTo>
                <a:cubicBezTo>
                  <a:pt x="12905" y="2260"/>
                  <a:pt x="12894" y="2266"/>
                  <a:pt x="12884" y="2270"/>
                </a:cubicBezTo>
                <a:cubicBezTo>
                  <a:pt x="12873" y="2274"/>
                  <a:pt x="12862" y="2278"/>
                  <a:pt x="12851" y="2280"/>
                </a:cubicBezTo>
                <a:cubicBezTo>
                  <a:pt x="12840" y="2282"/>
                  <a:pt x="12828" y="2283"/>
                  <a:pt x="12817" y="2283"/>
                </a:cubicBezTo>
                <a:lnTo>
                  <a:pt x="175" y="2283"/>
                </a:lnTo>
                <a:cubicBezTo>
                  <a:pt x="164" y="2283"/>
                  <a:pt x="152" y="2282"/>
                  <a:pt x="141" y="2280"/>
                </a:cubicBezTo>
                <a:cubicBezTo>
                  <a:pt x="130" y="2278"/>
                  <a:pt x="119" y="2274"/>
                  <a:pt x="108" y="2270"/>
                </a:cubicBezTo>
                <a:cubicBezTo>
                  <a:pt x="97" y="2266"/>
                  <a:pt x="87" y="2260"/>
                  <a:pt x="78" y="2254"/>
                </a:cubicBezTo>
                <a:cubicBezTo>
                  <a:pt x="68" y="2247"/>
                  <a:pt x="59" y="2240"/>
                  <a:pt x="51" y="2232"/>
                </a:cubicBezTo>
                <a:cubicBezTo>
                  <a:pt x="43" y="2224"/>
                  <a:pt x="36" y="2215"/>
                  <a:pt x="29" y="2205"/>
                </a:cubicBezTo>
                <a:cubicBezTo>
                  <a:pt x="23" y="2196"/>
                  <a:pt x="18" y="2186"/>
                  <a:pt x="13" y="2175"/>
                </a:cubicBezTo>
                <a:cubicBezTo>
                  <a:pt x="9" y="2164"/>
                  <a:pt x="5" y="2153"/>
                  <a:pt x="3" y="2142"/>
                </a:cubicBezTo>
                <a:cubicBezTo>
                  <a:pt x="1" y="2131"/>
                  <a:pt x="0" y="2119"/>
                  <a:pt x="0" y="2108"/>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98" name="文本框 497"/>
          <p:cNvSpPr txBox="1"/>
          <p:nvPr/>
        </p:nvSpPr>
        <p:spPr>
          <a:xfrm>
            <a:off x="963720" y="2379240"/>
            <a:ext cx="1323720" cy="274680"/>
          </a:xfrm>
          <a:prstGeom prst="rect">
            <a:avLst/>
          </a:prstGeom>
          <a:noFill/>
          <a:ln w="0">
            <a:noFill/>
          </a:ln>
        </p:spPr>
        <p:txBody>
          <a:bodyPr wrap="none" lIns="0" tIns="0" rIns="0" bIns="0" anchor="t">
            <a:spAutoFit/>
          </a:bodyPr>
          <a:lstStyle/>
          <a:p>
            <a:r>
              <a:rPr lang="zh-CN" sz="1490" b="0" u="none" strike="noStrike">
                <a:solidFill>
                  <a:srgbClr val="BFDBFE"/>
                </a:solidFill>
                <a:effectLst/>
                <a:uFillTx/>
                <a:latin typeface="NotoSansCJKsc"/>
                <a:ea typeface="NotoSansCJKsc"/>
              </a:rPr>
              <a:t>模型选择与加载</a:t>
            </a:r>
            <a:endParaRPr lang="en-US" sz="1490" b="0" u="none" strike="noStrike">
              <a:solidFill>
                <a:srgbClr val="000000"/>
              </a:solidFill>
              <a:effectLst/>
              <a:uFillTx/>
              <a:latin typeface="Times New Roman"/>
            </a:endParaRPr>
          </a:p>
        </p:txBody>
      </p:sp>
      <p:sp>
        <p:nvSpPr>
          <p:cNvPr id="499" name="文本框 498"/>
          <p:cNvSpPr txBox="1"/>
          <p:nvPr/>
        </p:nvSpPr>
        <p:spPr>
          <a:xfrm>
            <a:off x="805680" y="2905200"/>
            <a:ext cx="400572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在企业⽂档问答系统中，选择合适的⽣成模型是确保回答质量的关键。本系统采⽤</a:t>
            </a:r>
            <a:endParaRPr lang="en-US" sz="870" b="0" u="none" strike="noStrike">
              <a:solidFill>
                <a:srgbClr val="000000"/>
              </a:solidFill>
              <a:effectLst/>
              <a:uFillTx/>
              <a:latin typeface="Times New Roman"/>
            </a:endParaRPr>
          </a:p>
        </p:txBody>
      </p:sp>
      <p:sp>
        <p:nvSpPr>
          <p:cNvPr id="500" name="文本框 499"/>
          <p:cNvSpPr txBox="1"/>
          <p:nvPr/>
        </p:nvSpPr>
        <p:spPr>
          <a:xfrm>
            <a:off x="4787640" y="2931120"/>
            <a:ext cx="29268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GPT </a:t>
            </a:r>
            <a:endParaRPr lang="en-US" sz="870" b="0" u="none" strike="noStrike">
              <a:solidFill>
                <a:srgbClr val="000000"/>
              </a:solidFill>
              <a:effectLst/>
              <a:uFillTx/>
              <a:latin typeface="Times New Roman"/>
            </a:endParaRPr>
          </a:p>
        </p:txBody>
      </p:sp>
      <p:sp>
        <p:nvSpPr>
          <p:cNvPr id="501" name="文本框 500"/>
          <p:cNvSpPr txBox="1"/>
          <p:nvPr/>
        </p:nvSpPr>
        <p:spPr>
          <a:xfrm>
            <a:off x="5077800" y="2905200"/>
            <a:ext cx="11196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系</a:t>
            </a:r>
            <a:endParaRPr lang="en-US" sz="870" b="0" u="none" strike="noStrike">
              <a:solidFill>
                <a:srgbClr val="000000"/>
              </a:solidFill>
              <a:effectLst/>
              <a:uFillTx/>
              <a:latin typeface="Times New Roman"/>
            </a:endParaRPr>
          </a:p>
        </p:txBody>
      </p:sp>
      <p:sp>
        <p:nvSpPr>
          <p:cNvPr id="502" name="文本框 501"/>
          <p:cNvSpPr txBox="1"/>
          <p:nvPr/>
        </p:nvSpPr>
        <p:spPr>
          <a:xfrm>
            <a:off x="805680" y="3063240"/>
            <a:ext cx="144684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列模型作为⽣成模块的核⼼。</a:t>
            </a:r>
            <a:endParaRPr lang="en-US" sz="870" b="0" u="none" strike="noStrike">
              <a:solidFill>
                <a:srgbClr val="000000"/>
              </a:solidFill>
              <a:effectLst/>
              <a:uFillTx/>
              <a:latin typeface="Times New Roman"/>
            </a:endParaRPr>
          </a:p>
        </p:txBody>
      </p:sp>
      <p:sp>
        <p:nvSpPr>
          <p:cNvPr id="503" name="文本框 502"/>
          <p:cNvSpPr txBox="1"/>
          <p:nvPr/>
        </p:nvSpPr>
        <p:spPr>
          <a:xfrm>
            <a:off x="805680" y="3316320"/>
            <a:ext cx="12243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以下⽰例展⽰了如何加载</a:t>
            </a:r>
            <a:endParaRPr lang="en-US" sz="870" b="0" u="none" strike="noStrike">
              <a:solidFill>
                <a:srgbClr val="000000"/>
              </a:solidFill>
              <a:effectLst/>
              <a:uFillTx/>
              <a:latin typeface="Times New Roman"/>
            </a:endParaRPr>
          </a:p>
        </p:txBody>
      </p:sp>
      <p:sp>
        <p:nvSpPr>
          <p:cNvPr id="504" name="文本框 503"/>
          <p:cNvSpPr txBox="1"/>
          <p:nvPr/>
        </p:nvSpPr>
        <p:spPr>
          <a:xfrm>
            <a:off x="2022480" y="3341880"/>
            <a:ext cx="29268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 GPT </a:t>
            </a:r>
            <a:endParaRPr lang="en-US" sz="870" b="0" u="none" strike="noStrike">
              <a:solidFill>
                <a:srgbClr val="000000"/>
              </a:solidFill>
              <a:effectLst/>
              <a:uFillTx/>
              <a:latin typeface="Times New Roman"/>
            </a:endParaRPr>
          </a:p>
        </p:txBody>
      </p:sp>
      <p:sp>
        <p:nvSpPr>
          <p:cNvPr id="505" name="文本框 504"/>
          <p:cNvSpPr txBox="1"/>
          <p:nvPr/>
        </p:nvSpPr>
        <p:spPr>
          <a:xfrm>
            <a:off x="2312640" y="3316320"/>
            <a:ext cx="77940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模型并将其移⾄</a:t>
            </a:r>
            <a:endParaRPr lang="en-US" sz="870" b="0" u="none" strike="noStrike">
              <a:solidFill>
                <a:srgbClr val="000000"/>
              </a:solidFill>
              <a:effectLst/>
              <a:uFillTx/>
              <a:latin typeface="Times New Roman"/>
            </a:endParaRPr>
          </a:p>
        </p:txBody>
      </p:sp>
      <p:sp>
        <p:nvSpPr>
          <p:cNvPr id="506" name="文本框 505"/>
          <p:cNvSpPr txBox="1"/>
          <p:nvPr/>
        </p:nvSpPr>
        <p:spPr>
          <a:xfrm>
            <a:off x="3087000" y="3341880"/>
            <a:ext cx="30600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 GPU </a:t>
            </a:r>
            <a:endParaRPr lang="en-US" sz="870" b="0" u="none" strike="noStrike">
              <a:solidFill>
                <a:srgbClr val="000000"/>
              </a:solidFill>
              <a:effectLst/>
              <a:uFillTx/>
              <a:latin typeface="Times New Roman"/>
            </a:endParaRPr>
          </a:p>
        </p:txBody>
      </p:sp>
      <p:sp>
        <p:nvSpPr>
          <p:cNvPr id="507" name="任意多边形 506"/>
          <p:cNvSpPr/>
          <p:nvPr/>
        </p:nvSpPr>
        <p:spPr>
          <a:xfrm>
            <a:off x="695160" y="3736440"/>
            <a:ext cx="4661280" cy="1833480"/>
          </a:xfrm>
          <a:custGeom>
            <a:avLst/>
            <a:gdLst/>
            <a:ahLst/>
            <a:cxnLst/>
            <a:rect l="0" t="0" r="r" b="b"/>
            <a:pathLst>
              <a:path w="12948" h="5093">
                <a:moveTo>
                  <a:pt x="0" y="5093"/>
                </a:moveTo>
                <a:lnTo>
                  <a:pt x="0" y="0"/>
                </a:lnTo>
                <a:lnTo>
                  <a:pt x="12773" y="0"/>
                </a:lnTo>
                <a:cubicBezTo>
                  <a:pt x="12784" y="0"/>
                  <a:pt x="12796" y="2"/>
                  <a:pt x="12807" y="4"/>
                </a:cubicBezTo>
                <a:cubicBezTo>
                  <a:pt x="12818" y="6"/>
                  <a:pt x="12829" y="9"/>
                  <a:pt x="12840" y="14"/>
                </a:cubicBezTo>
                <a:cubicBezTo>
                  <a:pt x="12850" y="18"/>
                  <a:pt x="12861" y="24"/>
                  <a:pt x="12870" y="30"/>
                </a:cubicBezTo>
                <a:cubicBezTo>
                  <a:pt x="12880" y="36"/>
                  <a:pt x="12889" y="44"/>
                  <a:pt x="12897" y="52"/>
                </a:cubicBezTo>
                <a:cubicBezTo>
                  <a:pt x="12905" y="60"/>
                  <a:pt x="12912" y="69"/>
                  <a:pt x="12919" y="78"/>
                </a:cubicBezTo>
                <a:cubicBezTo>
                  <a:pt x="12925" y="88"/>
                  <a:pt x="12930" y="98"/>
                  <a:pt x="12935" y="109"/>
                </a:cubicBezTo>
                <a:cubicBezTo>
                  <a:pt x="12939" y="119"/>
                  <a:pt x="12943" y="130"/>
                  <a:pt x="12945" y="142"/>
                </a:cubicBezTo>
                <a:cubicBezTo>
                  <a:pt x="12947" y="153"/>
                  <a:pt x="12948" y="165"/>
                  <a:pt x="12948" y="176"/>
                </a:cubicBezTo>
                <a:lnTo>
                  <a:pt x="12948" y="4917"/>
                </a:lnTo>
                <a:cubicBezTo>
                  <a:pt x="12948" y="4929"/>
                  <a:pt x="12947" y="4940"/>
                  <a:pt x="12945" y="4951"/>
                </a:cubicBezTo>
                <a:cubicBezTo>
                  <a:pt x="12943" y="4963"/>
                  <a:pt x="12939" y="4974"/>
                  <a:pt x="12935" y="4984"/>
                </a:cubicBezTo>
                <a:cubicBezTo>
                  <a:pt x="12930" y="4995"/>
                  <a:pt x="12925" y="5005"/>
                  <a:pt x="12919" y="5015"/>
                </a:cubicBezTo>
                <a:cubicBezTo>
                  <a:pt x="12912" y="5024"/>
                  <a:pt x="12905" y="5033"/>
                  <a:pt x="12897" y="5041"/>
                </a:cubicBezTo>
                <a:cubicBezTo>
                  <a:pt x="12889" y="5049"/>
                  <a:pt x="12880" y="5057"/>
                  <a:pt x="12870" y="5063"/>
                </a:cubicBezTo>
                <a:cubicBezTo>
                  <a:pt x="12861" y="5070"/>
                  <a:pt x="12850" y="5075"/>
                  <a:pt x="12840" y="5079"/>
                </a:cubicBezTo>
                <a:cubicBezTo>
                  <a:pt x="12829" y="5084"/>
                  <a:pt x="12818" y="5087"/>
                  <a:pt x="12807" y="5089"/>
                </a:cubicBezTo>
                <a:cubicBezTo>
                  <a:pt x="12796" y="5092"/>
                  <a:pt x="12784" y="5093"/>
                  <a:pt x="12773" y="5093"/>
                </a:cubicBezTo>
                <a:lnTo>
                  <a:pt x="0" y="5093"/>
                </a:ln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08" name="任意多边形 507"/>
          <p:cNvSpPr/>
          <p:nvPr/>
        </p:nvSpPr>
        <p:spPr>
          <a:xfrm>
            <a:off x="679320" y="3736440"/>
            <a:ext cx="32040" cy="1833480"/>
          </a:xfrm>
          <a:custGeom>
            <a:avLst/>
            <a:gdLst/>
            <a:ahLst/>
            <a:cxnLst/>
            <a:rect l="0" t="0" r="r" b="b"/>
            <a:pathLst>
              <a:path w="89" h="5093">
                <a:moveTo>
                  <a:pt x="0" y="0"/>
                </a:moveTo>
                <a:lnTo>
                  <a:pt x="89" y="0"/>
                </a:lnTo>
                <a:lnTo>
                  <a:pt x="89" y="5093"/>
                </a:lnTo>
                <a:lnTo>
                  <a:pt x="0" y="5093"/>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9" name="文本框 508"/>
          <p:cNvSpPr txBox="1"/>
          <p:nvPr/>
        </p:nvSpPr>
        <p:spPr>
          <a:xfrm>
            <a:off x="3390480" y="3316320"/>
            <a:ext cx="8906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以提⾼处理效率：</a:t>
            </a:r>
            <a:endParaRPr lang="en-US" sz="870" b="0" u="none" strike="noStrike">
              <a:solidFill>
                <a:srgbClr val="000000"/>
              </a:solidFill>
              <a:effectLst/>
              <a:uFillTx/>
              <a:latin typeface="Times New Roman"/>
            </a:endParaRPr>
          </a:p>
        </p:txBody>
      </p:sp>
      <p:sp>
        <p:nvSpPr>
          <p:cNvPr id="510" name="文本框 509"/>
          <p:cNvSpPr txBox="1"/>
          <p:nvPr/>
        </p:nvSpPr>
        <p:spPr>
          <a:xfrm>
            <a:off x="837360" y="3881520"/>
            <a:ext cx="1342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511" name="文本框 510"/>
          <p:cNvSpPr txBox="1"/>
          <p:nvPr/>
        </p:nvSpPr>
        <p:spPr>
          <a:xfrm>
            <a:off x="970200" y="3845520"/>
            <a:ext cx="6681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定义模型名称</a:t>
            </a:r>
            <a:endParaRPr lang="en-US" sz="870" b="0" u="none" strike="noStrike">
              <a:solidFill>
                <a:srgbClr val="000000"/>
              </a:solidFill>
              <a:effectLst/>
              <a:uFillTx/>
              <a:latin typeface="Times New Roman"/>
            </a:endParaRPr>
          </a:p>
        </p:txBody>
      </p:sp>
      <p:sp>
        <p:nvSpPr>
          <p:cNvPr id="512" name="文本框 511"/>
          <p:cNvSpPr txBox="1"/>
          <p:nvPr/>
        </p:nvSpPr>
        <p:spPr>
          <a:xfrm>
            <a:off x="837360" y="4039560"/>
            <a:ext cx="173664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model_name = "gpt2-medium"</a:t>
            </a:r>
            <a:endParaRPr lang="en-US" sz="870" b="0" u="none" strike="noStrike">
              <a:solidFill>
                <a:srgbClr val="000000"/>
              </a:solidFill>
              <a:effectLst/>
              <a:uFillTx/>
              <a:latin typeface="Times New Roman"/>
            </a:endParaRPr>
          </a:p>
        </p:txBody>
      </p:sp>
      <p:sp>
        <p:nvSpPr>
          <p:cNvPr id="513" name="文本框 512"/>
          <p:cNvSpPr txBox="1"/>
          <p:nvPr/>
        </p:nvSpPr>
        <p:spPr>
          <a:xfrm>
            <a:off x="837360" y="4355640"/>
            <a:ext cx="1342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514" name="文本框 513"/>
          <p:cNvSpPr txBox="1"/>
          <p:nvPr/>
        </p:nvSpPr>
        <p:spPr>
          <a:xfrm>
            <a:off x="970200" y="4319640"/>
            <a:ext cx="8906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加载模型和分词器</a:t>
            </a:r>
            <a:endParaRPr lang="en-US" sz="870" b="0" u="none" strike="noStrike">
              <a:solidFill>
                <a:srgbClr val="000000"/>
              </a:solidFill>
              <a:effectLst/>
              <a:uFillTx/>
              <a:latin typeface="Times New Roman"/>
            </a:endParaRPr>
          </a:p>
        </p:txBody>
      </p:sp>
      <p:sp>
        <p:nvSpPr>
          <p:cNvPr id="515" name="文本框 514"/>
          <p:cNvSpPr txBox="1"/>
          <p:nvPr/>
        </p:nvSpPr>
        <p:spPr>
          <a:xfrm>
            <a:off x="837360" y="4513680"/>
            <a:ext cx="353916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tokenizer = AutoTokenizer.from_pretrained(model_name)</a:t>
            </a:r>
            <a:endParaRPr lang="en-US" sz="870" b="0" u="none" strike="noStrike">
              <a:solidFill>
                <a:srgbClr val="000000"/>
              </a:solidFill>
              <a:effectLst/>
              <a:uFillTx/>
              <a:latin typeface="Times New Roman"/>
            </a:endParaRPr>
          </a:p>
        </p:txBody>
      </p:sp>
      <p:sp>
        <p:nvSpPr>
          <p:cNvPr id="516" name="文本框 515"/>
          <p:cNvSpPr txBox="1"/>
          <p:nvPr/>
        </p:nvSpPr>
        <p:spPr>
          <a:xfrm>
            <a:off x="837360" y="4671720"/>
            <a:ext cx="373932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model = AutoModelForCausalLM.from_pretrained(model_name)</a:t>
            </a:r>
            <a:endParaRPr lang="en-US" sz="870" b="0" u="none" strike="noStrike">
              <a:solidFill>
                <a:srgbClr val="000000"/>
              </a:solidFill>
              <a:effectLst/>
              <a:uFillTx/>
              <a:latin typeface="Times New Roman"/>
            </a:endParaRPr>
          </a:p>
        </p:txBody>
      </p:sp>
      <p:sp>
        <p:nvSpPr>
          <p:cNvPr id="517" name="文本框 516"/>
          <p:cNvSpPr txBox="1"/>
          <p:nvPr/>
        </p:nvSpPr>
        <p:spPr>
          <a:xfrm>
            <a:off x="837360" y="4987800"/>
            <a:ext cx="1342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518" name="文本框 517"/>
          <p:cNvSpPr txBox="1"/>
          <p:nvPr/>
        </p:nvSpPr>
        <p:spPr>
          <a:xfrm>
            <a:off x="970200" y="4951440"/>
            <a:ext cx="8906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检查是否有可⽤的</a:t>
            </a:r>
            <a:endParaRPr lang="en-US" sz="870" b="0" u="none" strike="noStrike">
              <a:solidFill>
                <a:srgbClr val="000000"/>
              </a:solidFill>
              <a:effectLst/>
              <a:uFillTx/>
              <a:latin typeface="Times New Roman"/>
            </a:endParaRPr>
          </a:p>
        </p:txBody>
      </p:sp>
      <p:sp>
        <p:nvSpPr>
          <p:cNvPr id="519" name="文本框 518"/>
          <p:cNvSpPr txBox="1"/>
          <p:nvPr/>
        </p:nvSpPr>
        <p:spPr>
          <a:xfrm>
            <a:off x="1855080" y="4987800"/>
            <a:ext cx="2008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GPU</a:t>
            </a:r>
            <a:endParaRPr lang="en-US" sz="870" b="0" u="none" strike="noStrike">
              <a:solidFill>
                <a:srgbClr val="000000"/>
              </a:solidFill>
              <a:effectLst/>
              <a:uFillTx/>
              <a:latin typeface="Times New Roman"/>
            </a:endParaRPr>
          </a:p>
        </p:txBody>
      </p:sp>
      <p:sp>
        <p:nvSpPr>
          <p:cNvPr id="520" name="文本框 519"/>
          <p:cNvSpPr txBox="1"/>
          <p:nvPr/>
        </p:nvSpPr>
        <p:spPr>
          <a:xfrm>
            <a:off x="2054160" y="4951440"/>
            <a:ext cx="77940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并将模型移动到</a:t>
            </a:r>
            <a:endParaRPr lang="en-US" sz="870" b="0" u="none" strike="noStrike">
              <a:solidFill>
                <a:srgbClr val="000000"/>
              </a:solidFill>
              <a:effectLst/>
              <a:uFillTx/>
              <a:latin typeface="Times New Roman"/>
            </a:endParaRPr>
          </a:p>
        </p:txBody>
      </p:sp>
      <p:sp>
        <p:nvSpPr>
          <p:cNvPr id="521" name="文本框 520"/>
          <p:cNvSpPr txBox="1"/>
          <p:nvPr/>
        </p:nvSpPr>
        <p:spPr>
          <a:xfrm>
            <a:off x="2828160" y="4987800"/>
            <a:ext cx="2008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GPU</a:t>
            </a:r>
            <a:endParaRPr lang="en-US" sz="870" b="0" u="none" strike="noStrike">
              <a:solidFill>
                <a:srgbClr val="000000"/>
              </a:solidFill>
              <a:effectLst/>
              <a:uFillTx/>
              <a:latin typeface="Times New Roman"/>
            </a:endParaRPr>
          </a:p>
        </p:txBody>
      </p:sp>
      <p:sp>
        <p:nvSpPr>
          <p:cNvPr id="522" name="文本框 521"/>
          <p:cNvSpPr txBox="1"/>
          <p:nvPr/>
        </p:nvSpPr>
        <p:spPr>
          <a:xfrm>
            <a:off x="3027600" y="4951440"/>
            <a:ext cx="1119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上</a:t>
            </a:r>
            <a:endParaRPr lang="en-US" sz="870" b="0" u="none" strike="noStrike">
              <a:solidFill>
                <a:srgbClr val="000000"/>
              </a:solidFill>
              <a:effectLst/>
              <a:uFillTx/>
              <a:latin typeface="Times New Roman"/>
            </a:endParaRPr>
          </a:p>
        </p:txBody>
      </p:sp>
      <p:sp>
        <p:nvSpPr>
          <p:cNvPr id="523" name="文本框 522"/>
          <p:cNvSpPr txBox="1"/>
          <p:nvPr/>
        </p:nvSpPr>
        <p:spPr>
          <a:xfrm>
            <a:off x="837360" y="5145840"/>
            <a:ext cx="367272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device = "cuda" if torch.cuda.is_available() else "cpu"</a:t>
            </a:r>
            <a:endParaRPr lang="en-US" sz="870" b="0" u="none" strike="noStrike">
              <a:solidFill>
                <a:srgbClr val="000000"/>
              </a:solidFill>
              <a:effectLst/>
              <a:uFillTx/>
              <a:latin typeface="Times New Roman"/>
            </a:endParaRPr>
          </a:p>
        </p:txBody>
      </p:sp>
      <p:sp>
        <p:nvSpPr>
          <p:cNvPr id="524" name="文本框 523"/>
          <p:cNvSpPr txBox="1"/>
          <p:nvPr/>
        </p:nvSpPr>
        <p:spPr>
          <a:xfrm>
            <a:off x="837360" y="5303520"/>
            <a:ext cx="106884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model.to(device)</a:t>
            </a:r>
            <a:endParaRPr lang="en-US" sz="87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任意多边形 524"/>
          <p:cNvSpPr/>
          <p:nvPr/>
        </p:nvSpPr>
        <p:spPr>
          <a:xfrm>
            <a:off x="0" y="0"/>
            <a:ext cx="10704600" cy="9282960"/>
          </a:xfrm>
          <a:custGeom>
            <a:avLst/>
            <a:gdLst/>
            <a:ahLst/>
            <a:cxnLst/>
            <a:rect l="0" t="0" r="r" b="b"/>
            <a:pathLst>
              <a:path w="29735" h="25786">
                <a:moveTo>
                  <a:pt x="0" y="0"/>
                </a:moveTo>
                <a:lnTo>
                  <a:pt x="29735" y="0"/>
                </a:lnTo>
                <a:lnTo>
                  <a:pt x="29735" y="25786"/>
                </a:lnTo>
                <a:lnTo>
                  <a:pt x="0" y="25786"/>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26" name="图片 525"/>
          <p:cNvPicPr/>
          <p:nvPr/>
        </p:nvPicPr>
        <p:blipFill>
          <a:blip r:embed="rId2"/>
          <a:stretch/>
        </p:blipFill>
        <p:spPr>
          <a:xfrm>
            <a:off x="300240" y="1406160"/>
            <a:ext cx="10112040" cy="6477840"/>
          </a:xfrm>
          <a:prstGeom prst="rect">
            <a:avLst/>
          </a:prstGeom>
          <a:noFill/>
          <a:ln w="0">
            <a:noFill/>
          </a:ln>
        </p:spPr>
      </p:pic>
      <p:sp>
        <p:nvSpPr>
          <p:cNvPr id="527" name="任意多边形 526"/>
          <p:cNvSpPr/>
          <p:nvPr/>
        </p:nvSpPr>
        <p:spPr>
          <a:xfrm>
            <a:off x="8832240" y="6699240"/>
            <a:ext cx="1872360" cy="1975320"/>
          </a:xfrm>
          <a:custGeom>
            <a:avLst/>
            <a:gdLst/>
            <a:ahLst/>
            <a:cxnLst/>
            <a:rect l="0" t="0" r="r" b="b"/>
            <a:pathLst>
              <a:path w="5201" h="5487">
                <a:moveTo>
                  <a:pt x="5201" y="3963"/>
                </a:moveTo>
                <a:cubicBezTo>
                  <a:pt x="5189" y="3988"/>
                  <a:pt x="5176" y="4013"/>
                  <a:pt x="5163" y="4037"/>
                </a:cubicBezTo>
                <a:cubicBezTo>
                  <a:pt x="5142" y="4077"/>
                  <a:pt x="5120" y="4116"/>
                  <a:pt x="5097" y="4154"/>
                </a:cubicBezTo>
                <a:cubicBezTo>
                  <a:pt x="5074" y="4193"/>
                  <a:pt x="5050" y="4231"/>
                  <a:pt x="5025" y="4268"/>
                </a:cubicBezTo>
                <a:cubicBezTo>
                  <a:pt x="5000" y="4305"/>
                  <a:pt x="4974" y="4342"/>
                  <a:pt x="4947" y="4378"/>
                </a:cubicBezTo>
                <a:cubicBezTo>
                  <a:pt x="4921" y="4414"/>
                  <a:pt x="4893" y="4449"/>
                  <a:pt x="4865" y="4484"/>
                </a:cubicBezTo>
                <a:cubicBezTo>
                  <a:pt x="4836" y="4519"/>
                  <a:pt x="4807" y="4553"/>
                  <a:pt x="4777" y="4586"/>
                </a:cubicBezTo>
                <a:cubicBezTo>
                  <a:pt x="4746" y="4619"/>
                  <a:pt x="4716" y="4652"/>
                  <a:pt x="4684" y="4684"/>
                </a:cubicBezTo>
                <a:cubicBezTo>
                  <a:pt x="4652" y="4715"/>
                  <a:pt x="4620" y="4746"/>
                  <a:pt x="4586" y="4776"/>
                </a:cubicBezTo>
                <a:cubicBezTo>
                  <a:pt x="4553" y="4807"/>
                  <a:pt x="4519" y="4836"/>
                  <a:pt x="4484" y="4864"/>
                </a:cubicBezTo>
                <a:cubicBezTo>
                  <a:pt x="4450" y="4893"/>
                  <a:pt x="4414" y="4921"/>
                  <a:pt x="4378" y="4947"/>
                </a:cubicBezTo>
                <a:cubicBezTo>
                  <a:pt x="4342" y="4974"/>
                  <a:pt x="4305" y="5000"/>
                  <a:pt x="4268" y="5025"/>
                </a:cubicBezTo>
                <a:cubicBezTo>
                  <a:pt x="4231" y="5050"/>
                  <a:pt x="4193" y="5074"/>
                  <a:pt x="4154" y="5097"/>
                </a:cubicBezTo>
                <a:cubicBezTo>
                  <a:pt x="4116" y="5120"/>
                  <a:pt x="4077" y="5142"/>
                  <a:pt x="4036" y="5163"/>
                </a:cubicBezTo>
                <a:cubicBezTo>
                  <a:pt x="3997" y="5184"/>
                  <a:pt x="3957" y="5205"/>
                  <a:pt x="3916" y="5224"/>
                </a:cubicBezTo>
                <a:cubicBezTo>
                  <a:pt x="3875" y="5243"/>
                  <a:pt x="3834" y="5261"/>
                  <a:pt x="3793" y="5278"/>
                </a:cubicBezTo>
                <a:cubicBezTo>
                  <a:pt x="3751" y="5295"/>
                  <a:pt x="3709" y="5312"/>
                  <a:pt x="3667" y="5327"/>
                </a:cubicBezTo>
                <a:cubicBezTo>
                  <a:pt x="3625" y="5342"/>
                  <a:pt x="3582" y="5356"/>
                  <a:pt x="3539" y="5369"/>
                </a:cubicBezTo>
                <a:cubicBezTo>
                  <a:pt x="3496" y="5382"/>
                  <a:pt x="3453" y="5394"/>
                  <a:pt x="3410" y="5405"/>
                </a:cubicBezTo>
                <a:cubicBezTo>
                  <a:pt x="3366" y="5416"/>
                  <a:pt x="3322" y="5426"/>
                  <a:pt x="3278" y="5434"/>
                </a:cubicBezTo>
                <a:cubicBezTo>
                  <a:pt x="3234" y="5443"/>
                  <a:pt x="3190" y="5451"/>
                  <a:pt x="3146" y="5457"/>
                </a:cubicBezTo>
                <a:cubicBezTo>
                  <a:pt x="3101" y="5464"/>
                  <a:pt x="3057" y="5469"/>
                  <a:pt x="3012" y="5474"/>
                </a:cubicBezTo>
                <a:cubicBezTo>
                  <a:pt x="2967" y="5478"/>
                  <a:pt x="2923" y="5482"/>
                  <a:pt x="2878" y="5484"/>
                </a:cubicBezTo>
                <a:cubicBezTo>
                  <a:pt x="2833" y="5486"/>
                  <a:pt x="2788" y="5487"/>
                  <a:pt x="2743" y="5487"/>
                </a:cubicBezTo>
                <a:cubicBezTo>
                  <a:pt x="2698" y="5487"/>
                  <a:pt x="2653" y="5486"/>
                  <a:pt x="2609" y="5484"/>
                </a:cubicBezTo>
                <a:cubicBezTo>
                  <a:pt x="2564" y="5482"/>
                  <a:pt x="2519" y="5478"/>
                  <a:pt x="2474" y="5474"/>
                </a:cubicBezTo>
                <a:cubicBezTo>
                  <a:pt x="2430" y="5469"/>
                  <a:pt x="2385" y="5464"/>
                  <a:pt x="2341" y="5457"/>
                </a:cubicBezTo>
                <a:cubicBezTo>
                  <a:pt x="2296" y="5451"/>
                  <a:pt x="2252" y="5443"/>
                  <a:pt x="2208" y="5434"/>
                </a:cubicBezTo>
                <a:cubicBezTo>
                  <a:pt x="2164" y="5426"/>
                  <a:pt x="2120" y="5416"/>
                  <a:pt x="2077" y="5405"/>
                </a:cubicBezTo>
                <a:cubicBezTo>
                  <a:pt x="2033" y="5394"/>
                  <a:pt x="1990" y="5382"/>
                  <a:pt x="1947" y="5369"/>
                </a:cubicBezTo>
                <a:cubicBezTo>
                  <a:pt x="1904" y="5356"/>
                  <a:pt x="1861" y="5342"/>
                  <a:pt x="1819" y="5327"/>
                </a:cubicBezTo>
                <a:cubicBezTo>
                  <a:pt x="1777" y="5312"/>
                  <a:pt x="1735" y="5295"/>
                  <a:pt x="1693" y="5278"/>
                </a:cubicBezTo>
                <a:cubicBezTo>
                  <a:pt x="1652" y="5261"/>
                  <a:pt x="1611" y="5243"/>
                  <a:pt x="1570" y="5224"/>
                </a:cubicBezTo>
                <a:cubicBezTo>
                  <a:pt x="1530" y="5205"/>
                  <a:pt x="1490" y="5184"/>
                  <a:pt x="1450" y="5163"/>
                </a:cubicBezTo>
                <a:cubicBezTo>
                  <a:pt x="1410" y="5142"/>
                  <a:pt x="1371" y="5120"/>
                  <a:pt x="1333" y="5097"/>
                </a:cubicBezTo>
                <a:cubicBezTo>
                  <a:pt x="1294" y="5074"/>
                  <a:pt x="1256" y="5050"/>
                  <a:pt x="1219" y="5025"/>
                </a:cubicBezTo>
                <a:cubicBezTo>
                  <a:pt x="1182" y="5000"/>
                  <a:pt x="1145" y="4974"/>
                  <a:pt x="1109" y="4947"/>
                </a:cubicBezTo>
                <a:cubicBezTo>
                  <a:pt x="1073" y="4921"/>
                  <a:pt x="1038" y="4893"/>
                  <a:pt x="1003" y="4864"/>
                </a:cubicBezTo>
                <a:cubicBezTo>
                  <a:pt x="968" y="4836"/>
                  <a:pt x="934" y="4807"/>
                  <a:pt x="901" y="4776"/>
                </a:cubicBezTo>
                <a:cubicBezTo>
                  <a:pt x="868" y="4746"/>
                  <a:pt x="835" y="4715"/>
                  <a:pt x="803" y="4684"/>
                </a:cubicBezTo>
                <a:cubicBezTo>
                  <a:pt x="772" y="4652"/>
                  <a:pt x="741" y="4619"/>
                  <a:pt x="711" y="4586"/>
                </a:cubicBezTo>
                <a:cubicBezTo>
                  <a:pt x="680" y="4553"/>
                  <a:pt x="651" y="4519"/>
                  <a:pt x="623" y="4484"/>
                </a:cubicBezTo>
                <a:cubicBezTo>
                  <a:pt x="594" y="4449"/>
                  <a:pt x="567" y="4414"/>
                  <a:pt x="540" y="4378"/>
                </a:cubicBezTo>
                <a:cubicBezTo>
                  <a:pt x="513" y="4342"/>
                  <a:pt x="487" y="4305"/>
                  <a:pt x="462" y="4268"/>
                </a:cubicBezTo>
                <a:cubicBezTo>
                  <a:pt x="437" y="4231"/>
                  <a:pt x="413" y="4193"/>
                  <a:pt x="390" y="4154"/>
                </a:cubicBezTo>
                <a:cubicBezTo>
                  <a:pt x="367" y="4116"/>
                  <a:pt x="345" y="4077"/>
                  <a:pt x="324" y="4037"/>
                </a:cubicBezTo>
                <a:cubicBezTo>
                  <a:pt x="303" y="3997"/>
                  <a:pt x="283" y="3957"/>
                  <a:pt x="263" y="3917"/>
                </a:cubicBezTo>
                <a:cubicBezTo>
                  <a:pt x="244" y="3876"/>
                  <a:pt x="226" y="3835"/>
                  <a:pt x="209" y="3794"/>
                </a:cubicBezTo>
                <a:cubicBezTo>
                  <a:pt x="192" y="3752"/>
                  <a:pt x="175" y="3710"/>
                  <a:pt x="160" y="3668"/>
                </a:cubicBezTo>
                <a:cubicBezTo>
                  <a:pt x="145" y="3626"/>
                  <a:pt x="131" y="3583"/>
                  <a:pt x="118" y="3540"/>
                </a:cubicBezTo>
                <a:cubicBezTo>
                  <a:pt x="105" y="3497"/>
                  <a:pt x="93" y="3454"/>
                  <a:pt x="82" y="3410"/>
                </a:cubicBezTo>
                <a:cubicBezTo>
                  <a:pt x="71" y="3367"/>
                  <a:pt x="61" y="3323"/>
                  <a:pt x="53" y="3279"/>
                </a:cubicBezTo>
                <a:cubicBezTo>
                  <a:pt x="44" y="3235"/>
                  <a:pt x="36" y="3191"/>
                  <a:pt x="30" y="3146"/>
                </a:cubicBezTo>
                <a:cubicBezTo>
                  <a:pt x="23" y="3102"/>
                  <a:pt x="18" y="3058"/>
                  <a:pt x="13" y="3013"/>
                </a:cubicBezTo>
                <a:cubicBezTo>
                  <a:pt x="9" y="2968"/>
                  <a:pt x="5" y="2923"/>
                  <a:pt x="3" y="2879"/>
                </a:cubicBezTo>
                <a:cubicBezTo>
                  <a:pt x="1" y="2834"/>
                  <a:pt x="0" y="2789"/>
                  <a:pt x="0" y="2744"/>
                </a:cubicBezTo>
                <a:cubicBezTo>
                  <a:pt x="0" y="2699"/>
                  <a:pt x="1" y="2654"/>
                  <a:pt x="3" y="2609"/>
                </a:cubicBezTo>
                <a:cubicBezTo>
                  <a:pt x="5" y="2565"/>
                  <a:pt x="9" y="2520"/>
                  <a:pt x="13" y="2475"/>
                </a:cubicBezTo>
                <a:cubicBezTo>
                  <a:pt x="18" y="2430"/>
                  <a:pt x="23" y="2386"/>
                  <a:pt x="30" y="2341"/>
                </a:cubicBezTo>
                <a:cubicBezTo>
                  <a:pt x="36" y="2297"/>
                  <a:pt x="44" y="2253"/>
                  <a:pt x="53" y="2209"/>
                </a:cubicBezTo>
                <a:cubicBezTo>
                  <a:pt x="61" y="2165"/>
                  <a:pt x="71" y="2121"/>
                  <a:pt x="82" y="2077"/>
                </a:cubicBezTo>
                <a:cubicBezTo>
                  <a:pt x="93" y="2034"/>
                  <a:pt x="105" y="1991"/>
                  <a:pt x="118" y="1948"/>
                </a:cubicBezTo>
                <a:cubicBezTo>
                  <a:pt x="131" y="1905"/>
                  <a:pt x="145" y="1862"/>
                  <a:pt x="160" y="1820"/>
                </a:cubicBezTo>
                <a:cubicBezTo>
                  <a:pt x="175" y="1778"/>
                  <a:pt x="192" y="1736"/>
                  <a:pt x="209" y="1694"/>
                </a:cubicBezTo>
                <a:cubicBezTo>
                  <a:pt x="226" y="1653"/>
                  <a:pt x="244" y="1612"/>
                  <a:pt x="263" y="1571"/>
                </a:cubicBezTo>
                <a:cubicBezTo>
                  <a:pt x="283" y="1531"/>
                  <a:pt x="303" y="1490"/>
                  <a:pt x="324" y="1451"/>
                </a:cubicBezTo>
                <a:cubicBezTo>
                  <a:pt x="345" y="1411"/>
                  <a:pt x="367" y="1372"/>
                  <a:pt x="390" y="1334"/>
                </a:cubicBezTo>
                <a:cubicBezTo>
                  <a:pt x="413" y="1295"/>
                  <a:pt x="437" y="1257"/>
                  <a:pt x="462" y="1220"/>
                </a:cubicBezTo>
                <a:cubicBezTo>
                  <a:pt x="487" y="1183"/>
                  <a:pt x="513" y="1146"/>
                  <a:pt x="540" y="1110"/>
                </a:cubicBezTo>
                <a:cubicBezTo>
                  <a:pt x="567" y="1074"/>
                  <a:pt x="594" y="1038"/>
                  <a:pt x="623" y="1004"/>
                </a:cubicBezTo>
                <a:cubicBezTo>
                  <a:pt x="651" y="969"/>
                  <a:pt x="680" y="935"/>
                  <a:pt x="711" y="902"/>
                </a:cubicBezTo>
                <a:cubicBezTo>
                  <a:pt x="741" y="869"/>
                  <a:pt x="772" y="836"/>
                  <a:pt x="803" y="804"/>
                </a:cubicBezTo>
                <a:cubicBezTo>
                  <a:pt x="835" y="773"/>
                  <a:pt x="868" y="742"/>
                  <a:pt x="901" y="711"/>
                </a:cubicBezTo>
                <a:cubicBezTo>
                  <a:pt x="934" y="681"/>
                  <a:pt x="968" y="652"/>
                  <a:pt x="1003" y="623"/>
                </a:cubicBezTo>
                <a:cubicBezTo>
                  <a:pt x="1038" y="595"/>
                  <a:pt x="1073" y="566"/>
                  <a:pt x="1109" y="540"/>
                </a:cubicBezTo>
                <a:cubicBezTo>
                  <a:pt x="1145" y="513"/>
                  <a:pt x="1182" y="487"/>
                  <a:pt x="1219" y="462"/>
                </a:cubicBezTo>
                <a:cubicBezTo>
                  <a:pt x="1256" y="437"/>
                  <a:pt x="1294" y="413"/>
                  <a:pt x="1333" y="390"/>
                </a:cubicBezTo>
                <a:cubicBezTo>
                  <a:pt x="1371" y="367"/>
                  <a:pt x="1410" y="345"/>
                  <a:pt x="1450" y="324"/>
                </a:cubicBezTo>
                <a:cubicBezTo>
                  <a:pt x="1490" y="303"/>
                  <a:pt x="1530" y="282"/>
                  <a:pt x="1570" y="263"/>
                </a:cubicBezTo>
                <a:cubicBezTo>
                  <a:pt x="1611" y="244"/>
                  <a:pt x="1652" y="226"/>
                  <a:pt x="1693" y="209"/>
                </a:cubicBezTo>
                <a:cubicBezTo>
                  <a:pt x="1735" y="191"/>
                  <a:pt x="1777" y="175"/>
                  <a:pt x="1819" y="160"/>
                </a:cubicBezTo>
                <a:cubicBezTo>
                  <a:pt x="1861" y="145"/>
                  <a:pt x="1904" y="131"/>
                  <a:pt x="1947" y="118"/>
                </a:cubicBezTo>
                <a:cubicBezTo>
                  <a:pt x="1990" y="105"/>
                  <a:pt x="2033" y="93"/>
                  <a:pt x="2077" y="82"/>
                </a:cubicBezTo>
                <a:cubicBezTo>
                  <a:pt x="2120" y="71"/>
                  <a:pt x="2164" y="61"/>
                  <a:pt x="2208" y="53"/>
                </a:cubicBezTo>
                <a:cubicBezTo>
                  <a:pt x="2252" y="44"/>
                  <a:pt x="2296" y="36"/>
                  <a:pt x="2341" y="30"/>
                </a:cubicBezTo>
                <a:cubicBezTo>
                  <a:pt x="2385" y="23"/>
                  <a:pt x="2430" y="17"/>
                  <a:pt x="2474" y="13"/>
                </a:cubicBezTo>
                <a:cubicBezTo>
                  <a:pt x="2519" y="9"/>
                  <a:pt x="2564" y="5"/>
                  <a:pt x="2609" y="3"/>
                </a:cubicBezTo>
                <a:cubicBezTo>
                  <a:pt x="2653" y="1"/>
                  <a:pt x="2698" y="0"/>
                  <a:pt x="2743" y="0"/>
                </a:cubicBezTo>
                <a:cubicBezTo>
                  <a:pt x="2788" y="0"/>
                  <a:pt x="2833" y="1"/>
                  <a:pt x="2878" y="3"/>
                </a:cubicBezTo>
                <a:cubicBezTo>
                  <a:pt x="2923" y="5"/>
                  <a:pt x="2967" y="9"/>
                  <a:pt x="3012" y="13"/>
                </a:cubicBezTo>
                <a:cubicBezTo>
                  <a:pt x="3057" y="17"/>
                  <a:pt x="3101" y="23"/>
                  <a:pt x="3146" y="30"/>
                </a:cubicBezTo>
                <a:cubicBezTo>
                  <a:pt x="3190" y="36"/>
                  <a:pt x="3234" y="44"/>
                  <a:pt x="3278" y="53"/>
                </a:cubicBezTo>
                <a:cubicBezTo>
                  <a:pt x="3322" y="61"/>
                  <a:pt x="3366" y="71"/>
                  <a:pt x="3410" y="82"/>
                </a:cubicBezTo>
                <a:cubicBezTo>
                  <a:pt x="3453" y="93"/>
                  <a:pt x="3496" y="105"/>
                  <a:pt x="3539" y="118"/>
                </a:cubicBezTo>
                <a:cubicBezTo>
                  <a:pt x="3582" y="131"/>
                  <a:pt x="3625" y="145"/>
                  <a:pt x="3667" y="160"/>
                </a:cubicBezTo>
                <a:cubicBezTo>
                  <a:pt x="3709" y="175"/>
                  <a:pt x="3751" y="191"/>
                  <a:pt x="3793" y="209"/>
                </a:cubicBezTo>
                <a:cubicBezTo>
                  <a:pt x="3834" y="226"/>
                  <a:pt x="3875" y="244"/>
                  <a:pt x="3916" y="263"/>
                </a:cubicBezTo>
                <a:cubicBezTo>
                  <a:pt x="3957" y="282"/>
                  <a:pt x="3997" y="303"/>
                  <a:pt x="4036" y="324"/>
                </a:cubicBezTo>
                <a:cubicBezTo>
                  <a:pt x="4077" y="345"/>
                  <a:pt x="4116" y="367"/>
                  <a:pt x="4154" y="390"/>
                </a:cubicBezTo>
                <a:cubicBezTo>
                  <a:pt x="4193" y="413"/>
                  <a:pt x="4231" y="437"/>
                  <a:pt x="4268" y="462"/>
                </a:cubicBezTo>
                <a:cubicBezTo>
                  <a:pt x="4305" y="487"/>
                  <a:pt x="4342" y="513"/>
                  <a:pt x="4378" y="540"/>
                </a:cubicBezTo>
                <a:cubicBezTo>
                  <a:pt x="4414" y="566"/>
                  <a:pt x="4450" y="595"/>
                  <a:pt x="4484" y="623"/>
                </a:cubicBezTo>
                <a:cubicBezTo>
                  <a:pt x="4519" y="652"/>
                  <a:pt x="4553" y="681"/>
                  <a:pt x="4586" y="711"/>
                </a:cubicBezTo>
                <a:cubicBezTo>
                  <a:pt x="4620" y="742"/>
                  <a:pt x="4652" y="773"/>
                  <a:pt x="4684" y="804"/>
                </a:cubicBezTo>
                <a:cubicBezTo>
                  <a:pt x="4716" y="836"/>
                  <a:pt x="4746" y="869"/>
                  <a:pt x="4777" y="902"/>
                </a:cubicBezTo>
                <a:cubicBezTo>
                  <a:pt x="4807" y="935"/>
                  <a:pt x="4836" y="969"/>
                  <a:pt x="4865" y="1004"/>
                </a:cubicBezTo>
                <a:cubicBezTo>
                  <a:pt x="4893" y="1038"/>
                  <a:pt x="4921" y="1074"/>
                  <a:pt x="4947" y="1110"/>
                </a:cubicBezTo>
                <a:cubicBezTo>
                  <a:pt x="4974" y="1146"/>
                  <a:pt x="5000" y="1183"/>
                  <a:pt x="5025" y="1220"/>
                </a:cubicBezTo>
                <a:cubicBezTo>
                  <a:pt x="5050" y="1257"/>
                  <a:pt x="5074" y="1295"/>
                  <a:pt x="5097" y="1334"/>
                </a:cubicBezTo>
                <a:cubicBezTo>
                  <a:pt x="5120" y="1372"/>
                  <a:pt x="5142" y="1411"/>
                  <a:pt x="5163" y="1451"/>
                </a:cubicBezTo>
                <a:cubicBezTo>
                  <a:pt x="5176" y="1475"/>
                  <a:pt x="5189" y="1500"/>
                  <a:pt x="5201" y="1525"/>
                </a:cubicBezTo>
                <a:lnTo>
                  <a:pt x="5201" y="3963"/>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28" name="任意多边形 527"/>
          <p:cNvSpPr/>
          <p:nvPr/>
        </p:nvSpPr>
        <p:spPr>
          <a:xfrm>
            <a:off x="3333600" y="853200"/>
            <a:ext cx="1422360" cy="1422360"/>
          </a:xfrm>
          <a:custGeom>
            <a:avLst/>
            <a:gdLst/>
            <a:ahLst/>
            <a:cxnLst/>
            <a:rect l="0" t="0" r="r" b="b"/>
            <a:pathLst>
              <a:path w="3951" h="3951">
                <a:moveTo>
                  <a:pt x="3951" y="1975"/>
                </a:moveTo>
                <a:cubicBezTo>
                  <a:pt x="3951" y="2039"/>
                  <a:pt x="3948" y="2104"/>
                  <a:pt x="3942" y="2168"/>
                </a:cubicBezTo>
                <a:cubicBezTo>
                  <a:pt x="3936" y="2233"/>
                  <a:pt x="3926" y="2296"/>
                  <a:pt x="3913" y="2360"/>
                </a:cubicBezTo>
                <a:cubicBezTo>
                  <a:pt x="3901" y="2423"/>
                  <a:pt x="3885" y="2486"/>
                  <a:pt x="3866" y="2548"/>
                </a:cubicBezTo>
                <a:cubicBezTo>
                  <a:pt x="3848" y="2610"/>
                  <a:pt x="3826" y="2671"/>
                  <a:pt x="3801" y="2730"/>
                </a:cubicBezTo>
                <a:cubicBezTo>
                  <a:pt x="3776" y="2790"/>
                  <a:pt x="3749" y="2849"/>
                  <a:pt x="3718" y="2906"/>
                </a:cubicBezTo>
                <a:cubicBezTo>
                  <a:pt x="3688" y="2963"/>
                  <a:pt x="3654" y="3018"/>
                  <a:pt x="3619" y="3072"/>
                </a:cubicBezTo>
                <a:cubicBezTo>
                  <a:pt x="3583" y="3126"/>
                  <a:pt x="3544" y="3178"/>
                  <a:pt x="3503" y="3228"/>
                </a:cubicBezTo>
                <a:cubicBezTo>
                  <a:pt x="3462" y="3278"/>
                  <a:pt x="3419" y="3325"/>
                  <a:pt x="3373" y="3371"/>
                </a:cubicBezTo>
                <a:cubicBezTo>
                  <a:pt x="3327" y="3417"/>
                  <a:pt x="3279" y="3460"/>
                  <a:pt x="3229" y="3501"/>
                </a:cubicBezTo>
                <a:cubicBezTo>
                  <a:pt x="3179" y="3542"/>
                  <a:pt x="3127" y="3582"/>
                  <a:pt x="3074" y="3618"/>
                </a:cubicBezTo>
                <a:cubicBezTo>
                  <a:pt x="3020" y="3654"/>
                  <a:pt x="2964" y="3687"/>
                  <a:pt x="2907" y="3717"/>
                </a:cubicBezTo>
                <a:cubicBezTo>
                  <a:pt x="2850" y="3748"/>
                  <a:pt x="2792" y="3776"/>
                  <a:pt x="2732" y="3800"/>
                </a:cubicBezTo>
                <a:cubicBezTo>
                  <a:pt x="2672" y="3825"/>
                  <a:pt x="2612" y="3847"/>
                  <a:pt x="2550" y="3866"/>
                </a:cubicBezTo>
                <a:cubicBezTo>
                  <a:pt x="2488" y="3884"/>
                  <a:pt x="2425" y="3900"/>
                  <a:pt x="2362" y="3913"/>
                </a:cubicBezTo>
                <a:cubicBezTo>
                  <a:pt x="2298" y="3925"/>
                  <a:pt x="2234" y="3935"/>
                  <a:pt x="2170" y="3941"/>
                </a:cubicBezTo>
                <a:cubicBezTo>
                  <a:pt x="2106" y="3947"/>
                  <a:pt x="2041" y="3951"/>
                  <a:pt x="1976" y="3951"/>
                </a:cubicBezTo>
                <a:cubicBezTo>
                  <a:pt x="1912" y="3951"/>
                  <a:pt x="1847" y="3947"/>
                  <a:pt x="1783" y="3941"/>
                </a:cubicBezTo>
                <a:cubicBezTo>
                  <a:pt x="1718" y="3935"/>
                  <a:pt x="1654" y="3925"/>
                  <a:pt x="1591" y="3913"/>
                </a:cubicBezTo>
                <a:cubicBezTo>
                  <a:pt x="1528" y="3900"/>
                  <a:pt x="1465" y="3884"/>
                  <a:pt x="1403" y="3866"/>
                </a:cubicBezTo>
                <a:cubicBezTo>
                  <a:pt x="1341" y="3847"/>
                  <a:pt x="1280" y="3825"/>
                  <a:pt x="1221" y="3800"/>
                </a:cubicBezTo>
                <a:cubicBezTo>
                  <a:pt x="1161" y="3776"/>
                  <a:pt x="1102" y="3748"/>
                  <a:pt x="1045" y="3717"/>
                </a:cubicBezTo>
                <a:cubicBezTo>
                  <a:pt x="988" y="3687"/>
                  <a:pt x="933" y="3654"/>
                  <a:pt x="879" y="3618"/>
                </a:cubicBezTo>
                <a:cubicBezTo>
                  <a:pt x="825" y="3582"/>
                  <a:pt x="773" y="3542"/>
                  <a:pt x="723" y="3501"/>
                </a:cubicBezTo>
                <a:cubicBezTo>
                  <a:pt x="673" y="3460"/>
                  <a:pt x="625" y="3417"/>
                  <a:pt x="579" y="3371"/>
                </a:cubicBezTo>
                <a:cubicBezTo>
                  <a:pt x="533" y="3325"/>
                  <a:pt x="490" y="3278"/>
                  <a:pt x="449" y="3228"/>
                </a:cubicBezTo>
                <a:cubicBezTo>
                  <a:pt x="408" y="3178"/>
                  <a:pt x="369" y="3126"/>
                  <a:pt x="333" y="3072"/>
                </a:cubicBezTo>
                <a:cubicBezTo>
                  <a:pt x="297" y="3018"/>
                  <a:pt x="264" y="2963"/>
                  <a:pt x="233" y="2906"/>
                </a:cubicBezTo>
                <a:cubicBezTo>
                  <a:pt x="203" y="2849"/>
                  <a:pt x="175" y="2790"/>
                  <a:pt x="151" y="2730"/>
                </a:cubicBezTo>
                <a:cubicBezTo>
                  <a:pt x="126" y="2671"/>
                  <a:pt x="104" y="2610"/>
                  <a:pt x="85" y="2548"/>
                </a:cubicBezTo>
                <a:cubicBezTo>
                  <a:pt x="67" y="2486"/>
                  <a:pt x="51" y="2423"/>
                  <a:pt x="38" y="2360"/>
                </a:cubicBezTo>
                <a:cubicBezTo>
                  <a:pt x="26" y="2296"/>
                  <a:pt x="16" y="2233"/>
                  <a:pt x="10" y="2168"/>
                </a:cubicBezTo>
                <a:cubicBezTo>
                  <a:pt x="3" y="2104"/>
                  <a:pt x="0" y="2039"/>
                  <a:pt x="0" y="1975"/>
                </a:cubicBezTo>
                <a:cubicBezTo>
                  <a:pt x="0" y="1910"/>
                  <a:pt x="3" y="1845"/>
                  <a:pt x="10" y="1781"/>
                </a:cubicBezTo>
                <a:cubicBezTo>
                  <a:pt x="16" y="1717"/>
                  <a:pt x="26" y="1653"/>
                  <a:pt x="38" y="1589"/>
                </a:cubicBezTo>
                <a:cubicBezTo>
                  <a:pt x="51" y="1526"/>
                  <a:pt x="67" y="1463"/>
                  <a:pt x="85" y="1401"/>
                </a:cubicBezTo>
                <a:cubicBezTo>
                  <a:pt x="104" y="1339"/>
                  <a:pt x="126" y="1279"/>
                  <a:pt x="151" y="1219"/>
                </a:cubicBezTo>
                <a:cubicBezTo>
                  <a:pt x="175" y="1159"/>
                  <a:pt x="203" y="1101"/>
                  <a:pt x="233" y="1044"/>
                </a:cubicBezTo>
                <a:cubicBezTo>
                  <a:pt x="264" y="987"/>
                  <a:pt x="297" y="931"/>
                  <a:pt x="333" y="877"/>
                </a:cubicBezTo>
                <a:cubicBezTo>
                  <a:pt x="369" y="824"/>
                  <a:pt x="408" y="772"/>
                  <a:pt x="449" y="722"/>
                </a:cubicBezTo>
                <a:cubicBezTo>
                  <a:pt x="490" y="672"/>
                  <a:pt x="533" y="624"/>
                  <a:pt x="579" y="578"/>
                </a:cubicBezTo>
                <a:cubicBezTo>
                  <a:pt x="625" y="532"/>
                  <a:pt x="673" y="489"/>
                  <a:pt x="723" y="448"/>
                </a:cubicBezTo>
                <a:cubicBezTo>
                  <a:pt x="773" y="407"/>
                  <a:pt x="825" y="368"/>
                  <a:pt x="879" y="332"/>
                </a:cubicBezTo>
                <a:cubicBezTo>
                  <a:pt x="933" y="296"/>
                  <a:pt x="988" y="263"/>
                  <a:pt x="1045" y="233"/>
                </a:cubicBezTo>
                <a:cubicBezTo>
                  <a:pt x="1102" y="202"/>
                  <a:pt x="1161" y="175"/>
                  <a:pt x="1221" y="150"/>
                </a:cubicBezTo>
                <a:cubicBezTo>
                  <a:pt x="1280" y="125"/>
                  <a:pt x="1341" y="103"/>
                  <a:pt x="1403" y="85"/>
                </a:cubicBezTo>
                <a:cubicBezTo>
                  <a:pt x="1465" y="66"/>
                  <a:pt x="1528" y="50"/>
                  <a:pt x="1591" y="38"/>
                </a:cubicBezTo>
                <a:cubicBezTo>
                  <a:pt x="1654" y="25"/>
                  <a:pt x="1718" y="15"/>
                  <a:pt x="1783" y="9"/>
                </a:cubicBezTo>
                <a:cubicBezTo>
                  <a:pt x="1847" y="3"/>
                  <a:pt x="1912" y="0"/>
                  <a:pt x="1976" y="0"/>
                </a:cubicBezTo>
                <a:cubicBezTo>
                  <a:pt x="2041" y="0"/>
                  <a:pt x="2106" y="3"/>
                  <a:pt x="2170" y="9"/>
                </a:cubicBezTo>
                <a:cubicBezTo>
                  <a:pt x="2234" y="15"/>
                  <a:pt x="2298" y="25"/>
                  <a:pt x="2362" y="38"/>
                </a:cubicBezTo>
                <a:cubicBezTo>
                  <a:pt x="2425" y="50"/>
                  <a:pt x="2488" y="66"/>
                  <a:pt x="2550" y="85"/>
                </a:cubicBezTo>
                <a:cubicBezTo>
                  <a:pt x="2612" y="103"/>
                  <a:pt x="2672" y="125"/>
                  <a:pt x="2732" y="150"/>
                </a:cubicBezTo>
                <a:cubicBezTo>
                  <a:pt x="2792" y="175"/>
                  <a:pt x="2850" y="202"/>
                  <a:pt x="2907" y="233"/>
                </a:cubicBezTo>
                <a:cubicBezTo>
                  <a:pt x="2964" y="263"/>
                  <a:pt x="3020" y="296"/>
                  <a:pt x="3074" y="332"/>
                </a:cubicBezTo>
                <a:cubicBezTo>
                  <a:pt x="3127" y="368"/>
                  <a:pt x="3179" y="407"/>
                  <a:pt x="3229" y="448"/>
                </a:cubicBezTo>
                <a:cubicBezTo>
                  <a:pt x="3279" y="489"/>
                  <a:pt x="3327" y="532"/>
                  <a:pt x="3373" y="578"/>
                </a:cubicBezTo>
                <a:cubicBezTo>
                  <a:pt x="3419" y="624"/>
                  <a:pt x="3462" y="672"/>
                  <a:pt x="3503" y="722"/>
                </a:cubicBezTo>
                <a:cubicBezTo>
                  <a:pt x="3544" y="772"/>
                  <a:pt x="3583" y="824"/>
                  <a:pt x="3619" y="877"/>
                </a:cubicBezTo>
                <a:cubicBezTo>
                  <a:pt x="3654" y="931"/>
                  <a:pt x="3688" y="987"/>
                  <a:pt x="3718" y="1044"/>
                </a:cubicBezTo>
                <a:cubicBezTo>
                  <a:pt x="3749" y="1101"/>
                  <a:pt x="3776" y="1159"/>
                  <a:pt x="3801" y="1219"/>
                </a:cubicBezTo>
                <a:cubicBezTo>
                  <a:pt x="3826" y="1279"/>
                  <a:pt x="3848" y="1339"/>
                  <a:pt x="3866" y="1401"/>
                </a:cubicBezTo>
                <a:cubicBezTo>
                  <a:pt x="3885" y="1463"/>
                  <a:pt x="3901" y="1526"/>
                  <a:pt x="3913" y="1589"/>
                </a:cubicBezTo>
                <a:cubicBezTo>
                  <a:pt x="3926" y="1653"/>
                  <a:pt x="3936" y="1717"/>
                  <a:pt x="3942" y="1781"/>
                </a:cubicBezTo>
                <a:cubicBezTo>
                  <a:pt x="3948" y="1845"/>
                  <a:pt x="3951" y="1910"/>
                  <a:pt x="3951" y="1975"/>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29" name="图片 528"/>
          <p:cNvPicPr/>
          <p:nvPr/>
        </p:nvPicPr>
        <p:blipFill>
          <a:blip r:embed="rId3"/>
          <a:stretch/>
        </p:blipFill>
        <p:spPr>
          <a:xfrm>
            <a:off x="679320" y="2196360"/>
            <a:ext cx="3123000" cy="23400"/>
          </a:xfrm>
          <a:prstGeom prst="rect">
            <a:avLst/>
          </a:prstGeom>
          <a:noFill/>
          <a:ln w="0">
            <a:noFill/>
          </a:ln>
        </p:spPr>
      </p:pic>
      <p:pic>
        <p:nvPicPr>
          <p:cNvPr id="530" name="图片 529"/>
          <p:cNvPicPr/>
          <p:nvPr/>
        </p:nvPicPr>
        <p:blipFill>
          <a:blip r:embed="rId4"/>
          <a:stretch/>
        </p:blipFill>
        <p:spPr>
          <a:xfrm>
            <a:off x="679320" y="2433240"/>
            <a:ext cx="189360" cy="189360"/>
          </a:xfrm>
          <a:prstGeom prst="rect">
            <a:avLst/>
          </a:prstGeom>
          <a:noFill/>
          <a:ln w="0">
            <a:noFill/>
          </a:ln>
        </p:spPr>
      </p:pic>
      <p:sp>
        <p:nvSpPr>
          <p:cNvPr id="531" name="文本框 530"/>
          <p:cNvSpPr txBox="1"/>
          <p:nvPr/>
        </p:nvSpPr>
        <p:spPr>
          <a:xfrm>
            <a:off x="679320" y="1708200"/>
            <a:ext cx="2850480" cy="413640"/>
          </a:xfrm>
          <a:prstGeom prst="rect">
            <a:avLst/>
          </a:prstGeom>
          <a:noFill/>
          <a:ln w="0">
            <a:noFill/>
          </a:ln>
        </p:spPr>
        <p:txBody>
          <a:bodyPr wrap="none" lIns="0" tIns="0" rIns="0" bIns="0" anchor="t">
            <a:spAutoFit/>
          </a:bodyPr>
          <a:lstStyle/>
          <a:p>
            <a:r>
              <a:rPr lang="zh-CN" sz="2240" b="0" u="none" strike="noStrike">
                <a:solidFill>
                  <a:srgbClr val="FFFFFF"/>
                </a:solidFill>
                <a:effectLst/>
                <a:uFillTx/>
                <a:latin typeface="NotoSansCJKsc"/>
                <a:ea typeface="NotoSansCJKsc"/>
              </a:rPr>
              <a:t>提⽰词优化与模型调优</a:t>
            </a:r>
            <a:endParaRPr lang="en-US" sz="2240" b="0" u="none" strike="noStrike">
              <a:solidFill>
                <a:srgbClr val="000000"/>
              </a:solidFill>
              <a:effectLst/>
              <a:uFillTx/>
              <a:latin typeface="Times New Roman"/>
            </a:endParaRPr>
          </a:p>
        </p:txBody>
      </p:sp>
      <p:sp>
        <p:nvSpPr>
          <p:cNvPr id="532" name="任意多边形 531"/>
          <p:cNvSpPr/>
          <p:nvPr/>
        </p:nvSpPr>
        <p:spPr>
          <a:xfrm>
            <a:off x="679320" y="2820240"/>
            <a:ext cx="4550760" cy="2054520"/>
          </a:xfrm>
          <a:custGeom>
            <a:avLst/>
            <a:gdLst/>
            <a:ahLst/>
            <a:cxnLst/>
            <a:rect l="0" t="0" r="r" b="b"/>
            <a:pathLst>
              <a:path w="12641" h="5707">
                <a:moveTo>
                  <a:pt x="0" y="5531"/>
                </a:moveTo>
                <a:lnTo>
                  <a:pt x="0" y="175"/>
                </a:lnTo>
                <a:cubicBezTo>
                  <a:pt x="0" y="164"/>
                  <a:pt x="1" y="152"/>
                  <a:pt x="3" y="141"/>
                </a:cubicBezTo>
                <a:cubicBezTo>
                  <a:pt x="5" y="130"/>
                  <a:pt x="9" y="119"/>
                  <a:pt x="13" y="108"/>
                </a:cubicBezTo>
                <a:cubicBezTo>
                  <a:pt x="18" y="98"/>
                  <a:pt x="23" y="87"/>
                  <a:pt x="29" y="78"/>
                </a:cubicBezTo>
                <a:cubicBezTo>
                  <a:pt x="36" y="68"/>
                  <a:pt x="43" y="59"/>
                  <a:pt x="51" y="51"/>
                </a:cubicBezTo>
                <a:cubicBezTo>
                  <a:pt x="59" y="43"/>
                  <a:pt x="68" y="36"/>
                  <a:pt x="78" y="29"/>
                </a:cubicBezTo>
                <a:cubicBezTo>
                  <a:pt x="87" y="23"/>
                  <a:pt x="97" y="18"/>
                  <a:pt x="108" y="13"/>
                </a:cubicBezTo>
                <a:cubicBezTo>
                  <a:pt x="119" y="9"/>
                  <a:pt x="130" y="5"/>
                  <a:pt x="141" y="3"/>
                </a:cubicBezTo>
                <a:cubicBezTo>
                  <a:pt x="152" y="1"/>
                  <a:pt x="164" y="0"/>
                  <a:pt x="175" y="0"/>
                </a:cubicBezTo>
                <a:lnTo>
                  <a:pt x="12466" y="0"/>
                </a:lnTo>
                <a:cubicBezTo>
                  <a:pt x="12477" y="0"/>
                  <a:pt x="12488" y="1"/>
                  <a:pt x="12500" y="3"/>
                </a:cubicBezTo>
                <a:cubicBezTo>
                  <a:pt x="12511" y="5"/>
                  <a:pt x="12522" y="9"/>
                  <a:pt x="12533" y="13"/>
                </a:cubicBezTo>
                <a:cubicBezTo>
                  <a:pt x="12543" y="18"/>
                  <a:pt x="12553" y="23"/>
                  <a:pt x="12563" y="29"/>
                </a:cubicBezTo>
                <a:cubicBezTo>
                  <a:pt x="12573" y="36"/>
                  <a:pt x="12582" y="43"/>
                  <a:pt x="12590" y="51"/>
                </a:cubicBezTo>
                <a:cubicBezTo>
                  <a:pt x="12598" y="59"/>
                  <a:pt x="12605" y="68"/>
                  <a:pt x="12611" y="78"/>
                </a:cubicBezTo>
                <a:cubicBezTo>
                  <a:pt x="12618" y="87"/>
                  <a:pt x="12623" y="98"/>
                  <a:pt x="12628" y="108"/>
                </a:cubicBezTo>
                <a:cubicBezTo>
                  <a:pt x="12632" y="119"/>
                  <a:pt x="12635" y="130"/>
                  <a:pt x="12638" y="141"/>
                </a:cubicBezTo>
                <a:cubicBezTo>
                  <a:pt x="12640" y="152"/>
                  <a:pt x="12641" y="164"/>
                  <a:pt x="12641" y="175"/>
                </a:cubicBezTo>
                <a:lnTo>
                  <a:pt x="12641" y="5531"/>
                </a:lnTo>
                <a:cubicBezTo>
                  <a:pt x="12641" y="5543"/>
                  <a:pt x="12640" y="5554"/>
                  <a:pt x="12638" y="5565"/>
                </a:cubicBezTo>
                <a:cubicBezTo>
                  <a:pt x="12635" y="5577"/>
                  <a:pt x="12632" y="5588"/>
                  <a:pt x="12628" y="5598"/>
                </a:cubicBezTo>
                <a:cubicBezTo>
                  <a:pt x="12623" y="5609"/>
                  <a:pt x="12618" y="5619"/>
                  <a:pt x="12611" y="5629"/>
                </a:cubicBezTo>
                <a:cubicBezTo>
                  <a:pt x="12605" y="5638"/>
                  <a:pt x="12598" y="5647"/>
                  <a:pt x="12590" y="5655"/>
                </a:cubicBezTo>
                <a:cubicBezTo>
                  <a:pt x="12582" y="5663"/>
                  <a:pt x="12573" y="5671"/>
                  <a:pt x="12563" y="5677"/>
                </a:cubicBezTo>
                <a:cubicBezTo>
                  <a:pt x="12553" y="5683"/>
                  <a:pt x="12543" y="5689"/>
                  <a:pt x="12533" y="5693"/>
                </a:cubicBezTo>
                <a:cubicBezTo>
                  <a:pt x="12522" y="5698"/>
                  <a:pt x="12511" y="5701"/>
                  <a:pt x="12500" y="5703"/>
                </a:cubicBezTo>
                <a:cubicBezTo>
                  <a:pt x="12488" y="5705"/>
                  <a:pt x="12477" y="5707"/>
                  <a:pt x="12466" y="5707"/>
                </a:cubicBezTo>
                <a:lnTo>
                  <a:pt x="175" y="5707"/>
                </a:lnTo>
                <a:cubicBezTo>
                  <a:pt x="164" y="5707"/>
                  <a:pt x="152" y="5705"/>
                  <a:pt x="141" y="5703"/>
                </a:cubicBezTo>
                <a:cubicBezTo>
                  <a:pt x="130" y="5701"/>
                  <a:pt x="119" y="5698"/>
                  <a:pt x="108" y="5693"/>
                </a:cubicBezTo>
                <a:cubicBezTo>
                  <a:pt x="97" y="5689"/>
                  <a:pt x="87" y="5683"/>
                  <a:pt x="78" y="5677"/>
                </a:cubicBezTo>
                <a:cubicBezTo>
                  <a:pt x="68" y="5671"/>
                  <a:pt x="59" y="5663"/>
                  <a:pt x="51" y="5655"/>
                </a:cubicBezTo>
                <a:cubicBezTo>
                  <a:pt x="43" y="5647"/>
                  <a:pt x="36" y="5638"/>
                  <a:pt x="29" y="5629"/>
                </a:cubicBezTo>
                <a:cubicBezTo>
                  <a:pt x="23" y="5619"/>
                  <a:pt x="18" y="5609"/>
                  <a:pt x="13" y="5598"/>
                </a:cubicBezTo>
                <a:cubicBezTo>
                  <a:pt x="9" y="5588"/>
                  <a:pt x="5" y="5577"/>
                  <a:pt x="3" y="5565"/>
                </a:cubicBezTo>
                <a:cubicBezTo>
                  <a:pt x="1" y="5554"/>
                  <a:pt x="0" y="5543"/>
                  <a:pt x="0" y="5531"/>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33" name="任意多边形 532"/>
          <p:cNvSpPr/>
          <p:nvPr/>
        </p:nvSpPr>
        <p:spPr>
          <a:xfrm>
            <a:off x="849240" y="3262680"/>
            <a:ext cx="4222800" cy="1200960"/>
          </a:xfrm>
          <a:custGeom>
            <a:avLst/>
            <a:gdLst/>
            <a:ahLst/>
            <a:cxnLst/>
            <a:rect l="0" t="0" r="r" b="b"/>
            <a:pathLst>
              <a:path w="11730" h="3336">
                <a:moveTo>
                  <a:pt x="0" y="3249"/>
                </a:moveTo>
                <a:lnTo>
                  <a:pt x="0" y="88"/>
                </a:lnTo>
                <a:cubicBezTo>
                  <a:pt x="0" y="76"/>
                  <a:pt x="1" y="65"/>
                  <a:pt x="4" y="54"/>
                </a:cubicBezTo>
                <a:cubicBezTo>
                  <a:pt x="7" y="43"/>
                  <a:pt x="11" y="34"/>
                  <a:pt x="16" y="25"/>
                </a:cubicBezTo>
                <a:cubicBezTo>
                  <a:pt x="21" y="17"/>
                  <a:pt x="27" y="11"/>
                  <a:pt x="33" y="6"/>
                </a:cubicBezTo>
                <a:cubicBezTo>
                  <a:pt x="40" y="2"/>
                  <a:pt x="47" y="0"/>
                  <a:pt x="54" y="0"/>
                </a:cubicBezTo>
                <a:lnTo>
                  <a:pt x="11642" y="0"/>
                </a:lnTo>
                <a:cubicBezTo>
                  <a:pt x="11654" y="0"/>
                  <a:pt x="11665" y="2"/>
                  <a:pt x="11676" y="6"/>
                </a:cubicBezTo>
                <a:cubicBezTo>
                  <a:pt x="11687" y="11"/>
                  <a:pt x="11696" y="17"/>
                  <a:pt x="11704" y="25"/>
                </a:cubicBezTo>
                <a:cubicBezTo>
                  <a:pt x="11713" y="34"/>
                  <a:pt x="11719" y="43"/>
                  <a:pt x="11723" y="54"/>
                </a:cubicBezTo>
                <a:cubicBezTo>
                  <a:pt x="11728" y="65"/>
                  <a:pt x="11730" y="76"/>
                  <a:pt x="11730" y="88"/>
                </a:cubicBezTo>
                <a:lnTo>
                  <a:pt x="11730" y="3249"/>
                </a:lnTo>
                <a:cubicBezTo>
                  <a:pt x="11730" y="3260"/>
                  <a:pt x="11728" y="3271"/>
                  <a:pt x="11723" y="3282"/>
                </a:cubicBezTo>
                <a:cubicBezTo>
                  <a:pt x="11719" y="3293"/>
                  <a:pt x="11713" y="3302"/>
                  <a:pt x="11704" y="3311"/>
                </a:cubicBezTo>
                <a:cubicBezTo>
                  <a:pt x="11696" y="3319"/>
                  <a:pt x="11687" y="3325"/>
                  <a:pt x="11676" y="3330"/>
                </a:cubicBezTo>
                <a:cubicBezTo>
                  <a:pt x="11665" y="3334"/>
                  <a:pt x="11654" y="3336"/>
                  <a:pt x="11642" y="3336"/>
                </a:cubicBezTo>
                <a:lnTo>
                  <a:pt x="54" y="3336"/>
                </a:lnTo>
                <a:cubicBezTo>
                  <a:pt x="47" y="3336"/>
                  <a:pt x="40" y="3334"/>
                  <a:pt x="33" y="3330"/>
                </a:cubicBezTo>
                <a:cubicBezTo>
                  <a:pt x="27" y="3325"/>
                  <a:pt x="21" y="3319"/>
                  <a:pt x="16" y="3311"/>
                </a:cubicBezTo>
                <a:cubicBezTo>
                  <a:pt x="11" y="3302"/>
                  <a:pt x="7" y="3293"/>
                  <a:pt x="4" y="3282"/>
                </a:cubicBezTo>
                <a:cubicBezTo>
                  <a:pt x="1" y="3271"/>
                  <a:pt x="0" y="3260"/>
                  <a:pt x="0" y="3249"/>
                </a:cubicBezTo>
                <a:close/>
              </a:path>
            </a:pathLst>
          </a:custGeom>
          <a:solidFill>
            <a:srgbClr val="000000">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34" name="任意多边形 533"/>
          <p:cNvSpPr/>
          <p:nvPr/>
        </p:nvSpPr>
        <p:spPr>
          <a:xfrm>
            <a:off x="837360" y="3262680"/>
            <a:ext cx="31680" cy="1200960"/>
          </a:xfrm>
          <a:custGeom>
            <a:avLst/>
            <a:gdLst/>
            <a:ahLst/>
            <a:cxnLst/>
            <a:rect l="0" t="0" r="r" b="b"/>
            <a:pathLst>
              <a:path w="88" h="3336">
                <a:moveTo>
                  <a:pt x="73" y="25"/>
                </a:moveTo>
                <a:cubicBezTo>
                  <a:pt x="69" y="43"/>
                  <a:pt x="66" y="63"/>
                  <a:pt x="66" y="88"/>
                </a:cubicBezTo>
                <a:lnTo>
                  <a:pt x="66" y="3249"/>
                </a:lnTo>
                <a:cubicBezTo>
                  <a:pt x="66" y="3273"/>
                  <a:pt x="69" y="3294"/>
                  <a:pt x="73" y="3311"/>
                </a:cubicBezTo>
                <a:cubicBezTo>
                  <a:pt x="77" y="3328"/>
                  <a:pt x="82" y="3336"/>
                  <a:pt x="88" y="3336"/>
                </a:cubicBezTo>
                <a:cubicBezTo>
                  <a:pt x="63" y="3336"/>
                  <a:pt x="43" y="3328"/>
                  <a:pt x="25" y="3311"/>
                </a:cubicBezTo>
                <a:cubicBezTo>
                  <a:pt x="8" y="3294"/>
                  <a:pt x="0" y="3273"/>
                  <a:pt x="0" y="3249"/>
                </a:cubicBezTo>
                <a:lnTo>
                  <a:pt x="0" y="88"/>
                </a:lnTo>
                <a:cubicBezTo>
                  <a:pt x="0" y="63"/>
                  <a:pt x="8" y="43"/>
                  <a:pt x="25" y="25"/>
                </a:cubicBezTo>
                <a:cubicBezTo>
                  <a:pt x="43" y="8"/>
                  <a:pt x="63" y="0"/>
                  <a:pt x="88" y="0"/>
                </a:cubicBezTo>
                <a:cubicBezTo>
                  <a:pt x="82" y="0"/>
                  <a:pt x="77" y="8"/>
                  <a:pt x="73" y="25"/>
                </a:cubicBez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5" name="文本框 534"/>
          <p:cNvSpPr txBox="1"/>
          <p:nvPr/>
        </p:nvSpPr>
        <p:spPr>
          <a:xfrm>
            <a:off x="963720" y="2379240"/>
            <a:ext cx="2079360" cy="274680"/>
          </a:xfrm>
          <a:prstGeom prst="rect">
            <a:avLst/>
          </a:prstGeom>
          <a:noFill/>
          <a:ln w="0">
            <a:noFill/>
          </a:ln>
        </p:spPr>
        <p:txBody>
          <a:bodyPr wrap="none" lIns="0" tIns="0" rIns="0" bIns="0" anchor="t">
            <a:spAutoFit/>
          </a:bodyPr>
          <a:lstStyle/>
          <a:p>
            <a:r>
              <a:rPr lang="zh-CN" sz="1490" b="0" u="none" strike="noStrike">
                <a:solidFill>
                  <a:srgbClr val="BFDBFE"/>
                </a:solidFill>
                <a:effectLst/>
                <a:uFillTx/>
                <a:latin typeface="NotoSansCJKsc"/>
                <a:ea typeface="NotoSansCJKsc"/>
              </a:rPr>
              <a:t>企业场景提⽰词模板设计</a:t>
            </a:r>
            <a:endParaRPr lang="en-US" sz="1490" b="0" u="none" strike="noStrike">
              <a:solidFill>
                <a:srgbClr val="000000"/>
              </a:solidFill>
              <a:effectLst/>
              <a:uFillTx/>
              <a:latin typeface="Times New Roman"/>
            </a:endParaRPr>
          </a:p>
        </p:txBody>
      </p:sp>
      <p:sp>
        <p:nvSpPr>
          <p:cNvPr id="536" name="文本框 535"/>
          <p:cNvSpPr txBox="1"/>
          <p:nvPr/>
        </p:nvSpPr>
        <p:spPr>
          <a:xfrm>
            <a:off x="837360" y="2966040"/>
            <a:ext cx="886320" cy="183240"/>
          </a:xfrm>
          <a:prstGeom prst="rect">
            <a:avLst/>
          </a:prstGeom>
          <a:noFill/>
          <a:ln w="0">
            <a:noFill/>
          </a:ln>
        </p:spPr>
        <p:txBody>
          <a:bodyPr wrap="none" lIns="0" tIns="0" rIns="0" bIns="0" anchor="t">
            <a:spAutoFit/>
          </a:bodyPr>
          <a:lstStyle/>
          <a:p>
            <a:r>
              <a:rPr lang="zh-CN" sz="989" b="0" u="none" strike="noStrike">
                <a:solidFill>
                  <a:srgbClr val="FFFFFF"/>
                </a:solidFill>
                <a:effectLst/>
                <a:uFillTx/>
                <a:latin typeface="NotoSansCJKsc"/>
                <a:ea typeface="NotoSansCJKsc"/>
              </a:rPr>
              <a:t>提⽰词结构组成</a:t>
            </a:r>
            <a:endParaRPr lang="en-US" sz="989" b="0" u="none" strike="noStrike">
              <a:solidFill>
                <a:srgbClr val="000000"/>
              </a:solidFill>
              <a:effectLst/>
              <a:uFillTx/>
              <a:latin typeface="Times New Roman"/>
            </a:endParaRPr>
          </a:p>
        </p:txBody>
      </p:sp>
      <p:sp>
        <p:nvSpPr>
          <p:cNvPr id="537" name="文本框 536"/>
          <p:cNvSpPr txBox="1"/>
          <p:nvPr/>
        </p:nvSpPr>
        <p:spPr>
          <a:xfrm>
            <a:off x="987480" y="3407760"/>
            <a:ext cx="247104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def create_prompt(context, question):</a:t>
            </a:r>
            <a:endParaRPr lang="en-US" sz="870" b="0" u="none" strike="noStrike">
              <a:solidFill>
                <a:srgbClr val="000000"/>
              </a:solidFill>
              <a:effectLst/>
              <a:uFillTx/>
              <a:latin typeface="Times New Roman"/>
            </a:endParaRPr>
          </a:p>
        </p:txBody>
      </p:sp>
      <p:sp>
        <p:nvSpPr>
          <p:cNvPr id="538" name="文本框 537"/>
          <p:cNvSpPr txBox="1"/>
          <p:nvPr/>
        </p:nvSpPr>
        <p:spPr>
          <a:xfrm>
            <a:off x="987480" y="3565800"/>
            <a:ext cx="8686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  prompt = f"</a:t>
            </a:r>
            <a:endParaRPr lang="en-US" sz="870" b="0" u="none" strike="noStrike">
              <a:solidFill>
                <a:srgbClr val="000000"/>
              </a:solidFill>
              <a:effectLst/>
              <a:uFillTx/>
              <a:latin typeface="Times New Roman"/>
            </a:endParaRPr>
          </a:p>
        </p:txBody>
      </p:sp>
      <p:sp>
        <p:nvSpPr>
          <p:cNvPr id="539" name="文本框 538"/>
          <p:cNvSpPr txBox="1"/>
          <p:nvPr/>
        </p:nvSpPr>
        <p:spPr>
          <a:xfrm>
            <a:off x="1850400" y="3529440"/>
            <a:ext cx="77940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企业问答系统：</a:t>
            </a:r>
            <a:endParaRPr lang="en-US" sz="870" b="0" u="none" strike="noStrike">
              <a:solidFill>
                <a:srgbClr val="000000"/>
              </a:solidFill>
              <a:effectLst/>
              <a:uFillTx/>
              <a:latin typeface="Times New Roman"/>
            </a:endParaRPr>
          </a:p>
        </p:txBody>
      </p:sp>
      <p:sp>
        <p:nvSpPr>
          <p:cNvPr id="540" name="文本框 539"/>
          <p:cNvSpPr txBox="1"/>
          <p:nvPr/>
        </p:nvSpPr>
        <p:spPr>
          <a:xfrm>
            <a:off x="2624760" y="3565800"/>
            <a:ext cx="26784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\n\n</a:t>
            </a:r>
            <a:endParaRPr lang="en-US" sz="870" b="0" u="none" strike="noStrike">
              <a:solidFill>
                <a:srgbClr val="000000"/>
              </a:solidFill>
              <a:effectLst/>
              <a:uFillTx/>
              <a:latin typeface="Times New Roman"/>
            </a:endParaRPr>
          </a:p>
        </p:txBody>
      </p:sp>
      <p:sp>
        <p:nvSpPr>
          <p:cNvPr id="541" name="文本框 540"/>
          <p:cNvSpPr txBox="1"/>
          <p:nvPr/>
        </p:nvSpPr>
        <p:spPr>
          <a:xfrm>
            <a:off x="987480" y="3723840"/>
            <a:ext cx="1342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542" name="文本框 541"/>
          <p:cNvSpPr txBox="1"/>
          <p:nvPr/>
        </p:nvSpPr>
        <p:spPr>
          <a:xfrm>
            <a:off x="1120320" y="3687480"/>
            <a:ext cx="55692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背景信息：</a:t>
            </a:r>
            <a:endParaRPr lang="en-US" sz="870" b="0" u="none" strike="noStrike">
              <a:solidFill>
                <a:srgbClr val="000000"/>
              </a:solidFill>
              <a:effectLst/>
              <a:uFillTx/>
              <a:latin typeface="Times New Roman"/>
            </a:endParaRPr>
          </a:p>
        </p:txBody>
      </p:sp>
      <p:sp>
        <p:nvSpPr>
          <p:cNvPr id="543" name="文本框 542"/>
          <p:cNvSpPr txBox="1"/>
          <p:nvPr/>
        </p:nvSpPr>
        <p:spPr>
          <a:xfrm>
            <a:off x="1673280" y="3723840"/>
            <a:ext cx="8686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{context}\n\n</a:t>
            </a:r>
            <a:endParaRPr lang="en-US" sz="870" b="0" u="none" strike="noStrike">
              <a:solidFill>
                <a:srgbClr val="000000"/>
              </a:solidFill>
              <a:effectLst/>
              <a:uFillTx/>
              <a:latin typeface="Times New Roman"/>
            </a:endParaRPr>
          </a:p>
        </p:txBody>
      </p:sp>
      <p:sp>
        <p:nvSpPr>
          <p:cNvPr id="544" name="文本框 543"/>
          <p:cNvSpPr txBox="1"/>
          <p:nvPr/>
        </p:nvSpPr>
        <p:spPr>
          <a:xfrm>
            <a:off x="987480" y="3881520"/>
            <a:ext cx="1342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545" name="文本框 544"/>
          <p:cNvSpPr txBox="1"/>
          <p:nvPr/>
        </p:nvSpPr>
        <p:spPr>
          <a:xfrm>
            <a:off x="1120320" y="3845520"/>
            <a:ext cx="3344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问题：</a:t>
            </a:r>
            <a:endParaRPr lang="en-US" sz="870" b="0" u="none" strike="noStrike">
              <a:solidFill>
                <a:srgbClr val="000000"/>
              </a:solidFill>
              <a:effectLst/>
              <a:uFillTx/>
              <a:latin typeface="Times New Roman"/>
            </a:endParaRPr>
          </a:p>
        </p:txBody>
      </p:sp>
      <p:sp>
        <p:nvSpPr>
          <p:cNvPr id="546" name="文本框 545"/>
          <p:cNvSpPr txBox="1"/>
          <p:nvPr/>
        </p:nvSpPr>
        <p:spPr>
          <a:xfrm>
            <a:off x="1452240" y="3881520"/>
            <a:ext cx="9352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{question}\n\n</a:t>
            </a:r>
            <a:endParaRPr lang="en-US" sz="870" b="0" u="none" strike="noStrike">
              <a:solidFill>
                <a:srgbClr val="000000"/>
              </a:solidFill>
              <a:effectLst/>
              <a:uFillTx/>
              <a:latin typeface="Times New Roman"/>
            </a:endParaRPr>
          </a:p>
        </p:txBody>
      </p:sp>
      <p:sp>
        <p:nvSpPr>
          <p:cNvPr id="547" name="文本框 546"/>
          <p:cNvSpPr txBox="1"/>
          <p:nvPr/>
        </p:nvSpPr>
        <p:spPr>
          <a:xfrm>
            <a:off x="987480" y="4039560"/>
            <a:ext cx="13428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548" name="文本框 547"/>
          <p:cNvSpPr txBox="1"/>
          <p:nvPr/>
        </p:nvSpPr>
        <p:spPr>
          <a:xfrm>
            <a:off x="1120320" y="4003560"/>
            <a:ext cx="3344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回答：</a:t>
            </a:r>
            <a:endParaRPr lang="en-US" sz="870" b="0" u="none" strike="noStrike">
              <a:solidFill>
                <a:srgbClr val="000000"/>
              </a:solidFill>
              <a:effectLst/>
              <a:uFillTx/>
              <a:latin typeface="Times New Roman"/>
            </a:endParaRPr>
          </a:p>
        </p:txBody>
      </p:sp>
      <p:sp>
        <p:nvSpPr>
          <p:cNvPr id="549" name="文本框 548"/>
          <p:cNvSpPr txBox="1"/>
          <p:nvPr/>
        </p:nvSpPr>
        <p:spPr>
          <a:xfrm>
            <a:off x="1452240" y="4039560"/>
            <a:ext cx="11016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a:t>
            </a:r>
            <a:endParaRPr lang="en-US" sz="870" b="0" u="none" strike="noStrike">
              <a:solidFill>
                <a:srgbClr val="000000"/>
              </a:solidFill>
              <a:effectLst/>
              <a:uFillTx/>
              <a:latin typeface="Times New Roman"/>
            </a:endParaRPr>
          </a:p>
        </p:txBody>
      </p:sp>
      <p:pic>
        <p:nvPicPr>
          <p:cNvPr id="550" name="图片 549"/>
          <p:cNvPicPr/>
          <p:nvPr/>
        </p:nvPicPr>
        <p:blipFill>
          <a:blip r:embed="rId5"/>
          <a:stretch/>
        </p:blipFill>
        <p:spPr>
          <a:xfrm>
            <a:off x="837360" y="4582080"/>
            <a:ext cx="86400" cy="110160"/>
          </a:xfrm>
          <a:prstGeom prst="rect">
            <a:avLst/>
          </a:prstGeom>
          <a:noFill/>
          <a:ln w="0">
            <a:noFill/>
          </a:ln>
        </p:spPr>
      </p:pic>
      <p:sp>
        <p:nvSpPr>
          <p:cNvPr id="551" name="文本框 550"/>
          <p:cNvSpPr txBox="1"/>
          <p:nvPr/>
        </p:nvSpPr>
        <p:spPr>
          <a:xfrm>
            <a:off x="987480" y="4197600"/>
            <a:ext cx="1002240" cy="12672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Courier New"/>
                <a:ea typeface="Courier New"/>
              </a:rPr>
              <a:t>  return prompt</a:t>
            </a:r>
            <a:endParaRPr lang="en-US" sz="870" b="0" u="none" strike="noStrike">
              <a:solidFill>
                <a:srgbClr val="000000"/>
              </a:solidFill>
              <a:effectLst/>
              <a:uFillTx/>
              <a:latin typeface="Times New Roman"/>
            </a:endParaRPr>
          </a:p>
        </p:txBody>
      </p:sp>
      <p:sp>
        <p:nvSpPr>
          <p:cNvPr id="552" name="文本框 551"/>
          <p:cNvSpPr txBox="1"/>
          <p:nvPr/>
        </p:nvSpPr>
        <p:spPr>
          <a:xfrm>
            <a:off x="987480" y="4574160"/>
            <a:ext cx="1101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553" name="任意多边形 552"/>
          <p:cNvSpPr/>
          <p:nvPr/>
        </p:nvSpPr>
        <p:spPr>
          <a:xfrm>
            <a:off x="679320" y="5032080"/>
            <a:ext cx="4550760" cy="1422720"/>
          </a:xfrm>
          <a:custGeom>
            <a:avLst/>
            <a:gdLst/>
            <a:ahLst/>
            <a:cxnLst/>
            <a:rect l="0" t="0" r="r" b="b"/>
            <a:pathLst>
              <a:path w="12641" h="3952">
                <a:moveTo>
                  <a:pt x="0" y="3775"/>
                </a:moveTo>
                <a:lnTo>
                  <a:pt x="0" y="176"/>
                </a:lnTo>
                <a:cubicBezTo>
                  <a:pt x="0" y="164"/>
                  <a:pt x="1" y="153"/>
                  <a:pt x="3" y="142"/>
                </a:cubicBezTo>
                <a:cubicBezTo>
                  <a:pt x="5" y="130"/>
                  <a:pt x="9" y="119"/>
                  <a:pt x="13" y="109"/>
                </a:cubicBezTo>
                <a:cubicBezTo>
                  <a:pt x="18" y="98"/>
                  <a:pt x="23" y="88"/>
                  <a:pt x="29" y="78"/>
                </a:cubicBezTo>
                <a:cubicBezTo>
                  <a:pt x="36" y="69"/>
                  <a:pt x="43" y="60"/>
                  <a:pt x="51" y="52"/>
                </a:cubicBezTo>
                <a:cubicBezTo>
                  <a:pt x="59" y="44"/>
                  <a:pt x="68" y="36"/>
                  <a:pt x="78" y="30"/>
                </a:cubicBezTo>
                <a:cubicBezTo>
                  <a:pt x="87" y="24"/>
                  <a:pt x="97" y="18"/>
                  <a:pt x="108" y="14"/>
                </a:cubicBezTo>
                <a:cubicBezTo>
                  <a:pt x="119" y="9"/>
                  <a:pt x="130" y="6"/>
                  <a:pt x="141" y="4"/>
                </a:cubicBezTo>
                <a:cubicBezTo>
                  <a:pt x="152" y="2"/>
                  <a:pt x="164" y="0"/>
                  <a:pt x="175" y="0"/>
                </a:cubicBezTo>
                <a:lnTo>
                  <a:pt x="12466" y="0"/>
                </a:lnTo>
                <a:cubicBezTo>
                  <a:pt x="12477" y="0"/>
                  <a:pt x="12488" y="2"/>
                  <a:pt x="12500" y="4"/>
                </a:cubicBezTo>
                <a:cubicBezTo>
                  <a:pt x="12511" y="6"/>
                  <a:pt x="12522" y="9"/>
                  <a:pt x="12533" y="14"/>
                </a:cubicBezTo>
                <a:cubicBezTo>
                  <a:pt x="12543" y="18"/>
                  <a:pt x="12553" y="24"/>
                  <a:pt x="12563" y="30"/>
                </a:cubicBezTo>
                <a:cubicBezTo>
                  <a:pt x="12573" y="36"/>
                  <a:pt x="12582" y="44"/>
                  <a:pt x="12590" y="52"/>
                </a:cubicBezTo>
                <a:cubicBezTo>
                  <a:pt x="12598" y="60"/>
                  <a:pt x="12605" y="69"/>
                  <a:pt x="12611" y="78"/>
                </a:cubicBezTo>
                <a:cubicBezTo>
                  <a:pt x="12618" y="88"/>
                  <a:pt x="12623" y="98"/>
                  <a:pt x="12628" y="109"/>
                </a:cubicBezTo>
                <a:cubicBezTo>
                  <a:pt x="12632" y="119"/>
                  <a:pt x="12635" y="130"/>
                  <a:pt x="12638" y="142"/>
                </a:cubicBezTo>
                <a:cubicBezTo>
                  <a:pt x="12640" y="153"/>
                  <a:pt x="12641" y="164"/>
                  <a:pt x="12641" y="176"/>
                </a:cubicBezTo>
                <a:lnTo>
                  <a:pt x="12641" y="3775"/>
                </a:lnTo>
                <a:cubicBezTo>
                  <a:pt x="12641" y="3787"/>
                  <a:pt x="12640" y="3799"/>
                  <a:pt x="12638" y="3810"/>
                </a:cubicBezTo>
                <a:cubicBezTo>
                  <a:pt x="12635" y="3822"/>
                  <a:pt x="12632" y="3833"/>
                  <a:pt x="12628" y="3843"/>
                </a:cubicBezTo>
                <a:cubicBezTo>
                  <a:pt x="12623" y="3854"/>
                  <a:pt x="12618" y="3864"/>
                  <a:pt x="12611" y="3874"/>
                </a:cubicBezTo>
                <a:cubicBezTo>
                  <a:pt x="12605" y="3883"/>
                  <a:pt x="12598" y="3892"/>
                  <a:pt x="12590" y="3900"/>
                </a:cubicBezTo>
                <a:cubicBezTo>
                  <a:pt x="12582" y="3908"/>
                  <a:pt x="12573" y="3916"/>
                  <a:pt x="12563" y="3922"/>
                </a:cubicBezTo>
                <a:cubicBezTo>
                  <a:pt x="12553" y="3928"/>
                  <a:pt x="12543" y="3934"/>
                  <a:pt x="12533" y="3938"/>
                </a:cubicBezTo>
                <a:cubicBezTo>
                  <a:pt x="12522" y="3943"/>
                  <a:pt x="12511" y="3946"/>
                  <a:pt x="12500" y="3948"/>
                </a:cubicBezTo>
                <a:cubicBezTo>
                  <a:pt x="12488" y="3950"/>
                  <a:pt x="12477" y="3952"/>
                  <a:pt x="12466" y="3952"/>
                </a:cubicBezTo>
                <a:lnTo>
                  <a:pt x="175" y="3952"/>
                </a:lnTo>
                <a:cubicBezTo>
                  <a:pt x="164" y="3952"/>
                  <a:pt x="152" y="3950"/>
                  <a:pt x="141" y="3948"/>
                </a:cubicBezTo>
                <a:cubicBezTo>
                  <a:pt x="130" y="3946"/>
                  <a:pt x="119" y="3943"/>
                  <a:pt x="108" y="3938"/>
                </a:cubicBezTo>
                <a:cubicBezTo>
                  <a:pt x="97" y="3934"/>
                  <a:pt x="87" y="3928"/>
                  <a:pt x="78" y="3922"/>
                </a:cubicBezTo>
                <a:cubicBezTo>
                  <a:pt x="68" y="3916"/>
                  <a:pt x="59" y="3908"/>
                  <a:pt x="51" y="3900"/>
                </a:cubicBezTo>
                <a:cubicBezTo>
                  <a:pt x="43" y="3892"/>
                  <a:pt x="36" y="3883"/>
                  <a:pt x="29" y="3874"/>
                </a:cubicBezTo>
                <a:cubicBezTo>
                  <a:pt x="23" y="3864"/>
                  <a:pt x="18" y="3854"/>
                  <a:pt x="13" y="3843"/>
                </a:cubicBezTo>
                <a:cubicBezTo>
                  <a:pt x="9" y="3833"/>
                  <a:pt x="5" y="3822"/>
                  <a:pt x="3" y="3810"/>
                </a:cubicBezTo>
                <a:cubicBezTo>
                  <a:pt x="1" y="3799"/>
                  <a:pt x="0" y="3787"/>
                  <a:pt x="0" y="377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54" name="文本框 553"/>
          <p:cNvSpPr txBox="1"/>
          <p:nvPr/>
        </p:nvSpPr>
        <p:spPr>
          <a:xfrm>
            <a:off x="1022760" y="4548600"/>
            <a:ext cx="37832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良好的提⽰词设计能引导⽣成模型聚焦于问题的特定⻆度，提⾼回答的相关性</a:t>
            </a:r>
            <a:endParaRPr lang="en-US" sz="870" b="0" u="none" strike="noStrike">
              <a:solidFill>
                <a:srgbClr val="000000"/>
              </a:solidFill>
              <a:effectLst/>
              <a:uFillTx/>
              <a:latin typeface="Times New Roman"/>
            </a:endParaRPr>
          </a:p>
        </p:txBody>
      </p:sp>
      <p:pic>
        <p:nvPicPr>
          <p:cNvPr id="555" name="图片 554"/>
          <p:cNvPicPr/>
          <p:nvPr/>
        </p:nvPicPr>
        <p:blipFill>
          <a:blip r:embed="rId6"/>
          <a:stretch/>
        </p:blipFill>
        <p:spPr>
          <a:xfrm>
            <a:off x="837360" y="5506560"/>
            <a:ext cx="126000" cy="126000"/>
          </a:xfrm>
          <a:prstGeom prst="rect">
            <a:avLst/>
          </a:prstGeom>
          <a:noFill/>
          <a:ln w="0">
            <a:noFill/>
          </a:ln>
        </p:spPr>
      </p:pic>
      <p:sp>
        <p:nvSpPr>
          <p:cNvPr id="556" name="文本框 555"/>
          <p:cNvSpPr txBox="1"/>
          <p:nvPr/>
        </p:nvSpPr>
        <p:spPr>
          <a:xfrm>
            <a:off x="837360" y="5178240"/>
            <a:ext cx="1139040" cy="183240"/>
          </a:xfrm>
          <a:prstGeom prst="rect">
            <a:avLst/>
          </a:prstGeom>
          <a:noFill/>
          <a:ln w="0">
            <a:noFill/>
          </a:ln>
        </p:spPr>
        <p:txBody>
          <a:bodyPr wrap="none" lIns="0" tIns="0" rIns="0" bIns="0" anchor="t">
            <a:spAutoFit/>
          </a:bodyPr>
          <a:lstStyle/>
          <a:p>
            <a:r>
              <a:rPr lang="zh-CN" sz="989" b="0" u="none" strike="noStrike">
                <a:solidFill>
                  <a:srgbClr val="FFFFFF"/>
                </a:solidFill>
                <a:effectLst/>
                <a:uFillTx/>
                <a:latin typeface="NotoSansCJKsc"/>
                <a:ea typeface="NotoSansCJKsc"/>
              </a:rPr>
              <a:t>企业专属提⽰词⽰例</a:t>
            </a:r>
            <a:endParaRPr lang="en-US" sz="989" b="0" u="none" strike="noStrike">
              <a:solidFill>
                <a:srgbClr val="000000"/>
              </a:solidFill>
              <a:effectLst/>
              <a:uFillTx/>
              <a:latin typeface="Times New Roman"/>
            </a:endParaRPr>
          </a:p>
        </p:txBody>
      </p:sp>
      <p:sp>
        <p:nvSpPr>
          <p:cNvPr id="557" name="文本框 556"/>
          <p:cNvSpPr txBox="1"/>
          <p:nvPr/>
        </p:nvSpPr>
        <p:spPr>
          <a:xfrm>
            <a:off x="1058760" y="5465160"/>
            <a:ext cx="779400" cy="162000"/>
          </a:xfrm>
          <a:prstGeom prst="rect">
            <a:avLst/>
          </a:prstGeom>
          <a:noFill/>
          <a:ln w="0">
            <a:noFill/>
          </a:ln>
        </p:spPr>
        <p:txBody>
          <a:bodyPr wrap="none" lIns="0" tIns="0" rIns="0" bIns="0" anchor="t">
            <a:spAutoFit/>
          </a:bodyPr>
          <a:lstStyle/>
          <a:p>
            <a:r>
              <a:rPr lang="zh-CN" sz="870" b="0" u="none" strike="noStrike">
                <a:solidFill>
                  <a:srgbClr val="FFB86A"/>
                </a:solidFill>
                <a:effectLst/>
                <a:uFillTx/>
                <a:latin typeface="NotoSansCJKsc"/>
                <a:ea typeface="NotoSansCJKsc"/>
              </a:rPr>
              <a:t>公司政策查询：</a:t>
            </a:r>
            <a:endParaRPr lang="en-US" sz="870" b="0" u="none" strike="noStrike">
              <a:solidFill>
                <a:srgbClr val="000000"/>
              </a:solidFill>
              <a:effectLst/>
              <a:uFillTx/>
              <a:latin typeface="Times New Roman"/>
            </a:endParaRPr>
          </a:p>
        </p:txBody>
      </p:sp>
      <p:sp>
        <p:nvSpPr>
          <p:cNvPr id="558" name="文本框 557"/>
          <p:cNvSpPr txBox="1"/>
          <p:nvPr/>
        </p:nvSpPr>
        <p:spPr>
          <a:xfrm>
            <a:off x="1832760" y="5490720"/>
            <a:ext cx="1101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559" name="文本框 558"/>
          <p:cNvSpPr txBox="1"/>
          <p:nvPr/>
        </p:nvSpPr>
        <p:spPr>
          <a:xfrm>
            <a:off x="1918800" y="5465160"/>
            <a:ext cx="26708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根据公司政策规定，员⼯在⼊职满⼀年后可以享受每年</a:t>
            </a:r>
            <a:endParaRPr lang="en-US" sz="870" b="0" u="none" strike="noStrike">
              <a:solidFill>
                <a:srgbClr val="000000"/>
              </a:solidFill>
              <a:effectLst/>
              <a:uFillTx/>
              <a:latin typeface="Times New Roman"/>
            </a:endParaRPr>
          </a:p>
        </p:txBody>
      </p:sp>
      <p:sp>
        <p:nvSpPr>
          <p:cNvPr id="560" name="文本框 559"/>
          <p:cNvSpPr txBox="1"/>
          <p:nvPr/>
        </p:nvSpPr>
        <p:spPr>
          <a:xfrm>
            <a:off x="4573440" y="5490720"/>
            <a:ext cx="14220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10</a:t>
            </a:r>
            <a:endParaRPr lang="en-US" sz="870" b="0" u="none" strike="noStrike">
              <a:solidFill>
                <a:srgbClr val="000000"/>
              </a:solidFill>
              <a:effectLst/>
              <a:uFillTx/>
              <a:latin typeface="Times New Roman"/>
            </a:endParaRPr>
          </a:p>
        </p:txBody>
      </p:sp>
      <p:sp>
        <p:nvSpPr>
          <p:cNvPr id="561" name="文本框 560"/>
          <p:cNvSpPr txBox="1"/>
          <p:nvPr/>
        </p:nvSpPr>
        <p:spPr>
          <a:xfrm>
            <a:off x="4714200" y="5465160"/>
            <a:ext cx="3344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天的带</a:t>
            </a:r>
            <a:endParaRPr lang="en-US" sz="870" b="0" u="none" strike="noStrike">
              <a:solidFill>
                <a:srgbClr val="000000"/>
              </a:solidFill>
              <a:effectLst/>
              <a:uFillTx/>
              <a:latin typeface="Times New Roman"/>
            </a:endParaRPr>
          </a:p>
        </p:txBody>
      </p:sp>
      <p:sp>
        <p:nvSpPr>
          <p:cNvPr id="562" name="文本框 561"/>
          <p:cNvSpPr txBox="1"/>
          <p:nvPr/>
        </p:nvSpPr>
        <p:spPr>
          <a:xfrm>
            <a:off x="1058760" y="5623200"/>
            <a:ext cx="44568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薪年假。</a:t>
            </a:r>
            <a:endParaRPr lang="en-US" sz="870" b="0" u="none" strike="noStrike">
              <a:solidFill>
                <a:srgbClr val="000000"/>
              </a:solidFill>
              <a:effectLst/>
              <a:uFillTx/>
              <a:latin typeface="Times New Roman"/>
            </a:endParaRPr>
          </a:p>
        </p:txBody>
      </p:sp>
      <p:pic>
        <p:nvPicPr>
          <p:cNvPr id="563" name="图片 562"/>
          <p:cNvPicPr/>
          <p:nvPr/>
        </p:nvPicPr>
        <p:blipFill>
          <a:blip r:embed="rId6"/>
          <a:stretch/>
        </p:blipFill>
        <p:spPr>
          <a:xfrm>
            <a:off x="837360" y="5917320"/>
            <a:ext cx="126000" cy="126000"/>
          </a:xfrm>
          <a:prstGeom prst="rect">
            <a:avLst/>
          </a:prstGeom>
          <a:noFill/>
          <a:ln w="0">
            <a:noFill/>
          </a:ln>
        </p:spPr>
      </p:pic>
      <p:sp>
        <p:nvSpPr>
          <p:cNvPr id="564" name="文本框 563"/>
          <p:cNvSpPr txBox="1"/>
          <p:nvPr/>
        </p:nvSpPr>
        <p:spPr>
          <a:xfrm>
            <a:off x="1501200" y="5648760"/>
            <a:ext cx="1101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a:t>
            </a:r>
            <a:endParaRPr lang="en-US" sz="870" b="0" u="none" strike="noStrike">
              <a:solidFill>
                <a:srgbClr val="000000"/>
              </a:solidFill>
              <a:effectLst/>
              <a:uFillTx/>
              <a:latin typeface="Times New Roman"/>
            </a:endParaRPr>
          </a:p>
        </p:txBody>
      </p:sp>
      <p:sp>
        <p:nvSpPr>
          <p:cNvPr id="565" name="文本框 564"/>
          <p:cNvSpPr txBox="1"/>
          <p:nvPr/>
        </p:nvSpPr>
        <p:spPr>
          <a:xfrm>
            <a:off x="1058760" y="5875920"/>
            <a:ext cx="779400" cy="162000"/>
          </a:xfrm>
          <a:prstGeom prst="rect">
            <a:avLst/>
          </a:prstGeom>
          <a:noFill/>
          <a:ln w="0">
            <a:noFill/>
          </a:ln>
        </p:spPr>
        <p:txBody>
          <a:bodyPr wrap="none" lIns="0" tIns="0" rIns="0" bIns="0" anchor="t">
            <a:spAutoFit/>
          </a:bodyPr>
          <a:lstStyle/>
          <a:p>
            <a:r>
              <a:rPr lang="zh-CN" sz="870" b="0" u="none" strike="noStrike">
                <a:solidFill>
                  <a:srgbClr val="FFB86A"/>
                </a:solidFill>
                <a:effectLst/>
                <a:uFillTx/>
                <a:latin typeface="NotoSansCJKsc"/>
                <a:ea typeface="NotoSansCJKsc"/>
              </a:rPr>
              <a:t>员⼯福利咨询：</a:t>
            </a:r>
            <a:endParaRPr lang="en-US" sz="870" b="0" u="none" strike="noStrike">
              <a:solidFill>
                <a:srgbClr val="000000"/>
              </a:solidFill>
              <a:effectLst/>
              <a:uFillTx/>
              <a:latin typeface="Times New Roman"/>
            </a:endParaRPr>
          </a:p>
        </p:txBody>
      </p:sp>
      <p:sp>
        <p:nvSpPr>
          <p:cNvPr id="566" name="文本框 565"/>
          <p:cNvSpPr txBox="1"/>
          <p:nvPr/>
        </p:nvSpPr>
        <p:spPr>
          <a:xfrm>
            <a:off x="1832760" y="5901480"/>
            <a:ext cx="1101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567" name="文本框 566"/>
          <p:cNvSpPr txBox="1"/>
          <p:nvPr/>
        </p:nvSpPr>
        <p:spPr>
          <a:xfrm>
            <a:off x="1918800" y="5875920"/>
            <a:ext cx="26708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公司为员⼯提供哪些福利？请基于公司内部⽂档回答。</a:t>
            </a:r>
            <a:endParaRPr lang="en-US" sz="870" b="0" u="none" strike="noStrike">
              <a:solidFill>
                <a:srgbClr val="000000"/>
              </a:solidFill>
              <a:effectLst/>
              <a:uFillTx/>
              <a:latin typeface="Times New Roman"/>
            </a:endParaRPr>
          </a:p>
        </p:txBody>
      </p:sp>
      <p:pic>
        <p:nvPicPr>
          <p:cNvPr id="568" name="图片 567"/>
          <p:cNvPicPr/>
          <p:nvPr/>
        </p:nvPicPr>
        <p:blipFill>
          <a:blip r:embed="rId6"/>
          <a:stretch/>
        </p:blipFill>
        <p:spPr>
          <a:xfrm>
            <a:off x="837360" y="6170040"/>
            <a:ext cx="126000" cy="126000"/>
          </a:xfrm>
          <a:prstGeom prst="rect">
            <a:avLst/>
          </a:prstGeom>
          <a:noFill/>
          <a:ln w="0">
            <a:noFill/>
          </a:ln>
        </p:spPr>
      </p:pic>
      <p:sp>
        <p:nvSpPr>
          <p:cNvPr id="569" name="文本框 568"/>
          <p:cNvSpPr txBox="1"/>
          <p:nvPr/>
        </p:nvSpPr>
        <p:spPr>
          <a:xfrm>
            <a:off x="4573440" y="5901480"/>
            <a:ext cx="1101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a:t>
            </a:r>
            <a:endParaRPr lang="en-US" sz="870" b="0" u="none" strike="noStrike">
              <a:solidFill>
                <a:srgbClr val="000000"/>
              </a:solidFill>
              <a:effectLst/>
              <a:uFillTx/>
              <a:latin typeface="Times New Roman"/>
            </a:endParaRPr>
          </a:p>
        </p:txBody>
      </p:sp>
      <p:sp>
        <p:nvSpPr>
          <p:cNvPr id="570" name="文本框 569"/>
          <p:cNvSpPr txBox="1"/>
          <p:nvPr/>
        </p:nvSpPr>
        <p:spPr>
          <a:xfrm>
            <a:off x="1058760" y="6128640"/>
            <a:ext cx="556920" cy="162000"/>
          </a:xfrm>
          <a:prstGeom prst="rect">
            <a:avLst/>
          </a:prstGeom>
          <a:noFill/>
          <a:ln w="0">
            <a:noFill/>
          </a:ln>
        </p:spPr>
        <p:txBody>
          <a:bodyPr wrap="none" lIns="0" tIns="0" rIns="0" bIns="0" anchor="t">
            <a:spAutoFit/>
          </a:bodyPr>
          <a:lstStyle/>
          <a:p>
            <a:r>
              <a:rPr lang="zh-CN" sz="870" b="0" u="none" strike="noStrike">
                <a:solidFill>
                  <a:srgbClr val="FFB86A"/>
                </a:solidFill>
                <a:effectLst/>
                <a:uFillTx/>
                <a:latin typeface="NotoSansCJKsc"/>
                <a:ea typeface="NotoSansCJKsc"/>
              </a:rPr>
              <a:t>流程指导：</a:t>
            </a:r>
            <a:endParaRPr lang="en-US" sz="870" b="0" u="none" strike="noStrike">
              <a:solidFill>
                <a:srgbClr val="000000"/>
              </a:solidFill>
              <a:effectLst/>
              <a:uFillTx/>
              <a:latin typeface="Times New Roman"/>
            </a:endParaRPr>
          </a:p>
        </p:txBody>
      </p:sp>
      <p:sp>
        <p:nvSpPr>
          <p:cNvPr id="571" name="文本框 570"/>
          <p:cNvSpPr txBox="1"/>
          <p:nvPr/>
        </p:nvSpPr>
        <p:spPr>
          <a:xfrm>
            <a:off x="1611720" y="6154200"/>
            <a:ext cx="1101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572" name="文本框 571"/>
          <p:cNvSpPr txBox="1"/>
          <p:nvPr/>
        </p:nvSpPr>
        <p:spPr>
          <a:xfrm>
            <a:off x="1697760" y="6128640"/>
            <a:ext cx="278208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请描述报销流程的具体步骤，需包含所有必要审批环节。</a:t>
            </a:r>
            <a:endParaRPr lang="en-US" sz="870" b="0" u="none" strike="noStrike">
              <a:solidFill>
                <a:srgbClr val="000000"/>
              </a:solidFill>
              <a:effectLst/>
              <a:uFillTx/>
              <a:latin typeface="Times New Roman"/>
            </a:endParaRPr>
          </a:p>
        </p:txBody>
      </p:sp>
      <p:pic>
        <p:nvPicPr>
          <p:cNvPr id="573" name="图片 572"/>
          <p:cNvPicPr/>
          <p:nvPr/>
        </p:nvPicPr>
        <p:blipFill>
          <a:blip r:embed="rId7"/>
          <a:stretch/>
        </p:blipFill>
        <p:spPr>
          <a:xfrm>
            <a:off x="5482800" y="2433240"/>
            <a:ext cx="189360" cy="189360"/>
          </a:xfrm>
          <a:prstGeom prst="rect">
            <a:avLst/>
          </a:prstGeom>
          <a:noFill/>
          <a:ln w="0">
            <a:noFill/>
          </a:ln>
        </p:spPr>
      </p:pic>
      <p:sp>
        <p:nvSpPr>
          <p:cNvPr id="574" name="文本框 573"/>
          <p:cNvSpPr txBox="1"/>
          <p:nvPr/>
        </p:nvSpPr>
        <p:spPr>
          <a:xfrm>
            <a:off x="4462560" y="6154200"/>
            <a:ext cx="1101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a:t>
            </a:r>
            <a:endParaRPr lang="en-US" sz="870" b="0" u="none" strike="noStrike">
              <a:solidFill>
                <a:srgbClr val="000000"/>
              </a:solidFill>
              <a:effectLst/>
              <a:uFillTx/>
              <a:latin typeface="Times New Roman"/>
            </a:endParaRPr>
          </a:p>
        </p:txBody>
      </p:sp>
      <p:sp>
        <p:nvSpPr>
          <p:cNvPr id="575" name="任意多边形 574"/>
          <p:cNvSpPr/>
          <p:nvPr/>
        </p:nvSpPr>
        <p:spPr>
          <a:xfrm>
            <a:off x="5482440" y="2820240"/>
            <a:ext cx="4551120" cy="829800"/>
          </a:xfrm>
          <a:custGeom>
            <a:avLst/>
            <a:gdLst/>
            <a:ahLst/>
            <a:cxnLst/>
            <a:rect l="0" t="0" r="r" b="b"/>
            <a:pathLst>
              <a:path w="12642" h="2305">
                <a:moveTo>
                  <a:pt x="0" y="2239"/>
                </a:moveTo>
                <a:lnTo>
                  <a:pt x="0" y="88"/>
                </a:lnTo>
                <a:cubicBezTo>
                  <a:pt x="0" y="76"/>
                  <a:pt x="3" y="65"/>
                  <a:pt x="7" y="54"/>
                </a:cubicBezTo>
                <a:cubicBezTo>
                  <a:pt x="11" y="43"/>
                  <a:pt x="18" y="34"/>
                  <a:pt x="26" y="26"/>
                </a:cubicBezTo>
                <a:cubicBezTo>
                  <a:pt x="34" y="17"/>
                  <a:pt x="44" y="11"/>
                  <a:pt x="54" y="7"/>
                </a:cubicBezTo>
                <a:cubicBezTo>
                  <a:pt x="65" y="2"/>
                  <a:pt x="76" y="0"/>
                  <a:pt x="88" y="0"/>
                </a:cubicBezTo>
                <a:lnTo>
                  <a:pt x="12554" y="0"/>
                </a:lnTo>
                <a:cubicBezTo>
                  <a:pt x="12565" y="0"/>
                  <a:pt x="12577" y="2"/>
                  <a:pt x="12587" y="7"/>
                </a:cubicBezTo>
                <a:cubicBezTo>
                  <a:pt x="12598" y="11"/>
                  <a:pt x="12608" y="17"/>
                  <a:pt x="12616" y="26"/>
                </a:cubicBezTo>
                <a:cubicBezTo>
                  <a:pt x="12624" y="34"/>
                  <a:pt x="12630" y="43"/>
                  <a:pt x="12635" y="54"/>
                </a:cubicBezTo>
                <a:cubicBezTo>
                  <a:pt x="12639" y="65"/>
                  <a:pt x="12642" y="76"/>
                  <a:pt x="12642" y="88"/>
                </a:cubicBezTo>
                <a:lnTo>
                  <a:pt x="12642" y="2239"/>
                </a:lnTo>
                <a:cubicBezTo>
                  <a:pt x="12642" y="2248"/>
                  <a:pt x="12639" y="2256"/>
                  <a:pt x="12635" y="2264"/>
                </a:cubicBezTo>
                <a:cubicBezTo>
                  <a:pt x="12630" y="2273"/>
                  <a:pt x="12624" y="2280"/>
                  <a:pt x="12616" y="2286"/>
                </a:cubicBezTo>
                <a:cubicBezTo>
                  <a:pt x="12608" y="2292"/>
                  <a:pt x="12598" y="2297"/>
                  <a:pt x="12587" y="2300"/>
                </a:cubicBezTo>
                <a:cubicBezTo>
                  <a:pt x="12577" y="2303"/>
                  <a:pt x="12565" y="2305"/>
                  <a:pt x="12554" y="2305"/>
                </a:cubicBezTo>
                <a:lnTo>
                  <a:pt x="88" y="2305"/>
                </a:lnTo>
                <a:cubicBezTo>
                  <a:pt x="76" y="2305"/>
                  <a:pt x="65" y="2303"/>
                  <a:pt x="54" y="2300"/>
                </a:cubicBezTo>
                <a:cubicBezTo>
                  <a:pt x="44" y="2297"/>
                  <a:pt x="34" y="2292"/>
                  <a:pt x="26" y="2286"/>
                </a:cubicBezTo>
                <a:cubicBezTo>
                  <a:pt x="18" y="2280"/>
                  <a:pt x="11" y="2273"/>
                  <a:pt x="7" y="2264"/>
                </a:cubicBezTo>
                <a:cubicBezTo>
                  <a:pt x="3" y="2256"/>
                  <a:pt x="0" y="2248"/>
                  <a:pt x="0" y="2239"/>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6" name="任意多边形 575"/>
          <p:cNvSpPr/>
          <p:nvPr/>
        </p:nvSpPr>
        <p:spPr>
          <a:xfrm>
            <a:off x="5482440" y="3625920"/>
            <a:ext cx="4551120" cy="32040"/>
          </a:xfrm>
          <a:custGeom>
            <a:avLst/>
            <a:gdLst/>
            <a:ahLst/>
            <a:cxnLst/>
            <a:rect l="0" t="0" r="r" b="b"/>
            <a:pathLst>
              <a:path w="12642" h="89">
                <a:moveTo>
                  <a:pt x="0" y="0"/>
                </a:moveTo>
                <a:lnTo>
                  <a:pt x="12642" y="0"/>
                </a:lnTo>
                <a:lnTo>
                  <a:pt x="12642" y="89"/>
                </a:lnTo>
                <a:lnTo>
                  <a:pt x="0" y="89"/>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77" name="任意多边形 576"/>
          <p:cNvSpPr/>
          <p:nvPr/>
        </p:nvSpPr>
        <p:spPr>
          <a:xfrm>
            <a:off x="5482440" y="3783960"/>
            <a:ext cx="4551120" cy="829800"/>
          </a:xfrm>
          <a:custGeom>
            <a:avLst/>
            <a:gdLst/>
            <a:ahLst/>
            <a:cxnLst/>
            <a:rect l="0" t="0" r="r" b="b"/>
            <a:pathLst>
              <a:path w="12642" h="2305">
                <a:moveTo>
                  <a:pt x="0" y="2240"/>
                </a:moveTo>
                <a:lnTo>
                  <a:pt x="0" y="88"/>
                </a:lnTo>
                <a:cubicBezTo>
                  <a:pt x="0" y="76"/>
                  <a:pt x="3" y="65"/>
                  <a:pt x="7" y="54"/>
                </a:cubicBezTo>
                <a:cubicBezTo>
                  <a:pt x="11" y="44"/>
                  <a:pt x="18" y="34"/>
                  <a:pt x="26" y="26"/>
                </a:cubicBezTo>
                <a:cubicBezTo>
                  <a:pt x="34" y="18"/>
                  <a:pt x="44" y="11"/>
                  <a:pt x="54" y="7"/>
                </a:cubicBezTo>
                <a:cubicBezTo>
                  <a:pt x="65" y="2"/>
                  <a:pt x="76" y="0"/>
                  <a:pt x="88" y="0"/>
                </a:cubicBezTo>
                <a:lnTo>
                  <a:pt x="12554" y="0"/>
                </a:lnTo>
                <a:cubicBezTo>
                  <a:pt x="12565" y="0"/>
                  <a:pt x="12577" y="2"/>
                  <a:pt x="12587" y="7"/>
                </a:cubicBezTo>
                <a:cubicBezTo>
                  <a:pt x="12598" y="11"/>
                  <a:pt x="12608" y="18"/>
                  <a:pt x="12616" y="26"/>
                </a:cubicBezTo>
                <a:cubicBezTo>
                  <a:pt x="12624" y="34"/>
                  <a:pt x="12630" y="44"/>
                  <a:pt x="12635" y="54"/>
                </a:cubicBezTo>
                <a:cubicBezTo>
                  <a:pt x="12639" y="65"/>
                  <a:pt x="12642" y="76"/>
                  <a:pt x="12642" y="88"/>
                </a:cubicBezTo>
                <a:lnTo>
                  <a:pt x="12642" y="2240"/>
                </a:lnTo>
                <a:cubicBezTo>
                  <a:pt x="12642" y="2248"/>
                  <a:pt x="12639" y="2257"/>
                  <a:pt x="12635" y="2265"/>
                </a:cubicBezTo>
                <a:cubicBezTo>
                  <a:pt x="12630" y="2273"/>
                  <a:pt x="12624" y="2280"/>
                  <a:pt x="12616" y="2286"/>
                </a:cubicBezTo>
                <a:cubicBezTo>
                  <a:pt x="12608" y="2292"/>
                  <a:pt x="12598" y="2297"/>
                  <a:pt x="12587" y="2300"/>
                </a:cubicBezTo>
                <a:cubicBezTo>
                  <a:pt x="12577" y="2304"/>
                  <a:pt x="12565" y="2305"/>
                  <a:pt x="12554" y="2305"/>
                </a:cubicBezTo>
                <a:lnTo>
                  <a:pt x="88" y="2305"/>
                </a:lnTo>
                <a:cubicBezTo>
                  <a:pt x="76" y="2305"/>
                  <a:pt x="65" y="2304"/>
                  <a:pt x="54" y="2300"/>
                </a:cubicBezTo>
                <a:cubicBezTo>
                  <a:pt x="44" y="2297"/>
                  <a:pt x="34" y="2292"/>
                  <a:pt x="26" y="2286"/>
                </a:cubicBezTo>
                <a:cubicBezTo>
                  <a:pt x="18" y="2280"/>
                  <a:pt x="11" y="2273"/>
                  <a:pt x="7" y="2265"/>
                </a:cubicBezTo>
                <a:cubicBezTo>
                  <a:pt x="3" y="2257"/>
                  <a:pt x="0" y="2248"/>
                  <a:pt x="0" y="2240"/>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8" name="任意多边形 577"/>
          <p:cNvSpPr/>
          <p:nvPr/>
        </p:nvSpPr>
        <p:spPr>
          <a:xfrm>
            <a:off x="5482440" y="4590000"/>
            <a:ext cx="4551120" cy="31680"/>
          </a:xfrm>
          <a:custGeom>
            <a:avLst/>
            <a:gdLst/>
            <a:ahLst/>
            <a:cxnLst/>
            <a:rect l="0" t="0" r="r" b="b"/>
            <a:pathLst>
              <a:path w="12642" h="88">
                <a:moveTo>
                  <a:pt x="0" y="0"/>
                </a:moveTo>
                <a:lnTo>
                  <a:pt x="12642" y="0"/>
                </a:lnTo>
                <a:lnTo>
                  <a:pt x="12642" y="88"/>
                </a:lnTo>
                <a:lnTo>
                  <a:pt x="0" y="88"/>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79" name="任意多边形 578"/>
          <p:cNvSpPr/>
          <p:nvPr/>
        </p:nvSpPr>
        <p:spPr>
          <a:xfrm>
            <a:off x="5482440" y="4747680"/>
            <a:ext cx="4551120" cy="830160"/>
          </a:xfrm>
          <a:custGeom>
            <a:avLst/>
            <a:gdLst/>
            <a:ahLst/>
            <a:cxnLst/>
            <a:rect l="0" t="0" r="r" b="b"/>
            <a:pathLst>
              <a:path w="12642" h="2306">
                <a:moveTo>
                  <a:pt x="0" y="2240"/>
                </a:moveTo>
                <a:lnTo>
                  <a:pt x="0" y="88"/>
                </a:lnTo>
                <a:cubicBezTo>
                  <a:pt x="0" y="77"/>
                  <a:pt x="3" y="65"/>
                  <a:pt x="7" y="55"/>
                </a:cubicBezTo>
                <a:cubicBezTo>
                  <a:pt x="11" y="44"/>
                  <a:pt x="18" y="34"/>
                  <a:pt x="26" y="26"/>
                </a:cubicBezTo>
                <a:cubicBezTo>
                  <a:pt x="34" y="18"/>
                  <a:pt x="44" y="12"/>
                  <a:pt x="54" y="7"/>
                </a:cubicBezTo>
                <a:cubicBezTo>
                  <a:pt x="65" y="3"/>
                  <a:pt x="76" y="0"/>
                  <a:pt x="88" y="0"/>
                </a:cubicBezTo>
                <a:lnTo>
                  <a:pt x="12554" y="0"/>
                </a:lnTo>
                <a:cubicBezTo>
                  <a:pt x="12565" y="0"/>
                  <a:pt x="12577" y="3"/>
                  <a:pt x="12587" y="7"/>
                </a:cubicBezTo>
                <a:cubicBezTo>
                  <a:pt x="12598" y="12"/>
                  <a:pt x="12608" y="18"/>
                  <a:pt x="12616" y="26"/>
                </a:cubicBezTo>
                <a:cubicBezTo>
                  <a:pt x="12624" y="34"/>
                  <a:pt x="12630" y="44"/>
                  <a:pt x="12635" y="55"/>
                </a:cubicBezTo>
                <a:cubicBezTo>
                  <a:pt x="12639" y="65"/>
                  <a:pt x="12642" y="77"/>
                  <a:pt x="12642" y="88"/>
                </a:cubicBezTo>
                <a:lnTo>
                  <a:pt x="12642" y="2240"/>
                </a:lnTo>
                <a:cubicBezTo>
                  <a:pt x="12642" y="2249"/>
                  <a:pt x="12639" y="2257"/>
                  <a:pt x="12635" y="2265"/>
                </a:cubicBezTo>
                <a:cubicBezTo>
                  <a:pt x="12630" y="2273"/>
                  <a:pt x="12624" y="2280"/>
                  <a:pt x="12616" y="2286"/>
                </a:cubicBezTo>
                <a:cubicBezTo>
                  <a:pt x="12608" y="2293"/>
                  <a:pt x="12598" y="2297"/>
                  <a:pt x="12587" y="2301"/>
                </a:cubicBezTo>
                <a:cubicBezTo>
                  <a:pt x="12577" y="2304"/>
                  <a:pt x="12565" y="2306"/>
                  <a:pt x="12554" y="2306"/>
                </a:cubicBezTo>
                <a:lnTo>
                  <a:pt x="88" y="2306"/>
                </a:lnTo>
                <a:cubicBezTo>
                  <a:pt x="76" y="2306"/>
                  <a:pt x="65" y="2304"/>
                  <a:pt x="54" y="2301"/>
                </a:cubicBezTo>
                <a:cubicBezTo>
                  <a:pt x="44" y="2297"/>
                  <a:pt x="34" y="2293"/>
                  <a:pt x="26" y="2286"/>
                </a:cubicBezTo>
                <a:cubicBezTo>
                  <a:pt x="18" y="2280"/>
                  <a:pt x="11" y="2273"/>
                  <a:pt x="7" y="2265"/>
                </a:cubicBezTo>
                <a:cubicBezTo>
                  <a:pt x="3" y="2257"/>
                  <a:pt x="0" y="2249"/>
                  <a:pt x="0" y="2240"/>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80" name="任意多边形 579"/>
          <p:cNvSpPr/>
          <p:nvPr/>
        </p:nvSpPr>
        <p:spPr>
          <a:xfrm>
            <a:off x="5482440" y="5553720"/>
            <a:ext cx="4551120" cy="32040"/>
          </a:xfrm>
          <a:custGeom>
            <a:avLst/>
            <a:gdLst/>
            <a:ahLst/>
            <a:cxnLst/>
            <a:rect l="0" t="0" r="r" b="b"/>
            <a:pathLst>
              <a:path w="12642" h="89">
                <a:moveTo>
                  <a:pt x="0" y="0"/>
                </a:moveTo>
                <a:lnTo>
                  <a:pt x="12642" y="0"/>
                </a:lnTo>
                <a:lnTo>
                  <a:pt x="12642" y="89"/>
                </a:lnTo>
                <a:lnTo>
                  <a:pt x="0" y="89"/>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81" name="文本框 580"/>
          <p:cNvSpPr txBox="1"/>
          <p:nvPr/>
        </p:nvSpPr>
        <p:spPr>
          <a:xfrm>
            <a:off x="5767200" y="2379240"/>
            <a:ext cx="1512360" cy="274680"/>
          </a:xfrm>
          <a:prstGeom prst="rect">
            <a:avLst/>
          </a:prstGeom>
          <a:noFill/>
          <a:ln w="0">
            <a:noFill/>
          </a:ln>
        </p:spPr>
        <p:txBody>
          <a:bodyPr wrap="none" lIns="0" tIns="0" rIns="0" bIns="0" anchor="t">
            <a:spAutoFit/>
          </a:bodyPr>
          <a:lstStyle/>
          <a:p>
            <a:r>
              <a:rPr lang="zh-CN" sz="1490" b="0" u="none" strike="noStrike">
                <a:solidFill>
                  <a:srgbClr val="BFDBFE"/>
                </a:solidFill>
                <a:effectLst/>
                <a:uFillTx/>
                <a:latin typeface="NotoSansCJKsc"/>
                <a:ea typeface="NotoSansCJKsc"/>
              </a:rPr>
              <a:t>模型参数调优策略</a:t>
            </a:r>
            <a:endParaRPr lang="en-US" sz="1490" b="0" u="none" strike="noStrike">
              <a:solidFill>
                <a:srgbClr val="000000"/>
              </a:solidFill>
              <a:effectLst/>
              <a:uFillTx/>
              <a:latin typeface="Times New Roman"/>
            </a:endParaRPr>
          </a:p>
        </p:txBody>
      </p:sp>
      <p:sp>
        <p:nvSpPr>
          <p:cNvPr id="582" name="文本框 581"/>
          <p:cNvSpPr txBox="1"/>
          <p:nvPr/>
        </p:nvSpPr>
        <p:spPr>
          <a:xfrm>
            <a:off x="5609160" y="2963880"/>
            <a:ext cx="915840" cy="148320"/>
          </a:xfrm>
          <a:prstGeom prst="rect">
            <a:avLst/>
          </a:prstGeom>
          <a:noFill/>
          <a:ln w="0">
            <a:noFill/>
          </a:ln>
        </p:spPr>
        <p:txBody>
          <a:bodyPr wrap="none" lIns="0" tIns="0" rIns="0" bIns="0" anchor="t">
            <a:spAutoFit/>
          </a:bodyPr>
          <a:lstStyle/>
          <a:p>
            <a:r>
              <a:rPr lang="en-US" sz="989" b="0" u="none" strike="noStrike">
                <a:solidFill>
                  <a:srgbClr val="FFFFFF"/>
                </a:solidFill>
                <a:effectLst/>
                <a:uFillTx/>
                <a:latin typeface="DejaVuSans"/>
                <a:ea typeface="DejaVuSans"/>
              </a:rPr>
              <a:t>Temperature (</a:t>
            </a:r>
            <a:endParaRPr lang="en-US" sz="989" b="0" u="none" strike="noStrike">
              <a:solidFill>
                <a:srgbClr val="000000"/>
              </a:solidFill>
              <a:effectLst/>
              <a:uFillTx/>
              <a:latin typeface="Times New Roman"/>
            </a:endParaRPr>
          </a:p>
        </p:txBody>
      </p:sp>
      <p:sp>
        <p:nvSpPr>
          <p:cNvPr id="583" name="文本框 582"/>
          <p:cNvSpPr txBox="1"/>
          <p:nvPr/>
        </p:nvSpPr>
        <p:spPr>
          <a:xfrm>
            <a:off x="6499440" y="2934360"/>
            <a:ext cx="253800" cy="183240"/>
          </a:xfrm>
          <a:prstGeom prst="rect">
            <a:avLst/>
          </a:prstGeom>
          <a:noFill/>
          <a:ln w="0">
            <a:noFill/>
          </a:ln>
        </p:spPr>
        <p:txBody>
          <a:bodyPr wrap="none" lIns="0" tIns="0" rIns="0" bIns="0" anchor="t">
            <a:spAutoFit/>
          </a:bodyPr>
          <a:lstStyle/>
          <a:p>
            <a:r>
              <a:rPr lang="zh-CN" sz="989" b="0" u="none" strike="noStrike">
                <a:solidFill>
                  <a:srgbClr val="FFFFFF"/>
                </a:solidFill>
                <a:effectLst/>
                <a:uFillTx/>
                <a:latin typeface="NotoSansCJKsc"/>
                <a:ea typeface="NotoSansCJKsc"/>
              </a:rPr>
              <a:t>温度</a:t>
            </a:r>
            <a:endParaRPr lang="en-US" sz="989" b="0" u="none" strike="noStrike">
              <a:solidFill>
                <a:srgbClr val="000000"/>
              </a:solidFill>
              <a:effectLst/>
              <a:uFillTx/>
              <a:latin typeface="Times New Roman"/>
            </a:endParaRPr>
          </a:p>
        </p:txBody>
      </p:sp>
      <p:sp>
        <p:nvSpPr>
          <p:cNvPr id="584" name="文本框 583"/>
          <p:cNvSpPr txBox="1"/>
          <p:nvPr/>
        </p:nvSpPr>
        <p:spPr>
          <a:xfrm>
            <a:off x="6752160" y="2963880"/>
            <a:ext cx="126000" cy="148320"/>
          </a:xfrm>
          <a:prstGeom prst="rect">
            <a:avLst/>
          </a:prstGeom>
          <a:noFill/>
          <a:ln w="0">
            <a:noFill/>
          </a:ln>
        </p:spPr>
        <p:txBody>
          <a:bodyPr wrap="none" lIns="0" tIns="0" rIns="0" bIns="0" anchor="t">
            <a:spAutoFit/>
          </a:bodyPr>
          <a:lstStyle/>
          <a:p>
            <a:r>
              <a:rPr lang="en-US" sz="989" b="0" u="none" strike="noStrike">
                <a:solidFill>
                  <a:srgbClr val="FFFFFF"/>
                </a:solidFill>
                <a:effectLst/>
                <a:uFillTx/>
                <a:latin typeface="DejaVuSans"/>
                <a:ea typeface="DejaVuSans"/>
              </a:rPr>
              <a:t>)</a:t>
            </a:r>
            <a:endParaRPr lang="en-US" sz="989" b="0" u="none" strike="noStrike">
              <a:solidFill>
                <a:srgbClr val="000000"/>
              </a:solidFill>
              <a:effectLst/>
              <a:uFillTx/>
              <a:latin typeface="Times New Roman"/>
            </a:endParaRPr>
          </a:p>
        </p:txBody>
      </p:sp>
      <p:sp>
        <p:nvSpPr>
          <p:cNvPr id="585" name="文本框 584"/>
          <p:cNvSpPr txBox="1"/>
          <p:nvPr/>
        </p:nvSpPr>
        <p:spPr>
          <a:xfrm>
            <a:off x="9679320" y="2967840"/>
            <a:ext cx="228600" cy="143640"/>
          </a:xfrm>
          <a:prstGeom prst="rect">
            <a:avLst/>
          </a:prstGeom>
          <a:noFill/>
          <a:ln w="0">
            <a:noFill/>
          </a:ln>
        </p:spPr>
        <p:txBody>
          <a:bodyPr wrap="none" lIns="0" tIns="0" rIns="0" bIns="0" anchor="t">
            <a:spAutoFit/>
          </a:bodyPr>
          <a:lstStyle/>
          <a:p>
            <a:r>
              <a:rPr lang="en-US" sz="989" b="0" u="none" strike="noStrike">
                <a:solidFill>
                  <a:srgbClr val="FFB86A"/>
                </a:solidFill>
                <a:effectLst/>
                <a:uFillTx/>
                <a:latin typeface="Courier New"/>
                <a:ea typeface="Courier New"/>
              </a:rPr>
              <a:t>0.6</a:t>
            </a:r>
            <a:endParaRPr lang="en-US" sz="989" b="0" u="none" strike="noStrike">
              <a:solidFill>
                <a:srgbClr val="000000"/>
              </a:solidFill>
              <a:effectLst/>
              <a:uFillTx/>
              <a:latin typeface="Times New Roman"/>
            </a:endParaRPr>
          </a:p>
        </p:txBody>
      </p:sp>
      <p:sp>
        <p:nvSpPr>
          <p:cNvPr id="586" name="文本框 585"/>
          <p:cNvSpPr txBox="1"/>
          <p:nvPr/>
        </p:nvSpPr>
        <p:spPr>
          <a:xfrm>
            <a:off x="5609160" y="3189960"/>
            <a:ext cx="333828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控制⽣成的随机性，值越低⽣成内容越保守。企业问答推荐较低值（</a:t>
            </a:r>
            <a:endParaRPr lang="en-US" sz="870" b="0" u="none" strike="noStrike">
              <a:solidFill>
                <a:srgbClr val="000000"/>
              </a:solidFill>
              <a:effectLst/>
              <a:uFillTx/>
              <a:latin typeface="Times New Roman"/>
            </a:endParaRPr>
          </a:p>
        </p:txBody>
      </p:sp>
      <p:sp>
        <p:nvSpPr>
          <p:cNvPr id="587" name="文本框 586"/>
          <p:cNvSpPr txBox="1"/>
          <p:nvPr/>
        </p:nvSpPr>
        <p:spPr>
          <a:xfrm>
            <a:off x="8927280" y="3215520"/>
            <a:ext cx="3945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0.6-0.7</a:t>
            </a:r>
            <a:endParaRPr lang="en-US" sz="870" b="0" u="none" strike="noStrike">
              <a:solidFill>
                <a:srgbClr val="000000"/>
              </a:solidFill>
              <a:effectLst/>
              <a:uFillTx/>
              <a:latin typeface="Times New Roman"/>
            </a:endParaRPr>
          </a:p>
        </p:txBody>
      </p:sp>
      <p:sp>
        <p:nvSpPr>
          <p:cNvPr id="588" name="文本框 587"/>
          <p:cNvSpPr txBox="1"/>
          <p:nvPr/>
        </p:nvSpPr>
        <p:spPr>
          <a:xfrm>
            <a:off x="9318960" y="3189960"/>
            <a:ext cx="55692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）以保证回</a:t>
            </a:r>
            <a:endParaRPr lang="en-US" sz="870" b="0" u="none" strike="noStrike">
              <a:solidFill>
                <a:srgbClr val="000000"/>
              </a:solidFill>
              <a:effectLst/>
              <a:uFillTx/>
              <a:latin typeface="Times New Roman"/>
            </a:endParaRPr>
          </a:p>
        </p:txBody>
      </p:sp>
      <p:sp>
        <p:nvSpPr>
          <p:cNvPr id="589" name="文本框 588"/>
          <p:cNvSpPr txBox="1"/>
          <p:nvPr/>
        </p:nvSpPr>
        <p:spPr>
          <a:xfrm>
            <a:off x="5609160" y="3347640"/>
            <a:ext cx="100188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答的⼀致性和可靠性</a:t>
            </a:r>
            <a:endParaRPr lang="en-US" sz="870" b="0" u="none" strike="noStrike">
              <a:solidFill>
                <a:srgbClr val="000000"/>
              </a:solidFill>
              <a:effectLst/>
              <a:uFillTx/>
              <a:latin typeface="Times New Roman"/>
            </a:endParaRPr>
          </a:p>
        </p:txBody>
      </p:sp>
      <p:sp>
        <p:nvSpPr>
          <p:cNvPr id="590" name="文本框 589"/>
          <p:cNvSpPr txBox="1"/>
          <p:nvPr/>
        </p:nvSpPr>
        <p:spPr>
          <a:xfrm>
            <a:off x="5609160" y="3927600"/>
            <a:ext cx="838440" cy="148320"/>
          </a:xfrm>
          <a:prstGeom prst="rect">
            <a:avLst/>
          </a:prstGeom>
          <a:noFill/>
          <a:ln w="0">
            <a:noFill/>
          </a:ln>
        </p:spPr>
        <p:txBody>
          <a:bodyPr wrap="none" lIns="0" tIns="0" rIns="0" bIns="0" anchor="t">
            <a:spAutoFit/>
          </a:bodyPr>
          <a:lstStyle/>
          <a:p>
            <a:r>
              <a:rPr lang="en-US" sz="989" b="0" u="none" strike="noStrike">
                <a:solidFill>
                  <a:srgbClr val="FFFFFF"/>
                </a:solidFill>
                <a:effectLst/>
                <a:uFillTx/>
                <a:latin typeface="DejaVuSans"/>
                <a:ea typeface="DejaVuSans"/>
              </a:rPr>
              <a:t>Top-k / Top-p</a:t>
            </a:r>
            <a:endParaRPr lang="en-US" sz="989" b="0" u="none" strike="noStrike">
              <a:solidFill>
                <a:srgbClr val="000000"/>
              </a:solidFill>
              <a:effectLst/>
              <a:uFillTx/>
              <a:latin typeface="Times New Roman"/>
            </a:endParaRPr>
          </a:p>
        </p:txBody>
      </p:sp>
      <p:sp>
        <p:nvSpPr>
          <p:cNvPr id="591" name="文本框 590"/>
          <p:cNvSpPr txBox="1"/>
          <p:nvPr/>
        </p:nvSpPr>
        <p:spPr>
          <a:xfrm>
            <a:off x="9223920" y="3931560"/>
            <a:ext cx="684000" cy="143640"/>
          </a:xfrm>
          <a:prstGeom prst="rect">
            <a:avLst/>
          </a:prstGeom>
          <a:noFill/>
          <a:ln w="0">
            <a:noFill/>
          </a:ln>
        </p:spPr>
        <p:txBody>
          <a:bodyPr wrap="none" lIns="0" tIns="0" rIns="0" bIns="0" anchor="t">
            <a:spAutoFit/>
          </a:bodyPr>
          <a:lstStyle/>
          <a:p>
            <a:r>
              <a:rPr lang="en-US" sz="989" b="0" u="none" strike="noStrike">
                <a:solidFill>
                  <a:srgbClr val="FFB86A"/>
                </a:solidFill>
                <a:effectLst/>
                <a:uFillTx/>
                <a:latin typeface="Courier New"/>
                <a:ea typeface="Courier New"/>
              </a:rPr>
              <a:t>40 / 0.85</a:t>
            </a:r>
            <a:endParaRPr lang="en-US" sz="989" b="0" u="none" strike="noStrike">
              <a:solidFill>
                <a:srgbClr val="000000"/>
              </a:solidFill>
              <a:effectLst/>
              <a:uFillTx/>
              <a:latin typeface="Times New Roman"/>
            </a:endParaRPr>
          </a:p>
        </p:txBody>
      </p:sp>
      <p:sp>
        <p:nvSpPr>
          <p:cNvPr id="592" name="文本框 591"/>
          <p:cNvSpPr txBox="1"/>
          <p:nvPr/>
        </p:nvSpPr>
        <p:spPr>
          <a:xfrm>
            <a:off x="5609160" y="4153680"/>
            <a:ext cx="311580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控制采样策略，确保⽣成内容的多样性和相关性。企业场景建议</a:t>
            </a:r>
            <a:endParaRPr lang="en-US" sz="870" b="0" u="none" strike="noStrike">
              <a:solidFill>
                <a:srgbClr val="000000"/>
              </a:solidFill>
              <a:effectLst/>
              <a:uFillTx/>
              <a:latin typeface="Times New Roman"/>
            </a:endParaRPr>
          </a:p>
        </p:txBody>
      </p:sp>
      <p:sp>
        <p:nvSpPr>
          <p:cNvPr id="593" name="文本框 592"/>
          <p:cNvSpPr txBox="1"/>
          <p:nvPr/>
        </p:nvSpPr>
        <p:spPr>
          <a:xfrm>
            <a:off x="8705880" y="4179240"/>
            <a:ext cx="3117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Top-k</a:t>
            </a:r>
            <a:endParaRPr lang="en-US" sz="870" b="0" u="none" strike="noStrike">
              <a:solidFill>
                <a:srgbClr val="000000"/>
              </a:solidFill>
              <a:effectLst/>
              <a:uFillTx/>
              <a:latin typeface="Times New Roman"/>
            </a:endParaRPr>
          </a:p>
        </p:txBody>
      </p:sp>
      <p:sp>
        <p:nvSpPr>
          <p:cNvPr id="594" name="文本框 593"/>
          <p:cNvSpPr txBox="1"/>
          <p:nvPr/>
        </p:nvSpPr>
        <p:spPr>
          <a:xfrm>
            <a:off x="8996760" y="4153680"/>
            <a:ext cx="22320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设为</a:t>
            </a:r>
            <a:endParaRPr lang="en-US" sz="870" b="0" u="none" strike="noStrike">
              <a:solidFill>
                <a:srgbClr val="000000"/>
              </a:solidFill>
              <a:effectLst/>
              <a:uFillTx/>
              <a:latin typeface="Times New Roman"/>
            </a:endParaRPr>
          </a:p>
        </p:txBody>
      </p:sp>
      <p:sp>
        <p:nvSpPr>
          <p:cNvPr id="595" name="文本框 594"/>
          <p:cNvSpPr txBox="1"/>
          <p:nvPr/>
        </p:nvSpPr>
        <p:spPr>
          <a:xfrm>
            <a:off x="9217800" y="4179240"/>
            <a:ext cx="14220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40</a:t>
            </a:r>
            <a:endParaRPr lang="en-US" sz="870" b="0" u="none" strike="noStrike">
              <a:solidFill>
                <a:srgbClr val="000000"/>
              </a:solidFill>
              <a:effectLst/>
              <a:uFillTx/>
              <a:latin typeface="Times New Roman"/>
            </a:endParaRPr>
          </a:p>
        </p:txBody>
      </p:sp>
      <p:sp>
        <p:nvSpPr>
          <p:cNvPr id="596" name="文本框 595"/>
          <p:cNvSpPr txBox="1"/>
          <p:nvPr/>
        </p:nvSpPr>
        <p:spPr>
          <a:xfrm>
            <a:off x="9358560" y="4153680"/>
            <a:ext cx="1119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a:t>
            </a:r>
            <a:endParaRPr lang="en-US" sz="870" b="0" u="none" strike="noStrike">
              <a:solidFill>
                <a:srgbClr val="000000"/>
              </a:solidFill>
              <a:effectLst/>
              <a:uFillTx/>
              <a:latin typeface="Times New Roman"/>
            </a:endParaRPr>
          </a:p>
        </p:txBody>
      </p:sp>
      <p:sp>
        <p:nvSpPr>
          <p:cNvPr id="597" name="文本框 596"/>
          <p:cNvSpPr txBox="1"/>
          <p:nvPr/>
        </p:nvSpPr>
        <p:spPr>
          <a:xfrm>
            <a:off x="9469080" y="4179240"/>
            <a:ext cx="31824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Top-p</a:t>
            </a:r>
            <a:endParaRPr lang="en-US" sz="870" b="0" u="none" strike="noStrike">
              <a:solidFill>
                <a:srgbClr val="000000"/>
              </a:solidFill>
              <a:effectLst/>
              <a:uFillTx/>
              <a:latin typeface="Times New Roman"/>
            </a:endParaRPr>
          </a:p>
        </p:txBody>
      </p:sp>
      <p:sp>
        <p:nvSpPr>
          <p:cNvPr id="598" name="文本框 597"/>
          <p:cNvSpPr txBox="1"/>
          <p:nvPr/>
        </p:nvSpPr>
        <p:spPr>
          <a:xfrm>
            <a:off x="9766080" y="4153680"/>
            <a:ext cx="1119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设</a:t>
            </a:r>
            <a:endParaRPr lang="en-US" sz="870" b="0" u="none" strike="noStrike">
              <a:solidFill>
                <a:srgbClr val="000000"/>
              </a:solidFill>
              <a:effectLst/>
              <a:uFillTx/>
              <a:latin typeface="Times New Roman"/>
            </a:endParaRPr>
          </a:p>
        </p:txBody>
      </p:sp>
      <p:sp>
        <p:nvSpPr>
          <p:cNvPr id="599" name="文本框 598"/>
          <p:cNvSpPr txBox="1"/>
          <p:nvPr/>
        </p:nvSpPr>
        <p:spPr>
          <a:xfrm>
            <a:off x="5609160" y="4311720"/>
            <a:ext cx="1119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为</a:t>
            </a:r>
            <a:endParaRPr lang="en-US" sz="870" b="0" u="none" strike="noStrike">
              <a:solidFill>
                <a:srgbClr val="000000"/>
              </a:solidFill>
              <a:effectLst/>
              <a:uFillTx/>
              <a:latin typeface="Times New Roman"/>
            </a:endParaRPr>
          </a:p>
        </p:txBody>
      </p:sp>
      <p:sp>
        <p:nvSpPr>
          <p:cNvPr id="600" name="文本框 599"/>
          <p:cNvSpPr txBox="1"/>
          <p:nvPr/>
        </p:nvSpPr>
        <p:spPr>
          <a:xfrm>
            <a:off x="5719680" y="4337280"/>
            <a:ext cx="24840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0.85</a:t>
            </a:r>
            <a:endParaRPr lang="en-US" sz="870" b="0" u="none" strike="noStrike">
              <a:solidFill>
                <a:srgbClr val="000000"/>
              </a:solidFill>
              <a:effectLst/>
              <a:uFillTx/>
              <a:latin typeface="Times New Roman"/>
            </a:endParaRPr>
          </a:p>
        </p:txBody>
      </p:sp>
      <p:sp>
        <p:nvSpPr>
          <p:cNvPr id="601" name="文本框 600"/>
          <p:cNvSpPr txBox="1"/>
          <p:nvPr/>
        </p:nvSpPr>
        <p:spPr>
          <a:xfrm>
            <a:off x="5965920" y="4311720"/>
            <a:ext cx="111312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，平衡精确性和创造性</a:t>
            </a:r>
            <a:endParaRPr lang="en-US" sz="870" b="0" u="none" strike="noStrike">
              <a:solidFill>
                <a:srgbClr val="000000"/>
              </a:solidFill>
              <a:effectLst/>
              <a:uFillTx/>
              <a:latin typeface="Times New Roman"/>
            </a:endParaRPr>
          </a:p>
        </p:txBody>
      </p:sp>
      <p:sp>
        <p:nvSpPr>
          <p:cNvPr id="602" name="文本框 601"/>
          <p:cNvSpPr txBox="1"/>
          <p:nvPr/>
        </p:nvSpPr>
        <p:spPr>
          <a:xfrm>
            <a:off x="5609160" y="4891320"/>
            <a:ext cx="830520" cy="148320"/>
          </a:xfrm>
          <a:prstGeom prst="rect">
            <a:avLst/>
          </a:prstGeom>
          <a:noFill/>
          <a:ln w="0">
            <a:noFill/>
          </a:ln>
        </p:spPr>
        <p:txBody>
          <a:bodyPr wrap="none" lIns="0" tIns="0" rIns="0" bIns="0" anchor="t">
            <a:spAutoFit/>
          </a:bodyPr>
          <a:lstStyle/>
          <a:p>
            <a:r>
              <a:rPr lang="en-US" sz="989" b="0" u="none" strike="noStrike">
                <a:solidFill>
                  <a:srgbClr val="FFFFFF"/>
                </a:solidFill>
                <a:effectLst/>
                <a:uFillTx/>
                <a:latin typeface="DejaVuSans"/>
                <a:ea typeface="DejaVuSans"/>
              </a:rPr>
              <a:t>Max Length (</a:t>
            </a:r>
            <a:endParaRPr lang="en-US" sz="989" b="0" u="none" strike="noStrike">
              <a:solidFill>
                <a:srgbClr val="000000"/>
              </a:solidFill>
              <a:effectLst/>
              <a:uFillTx/>
              <a:latin typeface="Times New Roman"/>
            </a:endParaRPr>
          </a:p>
        </p:txBody>
      </p:sp>
      <p:sp>
        <p:nvSpPr>
          <p:cNvPr id="603" name="文本框 602"/>
          <p:cNvSpPr txBox="1"/>
          <p:nvPr/>
        </p:nvSpPr>
        <p:spPr>
          <a:xfrm>
            <a:off x="6436080" y="4862160"/>
            <a:ext cx="506520" cy="183240"/>
          </a:xfrm>
          <a:prstGeom prst="rect">
            <a:avLst/>
          </a:prstGeom>
          <a:noFill/>
          <a:ln w="0">
            <a:noFill/>
          </a:ln>
        </p:spPr>
        <p:txBody>
          <a:bodyPr wrap="none" lIns="0" tIns="0" rIns="0" bIns="0" anchor="t">
            <a:spAutoFit/>
          </a:bodyPr>
          <a:lstStyle/>
          <a:p>
            <a:r>
              <a:rPr lang="zh-CN" sz="989" b="0" u="none" strike="noStrike">
                <a:solidFill>
                  <a:srgbClr val="FFFFFF"/>
                </a:solidFill>
                <a:effectLst/>
                <a:uFillTx/>
                <a:latin typeface="NotoSansCJKsc"/>
                <a:ea typeface="NotoSansCJKsc"/>
              </a:rPr>
              <a:t>最⼤⻓度</a:t>
            </a:r>
            <a:endParaRPr lang="en-US" sz="989" b="0" u="none" strike="noStrike">
              <a:solidFill>
                <a:srgbClr val="000000"/>
              </a:solidFill>
              <a:effectLst/>
              <a:uFillTx/>
              <a:latin typeface="Times New Roman"/>
            </a:endParaRPr>
          </a:p>
        </p:txBody>
      </p:sp>
      <p:sp>
        <p:nvSpPr>
          <p:cNvPr id="604" name="文本框 603"/>
          <p:cNvSpPr txBox="1"/>
          <p:nvPr/>
        </p:nvSpPr>
        <p:spPr>
          <a:xfrm>
            <a:off x="6941880" y="4891320"/>
            <a:ext cx="126000" cy="148320"/>
          </a:xfrm>
          <a:prstGeom prst="rect">
            <a:avLst/>
          </a:prstGeom>
          <a:noFill/>
          <a:ln w="0">
            <a:noFill/>
          </a:ln>
        </p:spPr>
        <p:txBody>
          <a:bodyPr wrap="none" lIns="0" tIns="0" rIns="0" bIns="0" anchor="t">
            <a:spAutoFit/>
          </a:bodyPr>
          <a:lstStyle/>
          <a:p>
            <a:r>
              <a:rPr lang="en-US" sz="989" b="0" u="none" strike="noStrike">
                <a:solidFill>
                  <a:srgbClr val="FFFFFF"/>
                </a:solidFill>
                <a:effectLst/>
                <a:uFillTx/>
                <a:latin typeface="DejaVuSans"/>
                <a:ea typeface="DejaVuSans"/>
              </a:rPr>
              <a:t>)</a:t>
            </a:r>
            <a:endParaRPr lang="en-US" sz="989" b="0" u="none" strike="noStrike">
              <a:solidFill>
                <a:srgbClr val="000000"/>
              </a:solidFill>
              <a:effectLst/>
              <a:uFillTx/>
              <a:latin typeface="Times New Roman"/>
            </a:endParaRPr>
          </a:p>
        </p:txBody>
      </p:sp>
      <p:sp>
        <p:nvSpPr>
          <p:cNvPr id="605" name="文本框 604"/>
          <p:cNvSpPr txBox="1"/>
          <p:nvPr/>
        </p:nvSpPr>
        <p:spPr>
          <a:xfrm>
            <a:off x="9679320" y="4895640"/>
            <a:ext cx="228600" cy="143640"/>
          </a:xfrm>
          <a:prstGeom prst="rect">
            <a:avLst/>
          </a:prstGeom>
          <a:noFill/>
          <a:ln w="0">
            <a:noFill/>
          </a:ln>
        </p:spPr>
        <p:txBody>
          <a:bodyPr wrap="none" lIns="0" tIns="0" rIns="0" bIns="0" anchor="t">
            <a:spAutoFit/>
          </a:bodyPr>
          <a:lstStyle/>
          <a:p>
            <a:r>
              <a:rPr lang="en-US" sz="989" b="0" u="none" strike="noStrike">
                <a:solidFill>
                  <a:srgbClr val="FFB86A"/>
                </a:solidFill>
                <a:effectLst/>
                <a:uFillTx/>
                <a:latin typeface="Courier New"/>
                <a:ea typeface="Courier New"/>
              </a:rPr>
              <a:t>150</a:t>
            </a:r>
            <a:endParaRPr lang="en-US" sz="989" b="0" u="none" strike="noStrike">
              <a:solidFill>
                <a:srgbClr val="000000"/>
              </a:solidFill>
              <a:effectLst/>
              <a:uFillTx/>
              <a:latin typeface="Times New Roman"/>
            </a:endParaRPr>
          </a:p>
        </p:txBody>
      </p:sp>
      <p:sp>
        <p:nvSpPr>
          <p:cNvPr id="606" name="文本框 605"/>
          <p:cNvSpPr txBox="1"/>
          <p:nvPr/>
        </p:nvSpPr>
        <p:spPr>
          <a:xfrm>
            <a:off x="5609160" y="5117400"/>
            <a:ext cx="233712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控制⽣成回答的最⼤⻓度，企业场景通常设置为</a:t>
            </a:r>
            <a:endParaRPr lang="en-US" sz="870" b="0" u="none" strike="noStrike">
              <a:solidFill>
                <a:srgbClr val="000000"/>
              </a:solidFill>
              <a:effectLst/>
              <a:uFillTx/>
              <a:latin typeface="Times New Roman"/>
            </a:endParaRPr>
          </a:p>
        </p:txBody>
      </p:sp>
      <p:sp>
        <p:nvSpPr>
          <p:cNvPr id="607" name="文本框 606"/>
          <p:cNvSpPr txBox="1"/>
          <p:nvPr/>
        </p:nvSpPr>
        <p:spPr>
          <a:xfrm>
            <a:off x="7931880" y="5142960"/>
            <a:ext cx="46548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150-200</a:t>
            </a:r>
            <a:endParaRPr lang="en-US" sz="870" b="0" u="none" strike="noStrike">
              <a:solidFill>
                <a:srgbClr val="000000"/>
              </a:solidFill>
              <a:effectLst/>
              <a:uFillTx/>
              <a:latin typeface="Times New Roman"/>
            </a:endParaRPr>
          </a:p>
        </p:txBody>
      </p:sp>
      <p:sp>
        <p:nvSpPr>
          <p:cNvPr id="608" name="文本框 607"/>
          <p:cNvSpPr txBox="1"/>
          <p:nvPr/>
        </p:nvSpPr>
        <p:spPr>
          <a:xfrm>
            <a:off x="8393760" y="5117400"/>
            <a:ext cx="14468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以提供⾜够详细但不冗⻓的回</a:t>
            </a:r>
            <a:endParaRPr lang="en-US" sz="870" b="0" u="none" strike="noStrike">
              <a:solidFill>
                <a:srgbClr val="000000"/>
              </a:solidFill>
              <a:effectLst/>
              <a:uFillTx/>
              <a:latin typeface="Times New Roman"/>
            </a:endParaRPr>
          </a:p>
        </p:txBody>
      </p:sp>
      <p:sp>
        <p:nvSpPr>
          <p:cNvPr id="609" name="任意多边形 608"/>
          <p:cNvSpPr/>
          <p:nvPr/>
        </p:nvSpPr>
        <p:spPr>
          <a:xfrm>
            <a:off x="5482440" y="5743080"/>
            <a:ext cx="4551120" cy="980280"/>
          </a:xfrm>
          <a:custGeom>
            <a:avLst/>
            <a:gdLst/>
            <a:ahLst/>
            <a:cxnLst/>
            <a:rect l="0" t="0" r="r" b="b"/>
            <a:pathLst>
              <a:path w="12642" h="2723">
                <a:moveTo>
                  <a:pt x="0" y="2547"/>
                </a:moveTo>
                <a:lnTo>
                  <a:pt x="0" y="176"/>
                </a:lnTo>
                <a:cubicBezTo>
                  <a:pt x="0" y="165"/>
                  <a:pt x="1" y="153"/>
                  <a:pt x="4" y="142"/>
                </a:cubicBezTo>
                <a:cubicBezTo>
                  <a:pt x="6" y="130"/>
                  <a:pt x="9" y="120"/>
                  <a:pt x="14" y="109"/>
                </a:cubicBezTo>
                <a:cubicBezTo>
                  <a:pt x="18" y="98"/>
                  <a:pt x="23" y="88"/>
                  <a:pt x="30" y="79"/>
                </a:cubicBezTo>
                <a:cubicBezTo>
                  <a:pt x="36" y="69"/>
                  <a:pt x="44" y="60"/>
                  <a:pt x="52" y="52"/>
                </a:cubicBezTo>
                <a:cubicBezTo>
                  <a:pt x="60" y="44"/>
                  <a:pt x="69" y="36"/>
                  <a:pt x="78" y="30"/>
                </a:cubicBezTo>
                <a:cubicBezTo>
                  <a:pt x="88" y="24"/>
                  <a:pt x="98" y="18"/>
                  <a:pt x="109" y="14"/>
                </a:cubicBezTo>
                <a:cubicBezTo>
                  <a:pt x="119" y="9"/>
                  <a:pt x="130" y="6"/>
                  <a:pt x="142" y="4"/>
                </a:cubicBezTo>
                <a:cubicBezTo>
                  <a:pt x="153" y="2"/>
                  <a:pt x="164" y="0"/>
                  <a:pt x="176" y="0"/>
                </a:cubicBezTo>
                <a:lnTo>
                  <a:pt x="12466" y="0"/>
                </a:lnTo>
                <a:cubicBezTo>
                  <a:pt x="12478" y="0"/>
                  <a:pt x="12489" y="2"/>
                  <a:pt x="12500" y="4"/>
                </a:cubicBezTo>
                <a:cubicBezTo>
                  <a:pt x="12512" y="6"/>
                  <a:pt x="12523" y="9"/>
                  <a:pt x="12533" y="14"/>
                </a:cubicBezTo>
                <a:cubicBezTo>
                  <a:pt x="12544" y="18"/>
                  <a:pt x="12554" y="24"/>
                  <a:pt x="12564" y="30"/>
                </a:cubicBezTo>
                <a:cubicBezTo>
                  <a:pt x="12573" y="36"/>
                  <a:pt x="12582" y="44"/>
                  <a:pt x="12590" y="52"/>
                </a:cubicBezTo>
                <a:cubicBezTo>
                  <a:pt x="12598" y="60"/>
                  <a:pt x="12606" y="69"/>
                  <a:pt x="12612" y="79"/>
                </a:cubicBezTo>
                <a:cubicBezTo>
                  <a:pt x="12618" y="88"/>
                  <a:pt x="12624" y="98"/>
                  <a:pt x="12628" y="109"/>
                </a:cubicBezTo>
                <a:cubicBezTo>
                  <a:pt x="12633" y="120"/>
                  <a:pt x="12636" y="130"/>
                  <a:pt x="12638" y="142"/>
                </a:cubicBezTo>
                <a:cubicBezTo>
                  <a:pt x="12640" y="153"/>
                  <a:pt x="12642" y="165"/>
                  <a:pt x="12642" y="176"/>
                </a:cubicBezTo>
                <a:lnTo>
                  <a:pt x="12642" y="2547"/>
                </a:lnTo>
                <a:cubicBezTo>
                  <a:pt x="12642" y="2559"/>
                  <a:pt x="12640" y="2570"/>
                  <a:pt x="12638" y="2581"/>
                </a:cubicBezTo>
                <a:cubicBezTo>
                  <a:pt x="12636" y="2593"/>
                  <a:pt x="12633" y="2604"/>
                  <a:pt x="12628" y="2614"/>
                </a:cubicBezTo>
                <a:cubicBezTo>
                  <a:pt x="12624" y="2625"/>
                  <a:pt x="12618" y="2635"/>
                  <a:pt x="12612" y="2645"/>
                </a:cubicBezTo>
                <a:cubicBezTo>
                  <a:pt x="12606" y="2654"/>
                  <a:pt x="12598" y="2663"/>
                  <a:pt x="12590" y="2671"/>
                </a:cubicBezTo>
                <a:cubicBezTo>
                  <a:pt x="12582" y="2679"/>
                  <a:pt x="12573" y="2687"/>
                  <a:pt x="12564" y="2693"/>
                </a:cubicBezTo>
                <a:cubicBezTo>
                  <a:pt x="12554" y="2699"/>
                  <a:pt x="12544" y="2705"/>
                  <a:pt x="12533" y="2709"/>
                </a:cubicBezTo>
                <a:cubicBezTo>
                  <a:pt x="12523" y="2714"/>
                  <a:pt x="12512" y="2717"/>
                  <a:pt x="12500" y="2719"/>
                </a:cubicBezTo>
                <a:cubicBezTo>
                  <a:pt x="12489" y="2722"/>
                  <a:pt x="12478" y="2723"/>
                  <a:pt x="12466" y="2723"/>
                </a:cubicBezTo>
                <a:lnTo>
                  <a:pt x="176" y="2723"/>
                </a:lnTo>
                <a:cubicBezTo>
                  <a:pt x="164" y="2723"/>
                  <a:pt x="153" y="2722"/>
                  <a:pt x="142" y="2719"/>
                </a:cubicBezTo>
                <a:cubicBezTo>
                  <a:pt x="130" y="2717"/>
                  <a:pt x="119" y="2714"/>
                  <a:pt x="109" y="2709"/>
                </a:cubicBezTo>
                <a:cubicBezTo>
                  <a:pt x="98" y="2705"/>
                  <a:pt x="88" y="2699"/>
                  <a:pt x="78" y="2693"/>
                </a:cubicBezTo>
                <a:cubicBezTo>
                  <a:pt x="69" y="2687"/>
                  <a:pt x="60" y="2679"/>
                  <a:pt x="52" y="2671"/>
                </a:cubicBezTo>
                <a:cubicBezTo>
                  <a:pt x="44" y="2663"/>
                  <a:pt x="36" y="2654"/>
                  <a:pt x="30" y="2645"/>
                </a:cubicBezTo>
                <a:cubicBezTo>
                  <a:pt x="23" y="2635"/>
                  <a:pt x="18" y="2625"/>
                  <a:pt x="14" y="2614"/>
                </a:cubicBezTo>
                <a:cubicBezTo>
                  <a:pt x="9" y="2604"/>
                  <a:pt x="6" y="2593"/>
                  <a:pt x="4" y="2581"/>
                </a:cubicBezTo>
                <a:cubicBezTo>
                  <a:pt x="1" y="2570"/>
                  <a:pt x="0" y="2559"/>
                  <a:pt x="0" y="2547"/>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10" name="文本框 609"/>
          <p:cNvSpPr txBox="1"/>
          <p:nvPr/>
        </p:nvSpPr>
        <p:spPr>
          <a:xfrm>
            <a:off x="5609160" y="5275440"/>
            <a:ext cx="1119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答</a:t>
            </a:r>
            <a:endParaRPr lang="en-US" sz="870" b="0" u="none" strike="noStrike">
              <a:solidFill>
                <a:srgbClr val="000000"/>
              </a:solidFill>
              <a:effectLst/>
              <a:uFillTx/>
              <a:latin typeface="Times New Roman"/>
            </a:endParaRPr>
          </a:p>
        </p:txBody>
      </p:sp>
      <p:sp>
        <p:nvSpPr>
          <p:cNvPr id="611" name="任意多边形 610"/>
          <p:cNvSpPr/>
          <p:nvPr/>
        </p:nvSpPr>
        <p:spPr>
          <a:xfrm>
            <a:off x="5640480" y="6217200"/>
            <a:ext cx="95400" cy="95400"/>
          </a:xfrm>
          <a:custGeom>
            <a:avLst/>
            <a:gdLst/>
            <a:ahLst/>
            <a:cxnLst/>
            <a:rect l="0" t="0" r="r" b="b"/>
            <a:pathLst>
              <a:path w="265" h="265">
                <a:moveTo>
                  <a:pt x="265" y="132"/>
                </a:moveTo>
                <a:cubicBezTo>
                  <a:pt x="265" y="149"/>
                  <a:pt x="261" y="166"/>
                  <a:pt x="255" y="182"/>
                </a:cubicBezTo>
                <a:cubicBezTo>
                  <a:pt x="248" y="198"/>
                  <a:pt x="237" y="213"/>
                  <a:pt x="225" y="226"/>
                </a:cubicBezTo>
                <a:cubicBezTo>
                  <a:pt x="213" y="238"/>
                  <a:pt x="198" y="248"/>
                  <a:pt x="182" y="255"/>
                </a:cubicBezTo>
                <a:cubicBezTo>
                  <a:pt x="166" y="261"/>
                  <a:pt x="149" y="265"/>
                  <a:pt x="132" y="265"/>
                </a:cubicBezTo>
                <a:cubicBezTo>
                  <a:pt x="114" y="265"/>
                  <a:pt x="98" y="261"/>
                  <a:pt x="81" y="255"/>
                </a:cubicBezTo>
                <a:cubicBezTo>
                  <a:pt x="65" y="248"/>
                  <a:pt x="51" y="238"/>
                  <a:pt x="39" y="226"/>
                </a:cubicBezTo>
                <a:cubicBezTo>
                  <a:pt x="26" y="213"/>
                  <a:pt x="17" y="198"/>
                  <a:pt x="10" y="182"/>
                </a:cubicBezTo>
                <a:cubicBezTo>
                  <a:pt x="4" y="166"/>
                  <a:pt x="0" y="149"/>
                  <a:pt x="0" y="132"/>
                </a:cubicBezTo>
                <a:cubicBezTo>
                  <a:pt x="0" y="114"/>
                  <a:pt x="4" y="98"/>
                  <a:pt x="10" y="81"/>
                </a:cubicBezTo>
                <a:cubicBezTo>
                  <a:pt x="17" y="65"/>
                  <a:pt x="26" y="51"/>
                  <a:pt x="39" y="39"/>
                </a:cubicBezTo>
                <a:cubicBezTo>
                  <a:pt x="51" y="26"/>
                  <a:pt x="65" y="17"/>
                  <a:pt x="81" y="10"/>
                </a:cubicBezTo>
                <a:cubicBezTo>
                  <a:pt x="98" y="4"/>
                  <a:pt x="114" y="0"/>
                  <a:pt x="132" y="0"/>
                </a:cubicBezTo>
                <a:cubicBezTo>
                  <a:pt x="149" y="0"/>
                  <a:pt x="166" y="4"/>
                  <a:pt x="182" y="10"/>
                </a:cubicBezTo>
                <a:cubicBezTo>
                  <a:pt x="198" y="17"/>
                  <a:pt x="213" y="26"/>
                  <a:pt x="225" y="39"/>
                </a:cubicBezTo>
                <a:cubicBezTo>
                  <a:pt x="237" y="51"/>
                  <a:pt x="248" y="65"/>
                  <a:pt x="255" y="81"/>
                </a:cubicBezTo>
                <a:cubicBezTo>
                  <a:pt x="261" y="98"/>
                  <a:pt x="265" y="114"/>
                  <a:pt x="265" y="132"/>
                </a:cubicBezTo>
                <a:close/>
              </a:path>
            </a:pathLst>
          </a:custGeom>
          <a:solidFill>
            <a:srgbClr val="EF4444"/>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12" name="文本框 611"/>
          <p:cNvSpPr txBox="1"/>
          <p:nvPr/>
        </p:nvSpPr>
        <p:spPr>
          <a:xfrm>
            <a:off x="5640840" y="5889240"/>
            <a:ext cx="759600" cy="183240"/>
          </a:xfrm>
          <a:prstGeom prst="rect">
            <a:avLst/>
          </a:prstGeom>
          <a:noFill/>
          <a:ln w="0">
            <a:noFill/>
          </a:ln>
        </p:spPr>
        <p:txBody>
          <a:bodyPr wrap="none" lIns="0" tIns="0" rIns="0" bIns="0" anchor="t">
            <a:spAutoFit/>
          </a:bodyPr>
          <a:lstStyle/>
          <a:p>
            <a:r>
              <a:rPr lang="zh-CN" sz="989" b="0" u="none" strike="noStrike">
                <a:solidFill>
                  <a:srgbClr val="FFFFFF"/>
                </a:solidFill>
                <a:effectLst/>
                <a:uFillTx/>
                <a:latin typeface="NotoSansCJKsc"/>
                <a:ea typeface="NotoSansCJKsc"/>
              </a:rPr>
              <a:t>调优效果对⽐</a:t>
            </a:r>
            <a:endParaRPr lang="en-US" sz="989" b="0" u="none" strike="noStrike">
              <a:solidFill>
                <a:srgbClr val="000000"/>
              </a:solidFill>
              <a:effectLst/>
              <a:uFillTx/>
              <a:latin typeface="Times New Roman"/>
            </a:endParaRPr>
          </a:p>
        </p:txBody>
      </p:sp>
      <p:sp>
        <p:nvSpPr>
          <p:cNvPr id="613" name="文本框 612"/>
          <p:cNvSpPr txBox="1"/>
          <p:nvPr/>
        </p:nvSpPr>
        <p:spPr>
          <a:xfrm>
            <a:off x="5798880" y="6176160"/>
            <a:ext cx="445680" cy="162000"/>
          </a:xfrm>
          <a:prstGeom prst="rect">
            <a:avLst/>
          </a:prstGeom>
          <a:noFill/>
          <a:ln w="0">
            <a:noFill/>
          </a:ln>
        </p:spPr>
        <p:txBody>
          <a:bodyPr wrap="none" lIns="0" tIns="0" rIns="0" bIns="0" anchor="t">
            <a:spAutoFit/>
          </a:bodyPr>
          <a:lstStyle/>
          <a:p>
            <a:r>
              <a:rPr lang="zh-CN" sz="870" b="0" u="none" strike="noStrike">
                <a:solidFill>
                  <a:srgbClr val="FCA5A5"/>
                </a:solidFill>
                <a:effectLst/>
                <a:uFillTx/>
                <a:latin typeface="NotoSansCJKsc"/>
                <a:ea typeface="NotoSansCJKsc"/>
              </a:rPr>
              <a:t>优化前：</a:t>
            </a:r>
            <a:endParaRPr lang="en-US" sz="870" b="0" u="none" strike="noStrike">
              <a:solidFill>
                <a:srgbClr val="000000"/>
              </a:solidFill>
              <a:effectLst/>
              <a:uFillTx/>
              <a:latin typeface="Times New Roman"/>
            </a:endParaRPr>
          </a:p>
        </p:txBody>
      </p:sp>
      <p:sp>
        <p:nvSpPr>
          <p:cNvPr id="614" name="文本框 613"/>
          <p:cNvSpPr txBox="1"/>
          <p:nvPr/>
        </p:nvSpPr>
        <p:spPr>
          <a:xfrm>
            <a:off x="6241320" y="6201720"/>
            <a:ext cx="1101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615" name="任意多边形 614"/>
          <p:cNvSpPr/>
          <p:nvPr/>
        </p:nvSpPr>
        <p:spPr>
          <a:xfrm>
            <a:off x="5640480" y="6438600"/>
            <a:ext cx="95400" cy="95040"/>
          </a:xfrm>
          <a:custGeom>
            <a:avLst/>
            <a:gdLst/>
            <a:ahLst/>
            <a:cxnLst/>
            <a:rect l="0" t="0" r="r" b="b"/>
            <a:pathLst>
              <a:path w="265" h="264">
                <a:moveTo>
                  <a:pt x="265" y="132"/>
                </a:moveTo>
                <a:cubicBezTo>
                  <a:pt x="265" y="150"/>
                  <a:pt x="261" y="167"/>
                  <a:pt x="255" y="183"/>
                </a:cubicBezTo>
                <a:cubicBezTo>
                  <a:pt x="248" y="199"/>
                  <a:pt x="237" y="213"/>
                  <a:pt x="225" y="225"/>
                </a:cubicBezTo>
                <a:cubicBezTo>
                  <a:pt x="213" y="238"/>
                  <a:pt x="198" y="247"/>
                  <a:pt x="182" y="254"/>
                </a:cubicBezTo>
                <a:cubicBezTo>
                  <a:pt x="166" y="261"/>
                  <a:pt x="149" y="264"/>
                  <a:pt x="132" y="264"/>
                </a:cubicBezTo>
                <a:cubicBezTo>
                  <a:pt x="114" y="264"/>
                  <a:pt x="98" y="261"/>
                  <a:pt x="81" y="254"/>
                </a:cubicBezTo>
                <a:cubicBezTo>
                  <a:pt x="65" y="247"/>
                  <a:pt x="51" y="238"/>
                  <a:pt x="39" y="225"/>
                </a:cubicBezTo>
                <a:cubicBezTo>
                  <a:pt x="26" y="213"/>
                  <a:pt x="17" y="199"/>
                  <a:pt x="10" y="183"/>
                </a:cubicBezTo>
                <a:cubicBezTo>
                  <a:pt x="4" y="167"/>
                  <a:pt x="0" y="150"/>
                  <a:pt x="0" y="132"/>
                </a:cubicBezTo>
                <a:cubicBezTo>
                  <a:pt x="0" y="114"/>
                  <a:pt x="4" y="97"/>
                  <a:pt x="10" y="81"/>
                </a:cubicBezTo>
                <a:cubicBezTo>
                  <a:pt x="17" y="65"/>
                  <a:pt x="26" y="51"/>
                  <a:pt x="39" y="38"/>
                </a:cubicBezTo>
                <a:cubicBezTo>
                  <a:pt x="51" y="26"/>
                  <a:pt x="65" y="16"/>
                  <a:pt x="81" y="10"/>
                </a:cubicBezTo>
                <a:cubicBezTo>
                  <a:pt x="98" y="3"/>
                  <a:pt x="114" y="0"/>
                  <a:pt x="132" y="0"/>
                </a:cubicBezTo>
                <a:cubicBezTo>
                  <a:pt x="149" y="0"/>
                  <a:pt x="166" y="3"/>
                  <a:pt x="182" y="10"/>
                </a:cubicBezTo>
                <a:cubicBezTo>
                  <a:pt x="198" y="16"/>
                  <a:pt x="213" y="26"/>
                  <a:pt x="225" y="38"/>
                </a:cubicBezTo>
                <a:cubicBezTo>
                  <a:pt x="237" y="51"/>
                  <a:pt x="248" y="65"/>
                  <a:pt x="255" y="81"/>
                </a:cubicBezTo>
                <a:cubicBezTo>
                  <a:pt x="261" y="97"/>
                  <a:pt x="265" y="114"/>
                  <a:pt x="265" y="132"/>
                </a:cubicBezTo>
                <a:close/>
              </a:path>
            </a:pathLst>
          </a:custGeom>
          <a:solidFill>
            <a:srgbClr val="10B981"/>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16" name="文本框 615"/>
          <p:cNvSpPr txBox="1"/>
          <p:nvPr/>
        </p:nvSpPr>
        <p:spPr>
          <a:xfrm>
            <a:off x="6276240" y="6176160"/>
            <a:ext cx="189216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回答内容可能不够聚焦，包含⽆关信息</a:t>
            </a:r>
            <a:endParaRPr lang="en-US" sz="870" b="0" u="none" strike="noStrike">
              <a:solidFill>
                <a:srgbClr val="000000"/>
              </a:solidFill>
              <a:effectLst/>
              <a:uFillTx/>
              <a:latin typeface="Times New Roman"/>
            </a:endParaRPr>
          </a:p>
        </p:txBody>
      </p:sp>
      <p:sp>
        <p:nvSpPr>
          <p:cNvPr id="617" name="文本框 616"/>
          <p:cNvSpPr txBox="1"/>
          <p:nvPr/>
        </p:nvSpPr>
        <p:spPr>
          <a:xfrm>
            <a:off x="5798880" y="6397200"/>
            <a:ext cx="445680" cy="162000"/>
          </a:xfrm>
          <a:prstGeom prst="rect">
            <a:avLst/>
          </a:prstGeom>
          <a:noFill/>
          <a:ln w="0">
            <a:noFill/>
          </a:ln>
        </p:spPr>
        <p:txBody>
          <a:bodyPr wrap="none" lIns="0" tIns="0" rIns="0" bIns="0" anchor="t">
            <a:spAutoFit/>
          </a:bodyPr>
          <a:lstStyle/>
          <a:p>
            <a:r>
              <a:rPr lang="zh-CN" sz="870" b="0" u="none" strike="noStrike">
                <a:solidFill>
                  <a:srgbClr val="6EE7B7"/>
                </a:solidFill>
                <a:effectLst/>
                <a:uFillTx/>
                <a:latin typeface="NotoSansCJKsc"/>
                <a:ea typeface="NotoSansCJKsc"/>
              </a:rPr>
              <a:t>优化后：</a:t>
            </a:r>
            <a:endParaRPr lang="en-US" sz="870" b="0" u="none" strike="noStrike">
              <a:solidFill>
                <a:srgbClr val="000000"/>
              </a:solidFill>
              <a:effectLst/>
              <a:uFillTx/>
              <a:latin typeface="Times New Roman"/>
            </a:endParaRPr>
          </a:p>
        </p:txBody>
      </p:sp>
      <p:sp>
        <p:nvSpPr>
          <p:cNvPr id="618" name="文本框 617"/>
          <p:cNvSpPr txBox="1"/>
          <p:nvPr/>
        </p:nvSpPr>
        <p:spPr>
          <a:xfrm>
            <a:off x="6241320" y="6422760"/>
            <a:ext cx="11016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619" name="任意多边形 618"/>
          <p:cNvSpPr/>
          <p:nvPr/>
        </p:nvSpPr>
        <p:spPr>
          <a:xfrm>
            <a:off x="679320" y="6936120"/>
            <a:ext cx="9354240" cy="569160"/>
          </a:xfrm>
          <a:custGeom>
            <a:avLst/>
            <a:gdLst/>
            <a:ahLst/>
            <a:cxnLst/>
            <a:rect l="0" t="0" r="r" b="b"/>
            <a:pathLst>
              <a:path w="25984" h="1581">
                <a:moveTo>
                  <a:pt x="0" y="1406"/>
                </a:moveTo>
                <a:lnTo>
                  <a:pt x="0" y="176"/>
                </a:lnTo>
                <a:cubicBezTo>
                  <a:pt x="0" y="164"/>
                  <a:pt x="1" y="153"/>
                  <a:pt x="3" y="141"/>
                </a:cubicBezTo>
                <a:cubicBezTo>
                  <a:pt x="5" y="130"/>
                  <a:pt x="9" y="119"/>
                  <a:pt x="13" y="109"/>
                </a:cubicBezTo>
                <a:cubicBezTo>
                  <a:pt x="18" y="98"/>
                  <a:pt x="23" y="88"/>
                  <a:pt x="29" y="78"/>
                </a:cubicBezTo>
                <a:cubicBezTo>
                  <a:pt x="36" y="69"/>
                  <a:pt x="43" y="60"/>
                  <a:pt x="51" y="52"/>
                </a:cubicBezTo>
                <a:cubicBezTo>
                  <a:pt x="59" y="43"/>
                  <a:pt x="68" y="36"/>
                  <a:pt x="78" y="30"/>
                </a:cubicBezTo>
                <a:cubicBezTo>
                  <a:pt x="87" y="23"/>
                  <a:pt x="97" y="18"/>
                  <a:pt x="108" y="14"/>
                </a:cubicBezTo>
                <a:cubicBezTo>
                  <a:pt x="119" y="9"/>
                  <a:pt x="130" y="6"/>
                  <a:pt x="141" y="4"/>
                </a:cubicBezTo>
                <a:cubicBezTo>
                  <a:pt x="152" y="1"/>
                  <a:pt x="164" y="0"/>
                  <a:pt x="175" y="0"/>
                </a:cubicBezTo>
                <a:lnTo>
                  <a:pt x="25808" y="0"/>
                </a:lnTo>
                <a:cubicBezTo>
                  <a:pt x="25820" y="0"/>
                  <a:pt x="25831" y="1"/>
                  <a:pt x="25842" y="4"/>
                </a:cubicBezTo>
                <a:cubicBezTo>
                  <a:pt x="25854" y="6"/>
                  <a:pt x="25865" y="9"/>
                  <a:pt x="25875" y="14"/>
                </a:cubicBezTo>
                <a:cubicBezTo>
                  <a:pt x="25886" y="18"/>
                  <a:pt x="25896" y="23"/>
                  <a:pt x="25906" y="30"/>
                </a:cubicBezTo>
                <a:cubicBezTo>
                  <a:pt x="25915" y="36"/>
                  <a:pt x="25924" y="43"/>
                  <a:pt x="25932" y="52"/>
                </a:cubicBezTo>
                <a:cubicBezTo>
                  <a:pt x="25940" y="60"/>
                  <a:pt x="25948" y="69"/>
                  <a:pt x="25954" y="78"/>
                </a:cubicBezTo>
                <a:cubicBezTo>
                  <a:pt x="25960" y="88"/>
                  <a:pt x="25966" y="98"/>
                  <a:pt x="25970" y="109"/>
                </a:cubicBezTo>
                <a:cubicBezTo>
                  <a:pt x="25975" y="119"/>
                  <a:pt x="25978" y="130"/>
                  <a:pt x="25980" y="141"/>
                </a:cubicBezTo>
                <a:cubicBezTo>
                  <a:pt x="25982" y="153"/>
                  <a:pt x="25984" y="164"/>
                  <a:pt x="25984" y="176"/>
                </a:cubicBezTo>
                <a:lnTo>
                  <a:pt x="25984" y="1406"/>
                </a:lnTo>
                <a:cubicBezTo>
                  <a:pt x="25984" y="1417"/>
                  <a:pt x="25982" y="1429"/>
                  <a:pt x="25980" y="1440"/>
                </a:cubicBezTo>
                <a:cubicBezTo>
                  <a:pt x="25978" y="1451"/>
                  <a:pt x="25975" y="1462"/>
                  <a:pt x="25970" y="1473"/>
                </a:cubicBezTo>
                <a:cubicBezTo>
                  <a:pt x="25966" y="1483"/>
                  <a:pt x="25960" y="1494"/>
                  <a:pt x="25954" y="1503"/>
                </a:cubicBezTo>
                <a:cubicBezTo>
                  <a:pt x="25948" y="1513"/>
                  <a:pt x="25940" y="1522"/>
                  <a:pt x="25932" y="1530"/>
                </a:cubicBezTo>
                <a:cubicBezTo>
                  <a:pt x="25924" y="1538"/>
                  <a:pt x="25915" y="1545"/>
                  <a:pt x="25906" y="1552"/>
                </a:cubicBezTo>
                <a:cubicBezTo>
                  <a:pt x="25896" y="1558"/>
                  <a:pt x="25886" y="1563"/>
                  <a:pt x="25875" y="1568"/>
                </a:cubicBezTo>
                <a:cubicBezTo>
                  <a:pt x="25865" y="1572"/>
                  <a:pt x="25854" y="1576"/>
                  <a:pt x="25842" y="1578"/>
                </a:cubicBezTo>
                <a:cubicBezTo>
                  <a:pt x="25831" y="1580"/>
                  <a:pt x="25820" y="1581"/>
                  <a:pt x="25808" y="1581"/>
                </a:cubicBezTo>
                <a:lnTo>
                  <a:pt x="175" y="1581"/>
                </a:lnTo>
                <a:cubicBezTo>
                  <a:pt x="164" y="1581"/>
                  <a:pt x="152" y="1580"/>
                  <a:pt x="141" y="1578"/>
                </a:cubicBezTo>
                <a:cubicBezTo>
                  <a:pt x="130" y="1576"/>
                  <a:pt x="119" y="1572"/>
                  <a:pt x="108" y="1568"/>
                </a:cubicBezTo>
                <a:cubicBezTo>
                  <a:pt x="97" y="1563"/>
                  <a:pt x="87" y="1558"/>
                  <a:pt x="78" y="1552"/>
                </a:cubicBezTo>
                <a:cubicBezTo>
                  <a:pt x="68" y="1545"/>
                  <a:pt x="59" y="1538"/>
                  <a:pt x="51" y="1530"/>
                </a:cubicBezTo>
                <a:cubicBezTo>
                  <a:pt x="43" y="1522"/>
                  <a:pt x="36" y="1513"/>
                  <a:pt x="29" y="1503"/>
                </a:cubicBezTo>
                <a:cubicBezTo>
                  <a:pt x="23" y="1494"/>
                  <a:pt x="18" y="1483"/>
                  <a:pt x="13" y="1473"/>
                </a:cubicBezTo>
                <a:cubicBezTo>
                  <a:pt x="9" y="1462"/>
                  <a:pt x="5" y="1451"/>
                  <a:pt x="3" y="1440"/>
                </a:cubicBezTo>
                <a:cubicBezTo>
                  <a:pt x="1" y="1429"/>
                  <a:pt x="0" y="1417"/>
                  <a:pt x="0" y="1406"/>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20" name="图片 619"/>
          <p:cNvPicPr/>
          <p:nvPr/>
        </p:nvPicPr>
        <p:blipFill>
          <a:blip r:embed="rId8"/>
          <a:stretch/>
        </p:blipFill>
        <p:spPr>
          <a:xfrm>
            <a:off x="805680" y="7141680"/>
            <a:ext cx="181440" cy="157680"/>
          </a:xfrm>
          <a:prstGeom prst="rect">
            <a:avLst/>
          </a:prstGeom>
          <a:noFill/>
          <a:ln w="0">
            <a:noFill/>
          </a:ln>
        </p:spPr>
      </p:pic>
      <p:sp>
        <p:nvSpPr>
          <p:cNvPr id="621" name="文本框 620"/>
          <p:cNvSpPr txBox="1"/>
          <p:nvPr/>
        </p:nvSpPr>
        <p:spPr>
          <a:xfrm>
            <a:off x="6276240" y="6397200"/>
            <a:ext cx="200340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回答更加准确、相关，符合企业内部语境</a:t>
            </a:r>
            <a:endParaRPr lang="en-US" sz="870" b="0" u="none" strike="noStrike">
              <a:solidFill>
                <a:srgbClr val="000000"/>
              </a:solidFill>
              <a:effectLst/>
              <a:uFillTx/>
              <a:latin typeface="Times New Roman"/>
            </a:endParaRPr>
          </a:p>
        </p:txBody>
      </p:sp>
      <p:sp>
        <p:nvSpPr>
          <p:cNvPr id="622" name="文本框 621"/>
          <p:cNvSpPr txBox="1"/>
          <p:nvPr/>
        </p:nvSpPr>
        <p:spPr>
          <a:xfrm>
            <a:off x="1082160" y="7053120"/>
            <a:ext cx="878976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通过结合提⽰词优化和参数调优，可显著提升企业⽂档问答系统的⽣成质量。在企业环境中，⽣成模型的准确性和相关性要求更⾼，因此合理的提⽰词设计和参数调优是提升⽣成质</a:t>
            </a:r>
            <a:endParaRPr lang="en-US" sz="870" b="0" u="none" strike="noStrike">
              <a:solidFill>
                <a:srgbClr val="000000"/>
              </a:solidFill>
              <a:effectLst/>
              <a:uFillTx/>
              <a:latin typeface="Times New Roman"/>
            </a:endParaRPr>
          </a:p>
        </p:txBody>
      </p:sp>
      <p:sp>
        <p:nvSpPr>
          <p:cNvPr id="623" name="文本框 622"/>
          <p:cNvSpPr txBox="1"/>
          <p:nvPr/>
        </p:nvSpPr>
        <p:spPr>
          <a:xfrm>
            <a:off x="1082160" y="7210800"/>
            <a:ext cx="55692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量的关键。</a:t>
            </a:r>
            <a:endParaRPr lang="en-US" sz="870" b="0" u="none" strike="noStrike">
              <a:solidFill>
                <a:srgbClr val="000000"/>
              </a:solidFill>
              <a:effectLst/>
              <a:uFillTx/>
              <a:latin typeface="Times New Roman"/>
            </a:endParaRPr>
          </a:p>
        </p:txBody>
      </p:sp>
      <p:sp>
        <p:nvSpPr>
          <p:cNvPr id="624" name="文本框 623"/>
          <p:cNvSpPr txBox="1"/>
          <p:nvPr/>
        </p:nvSpPr>
        <p:spPr>
          <a:xfrm>
            <a:off x="9935640" y="7576200"/>
            <a:ext cx="32112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9 / 16</a:t>
            </a:r>
            <a:endParaRPr lang="en-US" sz="87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任意多边形 624"/>
          <p:cNvSpPr/>
          <p:nvPr/>
        </p:nvSpPr>
        <p:spPr>
          <a:xfrm>
            <a:off x="0" y="0"/>
            <a:ext cx="10704600" cy="9259920"/>
          </a:xfrm>
          <a:custGeom>
            <a:avLst/>
            <a:gdLst/>
            <a:ahLst/>
            <a:cxnLst/>
            <a:rect l="0" t="0" r="r" b="b"/>
            <a:pathLst>
              <a:path w="29735" h="25722">
                <a:moveTo>
                  <a:pt x="0" y="0"/>
                </a:moveTo>
                <a:lnTo>
                  <a:pt x="29735" y="0"/>
                </a:lnTo>
                <a:lnTo>
                  <a:pt x="29735" y="25722"/>
                </a:lnTo>
                <a:lnTo>
                  <a:pt x="0" y="25722"/>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26" name="图片 625"/>
          <p:cNvPicPr/>
          <p:nvPr/>
        </p:nvPicPr>
        <p:blipFill>
          <a:blip r:embed="rId2"/>
          <a:stretch/>
        </p:blipFill>
        <p:spPr>
          <a:xfrm>
            <a:off x="568800" y="1130400"/>
            <a:ext cx="9581400" cy="6998760"/>
          </a:xfrm>
          <a:prstGeom prst="rect">
            <a:avLst/>
          </a:prstGeom>
          <a:noFill/>
          <a:ln w="0">
            <a:noFill/>
          </a:ln>
        </p:spPr>
      </p:pic>
      <p:sp>
        <p:nvSpPr>
          <p:cNvPr id="627" name="任意多边形 626"/>
          <p:cNvSpPr/>
          <p:nvPr/>
        </p:nvSpPr>
        <p:spPr>
          <a:xfrm>
            <a:off x="8653320" y="7006320"/>
            <a:ext cx="2051280" cy="2246040"/>
          </a:xfrm>
          <a:custGeom>
            <a:avLst/>
            <a:gdLst/>
            <a:ahLst/>
            <a:cxnLst/>
            <a:rect l="0" t="0" r="r" b="b"/>
            <a:pathLst>
              <a:path w="5698" h="6239">
                <a:moveTo>
                  <a:pt x="5698" y="4876"/>
                </a:moveTo>
                <a:cubicBezTo>
                  <a:pt x="5675" y="4910"/>
                  <a:pt x="5650" y="4945"/>
                  <a:pt x="5625" y="4978"/>
                </a:cubicBezTo>
                <a:cubicBezTo>
                  <a:pt x="5595" y="5019"/>
                  <a:pt x="5563" y="5060"/>
                  <a:pt x="5531" y="5099"/>
                </a:cubicBezTo>
                <a:cubicBezTo>
                  <a:pt x="5499" y="5139"/>
                  <a:pt x="5465" y="5177"/>
                  <a:pt x="5431" y="5215"/>
                </a:cubicBezTo>
                <a:cubicBezTo>
                  <a:pt x="5397" y="5253"/>
                  <a:pt x="5362" y="5290"/>
                  <a:pt x="5326" y="5326"/>
                </a:cubicBezTo>
                <a:cubicBezTo>
                  <a:pt x="5289" y="5362"/>
                  <a:pt x="5253" y="5397"/>
                  <a:pt x="5215" y="5432"/>
                </a:cubicBezTo>
                <a:cubicBezTo>
                  <a:pt x="5177" y="5466"/>
                  <a:pt x="5138" y="5499"/>
                  <a:pt x="5099" y="5532"/>
                </a:cubicBezTo>
                <a:cubicBezTo>
                  <a:pt x="5059" y="5564"/>
                  <a:pt x="5019" y="5595"/>
                  <a:pt x="4978" y="5626"/>
                </a:cubicBezTo>
                <a:cubicBezTo>
                  <a:pt x="4937" y="5656"/>
                  <a:pt x="4895" y="5685"/>
                  <a:pt x="4853" y="5714"/>
                </a:cubicBezTo>
                <a:cubicBezTo>
                  <a:pt x="4810" y="5742"/>
                  <a:pt x="4767" y="5770"/>
                  <a:pt x="4724" y="5796"/>
                </a:cubicBezTo>
                <a:cubicBezTo>
                  <a:pt x="4680" y="5822"/>
                  <a:pt x="4635" y="5847"/>
                  <a:pt x="4590" y="5871"/>
                </a:cubicBezTo>
                <a:cubicBezTo>
                  <a:pt x="4545" y="5895"/>
                  <a:pt x="4500" y="5918"/>
                  <a:pt x="4454" y="5940"/>
                </a:cubicBezTo>
                <a:cubicBezTo>
                  <a:pt x="4407" y="5962"/>
                  <a:pt x="4361" y="5983"/>
                  <a:pt x="4314" y="6002"/>
                </a:cubicBezTo>
                <a:cubicBezTo>
                  <a:pt x="4267" y="6022"/>
                  <a:pt x="4219" y="6040"/>
                  <a:pt x="4171" y="6057"/>
                </a:cubicBezTo>
                <a:cubicBezTo>
                  <a:pt x="4123" y="6074"/>
                  <a:pt x="4074" y="6090"/>
                  <a:pt x="4025" y="6105"/>
                </a:cubicBezTo>
                <a:cubicBezTo>
                  <a:pt x="3977" y="6120"/>
                  <a:pt x="3927" y="6134"/>
                  <a:pt x="3878" y="6146"/>
                </a:cubicBezTo>
                <a:cubicBezTo>
                  <a:pt x="3828" y="6158"/>
                  <a:pt x="3779" y="6170"/>
                  <a:pt x="3729" y="6180"/>
                </a:cubicBezTo>
                <a:cubicBezTo>
                  <a:pt x="3678" y="6190"/>
                  <a:pt x="3628" y="6198"/>
                  <a:pt x="3578" y="6206"/>
                </a:cubicBezTo>
                <a:cubicBezTo>
                  <a:pt x="3527" y="6213"/>
                  <a:pt x="3477" y="6219"/>
                  <a:pt x="3426" y="6224"/>
                </a:cubicBezTo>
                <a:cubicBezTo>
                  <a:pt x="3375" y="6229"/>
                  <a:pt x="3324" y="6233"/>
                  <a:pt x="3273" y="6236"/>
                </a:cubicBezTo>
                <a:cubicBezTo>
                  <a:pt x="3222" y="6238"/>
                  <a:pt x="3171" y="6239"/>
                  <a:pt x="3120" y="6239"/>
                </a:cubicBezTo>
                <a:cubicBezTo>
                  <a:pt x="3069" y="6239"/>
                  <a:pt x="3018" y="6238"/>
                  <a:pt x="2967" y="6236"/>
                </a:cubicBezTo>
                <a:cubicBezTo>
                  <a:pt x="2916" y="6233"/>
                  <a:pt x="2865" y="6229"/>
                  <a:pt x="2814" y="6224"/>
                </a:cubicBezTo>
                <a:cubicBezTo>
                  <a:pt x="2764" y="6219"/>
                  <a:pt x="2713" y="6213"/>
                  <a:pt x="2662" y="6206"/>
                </a:cubicBezTo>
                <a:cubicBezTo>
                  <a:pt x="2612" y="6198"/>
                  <a:pt x="2562" y="6190"/>
                  <a:pt x="2512" y="6180"/>
                </a:cubicBezTo>
                <a:cubicBezTo>
                  <a:pt x="2461" y="6170"/>
                  <a:pt x="2412" y="6158"/>
                  <a:pt x="2362" y="6146"/>
                </a:cubicBezTo>
                <a:cubicBezTo>
                  <a:pt x="2313" y="6134"/>
                  <a:pt x="2263" y="6120"/>
                  <a:pt x="2215" y="6105"/>
                </a:cubicBezTo>
                <a:cubicBezTo>
                  <a:pt x="2166" y="6090"/>
                  <a:pt x="2117" y="6074"/>
                  <a:pt x="2069" y="6057"/>
                </a:cubicBezTo>
                <a:cubicBezTo>
                  <a:pt x="2021" y="6040"/>
                  <a:pt x="1974" y="6022"/>
                  <a:pt x="1926" y="6002"/>
                </a:cubicBezTo>
                <a:cubicBezTo>
                  <a:pt x="1879" y="5983"/>
                  <a:pt x="1833" y="5962"/>
                  <a:pt x="1786" y="5940"/>
                </a:cubicBezTo>
                <a:cubicBezTo>
                  <a:pt x="1740" y="5918"/>
                  <a:pt x="1695" y="5895"/>
                  <a:pt x="1650" y="5871"/>
                </a:cubicBezTo>
                <a:cubicBezTo>
                  <a:pt x="1605" y="5847"/>
                  <a:pt x="1559" y="5822"/>
                  <a:pt x="1516" y="5796"/>
                </a:cubicBezTo>
                <a:cubicBezTo>
                  <a:pt x="1472" y="5770"/>
                  <a:pt x="1429" y="5742"/>
                  <a:pt x="1386" y="5714"/>
                </a:cubicBezTo>
                <a:cubicBezTo>
                  <a:pt x="1344" y="5685"/>
                  <a:pt x="1302" y="5656"/>
                  <a:pt x="1261" y="5626"/>
                </a:cubicBezTo>
                <a:cubicBezTo>
                  <a:pt x="1220" y="5595"/>
                  <a:pt x="1180" y="5564"/>
                  <a:pt x="1140" y="5532"/>
                </a:cubicBezTo>
                <a:cubicBezTo>
                  <a:pt x="1101" y="5499"/>
                  <a:pt x="1062" y="5466"/>
                  <a:pt x="1024" y="5432"/>
                </a:cubicBezTo>
                <a:cubicBezTo>
                  <a:pt x="987" y="5397"/>
                  <a:pt x="950" y="5362"/>
                  <a:pt x="914" y="5326"/>
                </a:cubicBezTo>
                <a:cubicBezTo>
                  <a:pt x="877" y="5290"/>
                  <a:pt x="842" y="5253"/>
                  <a:pt x="808" y="5215"/>
                </a:cubicBezTo>
                <a:cubicBezTo>
                  <a:pt x="774" y="5177"/>
                  <a:pt x="740" y="5139"/>
                  <a:pt x="708" y="5099"/>
                </a:cubicBezTo>
                <a:cubicBezTo>
                  <a:pt x="676" y="5060"/>
                  <a:pt x="644" y="5019"/>
                  <a:pt x="614" y="4978"/>
                </a:cubicBezTo>
                <a:cubicBezTo>
                  <a:pt x="583" y="4937"/>
                  <a:pt x="554" y="4896"/>
                  <a:pt x="526" y="4853"/>
                </a:cubicBezTo>
                <a:cubicBezTo>
                  <a:pt x="497" y="4811"/>
                  <a:pt x="470" y="4768"/>
                  <a:pt x="444" y="4724"/>
                </a:cubicBezTo>
                <a:cubicBezTo>
                  <a:pt x="418" y="4680"/>
                  <a:pt x="392" y="4636"/>
                  <a:pt x="368" y="4591"/>
                </a:cubicBezTo>
                <a:cubicBezTo>
                  <a:pt x="344" y="4546"/>
                  <a:pt x="321" y="4500"/>
                  <a:pt x="299" y="4454"/>
                </a:cubicBezTo>
                <a:cubicBezTo>
                  <a:pt x="278" y="4408"/>
                  <a:pt x="257" y="4361"/>
                  <a:pt x="237" y="4314"/>
                </a:cubicBezTo>
                <a:cubicBezTo>
                  <a:pt x="218" y="4267"/>
                  <a:pt x="200" y="4219"/>
                  <a:pt x="182" y="4171"/>
                </a:cubicBezTo>
                <a:cubicBezTo>
                  <a:pt x="165" y="4123"/>
                  <a:pt x="149" y="4075"/>
                  <a:pt x="134" y="4026"/>
                </a:cubicBezTo>
                <a:cubicBezTo>
                  <a:pt x="119" y="3977"/>
                  <a:pt x="106" y="3928"/>
                  <a:pt x="93" y="3878"/>
                </a:cubicBezTo>
                <a:cubicBezTo>
                  <a:pt x="81" y="3829"/>
                  <a:pt x="70" y="3779"/>
                  <a:pt x="60" y="3729"/>
                </a:cubicBezTo>
                <a:cubicBezTo>
                  <a:pt x="50" y="3679"/>
                  <a:pt x="41" y="3629"/>
                  <a:pt x="34" y="3578"/>
                </a:cubicBezTo>
                <a:cubicBezTo>
                  <a:pt x="26" y="3528"/>
                  <a:pt x="20" y="3477"/>
                  <a:pt x="15" y="3426"/>
                </a:cubicBezTo>
                <a:cubicBezTo>
                  <a:pt x="10" y="3375"/>
                  <a:pt x="6" y="3324"/>
                  <a:pt x="4" y="3273"/>
                </a:cubicBezTo>
                <a:cubicBezTo>
                  <a:pt x="1" y="3223"/>
                  <a:pt x="0" y="3171"/>
                  <a:pt x="0" y="3120"/>
                </a:cubicBezTo>
                <a:cubicBezTo>
                  <a:pt x="0" y="3069"/>
                  <a:pt x="1" y="3018"/>
                  <a:pt x="4" y="2967"/>
                </a:cubicBezTo>
                <a:cubicBezTo>
                  <a:pt x="6" y="2916"/>
                  <a:pt x="10" y="2866"/>
                  <a:pt x="15" y="2815"/>
                </a:cubicBezTo>
                <a:cubicBezTo>
                  <a:pt x="20" y="2764"/>
                  <a:pt x="26" y="2713"/>
                  <a:pt x="34" y="2663"/>
                </a:cubicBezTo>
                <a:cubicBezTo>
                  <a:pt x="41" y="2612"/>
                  <a:pt x="50" y="2562"/>
                  <a:pt x="60" y="2512"/>
                </a:cubicBezTo>
                <a:cubicBezTo>
                  <a:pt x="70" y="2462"/>
                  <a:pt x="81" y="2412"/>
                  <a:pt x="93" y="2362"/>
                </a:cubicBezTo>
                <a:cubicBezTo>
                  <a:pt x="106" y="2312"/>
                  <a:pt x="119" y="2263"/>
                  <a:pt x="134" y="2214"/>
                </a:cubicBezTo>
                <a:cubicBezTo>
                  <a:pt x="149" y="2165"/>
                  <a:pt x="165" y="2117"/>
                  <a:pt x="182" y="2069"/>
                </a:cubicBezTo>
                <a:cubicBezTo>
                  <a:pt x="200" y="2021"/>
                  <a:pt x="218" y="1973"/>
                  <a:pt x="237" y="1926"/>
                </a:cubicBezTo>
                <a:cubicBezTo>
                  <a:pt x="257" y="1879"/>
                  <a:pt x="278" y="1832"/>
                  <a:pt x="299" y="1786"/>
                </a:cubicBezTo>
                <a:cubicBezTo>
                  <a:pt x="321" y="1740"/>
                  <a:pt x="344" y="1694"/>
                  <a:pt x="368" y="1649"/>
                </a:cubicBezTo>
                <a:cubicBezTo>
                  <a:pt x="392" y="1604"/>
                  <a:pt x="418" y="1560"/>
                  <a:pt x="444" y="1516"/>
                </a:cubicBezTo>
                <a:cubicBezTo>
                  <a:pt x="470" y="1472"/>
                  <a:pt x="497" y="1429"/>
                  <a:pt x="526" y="1387"/>
                </a:cubicBezTo>
                <a:cubicBezTo>
                  <a:pt x="554" y="1344"/>
                  <a:pt x="583" y="1302"/>
                  <a:pt x="614" y="1261"/>
                </a:cubicBezTo>
                <a:cubicBezTo>
                  <a:pt x="644" y="1220"/>
                  <a:pt x="676" y="1180"/>
                  <a:pt x="708" y="1141"/>
                </a:cubicBezTo>
                <a:cubicBezTo>
                  <a:pt x="740" y="1101"/>
                  <a:pt x="774" y="1063"/>
                  <a:pt x="808" y="1025"/>
                </a:cubicBezTo>
                <a:cubicBezTo>
                  <a:pt x="842" y="987"/>
                  <a:pt x="877" y="950"/>
                  <a:pt x="914" y="914"/>
                </a:cubicBezTo>
                <a:cubicBezTo>
                  <a:pt x="950" y="878"/>
                  <a:pt x="987" y="843"/>
                  <a:pt x="1024" y="808"/>
                </a:cubicBezTo>
                <a:cubicBezTo>
                  <a:pt x="1062" y="774"/>
                  <a:pt x="1101" y="741"/>
                  <a:pt x="1140" y="708"/>
                </a:cubicBezTo>
                <a:cubicBezTo>
                  <a:pt x="1180" y="676"/>
                  <a:pt x="1220" y="645"/>
                  <a:pt x="1261" y="614"/>
                </a:cubicBezTo>
                <a:cubicBezTo>
                  <a:pt x="1302" y="584"/>
                  <a:pt x="1344" y="554"/>
                  <a:pt x="1386" y="526"/>
                </a:cubicBezTo>
                <a:cubicBezTo>
                  <a:pt x="1429" y="498"/>
                  <a:pt x="1472" y="470"/>
                  <a:pt x="1516" y="444"/>
                </a:cubicBezTo>
                <a:cubicBezTo>
                  <a:pt x="1559" y="418"/>
                  <a:pt x="1605" y="393"/>
                  <a:pt x="1650" y="369"/>
                </a:cubicBezTo>
                <a:cubicBezTo>
                  <a:pt x="1695" y="345"/>
                  <a:pt x="1740" y="322"/>
                  <a:pt x="1786" y="300"/>
                </a:cubicBezTo>
                <a:cubicBezTo>
                  <a:pt x="1833" y="278"/>
                  <a:pt x="1879" y="257"/>
                  <a:pt x="1926" y="238"/>
                </a:cubicBezTo>
                <a:cubicBezTo>
                  <a:pt x="1974" y="218"/>
                  <a:pt x="2021" y="200"/>
                  <a:pt x="2069" y="183"/>
                </a:cubicBezTo>
                <a:cubicBezTo>
                  <a:pt x="2117" y="166"/>
                  <a:pt x="2166" y="150"/>
                  <a:pt x="2215" y="135"/>
                </a:cubicBezTo>
                <a:cubicBezTo>
                  <a:pt x="2263" y="120"/>
                  <a:pt x="2313" y="106"/>
                  <a:pt x="2362" y="94"/>
                </a:cubicBezTo>
                <a:cubicBezTo>
                  <a:pt x="2412" y="81"/>
                  <a:pt x="2461" y="70"/>
                  <a:pt x="2512" y="60"/>
                </a:cubicBezTo>
                <a:cubicBezTo>
                  <a:pt x="2562" y="50"/>
                  <a:pt x="2612" y="42"/>
                  <a:pt x="2662" y="34"/>
                </a:cubicBezTo>
                <a:cubicBezTo>
                  <a:pt x="2713" y="27"/>
                  <a:pt x="2764" y="20"/>
                  <a:pt x="2814" y="15"/>
                </a:cubicBezTo>
                <a:cubicBezTo>
                  <a:pt x="2865" y="10"/>
                  <a:pt x="2916" y="7"/>
                  <a:pt x="2967" y="4"/>
                </a:cubicBezTo>
                <a:cubicBezTo>
                  <a:pt x="3018" y="2"/>
                  <a:pt x="3069" y="0"/>
                  <a:pt x="3120" y="0"/>
                </a:cubicBezTo>
                <a:cubicBezTo>
                  <a:pt x="3171" y="0"/>
                  <a:pt x="3222" y="2"/>
                  <a:pt x="3273" y="4"/>
                </a:cubicBezTo>
                <a:cubicBezTo>
                  <a:pt x="3324" y="7"/>
                  <a:pt x="3375" y="10"/>
                  <a:pt x="3426" y="15"/>
                </a:cubicBezTo>
                <a:cubicBezTo>
                  <a:pt x="3477" y="20"/>
                  <a:pt x="3527" y="27"/>
                  <a:pt x="3578" y="34"/>
                </a:cubicBezTo>
                <a:cubicBezTo>
                  <a:pt x="3628" y="42"/>
                  <a:pt x="3678" y="50"/>
                  <a:pt x="3729" y="60"/>
                </a:cubicBezTo>
                <a:cubicBezTo>
                  <a:pt x="3779" y="70"/>
                  <a:pt x="3828" y="81"/>
                  <a:pt x="3878" y="94"/>
                </a:cubicBezTo>
                <a:cubicBezTo>
                  <a:pt x="3927" y="106"/>
                  <a:pt x="3977" y="120"/>
                  <a:pt x="4025" y="135"/>
                </a:cubicBezTo>
                <a:cubicBezTo>
                  <a:pt x="4074" y="150"/>
                  <a:pt x="4123" y="166"/>
                  <a:pt x="4171" y="183"/>
                </a:cubicBezTo>
                <a:cubicBezTo>
                  <a:pt x="4219" y="200"/>
                  <a:pt x="4267" y="218"/>
                  <a:pt x="4314" y="238"/>
                </a:cubicBezTo>
                <a:cubicBezTo>
                  <a:pt x="4361" y="257"/>
                  <a:pt x="4407" y="278"/>
                  <a:pt x="4454" y="300"/>
                </a:cubicBezTo>
                <a:cubicBezTo>
                  <a:pt x="4500" y="322"/>
                  <a:pt x="4545" y="345"/>
                  <a:pt x="4590" y="369"/>
                </a:cubicBezTo>
                <a:cubicBezTo>
                  <a:pt x="4635" y="393"/>
                  <a:pt x="4680" y="418"/>
                  <a:pt x="4724" y="444"/>
                </a:cubicBezTo>
                <a:cubicBezTo>
                  <a:pt x="4767" y="470"/>
                  <a:pt x="4810" y="498"/>
                  <a:pt x="4853" y="526"/>
                </a:cubicBezTo>
                <a:cubicBezTo>
                  <a:pt x="4895" y="554"/>
                  <a:pt x="4937" y="584"/>
                  <a:pt x="4978" y="614"/>
                </a:cubicBezTo>
                <a:cubicBezTo>
                  <a:pt x="5019" y="645"/>
                  <a:pt x="5059" y="676"/>
                  <a:pt x="5099" y="708"/>
                </a:cubicBezTo>
                <a:cubicBezTo>
                  <a:pt x="5138" y="741"/>
                  <a:pt x="5177" y="774"/>
                  <a:pt x="5215" y="808"/>
                </a:cubicBezTo>
                <a:cubicBezTo>
                  <a:pt x="5253" y="843"/>
                  <a:pt x="5289" y="878"/>
                  <a:pt x="5326" y="914"/>
                </a:cubicBezTo>
                <a:cubicBezTo>
                  <a:pt x="5362" y="950"/>
                  <a:pt x="5397" y="987"/>
                  <a:pt x="5431" y="1025"/>
                </a:cubicBezTo>
                <a:cubicBezTo>
                  <a:pt x="5465" y="1063"/>
                  <a:pt x="5499" y="1101"/>
                  <a:pt x="5531" y="1141"/>
                </a:cubicBezTo>
                <a:cubicBezTo>
                  <a:pt x="5563" y="1180"/>
                  <a:pt x="5595" y="1220"/>
                  <a:pt x="5625" y="1261"/>
                </a:cubicBezTo>
                <a:cubicBezTo>
                  <a:pt x="5650" y="1295"/>
                  <a:pt x="5675" y="1330"/>
                  <a:pt x="5698" y="1364"/>
                </a:cubicBezTo>
                <a:lnTo>
                  <a:pt x="5698" y="4876"/>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28" name="任意多边形 627"/>
          <p:cNvSpPr/>
          <p:nvPr/>
        </p:nvSpPr>
        <p:spPr>
          <a:xfrm>
            <a:off x="-360" y="531360"/>
            <a:ext cx="1467720" cy="1497600"/>
          </a:xfrm>
          <a:custGeom>
            <a:avLst/>
            <a:gdLst/>
            <a:ahLst/>
            <a:cxnLst/>
            <a:rect l="0" t="0" r="r" b="b"/>
            <a:pathLst>
              <a:path w="4077" h="4160">
                <a:moveTo>
                  <a:pt x="4077" y="2080"/>
                </a:moveTo>
                <a:cubicBezTo>
                  <a:pt x="4077" y="2148"/>
                  <a:pt x="4074" y="2216"/>
                  <a:pt x="4067" y="2284"/>
                </a:cubicBezTo>
                <a:cubicBezTo>
                  <a:pt x="4060" y="2352"/>
                  <a:pt x="4050" y="2419"/>
                  <a:pt x="4037" y="2486"/>
                </a:cubicBezTo>
                <a:cubicBezTo>
                  <a:pt x="4024" y="2553"/>
                  <a:pt x="4007" y="2619"/>
                  <a:pt x="3988" y="2684"/>
                </a:cubicBezTo>
                <a:cubicBezTo>
                  <a:pt x="3968" y="2749"/>
                  <a:pt x="3945" y="2813"/>
                  <a:pt x="3919" y="2876"/>
                </a:cubicBezTo>
                <a:cubicBezTo>
                  <a:pt x="3893" y="2939"/>
                  <a:pt x="3864" y="3000"/>
                  <a:pt x="3832" y="3060"/>
                </a:cubicBezTo>
                <a:cubicBezTo>
                  <a:pt x="3799" y="3120"/>
                  <a:pt x="3764" y="3179"/>
                  <a:pt x="3727" y="3235"/>
                </a:cubicBezTo>
                <a:cubicBezTo>
                  <a:pt x="3689" y="3292"/>
                  <a:pt x="3648" y="3347"/>
                  <a:pt x="3605" y="3399"/>
                </a:cubicBezTo>
                <a:cubicBezTo>
                  <a:pt x="3562" y="3452"/>
                  <a:pt x="3516" y="3502"/>
                  <a:pt x="3468" y="3551"/>
                </a:cubicBezTo>
                <a:cubicBezTo>
                  <a:pt x="3420" y="3599"/>
                  <a:pt x="3369" y="3644"/>
                  <a:pt x="3317" y="3688"/>
                </a:cubicBezTo>
                <a:cubicBezTo>
                  <a:pt x="3264" y="3731"/>
                  <a:pt x="3210" y="3771"/>
                  <a:pt x="3153" y="3809"/>
                </a:cubicBezTo>
                <a:cubicBezTo>
                  <a:pt x="3096" y="3847"/>
                  <a:pt x="3038" y="3882"/>
                  <a:pt x="2978" y="3914"/>
                </a:cubicBezTo>
                <a:cubicBezTo>
                  <a:pt x="2918" y="3946"/>
                  <a:pt x="2856" y="3975"/>
                  <a:pt x="2793" y="4001"/>
                </a:cubicBezTo>
                <a:cubicBezTo>
                  <a:pt x="2731" y="4027"/>
                  <a:pt x="2666" y="4050"/>
                  <a:pt x="2601" y="4070"/>
                </a:cubicBezTo>
                <a:cubicBezTo>
                  <a:pt x="2536" y="4090"/>
                  <a:pt x="2470" y="4106"/>
                  <a:pt x="2403" y="4120"/>
                </a:cubicBezTo>
                <a:cubicBezTo>
                  <a:pt x="2337" y="4133"/>
                  <a:pt x="2269" y="4143"/>
                  <a:pt x="2202" y="4150"/>
                </a:cubicBezTo>
                <a:cubicBezTo>
                  <a:pt x="2134" y="4156"/>
                  <a:pt x="2066" y="4160"/>
                  <a:pt x="1997" y="4160"/>
                </a:cubicBezTo>
                <a:cubicBezTo>
                  <a:pt x="1929" y="4160"/>
                  <a:pt x="1861" y="4156"/>
                  <a:pt x="1793" y="4150"/>
                </a:cubicBezTo>
                <a:cubicBezTo>
                  <a:pt x="1725" y="4143"/>
                  <a:pt x="1658" y="4133"/>
                  <a:pt x="1591" y="4120"/>
                </a:cubicBezTo>
                <a:cubicBezTo>
                  <a:pt x="1524" y="4106"/>
                  <a:pt x="1458" y="4090"/>
                  <a:pt x="1393" y="4070"/>
                </a:cubicBezTo>
                <a:cubicBezTo>
                  <a:pt x="1328" y="4050"/>
                  <a:pt x="1264" y="4027"/>
                  <a:pt x="1201" y="4001"/>
                </a:cubicBezTo>
                <a:cubicBezTo>
                  <a:pt x="1138" y="3975"/>
                  <a:pt x="1077" y="3946"/>
                  <a:pt x="1016" y="3914"/>
                </a:cubicBezTo>
                <a:cubicBezTo>
                  <a:pt x="956" y="3882"/>
                  <a:pt x="898" y="3847"/>
                  <a:pt x="841" y="3809"/>
                </a:cubicBezTo>
                <a:cubicBezTo>
                  <a:pt x="785" y="3771"/>
                  <a:pt x="730" y="3731"/>
                  <a:pt x="678" y="3688"/>
                </a:cubicBezTo>
                <a:cubicBezTo>
                  <a:pt x="625" y="3644"/>
                  <a:pt x="575" y="3599"/>
                  <a:pt x="526" y="3551"/>
                </a:cubicBezTo>
                <a:cubicBezTo>
                  <a:pt x="478" y="3502"/>
                  <a:pt x="433" y="3452"/>
                  <a:pt x="389" y="3399"/>
                </a:cubicBezTo>
                <a:cubicBezTo>
                  <a:pt x="346" y="3347"/>
                  <a:pt x="306" y="3292"/>
                  <a:pt x="268" y="3235"/>
                </a:cubicBezTo>
                <a:cubicBezTo>
                  <a:pt x="230" y="3179"/>
                  <a:pt x="195" y="3120"/>
                  <a:pt x="163" y="3060"/>
                </a:cubicBezTo>
                <a:cubicBezTo>
                  <a:pt x="131" y="3000"/>
                  <a:pt x="102" y="2939"/>
                  <a:pt x="76" y="2876"/>
                </a:cubicBezTo>
                <a:cubicBezTo>
                  <a:pt x="50" y="2813"/>
                  <a:pt x="27" y="2749"/>
                  <a:pt x="7" y="2684"/>
                </a:cubicBezTo>
                <a:cubicBezTo>
                  <a:pt x="5" y="2677"/>
                  <a:pt x="3" y="2670"/>
                  <a:pt x="0" y="2662"/>
                </a:cubicBezTo>
                <a:lnTo>
                  <a:pt x="1" y="1498"/>
                </a:lnTo>
                <a:cubicBezTo>
                  <a:pt x="3" y="1491"/>
                  <a:pt x="5" y="1484"/>
                  <a:pt x="7" y="1477"/>
                </a:cubicBezTo>
                <a:cubicBezTo>
                  <a:pt x="27" y="1411"/>
                  <a:pt x="50" y="1347"/>
                  <a:pt x="76" y="1284"/>
                </a:cubicBezTo>
                <a:cubicBezTo>
                  <a:pt x="102" y="1222"/>
                  <a:pt x="131" y="1160"/>
                  <a:pt x="163" y="1100"/>
                </a:cubicBezTo>
                <a:cubicBezTo>
                  <a:pt x="195" y="1040"/>
                  <a:pt x="230" y="982"/>
                  <a:pt x="268" y="925"/>
                </a:cubicBezTo>
                <a:cubicBezTo>
                  <a:pt x="306" y="868"/>
                  <a:pt x="346" y="814"/>
                  <a:pt x="389" y="761"/>
                </a:cubicBezTo>
                <a:cubicBezTo>
                  <a:pt x="433" y="708"/>
                  <a:pt x="478" y="658"/>
                  <a:pt x="526" y="610"/>
                </a:cubicBezTo>
                <a:cubicBezTo>
                  <a:pt x="575" y="561"/>
                  <a:pt x="625" y="515"/>
                  <a:pt x="678" y="472"/>
                </a:cubicBezTo>
                <a:cubicBezTo>
                  <a:pt x="730" y="429"/>
                  <a:pt x="785" y="388"/>
                  <a:pt x="841" y="350"/>
                </a:cubicBezTo>
                <a:cubicBezTo>
                  <a:pt x="898" y="312"/>
                  <a:pt x="956" y="277"/>
                  <a:pt x="1016" y="245"/>
                </a:cubicBezTo>
                <a:cubicBezTo>
                  <a:pt x="1077" y="213"/>
                  <a:pt x="1138" y="184"/>
                  <a:pt x="1201" y="158"/>
                </a:cubicBezTo>
                <a:cubicBezTo>
                  <a:pt x="1264" y="132"/>
                  <a:pt x="1328" y="109"/>
                  <a:pt x="1393" y="89"/>
                </a:cubicBezTo>
                <a:cubicBezTo>
                  <a:pt x="1458" y="70"/>
                  <a:pt x="1524" y="53"/>
                  <a:pt x="1591" y="40"/>
                </a:cubicBezTo>
                <a:cubicBezTo>
                  <a:pt x="1658" y="27"/>
                  <a:pt x="1725" y="17"/>
                  <a:pt x="1793" y="10"/>
                </a:cubicBezTo>
                <a:cubicBezTo>
                  <a:pt x="1861" y="3"/>
                  <a:pt x="1929" y="0"/>
                  <a:pt x="1997" y="0"/>
                </a:cubicBezTo>
                <a:cubicBezTo>
                  <a:pt x="2066" y="0"/>
                  <a:pt x="2134" y="3"/>
                  <a:pt x="2202" y="10"/>
                </a:cubicBezTo>
                <a:cubicBezTo>
                  <a:pt x="2269" y="17"/>
                  <a:pt x="2337" y="27"/>
                  <a:pt x="2403" y="40"/>
                </a:cubicBezTo>
                <a:cubicBezTo>
                  <a:pt x="2470" y="53"/>
                  <a:pt x="2536" y="70"/>
                  <a:pt x="2601" y="89"/>
                </a:cubicBezTo>
                <a:cubicBezTo>
                  <a:pt x="2666" y="109"/>
                  <a:pt x="2731" y="132"/>
                  <a:pt x="2793" y="158"/>
                </a:cubicBezTo>
                <a:cubicBezTo>
                  <a:pt x="2856" y="184"/>
                  <a:pt x="2918" y="213"/>
                  <a:pt x="2978" y="245"/>
                </a:cubicBezTo>
                <a:cubicBezTo>
                  <a:pt x="3038" y="277"/>
                  <a:pt x="3096" y="312"/>
                  <a:pt x="3153" y="350"/>
                </a:cubicBezTo>
                <a:cubicBezTo>
                  <a:pt x="3210" y="388"/>
                  <a:pt x="3264" y="429"/>
                  <a:pt x="3317" y="472"/>
                </a:cubicBezTo>
                <a:cubicBezTo>
                  <a:pt x="3369" y="515"/>
                  <a:pt x="3420" y="561"/>
                  <a:pt x="3468" y="610"/>
                </a:cubicBezTo>
                <a:cubicBezTo>
                  <a:pt x="3516" y="658"/>
                  <a:pt x="3562" y="708"/>
                  <a:pt x="3605" y="761"/>
                </a:cubicBezTo>
                <a:cubicBezTo>
                  <a:pt x="3648" y="814"/>
                  <a:pt x="3689" y="868"/>
                  <a:pt x="3727" y="925"/>
                </a:cubicBezTo>
                <a:cubicBezTo>
                  <a:pt x="3764" y="982"/>
                  <a:pt x="3799" y="1040"/>
                  <a:pt x="3832" y="1100"/>
                </a:cubicBezTo>
                <a:cubicBezTo>
                  <a:pt x="3864" y="1160"/>
                  <a:pt x="3893" y="1222"/>
                  <a:pt x="3919" y="1284"/>
                </a:cubicBezTo>
                <a:cubicBezTo>
                  <a:pt x="3945" y="1347"/>
                  <a:pt x="3968" y="1411"/>
                  <a:pt x="3988" y="1477"/>
                </a:cubicBezTo>
                <a:cubicBezTo>
                  <a:pt x="4007" y="1542"/>
                  <a:pt x="4024" y="1608"/>
                  <a:pt x="4037" y="1675"/>
                </a:cubicBezTo>
                <a:cubicBezTo>
                  <a:pt x="4050" y="1741"/>
                  <a:pt x="4060" y="1809"/>
                  <a:pt x="4067" y="1876"/>
                </a:cubicBezTo>
                <a:cubicBezTo>
                  <a:pt x="4074" y="1944"/>
                  <a:pt x="4077" y="2012"/>
                  <a:pt x="4077" y="2080"/>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29" name="图片 628"/>
          <p:cNvPicPr/>
          <p:nvPr/>
        </p:nvPicPr>
        <p:blipFill>
          <a:blip r:embed="rId3"/>
          <a:stretch/>
        </p:blipFill>
        <p:spPr>
          <a:xfrm>
            <a:off x="928080" y="1878840"/>
            <a:ext cx="2951640" cy="21960"/>
          </a:xfrm>
          <a:prstGeom prst="rect">
            <a:avLst/>
          </a:prstGeom>
          <a:noFill/>
          <a:ln w="0">
            <a:noFill/>
          </a:ln>
        </p:spPr>
      </p:pic>
      <p:sp>
        <p:nvSpPr>
          <p:cNvPr id="630" name="任意多边形 629"/>
          <p:cNvSpPr/>
          <p:nvPr/>
        </p:nvSpPr>
        <p:spPr>
          <a:xfrm>
            <a:off x="943200" y="2080800"/>
            <a:ext cx="4326840" cy="2545560"/>
          </a:xfrm>
          <a:custGeom>
            <a:avLst/>
            <a:gdLst/>
            <a:ahLst/>
            <a:cxnLst/>
            <a:rect l="0" t="0" r="r" b="b"/>
            <a:pathLst>
              <a:path w="12019" h="7071">
                <a:moveTo>
                  <a:pt x="0" y="7071"/>
                </a:moveTo>
                <a:lnTo>
                  <a:pt x="0" y="0"/>
                </a:lnTo>
                <a:lnTo>
                  <a:pt x="11853" y="0"/>
                </a:lnTo>
                <a:cubicBezTo>
                  <a:pt x="11864" y="0"/>
                  <a:pt x="11875" y="1"/>
                  <a:pt x="11885" y="3"/>
                </a:cubicBezTo>
                <a:cubicBezTo>
                  <a:pt x="11896" y="5"/>
                  <a:pt x="11906" y="9"/>
                  <a:pt x="11917" y="13"/>
                </a:cubicBezTo>
                <a:cubicBezTo>
                  <a:pt x="11927" y="17"/>
                  <a:pt x="11936" y="22"/>
                  <a:pt x="11945" y="28"/>
                </a:cubicBezTo>
                <a:cubicBezTo>
                  <a:pt x="11954" y="34"/>
                  <a:pt x="11963" y="41"/>
                  <a:pt x="11971" y="49"/>
                </a:cubicBezTo>
                <a:cubicBezTo>
                  <a:pt x="11978" y="57"/>
                  <a:pt x="11985" y="65"/>
                  <a:pt x="11991" y="74"/>
                </a:cubicBezTo>
                <a:cubicBezTo>
                  <a:pt x="11997" y="83"/>
                  <a:pt x="12002" y="93"/>
                  <a:pt x="12007" y="103"/>
                </a:cubicBezTo>
                <a:cubicBezTo>
                  <a:pt x="12011" y="113"/>
                  <a:pt x="12014" y="123"/>
                  <a:pt x="12016" y="134"/>
                </a:cubicBezTo>
                <a:cubicBezTo>
                  <a:pt x="12018" y="145"/>
                  <a:pt x="12019" y="156"/>
                  <a:pt x="12019" y="166"/>
                </a:cubicBezTo>
                <a:lnTo>
                  <a:pt x="12019" y="6905"/>
                </a:lnTo>
                <a:cubicBezTo>
                  <a:pt x="12019" y="6916"/>
                  <a:pt x="12018" y="6926"/>
                  <a:pt x="12016" y="6937"/>
                </a:cubicBezTo>
                <a:cubicBezTo>
                  <a:pt x="12014" y="6948"/>
                  <a:pt x="12011" y="6958"/>
                  <a:pt x="12007" y="6968"/>
                </a:cubicBezTo>
                <a:cubicBezTo>
                  <a:pt x="12002" y="6978"/>
                  <a:pt x="11997" y="6988"/>
                  <a:pt x="11991" y="6997"/>
                </a:cubicBezTo>
                <a:cubicBezTo>
                  <a:pt x="11985" y="7006"/>
                  <a:pt x="11978" y="7015"/>
                  <a:pt x="11971" y="7022"/>
                </a:cubicBezTo>
                <a:cubicBezTo>
                  <a:pt x="11963" y="7030"/>
                  <a:pt x="11954" y="7037"/>
                  <a:pt x="11945" y="7043"/>
                </a:cubicBezTo>
                <a:cubicBezTo>
                  <a:pt x="11936" y="7049"/>
                  <a:pt x="11927" y="7054"/>
                  <a:pt x="11917" y="7058"/>
                </a:cubicBezTo>
                <a:cubicBezTo>
                  <a:pt x="11906" y="7063"/>
                  <a:pt x="11896" y="7066"/>
                  <a:pt x="11885" y="7068"/>
                </a:cubicBezTo>
                <a:cubicBezTo>
                  <a:pt x="11875" y="7070"/>
                  <a:pt x="11864" y="7071"/>
                  <a:pt x="11853" y="7071"/>
                </a:cubicBezTo>
                <a:lnTo>
                  <a:pt x="0" y="7071"/>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1" name="任意多边形 630"/>
          <p:cNvSpPr/>
          <p:nvPr/>
        </p:nvSpPr>
        <p:spPr>
          <a:xfrm>
            <a:off x="928080" y="2080800"/>
            <a:ext cx="30240" cy="2545560"/>
          </a:xfrm>
          <a:custGeom>
            <a:avLst/>
            <a:gdLst/>
            <a:ahLst/>
            <a:cxnLst/>
            <a:rect l="0" t="0" r="r" b="b"/>
            <a:pathLst>
              <a:path w="84" h="7071">
                <a:moveTo>
                  <a:pt x="0" y="0"/>
                </a:moveTo>
                <a:lnTo>
                  <a:pt x="84" y="0"/>
                </a:lnTo>
                <a:lnTo>
                  <a:pt x="84" y="7071"/>
                </a:lnTo>
                <a:lnTo>
                  <a:pt x="0" y="707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2" name="任意多边形 631"/>
          <p:cNvSpPr/>
          <p:nvPr/>
        </p:nvSpPr>
        <p:spPr>
          <a:xfrm>
            <a:off x="1107720" y="2859480"/>
            <a:ext cx="4012560" cy="898560"/>
          </a:xfrm>
          <a:custGeom>
            <a:avLst/>
            <a:gdLst/>
            <a:ahLst/>
            <a:cxnLst/>
            <a:rect l="0" t="0" r="r" b="b"/>
            <a:pathLst>
              <a:path w="11146" h="2496">
                <a:moveTo>
                  <a:pt x="0" y="2413"/>
                </a:moveTo>
                <a:lnTo>
                  <a:pt x="0" y="83"/>
                </a:lnTo>
                <a:cubicBezTo>
                  <a:pt x="0" y="72"/>
                  <a:pt x="2" y="61"/>
                  <a:pt x="6" y="51"/>
                </a:cubicBezTo>
                <a:cubicBezTo>
                  <a:pt x="11" y="41"/>
                  <a:pt x="17" y="32"/>
                  <a:pt x="24" y="24"/>
                </a:cubicBezTo>
                <a:cubicBezTo>
                  <a:pt x="32" y="16"/>
                  <a:pt x="41" y="10"/>
                  <a:pt x="51" y="6"/>
                </a:cubicBezTo>
                <a:cubicBezTo>
                  <a:pt x="62" y="2"/>
                  <a:pt x="72" y="0"/>
                  <a:pt x="83" y="0"/>
                </a:cubicBezTo>
                <a:lnTo>
                  <a:pt x="11063" y="0"/>
                </a:lnTo>
                <a:cubicBezTo>
                  <a:pt x="11074" y="0"/>
                  <a:pt x="11085" y="2"/>
                  <a:pt x="11095" y="6"/>
                </a:cubicBezTo>
                <a:cubicBezTo>
                  <a:pt x="11105" y="10"/>
                  <a:pt x="11114" y="16"/>
                  <a:pt x="11122" y="24"/>
                </a:cubicBezTo>
                <a:cubicBezTo>
                  <a:pt x="11130" y="32"/>
                  <a:pt x="11136" y="41"/>
                  <a:pt x="11140" y="51"/>
                </a:cubicBezTo>
                <a:cubicBezTo>
                  <a:pt x="11144" y="61"/>
                  <a:pt x="11146" y="72"/>
                  <a:pt x="11146" y="83"/>
                </a:cubicBezTo>
                <a:lnTo>
                  <a:pt x="11146" y="2413"/>
                </a:lnTo>
                <a:cubicBezTo>
                  <a:pt x="11146" y="2424"/>
                  <a:pt x="11144" y="2434"/>
                  <a:pt x="11140" y="2445"/>
                </a:cubicBezTo>
                <a:cubicBezTo>
                  <a:pt x="11136" y="2455"/>
                  <a:pt x="11130" y="2464"/>
                  <a:pt x="11122" y="2472"/>
                </a:cubicBezTo>
                <a:cubicBezTo>
                  <a:pt x="11114" y="2479"/>
                  <a:pt x="11105" y="2485"/>
                  <a:pt x="11095" y="2490"/>
                </a:cubicBezTo>
                <a:cubicBezTo>
                  <a:pt x="11085" y="2494"/>
                  <a:pt x="11074" y="2496"/>
                  <a:pt x="11063" y="2496"/>
                </a:cubicBezTo>
                <a:lnTo>
                  <a:pt x="83" y="2496"/>
                </a:lnTo>
                <a:cubicBezTo>
                  <a:pt x="72" y="2496"/>
                  <a:pt x="62" y="2494"/>
                  <a:pt x="51" y="2490"/>
                </a:cubicBezTo>
                <a:cubicBezTo>
                  <a:pt x="41" y="2485"/>
                  <a:pt x="32" y="2479"/>
                  <a:pt x="24" y="2472"/>
                </a:cubicBezTo>
                <a:cubicBezTo>
                  <a:pt x="17" y="2464"/>
                  <a:pt x="11" y="2455"/>
                  <a:pt x="6" y="2445"/>
                </a:cubicBezTo>
                <a:cubicBezTo>
                  <a:pt x="2" y="2434"/>
                  <a:pt x="0" y="2424"/>
                  <a:pt x="0" y="2413"/>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33" name="任意多边形 632"/>
          <p:cNvSpPr/>
          <p:nvPr/>
        </p:nvSpPr>
        <p:spPr>
          <a:xfrm>
            <a:off x="1107720" y="2230560"/>
            <a:ext cx="270000" cy="299880"/>
          </a:xfrm>
          <a:custGeom>
            <a:avLst/>
            <a:gdLst/>
            <a:ahLst/>
            <a:cxnLst/>
            <a:rect l="0" t="0" r="r" b="b"/>
            <a:pathLst>
              <a:path w="750" h="833">
                <a:moveTo>
                  <a:pt x="0" y="458"/>
                </a:moveTo>
                <a:lnTo>
                  <a:pt x="0" y="375"/>
                </a:lnTo>
                <a:cubicBezTo>
                  <a:pt x="0" y="351"/>
                  <a:pt x="2" y="326"/>
                  <a:pt x="7" y="302"/>
                </a:cubicBezTo>
                <a:cubicBezTo>
                  <a:pt x="12" y="278"/>
                  <a:pt x="19" y="255"/>
                  <a:pt x="28" y="232"/>
                </a:cubicBezTo>
                <a:cubicBezTo>
                  <a:pt x="38" y="209"/>
                  <a:pt x="49" y="188"/>
                  <a:pt x="63" y="167"/>
                </a:cubicBezTo>
                <a:cubicBezTo>
                  <a:pt x="77" y="147"/>
                  <a:pt x="92" y="128"/>
                  <a:pt x="110" y="111"/>
                </a:cubicBezTo>
                <a:cubicBezTo>
                  <a:pt x="127" y="93"/>
                  <a:pt x="146" y="78"/>
                  <a:pt x="166" y="64"/>
                </a:cubicBezTo>
                <a:cubicBezTo>
                  <a:pt x="187" y="50"/>
                  <a:pt x="208" y="39"/>
                  <a:pt x="231" y="29"/>
                </a:cubicBezTo>
                <a:cubicBezTo>
                  <a:pt x="254" y="19"/>
                  <a:pt x="277" y="12"/>
                  <a:pt x="302" y="7"/>
                </a:cubicBezTo>
                <a:cubicBezTo>
                  <a:pt x="326" y="2"/>
                  <a:pt x="351" y="0"/>
                  <a:pt x="375" y="0"/>
                </a:cubicBezTo>
                <a:cubicBezTo>
                  <a:pt x="400" y="0"/>
                  <a:pt x="424" y="2"/>
                  <a:pt x="448" y="7"/>
                </a:cubicBezTo>
                <a:cubicBezTo>
                  <a:pt x="472" y="12"/>
                  <a:pt x="496" y="19"/>
                  <a:pt x="518" y="29"/>
                </a:cubicBezTo>
                <a:cubicBezTo>
                  <a:pt x="541" y="39"/>
                  <a:pt x="563" y="50"/>
                  <a:pt x="583" y="64"/>
                </a:cubicBezTo>
                <a:cubicBezTo>
                  <a:pt x="604" y="78"/>
                  <a:pt x="623" y="93"/>
                  <a:pt x="640" y="111"/>
                </a:cubicBezTo>
                <a:cubicBezTo>
                  <a:pt x="657" y="128"/>
                  <a:pt x="673" y="147"/>
                  <a:pt x="686" y="167"/>
                </a:cubicBezTo>
                <a:cubicBezTo>
                  <a:pt x="700" y="188"/>
                  <a:pt x="712" y="209"/>
                  <a:pt x="721" y="232"/>
                </a:cubicBezTo>
                <a:cubicBezTo>
                  <a:pt x="730" y="255"/>
                  <a:pt x="738" y="278"/>
                  <a:pt x="742" y="302"/>
                </a:cubicBezTo>
                <a:cubicBezTo>
                  <a:pt x="747" y="326"/>
                  <a:pt x="750" y="351"/>
                  <a:pt x="750" y="375"/>
                </a:cubicBezTo>
                <a:lnTo>
                  <a:pt x="750" y="458"/>
                </a:lnTo>
                <a:cubicBezTo>
                  <a:pt x="750" y="483"/>
                  <a:pt x="747" y="507"/>
                  <a:pt x="742" y="531"/>
                </a:cubicBezTo>
                <a:cubicBezTo>
                  <a:pt x="738" y="556"/>
                  <a:pt x="730" y="579"/>
                  <a:pt x="721" y="602"/>
                </a:cubicBezTo>
                <a:cubicBezTo>
                  <a:pt x="712" y="624"/>
                  <a:pt x="700" y="646"/>
                  <a:pt x="686" y="666"/>
                </a:cubicBezTo>
                <a:cubicBezTo>
                  <a:pt x="673" y="687"/>
                  <a:pt x="657" y="706"/>
                  <a:pt x="640" y="723"/>
                </a:cubicBezTo>
                <a:cubicBezTo>
                  <a:pt x="623" y="741"/>
                  <a:pt x="604" y="756"/>
                  <a:pt x="583" y="770"/>
                </a:cubicBezTo>
                <a:cubicBezTo>
                  <a:pt x="563" y="783"/>
                  <a:pt x="541" y="795"/>
                  <a:pt x="518" y="804"/>
                </a:cubicBezTo>
                <a:cubicBezTo>
                  <a:pt x="496" y="814"/>
                  <a:pt x="472" y="821"/>
                  <a:pt x="448" y="826"/>
                </a:cubicBezTo>
                <a:cubicBezTo>
                  <a:pt x="424" y="830"/>
                  <a:pt x="400" y="833"/>
                  <a:pt x="375" y="833"/>
                </a:cubicBezTo>
                <a:cubicBezTo>
                  <a:pt x="351" y="833"/>
                  <a:pt x="326" y="830"/>
                  <a:pt x="302" y="826"/>
                </a:cubicBezTo>
                <a:cubicBezTo>
                  <a:pt x="277" y="821"/>
                  <a:pt x="254" y="814"/>
                  <a:pt x="231" y="804"/>
                </a:cubicBezTo>
                <a:cubicBezTo>
                  <a:pt x="208" y="795"/>
                  <a:pt x="187" y="783"/>
                  <a:pt x="166" y="770"/>
                </a:cubicBezTo>
                <a:cubicBezTo>
                  <a:pt x="146" y="756"/>
                  <a:pt x="127" y="741"/>
                  <a:pt x="110" y="723"/>
                </a:cubicBezTo>
                <a:cubicBezTo>
                  <a:pt x="92" y="706"/>
                  <a:pt x="77" y="687"/>
                  <a:pt x="63" y="666"/>
                </a:cubicBezTo>
                <a:cubicBezTo>
                  <a:pt x="49" y="646"/>
                  <a:pt x="38" y="624"/>
                  <a:pt x="28" y="602"/>
                </a:cubicBezTo>
                <a:cubicBezTo>
                  <a:pt x="19" y="579"/>
                  <a:pt x="12" y="556"/>
                  <a:pt x="7" y="531"/>
                </a:cubicBezTo>
                <a:cubicBezTo>
                  <a:pt x="2" y="507"/>
                  <a:pt x="0" y="483"/>
                  <a:pt x="0" y="458"/>
                </a:cubicBezTo>
                <a:close/>
              </a:path>
            </a:pathLst>
          </a:custGeom>
          <a:solidFill>
            <a:srgbClr val="3B82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34" name="图片 633"/>
          <p:cNvPicPr/>
          <p:nvPr/>
        </p:nvPicPr>
        <p:blipFill>
          <a:blip r:embed="rId4"/>
          <a:stretch/>
        </p:blipFill>
        <p:spPr>
          <a:xfrm>
            <a:off x="1167840" y="2290680"/>
            <a:ext cx="149400" cy="149400"/>
          </a:xfrm>
          <a:prstGeom prst="rect">
            <a:avLst/>
          </a:prstGeom>
          <a:noFill/>
          <a:ln w="0">
            <a:noFill/>
          </a:ln>
        </p:spPr>
      </p:pic>
      <p:sp>
        <p:nvSpPr>
          <p:cNvPr id="635" name="文本框 634"/>
          <p:cNvSpPr txBox="1"/>
          <p:nvPr/>
        </p:nvSpPr>
        <p:spPr>
          <a:xfrm>
            <a:off x="924480" y="1416600"/>
            <a:ext cx="2428560" cy="390600"/>
          </a:xfrm>
          <a:prstGeom prst="rect">
            <a:avLst/>
          </a:prstGeom>
          <a:noFill/>
          <a:ln w="0">
            <a:noFill/>
          </a:ln>
        </p:spPr>
        <p:txBody>
          <a:bodyPr wrap="none" lIns="0" tIns="0" rIns="0" bIns="0" anchor="t">
            <a:spAutoFit/>
          </a:bodyPr>
          <a:lstStyle/>
          <a:p>
            <a:r>
              <a:rPr lang="zh-CN" sz="2120" b="0" u="none" strike="noStrike">
                <a:solidFill>
                  <a:srgbClr val="FFFFFF"/>
                </a:solidFill>
                <a:effectLst/>
                <a:uFillTx/>
                <a:latin typeface="NotoSansCJKsc"/>
                <a:ea typeface="NotoSansCJKsc"/>
              </a:rPr>
              <a:t>系统测试与性能监控</a:t>
            </a:r>
            <a:endParaRPr lang="en-US" sz="2120" b="0" u="none" strike="noStrike">
              <a:solidFill>
                <a:srgbClr val="000000"/>
              </a:solidFill>
              <a:effectLst/>
              <a:uFillTx/>
              <a:latin typeface="Times New Roman"/>
            </a:endParaRPr>
          </a:p>
        </p:txBody>
      </p:sp>
      <p:sp>
        <p:nvSpPr>
          <p:cNvPr id="636" name="文本框 635"/>
          <p:cNvSpPr txBox="1"/>
          <p:nvPr/>
        </p:nvSpPr>
        <p:spPr>
          <a:xfrm>
            <a:off x="1463400" y="2259360"/>
            <a:ext cx="597960" cy="21708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CJKsc"/>
                <a:ea typeface="NotoSansCJKsc"/>
              </a:rPr>
              <a:t>单元测试</a:t>
            </a:r>
            <a:endParaRPr lang="en-US" sz="1180" b="0" u="none" strike="noStrike">
              <a:solidFill>
                <a:srgbClr val="000000"/>
              </a:solidFill>
              <a:effectLst/>
              <a:uFillTx/>
              <a:latin typeface="Times New Roman"/>
            </a:endParaRPr>
          </a:p>
        </p:txBody>
      </p:sp>
      <p:sp>
        <p:nvSpPr>
          <p:cNvPr id="637" name="文本框 636"/>
          <p:cNvSpPr txBox="1"/>
          <p:nvPr/>
        </p:nvSpPr>
        <p:spPr>
          <a:xfrm>
            <a:off x="1104120" y="2610720"/>
            <a:ext cx="38916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验证系统各个模块的独⽴功能是否符合预期，在代码开发阶段尽早发现并修复错误。</a:t>
            </a:r>
            <a:endParaRPr lang="en-US" sz="820" b="0" u="none" strike="noStrike">
              <a:solidFill>
                <a:srgbClr val="000000"/>
              </a:solidFill>
              <a:effectLst/>
              <a:uFillTx/>
              <a:latin typeface="Times New Roman"/>
            </a:endParaRPr>
          </a:p>
        </p:txBody>
      </p:sp>
      <p:sp>
        <p:nvSpPr>
          <p:cNvPr id="638" name="文本框 637"/>
          <p:cNvSpPr txBox="1"/>
          <p:nvPr/>
        </p:nvSpPr>
        <p:spPr>
          <a:xfrm>
            <a:off x="1194120" y="2957040"/>
            <a:ext cx="25905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class TestEnterpriseQASystem(unittest.TestCase):</a:t>
            </a:r>
            <a:endParaRPr lang="en-US" sz="710" b="0" u="none" strike="noStrike">
              <a:solidFill>
                <a:srgbClr val="000000"/>
              </a:solidFill>
              <a:effectLst/>
              <a:uFillTx/>
              <a:latin typeface="Times New Roman"/>
            </a:endParaRPr>
          </a:p>
        </p:txBody>
      </p:sp>
      <p:sp>
        <p:nvSpPr>
          <p:cNvPr id="639" name="文本框 638"/>
          <p:cNvSpPr txBox="1"/>
          <p:nvPr/>
        </p:nvSpPr>
        <p:spPr>
          <a:xfrm>
            <a:off x="1194120" y="3076560"/>
            <a:ext cx="188928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def test_generate_answer(self):</a:t>
            </a:r>
            <a:endParaRPr lang="en-US" sz="710" b="0" u="none" strike="noStrike">
              <a:solidFill>
                <a:srgbClr val="000000"/>
              </a:solidFill>
              <a:effectLst/>
              <a:uFillTx/>
              <a:latin typeface="Times New Roman"/>
            </a:endParaRPr>
          </a:p>
        </p:txBody>
      </p:sp>
      <p:sp>
        <p:nvSpPr>
          <p:cNvPr id="640" name="文本框 639"/>
          <p:cNvSpPr txBox="1"/>
          <p:nvPr/>
        </p:nvSpPr>
        <p:spPr>
          <a:xfrm>
            <a:off x="1194120" y="3196440"/>
            <a:ext cx="102600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context = "</a:t>
            </a:r>
            <a:endParaRPr lang="en-US" sz="710" b="0" u="none" strike="noStrike">
              <a:solidFill>
                <a:srgbClr val="000000"/>
              </a:solidFill>
              <a:effectLst/>
              <a:uFillTx/>
              <a:latin typeface="Times New Roman"/>
            </a:endParaRPr>
          </a:p>
        </p:txBody>
      </p:sp>
      <p:sp>
        <p:nvSpPr>
          <p:cNvPr id="641" name="文本框 640"/>
          <p:cNvSpPr txBox="1"/>
          <p:nvPr/>
        </p:nvSpPr>
        <p:spPr>
          <a:xfrm>
            <a:off x="2218320" y="3166920"/>
            <a:ext cx="152928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公司政策规定，员⼯可享受带薪年假。</a:t>
            </a:r>
            <a:endParaRPr lang="en-US" sz="710" b="0" u="none" strike="noStrike">
              <a:solidFill>
                <a:srgbClr val="000000"/>
              </a:solidFill>
              <a:effectLst/>
              <a:uFillTx/>
              <a:latin typeface="Times New Roman"/>
            </a:endParaRPr>
          </a:p>
        </p:txBody>
      </p:sp>
      <p:sp>
        <p:nvSpPr>
          <p:cNvPr id="642" name="文本框 641"/>
          <p:cNvSpPr txBox="1"/>
          <p:nvPr/>
        </p:nvSpPr>
        <p:spPr>
          <a:xfrm>
            <a:off x="3745440" y="3196440"/>
            <a:ext cx="8964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a:t>
            </a:r>
            <a:endParaRPr lang="en-US" sz="710" b="0" u="none" strike="noStrike">
              <a:solidFill>
                <a:srgbClr val="000000"/>
              </a:solidFill>
              <a:effectLst/>
              <a:uFillTx/>
              <a:latin typeface="Times New Roman"/>
            </a:endParaRPr>
          </a:p>
        </p:txBody>
      </p:sp>
      <p:sp>
        <p:nvSpPr>
          <p:cNvPr id="643" name="文本框 642"/>
          <p:cNvSpPr txBox="1"/>
          <p:nvPr/>
        </p:nvSpPr>
        <p:spPr>
          <a:xfrm>
            <a:off x="1194120" y="3316320"/>
            <a:ext cx="108000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question = "</a:t>
            </a:r>
            <a:endParaRPr lang="en-US" sz="710" b="0" u="none" strike="noStrike">
              <a:solidFill>
                <a:srgbClr val="000000"/>
              </a:solidFill>
              <a:effectLst/>
              <a:uFillTx/>
              <a:latin typeface="Times New Roman"/>
            </a:endParaRPr>
          </a:p>
        </p:txBody>
      </p:sp>
      <p:sp>
        <p:nvSpPr>
          <p:cNvPr id="644" name="文本框 643"/>
          <p:cNvSpPr txBox="1"/>
          <p:nvPr/>
        </p:nvSpPr>
        <p:spPr>
          <a:xfrm>
            <a:off x="2271960" y="3286800"/>
            <a:ext cx="90000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带薪年假政策是什么？</a:t>
            </a:r>
            <a:endParaRPr lang="en-US" sz="710" b="0" u="none" strike="noStrike">
              <a:solidFill>
                <a:srgbClr val="000000"/>
              </a:solidFill>
              <a:effectLst/>
              <a:uFillTx/>
              <a:latin typeface="Times New Roman"/>
            </a:endParaRPr>
          </a:p>
        </p:txBody>
      </p:sp>
      <p:sp>
        <p:nvSpPr>
          <p:cNvPr id="645" name="文本框 644"/>
          <p:cNvSpPr txBox="1"/>
          <p:nvPr/>
        </p:nvSpPr>
        <p:spPr>
          <a:xfrm>
            <a:off x="3170520" y="3316320"/>
            <a:ext cx="8964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a:t>
            </a:r>
            <a:endParaRPr lang="en-US" sz="710" b="0" u="none" strike="noStrike">
              <a:solidFill>
                <a:srgbClr val="000000"/>
              </a:solidFill>
              <a:effectLst/>
              <a:uFillTx/>
              <a:latin typeface="Times New Roman"/>
            </a:endParaRPr>
          </a:p>
        </p:txBody>
      </p:sp>
      <p:sp>
        <p:nvSpPr>
          <p:cNvPr id="646" name="文本框 645"/>
          <p:cNvSpPr txBox="1"/>
          <p:nvPr/>
        </p:nvSpPr>
        <p:spPr>
          <a:xfrm>
            <a:off x="1194120" y="3435840"/>
            <a:ext cx="329220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answer = generate_optimized_answer(context, question)</a:t>
            </a:r>
            <a:endParaRPr lang="en-US" sz="710" b="0" u="none" strike="noStrike">
              <a:solidFill>
                <a:srgbClr val="000000"/>
              </a:solidFill>
              <a:effectLst/>
              <a:uFillTx/>
              <a:latin typeface="Times New Roman"/>
            </a:endParaRPr>
          </a:p>
        </p:txBody>
      </p:sp>
      <p:sp>
        <p:nvSpPr>
          <p:cNvPr id="647" name="文本框 646"/>
          <p:cNvSpPr txBox="1"/>
          <p:nvPr/>
        </p:nvSpPr>
        <p:spPr>
          <a:xfrm>
            <a:off x="1194120" y="3555720"/>
            <a:ext cx="124164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self.assertIn("</a:t>
            </a:r>
            <a:endParaRPr lang="en-US" sz="710" b="0" u="none" strike="noStrike">
              <a:solidFill>
                <a:srgbClr val="000000"/>
              </a:solidFill>
              <a:effectLst/>
              <a:uFillTx/>
              <a:latin typeface="Times New Roman"/>
            </a:endParaRPr>
          </a:p>
        </p:txBody>
      </p:sp>
      <p:sp>
        <p:nvSpPr>
          <p:cNvPr id="648" name="文本框 647"/>
          <p:cNvSpPr txBox="1"/>
          <p:nvPr/>
        </p:nvSpPr>
        <p:spPr>
          <a:xfrm>
            <a:off x="2433960" y="3526200"/>
            <a:ext cx="36036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带薪年假</a:t>
            </a:r>
            <a:endParaRPr lang="en-US" sz="710" b="0" u="none" strike="noStrike">
              <a:solidFill>
                <a:srgbClr val="000000"/>
              </a:solidFill>
              <a:effectLst/>
              <a:uFillTx/>
              <a:latin typeface="Times New Roman"/>
            </a:endParaRPr>
          </a:p>
        </p:txBody>
      </p:sp>
      <p:pic>
        <p:nvPicPr>
          <p:cNvPr id="649" name="图片 648"/>
          <p:cNvPicPr/>
          <p:nvPr/>
        </p:nvPicPr>
        <p:blipFill>
          <a:blip r:embed="rId5"/>
          <a:stretch/>
        </p:blipFill>
        <p:spPr>
          <a:xfrm>
            <a:off x="1107720" y="3862800"/>
            <a:ext cx="89640" cy="89640"/>
          </a:xfrm>
          <a:prstGeom prst="rect">
            <a:avLst/>
          </a:prstGeom>
          <a:noFill/>
          <a:ln w="0">
            <a:noFill/>
          </a:ln>
        </p:spPr>
      </p:pic>
      <p:sp>
        <p:nvSpPr>
          <p:cNvPr id="650" name="文本框 649"/>
          <p:cNvSpPr txBox="1"/>
          <p:nvPr/>
        </p:nvSpPr>
        <p:spPr>
          <a:xfrm>
            <a:off x="2793240" y="3555720"/>
            <a:ext cx="5403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answer)</a:t>
            </a:r>
            <a:endParaRPr lang="en-US" sz="710" b="0" u="none" strike="noStrike">
              <a:solidFill>
                <a:srgbClr val="000000"/>
              </a:solidFill>
              <a:effectLst/>
              <a:uFillTx/>
              <a:latin typeface="Times New Roman"/>
            </a:endParaRPr>
          </a:p>
        </p:txBody>
      </p:sp>
      <p:sp>
        <p:nvSpPr>
          <p:cNvPr id="651" name="任意多边形 650"/>
          <p:cNvSpPr/>
          <p:nvPr/>
        </p:nvSpPr>
        <p:spPr>
          <a:xfrm>
            <a:off x="5464440" y="2080800"/>
            <a:ext cx="4327200" cy="2545560"/>
          </a:xfrm>
          <a:custGeom>
            <a:avLst/>
            <a:gdLst/>
            <a:ahLst/>
            <a:cxnLst/>
            <a:rect l="0" t="0" r="r" b="b"/>
            <a:pathLst>
              <a:path w="12020" h="7071">
                <a:moveTo>
                  <a:pt x="0" y="7071"/>
                </a:moveTo>
                <a:lnTo>
                  <a:pt x="0" y="0"/>
                </a:lnTo>
                <a:lnTo>
                  <a:pt x="11853" y="0"/>
                </a:lnTo>
                <a:cubicBezTo>
                  <a:pt x="11864" y="0"/>
                  <a:pt x="11875" y="1"/>
                  <a:pt x="11886" y="3"/>
                </a:cubicBezTo>
                <a:cubicBezTo>
                  <a:pt x="11896" y="5"/>
                  <a:pt x="11907" y="9"/>
                  <a:pt x="11917" y="13"/>
                </a:cubicBezTo>
                <a:cubicBezTo>
                  <a:pt x="11927" y="17"/>
                  <a:pt x="11937" y="22"/>
                  <a:pt x="11946" y="28"/>
                </a:cubicBezTo>
                <a:cubicBezTo>
                  <a:pt x="11955" y="34"/>
                  <a:pt x="11963" y="41"/>
                  <a:pt x="11971" y="49"/>
                </a:cubicBezTo>
                <a:cubicBezTo>
                  <a:pt x="11979" y="57"/>
                  <a:pt x="11986" y="65"/>
                  <a:pt x="11992" y="74"/>
                </a:cubicBezTo>
                <a:cubicBezTo>
                  <a:pt x="11998" y="83"/>
                  <a:pt x="12003" y="93"/>
                  <a:pt x="12007" y="103"/>
                </a:cubicBezTo>
                <a:cubicBezTo>
                  <a:pt x="12011" y="113"/>
                  <a:pt x="12014" y="123"/>
                  <a:pt x="12016" y="134"/>
                </a:cubicBezTo>
                <a:cubicBezTo>
                  <a:pt x="12019" y="145"/>
                  <a:pt x="12020" y="156"/>
                  <a:pt x="12020" y="166"/>
                </a:cubicBezTo>
                <a:lnTo>
                  <a:pt x="12020" y="6905"/>
                </a:lnTo>
                <a:cubicBezTo>
                  <a:pt x="12020" y="6916"/>
                  <a:pt x="12019" y="6926"/>
                  <a:pt x="12016" y="6937"/>
                </a:cubicBezTo>
                <a:cubicBezTo>
                  <a:pt x="12014" y="6948"/>
                  <a:pt x="12011" y="6958"/>
                  <a:pt x="12007" y="6968"/>
                </a:cubicBezTo>
                <a:cubicBezTo>
                  <a:pt x="12003" y="6978"/>
                  <a:pt x="11998" y="6988"/>
                  <a:pt x="11992" y="6997"/>
                </a:cubicBezTo>
                <a:cubicBezTo>
                  <a:pt x="11986" y="7006"/>
                  <a:pt x="11979" y="7015"/>
                  <a:pt x="11971" y="7022"/>
                </a:cubicBezTo>
                <a:cubicBezTo>
                  <a:pt x="11963" y="7030"/>
                  <a:pt x="11955" y="7037"/>
                  <a:pt x="11946" y="7043"/>
                </a:cubicBezTo>
                <a:cubicBezTo>
                  <a:pt x="11937" y="7049"/>
                  <a:pt x="11927" y="7054"/>
                  <a:pt x="11917" y="7058"/>
                </a:cubicBezTo>
                <a:cubicBezTo>
                  <a:pt x="11907" y="7063"/>
                  <a:pt x="11896" y="7066"/>
                  <a:pt x="11886" y="7068"/>
                </a:cubicBezTo>
                <a:cubicBezTo>
                  <a:pt x="11875" y="7070"/>
                  <a:pt x="11864" y="7071"/>
                  <a:pt x="11853" y="7071"/>
                </a:cubicBezTo>
                <a:lnTo>
                  <a:pt x="0" y="7071"/>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52" name="任意多边形 651"/>
          <p:cNvSpPr/>
          <p:nvPr/>
        </p:nvSpPr>
        <p:spPr>
          <a:xfrm>
            <a:off x="5449320" y="2080800"/>
            <a:ext cx="30240" cy="2545560"/>
          </a:xfrm>
          <a:custGeom>
            <a:avLst/>
            <a:gdLst/>
            <a:ahLst/>
            <a:cxnLst/>
            <a:rect l="0" t="0" r="r" b="b"/>
            <a:pathLst>
              <a:path w="84" h="7071">
                <a:moveTo>
                  <a:pt x="0" y="0"/>
                </a:moveTo>
                <a:lnTo>
                  <a:pt x="84" y="0"/>
                </a:lnTo>
                <a:lnTo>
                  <a:pt x="84" y="7071"/>
                </a:lnTo>
                <a:lnTo>
                  <a:pt x="0" y="707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53" name="任意多边形 652"/>
          <p:cNvSpPr/>
          <p:nvPr/>
        </p:nvSpPr>
        <p:spPr>
          <a:xfrm>
            <a:off x="5628960" y="3009240"/>
            <a:ext cx="4012920" cy="1257840"/>
          </a:xfrm>
          <a:custGeom>
            <a:avLst/>
            <a:gdLst/>
            <a:ahLst/>
            <a:cxnLst/>
            <a:rect l="0" t="0" r="r" b="b"/>
            <a:pathLst>
              <a:path w="11147" h="3494">
                <a:moveTo>
                  <a:pt x="0" y="3411"/>
                </a:moveTo>
                <a:lnTo>
                  <a:pt x="0" y="83"/>
                </a:lnTo>
                <a:cubicBezTo>
                  <a:pt x="0" y="72"/>
                  <a:pt x="2" y="61"/>
                  <a:pt x="7" y="51"/>
                </a:cubicBezTo>
                <a:cubicBezTo>
                  <a:pt x="11" y="41"/>
                  <a:pt x="17" y="32"/>
                  <a:pt x="25" y="24"/>
                </a:cubicBezTo>
                <a:cubicBezTo>
                  <a:pt x="33" y="16"/>
                  <a:pt x="42" y="10"/>
                  <a:pt x="52" y="6"/>
                </a:cubicBezTo>
                <a:cubicBezTo>
                  <a:pt x="62" y="2"/>
                  <a:pt x="72" y="0"/>
                  <a:pt x="84" y="0"/>
                </a:cubicBezTo>
                <a:lnTo>
                  <a:pt x="11064" y="0"/>
                </a:lnTo>
                <a:cubicBezTo>
                  <a:pt x="11075" y="0"/>
                  <a:pt x="11085" y="2"/>
                  <a:pt x="11095" y="6"/>
                </a:cubicBezTo>
                <a:cubicBezTo>
                  <a:pt x="11106" y="10"/>
                  <a:pt x="11115" y="16"/>
                  <a:pt x="11122" y="24"/>
                </a:cubicBezTo>
                <a:cubicBezTo>
                  <a:pt x="11130" y="32"/>
                  <a:pt x="11136" y="41"/>
                  <a:pt x="11140" y="51"/>
                </a:cubicBezTo>
                <a:cubicBezTo>
                  <a:pt x="11145" y="61"/>
                  <a:pt x="11147" y="72"/>
                  <a:pt x="11147" y="83"/>
                </a:cubicBezTo>
                <a:lnTo>
                  <a:pt x="11147" y="3411"/>
                </a:lnTo>
                <a:cubicBezTo>
                  <a:pt x="11147" y="3422"/>
                  <a:pt x="11145" y="3432"/>
                  <a:pt x="11140" y="3443"/>
                </a:cubicBezTo>
                <a:cubicBezTo>
                  <a:pt x="11136" y="3453"/>
                  <a:pt x="11130" y="3462"/>
                  <a:pt x="11122" y="3470"/>
                </a:cubicBezTo>
                <a:cubicBezTo>
                  <a:pt x="11115" y="3477"/>
                  <a:pt x="11106" y="3483"/>
                  <a:pt x="11095" y="3488"/>
                </a:cubicBezTo>
                <a:cubicBezTo>
                  <a:pt x="11085" y="3492"/>
                  <a:pt x="11075" y="3494"/>
                  <a:pt x="11064" y="3494"/>
                </a:cubicBezTo>
                <a:lnTo>
                  <a:pt x="84" y="3494"/>
                </a:lnTo>
                <a:cubicBezTo>
                  <a:pt x="72" y="3494"/>
                  <a:pt x="62" y="3492"/>
                  <a:pt x="52" y="3488"/>
                </a:cubicBezTo>
                <a:cubicBezTo>
                  <a:pt x="42" y="3483"/>
                  <a:pt x="33" y="3477"/>
                  <a:pt x="25" y="3470"/>
                </a:cubicBezTo>
                <a:cubicBezTo>
                  <a:pt x="17" y="3462"/>
                  <a:pt x="11" y="3453"/>
                  <a:pt x="7" y="3443"/>
                </a:cubicBezTo>
                <a:cubicBezTo>
                  <a:pt x="2" y="3432"/>
                  <a:pt x="0" y="3422"/>
                  <a:pt x="0" y="3411"/>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54" name="任意多边形 653"/>
          <p:cNvSpPr/>
          <p:nvPr/>
        </p:nvSpPr>
        <p:spPr>
          <a:xfrm>
            <a:off x="5628960" y="2230560"/>
            <a:ext cx="270000" cy="299880"/>
          </a:xfrm>
          <a:custGeom>
            <a:avLst/>
            <a:gdLst/>
            <a:ahLst/>
            <a:cxnLst/>
            <a:rect l="0" t="0" r="r" b="b"/>
            <a:pathLst>
              <a:path w="750" h="833">
                <a:moveTo>
                  <a:pt x="0" y="458"/>
                </a:moveTo>
                <a:lnTo>
                  <a:pt x="0" y="375"/>
                </a:lnTo>
                <a:cubicBezTo>
                  <a:pt x="0" y="351"/>
                  <a:pt x="3" y="326"/>
                  <a:pt x="8" y="302"/>
                </a:cubicBezTo>
                <a:cubicBezTo>
                  <a:pt x="12" y="278"/>
                  <a:pt x="19" y="255"/>
                  <a:pt x="29" y="232"/>
                </a:cubicBezTo>
                <a:cubicBezTo>
                  <a:pt x="38" y="209"/>
                  <a:pt x="50" y="188"/>
                  <a:pt x="63" y="167"/>
                </a:cubicBezTo>
                <a:cubicBezTo>
                  <a:pt x="77" y="147"/>
                  <a:pt x="93" y="128"/>
                  <a:pt x="110" y="111"/>
                </a:cubicBezTo>
                <a:cubicBezTo>
                  <a:pt x="127" y="93"/>
                  <a:pt x="146" y="78"/>
                  <a:pt x="167" y="64"/>
                </a:cubicBezTo>
                <a:cubicBezTo>
                  <a:pt x="187" y="50"/>
                  <a:pt x="209" y="39"/>
                  <a:pt x="231" y="29"/>
                </a:cubicBezTo>
                <a:cubicBezTo>
                  <a:pt x="254" y="19"/>
                  <a:pt x="278" y="12"/>
                  <a:pt x="302" y="7"/>
                </a:cubicBezTo>
                <a:cubicBezTo>
                  <a:pt x="326" y="2"/>
                  <a:pt x="350" y="0"/>
                  <a:pt x="375" y="0"/>
                </a:cubicBezTo>
                <a:cubicBezTo>
                  <a:pt x="399" y="0"/>
                  <a:pt x="424" y="2"/>
                  <a:pt x="449" y="7"/>
                </a:cubicBezTo>
                <a:cubicBezTo>
                  <a:pt x="473" y="12"/>
                  <a:pt x="496" y="19"/>
                  <a:pt x="519" y="29"/>
                </a:cubicBezTo>
                <a:cubicBezTo>
                  <a:pt x="542" y="39"/>
                  <a:pt x="563" y="50"/>
                  <a:pt x="584" y="64"/>
                </a:cubicBezTo>
                <a:cubicBezTo>
                  <a:pt x="604" y="78"/>
                  <a:pt x="623" y="93"/>
                  <a:pt x="640" y="111"/>
                </a:cubicBezTo>
                <a:cubicBezTo>
                  <a:pt x="658" y="128"/>
                  <a:pt x="673" y="147"/>
                  <a:pt x="687" y="167"/>
                </a:cubicBezTo>
                <a:cubicBezTo>
                  <a:pt x="701" y="188"/>
                  <a:pt x="712" y="209"/>
                  <a:pt x="721" y="232"/>
                </a:cubicBezTo>
                <a:cubicBezTo>
                  <a:pt x="731" y="255"/>
                  <a:pt x="738" y="278"/>
                  <a:pt x="743" y="302"/>
                </a:cubicBezTo>
                <a:cubicBezTo>
                  <a:pt x="748" y="326"/>
                  <a:pt x="750" y="351"/>
                  <a:pt x="750" y="375"/>
                </a:cubicBezTo>
                <a:lnTo>
                  <a:pt x="750" y="458"/>
                </a:lnTo>
                <a:cubicBezTo>
                  <a:pt x="750" y="483"/>
                  <a:pt x="748" y="507"/>
                  <a:pt x="743" y="531"/>
                </a:cubicBezTo>
                <a:cubicBezTo>
                  <a:pt x="738" y="556"/>
                  <a:pt x="731" y="579"/>
                  <a:pt x="721" y="602"/>
                </a:cubicBezTo>
                <a:cubicBezTo>
                  <a:pt x="712" y="624"/>
                  <a:pt x="701" y="646"/>
                  <a:pt x="687" y="666"/>
                </a:cubicBezTo>
                <a:cubicBezTo>
                  <a:pt x="673" y="687"/>
                  <a:pt x="658" y="706"/>
                  <a:pt x="640" y="723"/>
                </a:cubicBezTo>
                <a:cubicBezTo>
                  <a:pt x="623" y="741"/>
                  <a:pt x="604" y="756"/>
                  <a:pt x="584" y="770"/>
                </a:cubicBezTo>
                <a:cubicBezTo>
                  <a:pt x="563" y="783"/>
                  <a:pt x="542" y="795"/>
                  <a:pt x="519" y="804"/>
                </a:cubicBezTo>
                <a:cubicBezTo>
                  <a:pt x="496" y="814"/>
                  <a:pt x="473" y="821"/>
                  <a:pt x="449" y="826"/>
                </a:cubicBezTo>
                <a:cubicBezTo>
                  <a:pt x="424" y="830"/>
                  <a:pt x="399" y="833"/>
                  <a:pt x="375" y="833"/>
                </a:cubicBezTo>
                <a:cubicBezTo>
                  <a:pt x="350" y="833"/>
                  <a:pt x="326" y="830"/>
                  <a:pt x="302" y="826"/>
                </a:cubicBezTo>
                <a:cubicBezTo>
                  <a:pt x="278" y="821"/>
                  <a:pt x="254" y="814"/>
                  <a:pt x="231" y="804"/>
                </a:cubicBezTo>
                <a:cubicBezTo>
                  <a:pt x="209" y="795"/>
                  <a:pt x="187" y="783"/>
                  <a:pt x="167" y="770"/>
                </a:cubicBezTo>
                <a:cubicBezTo>
                  <a:pt x="146" y="756"/>
                  <a:pt x="127" y="741"/>
                  <a:pt x="110" y="723"/>
                </a:cubicBezTo>
                <a:cubicBezTo>
                  <a:pt x="93" y="706"/>
                  <a:pt x="77" y="687"/>
                  <a:pt x="63" y="666"/>
                </a:cubicBezTo>
                <a:cubicBezTo>
                  <a:pt x="50" y="646"/>
                  <a:pt x="38" y="624"/>
                  <a:pt x="29" y="602"/>
                </a:cubicBezTo>
                <a:cubicBezTo>
                  <a:pt x="19" y="579"/>
                  <a:pt x="12" y="556"/>
                  <a:pt x="8" y="531"/>
                </a:cubicBezTo>
                <a:cubicBezTo>
                  <a:pt x="3" y="507"/>
                  <a:pt x="0" y="483"/>
                  <a:pt x="0" y="458"/>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55" name="图片 654"/>
          <p:cNvPicPr/>
          <p:nvPr/>
        </p:nvPicPr>
        <p:blipFill>
          <a:blip r:embed="rId6"/>
          <a:stretch/>
        </p:blipFill>
        <p:spPr>
          <a:xfrm>
            <a:off x="5689080" y="2290680"/>
            <a:ext cx="149400" cy="149400"/>
          </a:xfrm>
          <a:prstGeom prst="rect">
            <a:avLst/>
          </a:prstGeom>
          <a:noFill/>
          <a:ln w="0">
            <a:noFill/>
          </a:ln>
        </p:spPr>
      </p:pic>
      <p:sp>
        <p:nvSpPr>
          <p:cNvPr id="656" name="文本框 655"/>
          <p:cNvSpPr txBox="1"/>
          <p:nvPr/>
        </p:nvSpPr>
        <p:spPr>
          <a:xfrm>
            <a:off x="1253880" y="3833280"/>
            <a:ext cx="143928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测试⽣成模块和检索模块的独⽴功能</a:t>
            </a:r>
            <a:endParaRPr lang="en-US" sz="710" b="0" u="none" strike="noStrike">
              <a:solidFill>
                <a:srgbClr val="000000"/>
              </a:solidFill>
              <a:effectLst/>
              <a:uFillTx/>
              <a:latin typeface="Times New Roman"/>
            </a:endParaRPr>
          </a:p>
        </p:txBody>
      </p:sp>
      <p:sp>
        <p:nvSpPr>
          <p:cNvPr id="657" name="文本框 656"/>
          <p:cNvSpPr txBox="1"/>
          <p:nvPr/>
        </p:nvSpPr>
        <p:spPr>
          <a:xfrm>
            <a:off x="5985000" y="2259360"/>
            <a:ext cx="597960" cy="21708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CJKsc"/>
                <a:ea typeface="NotoSansCJKsc"/>
              </a:rPr>
              <a:t>集成测试</a:t>
            </a:r>
            <a:endParaRPr lang="en-US" sz="1180" b="0" u="none" strike="noStrike">
              <a:solidFill>
                <a:srgbClr val="000000"/>
              </a:solidFill>
              <a:effectLst/>
              <a:uFillTx/>
              <a:latin typeface="Times New Roman"/>
            </a:endParaRPr>
          </a:p>
        </p:txBody>
      </p:sp>
      <p:sp>
        <p:nvSpPr>
          <p:cNvPr id="658" name="文本框 657"/>
          <p:cNvSpPr txBox="1"/>
          <p:nvPr/>
        </p:nvSpPr>
        <p:spPr>
          <a:xfrm>
            <a:off x="5625360" y="2610720"/>
            <a:ext cx="399672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验证检索模块与⽣成模块能否协同⼯作，确保查询能够通过检索模块返回内容，再由⽣</a:t>
            </a:r>
            <a:endParaRPr lang="en-US" sz="820" b="0" u="none" strike="noStrike">
              <a:solidFill>
                <a:srgbClr val="000000"/>
              </a:solidFill>
              <a:effectLst/>
              <a:uFillTx/>
              <a:latin typeface="Times New Roman"/>
            </a:endParaRPr>
          </a:p>
        </p:txBody>
      </p:sp>
      <p:sp>
        <p:nvSpPr>
          <p:cNvPr id="659" name="文本框 658"/>
          <p:cNvSpPr txBox="1"/>
          <p:nvPr/>
        </p:nvSpPr>
        <p:spPr>
          <a:xfrm>
            <a:off x="5625360" y="2760480"/>
            <a:ext cx="8420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成模块⽣成回答。</a:t>
            </a:r>
            <a:endParaRPr lang="en-US" sz="820" b="0" u="none" strike="noStrike">
              <a:solidFill>
                <a:srgbClr val="000000"/>
              </a:solidFill>
              <a:effectLst/>
              <a:uFillTx/>
              <a:latin typeface="Times New Roman"/>
            </a:endParaRPr>
          </a:p>
        </p:txBody>
      </p:sp>
      <p:sp>
        <p:nvSpPr>
          <p:cNvPr id="660" name="文本框 659"/>
          <p:cNvSpPr txBox="1"/>
          <p:nvPr/>
        </p:nvSpPr>
        <p:spPr>
          <a:xfrm>
            <a:off x="5715360" y="3106440"/>
            <a:ext cx="151164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def integration_test(query):</a:t>
            </a:r>
            <a:endParaRPr lang="en-US" sz="710" b="0" u="none" strike="noStrike">
              <a:solidFill>
                <a:srgbClr val="000000"/>
              </a:solidFill>
              <a:effectLst/>
              <a:uFillTx/>
              <a:latin typeface="Times New Roman"/>
            </a:endParaRPr>
          </a:p>
        </p:txBody>
      </p:sp>
      <p:sp>
        <p:nvSpPr>
          <p:cNvPr id="661" name="文本框 660"/>
          <p:cNvSpPr txBox="1"/>
          <p:nvPr/>
        </p:nvSpPr>
        <p:spPr>
          <a:xfrm>
            <a:off x="5715360" y="3226320"/>
            <a:ext cx="3243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 </a:t>
            </a:r>
            <a:endParaRPr lang="en-US" sz="710" b="0" u="none" strike="noStrike">
              <a:solidFill>
                <a:srgbClr val="000000"/>
              </a:solidFill>
              <a:effectLst/>
              <a:uFillTx/>
              <a:latin typeface="Times New Roman"/>
            </a:endParaRPr>
          </a:p>
        </p:txBody>
      </p:sp>
      <p:sp>
        <p:nvSpPr>
          <p:cNvPr id="662" name="文本框 661"/>
          <p:cNvSpPr txBox="1"/>
          <p:nvPr/>
        </p:nvSpPr>
        <p:spPr>
          <a:xfrm>
            <a:off x="6038640" y="3197160"/>
            <a:ext cx="72000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模拟查询的上下⽂</a:t>
            </a:r>
            <a:endParaRPr lang="en-US" sz="710" b="0" u="none" strike="noStrike">
              <a:solidFill>
                <a:srgbClr val="000000"/>
              </a:solidFill>
              <a:effectLst/>
              <a:uFillTx/>
              <a:latin typeface="Times New Roman"/>
            </a:endParaRPr>
          </a:p>
        </p:txBody>
      </p:sp>
      <p:sp>
        <p:nvSpPr>
          <p:cNvPr id="663" name="文本框 662"/>
          <p:cNvSpPr txBox="1"/>
          <p:nvPr/>
        </p:nvSpPr>
        <p:spPr>
          <a:xfrm>
            <a:off x="5715360" y="3346200"/>
            <a:ext cx="81000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context = "</a:t>
            </a:r>
            <a:endParaRPr lang="en-US" sz="710" b="0" u="none" strike="noStrike">
              <a:solidFill>
                <a:srgbClr val="000000"/>
              </a:solidFill>
              <a:effectLst/>
              <a:uFillTx/>
              <a:latin typeface="Times New Roman"/>
            </a:endParaRPr>
          </a:p>
        </p:txBody>
      </p:sp>
      <p:sp>
        <p:nvSpPr>
          <p:cNvPr id="664" name="文本框 663"/>
          <p:cNvSpPr txBox="1"/>
          <p:nvPr/>
        </p:nvSpPr>
        <p:spPr>
          <a:xfrm>
            <a:off x="6523920" y="3316680"/>
            <a:ext cx="72000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公司员⼯可在每年</a:t>
            </a:r>
            <a:endParaRPr lang="en-US" sz="710" b="0" u="none" strike="noStrike">
              <a:solidFill>
                <a:srgbClr val="000000"/>
              </a:solidFill>
              <a:effectLst/>
              <a:uFillTx/>
              <a:latin typeface="Times New Roman"/>
            </a:endParaRPr>
          </a:p>
        </p:txBody>
      </p:sp>
      <p:sp>
        <p:nvSpPr>
          <p:cNvPr id="665" name="文本框 664"/>
          <p:cNvSpPr txBox="1"/>
          <p:nvPr/>
        </p:nvSpPr>
        <p:spPr>
          <a:xfrm>
            <a:off x="7242480" y="3346200"/>
            <a:ext cx="10872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10</a:t>
            </a:r>
            <a:endParaRPr lang="en-US" sz="710" b="0" u="none" strike="noStrike">
              <a:solidFill>
                <a:srgbClr val="000000"/>
              </a:solidFill>
              <a:effectLst/>
              <a:uFillTx/>
              <a:latin typeface="Times New Roman"/>
            </a:endParaRPr>
          </a:p>
        </p:txBody>
      </p:sp>
      <p:sp>
        <p:nvSpPr>
          <p:cNvPr id="666" name="文本框 665"/>
          <p:cNvSpPr txBox="1"/>
          <p:nvPr/>
        </p:nvSpPr>
        <p:spPr>
          <a:xfrm>
            <a:off x="7350480" y="3316680"/>
            <a:ext cx="72000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⽉领取年终奖⾦。</a:t>
            </a:r>
            <a:endParaRPr lang="en-US" sz="710" b="0" u="none" strike="noStrike">
              <a:solidFill>
                <a:srgbClr val="000000"/>
              </a:solidFill>
              <a:effectLst/>
              <a:uFillTx/>
              <a:latin typeface="Times New Roman"/>
            </a:endParaRPr>
          </a:p>
        </p:txBody>
      </p:sp>
      <p:sp>
        <p:nvSpPr>
          <p:cNvPr id="667" name="文本框 666"/>
          <p:cNvSpPr txBox="1"/>
          <p:nvPr/>
        </p:nvSpPr>
        <p:spPr>
          <a:xfrm>
            <a:off x="8069040" y="3346200"/>
            <a:ext cx="8964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a:t>
            </a:r>
            <a:endParaRPr lang="en-US" sz="710" b="0" u="none" strike="noStrike">
              <a:solidFill>
                <a:srgbClr val="000000"/>
              </a:solidFill>
              <a:effectLst/>
              <a:uFillTx/>
              <a:latin typeface="Times New Roman"/>
            </a:endParaRPr>
          </a:p>
        </p:txBody>
      </p:sp>
      <p:sp>
        <p:nvSpPr>
          <p:cNvPr id="668" name="文本框 667"/>
          <p:cNvSpPr txBox="1"/>
          <p:nvPr/>
        </p:nvSpPr>
        <p:spPr>
          <a:xfrm>
            <a:off x="5715360" y="3466080"/>
            <a:ext cx="3243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 </a:t>
            </a:r>
            <a:endParaRPr lang="en-US" sz="710" b="0" u="none" strike="noStrike">
              <a:solidFill>
                <a:srgbClr val="000000"/>
              </a:solidFill>
              <a:effectLst/>
              <a:uFillTx/>
              <a:latin typeface="Times New Roman"/>
            </a:endParaRPr>
          </a:p>
        </p:txBody>
      </p:sp>
      <p:sp>
        <p:nvSpPr>
          <p:cNvPr id="669" name="文本框 668"/>
          <p:cNvSpPr txBox="1"/>
          <p:nvPr/>
        </p:nvSpPr>
        <p:spPr>
          <a:xfrm>
            <a:off x="6038640" y="3436560"/>
            <a:ext cx="72000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使⽤检索模块查询</a:t>
            </a:r>
            <a:endParaRPr lang="en-US" sz="710" b="0" u="none" strike="noStrike">
              <a:solidFill>
                <a:srgbClr val="000000"/>
              </a:solidFill>
              <a:effectLst/>
              <a:uFillTx/>
              <a:latin typeface="Times New Roman"/>
            </a:endParaRPr>
          </a:p>
        </p:txBody>
      </p:sp>
      <p:sp>
        <p:nvSpPr>
          <p:cNvPr id="670" name="文本框 669"/>
          <p:cNvSpPr txBox="1"/>
          <p:nvPr/>
        </p:nvSpPr>
        <p:spPr>
          <a:xfrm>
            <a:off x="5715360" y="3585600"/>
            <a:ext cx="5943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print("</a:t>
            </a:r>
            <a:endParaRPr lang="en-US" sz="710" b="0" u="none" strike="noStrike">
              <a:solidFill>
                <a:srgbClr val="000000"/>
              </a:solidFill>
              <a:effectLst/>
              <a:uFillTx/>
              <a:latin typeface="Times New Roman"/>
            </a:endParaRPr>
          </a:p>
        </p:txBody>
      </p:sp>
      <p:sp>
        <p:nvSpPr>
          <p:cNvPr id="671" name="文本框 670"/>
          <p:cNvSpPr txBox="1"/>
          <p:nvPr/>
        </p:nvSpPr>
        <p:spPr>
          <a:xfrm>
            <a:off x="6308280" y="3556440"/>
            <a:ext cx="54036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执⾏检索模块</a:t>
            </a:r>
            <a:endParaRPr lang="en-US" sz="710" b="0" u="none" strike="noStrike">
              <a:solidFill>
                <a:srgbClr val="000000"/>
              </a:solidFill>
              <a:effectLst/>
              <a:uFillTx/>
              <a:latin typeface="Times New Roman"/>
            </a:endParaRPr>
          </a:p>
        </p:txBody>
      </p:sp>
      <p:sp>
        <p:nvSpPr>
          <p:cNvPr id="672" name="文本框 671"/>
          <p:cNvSpPr txBox="1"/>
          <p:nvPr/>
        </p:nvSpPr>
        <p:spPr>
          <a:xfrm>
            <a:off x="6847200" y="3585600"/>
            <a:ext cx="2703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a:t>
            </a:r>
            <a:endParaRPr lang="en-US" sz="710" b="0" u="none" strike="noStrike">
              <a:solidFill>
                <a:srgbClr val="000000"/>
              </a:solidFill>
              <a:effectLst/>
              <a:uFillTx/>
              <a:latin typeface="Times New Roman"/>
            </a:endParaRPr>
          </a:p>
        </p:txBody>
      </p:sp>
      <p:sp>
        <p:nvSpPr>
          <p:cNvPr id="673" name="文本框 672"/>
          <p:cNvSpPr txBox="1"/>
          <p:nvPr/>
        </p:nvSpPr>
        <p:spPr>
          <a:xfrm>
            <a:off x="5715360" y="3705480"/>
            <a:ext cx="30225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query_vector = tokenizer(query, return_tensors="pt")</a:t>
            </a:r>
            <a:endParaRPr lang="en-US" sz="710" b="0" u="none" strike="noStrike">
              <a:solidFill>
                <a:srgbClr val="000000"/>
              </a:solidFill>
              <a:effectLst/>
              <a:uFillTx/>
              <a:latin typeface="Times New Roman"/>
            </a:endParaRPr>
          </a:p>
        </p:txBody>
      </p:sp>
      <p:sp>
        <p:nvSpPr>
          <p:cNvPr id="674" name="文本框 673"/>
          <p:cNvSpPr txBox="1"/>
          <p:nvPr/>
        </p:nvSpPr>
        <p:spPr>
          <a:xfrm>
            <a:off x="5715360" y="3825360"/>
            <a:ext cx="3243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 </a:t>
            </a:r>
            <a:endParaRPr lang="en-US" sz="710" b="0" u="none" strike="noStrike">
              <a:solidFill>
                <a:srgbClr val="000000"/>
              </a:solidFill>
              <a:effectLst/>
              <a:uFillTx/>
              <a:latin typeface="Times New Roman"/>
            </a:endParaRPr>
          </a:p>
        </p:txBody>
      </p:sp>
      <p:sp>
        <p:nvSpPr>
          <p:cNvPr id="675" name="文本框 674"/>
          <p:cNvSpPr txBox="1"/>
          <p:nvPr/>
        </p:nvSpPr>
        <p:spPr>
          <a:xfrm>
            <a:off x="6038640" y="3795840"/>
            <a:ext cx="81000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获取⽣成模块的答案</a:t>
            </a:r>
            <a:endParaRPr lang="en-US" sz="710" b="0" u="none" strike="noStrike">
              <a:solidFill>
                <a:srgbClr val="000000"/>
              </a:solidFill>
              <a:effectLst/>
              <a:uFillTx/>
              <a:latin typeface="Times New Roman"/>
            </a:endParaRPr>
          </a:p>
        </p:txBody>
      </p:sp>
      <p:sp>
        <p:nvSpPr>
          <p:cNvPr id="676" name="文本框 675"/>
          <p:cNvSpPr txBox="1"/>
          <p:nvPr/>
        </p:nvSpPr>
        <p:spPr>
          <a:xfrm>
            <a:off x="5715360" y="3944880"/>
            <a:ext cx="29145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answer = generate_optimized_answer(context, query)</a:t>
            </a:r>
            <a:endParaRPr lang="en-US" sz="710" b="0" u="none" strike="noStrike">
              <a:solidFill>
                <a:srgbClr val="000000"/>
              </a:solidFill>
              <a:effectLst/>
              <a:uFillTx/>
              <a:latin typeface="Times New Roman"/>
            </a:endParaRPr>
          </a:p>
        </p:txBody>
      </p:sp>
      <p:pic>
        <p:nvPicPr>
          <p:cNvPr id="677" name="图片 676"/>
          <p:cNvPicPr/>
          <p:nvPr/>
        </p:nvPicPr>
        <p:blipFill>
          <a:blip r:embed="rId5"/>
          <a:stretch/>
        </p:blipFill>
        <p:spPr>
          <a:xfrm>
            <a:off x="5629320" y="4371840"/>
            <a:ext cx="89640" cy="89640"/>
          </a:xfrm>
          <a:prstGeom prst="rect">
            <a:avLst/>
          </a:prstGeom>
          <a:noFill/>
          <a:ln w="0">
            <a:noFill/>
          </a:ln>
        </p:spPr>
      </p:pic>
      <p:sp>
        <p:nvSpPr>
          <p:cNvPr id="678" name="文本框 677"/>
          <p:cNvSpPr txBox="1"/>
          <p:nvPr/>
        </p:nvSpPr>
        <p:spPr>
          <a:xfrm>
            <a:off x="5715360" y="4064760"/>
            <a:ext cx="91800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return answer</a:t>
            </a:r>
            <a:endParaRPr lang="en-US" sz="710" b="0" u="none" strike="noStrike">
              <a:solidFill>
                <a:srgbClr val="000000"/>
              </a:solidFill>
              <a:effectLst/>
              <a:uFillTx/>
              <a:latin typeface="Times New Roman"/>
            </a:endParaRPr>
          </a:p>
        </p:txBody>
      </p:sp>
      <p:sp>
        <p:nvSpPr>
          <p:cNvPr id="679" name="任意多边形 678"/>
          <p:cNvSpPr/>
          <p:nvPr/>
        </p:nvSpPr>
        <p:spPr>
          <a:xfrm>
            <a:off x="943200" y="4805640"/>
            <a:ext cx="4326840" cy="2755080"/>
          </a:xfrm>
          <a:custGeom>
            <a:avLst/>
            <a:gdLst/>
            <a:ahLst/>
            <a:cxnLst/>
            <a:rect l="0" t="0" r="r" b="b"/>
            <a:pathLst>
              <a:path w="12019" h="7653">
                <a:moveTo>
                  <a:pt x="0" y="7653"/>
                </a:moveTo>
                <a:lnTo>
                  <a:pt x="0" y="0"/>
                </a:lnTo>
                <a:lnTo>
                  <a:pt x="11853" y="0"/>
                </a:lnTo>
                <a:cubicBezTo>
                  <a:pt x="11864" y="0"/>
                  <a:pt x="11875" y="1"/>
                  <a:pt x="11885" y="3"/>
                </a:cubicBezTo>
                <a:cubicBezTo>
                  <a:pt x="11896" y="5"/>
                  <a:pt x="11906" y="9"/>
                  <a:pt x="11917" y="13"/>
                </a:cubicBezTo>
                <a:cubicBezTo>
                  <a:pt x="11927" y="17"/>
                  <a:pt x="11936" y="22"/>
                  <a:pt x="11945" y="28"/>
                </a:cubicBezTo>
                <a:cubicBezTo>
                  <a:pt x="11954" y="34"/>
                  <a:pt x="11963" y="41"/>
                  <a:pt x="11971" y="49"/>
                </a:cubicBezTo>
                <a:cubicBezTo>
                  <a:pt x="11978" y="56"/>
                  <a:pt x="11985" y="65"/>
                  <a:pt x="11991" y="74"/>
                </a:cubicBezTo>
                <a:cubicBezTo>
                  <a:pt x="11997" y="83"/>
                  <a:pt x="12002" y="93"/>
                  <a:pt x="12007" y="103"/>
                </a:cubicBezTo>
                <a:cubicBezTo>
                  <a:pt x="12011" y="113"/>
                  <a:pt x="12014" y="123"/>
                  <a:pt x="12016" y="134"/>
                </a:cubicBezTo>
                <a:cubicBezTo>
                  <a:pt x="12018" y="145"/>
                  <a:pt x="12019" y="155"/>
                  <a:pt x="12019" y="166"/>
                </a:cubicBezTo>
                <a:lnTo>
                  <a:pt x="12019" y="7487"/>
                </a:lnTo>
                <a:cubicBezTo>
                  <a:pt x="12019" y="7498"/>
                  <a:pt x="12018" y="7509"/>
                  <a:pt x="12016" y="7519"/>
                </a:cubicBezTo>
                <a:cubicBezTo>
                  <a:pt x="12014" y="7530"/>
                  <a:pt x="12011" y="7540"/>
                  <a:pt x="12007" y="7550"/>
                </a:cubicBezTo>
                <a:cubicBezTo>
                  <a:pt x="12002" y="7561"/>
                  <a:pt x="11997" y="7570"/>
                  <a:pt x="11991" y="7579"/>
                </a:cubicBezTo>
                <a:cubicBezTo>
                  <a:pt x="11985" y="7588"/>
                  <a:pt x="11978" y="7597"/>
                  <a:pt x="11971" y="7604"/>
                </a:cubicBezTo>
                <a:cubicBezTo>
                  <a:pt x="11963" y="7612"/>
                  <a:pt x="11954" y="7619"/>
                  <a:pt x="11945" y="7625"/>
                </a:cubicBezTo>
                <a:cubicBezTo>
                  <a:pt x="11936" y="7631"/>
                  <a:pt x="11927" y="7636"/>
                  <a:pt x="11917" y="7640"/>
                </a:cubicBezTo>
                <a:cubicBezTo>
                  <a:pt x="11906" y="7645"/>
                  <a:pt x="11896" y="7648"/>
                  <a:pt x="11885" y="7650"/>
                </a:cubicBezTo>
                <a:cubicBezTo>
                  <a:pt x="11875" y="7652"/>
                  <a:pt x="11864" y="7653"/>
                  <a:pt x="11853" y="7653"/>
                </a:cubicBezTo>
                <a:lnTo>
                  <a:pt x="0" y="7653"/>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0" name="任意多边形 679"/>
          <p:cNvSpPr/>
          <p:nvPr/>
        </p:nvSpPr>
        <p:spPr>
          <a:xfrm>
            <a:off x="928080" y="4805640"/>
            <a:ext cx="30240" cy="2755080"/>
          </a:xfrm>
          <a:custGeom>
            <a:avLst/>
            <a:gdLst/>
            <a:ahLst/>
            <a:cxnLst/>
            <a:rect l="0" t="0" r="r" b="b"/>
            <a:pathLst>
              <a:path w="84" h="7653">
                <a:moveTo>
                  <a:pt x="0" y="0"/>
                </a:moveTo>
                <a:lnTo>
                  <a:pt x="84" y="0"/>
                </a:lnTo>
                <a:lnTo>
                  <a:pt x="84" y="7653"/>
                </a:lnTo>
                <a:lnTo>
                  <a:pt x="0" y="7653"/>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1" name="任意多边形 680"/>
          <p:cNvSpPr/>
          <p:nvPr/>
        </p:nvSpPr>
        <p:spPr>
          <a:xfrm>
            <a:off x="1107720" y="5584320"/>
            <a:ext cx="4012560" cy="1617120"/>
          </a:xfrm>
          <a:custGeom>
            <a:avLst/>
            <a:gdLst/>
            <a:ahLst/>
            <a:cxnLst/>
            <a:rect l="0" t="0" r="r" b="b"/>
            <a:pathLst>
              <a:path w="11146" h="4492">
                <a:moveTo>
                  <a:pt x="0" y="4409"/>
                </a:moveTo>
                <a:lnTo>
                  <a:pt x="0" y="83"/>
                </a:lnTo>
                <a:cubicBezTo>
                  <a:pt x="0" y="72"/>
                  <a:pt x="2" y="61"/>
                  <a:pt x="6" y="51"/>
                </a:cubicBezTo>
                <a:cubicBezTo>
                  <a:pt x="11" y="41"/>
                  <a:pt x="17" y="32"/>
                  <a:pt x="24" y="24"/>
                </a:cubicBezTo>
                <a:cubicBezTo>
                  <a:pt x="32" y="16"/>
                  <a:pt x="41" y="10"/>
                  <a:pt x="51" y="6"/>
                </a:cubicBezTo>
                <a:cubicBezTo>
                  <a:pt x="62" y="2"/>
                  <a:pt x="72" y="0"/>
                  <a:pt x="83" y="0"/>
                </a:cubicBezTo>
                <a:lnTo>
                  <a:pt x="11063" y="0"/>
                </a:lnTo>
                <a:cubicBezTo>
                  <a:pt x="11074" y="0"/>
                  <a:pt x="11085" y="2"/>
                  <a:pt x="11095" y="6"/>
                </a:cubicBezTo>
                <a:cubicBezTo>
                  <a:pt x="11105" y="10"/>
                  <a:pt x="11114" y="16"/>
                  <a:pt x="11122" y="24"/>
                </a:cubicBezTo>
                <a:cubicBezTo>
                  <a:pt x="11130" y="32"/>
                  <a:pt x="11136" y="41"/>
                  <a:pt x="11140" y="51"/>
                </a:cubicBezTo>
                <a:cubicBezTo>
                  <a:pt x="11144" y="61"/>
                  <a:pt x="11146" y="72"/>
                  <a:pt x="11146" y="83"/>
                </a:cubicBezTo>
                <a:lnTo>
                  <a:pt x="11146" y="4409"/>
                </a:lnTo>
                <a:cubicBezTo>
                  <a:pt x="11146" y="4420"/>
                  <a:pt x="11144" y="4430"/>
                  <a:pt x="11140" y="4441"/>
                </a:cubicBezTo>
                <a:cubicBezTo>
                  <a:pt x="11136" y="4451"/>
                  <a:pt x="11130" y="4460"/>
                  <a:pt x="11122" y="4468"/>
                </a:cubicBezTo>
                <a:cubicBezTo>
                  <a:pt x="11114" y="4475"/>
                  <a:pt x="11105" y="4481"/>
                  <a:pt x="11095" y="4486"/>
                </a:cubicBezTo>
                <a:cubicBezTo>
                  <a:pt x="11085" y="4490"/>
                  <a:pt x="11074" y="4492"/>
                  <a:pt x="11063" y="4492"/>
                </a:cubicBezTo>
                <a:lnTo>
                  <a:pt x="83" y="4492"/>
                </a:lnTo>
                <a:cubicBezTo>
                  <a:pt x="72" y="4492"/>
                  <a:pt x="62" y="4490"/>
                  <a:pt x="51" y="4486"/>
                </a:cubicBezTo>
                <a:cubicBezTo>
                  <a:pt x="41" y="4481"/>
                  <a:pt x="32" y="4475"/>
                  <a:pt x="24" y="4468"/>
                </a:cubicBezTo>
                <a:cubicBezTo>
                  <a:pt x="17" y="4460"/>
                  <a:pt x="11" y="4451"/>
                  <a:pt x="6" y="4441"/>
                </a:cubicBezTo>
                <a:cubicBezTo>
                  <a:pt x="2" y="4430"/>
                  <a:pt x="0" y="4420"/>
                  <a:pt x="0" y="4409"/>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82" name="任意多边形 681"/>
          <p:cNvSpPr/>
          <p:nvPr/>
        </p:nvSpPr>
        <p:spPr>
          <a:xfrm>
            <a:off x="1107720" y="4955400"/>
            <a:ext cx="270000" cy="299880"/>
          </a:xfrm>
          <a:custGeom>
            <a:avLst/>
            <a:gdLst/>
            <a:ahLst/>
            <a:cxnLst/>
            <a:rect l="0" t="0" r="r" b="b"/>
            <a:pathLst>
              <a:path w="750" h="833">
                <a:moveTo>
                  <a:pt x="0" y="457"/>
                </a:moveTo>
                <a:lnTo>
                  <a:pt x="0" y="374"/>
                </a:lnTo>
                <a:cubicBezTo>
                  <a:pt x="0" y="350"/>
                  <a:pt x="2" y="325"/>
                  <a:pt x="7" y="301"/>
                </a:cubicBezTo>
                <a:cubicBezTo>
                  <a:pt x="12" y="277"/>
                  <a:pt x="19" y="254"/>
                  <a:pt x="28" y="231"/>
                </a:cubicBezTo>
                <a:cubicBezTo>
                  <a:pt x="38" y="208"/>
                  <a:pt x="49" y="187"/>
                  <a:pt x="63" y="166"/>
                </a:cubicBezTo>
                <a:cubicBezTo>
                  <a:pt x="77" y="146"/>
                  <a:pt x="92" y="127"/>
                  <a:pt x="110" y="110"/>
                </a:cubicBezTo>
                <a:cubicBezTo>
                  <a:pt x="127" y="92"/>
                  <a:pt x="146" y="77"/>
                  <a:pt x="166" y="63"/>
                </a:cubicBezTo>
                <a:cubicBezTo>
                  <a:pt x="187" y="49"/>
                  <a:pt x="208" y="38"/>
                  <a:pt x="231" y="28"/>
                </a:cubicBezTo>
                <a:cubicBezTo>
                  <a:pt x="254" y="19"/>
                  <a:pt x="277" y="12"/>
                  <a:pt x="302" y="7"/>
                </a:cubicBezTo>
                <a:cubicBezTo>
                  <a:pt x="326" y="2"/>
                  <a:pt x="351" y="0"/>
                  <a:pt x="375" y="0"/>
                </a:cubicBezTo>
                <a:cubicBezTo>
                  <a:pt x="400" y="0"/>
                  <a:pt x="424" y="2"/>
                  <a:pt x="448" y="7"/>
                </a:cubicBezTo>
                <a:cubicBezTo>
                  <a:pt x="472" y="12"/>
                  <a:pt x="496" y="19"/>
                  <a:pt x="518" y="28"/>
                </a:cubicBezTo>
                <a:cubicBezTo>
                  <a:pt x="541" y="38"/>
                  <a:pt x="563" y="49"/>
                  <a:pt x="583" y="63"/>
                </a:cubicBezTo>
                <a:cubicBezTo>
                  <a:pt x="604" y="77"/>
                  <a:pt x="623" y="92"/>
                  <a:pt x="640" y="110"/>
                </a:cubicBezTo>
                <a:cubicBezTo>
                  <a:pt x="657" y="127"/>
                  <a:pt x="673" y="146"/>
                  <a:pt x="686" y="166"/>
                </a:cubicBezTo>
                <a:cubicBezTo>
                  <a:pt x="700" y="187"/>
                  <a:pt x="712" y="208"/>
                  <a:pt x="721" y="231"/>
                </a:cubicBezTo>
                <a:cubicBezTo>
                  <a:pt x="730" y="254"/>
                  <a:pt x="738" y="277"/>
                  <a:pt x="742" y="301"/>
                </a:cubicBezTo>
                <a:cubicBezTo>
                  <a:pt x="747" y="325"/>
                  <a:pt x="750" y="350"/>
                  <a:pt x="750" y="374"/>
                </a:cubicBezTo>
                <a:lnTo>
                  <a:pt x="750" y="457"/>
                </a:lnTo>
                <a:cubicBezTo>
                  <a:pt x="750" y="482"/>
                  <a:pt x="747" y="506"/>
                  <a:pt x="742" y="530"/>
                </a:cubicBezTo>
                <a:cubicBezTo>
                  <a:pt x="738" y="555"/>
                  <a:pt x="730" y="578"/>
                  <a:pt x="721" y="601"/>
                </a:cubicBezTo>
                <a:cubicBezTo>
                  <a:pt x="712" y="623"/>
                  <a:pt x="700" y="645"/>
                  <a:pt x="686" y="665"/>
                </a:cubicBezTo>
                <a:cubicBezTo>
                  <a:pt x="673" y="686"/>
                  <a:pt x="657" y="705"/>
                  <a:pt x="640" y="722"/>
                </a:cubicBezTo>
                <a:cubicBezTo>
                  <a:pt x="623" y="739"/>
                  <a:pt x="604" y="755"/>
                  <a:pt x="583" y="769"/>
                </a:cubicBezTo>
                <a:cubicBezTo>
                  <a:pt x="563" y="783"/>
                  <a:pt x="541" y="795"/>
                  <a:pt x="518" y="804"/>
                </a:cubicBezTo>
                <a:cubicBezTo>
                  <a:pt x="496" y="814"/>
                  <a:pt x="472" y="821"/>
                  <a:pt x="448" y="825"/>
                </a:cubicBezTo>
                <a:cubicBezTo>
                  <a:pt x="424" y="830"/>
                  <a:pt x="400" y="833"/>
                  <a:pt x="375" y="833"/>
                </a:cubicBezTo>
                <a:cubicBezTo>
                  <a:pt x="351" y="833"/>
                  <a:pt x="326" y="830"/>
                  <a:pt x="302" y="825"/>
                </a:cubicBezTo>
                <a:cubicBezTo>
                  <a:pt x="277" y="821"/>
                  <a:pt x="254" y="814"/>
                  <a:pt x="231" y="804"/>
                </a:cubicBezTo>
                <a:cubicBezTo>
                  <a:pt x="208" y="795"/>
                  <a:pt x="187" y="783"/>
                  <a:pt x="166" y="769"/>
                </a:cubicBezTo>
                <a:cubicBezTo>
                  <a:pt x="146" y="755"/>
                  <a:pt x="127" y="739"/>
                  <a:pt x="110" y="722"/>
                </a:cubicBezTo>
                <a:cubicBezTo>
                  <a:pt x="92" y="705"/>
                  <a:pt x="77" y="686"/>
                  <a:pt x="63" y="665"/>
                </a:cubicBezTo>
                <a:cubicBezTo>
                  <a:pt x="49" y="645"/>
                  <a:pt x="38" y="623"/>
                  <a:pt x="28" y="601"/>
                </a:cubicBezTo>
                <a:cubicBezTo>
                  <a:pt x="19" y="578"/>
                  <a:pt x="12" y="555"/>
                  <a:pt x="7" y="530"/>
                </a:cubicBezTo>
                <a:cubicBezTo>
                  <a:pt x="2" y="506"/>
                  <a:pt x="0" y="482"/>
                  <a:pt x="0" y="457"/>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83" name="图片 682"/>
          <p:cNvPicPr/>
          <p:nvPr/>
        </p:nvPicPr>
        <p:blipFill>
          <a:blip r:embed="rId7"/>
          <a:stretch/>
        </p:blipFill>
        <p:spPr>
          <a:xfrm>
            <a:off x="1167840" y="5015520"/>
            <a:ext cx="149400" cy="149400"/>
          </a:xfrm>
          <a:prstGeom prst="rect">
            <a:avLst/>
          </a:prstGeom>
          <a:noFill/>
          <a:ln w="0">
            <a:noFill/>
          </a:ln>
        </p:spPr>
      </p:pic>
      <p:sp>
        <p:nvSpPr>
          <p:cNvPr id="684" name="文本框 683"/>
          <p:cNvSpPr txBox="1"/>
          <p:nvPr/>
        </p:nvSpPr>
        <p:spPr>
          <a:xfrm>
            <a:off x="5775120" y="4342320"/>
            <a:ext cx="152928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验证检索结果能否成功传递给⽣成模块</a:t>
            </a:r>
            <a:endParaRPr lang="en-US" sz="710" b="0" u="none" strike="noStrike">
              <a:solidFill>
                <a:srgbClr val="000000"/>
              </a:solidFill>
              <a:effectLst/>
              <a:uFillTx/>
              <a:latin typeface="Times New Roman"/>
            </a:endParaRPr>
          </a:p>
        </p:txBody>
      </p:sp>
      <p:sp>
        <p:nvSpPr>
          <p:cNvPr id="685" name="文本框 684"/>
          <p:cNvSpPr txBox="1"/>
          <p:nvPr/>
        </p:nvSpPr>
        <p:spPr>
          <a:xfrm>
            <a:off x="1463400" y="4983840"/>
            <a:ext cx="597960" cy="21708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CJKsc"/>
                <a:ea typeface="NotoSansCJKsc"/>
              </a:rPr>
              <a:t>负载测试</a:t>
            </a:r>
            <a:endParaRPr lang="en-US" sz="1180" b="0" u="none" strike="noStrike">
              <a:solidFill>
                <a:srgbClr val="000000"/>
              </a:solidFill>
              <a:effectLst/>
              <a:uFillTx/>
              <a:latin typeface="Times New Roman"/>
            </a:endParaRPr>
          </a:p>
        </p:txBody>
      </p:sp>
      <p:sp>
        <p:nvSpPr>
          <p:cNvPr id="686" name="文本框 685"/>
          <p:cNvSpPr txBox="1"/>
          <p:nvPr/>
        </p:nvSpPr>
        <p:spPr>
          <a:xfrm>
            <a:off x="1104120" y="5335560"/>
            <a:ext cx="36813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评估系统在⾼并发请求下的响应能⼒和稳定性，模拟多次请求并记录响应时间。</a:t>
            </a:r>
            <a:endParaRPr lang="en-US" sz="820" b="0" u="none" strike="noStrike">
              <a:solidFill>
                <a:srgbClr val="000000"/>
              </a:solidFill>
              <a:effectLst/>
              <a:uFillTx/>
              <a:latin typeface="Times New Roman"/>
            </a:endParaRPr>
          </a:p>
        </p:txBody>
      </p:sp>
      <p:sp>
        <p:nvSpPr>
          <p:cNvPr id="687" name="文本框 686"/>
          <p:cNvSpPr txBox="1"/>
          <p:nvPr/>
        </p:nvSpPr>
        <p:spPr>
          <a:xfrm>
            <a:off x="1194120" y="5681520"/>
            <a:ext cx="151164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def load_test(num_requests):</a:t>
            </a:r>
            <a:endParaRPr lang="en-US" sz="710" b="0" u="none" strike="noStrike">
              <a:solidFill>
                <a:srgbClr val="000000"/>
              </a:solidFill>
              <a:effectLst/>
              <a:uFillTx/>
              <a:latin typeface="Times New Roman"/>
            </a:endParaRPr>
          </a:p>
        </p:txBody>
      </p:sp>
      <p:sp>
        <p:nvSpPr>
          <p:cNvPr id="688" name="文本框 687"/>
          <p:cNvSpPr txBox="1"/>
          <p:nvPr/>
        </p:nvSpPr>
        <p:spPr>
          <a:xfrm>
            <a:off x="1194120" y="5801400"/>
            <a:ext cx="70200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query = "</a:t>
            </a:r>
            <a:endParaRPr lang="en-US" sz="710" b="0" u="none" strike="noStrike">
              <a:solidFill>
                <a:srgbClr val="000000"/>
              </a:solidFill>
              <a:effectLst/>
              <a:uFillTx/>
              <a:latin typeface="Times New Roman"/>
            </a:endParaRPr>
          </a:p>
        </p:txBody>
      </p:sp>
      <p:sp>
        <p:nvSpPr>
          <p:cNvPr id="689" name="文本框 688"/>
          <p:cNvSpPr txBox="1"/>
          <p:nvPr/>
        </p:nvSpPr>
        <p:spPr>
          <a:xfrm>
            <a:off x="1894680" y="5772240"/>
            <a:ext cx="134964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公司关于远程⼯作的政策是什么？</a:t>
            </a:r>
            <a:endParaRPr lang="en-US" sz="710" b="0" u="none" strike="noStrike">
              <a:solidFill>
                <a:srgbClr val="000000"/>
              </a:solidFill>
              <a:effectLst/>
              <a:uFillTx/>
              <a:latin typeface="Times New Roman"/>
            </a:endParaRPr>
          </a:p>
        </p:txBody>
      </p:sp>
      <p:sp>
        <p:nvSpPr>
          <p:cNvPr id="690" name="文本框 689"/>
          <p:cNvSpPr txBox="1"/>
          <p:nvPr/>
        </p:nvSpPr>
        <p:spPr>
          <a:xfrm>
            <a:off x="3242160" y="5801400"/>
            <a:ext cx="8964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a:t>
            </a:r>
            <a:endParaRPr lang="en-US" sz="710" b="0" u="none" strike="noStrike">
              <a:solidFill>
                <a:srgbClr val="000000"/>
              </a:solidFill>
              <a:effectLst/>
              <a:uFillTx/>
              <a:latin typeface="Times New Roman"/>
            </a:endParaRPr>
          </a:p>
        </p:txBody>
      </p:sp>
      <p:sp>
        <p:nvSpPr>
          <p:cNvPr id="691" name="文本框 690"/>
          <p:cNvSpPr txBox="1"/>
          <p:nvPr/>
        </p:nvSpPr>
        <p:spPr>
          <a:xfrm>
            <a:off x="1194120" y="5921280"/>
            <a:ext cx="81000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context = "</a:t>
            </a:r>
            <a:endParaRPr lang="en-US" sz="710" b="0" u="none" strike="noStrike">
              <a:solidFill>
                <a:srgbClr val="000000"/>
              </a:solidFill>
              <a:effectLst/>
              <a:uFillTx/>
              <a:latin typeface="Times New Roman"/>
            </a:endParaRPr>
          </a:p>
        </p:txBody>
      </p:sp>
      <p:sp>
        <p:nvSpPr>
          <p:cNvPr id="692" name="文本框 691"/>
          <p:cNvSpPr txBox="1"/>
          <p:nvPr/>
        </p:nvSpPr>
        <p:spPr>
          <a:xfrm>
            <a:off x="2002680" y="5891760"/>
            <a:ext cx="152928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公司规定员⼯可以选择每周远程⼯作。</a:t>
            </a:r>
            <a:endParaRPr lang="en-US" sz="710" b="0" u="none" strike="noStrike">
              <a:solidFill>
                <a:srgbClr val="000000"/>
              </a:solidFill>
              <a:effectLst/>
              <a:uFillTx/>
              <a:latin typeface="Times New Roman"/>
            </a:endParaRPr>
          </a:p>
        </p:txBody>
      </p:sp>
      <p:sp>
        <p:nvSpPr>
          <p:cNvPr id="693" name="文本框 692"/>
          <p:cNvSpPr txBox="1"/>
          <p:nvPr/>
        </p:nvSpPr>
        <p:spPr>
          <a:xfrm>
            <a:off x="3529800" y="5921280"/>
            <a:ext cx="8964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a:t>
            </a:r>
            <a:endParaRPr lang="en-US" sz="710" b="0" u="none" strike="noStrike">
              <a:solidFill>
                <a:srgbClr val="000000"/>
              </a:solidFill>
              <a:effectLst/>
              <a:uFillTx/>
              <a:latin typeface="Times New Roman"/>
            </a:endParaRPr>
          </a:p>
        </p:txBody>
      </p:sp>
      <p:sp>
        <p:nvSpPr>
          <p:cNvPr id="694" name="文本框 693"/>
          <p:cNvSpPr txBox="1"/>
          <p:nvPr/>
        </p:nvSpPr>
        <p:spPr>
          <a:xfrm>
            <a:off x="1194120" y="6041160"/>
            <a:ext cx="21672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a:t>
            </a:r>
            <a:endParaRPr lang="en-US" sz="710" b="0" u="none" strike="noStrike">
              <a:solidFill>
                <a:srgbClr val="000000"/>
              </a:solidFill>
              <a:effectLst/>
              <a:uFillTx/>
              <a:latin typeface="Times New Roman"/>
            </a:endParaRPr>
          </a:p>
        </p:txBody>
      </p:sp>
      <p:sp>
        <p:nvSpPr>
          <p:cNvPr id="695" name="文本框 694"/>
          <p:cNvSpPr txBox="1"/>
          <p:nvPr/>
        </p:nvSpPr>
        <p:spPr>
          <a:xfrm>
            <a:off x="1194120" y="6160680"/>
            <a:ext cx="151164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start_time = time.time()</a:t>
            </a:r>
            <a:endParaRPr lang="en-US" sz="710" b="0" u="none" strike="noStrike">
              <a:solidFill>
                <a:srgbClr val="000000"/>
              </a:solidFill>
              <a:effectLst/>
              <a:uFillTx/>
              <a:latin typeface="Times New Roman"/>
            </a:endParaRPr>
          </a:p>
        </p:txBody>
      </p:sp>
      <p:sp>
        <p:nvSpPr>
          <p:cNvPr id="696" name="文本框 695"/>
          <p:cNvSpPr txBox="1"/>
          <p:nvPr/>
        </p:nvSpPr>
        <p:spPr>
          <a:xfrm>
            <a:off x="1194120" y="6280560"/>
            <a:ext cx="178128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for _ in range(num_requests):</a:t>
            </a:r>
            <a:endParaRPr lang="en-US" sz="710" b="0" u="none" strike="noStrike">
              <a:solidFill>
                <a:srgbClr val="000000"/>
              </a:solidFill>
              <a:effectLst/>
              <a:uFillTx/>
              <a:latin typeface="Times New Roman"/>
            </a:endParaRPr>
          </a:p>
        </p:txBody>
      </p:sp>
      <p:sp>
        <p:nvSpPr>
          <p:cNvPr id="697" name="文本框 696"/>
          <p:cNvSpPr txBox="1"/>
          <p:nvPr/>
        </p:nvSpPr>
        <p:spPr>
          <a:xfrm>
            <a:off x="1194120" y="6400440"/>
            <a:ext cx="5403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 </a:t>
            </a:r>
            <a:endParaRPr lang="en-US" sz="710" b="0" u="none" strike="noStrike">
              <a:solidFill>
                <a:srgbClr val="000000"/>
              </a:solidFill>
              <a:effectLst/>
              <a:uFillTx/>
              <a:latin typeface="Times New Roman"/>
            </a:endParaRPr>
          </a:p>
        </p:txBody>
      </p:sp>
      <p:sp>
        <p:nvSpPr>
          <p:cNvPr id="698" name="文本框 697"/>
          <p:cNvSpPr txBox="1"/>
          <p:nvPr/>
        </p:nvSpPr>
        <p:spPr>
          <a:xfrm>
            <a:off x="1733040" y="6370920"/>
            <a:ext cx="54036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模拟⽣成回答</a:t>
            </a:r>
            <a:endParaRPr lang="en-US" sz="710" b="0" u="none" strike="noStrike">
              <a:solidFill>
                <a:srgbClr val="000000"/>
              </a:solidFill>
              <a:effectLst/>
              <a:uFillTx/>
              <a:latin typeface="Times New Roman"/>
            </a:endParaRPr>
          </a:p>
        </p:txBody>
      </p:sp>
      <p:sp>
        <p:nvSpPr>
          <p:cNvPr id="699" name="文本框 698"/>
          <p:cNvSpPr txBox="1"/>
          <p:nvPr/>
        </p:nvSpPr>
        <p:spPr>
          <a:xfrm>
            <a:off x="1194120" y="6519960"/>
            <a:ext cx="313020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answer = generate_optimized_answer(context, query)</a:t>
            </a:r>
            <a:endParaRPr lang="en-US" sz="710" b="0" u="none" strike="noStrike">
              <a:solidFill>
                <a:srgbClr val="000000"/>
              </a:solidFill>
              <a:effectLst/>
              <a:uFillTx/>
              <a:latin typeface="Times New Roman"/>
            </a:endParaRPr>
          </a:p>
        </p:txBody>
      </p:sp>
      <p:sp>
        <p:nvSpPr>
          <p:cNvPr id="700" name="文本框 699"/>
          <p:cNvSpPr txBox="1"/>
          <p:nvPr/>
        </p:nvSpPr>
        <p:spPr>
          <a:xfrm>
            <a:off x="1194120" y="6639840"/>
            <a:ext cx="21672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a:t>
            </a:r>
            <a:endParaRPr lang="en-US" sz="710" b="0" u="none" strike="noStrike">
              <a:solidFill>
                <a:srgbClr val="000000"/>
              </a:solidFill>
              <a:effectLst/>
              <a:uFillTx/>
              <a:latin typeface="Times New Roman"/>
            </a:endParaRPr>
          </a:p>
        </p:txBody>
      </p:sp>
      <p:sp>
        <p:nvSpPr>
          <p:cNvPr id="701" name="文本框 700"/>
          <p:cNvSpPr txBox="1"/>
          <p:nvPr/>
        </p:nvSpPr>
        <p:spPr>
          <a:xfrm>
            <a:off x="1194120" y="6759720"/>
            <a:ext cx="140364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end_time = time.time()</a:t>
            </a:r>
            <a:endParaRPr lang="en-US" sz="710" b="0" u="none" strike="noStrike">
              <a:solidFill>
                <a:srgbClr val="000000"/>
              </a:solidFill>
              <a:effectLst/>
              <a:uFillTx/>
              <a:latin typeface="Times New Roman"/>
            </a:endParaRPr>
          </a:p>
        </p:txBody>
      </p:sp>
      <p:sp>
        <p:nvSpPr>
          <p:cNvPr id="702" name="文本框 701"/>
          <p:cNvSpPr txBox="1"/>
          <p:nvPr/>
        </p:nvSpPr>
        <p:spPr>
          <a:xfrm>
            <a:off x="1194120" y="6879240"/>
            <a:ext cx="28605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avg_time = (end_time - start_time) / num_requests</a:t>
            </a:r>
            <a:endParaRPr lang="en-US" sz="710" b="0" u="none" strike="noStrike">
              <a:solidFill>
                <a:srgbClr val="000000"/>
              </a:solidFill>
              <a:effectLst/>
              <a:uFillTx/>
              <a:latin typeface="Times New Roman"/>
            </a:endParaRPr>
          </a:p>
        </p:txBody>
      </p:sp>
      <p:sp>
        <p:nvSpPr>
          <p:cNvPr id="703" name="文本框 702"/>
          <p:cNvSpPr txBox="1"/>
          <p:nvPr/>
        </p:nvSpPr>
        <p:spPr>
          <a:xfrm>
            <a:off x="1194120" y="6999120"/>
            <a:ext cx="64836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    print(f"</a:t>
            </a:r>
            <a:endParaRPr lang="en-US" sz="710" b="0" u="none" strike="noStrike">
              <a:solidFill>
                <a:srgbClr val="000000"/>
              </a:solidFill>
              <a:effectLst/>
              <a:uFillTx/>
              <a:latin typeface="Times New Roman"/>
            </a:endParaRPr>
          </a:p>
        </p:txBody>
      </p:sp>
      <p:sp>
        <p:nvSpPr>
          <p:cNvPr id="704" name="文本框 703"/>
          <p:cNvSpPr txBox="1"/>
          <p:nvPr/>
        </p:nvSpPr>
        <p:spPr>
          <a:xfrm>
            <a:off x="1840680" y="6969960"/>
            <a:ext cx="63000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平均响应时间：</a:t>
            </a:r>
            <a:endParaRPr lang="en-US" sz="710" b="0" u="none" strike="noStrike">
              <a:solidFill>
                <a:srgbClr val="000000"/>
              </a:solidFill>
              <a:effectLst/>
              <a:uFillTx/>
              <a:latin typeface="Times New Roman"/>
            </a:endParaRPr>
          </a:p>
        </p:txBody>
      </p:sp>
      <p:sp>
        <p:nvSpPr>
          <p:cNvPr id="705" name="文本框 704"/>
          <p:cNvSpPr txBox="1"/>
          <p:nvPr/>
        </p:nvSpPr>
        <p:spPr>
          <a:xfrm>
            <a:off x="2469600" y="6999120"/>
            <a:ext cx="81000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{avg_time:.2f} </a:t>
            </a:r>
            <a:endParaRPr lang="en-US" sz="710" b="0" u="none" strike="noStrike">
              <a:solidFill>
                <a:srgbClr val="000000"/>
              </a:solidFill>
              <a:effectLst/>
              <a:uFillTx/>
              <a:latin typeface="Times New Roman"/>
            </a:endParaRPr>
          </a:p>
        </p:txBody>
      </p:sp>
      <p:sp>
        <p:nvSpPr>
          <p:cNvPr id="706" name="文本框 705"/>
          <p:cNvSpPr txBox="1"/>
          <p:nvPr/>
        </p:nvSpPr>
        <p:spPr>
          <a:xfrm>
            <a:off x="3278160" y="6969960"/>
            <a:ext cx="90720" cy="129960"/>
          </a:xfrm>
          <a:prstGeom prst="rect">
            <a:avLst/>
          </a:prstGeom>
          <a:noFill/>
          <a:ln w="0">
            <a:noFill/>
          </a:ln>
        </p:spPr>
        <p:txBody>
          <a:bodyPr wrap="none" lIns="0" tIns="0" rIns="0" bIns="0" anchor="t">
            <a:spAutoFit/>
          </a:bodyPr>
          <a:lstStyle/>
          <a:p>
            <a:r>
              <a:rPr lang="zh-CN" sz="710" b="0" u="none" strike="noStrike">
                <a:solidFill>
                  <a:srgbClr val="6EE7B7"/>
                </a:solidFill>
                <a:effectLst/>
                <a:uFillTx/>
                <a:latin typeface="NotoSansCJKsc"/>
                <a:ea typeface="NotoSansCJKsc"/>
              </a:rPr>
              <a:t>秒</a:t>
            </a:r>
            <a:endParaRPr lang="en-US" sz="710" b="0" u="none" strike="noStrike">
              <a:solidFill>
                <a:srgbClr val="000000"/>
              </a:solidFill>
              <a:effectLst/>
              <a:uFillTx/>
              <a:latin typeface="Times New Roman"/>
            </a:endParaRPr>
          </a:p>
        </p:txBody>
      </p:sp>
      <p:pic>
        <p:nvPicPr>
          <p:cNvPr id="707" name="图片 706"/>
          <p:cNvPicPr/>
          <p:nvPr/>
        </p:nvPicPr>
        <p:blipFill>
          <a:blip r:embed="rId8"/>
          <a:stretch/>
        </p:blipFill>
        <p:spPr>
          <a:xfrm>
            <a:off x="1107720" y="7306200"/>
            <a:ext cx="89640" cy="89640"/>
          </a:xfrm>
          <a:prstGeom prst="rect">
            <a:avLst/>
          </a:prstGeom>
          <a:noFill/>
          <a:ln w="0">
            <a:noFill/>
          </a:ln>
        </p:spPr>
      </p:pic>
      <p:sp>
        <p:nvSpPr>
          <p:cNvPr id="708" name="文本框 707"/>
          <p:cNvSpPr txBox="1"/>
          <p:nvPr/>
        </p:nvSpPr>
        <p:spPr>
          <a:xfrm>
            <a:off x="3368160" y="6999120"/>
            <a:ext cx="108720" cy="102600"/>
          </a:xfrm>
          <a:prstGeom prst="rect">
            <a:avLst/>
          </a:prstGeom>
          <a:noFill/>
          <a:ln w="0">
            <a:noFill/>
          </a:ln>
        </p:spPr>
        <p:txBody>
          <a:bodyPr wrap="none" lIns="0" tIns="0" rIns="0" bIns="0" anchor="t">
            <a:spAutoFit/>
          </a:bodyPr>
          <a:lstStyle/>
          <a:p>
            <a:r>
              <a:rPr lang="en-US" sz="710" b="0" u="none" strike="noStrike">
                <a:solidFill>
                  <a:srgbClr val="6EE7B7"/>
                </a:solidFill>
                <a:effectLst/>
                <a:uFillTx/>
                <a:latin typeface="Courier New"/>
                <a:ea typeface="Courier New"/>
              </a:rPr>
              <a:t>")</a:t>
            </a:r>
            <a:endParaRPr lang="en-US" sz="710" b="0" u="none" strike="noStrike">
              <a:solidFill>
                <a:srgbClr val="000000"/>
              </a:solidFill>
              <a:effectLst/>
              <a:uFillTx/>
              <a:latin typeface="Times New Roman"/>
            </a:endParaRPr>
          </a:p>
        </p:txBody>
      </p:sp>
      <p:sp>
        <p:nvSpPr>
          <p:cNvPr id="709" name="文本框 708"/>
          <p:cNvSpPr txBox="1"/>
          <p:nvPr/>
        </p:nvSpPr>
        <p:spPr>
          <a:xfrm>
            <a:off x="1253880" y="7276680"/>
            <a:ext cx="36036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测试结果</a:t>
            </a:r>
            <a:endParaRPr lang="en-US" sz="710" b="0" u="none" strike="noStrike">
              <a:solidFill>
                <a:srgbClr val="000000"/>
              </a:solidFill>
              <a:effectLst/>
              <a:uFillTx/>
              <a:latin typeface="Times New Roman"/>
            </a:endParaRPr>
          </a:p>
        </p:txBody>
      </p:sp>
      <p:sp>
        <p:nvSpPr>
          <p:cNvPr id="710" name="文本框 709"/>
          <p:cNvSpPr txBox="1"/>
          <p:nvPr/>
        </p:nvSpPr>
        <p:spPr>
          <a:xfrm>
            <a:off x="1613160" y="7297560"/>
            <a:ext cx="89640" cy="105480"/>
          </a:xfrm>
          <a:prstGeom prst="rect">
            <a:avLst/>
          </a:prstGeom>
          <a:noFill/>
          <a:ln w="0">
            <a:noFill/>
          </a:ln>
        </p:spPr>
        <p:txBody>
          <a:bodyPr wrap="none" lIns="0" tIns="0" rIns="0" bIns="0" anchor="t">
            <a:spAutoFit/>
          </a:bodyPr>
          <a:lstStyle/>
          <a:p>
            <a:r>
              <a:rPr lang="en-US" sz="710" b="0" u="none" strike="noStrike">
                <a:solidFill>
                  <a:srgbClr val="BFDBFE"/>
                </a:solidFill>
                <a:effectLst/>
                <a:uFillTx/>
                <a:latin typeface="DejaVuSans"/>
                <a:ea typeface="DejaVuSans"/>
              </a:rPr>
              <a:t>: </a:t>
            </a:r>
            <a:endParaRPr lang="en-US" sz="710" b="0" u="none" strike="noStrike">
              <a:solidFill>
                <a:srgbClr val="000000"/>
              </a:solidFill>
              <a:effectLst/>
              <a:uFillTx/>
              <a:latin typeface="Times New Roman"/>
            </a:endParaRPr>
          </a:p>
        </p:txBody>
      </p:sp>
      <p:sp>
        <p:nvSpPr>
          <p:cNvPr id="711" name="文本框 710"/>
          <p:cNvSpPr txBox="1"/>
          <p:nvPr/>
        </p:nvSpPr>
        <p:spPr>
          <a:xfrm>
            <a:off x="1671840" y="7276680"/>
            <a:ext cx="54036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平均响应时间</a:t>
            </a:r>
            <a:endParaRPr lang="en-US" sz="710" b="0" u="none" strike="noStrike">
              <a:solidFill>
                <a:srgbClr val="000000"/>
              </a:solidFill>
              <a:effectLst/>
              <a:uFillTx/>
              <a:latin typeface="Times New Roman"/>
            </a:endParaRPr>
          </a:p>
        </p:txBody>
      </p:sp>
      <p:sp>
        <p:nvSpPr>
          <p:cNvPr id="712" name="文本框 711"/>
          <p:cNvSpPr txBox="1"/>
          <p:nvPr/>
        </p:nvSpPr>
        <p:spPr>
          <a:xfrm>
            <a:off x="2211120" y="7297560"/>
            <a:ext cx="200880" cy="105480"/>
          </a:xfrm>
          <a:prstGeom prst="rect">
            <a:avLst/>
          </a:prstGeom>
          <a:noFill/>
          <a:ln w="0">
            <a:noFill/>
          </a:ln>
        </p:spPr>
        <p:txBody>
          <a:bodyPr wrap="none" lIns="0" tIns="0" rIns="0" bIns="0" anchor="t">
            <a:spAutoFit/>
          </a:bodyPr>
          <a:lstStyle/>
          <a:p>
            <a:r>
              <a:rPr lang="en-US" sz="710" b="0" u="none" strike="noStrike">
                <a:solidFill>
                  <a:srgbClr val="BFDBFE"/>
                </a:solidFill>
                <a:effectLst/>
                <a:uFillTx/>
                <a:latin typeface="DejaVuSans"/>
                <a:ea typeface="DejaVuSans"/>
              </a:rPr>
              <a:t> 1.2 </a:t>
            </a:r>
            <a:endParaRPr lang="en-US" sz="710" b="0" u="none" strike="noStrike">
              <a:solidFill>
                <a:srgbClr val="000000"/>
              </a:solidFill>
              <a:effectLst/>
              <a:uFillTx/>
              <a:latin typeface="Times New Roman"/>
            </a:endParaRPr>
          </a:p>
        </p:txBody>
      </p:sp>
      <p:sp>
        <p:nvSpPr>
          <p:cNvPr id="713" name="文本框 712"/>
          <p:cNvSpPr txBox="1"/>
          <p:nvPr/>
        </p:nvSpPr>
        <p:spPr>
          <a:xfrm>
            <a:off x="2410920" y="7276680"/>
            <a:ext cx="9072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秒</a:t>
            </a:r>
            <a:endParaRPr lang="en-US" sz="710" b="0" u="none" strike="noStrike">
              <a:solidFill>
                <a:srgbClr val="000000"/>
              </a:solidFill>
              <a:effectLst/>
              <a:uFillTx/>
              <a:latin typeface="Times New Roman"/>
            </a:endParaRPr>
          </a:p>
        </p:txBody>
      </p:sp>
      <p:sp>
        <p:nvSpPr>
          <p:cNvPr id="714" name="文本框 713"/>
          <p:cNvSpPr txBox="1"/>
          <p:nvPr/>
        </p:nvSpPr>
        <p:spPr>
          <a:xfrm>
            <a:off x="2500920" y="7297560"/>
            <a:ext cx="178920" cy="105480"/>
          </a:xfrm>
          <a:prstGeom prst="rect">
            <a:avLst/>
          </a:prstGeom>
          <a:noFill/>
          <a:ln w="0">
            <a:noFill/>
          </a:ln>
        </p:spPr>
        <p:txBody>
          <a:bodyPr wrap="none" lIns="0" tIns="0" rIns="0" bIns="0" anchor="t">
            <a:spAutoFit/>
          </a:bodyPr>
          <a:lstStyle/>
          <a:p>
            <a:r>
              <a:rPr lang="en-US" sz="710" b="0" u="none" strike="noStrike">
                <a:solidFill>
                  <a:srgbClr val="BFDBFE"/>
                </a:solidFill>
                <a:effectLst/>
                <a:uFillTx/>
                <a:latin typeface="DejaVuSans"/>
                <a:ea typeface="DejaVuSans"/>
              </a:rPr>
              <a:t> (20</a:t>
            </a:r>
            <a:endParaRPr lang="en-US" sz="710" b="0" u="none" strike="noStrike">
              <a:solidFill>
                <a:srgbClr val="000000"/>
              </a:solidFill>
              <a:effectLst/>
              <a:uFillTx/>
              <a:latin typeface="Times New Roman"/>
            </a:endParaRPr>
          </a:p>
        </p:txBody>
      </p:sp>
      <p:sp>
        <p:nvSpPr>
          <p:cNvPr id="715" name="文本框 714"/>
          <p:cNvSpPr txBox="1"/>
          <p:nvPr/>
        </p:nvSpPr>
        <p:spPr>
          <a:xfrm>
            <a:off x="2678760" y="7276680"/>
            <a:ext cx="27036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次请求</a:t>
            </a:r>
            <a:endParaRPr lang="en-US" sz="710" b="0" u="none" strike="noStrike">
              <a:solidFill>
                <a:srgbClr val="000000"/>
              </a:solidFill>
              <a:effectLst/>
              <a:uFillTx/>
              <a:latin typeface="Times New Roman"/>
            </a:endParaRPr>
          </a:p>
        </p:txBody>
      </p:sp>
      <p:sp>
        <p:nvSpPr>
          <p:cNvPr id="716" name="任意多边形 715"/>
          <p:cNvSpPr/>
          <p:nvPr/>
        </p:nvSpPr>
        <p:spPr>
          <a:xfrm>
            <a:off x="5464440" y="4805640"/>
            <a:ext cx="4327200" cy="2755080"/>
          </a:xfrm>
          <a:custGeom>
            <a:avLst/>
            <a:gdLst/>
            <a:ahLst/>
            <a:cxnLst/>
            <a:rect l="0" t="0" r="r" b="b"/>
            <a:pathLst>
              <a:path w="12020" h="7653">
                <a:moveTo>
                  <a:pt x="0" y="7653"/>
                </a:moveTo>
                <a:lnTo>
                  <a:pt x="0" y="0"/>
                </a:lnTo>
                <a:lnTo>
                  <a:pt x="11853" y="0"/>
                </a:lnTo>
                <a:cubicBezTo>
                  <a:pt x="11864" y="0"/>
                  <a:pt x="11875" y="1"/>
                  <a:pt x="11886" y="3"/>
                </a:cubicBezTo>
                <a:cubicBezTo>
                  <a:pt x="11896" y="5"/>
                  <a:pt x="11907" y="9"/>
                  <a:pt x="11917" y="13"/>
                </a:cubicBezTo>
                <a:cubicBezTo>
                  <a:pt x="11927" y="17"/>
                  <a:pt x="11937" y="22"/>
                  <a:pt x="11946" y="28"/>
                </a:cubicBezTo>
                <a:cubicBezTo>
                  <a:pt x="11955" y="34"/>
                  <a:pt x="11963" y="41"/>
                  <a:pt x="11971" y="49"/>
                </a:cubicBezTo>
                <a:cubicBezTo>
                  <a:pt x="11979" y="56"/>
                  <a:pt x="11986" y="65"/>
                  <a:pt x="11992" y="74"/>
                </a:cubicBezTo>
                <a:cubicBezTo>
                  <a:pt x="11998" y="83"/>
                  <a:pt x="12003" y="93"/>
                  <a:pt x="12007" y="103"/>
                </a:cubicBezTo>
                <a:cubicBezTo>
                  <a:pt x="12011" y="113"/>
                  <a:pt x="12014" y="123"/>
                  <a:pt x="12016" y="134"/>
                </a:cubicBezTo>
                <a:cubicBezTo>
                  <a:pt x="12019" y="145"/>
                  <a:pt x="12020" y="155"/>
                  <a:pt x="12020" y="166"/>
                </a:cubicBezTo>
                <a:lnTo>
                  <a:pt x="12020" y="7487"/>
                </a:lnTo>
                <a:cubicBezTo>
                  <a:pt x="12020" y="7498"/>
                  <a:pt x="12019" y="7509"/>
                  <a:pt x="12016" y="7519"/>
                </a:cubicBezTo>
                <a:cubicBezTo>
                  <a:pt x="12014" y="7530"/>
                  <a:pt x="12011" y="7540"/>
                  <a:pt x="12007" y="7550"/>
                </a:cubicBezTo>
                <a:cubicBezTo>
                  <a:pt x="12003" y="7561"/>
                  <a:pt x="11998" y="7570"/>
                  <a:pt x="11992" y="7579"/>
                </a:cubicBezTo>
                <a:cubicBezTo>
                  <a:pt x="11986" y="7588"/>
                  <a:pt x="11979" y="7597"/>
                  <a:pt x="11971" y="7604"/>
                </a:cubicBezTo>
                <a:cubicBezTo>
                  <a:pt x="11963" y="7612"/>
                  <a:pt x="11955" y="7619"/>
                  <a:pt x="11946" y="7625"/>
                </a:cubicBezTo>
                <a:cubicBezTo>
                  <a:pt x="11937" y="7631"/>
                  <a:pt x="11927" y="7636"/>
                  <a:pt x="11917" y="7640"/>
                </a:cubicBezTo>
                <a:cubicBezTo>
                  <a:pt x="11907" y="7645"/>
                  <a:pt x="11896" y="7648"/>
                  <a:pt x="11886" y="7650"/>
                </a:cubicBezTo>
                <a:cubicBezTo>
                  <a:pt x="11875" y="7652"/>
                  <a:pt x="11864" y="7653"/>
                  <a:pt x="11853" y="7653"/>
                </a:cubicBezTo>
                <a:lnTo>
                  <a:pt x="0" y="7653"/>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7" name="任意多边形 716"/>
          <p:cNvSpPr/>
          <p:nvPr/>
        </p:nvSpPr>
        <p:spPr>
          <a:xfrm>
            <a:off x="5449320" y="4805640"/>
            <a:ext cx="30240" cy="2755080"/>
          </a:xfrm>
          <a:custGeom>
            <a:avLst/>
            <a:gdLst/>
            <a:ahLst/>
            <a:cxnLst/>
            <a:rect l="0" t="0" r="r" b="b"/>
            <a:pathLst>
              <a:path w="84" h="7653">
                <a:moveTo>
                  <a:pt x="0" y="0"/>
                </a:moveTo>
                <a:lnTo>
                  <a:pt x="84" y="0"/>
                </a:lnTo>
                <a:lnTo>
                  <a:pt x="84" y="7653"/>
                </a:lnTo>
                <a:lnTo>
                  <a:pt x="0" y="7653"/>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8" name="任意多边形 717"/>
          <p:cNvSpPr/>
          <p:nvPr/>
        </p:nvSpPr>
        <p:spPr>
          <a:xfrm>
            <a:off x="5628960" y="5763960"/>
            <a:ext cx="4012920" cy="180000"/>
          </a:xfrm>
          <a:custGeom>
            <a:avLst/>
            <a:gdLst/>
            <a:ahLst/>
            <a:cxnLst/>
            <a:rect l="0" t="0" r="r" b="b"/>
            <a:pathLst>
              <a:path w="11147" h="500">
                <a:moveTo>
                  <a:pt x="0" y="250"/>
                </a:moveTo>
                <a:cubicBezTo>
                  <a:pt x="0" y="234"/>
                  <a:pt x="2" y="218"/>
                  <a:pt x="5" y="200"/>
                </a:cubicBezTo>
                <a:cubicBezTo>
                  <a:pt x="8" y="184"/>
                  <a:pt x="13" y="169"/>
                  <a:pt x="19" y="154"/>
                </a:cubicBezTo>
                <a:cubicBezTo>
                  <a:pt x="26" y="139"/>
                  <a:pt x="33" y="124"/>
                  <a:pt x="42" y="111"/>
                </a:cubicBezTo>
                <a:cubicBezTo>
                  <a:pt x="52" y="97"/>
                  <a:pt x="62" y="84"/>
                  <a:pt x="73" y="73"/>
                </a:cubicBezTo>
                <a:cubicBezTo>
                  <a:pt x="85" y="61"/>
                  <a:pt x="98" y="51"/>
                  <a:pt x="111" y="42"/>
                </a:cubicBezTo>
                <a:cubicBezTo>
                  <a:pt x="125" y="33"/>
                  <a:pt x="139" y="25"/>
                  <a:pt x="154" y="19"/>
                </a:cubicBezTo>
                <a:cubicBezTo>
                  <a:pt x="170" y="12"/>
                  <a:pt x="185" y="8"/>
                  <a:pt x="201" y="4"/>
                </a:cubicBezTo>
                <a:cubicBezTo>
                  <a:pt x="217" y="1"/>
                  <a:pt x="233" y="0"/>
                  <a:pt x="250" y="0"/>
                </a:cubicBezTo>
                <a:lnTo>
                  <a:pt x="10897" y="0"/>
                </a:lnTo>
                <a:cubicBezTo>
                  <a:pt x="10914" y="0"/>
                  <a:pt x="10930" y="1"/>
                  <a:pt x="10946" y="4"/>
                </a:cubicBezTo>
                <a:cubicBezTo>
                  <a:pt x="10962" y="8"/>
                  <a:pt x="10978" y="12"/>
                  <a:pt x="10993" y="19"/>
                </a:cubicBezTo>
                <a:cubicBezTo>
                  <a:pt x="11008" y="25"/>
                  <a:pt x="11022" y="33"/>
                  <a:pt x="11036" y="42"/>
                </a:cubicBezTo>
                <a:cubicBezTo>
                  <a:pt x="11049" y="51"/>
                  <a:pt x="11062" y="61"/>
                  <a:pt x="11074" y="73"/>
                </a:cubicBezTo>
                <a:cubicBezTo>
                  <a:pt x="11085" y="84"/>
                  <a:pt x="11096" y="97"/>
                  <a:pt x="11105" y="111"/>
                </a:cubicBezTo>
                <a:cubicBezTo>
                  <a:pt x="11114" y="124"/>
                  <a:pt x="11122" y="139"/>
                  <a:pt x="11128" y="154"/>
                </a:cubicBezTo>
                <a:cubicBezTo>
                  <a:pt x="11134" y="169"/>
                  <a:pt x="11139" y="184"/>
                  <a:pt x="11142" y="200"/>
                </a:cubicBezTo>
                <a:cubicBezTo>
                  <a:pt x="11145" y="218"/>
                  <a:pt x="11147" y="234"/>
                  <a:pt x="11147" y="250"/>
                </a:cubicBezTo>
                <a:cubicBezTo>
                  <a:pt x="11147" y="267"/>
                  <a:pt x="11145" y="283"/>
                  <a:pt x="11142" y="299"/>
                </a:cubicBezTo>
                <a:cubicBezTo>
                  <a:pt x="11139" y="315"/>
                  <a:pt x="11134" y="331"/>
                  <a:pt x="11128" y="346"/>
                </a:cubicBezTo>
                <a:cubicBezTo>
                  <a:pt x="11122" y="361"/>
                  <a:pt x="11114" y="375"/>
                  <a:pt x="11105" y="389"/>
                </a:cubicBezTo>
                <a:cubicBezTo>
                  <a:pt x="11096" y="402"/>
                  <a:pt x="11085" y="415"/>
                  <a:pt x="11074" y="427"/>
                </a:cubicBezTo>
                <a:cubicBezTo>
                  <a:pt x="11062" y="438"/>
                  <a:pt x="11049" y="449"/>
                  <a:pt x="11036" y="458"/>
                </a:cubicBezTo>
                <a:cubicBezTo>
                  <a:pt x="11022" y="467"/>
                  <a:pt x="11008" y="474"/>
                  <a:pt x="10993" y="481"/>
                </a:cubicBezTo>
                <a:cubicBezTo>
                  <a:pt x="10978" y="487"/>
                  <a:pt x="10962" y="492"/>
                  <a:pt x="10946" y="495"/>
                </a:cubicBezTo>
                <a:cubicBezTo>
                  <a:pt x="10930" y="498"/>
                  <a:pt x="10914" y="500"/>
                  <a:pt x="10897" y="500"/>
                </a:cubicBezTo>
                <a:lnTo>
                  <a:pt x="250" y="500"/>
                </a:lnTo>
                <a:cubicBezTo>
                  <a:pt x="233" y="500"/>
                  <a:pt x="217" y="498"/>
                  <a:pt x="201" y="495"/>
                </a:cubicBezTo>
                <a:cubicBezTo>
                  <a:pt x="185" y="492"/>
                  <a:pt x="170" y="487"/>
                  <a:pt x="154" y="481"/>
                </a:cubicBezTo>
                <a:cubicBezTo>
                  <a:pt x="139" y="474"/>
                  <a:pt x="125" y="467"/>
                  <a:pt x="111" y="458"/>
                </a:cubicBezTo>
                <a:cubicBezTo>
                  <a:pt x="98" y="449"/>
                  <a:pt x="85" y="438"/>
                  <a:pt x="73" y="427"/>
                </a:cubicBezTo>
                <a:cubicBezTo>
                  <a:pt x="62" y="415"/>
                  <a:pt x="52" y="402"/>
                  <a:pt x="42" y="389"/>
                </a:cubicBezTo>
                <a:cubicBezTo>
                  <a:pt x="33" y="375"/>
                  <a:pt x="26" y="361"/>
                  <a:pt x="19" y="346"/>
                </a:cubicBezTo>
                <a:cubicBezTo>
                  <a:pt x="13" y="331"/>
                  <a:pt x="8" y="315"/>
                  <a:pt x="5" y="299"/>
                </a:cubicBezTo>
                <a:cubicBezTo>
                  <a:pt x="2" y="283"/>
                  <a:pt x="0" y="267"/>
                  <a:pt x="0" y="250"/>
                </a:cubicBezTo>
                <a:close/>
              </a:path>
            </a:pathLst>
          </a:custGeom>
          <a:solidFill>
            <a:srgbClr val="374151">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19" name="任意多边形 718"/>
          <p:cNvSpPr/>
          <p:nvPr/>
        </p:nvSpPr>
        <p:spPr>
          <a:xfrm>
            <a:off x="5628960" y="6183000"/>
            <a:ext cx="4012920" cy="180000"/>
          </a:xfrm>
          <a:custGeom>
            <a:avLst/>
            <a:gdLst/>
            <a:ahLst/>
            <a:cxnLst/>
            <a:rect l="0" t="0" r="r" b="b"/>
            <a:pathLst>
              <a:path w="11147" h="500">
                <a:moveTo>
                  <a:pt x="0" y="251"/>
                </a:moveTo>
                <a:cubicBezTo>
                  <a:pt x="0" y="234"/>
                  <a:pt x="2" y="218"/>
                  <a:pt x="5" y="202"/>
                </a:cubicBezTo>
                <a:cubicBezTo>
                  <a:pt x="8" y="186"/>
                  <a:pt x="13" y="170"/>
                  <a:pt x="19" y="155"/>
                </a:cubicBezTo>
                <a:cubicBezTo>
                  <a:pt x="26" y="140"/>
                  <a:pt x="33" y="126"/>
                  <a:pt x="42" y="112"/>
                </a:cubicBezTo>
                <a:cubicBezTo>
                  <a:pt x="52" y="98"/>
                  <a:pt x="62" y="86"/>
                  <a:pt x="73" y="74"/>
                </a:cubicBezTo>
                <a:cubicBezTo>
                  <a:pt x="85" y="63"/>
                  <a:pt x="98" y="52"/>
                  <a:pt x="111" y="43"/>
                </a:cubicBezTo>
                <a:cubicBezTo>
                  <a:pt x="125" y="33"/>
                  <a:pt x="139" y="25"/>
                  <a:pt x="154" y="19"/>
                </a:cubicBezTo>
                <a:cubicBezTo>
                  <a:pt x="170" y="13"/>
                  <a:pt x="185" y="8"/>
                  <a:pt x="201" y="5"/>
                </a:cubicBezTo>
                <a:cubicBezTo>
                  <a:pt x="217" y="2"/>
                  <a:pt x="233" y="0"/>
                  <a:pt x="250" y="0"/>
                </a:cubicBezTo>
                <a:lnTo>
                  <a:pt x="10897" y="0"/>
                </a:lnTo>
                <a:cubicBezTo>
                  <a:pt x="10914" y="0"/>
                  <a:pt x="10930" y="2"/>
                  <a:pt x="10946" y="5"/>
                </a:cubicBezTo>
                <a:cubicBezTo>
                  <a:pt x="10962" y="8"/>
                  <a:pt x="10978" y="13"/>
                  <a:pt x="10993" y="19"/>
                </a:cubicBezTo>
                <a:cubicBezTo>
                  <a:pt x="11008" y="25"/>
                  <a:pt x="11022" y="33"/>
                  <a:pt x="11036" y="43"/>
                </a:cubicBezTo>
                <a:cubicBezTo>
                  <a:pt x="11049" y="52"/>
                  <a:pt x="11062" y="63"/>
                  <a:pt x="11074" y="74"/>
                </a:cubicBezTo>
                <a:cubicBezTo>
                  <a:pt x="11085" y="86"/>
                  <a:pt x="11096" y="98"/>
                  <a:pt x="11105" y="112"/>
                </a:cubicBezTo>
                <a:cubicBezTo>
                  <a:pt x="11114" y="126"/>
                  <a:pt x="11122" y="140"/>
                  <a:pt x="11128" y="155"/>
                </a:cubicBezTo>
                <a:cubicBezTo>
                  <a:pt x="11134" y="170"/>
                  <a:pt x="11139" y="186"/>
                  <a:pt x="11142" y="202"/>
                </a:cubicBezTo>
                <a:cubicBezTo>
                  <a:pt x="11145" y="218"/>
                  <a:pt x="11147" y="234"/>
                  <a:pt x="11147" y="251"/>
                </a:cubicBezTo>
                <a:cubicBezTo>
                  <a:pt x="11147" y="267"/>
                  <a:pt x="11145" y="283"/>
                  <a:pt x="11142" y="299"/>
                </a:cubicBezTo>
                <a:cubicBezTo>
                  <a:pt x="11139" y="315"/>
                  <a:pt x="11134" y="331"/>
                  <a:pt x="11128" y="346"/>
                </a:cubicBezTo>
                <a:cubicBezTo>
                  <a:pt x="11122" y="361"/>
                  <a:pt x="11114" y="376"/>
                  <a:pt x="11105" y="389"/>
                </a:cubicBezTo>
                <a:cubicBezTo>
                  <a:pt x="11096" y="403"/>
                  <a:pt x="11085" y="415"/>
                  <a:pt x="11074" y="427"/>
                </a:cubicBezTo>
                <a:cubicBezTo>
                  <a:pt x="11062" y="439"/>
                  <a:pt x="11049" y="449"/>
                  <a:pt x="11036" y="458"/>
                </a:cubicBezTo>
                <a:cubicBezTo>
                  <a:pt x="11022" y="467"/>
                  <a:pt x="11008" y="475"/>
                  <a:pt x="10993" y="481"/>
                </a:cubicBezTo>
                <a:cubicBezTo>
                  <a:pt x="10978" y="487"/>
                  <a:pt x="10962" y="492"/>
                  <a:pt x="10946" y="495"/>
                </a:cubicBezTo>
                <a:cubicBezTo>
                  <a:pt x="10930" y="499"/>
                  <a:pt x="10914" y="500"/>
                  <a:pt x="10897" y="500"/>
                </a:cubicBezTo>
                <a:lnTo>
                  <a:pt x="250" y="500"/>
                </a:lnTo>
                <a:cubicBezTo>
                  <a:pt x="233" y="500"/>
                  <a:pt x="217" y="499"/>
                  <a:pt x="201" y="495"/>
                </a:cubicBezTo>
                <a:cubicBezTo>
                  <a:pt x="185" y="492"/>
                  <a:pt x="170" y="487"/>
                  <a:pt x="154" y="481"/>
                </a:cubicBezTo>
                <a:cubicBezTo>
                  <a:pt x="139" y="475"/>
                  <a:pt x="125" y="467"/>
                  <a:pt x="111" y="458"/>
                </a:cubicBezTo>
                <a:cubicBezTo>
                  <a:pt x="98" y="449"/>
                  <a:pt x="85" y="439"/>
                  <a:pt x="73" y="427"/>
                </a:cubicBezTo>
                <a:cubicBezTo>
                  <a:pt x="62" y="415"/>
                  <a:pt x="52" y="403"/>
                  <a:pt x="42" y="389"/>
                </a:cubicBezTo>
                <a:cubicBezTo>
                  <a:pt x="33" y="376"/>
                  <a:pt x="26" y="361"/>
                  <a:pt x="19" y="346"/>
                </a:cubicBezTo>
                <a:cubicBezTo>
                  <a:pt x="13" y="331"/>
                  <a:pt x="8" y="315"/>
                  <a:pt x="5" y="299"/>
                </a:cubicBezTo>
                <a:cubicBezTo>
                  <a:pt x="2" y="283"/>
                  <a:pt x="0" y="267"/>
                  <a:pt x="0" y="251"/>
                </a:cubicBezTo>
                <a:close/>
              </a:path>
            </a:pathLst>
          </a:custGeom>
          <a:solidFill>
            <a:srgbClr val="374151">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20" name="任意多边形 719"/>
          <p:cNvSpPr/>
          <p:nvPr/>
        </p:nvSpPr>
        <p:spPr>
          <a:xfrm>
            <a:off x="5628960" y="6602400"/>
            <a:ext cx="4012920" cy="180000"/>
          </a:xfrm>
          <a:custGeom>
            <a:avLst/>
            <a:gdLst/>
            <a:ahLst/>
            <a:cxnLst/>
            <a:rect l="0" t="0" r="r" b="b"/>
            <a:pathLst>
              <a:path w="11147" h="500">
                <a:moveTo>
                  <a:pt x="0" y="249"/>
                </a:moveTo>
                <a:cubicBezTo>
                  <a:pt x="0" y="233"/>
                  <a:pt x="2" y="216"/>
                  <a:pt x="5" y="200"/>
                </a:cubicBezTo>
                <a:cubicBezTo>
                  <a:pt x="8" y="184"/>
                  <a:pt x="13" y="169"/>
                  <a:pt x="19" y="154"/>
                </a:cubicBezTo>
                <a:cubicBezTo>
                  <a:pt x="26" y="138"/>
                  <a:pt x="33" y="124"/>
                  <a:pt x="42" y="110"/>
                </a:cubicBezTo>
                <a:cubicBezTo>
                  <a:pt x="52" y="97"/>
                  <a:pt x="62" y="84"/>
                  <a:pt x="73" y="73"/>
                </a:cubicBezTo>
                <a:cubicBezTo>
                  <a:pt x="85" y="61"/>
                  <a:pt x="98" y="51"/>
                  <a:pt x="111" y="42"/>
                </a:cubicBezTo>
                <a:cubicBezTo>
                  <a:pt x="125" y="32"/>
                  <a:pt x="139" y="25"/>
                  <a:pt x="154" y="19"/>
                </a:cubicBezTo>
                <a:cubicBezTo>
                  <a:pt x="170" y="12"/>
                  <a:pt x="185" y="8"/>
                  <a:pt x="201" y="4"/>
                </a:cubicBezTo>
                <a:cubicBezTo>
                  <a:pt x="217" y="1"/>
                  <a:pt x="233" y="0"/>
                  <a:pt x="250" y="0"/>
                </a:cubicBezTo>
                <a:lnTo>
                  <a:pt x="10897" y="0"/>
                </a:lnTo>
                <a:cubicBezTo>
                  <a:pt x="10914" y="0"/>
                  <a:pt x="10930" y="1"/>
                  <a:pt x="10946" y="4"/>
                </a:cubicBezTo>
                <a:cubicBezTo>
                  <a:pt x="10962" y="8"/>
                  <a:pt x="10978" y="12"/>
                  <a:pt x="10993" y="19"/>
                </a:cubicBezTo>
                <a:cubicBezTo>
                  <a:pt x="11008" y="25"/>
                  <a:pt x="11022" y="32"/>
                  <a:pt x="11036" y="42"/>
                </a:cubicBezTo>
                <a:cubicBezTo>
                  <a:pt x="11049" y="51"/>
                  <a:pt x="11062" y="61"/>
                  <a:pt x="11074" y="73"/>
                </a:cubicBezTo>
                <a:cubicBezTo>
                  <a:pt x="11085" y="84"/>
                  <a:pt x="11096" y="97"/>
                  <a:pt x="11105" y="110"/>
                </a:cubicBezTo>
                <a:cubicBezTo>
                  <a:pt x="11114" y="124"/>
                  <a:pt x="11122" y="138"/>
                  <a:pt x="11128" y="154"/>
                </a:cubicBezTo>
                <a:cubicBezTo>
                  <a:pt x="11134" y="169"/>
                  <a:pt x="11139" y="184"/>
                  <a:pt x="11142" y="200"/>
                </a:cubicBezTo>
                <a:cubicBezTo>
                  <a:pt x="11145" y="216"/>
                  <a:pt x="11147" y="233"/>
                  <a:pt x="11147" y="249"/>
                </a:cubicBezTo>
                <a:cubicBezTo>
                  <a:pt x="11147" y="265"/>
                  <a:pt x="11145" y="282"/>
                  <a:pt x="11142" y="298"/>
                </a:cubicBezTo>
                <a:cubicBezTo>
                  <a:pt x="11139" y="314"/>
                  <a:pt x="11134" y="329"/>
                  <a:pt x="11128" y="345"/>
                </a:cubicBezTo>
                <a:cubicBezTo>
                  <a:pt x="11122" y="360"/>
                  <a:pt x="11114" y="375"/>
                  <a:pt x="11105" y="389"/>
                </a:cubicBezTo>
                <a:cubicBezTo>
                  <a:pt x="11096" y="402"/>
                  <a:pt x="11085" y="415"/>
                  <a:pt x="11074" y="426"/>
                </a:cubicBezTo>
                <a:cubicBezTo>
                  <a:pt x="11062" y="438"/>
                  <a:pt x="11049" y="448"/>
                  <a:pt x="11036" y="458"/>
                </a:cubicBezTo>
                <a:cubicBezTo>
                  <a:pt x="11022" y="467"/>
                  <a:pt x="11008" y="474"/>
                  <a:pt x="10993" y="481"/>
                </a:cubicBezTo>
                <a:cubicBezTo>
                  <a:pt x="10978" y="487"/>
                  <a:pt x="10962" y="492"/>
                  <a:pt x="10946" y="495"/>
                </a:cubicBezTo>
                <a:cubicBezTo>
                  <a:pt x="10930" y="498"/>
                  <a:pt x="10914" y="500"/>
                  <a:pt x="10897" y="500"/>
                </a:cubicBezTo>
                <a:lnTo>
                  <a:pt x="250" y="500"/>
                </a:lnTo>
                <a:cubicBezTo>
                  <a:pt x="233" y="500"/>
                  <a:pt x="217" y="498"/>
                  <a:pt x="201" y="495"/>
                </a:cubicBezTo>
                <a:cubicBezTo>
                  <a:pt x="185" y="492"/>
                  <a:pt x="170" y="487"/>
                  <a:pt x="154" y="481"/>
                </a:cubicBezTo>
                <a:cubicBezTo>
                  <a:pt x="139" y="474"/>
                  <a:pt x="125" y="467"/>
                  <a:pt x="111" y="458"/>
                </a:cubicBezTo>
                <a:cubicBezTo>
                  <a:pt x="98" y="448"/>
                  <a:pt x="85" y="438"/>
                  <a:pt x="73" y="426"/>
                </a:cubicBezTo>
                <a:cubicBezTo>
                  <a:pt x="62" y="415"/>
                  <a:pt x="52" y="402"/>
                  <a:pt x="42" y="389"/>
                </a:cubicBezTo>
                <a:cubicBezTo>
                  <a:pt x="33" y="375"/>
                  <a:pt x="26" y="360"/>
                  <a:pt x="19" y="345"/>
                </a:cubicBezTo>
                <a:cubicBezTo>
                  <a:pt x="13" y="329"/>
                  <a:pt x="8" y="314"/>
                  <a:pt x="5" y="298"/>
                </a:cubicBezTo>
                <a:cubicBezTo>
                  <a:pt x="2" y="282"/>
                  <a:pt x="0" y="265"/>
                  <a:pt x="0" y="249"/>
                </a:cubicBezTo>
                <a:close/>
              </a:path>
            </a:pathLst>
          </a:custGeom>
          <a:solidFill>
            <a:srgbClr val="374151">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21" name="任意多边形 720"/>
          <p:cNvSpPr/>
          <p:nvPr/>
        </p:nvSpPr>
        <p:spPr>
          <a:xfrm>
            <a:off x="5628960" y="4955400"/>
            <a:ext cx="292320" cy="299880"/>
          </a:xfrm>
          <a:custGeom>
            <a:avLst/>
            <a:gdLst/>
            <a:ahLst/>
            <a:cxnLst/>
            <a:rect l="0" t="0" r="r" b="b"/>
            <a:pathLst>
              <a:path w="812" h="833">
                <a:moveTo>
                  <a:pt x="0" y="426"/>
                </a:moveTo>
                <a:lnTo>
                  <a:pt x="0" y="405"/>
                </a:lnTo>
                <a:cubicBezTo>
                  <a:pt x="0" y="379"/>
                  <a:pt x="3" y="352"/>
                  <a:pt x="8" y="326"/>
                </a:cubicBezTo>
                <a:cubicBezTo>
                  <a:pt x="13" y="300"/>
                  <a:pt x="21" y="275"/>
                  <a:pt x="31" y="250"/>
                </a:cubicBezTo>
                <a:cubicBezTo>
                  <a:pt x="41" y="226"/>
                  <a:pt x="54" y="202"/>
                  <a:pt x="69" y="180"/>
                </a:cubicBezTo>
                <a:cubicBezTo>
                  <a:pt x="83" y="158"/>
                  <a:pt x="100" y="138"/>
                  <a:pt x="119" y="119"/>
                </a:cubicBezTo>
                <a:cubicBezTo>
                  <a:pt x="138" y="100"/>
                  <a:pt x="158" y="83"/>
                  <a:pt x="182" y="68"/>
                </a:cubicBezTo>
                <a:cubicBezTo>
                  <a:pt x="204" y="53"/>
                  <a:pt x="227" y="41"/>
                  <a:pt x="252" y="31"/>
                </a:cubicBezTo>
                <a:cubicBezTo>
                  <a:pt x="276" y="21"/>
                  <a:pt x="302" y="13"/>
                  <a:pt x="328" y="8"/>
                </a:cubicBezTo>
                <a:cubicBezTo>
                  <a:pt x="354" y="3"/>
                  <a:pt x="380" y="0"/>
                  <a:pt x="407" y="0"/>
                </a:cubicBezTo>
                <a:cubicBezTo>
                  <a:pt x="433" y="0"/>
                  <a:pt x="460" y="3"/>
                  <a:pt x="486" y="8"/>
                </a:cubicBezTo>
                <a:cubicBezTo>
                  <a:pt x="512" y="13"/>
                  <a:pt x="537" y="21"/>
                  <a:pt x="562" y="31"/>
                </a:cubicBezTo>
                <a:cubicBezTo>
                  <a:pt x="587" y="41"/>
                  <a:pt x="610" y="53"/>
                  <a:pt x="632" y="68"/>
                </a:cubicBezTo>
                <a:cubicBezTo>
                  <a:pt x="654" y="83"/>
                  <a:pt x="675" y="100"/>
                  <a:pt x="694" y="119"/>
                </a:cubicBezTo>
                <a:cubicBezTo>
                  <a:pt x="712" y="138"/>
                  <a:pt x="729" y="158"/>
                  <a:pt x="744" y="180"/>
                </a:cubicBezTo>
                <a:cubicBezTo>
                  <a:pt x="759" y="202"/>
                  <a:pt x="771" y="226"/>
                  <a:pt x="781" y="250"/>
                </a:cubicBezTo>
                <a:cubicBezTo>
                  <a:pt x="792" y="275"/>
                  <a:pt x="799" y="300"/>
                  <a:pt x="805" y="326"/>
                </a:cubicBezTo>
                <a:cubicBezTo>
                  <a:pt x="810" y="352"/>
                  <a:pt x="812" y="379"/>
                  <a:pt x="812" y="405"/>
                </a:cubicBezTo>
                <a:lnTo>
                  <a:pt x="812" y="426"/>
                </a:lnTo>
                <a:cubicBezTo>
                  <a:pt x="812" y="453"/>
                  <a:pt x="810" y="479"/>
                  <a:pt x="805" y="505"/>
                </a:cubicBezTo>
                <a:cubicBezTo>
                  <a:pt x="799" y="531"/>
                  <a:pt x="792" y="557"/>
                  <a:pt x="781" y="581"/>
                </a:cubicBezTo>
                <a:cubicBezTo>
                  <a:pt x="771" y="606"/>
                  <a:pt x="759" y="629"/>
                  <a:pt x="744" y="651"/>
                </a:cubicBezTo>
                <a:cubicBezTo>
                  <a:pt x="729" y="674"/>
                  <a:pt x="712" y="694"/>
                  <a:pt x="694" y="713"/>
                </a:cubicBezTo>
                <a:cubicBezTo>
                  <a:pt x="675" y="732"/>
                  <a:pt x="654" y="749"/>
                  <a:pt x="632" y="763"/>
                </a:cubicBezTo>
                <a:cubicBezTo>
                  <a:pt x="610" y="779"/>
                  <a:pt x="587" y="792"/>
                  <a:pt x="562" y="802"/>
                </a:cubicBezTo>
                <a:cubicBezTo>
                  <a:pt x="537" y="812"/>
                  <a:pt x="512" y="820"/>
                  <a:pt x="486" y="825"/>
                </a:cubicBezTo>
                <a:cubicBezTo>
                  <a:pt x="460" y="830"/>
                  <a:pt x="433" y="833"/>
                  <a:pt x="407" y="833"/>
                </a:cubicBezTo>
                <a:cubicBezTo>
                  <a:pt x="380" y="833"/>
                  <a:pt x="354" y="830"/>
                  <a:pt x="328" y="825"/>
                </a:cubicBezTo>
                <a:cubicBezTo>
                  <a:pt x="302" y="820"/>
                  <a:pt x="276" y="812"/>
                  <a:pt x="252" y="802"/>
                </a:cubicBezTo>
                <a:cubicBezTo>
                  <a:pt x="227" y="792"/>
                  <a:pt x="204" y="779"/>
                  <a:pt x="182" y="763"/>
                </a:cubicBezTo>
                <a:cubicBezTo>
                  <a:pt x="158" y="749"/>
                  <a:pt x="138" y="732"/>
                  <a:pt x="119" y="713"/>
                </a:cubicBezTo>
                <a:cubicBezTo>
                  <a:pt x="100" y="694"/>
                  <a:pt x="83" y="674"/>
                  <a:pt x="69" y="651"/>
                </a:cubicBezTo>
                <a:cubicBezTo>
                  <a:pt x="54" y="629"/>
                  <a:pt x="41" y="606"/>
                  <a:pt x="31" y="581"/>
                </a:cubicBezTo>
                <a:cubicBezTo>
                  <a:pt x="21" y="557"/>
                  <a:pt x="13" y="531"/>
                  <a:pt x="8" y="505"/>
                </a:cubicBezTo>
                <a:cubicBezTo>
                  <a:pt x="3" y="479"/>
                  <a:pt x="0" y="453"/>
                  <a:pt x="0" y="426"/>
                </a:cubicBezTo>
                <a:close/>
              </a:path>
            </a:pathLst>
          </a:custGeom>
          <a:solidFill>
            <a:srgbClr val="10B981">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22" name="图片 721"/>
          <p:cNvPicPr/>
          <p:nvPr/>
        </p:nvPicPr>
        <p:blipFill>
          <a:blip r:embed="rId9"/>
          <a:stretch/>
        </p:blipFill>
        <p:spPr>
          <a:xfrm>
            <a:off x="5689080" y="5015520"/>
            <a:ext cx="171720" cy="149400"/>
          </a:xfrm>
          <a:prstGeom prst="rect">
            <a:avLst/>
          </a:prstGeom>
          <a:noFill/>
          <a:ln w="0">
            <a:noFill/>
          </a:ln>
        </p:spPr>
      </p:pic>
      <p:sp>
        <p:nvSpPr>
          <p:cNvPr id="723" name="文本框 722"/>
          <p:cNvSpPr txBox="1"/>
          <p:nvPr/>
        </p:nvSpPr>
        <p:spPr>
          <a:xfrm>
            <a:off x="2948040" y="7297560"/>
            <a:ext cx="89640" cy="105480"/>
          </a:xfrm>
          <a:prstGeom prst="rect">
            <a:avLst/>
          </a:prstGeom>
          <a:noFill/>
          <a:ln w="0">
            <a:noFill/>
          </a:ln>
        </p:spPr>
        <p:txBody>
          <a:bodyPr wrap="none" lIns="0" tIns="0" rIns="0" bIns="0" anchor="t">
            <a:spAutoFit/>
          </a:bodyPr>
          <a:lstStyle/>
          <a:p>
            <a:r>
              <a:rPr lang="en-US" sz="710" b="0" u="none" strike="noStrike">
                <a:solidFill>
                  <a:srgbClr val="BFDBFE"/>
                </a:solidFill>
                <a:effectLst/>
                <a:uFillTx/>
                <a:latin typeface="DejaVuSans"/>
                <a:ea typeface="DejaVuSans"/>
              </a:rPr>
              <a:t>)</a:t>
            </a:r>
            <a:endParaRPr lang="en-US" sz="710" b="0" u="none" strike="noStrike">
              <a:solidFill>
                <a:srgbClr val="000000"/>
              </a:solidFill>
              <a:effectLst/>
              <a:uFillTx/>
              <a:latin typeface="Times New Roman"/>
            </a:endParaRPr>
          </a:p>
        </p:txBody>
      </p:sp>
      <p:sp>
        <p:nvSpPr>
          <p:cNvPr id="724" name="文本框 723"/>
          <p:cNvSpPr txBox="1"/>
          <p:nvPr/>
        </p:nvSpPr>
        <p:spPr>
          <a:xfrm>
            <a:off x="6007320" y="4983840"/>
            <a:ext cx="597960" cy="21708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NotoSansCJKsc"/>
                <a:ea typeface="NotoSansCJKsc"/>
              </a:rPr>
              <a:t>性能监控</a:t>
            </a:r>
            <a:endParaRPr lang="en-US" sz="1180" b="0" u="none" strike="noStrike">
              <a:solidFill>
                <a:srgbClr val="000000"/>
              </a:solidFill>
              <a:effectLst/>
              <a:uFillTx/>
              <a:latin typeface="Times New Roman"/>
            </a:endParaRPr>
          </a:p>
        </p:txBody>
      </p:sp>
      <p:sp>
        <p:nvSpPr>
          <p:cNvPr id="725" name="文本框 724"/>
          <p:cNvSpPr txBox="1"/>
          <p:nvPr/>
        </p:nvSpPr>
        <p:spPr>
          <a:xfrm>
            <a:off x="5625360" y="5335560"/>
            <a:ext cx="16833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实时记录系统的资源消耗情况，包括</a:t>
            </a:r>
            <a:endParaRPr lang="en-US" sz="820" b="0" u="none" strike="noStrike">
              <a:solidFill>
                <a:srgbClr val="000000"/>
              </a:solidFill>
              <a:effectLst/>
              <a:uFillTx/>
              <a:latin typeface="Times New Roman"/>
            </a:endParaRPr>
          </a:p>
        </p:txBody>
      </p:sp>
      <p:sp>
        <p:nvSpPr>
          <p:cNvPr id="726" name="文本框 725"/>
          <p:cNvSpPr txBox="1"/>
          <p:nvPr/>
        </p:nvSpPr>
        <p:spPr>
          <a:xfrm>
            <a:off x="7302240" y="5359680"/>
            <a:ext cx="2145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CPU</a:t>
            </a:r>
            <a:endParaRPr lang="en-US" sz="820" b="0" u="none" strike="noStrike">
              <a:solidFill>
                <a:srgbClr val="000000"/>
              </a:solidFill>
              <a:effectLst/>
              <a:uFillTx/>
              <a:latin typeface="Times New Roman"/>
            </a:endParaRPr>
          </a:p>
        </p:txBody>
      </p:sp>
      <p:sp>
        <p:nvSpPr>
          <p:cNvPr id="727" name="文本框 726"/>
          <p:cNvSpPr txBox="1"/>
          <p:nvPr/>
        </p:nvSpPr>
        <p:spPr>
          <a:xfrm>
            <a:off x="7515360" y="5335560"/>
            <a:ext cx="14727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使⽤率、内存消耗和响应时间。</a:t>
            </a:r>
            <a:endParaRPr lang="en-US" sz="820" b="0" u="none" strike="noStrike">
              <a:solidFill>
                <a:srgbClr val="000000"/>
              </a:solidFill>
              <a:effectLst/>
              <a:uFillTx/>
              <a:latin typeface="Times New Roman"/>
            </a:endParaRPr>
          </a:p>
        </p:txBody>
      </p:sp>
      <p:sp>
        <p:nvSpPr>
          <p:cNvPr id="728" name="文本框 727"/>
          <p:cNvSpPr txBox="1"/>
          <p:nvPr/>
        </p:nvSpPr>
        <p:spPr>
          <a:xfrm>
            <a:off x="5625360" y="5620680"/>
            <a:ext cx="212040" cy="105480"/>
          </a:xfrm>
          <a:prstGeom prst="rect">
            <a:avLst/>
          </a:prstGeom>
          <a:noFill/>
          <a:ln w="0">
            <a:noFill/>
          </a:ln>
        </p:spPr>
        <p:txBody>
          <a:bodyPr wrap="none" lIns="0" tIns="0" rIns="0" bIns="0" anchor="t">
            <a:spAutoFit/>
          </a:bodyPr>
          <a:lstStyle/>
          <a:p>
            <a:r>
              <a:rPr lang="en-US" sz="710" b="0" u="none" strike="noStrike">
                <a:solidFill>
                  <a:srgbClr val="BFDBFE"/>
                </a:solidFill>
                <a:effectLst/>
                <a:uFillTx/>
                <a:latin typeface="DejaVuSans"/>
                <a:ea typeface="DejaVuSans"/>
              </a:rPr>
              <a:t>CPU </a:t>
            </a:r>
            <a:endParaRPr lang="en-US" sz="710" b="0" u="none" strike="noStrike">
              <a:solidFill>
                <a:srgbClr val="000000"/>
              </a:solidFill>
              <a:effectLst/>
              <a:uFillTx/>
              <a:latin typeface="Times New Roman"/>
            </a:endParaRPr>
          </a:p>
        </p:txBody>
      </p:sp>
      <p:sp>
        <p:nvSpPr>
          <p:cNvPr id="729" name="文本框 728"/>
          <p:cNvSpPr txBox="1"/>
          <p:nvPr/>
        </p:nvSpPr>
        <p:spPr>
          <a:xfrm>
            <a:off x="5836680" y="5599800"/>
            <a:ext cx="27036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使⽤率</a:t>
            </a:r>
            <a:endParaRPr lang="en-US" sz="710" b="0" u="none" strike="noStrike">
              <a:solidFill>
                <a:srgbClr val="000000"/>
              </a:solidFill>
              <a:effectLst/>
              <a:uFillTx/>
              <a:latin typeface="Times New Roman"/>
            </a:endParaRPr>
          </a:p>
        </p:txBody>
      </p:sp>
      <p:sp>
        <p:nvSpPr>
          <p:cNvPr id="730" name="文本框 729"/>
          <p:cNvSpPr txBox="1"/>
          <p:nvPr/>
        </p:nvSpPr>
        <p:spPr>
          <a:xfrm>
            <a:off x="9438120" y="5620680"/>
            <a:ext cx="200520" cy="105480"/>
          </a:xfrm>
          <a:prstGeom prst="rect">
            <a:avLst/>
          </a:prstGeom>
          <a:noFill/>
          <a:ln w="0">
            <a:noFill/>
          </a:ln>
        </p:spPr>
        <p:txBody>
          <a:bodyPr wrap="none" lIns="0" tIns="0" rIns="0" bIns="0" anchor="t">
            <a:spAutoFit/>
          </a:bodyPr>
          <a:lstStyle/>
          <a:p>
            <a:r>
              <a:rPr lang="en-US" sz="710" b="0" u="none" strike="noStrike">
                <a:solidFill>
                  <a:srgbClr val="BFDBFE"/>
                </a:solidFill>
                <a:effectLst/>
                <a:uFillTx/>
                <a:latin typeface="DejaVuSans"/>
                <a:ea typeface="DejaVuSans"/>
              </a:rPr>
              <a:t>15%</a:t>
            </a:r>
            <a:endParaRPr lang="en-US" sz="710" b="0" u="none" strike="noStrike">
              <a:solidFill>
                <a:srgbClr val="000000"/>
              </a:solidFill>
              <a:effectLst/>
              <a:uFillTx/>
              <a:latin typeface="Times New Roman"/>
            </a:endParaRPr>
          </a:p>
        </p:txBody>
      </p:sp>
      <p:sp>
        <p:nvSpPr>
          <p:cNvPr id="731" name="文本框 730"/>
          <p:cNvSpPr txBox="1"/>
          <p:nvPr/>
        </p:nvSpPr>
        <p:spPr>
          <a:xfrm>
            <a:off x="5625360" y="6019200"/>
            <a:ext cx="45036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内存使⽤率</a:t>
            </a:r>
            <a:endParaRPr lang="en-US" sz="710" b="0" u="none" strike="noStrike">
              <a:solidFill>
                <a:srgbClr val="000000"/>
              </a:solidFill>
              <a:effectLst/>
              <a:uFillTx/>
              <a:latin typeface="Times New Roman"/>
            </a:endParaRPr>
          </a:p>
        </p:txBody>
      </p:sp>
      <p:sp>
        <p:nvSpPr>
          <p:cNvPr id="732" name="文本框 731"/>
          <p:cNvSpPr txBox="1"/>
          <p:nvPr/>
        </p:nvSpPr>
        <p:spPr>
          <a:xfrm>
            <a:off x="9438120" y="6040080"/>
            <a:ext cx="200520" cy="105480"/>
          </a:xfrm>
          <a:prstGeom prst="rect">
            <a:avLst/>
          </a:prstGeom>
          <a:noFill/>
          <a:ln w="0">
            <a:noFill/>
          </a:ln>
        </p:spPr>
        <p:txBody>
          <a:bodyPr wrap="none" lIns="0" tIns="0" rIns="0" bIns="0" anchor="t">
            <a:spAutoFit/>
          </a:bodyPr>
          <a:lstStyle/>
          <a:p>
            <a:r>
              <a:rPr lang="en-US" sz="710" b="0" u="none" strike="noStrike">
                <a:solidFill>
                  <a:srgbClr val="BFDBFE"/>
                </a:solidFill>
                <a:effectLst/>
                <a:uFillTx/>
                <a:latin typeface="DejaVuSans"/>
                <a:ea typeface="DejaVuSans"/>
              </a:rPr>
              <a:t>42%</a:t>
            </a:r>
            <a:endParaRPr lang="en-US" sz="710" b="0" u="none" strike="noStrike">
              <a:solidFill>
                <a:srgbClr val="000000"/>
              </a:solidFill>
              <a:effectLst/>
              <a:uFillTx/>
              <a:latin typeface="Times New Roman"/>
            </a:endParaRPr>
          </a:p>
        </p:txBody>
      </p:sp>
      <p:sp>
        <p:nvSpPr>
          <p:cNvPr id="733" name="文本框 732"/>
          <p:cNvSpPr txBox="1"/>
          <p:nvPr/>
        </p:nvSpPr>
        <p:spPr>
          <a:xfrm>
            <a:off x="5625360" y="6438240"/>
            <a:ext cx="36036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可⽤内存</a:t>
            </a:r>
            <a:endParaRPr lang="en-US" sz="710" b="0" u="none" strike="noStrike">
              <a:solidFill>
                <a:srgbClr val="000000"/>
              </a:solidFill>
              <a:effectLst/>
              <a:uFillTx/>
              <a:latin typeface="Times New Roman"/>
            </a:endParaRPr>
          </a:p>
        </p:txBody>
      </p:sp>
      <p:pic>
        <p:nvPicPr>
          <p:cNvPr id="734" name="图片 733"/>
          <p:cNvPicPr/>
          <p:nvPr/>
        </p:nvPicPr>
        <p:blipFill>
          <a:blip r:embed="rId10"/>
          <a:stretch/>
        </p:blipFill>
        <p:spPr>
          <a:xfrm>
            <a:off x="5629320" y="6886800"/>
            <a:ext cx="111960" cy="89640"/>
          </a:xfrm>
          <a:prstGeom prst="rect">
            <a:avLst/>
          </a:prstGeom>
          <a:noFill/>
          <a:ln w="0">
            <a:noFill/>
          </a:ln>
        </p:spPr>
      </p:pic>
      <p:sp>
        <p:nvSpPr>
          <p:cNvPr id="735" name="文本框 734"/>
          <p:cNvSpPr txBox="1"/>
          <p:nvPr/>
        </p:nvSpPr>
        <p:spPr>
          <a:xfrm>
            <a:off x="9098640" y="6459120"/>
            <a:ext cx="540360" cy="105480"/>
          </a:xfrm>
          <a:prstGeom prst="rect">
            <a:avLst/>
          </a:prstGeom>
          <a:noFill/>
          <a:ln w="0">
            <a:noFill/>
          </a:ln>
        </p:spPr>
        <p:txBody>
          <a:bodyPr wrap="none" lIns="0" tIns="0" rIns="0" bIns="0" anchor="t">
            <a:spAutoFit/>
          </a:bodyPr>
          <a:lstStyle/>
          <a:p>
            <a:r>
              <a:rPr lang="en-US" sz="710" b="0" u="none" strike="noStrike">
                <a:solidFill>
                  <a:srgbClr val="BFDBFE"/>
                </a:solidFill>
                <a:effectLst/>
                <a:uFillTx/>
                <a:latin typeface="DejaVuSans"/>
                <a:ea typeface="DejaVuSans"/>
              </a:rPr>
              <a:t>2048.10 MB</a:t>
            </a:r>
            <a:endParaRPr lang="en-US" sz="710" b="0" u="none" strike="noStrike">
              <a:solidFill>
                <a:srgbClr val="000000"/>
              </a:solidFill>
              <a:effectLst/>
              <a:uFillTx/>
              <a:latin typeface="Times New Roman"/>
            </a:endParaRPr>
          </a:p>
        </p:txBody>
      </p:sp>
      <p:sp>
        <p:nvSpPr>
          <p:cNvPr id="736" name="文本框 735"/>
          <p:cNvSpPr txBox="1"/>
          <p:nvPr/>
        </p:nvSpPr>
        <p:spPr>
          <a:xfrm>
            <a:off x="5797800" y="6857640"/>
            <a:ext cx="18072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使⽤</a:t>
            </a:r>
            <a:endParaRPr lang="en-US" sz="710" b="0" u="none" strike="noStrike">
              <a:solidFill>
                <a:srgbClr val="000000"/>
              </a:solidFill>
              <a:effectLst/>
              <a:uFillTx/>
              <a:latin typeface="Times New Roman"/>
            </a:endParaRPr>
          </a:p>
        </p:txBody>
      </p:sp>
      <p:sp>
        <p:nvSpPr>
          <p:cNvPr id="737" name="文本框 736"/>
          <p:cNvSpPr txBox="1"/>
          <p:nvPr/>
        </p:nvSpPr>
        <p:spPr>
          <a:xfrm>
            <a:off x="5977440" y="6878520"/>
            <a:ext cx="303840" cy="105480"/>
          </a:xfrm>
          <a:prstGeom prst="rect">
            <a:avLst/>
          </a:prstGeom>
          <a:noFill/>
          <a:ln w="0">
            <a:noFill/>
          </a:ln>
        </p:spPr>
        <p:txBody>
          <a:bodyPr wrap="none" lIns="0" tIns="0" rIns="0" bIns="0" anchor="t">
            <a:spAutoFit/>
          </a:bodyPr>
          <a:lstStyle/>
          <a:p>
            <a:r>
              <a:rPr lang="en-US" sz="710" b="0" u="none" strike="noStrike">
                <a:solidFill>
                  <a:srgbClr val="BFDBFE"/>
                </a:solidFill>
                <a:effectLst/>
                <a:uFillTx/>
                <a:latin typeface="DejaVuSans"/>
                <a:ea typeface="DejaVuSans"/>
              </a:rPr>
              <a:t> psutil </a:t>
            </a:r>
            <a:endParaRPr lang="en-US" sz="710" b="0" u="none" strike="noStrike">
              <a:solidFill>
                <a:srgbClr val="000000"/>
              </a:solidFill>
              <a:effectLst/>
              <a:uFillTx/>
              <a:latin typeface="Times New Roman"/>
            </a:endParaRPr>
          </a:p>
        </p:txBody>
      </p:sp>
      <p:sp>
        <p:nvSpPr>
          <p:cNvPr id="738" name="任意多边形 737"/>
          <p:cNvSpPr/>
          <p:nvPr/>
        </p:nvSpPr>
        <p:spPr>
          <a:xfrm>
            <a:off x="928080" y="7740000"/>
            <a:ext cx="8863560" cy="389520"/>
          </a:xfrm>
          <a:custGeom>
            <a:avLst/>
            <a:gdLst/>
            <a:ahLst/>
            <a:cxnLst/>
            <a:rect l="0" t="0" r="r" b="b"/>
            <a:pathLst>
              <a:path w="24621" h="1082">
                <a:moveTo>
                  <a:pt x="0" y="916"/>
                </a:moveTo>
                <a:lnTo>
                  <a:pt x="0" y="167"/>
                </a:lnTo>
                <a:cubicBezTo>
                  <a:pt x="0" y="156"/>
                  <a:pt x="1" y="145"/>
                  <a:pt x="3" y="134"/>
                </a:cubicBezTo>
                <a:cubicBezTo>
                  <a:pt x="5" y="123"/>
                  <a:pt x="8" y="113"/>
                  <a:pt x="13" y="103"/>
                </a:cubicBezTo>
                <a:cubicBezTo>
                  <a:pt x="17" y="93"/>
                  <a:pt x="22" y="83"/>
                  <a:pt x="28" y="74"/>
                </a:cubicBezTo>
                <a:cubicBezTo>
                  <a:pt x="34" y="65"/>
                  <a:pt x="41" y="57"/>
                  <a:pt x="49" y="49"/>
                </a:cubicBezTo>
                <a:cubicBezTo>
                  <a:pt x="56" y="41"/>
                  <a:pt x="65" y="34"/>
                  <a:pt x="74" y="28"/>
                </a:cubicBezTo>
                <a:cubicBezTo>
                  <a:pt x="83" y="22"/>
                  <a:pt x="93" y="17"/>
                  <a:pt x="103" y="13"/>
                </a:cubicBezTo>
                <a:cubicBezTo>
                  <a:pt x="113" y="9"/>
                  <a:pt x="123" y="5"/>
                  <a:pt x="134" y="3"/>
                </a:cubicBezTo>
                <a:cubicBezTo>
                  <a:pt x="145" y="1"/>
                  <a:pt x="155" y="0"/>
                  <a:pt x="166" y="0"/>
                </a:cubicBezTo>
                <a:lnTo>
                  <a:pt x="24454" y="0"/>
                </a:lnTo>
                <a:cubicBezTo>
                  <a:pt x="24465" y="0"/>
                  <a:pt x="24476" y="1"/>
                  <a:pt x="24487" y="3"/>
                </a:cubicBezTo>
                <a:cubicBezTo>
                  <a:pt x="24497" y="5"/>
                  <a:pt x="24508" y="9"/>
                  <a:pt x="24518" y="13"/>
                </a:cubicBezTo>
                <a:cubicBezTo>
                  <a:pt x="24528" y="17"/>
                  <a:pt x="24538" y="22"/>
                  <a:pt x="24547" y="28"/>
                </a:cubicBezTo>
                <a:cubicBezTo>
                  <a:pt x="24556" y="34"/>
                  <a:pt x="24564" y="41"/>
                  <a:pt x="24572" y="49"/>
                </a:cubicBezTo>
                <a:cubicBezTo>
                  <a:pt x="24580" y="57"/>
                  <a:pt x="24587" y="65"/>
                  <a:pt x="24593" y="74"/>
                </a:cubicBezTo>
                <a:cubicBezTo>
                  <a:pt x="24599" y="83"/>
                  <a:pt x="24604" y="93"/>
                  <a:pt x="24608" y="103"/>
                </a:cubicBezTo>
                <a:cubicBezTo>
                  <a:pt x="24612" y="113"/>
                  <a:pt x="24615" y="123"/>
                  <a:pt x="24617" y="134"/>
                </a:cubicBezTo>
                <a:cubicBezTo>
                  <a:pt x="24620" y="145"/>
                  <a:pt x="24621" y="156"/>
                  <a:pt x="24621" y="167"/>
                </a:cubicBezTo>
                <a:lnTo>
                  <a:pt x="24621" y="916"/>
                </a:lnTo>
                <a:cubicBezTo>
                  <a:pt x="24621" y="927"/>
                  <a:pt x="24620" y="938"/>
                  <a:pt x="24617" y="949"/>
                </a:cubicBezTo>
                <a:cubicBezTo>
                  <a:pt x="24615" y="959"/>
                  <a:pt x="24612" y="970"/>
                  <a:pt x="24608" y="980"/>
                </a:cubicBezTo>
                <a:cubicBezTo>
                  <a:pt x="24604" y="990"/>
                  <a:pt x="24599" y="999"/>
                  <a:pt x="24593" y="1009"/>
                </a:cubicBezTo>
                <a:cubicBezTo>
                  <a:pt x="24587" y="1018"/>
                  <a:pt x="24580" y="1026"/>
                  <a:pt x="24572" y="1034"/>
                </a:cubicBezTo>
                <a:cubicBezTo>
                  <a:pt x="24564" y="1041"/>
                  <a:pt x="24556" y="1048"/>
                  <a:pt x="24547" y="1054"/>
                </a:cubicBezTo>
                <a:cubicBezTo>
                  <a:pt x="24538" y="1060"/>
                  <a:pt x="24528" y="1066"/>
                  <a:pt x="24518" y="1070"/>
                </a:cubicBezTo>
                <a:cubicBezTo>
                  <a:pt x="24508" y="1074"/>
                  <a:pt x="24497" y="1077"/>
                  <a:pt x="24487" y="1079"/>
                </a:cubicBezTo>
                <a:cubicBezTo>
                  <a:pt x="24476" y="1081"/>
                  <a:pt x="24465" y="1082"/>
                  <a:pt x="24454" y="1082"/>
                </a:cubicBezTo>
                <a:lnTo>
                  <a:pt x="166" y="1082"/>
                </a:lnTo>
                <a:cubicBezTo>
                  <a:pt x="155" y="1082"/>
                  <a:pt x="145" y="1081"/>
                  <a:pt x="134" y="1079"/>
                </a:cubicBezTo>
                <a:cubicBezTo>
                  <a:pt x="123" y="1077"/>
                  <a:pt x="113" y="1074"/>
                  <a:pt x="103" y="1070"/>
                </a:cubicBezTo>
                <a:cubicBezTo>
                  <a:pt x="93" y="1066"/>
                  <a:pt x="83" y="1060"/>
                  <a:pt x="74" y="1054"/>
                </a:cubicBezTo>
                <a:cubicBezTo>
                  <a:pt x="65" y="1048"/>
                  <a:pt x="56" y="1041"/>
                  <a:pt x="49" y="1034"/>
                </a:cubicBezTo>
                <a:cubicBezTo>
                  <a:pt x="41" y="1026"/>
                  <a:pt x="34" y="1018"/>
                  <a:pt x="28" y="1009"/>
                </a:cubicBezTo>
                <a:cubicBezTo>
                  <a:pt x="22" y="999"/>
                  <a:pt x="17" y="990"/>
                  <a:pt x="13" y="980"/>
                </a:cubicBezTo>
                <a:cubicBezTo>
                  <a:pt x="8" y="970"/>
                  <a:pt x="5" y="959"/>
                  <a:pt x="3" y="949"/>
                </a:cubicBezTo>
                <a:cubicBezTo>
                  <a:pt x="1" y="938"/>
                  <a:pt x="0" y="927"/>
                  <a:pt x="0" y="916"/>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39" name="图片 738"/>
          <p:cNvPicPr/>
          <p:nvPr/>
        </p:nvPicPr>
        <p:blipFill>
          <a:blip r:embed="rId11"/>
          <a:stretch/>
        </p:blipFill>
        <p:spPr>
          <a:xfrm>
            <a:off x="1047960" y="7859880"/>
            <a:ext cx="111960" cy="149400"/>
          </a:xfrm>
          <a:prstGeom prst="rect">
            <a:avLst/>
          </a:prstGeom>
          <a:noFill/>
          <a:ln w="0">
            <a:noFill/>
          </a:ln>
        </p:spPr>
      </p:pic>
      <p:sp>
        <p:nvSpPr>
          <p:cNvPr id="740" name="文本框 739"/>
          <p:cNvSpPr txBox="1"/>
          <p:nvPr/>
        </p:nvSpPr>
        <p:spPr>
          <a:xfrm>
            <a:off x="6280200" y="6857640"/>
            <a:ext cx="630000" cy="129960"/>
          </a:xfrm>
          <a:prstGeom prst="rect">
            <a:avLst/>
          </a:prstGeom>
          <a:noFill/>
          <a:ln w="0">
            <a:noFill/>
          </a:ln>
        </p:spPr>
        <p:txBody>
          <a:bodyPr wrap="none" lIns="0" tIns="0" rIns="0" bIns="0" anchor="t">
            <a:spAutoFit/>
          </a:bodyPr>
          <a:lstStyle/>
          <a:p>
            <a:r>
              <a:rPr lang="zh-CN" sz="710" b="0" u="none" strike="noStrike">
                <a:solidFill>
                  <a:srgbClr val="BFDBFE"/>
                </a:solidFill>
                <a:effectLst/>
                <a:uFillTx/>
                <a:latin typeface="NotoSansCJKsc"/>
                <a:ea typeface="NotoSansCJKsc"/>
              </a:rPr>
              <a:t>库监控系统资源</a:t>
            </a:r>
            <a:endParaRPr lang="en-US" sz="710" b="0" u="none" strike="noStrike">
              <a:solidFill>
                <a:srgbClr val="000000"/>
              </a:solidFill>
              <a:effectLst/>
              <a:uFillTx/>
              <a:latin typeface="Times New Roman"/>
            </a:endParaRPr>
          </a:p>
        </p:txBody>
      </p:sp>
      <p:sp>
        <p:nvSpPr>
          <p:cNvPr id="741" name="任意多边形 740"/>
          <p:cNvSpPr/>
          <p:nvPr/>
        </p:nvSpPr>
        <p:spPr>
          <a:xfrm>
            <a:off x="5628960" y="5763960"/>
            <a:ext cx="599400" cy="180000"/>
          </a:xfrm>
          <a:custGeom>
            <a:avLst/>
            <a:gdLst/>
            <a:ahLst/>
            <a:cxnLst/>
            <a:rect l="0" t="0" r="r" b="b"/>
            <a:pathLst>
              <a:path w="1665" h="500">
                <a:moveTo>
                  <a:pt x="0" y="250"/>
                </a:moveTo>
                <a:cubicBezTo>
                  <a:pt x="0" y="234"/>
                  <a:pt x="2" y="218"/>
                  <a:pt x="5" y="200"/>
                </a:cubicBezTo>
                <a:cubicBezTo>
                  <a:pt x="8" y="184"/>
                  <a:pt x="13" y="169"/>
                  <a:pt x="19" y="154"/>
                </a:cubicBezTo>
                <a:cubicBezTo>
                  <a:pt x="26" y="139"/>
                  <a:pt x="33" y="124"/>
                  <a:pt x="42" y="111"/>
                </a:cubicBezTo>
                <a:cubicBezTo>
                  <a:pt x="52" y="97"/>
                  <a:pt x="62" y="84"/>
                  <a:pt x="73" y="73"/>
                </a:cubicBezTo>
                <a:cubicBezTo>
                  <a:pt x="85" y="61"/>
                  <a:pt x="98" y="51"/>
                  <a:pt x="111" y="42"/>
                </a:cubicBezTo>
                <a:cubicBezTo>
                  <a:pt x="125" y="33"/>
                  <a:pt x="139" y="25"/>
                  <a:pt x="154" y="19"/>
                </a:cubicBezTo>
                <a:cubicBezTo>
                  <a:pt x="171" y="12"/>
                  <a:pt x="186" y="8"/>
                  <a:pt x="202" y="4"/>
                </a:cubicBezTo>
                <a:cubicBezTo>
                  <a:pt x="218" y="1"/>
                  <a:pt x="234" y="0"/>
                  <a:pt x="251" y="0"/>
                </a:cubicBezTo>
                <a:lnTo>
                  <a:pt x="1415" y="0"/>
                </a:lnTo>
                <a:cubicBezTo>
                  <a:pt x="1432" y="0"/>
                  <a:pt x="1448" y="1"/>
                  <a:pt x="1464" y="4"/>
                </a:cubicBezTo>
                <a:cubicBezTo>
                  <a:pt x="1480" y="8"/>
                  <a:pt x="1496" y="12"/>
                  <a:pt x="1511" y="19"/>
                </a:cubicBezTo>
                <a:cubicBezTo>
                  <a:pt x="1526" y="25"/>
                  <a:pt x="1540" y="33"/>
                  <a:pt x="1554" y="42"/>
                </a:cubicBezTo>
                <a:cubicBezTo>
                  <a:pt x="1568" y="51"/>
                  <a:pt x="1580" y="61"/>
                  <a:pt x="1592" y="73"/>
                </a:cubicBezTo>
                <a:cubicBezTo>
                  <a:pt x="1603" y="84"/>
                  <a:pt x="1614" y="97"/>
                  <a:pt x="1623" y="111"/>
                </a:cubicBezTo>
                <a:cubicBezTo>
                  <a:pt x="1632" y="124"/>
                  <a:pt x="1640" y="139"/>
                  <a:pt x="1646" y="154"/>
                </a:cubicBezTo>
                <a:cubicBezTo>
                  <a:pt x="1652" y="169"/>
                  <a:pt x="1657" y="184"/>
                  <a:pt x="1660" y="200"/>
                </a:cubicBezTo>
                <a:cubicBezTo>
                  <a:pt x="1663" y="218"/>
                  <a:pt x="1665" y="234"/>
                  <a:pt x="1665" y="250"/>
                </a:cubicBezTo>
                <a:cubicBezTo>
                  <a:pt x="1665" y="267"/>
                  <a:pt x="1663" y="283"/>
                  <a:pt x="1660" y="299"/>
                </a:cubicBezTo>
                <a:cubicBezTo>
                  <a:pt x="1657" y="315"/>
                  <a:pt x="1652" y="331"/>
                  <a:pt x="1646" y="346"/>
                </a:cubicBezTo>
                <a:cubicBezTo>
                  <a:pt x="1640" y="361"/>
                  <a:pt x="1632" y="375"/>
                  <a:pt x="1623" y="389"/>
                </a:cubicBezTo>
                <a:cubicBezTo>
                  <a:pt x="1614" y="402"/>
                  <a:pt x="1603" y="415"/>
                  <a:pt x="1592" y="427"/>
                </a:cubicBezTo>
                <a:cubicBezTo>
                  <a:pt x="1580" y="438"/>
                  <a:pt x="1568" y="449"/>
                  <a:pt x="1554" y="458"/>
                </a:cubicBezTo>
                <a:cubicBezTo>
                  <a:pt x="1540" y="467"/>
                  <a:pt x="1526" y="474"/>
                  <a:pt x="1511" y="481"/>
                </a:cubicBezTo>
                <a:cubicBezTo>
                  <a:pt x="1496" y="487"/>
                  <a:pt x="1480" y="492"/>
                  <a:pt x="1464" y="495"/>
                </a:cubicBezTo>
                <a:cubicBezTo>
                  <a:pt x="1448" y="498"/>
                  <a:pt x="1432" y="500"/>
                  <a:pt x="1415" y="500"/>
                </a:cubicBezTo>
                <a:lnTo>
                  <a:pt x="251" y="500"/>
                </a:lnTo>
                <a:cubicBezTo>
                  <a:pt x="234" y="500"/>
                  <a:pt x="218" y="498"/>
                  <a:pt x="202" y="495"/>
                </a:cubicBezTo>
                <a:cubicBezTo>
                  <a:pt x="186" y="492"/>
                  <a:pt x="171" y="487"/>
                  <a:pt x="154" y="481"/>
                </a:cubicBezTo>
                <a:cubicBezTo>
                  <a:pt x="139" y="474"/>
                  <a:pt x="125" y="467"/>
                  <a:pt x="111" y="458"/>
                </a:cubicBezTo>
                <a:cubicBezTo>
                  <a:pt x="98" y="449"/>
                  <a:pt x="85" y="438"/>
                  <a:pt x="73" y="427"/>
                </a:cubicBezTo>
                <a:cubicBezTo>
                  <a:pt x="62" y="415"/>
                  <a:pt x="52" y="402"/>
                  <a:pt x="42" y="389"/>
                </a:cubicBezTo>
                <a:cubicBezTo>
                  <a:pt x="33" y="375"/>
                  <a:pt x="26" y="361"/>
                  <a:pt x="19" y="346"/>
                </a:cubicBezTo>
                <a:cubicBezTo>
                  <a:pt x="13" y="331"/>
                  <a:pt x="8" y="315"/>
                  <a:pt x="5" y="299"/>
                </a:cubicBezTo>
                <a:cubicBezTo>
                  <a:pt x="2" y="283"/>
                  <a:pt x="0" y="267"/>
                  <a:pt x="0" y="250"/>
                </a:cubicBezTo>
                <a:close/>
              </a:path>
            </a:pathLst>
          </a:custGeom>
          <a:solidFill>
            <a:srgbClr val="3B82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42" name="任意多边形 741"/>
          <p:cNvSpPr/>
          <p:nvPr/>
        </p:nvSpPr>
        <p:spPr>
          <a:xfrm>
            <a:off x="5628960" y="6183000"/>
            <a:ext cx="1684800" cy="180000"/>
          </a:xfrm>
          <a:custGeom>
            <a:avLst/>
            <a:gdLst/>
            <a:ahLst/>
            <a:cxnLst/>
            <a:rect l="0" t="0" r="r" b="b"/>
            <a:pathLst>
              <a:path w="4680" h="500">
                <a:moveTo>
                  <a:pt x="0" y="251"/>
                </a:moveTo>
                <a:cubicBezTo>
                  <a:pt x="0" y="234"/>
                  <a:pt x="2" y="218"/>
                  <a:pt x="5" y="202"/>
                </a:cubicBezTo>
                <a:cubicBezTo>
                  <a:pt x="8" y="186"/>
                  <a:pt x="13" y="170"/>
                  <a:pt x="19" y="155"/>
                </a:cubicBezTo>
                <a:cubicBezTo>
                  <a:pt x="26" y="140"/>
                  <a:pt x="33" y="126"/>
                  <a:pt x="42" y="112"/>
                </a:cubicBezTo>
                <a:cubicBezTo>
                  <a:pt x="52" y="98"/>
                  <a:pt x="62" y="86"/>
                  <a:pt x="73" y="74"/>
                </a:cubicBezTo>
                <a:cubicBezTo>
                  <a:pt x="85" y="63"/>
                  <a:pt x="98" y="52"/>
                  <a:pt x="111" y="43"/>
                </a:cubicBezTo>
                <a:cubicBezTo>
                  <a:pt x="125" y="33"/>
                  <a:pt x="139" y="25"/>
                  <a:pt x="154" y="19"/>
                </a:cubicBezTo>
                <a:cubicBezTo>
                  <a:pt x="170" y="13"/>
                  <a:pt x="185" y="8"/>
                  <a:pt x="201" y="5"/>
                </a:cubicBezTo>
                <a:cubicBezTo>
                  <a:pt x="217" y="2"/>
                  <a:pt x="233" y="0"/>
                  <a:pt x="250" y="0"/>
                </a:cubicBezTo>
                <a:lnTo>
                  <a:pt x="4430" y="0"/>
                </a:lnTo>
                <a:cubicBezTo>
                  <a:pt x="4447" y="0"/>
                  <a:pt x="4463" y="2"/>
                  <a:pt x="4479" y="5"/>
                </a:cubicBezTo>
                <a:cubicBezTo>
                  <a:pt x="4495" y="8"/>
                  <a:pt x="4511" y="13"/>
                  <a:pt x="4526" y="19"/>
                </a:cubicBezTo>
                <a:cubicBezTo>
                  <a:pt x="4541" y="25"/>
                  <a:pt x="4555" y="33"/>
                  <a:pt x="4569" y="43"/>
                </a:cubicBezTo>
                <a:cubicBezTo>
                  <a:pt x="4583" y="52"/>
                  <a:pt x="4595" y="63"/>
                  <a:pt x="4607" y="74"/>
                </a:cubicBezTo>
                <a:cubicBezTo>
                  <a:pt x="4618" y="86"/>
                  <a:pt x="4629" y="98"/>
                  <a:pt x="4638" y="112"/>
                </a:cubicBezTo>
                <a:cubicBezTo>
                  <a:pt x="4647" y="126"/>
                  <a:pt x="4655" y="140"/>
                  <a:pt x="4661" y="155"/>
                </a:cubicBezTo>
                <a:cubicBezTo>
                  <a:pt x="4667" y="170"/>
                  <a:pt x="4672" y="186"/>
                  <a:pt x="4675" y="202"/>
                </a:cubicBezTo>
                <a:cubicBezTo>
                  <a:pt x="4678" y="218"/>
                  <a:pt x="4680" y="234"/>
                  <a:pt x="4680" y="251"/>
                </a:cubicBezTo>
                <a:cubicBezTo>
                  <a:pt x="4680" y="267"/>
                  <a:pt x="4678" y="283"/>
                  <a:pt x="4675" y="299"/>
                </a:cubicBezTo>
                <a:cubicBezTo>
                  <a:pt x="4672" y="315"/>
                  <a:pt x="4667" y="331"/>
                  <a:pt x="4661" y="346"/>
                </a:cubicBezTo>
                <a:cubicBezTo>
                  <a:pt x="4655" y="361"/>
                  <a:pt x="4647" y="376"/>
                  <a:pt x="4638" y="389"/>
                </a:cubicBezTo>
                <a:cubicBezTo>
                  <a:pt x="4629" y="403"/>
                  <a:pt x="4618" y="415"/>
                  <a:pt x="4607" y="427"/>
                </a:cubicBezTo>
                <a:cubicBezTo>
                  <a:pt x="4595" y="439"/>
                  <a:pt x="4583" y="449"/>
                  <a:pt x="4569" y="458"/>
                </a:cubicBezTo>
                <a:cubicBezTo>
                  <a:pt x="4555" y="467"/>
                  <a:pt x="4541" y="475"/>
                  <a:pt x="4526" y="481"/>
                </a:cubicBezTo>
                <a:cubicBezTo>
                  <a:pt x="4511" y="487"/>
                  <a:pt x="4495" y="492"/>
                  <a:pt x="4479" y="495"/>
                </a:cubicBezTo>
                <a:cubicBezTo>
                  <a:pt x="4463" y="499"/>
                  <a:pt x="4447" y="500"/>
                  <a:pt x="4430" y="500"/>
                </a:cubicBezTo>
                <a:lnTo>
                  <a:pt x="250" y="500"/>
                </a:lnTo>
                <a:cubicBezTo>
                  <a:pt x="233" y="500"/>
                  <a:pt x="217" y="499"/>
                  <a:pt x="201" y="495"/>
                </a:cubicBezTo>
                <a:cubicBezTo>
                  <a:pt x="185" y="492"/>
                  <a:pt x="170" y="487"/>
                  <a:pt x="154" y="481"/>
                </a:cubicBezTo>
                <a:cubicBezTo>
                  <a:pt x="139" y="475"/>
                  <a:pt x="125" y="467"/>
                  <a:pt x="111" y="458"/>
                </a:cubicBezTo>
                <a:cubicBezTo>
                  <a:pt x="98" y="449"/>
                  <a:pt x="85" y="439"/>
                  <a:pt x="73" y="427"/>
                </a:cubicBezTo>
                <a:cubicBezTo>
                  <a:pt x="62" y="415"/>
                  <a:pt x="52" y="403"/>
                  <a:pt x="42" y="389"/>
                </a:cubicBezTo>
                <a:cubicBezTo>
                  <a:pt x="33" y="376"/>
                  <a:pt x="26" y="361"/>
                  <a:pt x="19" y="346"/>
                </a:cubicBezTo>
                <a:cubicBezTo>
                  <a:pt x="13" y="331"/>
                  <a:pt x="8" y="315"/>
                  <a:pt x="5" y="299"/>
                </a:cubicBezTo>
                <a:cubicBezTo>
                  <a:pt x="2" y="283"/>
                  <a:pt x="0" y="267"/>
                  <a:pt x="0" y="251"/>
                </a:cubicBezTo>
                <a:close/>
              </a:path>
            </a:pathLst>
          </a:custGeom>
          <a:solidFill>
            <a:srgbClr val="8B5CF6">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43" name="任意多边形 742"/>
          <p:cNvSpPr/>
          <p:nvPr/>
        </p:nvSpPr>
        <p:spPr>
          <a:xfrm>
            <a:off x="5628960" y="6602400"/>
            <a:ext cx="2807640" cy="180000"/>
          </a:xfrm>
          <a:custGeom>
            <a:avLst/>
            <a:gdLst/>
            <a:ahLst/>
            <a:cxnLst/>
            <a:rect l="0" t="0" r="r" b="b"/>
            <a:pathLst>
              <a:path w="7799" h="500">
                <a:moveTo>
                  <a:pt x="0" y="249"/>
                </a:moveTo>
                <a:cubicBezTo>
                  <a:pt x="0" y="233"/>
                  <a:pt x="2" y="216"/>
                  <a:pt x="5" y="200"/>
                </a:cubicBezTo>
                <a:cubicBezTo>
                  <a:pt x="8" y="184"/>
                  <a:pt x="13" y="169"/>
                  <a:pt x="19" y="154"/>
                </a:cubicBezTo>
                <a:cubicBezTo>
                  <a:pt x="26" y="138"/>
                  <a:pt x="33" y="124"/>
                  <a:pt x="42" y="110"/>
                </a:cubicBezTo>
                <a:cubicBezTo>
                  <a:pt x="52" y="97"/>
                  <a:pt x="62" y="84"/>
                  <a:pt x="73" y="73"/>
                </a:cubicBezTo>
                <a:cubicBezTo>
                  <a:pt x="85" y="61"/>
                  <a:pt x="98" y="51"/>
                  <a:pt x="111" y="42"/>
                </a:cubicBezTo>
                <a:cubicBezTo>
                  <a:pt x="125" y="32"/>
                  <a:pt x="139" y="25"/>
                  <a:pt x="154" y="19"/>
                </a:cubicBezTo>
                <a:cubicBezTo>
                  <a:pt x="170" y="12"/>
                  <a:pt x="185" y="8"/>
                  <a:pt x="201" y="4"/>
                </a:cubicBezTo>
                <a:cubicBezTo>
                  <a:pt x="217" y="1"/>
                  <a:pt x="233" y="0"/>
                  <a:pt x="250" y="0"/>
                </a:cubicBezTo>
                <a:lnTo>
                  <a:pt x="7549" y="0"/>
                </a:lnTo>
                <a:cubicBezTo>
                  <a:pt x="7566" y="0"/>
                  <a:pt x="7582" y="1"/>
                  <a:pt x="7598" y="4"/>
                </a:cubicBezTo>
                <a:cubicBezTo>
                  <a:pt x="7614" y="8"/>
                  <a:pt x="7630" y="12"/>
                  <a:pt x="7645" y="19"/>
                </a:cubicBezTo>
                <a:cubicBezTo>
                  <a:pt x="7660" y="25"/>
                  <a:pt x="7674" y="32"/>
                  <a:pt x="7688" y="42"/>
                </a:cubicBezTo>
                <a:cubicBezTo>
                  <a:pt x="7702" y="51"/>
                  <a:pt x="7714" y="61"/>
                  <a:pt x="7726" y="73"/>
                </a:cubicBezTo>
                <a:cubicBezTo>
                  <a:pt x="7737" y="84"/>
                  <a:pt x="7748" y="97"/>
                  <a:pt x="7757" y="110"/>
                </a:cubicBezTo>
                <a:cubicBezTo>
                  <a:pt x="7766" y="124"/>
                  <a:pt x="7774" y="138"/>
                  <a:pt x="7780" y="154"/>
                </a:cubicBezTo>
                <a:cubicBezTo>
                  <a:pt x="7786" y="169"/>
                  <a:pt x="7791" y="184"/>
                  <a:pt x="7794" y="200"/>
                </a:cubicBezTo>
                <a:cubicBezTo>
                  <a:pt x="7797" y="216"/>
                  <a:pt x="7799" y="233"/>
                  <a:pt x="7799" y="249"/>
                </a:cubicBezTo>
                <a:cubicBezTo>
                  <a:pt x="7799" y="265"/>
                  <a:pt x="7797" y="282"/>
                  <a:pt x="7794" y="298"/>
                </a:cubicBezTo>
                <a:cubicBezTo>
                  <a:pt x="7791" y="314"/>
                  <a:pt x="7786" y="329"/>
                  <a:pt x="7780" y="345"/>
                </a:cubicBezTo>
                <a:cubicBezTo>
                  <a:pt x="7774" y="360"/>
                  <a:pt x="7766" y="375"/>
                  <a:pt x="7757" y="389"/>
                </a:cubicBezTo>
                <a:cubicBezTo>
                  <a:pt x="7748" y="402"/>
                  <a:pt x="7737" y="415"/>
                  <a:pt x="7726" y="426"/>
                </a:cubicBezTo>
                <a:cubicBezTo>
                  <a:pt x="7714" y="438"/>
                  <a:pt x="7702" y="448"/>
                  <a:pt x="7688" y="458"/>
                </a:cubicBezTo>
                <a:cubicBezTo>
                  <a:pt x="7674" y="467"/>
                  <a:pt x="7660" y="474"/>
                  <a:pt x="7645" y="481"/>
                </a:cubicBezTo>
                <a:cubicBezTo>
                  <a:pt x="7630" y="487"/>
                  <a:pt x="7614" y="492"/>
                  <a:pt x="7598" y="495"/>
                </a:cubicBezTo>
                <a:cubicBezTo>
                  <a:pt x="7582" y="498"/>
                  <a:pt x="7566" y="500"/>
                  <a:pt x="7549" y="500"/>
                </a:cubicBezTo>
                <a:lnTo>
                  <a:pt x="250" y="500"/>
                </a:lnTo>
                <a:cubicBezTo>
                  <a:pt x="233" y="500"/>
                  <a:pt x="217" y="498"/>
                  <a:pt x="201" y="495"/>
                </a:cubicBezTo>
                <a:cubicBezTo>
                  <a:pt x="185" y="492"/>
                  <a:pt x="170" y="487"/>
                  <a:pt x="154" y="481"/>
                </a:cubicBezTo>
                <a:cubicBezTo>
                  <a:pt x="139" y="474"/>
                  <a:pt x="125" y="467"/>
                  <a:pt x="111" y="458"/>
                </a:cubicBezTo>
                <a:cubicBezTo>
                  <a:pt x="98" y="448"/>
                  <a:pt x="85" y="438"/>
                  <a:pt x="73" y="426"/>
                </a:cubicBezTo>
                <a:cubicBezTo>
                  <a:pt x="62" y="415"/>
                  <a:pt x="52" y="402"/>
                  <a:pt x="42" y="389"/>
                </a:cubicBezTo>
                <a:cubicBezTo>
                  <a:pt x="33" y="375"/>
                  <a:pt x="26" y="360"/>
                  <a:pt x="19" y="345"/>
                </a:cubicBezTo>
                <a:cubicBezTo>
                  <a:pt x="13" y="329"/>
                  <a:pt x="8" y="314"/>
                  <a:pt x="5" y="298"/>
                </a:cubicBezTo>
                <a:cubicBezTo>
                  <a:pt x="2" y="282"/>
                  <a:pt x="0" y="265"/>
                  <a:pt x="0" y="249"/>
                </a:cubicBezTo>
                <a:close/>
              </a:path>
            </a:pathLst>
          </a:custGeom>
          <a:solidFill>
            <a:srgbClr val="10B981">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4" name="文本框 743"/>
          <p:cNvSpPr txBox="1"/>
          <p:nvPr/>
        </p:nvSpPr>
        <p:spPr>
          <a:xfrm>
            <a:off x="1246320" y="7850880"/>
            <a:ext cx="8413200" cy="153000"/>
          </a:xfrm>
          <a:prstGeom prst="rect">
            <a:avLst/>
          </a:prstGeom>
          <a:noFill/>
          <a:ln w="0">
            <a:noFill/>
          </a:ln>
        </p:spPr>
        <p:txBody>
          <a:bodyPr wrap="none" lIns="0" tIns="0" rIns="0" bIns="0" anchor="t">
            <a:spAutoFit/>
          </a:bodyPr>
          <a:lstStyle/>
          <a:p>
            <a:r>
              <a:rPr lang="zh-CN" sz="820" b="0" u="none" strike="noStrike">
                <a:solidFill>
                  <a:srgbClr val="FFFFFF"/>
                </a:solidFill>
                <a:effectLst/>
                <a:uFillTx/>
                <a:latin typeface="NotoSansCJKsc"/>
                <a:ea typeface="NotoSansCJKsc"/>
              </a:rPr>
              <a:t>完整的测试流程确保各模块功能性，性能监控为系统优化提供数据⽀持。通过单元测试、集成测试和负载测试，可以识别并修复潜在问题，确保系统在⽣产环境中的稳定性和⾼效性。</a:t>
            </a:r>
            <a:endParaRPr lang="en-US" sz="820" b="0" u="none" strike="noStrike">
              <a:solidFill>
                <a:srgbClr val="000000"/>
              </a:solidFill>
              <a:effectLst/>
              <a:uFillTx/>
              <a:latin typeface="Times New Roman"/>
            </a:endParaRPr>
          </a:p>
        </p:txBody>
      </p:sp>
      <p:sp>
        <p:nvSpPr>
          <p:cNvPr id="745" name="文本框 744"/>
          <p:cNvSpPr txBox="1"/>
          <p:nvPr/>
        </p:nvSpPr>
        <p:spPr>
          <a:xfrm>
            <a:off x="9628560" y="7837560"/>
            <a:ext cx="370440" cy="122400"/>
          </a:xfrm>
          <a:prstGeom prst="rect">
            <a:avLst/>
          </a:prstGeom>
          <a:noFill/>
          <a:ln w="0">
            <a:noFill/>
          </a:ln>
        </p:spPr>
        <p:txBody>
          <a:bodyPr wrap="none" lIns="0" tIns="0" rIns="0" bIns="0" anchor="t">
            <a:spAutoFit/>
          </a:bodyPr>
          <a:lstStyle/>
          <a:p>
            <a:r>
              <a:rPr lang="en-US" sz="820" b="0" u="none" strike="noStrike">
                <a:solidFill>
                  <a:srgbClr val="FFFFFF"/>
                </a:solidFill>
                <a:effectLst/>
                <a:uFillTx/>
                <a:latin typeface="DejaVuSans"/>
                <a:ea typeface="DejaVuSans"/>
              </a:rPr>
              <a:t>10 / 16</a:t>
            </a:r>
            <a:endParaRPr lang="en-US" sz="8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 name="任意多边形 745"/>
          <p:cNvSpPr/>
          <p:nvPr/>
        </p:nvSpPr>
        <p:spPr>
          <a:xfrm>
            <a:off x="0" y="0"/>
            <a:ext cx="10704600" cy="9613440"/>
          </a:xfrm>
          <a:custGeom>
            <a:avLst/>
            <a:gdLst/>
            <a:ahLst/>
            <a:cxnLst/>
            <a:rect l="0" t="0" r="r" b="b"/>
            <a:pathLst>
              <a:path w="29735" h="26704">
                <a:moveTo>
                  <a:pt x="0" y="0"/>
                </a:moveTo>
                <a:lnTo>
                  <a:pt x="29735" y="0"/>
                </a:lnTo>
                <a:lnTo>
                  <a:pt x="29735" y="26704"/>
                </a:lnTo>
                <a:lnTo>
                  <a:pt x="0" y="26704"/>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747" name="图片 746"/>
          <p:cNvPicPr/>
          <p:nvPr/>
        </p:nvPicPr>
        <p:blipFill>
          <a:blip r:embed="rId2"/>
          <a:stretch/>
        </p:blipFill>
        <p:spPr>
          <a:xfrm>
            <a:off x="300240" y="734760"/>
            <a:ext cx="10112040" cy="8136720"/>
          </a:xfrm>
          <a:prstGeom prst="rect">
            <a:avLst/>
          </a:prstGeom>
          <a:noFill/>
          <a:ln w="0">
            <a:noFill/>
          </a:ln>
        </p:spPr>
      </p:pic>
      <p:sp>
        <p:nvSpPr>
          <p:cNvPr id="748" name="任意多边形 747"/>
          <p:cNvSpPr/>
          <p:nvPr/>
        </p:nvSpPr>
        <p:spPr>
          <a:xfrm>
            <a:off x="0" y="0"/>
            <a:ext cx="1090440" cy="1524960"/>
          </a:xfrm>
          <a:custGeom>
            <a:avLst/>
            <a:gdLst/>
            <a:ahLst/>
            <a:cxnLst/>
            <a:rect l="0" t="0" r="r" b="b"/>
            <a:pathLst>
              <a:path w="3029" h="4236">
                <a:moveTo>
                  <a:pt x="3029" y="2040"/>
                </a:moveTo>
                <a:cubicBezTo>
                  <a:pt x="3029" y="2112"/>
                  <a:pt x="3025" y="2185"/>
                  <a:pt x="3018" y="2256"/>
                </a:cubicBezTo>
                <a:cubicBezTo>
                  <a:pt x="3011" y="2328"/>
                  <a:pt x="3001" y="2399"/>
                  <a:pt x="2987" y="2470"/>
                </a:cubicBezTo>
                <a:cubicBezTo>
                  <a:pt x="2973" y="2540"/>
                  <a:pt x="2955" y="2610"/>
                  <a:pt x="2934" y="2678"/>
                </a:cubicBezTo>
                <a:cubicBezTo>
                  <a:pt x="2914" y="2747"/>
                  <a:pt x="2889" y="2815"/>
                  <a:pt x="2862" y="2881"/>
                </a:cubicBezTo>
                <a:cubicBezTo>
                  <a:pt x="2834" y="2948"/>
                  <a:pt x="2804" y="3012"/>
                  <a:pt x="2770" y="3076"/>
                </a:cubicBezTo>
                <a:cubicBezTo>
                  <a:pt x="2736" y="3139"/>
                  <a:pt x="2699" y="3201"/>
                  <a:pt x="2659" y="3261"/>
                </a:cubicBezTo>
                <a:cubicBezTo>
                  <a:pt x="2619" y="3320"/>
                  <a:pt x="2576" y="3378"/>
                  <a:pt x="2531" y="3434"/>
                </a:cubicBezTo>
                <a:cubicBezTo>
                  <a:pt x="2485" y="3489"/>
                  <a:pt x="2437" y="3542"/>
                  <a:pt x="2386" y="3593"/>
                </a:cubicBezTo>
                <a:cubicBezTo>
                  <a:pt x="2335" y="3644"/>
                  <a:pt x="2282" y="3692"/>
                  <a:pt x="2227" y="3738"/>
                </a:cubicBezTo>
                <a:cubicBezTo>
                  <a:pt x="2171" y="3783"/>
                  <a:pt x="2113" y="3826"/>
                  <a:pt x="2054" y="3866"/>
                </a:cubicBezTo>
                <a:cubicBezTo>
                  <a:pt x="1994" y="3906"/>
                  <a:pt x="1932" y="3943"/>
                  <a:pt x="1869" y="3977"/>
                </a:cubicBezTo>
                <a:cubicBezTo>
                  <a:pt x="1806" y="4011"/>
                  <a:pt x="1741" y="4041"/>
                  <a:pt x="1674" y="4069"/>
                </a:cubicBezTo>
                <a:cubicBezTo>
                  <a:pt x="1608" y="4096"/>
                  <a:pt x="1540" y="4121"/>
                  <a:pt x="1470" y="4141"/>
                </a:cubicBezTo>
                <a:cubicBezTo>
                  <a:pt x="1402" y="4162"/>
                  <a:pt x="1332" y="4180"/>
                  <a:pt x="1262" y="4194"/>
                </a:cubicBezTo>
                <a:cubicBezTo>
                  <a:pt x="1191" y="4208"/>
                  <a:pt x="1120" y="4218"/>
                  <a:pt x="1049" y="4225"/>
                </a:cubicBezTo>
                <a:cubicBezTo>
                  <a:pt x="977" y="4232"/>
                  <a:pt x="905" y="4236"/>
                  <a:pt x="833" y="4236"/>
                </a:cubicBezTo>
                <a:cubicBezTo>
                  <a:pt x="762" y="4236"/>
                  <a:pt x="690" y="4232"/>
                  <a:pt x="618" y="4225"/>
                </a:cubicBezTo>
                <a:cubicBezTo>
                  <a:pt x="547" y="4218"/>
                  <a:pt x="476" y="4208"/>
                  <a:pt x="405" y="4194"/>
                </a:cubicBezTo>
                <a:cubicBezTo>
                  <a:pt x="335" y="4180"/>
                  <a:pt x="265" y="4162"/>
                  <a:pt x="196" y="4141"/>
                </a:cubicBezTo>
                <a:cubicBezTo>
                  <a:pt x="130" y="4121"/>
                  <a:pt x="64" y="4098"/>
                  <a:pt x="0" y="4071"/>
                </a:cubicBezTo>
                <a:lnTo>
                  <a:pt x="0" y="11"/>
                </a:lnTo>
                <a:cubicBezTo>
                  <a:pt x="9" y="7"/>
                  <a:pt x="18" y="3"/>
                  <a:pt x="27" y="0"/>
                </a:cubicBezTo>
                <a:lnTo>
                  <a:pt x="1641" y="0"/>
                </a:lnTo>
                <a:cubicBezTo>
                  <a:pt x="1652" y="4"/>
                  <a:pt x="1663" y="8"/>
                  <a:pt x="1674" y="13"/>
                </a:cubicBezTo>
                <a:cubicBezTo>
                  <a:pt x="1741" y="40"/>
                  <a:pt x="1806" y="71"/>
                  <a:pt x="1869" y="105"/>
                </a:cubicBezTo>
                <a:cubicBezTo>
                  <a:pt x="1932" y="139"/>
                  <a:pt x="1994" y="176"/>
                  <a:pt x="2054" y="216"/>
                </a:cubicBezTo>
                <a:cubicBezTo>
                  <a:pt x="2113" y="256"/>
                  <a:pt x="2171" y="298"/>
                  <a:pt x="2227" y="344"/>
                </a:cubicBezTo>
                <a:cubicBezTo>
                  <a:pt x="2282" y="390"/>
                  <a:pt x="2335" y="438"/>
                  <a:pt x="2386" y="489"/>
                </a:cubicBezTo>
                <a:cubicBezTo>
                  <a:pt x="2437" y="539"/>
                  <a:pt x="2485" y="593"/>
                  <a:pt x="2531" y="648"/>
                </a:cubicBezTo>
                <a:cubicBezTo>
                  <a:pt x="2576" y="704"/>
                  <a:pt x="2619" y="761"/>
                  <a:pt x="2659" y="821"/>
                </a:cubicBezTo>
                <a:cubicBezTo>
                  <a:pt x="2699" y="881"/>
                  <a:pt x="2736" y="943"/>
                  <a:pt x="2770" y="1006"/>
                </a:cubicBezTo>
                <a:cubicBezTo>
                  <a:pt x="2804" y="1069"/>
                  <a:pt x="2834" y="1134"/>
                  <a:pt x="2862" y="1201"/>
                </a:cubicBezTo>
                <a:cubicBezTo>
                  <a:pt x="2889" y="1267"/>
                  <a:pt x="2914" y="1335"/>
                  <a:pt x="2934" y="1403"/>
                </a:cubicBezTo>
                <a:cubicBezTo>
                  <a:pt x="2955" y="1472"/>
                  <a:pt x="2973" y="1542"/>
                  <a:pt x="2987" y="1612"/>
                </a:cubicBezTo>
                <a:cubicBezTo>
                  <a:pt x="3001" y="1683"/>
                  <a:pt x="3011" y="1754"/>
                  <a:pt x="3018" y="1825"/>
                </a:cubicBezTo>
                <a:cubicBezTo>
                  <a:pt x="3025" y="1897"/>
                  <a:pt x="3029" y="1969"/>
                  <a:pt x="3029" y="2040"/>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49" name="任意多边形 748"/>
          <p:cNvSpPr/>
          <p:nvPr/>
        </p:nvSpPr>
        <p:spPr>
          <a:xfrm>
            <a:off x="9622080" y="8081640"/>
            <a:ext cx="1082520" cy="1185480"/>
          </a:xfrm>
          <a:custGeom>
            <a:avLst/>
            <a:gdLst/>
            <a:ahLst/>
            <a:cxnLst/>
            <a:rect l="0" t="0" r="r" b="b"/>
            <a:pathLst>
              <a:path w="3007" h="3293">
                <a:moveTo>
                  <a:pt x="3007" y="2574"/>
                </a:moveTo>
                <a:cubicBezTo>
                  <a:pt x="2980" y="2614"/>
                  <a:pt x="2951" y="2653"/>
                  <a:pt x="2920" y="2691"/>
                </a:cubicBezTo>
                <a:cubicBezTo>
                  <a:pt x="2885" y="2733"/>
                  <a:pt x="2849" y="2773"/>
                  <a:pt x="2811" y="2811"/>
                </a:cubicBezTo>
                <a:cubicBezTo>
                  <a:pt x="2773" y="2849"/>
                  <a:pt x="2733" y="2885"/>
                  <a:pt x="2691" y="2919"/>
                </a:cubicBezTo>
                <a:cubicBezTo>
                  <a:pt x="2650" y="2954"/>
                  <a:pt x="2607" y="2986"/>
                  <a:pt x="2562" y="3016"/>
                </a:cubicBezTo>
                <a:cubicBezTo>
                  <a:pt x="2517" y="3046"/>
                  <a:pt x="2471" y="3073"/>
                  <a:pt x="2423" y="3099"/>
                </a:cubicBezTo>
                <a:cubicBezTo>
                  <a:pt x="2376" y="3124"/>
                  <a:pt x="2327" y="3147"/>
                  <a:pt x="2277" y="3168"/>
                </a:cubicBezTo>
                <a:cubicBezTo>
                  <a:pt x="2227" y="3188"/>
                  <a:pt x="2177" y="3206"/>
                  <a:pt x="2125" y="3222"/>
                </a:cubicBezTo>
                <a:cubicBezTo>
                  <a:pt x="2074" y="3238"/>
                  <a:pt x="2021" y="3251"/>
                  <a:pt x="1968" y="3261"/>
                </a:cubicBezTo>
                <a:cubicBezTo>
                  <a:pt x="1916" y="3272"/>
                  <a:pt x="1862" y="3280"/>
                  <a:pt x="1808" y="3285"/>
                </a:cubicBezTo>
                <a:cubicBezTo>
                  <a:pt x="1754" y="3290"/>
                  <a:pt x="1700" y="3293"/>
                  <a:pt x="1646" y="3293"/>
                </a:cubicBezTo>
                <a:cubicBezTo>
                  <a:pt x="1592" y="3293"/>
                  <a:pt x="1539" y="3290"/>
                  <a:pt x="1485" y="3285"/>
                </a:cubicBezTo>
                <a:cubicBezTo>
                  <a:pt x="1431" y="3280"/>
                  <a:pt x="1378" y="3272"/>
                  <a:pt x="1325" y="3261"/>
                </a:cubicBezTo>
                <a:cubicBezTo>
                  <a:pt x="1272" y="3251"/>
                  <a:pt x="1220" y="3238"/>
                  <a:pt x="1169" y="3222"/>
                </a:cubicBezTo>
                <a:cubicBezTo>
                  <a:pt x="1117" y="3206"/>
                  <a:pt x="1066" y="3188"/>
                  <a:pt x="1017" y="3168"/>
                </a:cubicBezTo>
                <a:cubicBezTo>
                  <a:pt x="967" y="3147"/>
                  <a:pt x="918" y="3124"/>
                  <a:pt x="870" y="3099"/>
                </a:cubicBezTo>
                <a:cubicBezTo>
                  <a:pt x="823" y="3073"/>
                  <a:pt x="777" y="3046"/>
                  <a:pt x="732" y="3016"/>
                </a:cubicBezTo>
                <a:cubicBezTo>
                  <a:pt x="687" y="2986"/>
                  <a:pt x="644" y="2954"/>
                  <a:pt x="602" y="2919"/>
                </a:cubicBezTo>
                <a:cubicBezTo>
                  <a:pt x="561" y="2885"/>
                  <a:pt x="521" y="2849"/>
                  <a:pt x="483" y="2811"/>
                </a:cubicBezTo>
                <a:cubicBezTo>
                  <a:pt x="444" y="2773"/>
                  <a:pt x="408" y="2733"/>
                  <a:pt x="374" y="2691"/>
                </a:cubicBezTo>
                <a:cubicBezTo>
                  <a:pt x="340" y="2650"/>
                  <a:pt x="308" y="2606"/>
                  <a:pt x="278" y="2561"/>
                </a:cubicBezTo>
                <a:cubicBezTo>
                  <a:pt x="248" y="2517"/>
                  <a:pt x="220" y="2470"/>
                  <a:pt x="195" y="2423"/>
                </a:cubicBezTo>
                <a:cubicBezTo>
                  <a:pt x="169" y="2375"/>
                  <a:pt x="146" y="2327"/>
                  <a:pt x="126" y="2277"/>
                </a:cubicBezTo>
                <a:cubicBezTo>
                  <a:pt x="105" y="2226"/>
                  <a:pt x="87" y="2175"/>
                  <a:pt x="71" y="2124"/>
                </a:cubicBezTo>
                <a:cubicBezTo>
                  <a:pt x="56" y="2072"/>
                  <a:pt x="43" y="2020"/>
                  <a:pt x="32" y="1967"/>
                </a:cubicBezTo>
                <a:cubicBezTo>
                  <a:pt x="22" y="1914"/>
                  <a:pt x="14" y="1861"/>
                  <a:pt x="8" y="1807"/>
                </a:cubicBezTo>
                <a:cubicBezTo>
                  <a:pt x="3" y="1754"/>
                  <a:pt x="0" y="1700"/>
                  <a:pt x="0" y="1646"/>
                </a:cubicBezTo>
                <a:cubicBezTo>
                  <a:pt x="0" y="1592"/>
                  <a:pt x="3" y="1538"/>
                  <a:pt x="8" y="1485"/>
                </a:cubicBezTo>
                <a:cubicBezTo>
                  <a:pt x="14" y="1431"/>
                  <a:pt x="22" y="1378"/>
                  <a:pt x="32" y="1325"/>
                </a:cubicBezTo>
                <a:cubicBezTo>
                  <a:pt x="43" y="1272"/>
                  <a:pt x="56" y="1220"/>
                  <a:pt x="71" y="1168"/>
                </a:cubicBezTo>
                <a:cubicBezTo>
                  <a:pt x="87" y="1117"/>
                  <a:pt x="105" y="1066"/>
                  <a:pt x="126" y="1016"/>
                </a:cubicBezTo>
                <a:cubicBezTo>
                  <a:pt x="146" y="966"/>
                  <a:pt x="169" y="918"/>
                  <a:pt x="195" y="870"/>
                </a:cubicBezTo>
                <a:cubicBezTo>
                  <a:pt x="220" y="823"/>
                  <a:pt x="248" y="777"/>
                  <a:pt x="278" y="732"/>
                </a:cubicBezTo>
                <a:cubicBezTo>
                  <a:pt x="308" y="687"/>
                  <a:pt x="340" y="644"/>
                  <a:pt x="374" y="602"/>
                </a:cubicBezTo>
                <a:cubicBezTo>
                  <a:pt x="408" y="560"/>
                  <a:pt x="444" y="520"/>
                  <a:pt x="483" y="482"/>
                </a:cubicBezTo>
                <a:cubicBezTo>
                  <a:pt x="521" y="444"/>
                  <a:pt x="561" y="408"/>
                  <a:pt x="602" y="374"/>
                </a:cubicBezTo>
                <a:cubicBezTo>
                  <a:pt x="644" y="340"/>
                  <a:pt x="687" y="308"/>
                  <a:pt x="732" y="278"/>
                </a:cubicBezTo>
                <a:cubicBezTo>
                  <a:pt x="777" y="248"/>
                  <a:pt x="823" y="220"/>
                  <a:pt x="870" y="195"/>
                </a:cubicBezTo>
                <a:cubicBezTo>
                  <a:pt x="918" y="169"/>
                  <a:pt x="967" y="146"/>
                  <a:pt x="1017" y="125"/>
                </a:cubicBezTo>
                <a:cubicBezTo>
                  <a:pt x="1066" y="105"/>
                  <a:pt x="1117" y="87"/>
                  <a:pt x="1169" y="71"/>
                </a:cubicBezTo>
                <a:cubicBezTo>
                  <a:pt x="1220" y="55"/>
                  <a:pt x="1272" y="42"/>
                  <a:pt x="1325" y="32"/>
                </a:cubicBezTo>
                <a:cubicBezTo>
                  <a:pt x="1378" y="21"/>
                  <a:pt x="1431" y="13"/>
                  <a:pt x="1485" y="8"/>
                </a:cubicBezTo>
                <a:cubicBezTo>
                  <a:pt x="1539" y="3"/>
                  <a:pt x="1592" y="0"/>
                  <a:pt x="1646" y="0"/>
                </a:cubicBezTo>
                <a:cubicBezTo>
                  <a:pt x="1700" y="0"/>
                  <a:pt x="1754" y="3"/>
                  <a:pt x="1808" y="8"/>
                </a:cubicBezTo>
                <a:cubicBezTo>
                  <a:pt x="1862" y="13"/>
                  <a:pt x="1916" y="21"/>
                  <a:pt x="1968" y="32"/>
                </a:cubicBezTo>
                <a:cubicBezTo>
                  <a:pt x="2021" y="42"/>
                  <a:pt x="2074" y="55"/>
                  <a:pt x="2125" y="71"/>
                </a:cubicBezTo>
                <a:cubicBezTo>
                  <a:pt x="2177" y="87"/>
                  <a:pt x="2227" y="105"/>
                  <a:pt x="2277" y="125"/>
                </a:cubicBezTo>
                <a:cubicBezTo>
                  <a:pt x="2327" y="146"/>
                  <a:pt x="2376" y="169"/>
                  <a:pt x="2423" y="195"/>
                </a:cubicBezTo>
                <a:cubicBezTo>
                  <a:pt x="2471" y="220"/>
                  <a:pt x="2517" y="248"/>
                  <a:pt x="2562" y="278"/>
                </a:cubicBezTo>
                <a:cubicBezTo>
                  <a:pt x="2607" y="308"/>
                  <a:pt x="2650" y="340"/>
                  <a:pt x="2691" y="374"/>
                </a:cubicBezTo>
                <a:cubicBezTo>
                  <a:pt x="2733" y="408"/>
                  <a:pt x="2773" y="444"/>
                  <a:pt x="2811" y="482"/>
                </a:cubicBezTo>
                <a:cubicBezTo>
                  <a:pt x="2849" y="520"/>
                  <a:pt x="2885" y="560"/>
                  <a:pt x="2920" y="602"/>
                </a:cubicBezTo>
                <a:cubicBezTo>
                  <a:pt x="2951" y="640"/>
                  <a:pt x="2980" y="679"/>
                  <a:pt x="3007" y="719"/>
                </a:cubicBezTo>
                <a:lnTo>
                  <a:pt x="3007" y="2574"/>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50" name="图片 749"/>
          <p:cNvPicPr/>
          <p:nvPr/>
        </p:nvPicPr>
        <p:blipFill>
          <a:blip r:embed="rId3"/>
          <a:stretch/>
        </p:blipFill>
        <p:spPr>
          <a:xfrm>
            <a:off x="679320" y="1524600"/>
            <a:ext cx="3123000" cy="23400"/>
          </a:xfrm>
          <a:prstGeom prst="rect">
            <a:avLst/>
          </a:prstGeom>
          <a:noFill/>
          <a:ln w="0">
            <a:noFill/>
          </a:ln>
        </p:spPr>
      </p:pic>
      <p:sp>
        <p:nvSpPr>
          <p:cNvPr id="751" name="文本框 750"/>
          <p:cNvSpPr txBox="1"/>
          <p:nvPr/>
        </p:nvSpPr>
        <p:spPr>
          <a:xfrm>
            <a:off x="679320" y="1102680"/>
            <a:ext cx="1479240" cy="332640"/>
          </a:xfrm>
          <a:prstGeom prst="rect">
            <a:avLst/>
          </a:prstGeom>
          <a:noFill/>
          <a:ln w="0">
            <a:noFill/>
          </a:ln>
        </p:spPr>
        <p:txBody>
          <a:bodyPr wrap="none" lIns="0" tIns="0" rIns="0" bIns="0" anchor="t">
            <a:spAutoFit/>
          </a:bodyPr>
          <a:lstStyle/>
          <a:p>
            <a:r>
              <a:rPr lang="en-US" sz="2240" b="1" u="none" strike="noStrike">
                <a:solidFill>
                  <a:srgbClr val="FFFFFF"/>
                </a:solidFill>
                <a:effectLst/>
                <a:uFillTx/>
                <a:latin typeface="DejaVuSans"/>
                <a:ea typeface="DejaVuSans"/>
              </a:rPr>
              <a:t>Flask API</a:t>
            </a:r>
            <a:endParaRPr lang="en-US" sz="2240" b="0" u="none" strike="noStrike">
              <a:solidFill>
                <a:srgbClr val="000000"/>
              </a:solidFill>
              <a:effectLst/>
              <a:uFillTx/>
              <a:latin typeface="Times New Roman"/>
            </a:endParaRPr>
          </a:p>
        </p:txBody>
      </p:sp>
      <p:pic>
        <p:nvPicPr>
          <p:cNvPr id="752" name="图片 751"/>
          <p:cNvPicPr/>
          <p:nvPr/>
        </p:nvPicPr>
        <p:blipFill>
          <a:blip r:embed="rId4"/>
          <a:stretch/>
        </p:blipFill>
        <p:spPr>
          <a:xfrm>
            <a:off x="679320" y="1761840"/>
            <a:ext cx="189360" cy="189360"/>
          </a:xfrm>
          <a:prstGeom prst="rect">
            <a:avLst/>
          </a:prstGeom>
          <a:noFill/>
          <a:ln w="0">
            <a:noFill/>
          </a:ln>
        </p:spPr>
      </p:pic>
      <p:sp>
        <p:nvSpPr>
          <p:cNvPr id="753" name="文本框 752"/>
          <p:cNvSpPr txBox="1"/>
          <p:nvPr/>
        </p:nvSpPr>
        <p:spPr>
          <a:xfrm>
            <a:off x="2154960" y="1036800"/>
            <a:ext cx="1140840" cy="413640"/>
          </a:xfrm>
          <a:prstGeom prst="rect">
            <a:avLst/>
          </a:prstGeom>
          <a:noFill/>
          <a:ln w="0">
            <a:noFill/>
          </a:ln>
        </p:spPr>
        <p:txBody>
          <a:bodyPr wrap="none" lIns="0" tIns="0" rIns="0" bIns="0" anchor="t">
            <a:spAutoFit/>
          </a:bodyPr>
          <a:lstStyle/>
          <a:p>
            <a:r>
              <a:rPr lang="zh-CN" sz="2240" b="0" u="none" strike="noStrike">
                <a:solidFill>
                  <a:srgbClr val="FFFFFF"/>
                </a:solidFill>
                <a:effectLst/>
                <a:uFillTx/>
                <a:latin typeface="NotoSansCJKsc"/>
                <a:ea typeface="NotoSansCJKsc"/>
              </a:rPr>
              <a:t>服务搭建</a:t>
            </a:r>
            <a:endParaRPr lang="en-US" sz="2240" b="0" u="none" strike="noStrike">
              <a:solidFill>
                <a:srgbClr val="000000"/>
              </a:solidFill>
              <a:effectLst/>
              <a:uFillTx/>
              <a:latin typeface="Times New Roman"/>
            </a:endParaRPr>
          </a:p>
        </p:txBody>
      </p:sp>
      <p:sp>
        <p:nvSpPr>
          <p:cNvPr id="754" name="文本框 753"/>
          <p:cNvSpPr txBox="1"/>
          <p:nvPr/>
        </p:nvSpPr>
        <p:spPr>
          <a:xfrm>
            <a:off x="963720" y="1751760"/>
            <a:ext cx="1242720" cy="219960"/>
          </a:xfrm>
          <a:prstGeom prst="rect">
            <a:avLst/>
          </a:prstGeom>
          <a:noFill/>
          <a:ln w="0">
            <a:noFill/>
          </a:ln>
        </p:spPr>
        <p:txBody>
          <a:bodyPr wrap="none" lIns="0" tIns="0" rIns="0" bIns="0" anchor="t">
            <a:spAutoFit/>
          </a:bodyPr>
          <a:lstStyle/>
          <a:p>
            <a:r>
              <a:rPr lang="en-US" sz="1490" b="1" u="none" strike="noStrike">
                <a:solidFill>
                  <a:srgbClr val="BFDBFE"/>
                </a:solidFill>
                <a:effectLst/>
                <a:uFillTx/>
                <a:latin typeface="DejaVuSans"/>
                <a:ea typeface="DejaVuSans"/>
              </a:rPr>
              <a:t>RESTful API</a:t>
            </a:r>
            <a:endParaRPr lang="en-US" sz="1490" b="0" u="none" strike="noStrike">
              <a:solidFill>
                <a:srgbClr val="000000"/>
              </a:solidFill>
              <a:effectLst/>
              <a:uFillTx/>
              <a:latin typeface="Times New Roman"/>
            </a:endParaRPr>
          </a:p>
        </p:txBody>
      </p:sp>
      <p:sp>
        <p:nvSpPr>
          <p:cNvPr id="755" name="文本框 754"/>
          <p:cNvSpPr txBox="1"/>
          <p:nvPr/>
        </p:nvSpPr>
        <p:spPr>
          <a:xfrm>
            <a:off x="2210040" y="1707840"/>
            <a:ext cx="378720" cy="274680"/>
          </a:xfrm>
          <a:prstGeom prst="rect">
            <a:avLst/>
          </a:prstGeom>
          <a:noFill/>
          <a:ln w="0">
            <a:noFill/>
          </a:ln>
        </p:spPr>
        <p:txBody>
          <a:bodyPr wrap="none" lIns="0" tIns="0" rIns="0" bIns="0" anchor="t">
            <a:spAutoFit/>
          </a:bodyPr>
          <a:lstStyle/>
          <a:p>
            <a:r>
              <a:rPr lang="zh-CN" sz="1490" b="0" u="none" strike="noStrike">
                <a:solidFill>
                  <a:srgbClr val="BFDBFE"/>
                </a:solidFill>
                <a:effectLst/>
                <a:uFillTx/>
                <a:latin typeface="NotoSansCJKsc"/>
                <a:ea typeface="NotoSansCJKsc"/>
              </a:rPr>
              <a:t>构建</a:t>
            </a:r>
            <a:endParaRPr lang="en-US" sz="1490" b="0" u="none" strike="noStrike">
              <a:solidFill>
                <a:srgbClr val="000000"/>
              </a:solidFill>
              <a:effectLst/>
              <a:uFillTx/>
              <a:latin typeface="Times New Roman"/>
            </a:endParaRPr>
          </a:p>
        </p:txBody>
      </p:sp>
      <p:sp>
        <p:nvSpPr>
          <p:cNvPr id="756" name="文本框 755"/>
          <p:cNvSpPr txBox="1"/>
          <p:nvPr/>
        </p:nvSpPr>
        <p:spPr>
          <a:xfrm>
            <a:off x="679320" y="2083680"/>
            <a:ext cx="22320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使⽤</a:t>
            </a:r>
            <a:endParaRPr lang="en-US" sz="870" b="0" u="none" strike="noStrike">
              <a:solidFill>
                <a:srgbClr val="000000"/>
              </a:solidFill>
              <a:effectLst/>
              <a:uFillTx/>
              <a:latin typeface="Times New Roman"/>
            </a:endParaRPr>
          </a:p>
        </p:txBody>
      </p:sp>
      <p:sp>
        <p:nvSpPr>
          <p:cNvPr id="757" name="文本框 756"/>
          <p:cNvSpPr txBox="1"/>
          <p:nvPr/>
        </p:nvSpPr>
        <p:spPr>
          <a:xfrm>
            <a:off x="900720" y="2109240"/>
            <a:ext cx="28620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Flask</a:t>
            </a:r>
            <a:endParaRPr lang="en-US" sz="870" b="0" u="none" strike="noStrike">
              <a:solidFill>
                <a:srgbClr val="000000"/>
              </a:solidFill>
              <a:effectLst/>
              <a:uFillTx/>
              <a:latin typeface="Times New Roman"/>
            </a:endParaRPr>
          </a:p>
        </p:txBody>
      </p:sp>
      <p:sp>
        <p:nvSpPr>
          <p:cNvPr id="758" name="文本框 757"/>
          <p:cNvSpPr txBox="1"/>
          <p:nvPr/>
        </p:nvSpPr>
        <p:spPr>
          <a:xfrm>
            <a:off x="1184400" y="2083680"/>
            <a:ext cx="77940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框架构建轻量级</a:t>
            </a:r>
            <a:endParaRPr lang="en-US" sz="870" b="0" u="none" strike="noStrike">
              <a:solidFill>
                <a:srgbClr val="000000"/>
              </a:solidFill>
              <a:effectLst/>
              <a:uFillTx/>
              <a:latin typeface="Times New Roman"/>
            </a:endParaRPr>
          </a:p>
        </p:txBody>
      </p:sp>
      <p:sp>
        <p:nvSpPr>
          <p:cNvPr id="759" name="文本框 758"/>
          <p:cNvSpPr txBox="1"/>
          <p:nvPr/>
        </p:nvSpPr>
        <p:spPr>
          <a:xfrm>
            <a:off x="1958760" y="2109240"/>
            <a:ext cx="639000" cy="129960"/>
          </a:xfrm>
          <a:prstGeom prst="rect">
            <a:avLst/>
          </a:prstGeom>
          <a:noFill/>
          <a:ln w="0">
            <a:noFill/>
          </a:ln>
        </p:spPr>
        <p:txBody>
          <a:bodyPr wrap="none" lIns="0" tIns="0" rIns="0" bIns="0" anchor="t">
            <a:spAutoFit/>
          </a:bodyPr>
          <a:lstStyle/>
          <a:p>
            <a:r>
              <a:rPr lang="en-US" sz="870" b="0" u="none" strike="noStrike">
                <a:solidFill>
                  <a:srgbClr val="DBEAFE"/>
                </a:solidFill>
                <a:effectLst/>
                <a:uFillTx/>
                <a:latin typeface="DejaVuSans"/>
                <a:ea typeface="DejaVuSans"/>
              </a:rPr>
              <a:t>RESTful API</a:t>
            </a:r>
            <a:endParaRPr lang="en-US" sz="870" b="0" u="none" strike="noStrike">
              <a:solidFill>
                <a:srgbClr val="000000"/>
              </a:solidFill>
              <a:effectLst/>
              <a:uFillTx/>
              <a:latin typeface="Times New Roman"/>
            </a:endParaRPr>
          </a:p>
        </p:txBody>
      </p:sp>
      <p:sp>
        <p:nvSpPr>
          <p:cNvPr id="760" name="任意多边形 759"/>
          <p:cNvSpPr/>
          <p:nvPr/>
        </p:nvSpPr>
        <p:spPr>
          <a:xfrm>
            <a:off x="695160" y="2520000"/>
            <a:ext cx="5482800" cy="6352200"/>
          </a:xfrm>
          <a:custGeom>
            <a:avLst/>
            <a:gdLst/>
            <a:ahLst/>
            <a:cxnLst/>
            <a:rect l="0" t="0" r="r" b="b"/>
            <a:pathLst>
              <a:path w="15230" h="17645">
                <a:moveTo>
                  <a:pt x="0" y="17557"/>
                </a:moveTo>
                <a:lnTo>
                  <a:pt x="0" y="88"/>
                </a:lnTo>
                <a:cubicBezTo>
                  <a:pt x="0" y="76"/>
                  <a:pt x="1" y="65"/>
                  <a:pt x="3" y="54"/>
                </a:cubicBezTo>
                <a:cubicBezTo>
                  <a:pt x="5" y="43"/>
                  <a:pt x="8" y="34"/>
                  <a:pt x="13" y="26"/>
                </a:cubicBezTo>
                <a:cubicBezTo>
                  <a:pt x="17" y="17"/>
                  <a:pt x="21" y="11"/>
                  <a:pt x="27" y="7"/>
                </a:cubicBezTo>
                <a:cubicBezTo>
                  <a:pt x="32" y="2"/>
                  <a:pt x="38" y="0"/>
                  <a:pt x="44" y="0"/>
                </a:cubicBezTo>
                <a:lnTo>
                  <a:pt x="15143" y="0"/>
                </a:lnTo>
                <a:cubicBezTo>
                  <a:pt x="15154" y="0"/>
                  <a:pt x="15166" y="2"/>
                  <a:pt x="15176" y="7"/>
                </a:cubicBezTo>
                <a:cubicBezTo>
                  <a:pt x="15187" y="11"/>
                  <a:pt x="15197" y="17"/>
                  <a:pt x="15205" y="26"/>
                </a:cubicBezTo>
                <a:cubicBezTo>
                  <a:pt x="15213" y="34"/>
                  <a:pt x="15219" y="43"/>
                  <a:pt x="15224" y="54"/>
                </a:cubicBezTo>
                <a:cubicBezTo>
                  <a:pt x="15228" y="65"/>
                  <a:pt x="15230" y="76"/>
                  <a:pt x="15230" y="88"/>
                </a:cubicBezTo>
                <a:lnTo>
                  <a:pt x="15230" y="17557"/>
                </a:lnTo>
                <a:cubicBezTo>
                  <a:pt x="15230" y="17569"/>
                  <a:pt x="15228" y="17580"/>
                  <a:pt x="15224" y="17591"/>
                </a:cubicBezTo>
                <a:cubicBezTo>
                  <a:pt x="15219" y="17601"/>
                  <a:pt x="15213" y="17611"/>
                  <a:pt x="15205" y="17619"/>
                </a:cubicBezTo>
                <a:cubicBezTo>
                  <a:pt x="15197" y="17627"/>
                  <a:pt x="15187" y="17634"/>
                  <a:pt x="15176" y="17638"/>
                </a:cubicBezTo>
                <a:cubicBezTo>
                  <a:pt x="15166" y="17642"/>
                  <a:pt x="15154" y="17645"/>
                  <a:pt x="15143" y="17645"/>
                </a:cubicBezTo>
                <a:lnTo>
                  <a:pt x="44" y="17645"/>
                </a:lnTo>
                <a:cubicBezTo>
                  <a:pt x="38" y="17645"/>
                  <a:pt x="32" y="17642"/>
                  <a:pt x="27" y="17638"/>
                </a:cubicBezTo>
                <a:cubicBezTo>
                  <a:pt x="21" y="17634"/>
                  <a:pt x="17" y="17627"/>
                  <a:pt x="13" y="17619"/>
                </a:cubicBezTo>
                <a:cubicBezTo>
                  <a:pt x="8" y="17611"/>
                  <a:pt x="5" y="17601"/>
                  <a:pt x="3" y="17591"/>
                </a:cubicBezTo>
                <a:cubicBezTo>
                  <a:pt x="1" y="17580"/>
                  <a:pt x="0" y="17569"/>
                  <a:pt x="0" y="1755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61" name="任意多边形 760"/>
          <p:cNvSpPr/>
          <p:nvPr/>
        </p:nvSpPr>
        <p:spPr>
          <a:xfrm>
            <a:off x="679320" y="2520000"/>
            <a:ext cx="32040" cy="6352200"/>
          </a:xfrm>
          <a:custGeom>
            <a:avLst/>
            <a:gdLst/>
            <a:ahLst/>
            <a:cxnLst/>
            <a:rect l="0" t="0" r="r" b="b"/>
            <a:pathLst>
              <a:path w="89" h="17645">
                <a:moveTo>
                  <a:pt x="0" y="0"/>
                </a:moveTo>
                <a:lnTo>
                  <a:pt x="89" y="0"/>
                </a:lnTo>
                <a:lnTo>
                  <a:pt x="89" y="17645"/>
                </a:lnTo>
                <a:lnTo>
                  <a:pt x="0" y="1764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62" name="文本框 761"/>
          <p:cNvSpPr txBox="1"/>
          <p:nvPr/>
        </p:nvSpPr>
        <p:spPr>
          <a:xfrm>
            <a:off x="2593080" y="2083680"/>
            <a:ext cx="32270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，为企业⽂档问答系统提供远程访问接⼝，实现跨平台服务调⽤。</a:t>
            </a:r>
            <a:endParaRPr lang="en-US" sz="870" b="0" u="none" strike="noStrike">
              <a:solidFill>
                <a:srgbClr val="000000"/>
              </a:solidFill>
              <a:effectLst/>
              <a:uFillTx/>
              <a:latin typeface="Times New Roman"/>
            </a:endParaRPr>
          </a:p>
        </p:txBody>
      </p:sp>
      <p:sp>
        <p:nvSpPr>
          <p:cNvPr id="763" name="文本框 762"/>
          <p:cNvSpPr txBox="1"/>
          <p:nvPr/>
        </p:nvSpPr>
        <p:spPr>
          <a:xfrm>
            <a:off x="805680" y="2633400"/>
            <a:ext cx="273816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from</a:t>
            </a:r>
            <a:r>
              <a:rPr lang="en-US" sz="870" b="0" u="none" strike="noStrike">
                <a:solidFill>
                  <a:srgbClr val="E0E0E0"/>
                </a:solidFill>
                <a:effectLst/>
                <a:uFillTx/>
                <a:latin typeface="Courier New"/>
                <a:ea typeface="Courier New"/>
              </a:rPr>
              <a:t> flask </a:t>
            </a:r>
            <a:r>
              <a:rPr lang="en-US" sz="870" b="0" u="none" strike="noStrike">
                <a:solidFill>
                  <a:srgbClr val="FF9900"/>
                </a:solidFill>
                <a:effectLst/>
                <a:uFillTx/>
                <a:latin typeface="Courier New"/>
                <a:ea typeface="Courier New"/>
              </a:rPr>
              <a:t>import</a:t>
            </a:r>
            <a:r>
              <a:rPr lang="en-US" sz="870" b="0" u="none" strike="noStrike">
                <a:solidFill>
                  <a:srgbClr val="E0E0E0"/>
                </a:solidFill>
                <a:effectLst/>
                <a:uFillTx/>
                <a:latin typeface="Courier New"/>
                <a:ea typeface="Courier New"/>
              </a:rPr>
              <a:t> Flask, request, jsonify</a:t>
            </a:r>
            <a:endParaRPr lang="en-US" sz="870" b="0" u="none" strike="noStrike">
              <a:solidFill>
                <a:srgbClr val="000000"/>
              </a:solidFill>
              <a:effectLst/>
              <a:uFillTx/>
              <a:latin typeface="Times New Roman"/>
            </a:endParaRPr>
          </a:p>
        </p:txBody>
      </p:sp>
      <p:sp>
        <p:nvSpPr>
          <p:cNvPr id="764" name="文本框 763"/>
          <p:cNvSpPr txBox="1"/>
          <p:nvPr/>
        </p:nvSpPr>
        <p:spPr>
          <a:xfrm>
            <a:off x="805680" y="2791440"/>
            <a:ext cx="80208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import</a:t>
            </a:r>
            <a:r>
              <a:rPr lang="en-US" sz="870" b="0" u="none" strike="noStrike">
                <a:solidFill>
                  <a:srgbClr val="E0E0E0"/>
                </a:solidFill>
                <a:effectLst/>
                <a:uFillTx/>
                <a:latin typeface="Courier New"/>
                <a:ea typeface="Courier New"/>
              </a:rPr>
              <a:t> torch</a:t>
            </a:r>
            <a:endParaRPr lang="en-US" sz="870" b="0" u="none" strike="noStrike">
              <a:solidFill>
                <a:srgbClr val="000000"/>
              </a:solidFill>
              <a:effectLst/>
              <a:uFillTx/>
              <a:latin typeface="Times New Roman"/>
            </a:endParaRPr>
          </a:p>
        </p:txBody>
      </p:sp>
      <p:sp>
        <p:nvSpPr>
          <p:cNvPr id="765" name="文本框 764"/>
          <p:cNvSpPr txBox="1"/>
          <p:nvPr/>
        </p:nvSpPr>
        <p:spPr>
          <a:xfrm>
            <a:off x="805680" y="3107520"/>
            <a:ext cx="134280" cy="126720"/>
          </a:xfrm>
          <a:prstGeom prst="rect">
            <a:avLst/>
          </a:prstGeom>
          <a:noFill/>
          <a:ln w="0">
            <a:noFill/>
          </a:ln>
        </p:spPr>
        <p:txBody>
          <a:bodyPr wrap="none" lIns="0" tIns="0" rIns="0" bIns="0" anchor="t">
            <a:spAutoFit/>
          </a:bodyPr>
          <a:lstStyle/>
          <a:p>
            <a:r>
              <a:rPr lang="en-US" sz="870" b="0" u="none" strike="noStrike">
                <a:solidFill>
                  <a:srgbClr val="4A90E2"/>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766" name="文本框 765"/>
          <p:cNvSpPr txBox="1"/>
          <p:nvPr/>
        </p:nvSpPr>
        <p:spPr>
          <a:xfrm>
            <a:off x="938520" y="3071160"/>
            <a:ext cx="334440" cy="162000"/>
          </a:xfrm>
          <a:prstGeom prst="rect">
            <a:avLst/>
          </a:prstGeom>
          <a:noFill/>
          <a:ln w="0">
            <a:noFill/>
          </a:ln>
        </p:spPr>
        <p:txBody>
          <a:bodyPr wrap="none" lIns="0" tIns="0" rIns="0" bIns="0" anchor="t">
            <a:spAutoFit/>
          </a:bodyPr>
          <a:lstStyle/>
          <a:p>
            <a:r>
              <a:rPr lang="zh-CN" sz="870" b="0" u="none" strike="noStrike">
                <a:solidFill>
                  <a:srgbClr val="4A90E2"/>
                </a:solidFill>
                <a:effectLst/>
                <a:uFillTx/>
                <a:latin typeface="NotoSansCJKsc"/>
                <a:ea typeface="NotoSansCJKsc"/>
              </a:rPr>
              <a:t>初始化</a:t>
            </a:r>
            <a:endParaRPr lang="en-US" sz="870" b="0" u="none" strike="noStrike">
              <a:solidFill>
                <a:srgbClr val="000000"/>
              </a:solidFill>
              <a:effectLst/>
              <a:uFillTx/>
              <a:latin typeface="Times New Roman"/>
            </a:endParaRPr>
          </a:p>
        </p:txBody>
      </p:sp>
      <p:sp>
        <p:nvSpPr>
          <p:cNvPr id="767" name="文本框 766"/>
          <p:cNvSpPr txBox="1"/>
          <p:nvPr/>
        </p:nvSpPr>
        <p:spPr>
          <a:xfrm>
            <a:off x="1270440" y="3107520"/>
            <a:ext cx="334440" cy="126720"/>
          </a:xfrm>
          <a:prstGeom prst="rect">
            <a:avLst/>
          </a:prstGeom>
          <a:noFill/>
          <a:ln w="0">
            <a:noFill/>
          </a:ln>
        </p:spPr>
        <p:txBody>
          <a:bodyPr wrap="none" lIns="0" tIns="0" rIns="0" bIns="0" anchor="t">
            <a:spAutoFit/>
          </a:bodyPr>
          <a:lstStyle/>
          <a:p>
            <a:r>
              <a:rPr lang="en-US" sz="870" b="0" u="none" strike="noStrike">
                <a:solidFill>
                  <a:srgbClr val="4A90E2"/>
                </a:solidFill>
                <a:effectLst/>
                <a:uFillTx/>
                <a:latin typeface="Courier New"/>
                <a:ea typeface="Courier New"/>
              </a:rPr>
              <a:t>Flask</a:t>
            </a:r>
            <a:endParaRPr lang="en-US" sz="870" b="0" u="none" strike="noStrike">
              <a:solidFill>
                <a:srgbClr val="000000"/>
              </a:solidFill>
              <a:effectLst/>
              <a:uFillTx/>
              <a:latin typeface="Times New Roman"/>
            </a:endParaRPr>
          </a:p>
        </p:txBody>
      </p:sp>
      <p:sp>
        <p:nvSpPr>
          <p:cNvPr id="768" name="文本框 767"/>
          <p:cNvSpPr txBox="1"/>
          <p:nvPr/>
        </p:nvSpPr>
        <p:spPr>
          <a:xfrm>
            <a:off x="1602360" y="3071160"/>
            <a:ext cx="223200" cy="162000"/>
          </a:xfrm>
          <a:prstGeom prst="rect">
            <a:avLst/>
          </a:prstGeom>
          <a:noFill/>
          <a:ln w="0">
            <a:noFill/>
          </a:ln>
        </p:spPr>
        <p:txBody>
          <a:bodyPr wrap="none" lIns="0" tIns="0" rIns="0" bIns="0" anchor="t">
            <a:spAutoFit/>
          </a:bodyPr>
          <a:lstStyle/>
          <a:p>
            <a:r>
              <a:rPr lang="zh-CN" sz="870" b="0" u="none" strike="noStrike">
                <a:solidFill>
                  <a:srgbClr val="4A90E2"/>
                </a:solidFill>
                <a:effectLst/>
                <a:uFillTx/>
                <a:latin typeface="NotoSansCJKsc"/>
                <a:ea typeface="NotoSansCJKsc"/>
              </a:rPr>
              <a:t>应⽤</a:t>
            </a:r>
            <a:endParaRPr lang="en-US" sz="870" b="0" u="none" strike="noStrike">
              <a:solidFill>
                <a:srgbClr val="000000"/>
              </a:solidFill>
              <a:effectLst/>
              <a:uFillTx/>
              <a:latin typeface="Times New Roman"/>
            </a:endParaRPr>
          </a:p>
        </p:txBody>
      </p:sp>
      <p:sp>
        <p:nvSpPr>
          <p:cNvPr id="769" name="文本框 768"/>
          <p:cNvSpPr txBox="1"/>
          <p:nvPr/>
        </p:nvSpPr>
        <p:spPr>
          <a:xfrm>
            <a:off x="805680" y="3265560"/>
            <a:ext cx="140256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app = Flask(__name__)</a:t>
            </a:r>
            <a:endParaRPr lang="en-US" sz="870" b="0" u="none" strike="noStrike">
              <a:solidFill>
                <a:srgbClr val="000000"/>
              </a:solidFill>
              <a:effectLst/>
              <a:uFillTx/>
              <a:latin typeface="Times New Roman"/>
            </a:endParaRPr>
          </a:p>
        </p:txBody>
      </p:sp>
      <p:sp>
        <p:nvSpPr>
          <p:cNvPr id="770" name="文本框 769"/>
          <p:cNvSpPr txBox="1"/>
          <p:nvPr/>
        </p:nvSpPr>
        <p:spPr>
          <a:xfrm>
            <a:off x="805680" y="3581280"/>
            <a:ext cx="134280" cy="126720"/>
          </a:xfrm>
          <a:prstGeom prst="rect">
            <a:avLst/>
          </a:prstGeom>
          <a:noFill/>
          <a:ln w="0">
            <a:noFill/>
          </a:ln>
        </p:spPr>
        <p:txBody>
          <a:bodyPr wrap="none" lIns="0" tIns="0" rIns="0" bIns="0" anchor="t">
            <a:spAutoFit/>
          </a:bodyPr>
          <a:lstStyle/>
          <a:p>
            <a:r>
              <a:rPr lang="en-US" sz="870" b="0" u="none" strike="noStrike">
                <a:solidFill>
                  <a:srgbClr val="4A90E2"/>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771" name="文本框 770"/>
          <p:cNvSpPr txBox="1"/>
          <p:nvPr/>
        </p:nvSpPr>
        <p:spPr>
          <a:xfrm>
            <a:off x="938520" y="3545280"/>
            <a:ext cx="890640" cy="162000"/>
          </a:xfrm>
          <a:prstGeom prst="rect">
            <a:avLst/>
          </a:prstGeom>
          <a:noFill/>
          <a:ln w="0">
            <a:noFill/>
          </a:ln>
        </p:spPr>
        <p:txBody>
          <a:bodyPr wrap="none" lIns="0" tIns="0" rIns="0" bIns="0" anchor="t">
            <a:spAutoFit/>
          </a:bodyPr>
          <a:lstStyle/>
          <a:p>
            <a:r>
              <a:rPr lang="zh-CN" sz="870" b="0" u="none" strike="noStrike">
                <a:solidFill>
                  <a:srgbClr val="4A90E2"/>
                </a:solidFill>
                <a:effectLst/>
                <a:uFillTx/>
                <a:latin typeface="NotoSansCJKsc"/>
                <a:ea typeface="NotoSansCJKsc"/>
              </a:rPr>
              <a:t>加载模型和分词器</a:t>
            </a:r>
            <a:endParaRPr lang="en-US" sz="870" b="0" u="none" strike="noStrike">
              <a:solidFill>
                <a:srgbClr val="000000"/>
              </a:solidFill>
              <a:effectLst/>
              <a:uFillTx/>
              <a:latin typeface="Times New Roman"/>
            </a:endParaRPr>
          </a:p>
        </p:txBody>
      </p:sp>
      <p:sp>
        <p:nvSpPr>
          <p:cNvPr id="772" name="文本框 771"/>
          <p:cNvSpPr txBox="1"/>
          <p:nvPr/>
        </p:nvSpPr>
        <p:spPr>
          <a:xfrm>
            <a:off x="805680" y="3739320"/>
            <a:ext cx="400644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from</a:t>
            </a:r>
            <a:r>
              <a:rPr lang="en-US" sz="870" b="0" u="none" strike="noStrike">
                <a:solidFill>
                  <a:srgbClr val="E0E0E0"/>
                </a:solidFill>
                <a:effectLst/>
                <a:uFillTx/>
                <a:latin typeface="Courier New"/>
                <a:ea typeface="Courier New"/>
              </a:rPr>
              <a:t> transformers </a:t>
            </a:r>
            <a:r>
              <a:rPr lang="en-US" sz="870" b="0" u="none" strike="noStrike">
                <a:solidFill>
                  <a:srgbClr val="FF9900"/>
                </a:solidFill>
                <a:effectLst/>
                <a:uFillTx/>
                <a:latin typeface="Courier New"/>
                <a:ea typeface="Courier New"/>
              </a:rPr>
              <a:t>import</a:t>
            </a:r>
            <a:r>
              <a:rPr lang="en-US" sz="870" b="0" u="none" strike="noStrike">
                <a:solidFill>
                  <a:srgbClr val="E0E0E0"/>
                </a:solidFill>
                <a:effectLst/>
                <a:uFillTx/>
                <a:latin typeface="Courier New"/>
                <a:ea typeface="Courier New"/>
              </a:rPr>
              <a:t> AutoTokenizer, AutoModelForCausalLM</a:t>
            </a:r>
            <a:endParaRPr lang="en-US" sz="870" b="0" u="none" strike="noStrike">
              <a:solidFill>
                <a:srgbClr val="000000"/>
              </a:solidFill>
              <a:effectLst/>
              <a:uFillTx/>
              <a:latin typeface="Times New Roman"/>
            </a:endParaRPr>
          </a:p>
        </p:txBody>
      </p:sp>
      <p:sp>
        <p:nvSpPr>
          <p:cNvPr id="773" name="文本框 772"/>
          <p:cNvSpPr txBox="1"/>
          <p:nvPr/>
        </p:nvSpPr>
        <p:spPr>
          <a:xfrm>
            <a:off x="805680" y="4055400"/>
            <a:ext cx="173664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model_name = </a:t>
            </a:r>
            <a:r>
              <a:rPr lang="en-US" sz="870" b="0" u="none" strike="noStrike">
                <a:solidFill>
                  <a:srgbClr val="50C878"/>
                </a:solidFill>
                <a:effectLst/>
                <a:uFillTx/>
                <a:latin typeface="Courier New"/>
                <a:ea typeface="Courier New"/>
              </a:rPr>
              <a:t>"gpt2-medium"</a:t>
            </a:r>
            <a:endParaRPr lang="en-US" sz="870" b="0" u="none" strike="noStrike">
              <a:solidFill>
                <a:srgbClr val="000000"/>
              </a:solidFill>
              <a:effectLst/>
              <a:uFillTx/>
              <a:latin typeface="Times New Roman"/>
            </a:endParaRPr>
          </a:p>
        </p:txBody>
      </p:sp>
      <p:sp>
        <p:nvSpPr>
          <p:cNvPr id="774" name="文本框 773"/>
          <p:cNvSpPr txBox="1"/>
          <p:nvPr/>
        </p:nvSpPr>
        <p:spPr>
          <a:xfrm>
            <a:off x="805680" y="4213440"/>
            <a:ext cx="353916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tokenizer = AutoTokenizer.from_pretrained(model_name)</a:t>
            </a:r>
            <a:endParaRPr lang="en-US" sz="870" b="0" u="none" strike="noStrike">
              <a:solidFill>
                <a:srgbClr val="000000"/>
              </a:solidFill>
              <a:effectLst/>
              <a:uFillTx/>
              <a:latin typeface="Times New Roman"/>
            </a:endParaRPr>
          </a:p>
        </p:txBody>
      </p:sp>
      <p:sp>
        <p:nvSpPr>
          <p:cNvPr id="775" name="文本框 774"/>
          <p:cNvSpPr txBox="1"/>
          <p:nvPr/>
        </p:nvSpPr>
        <p:spPr>
          <a:xfrm>
            <a:off x="805680" y="4371480"/>
            <a:ext cx="373932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model = AutoModelForCausalLM.from_pretrained(model_name)</a:t>
            </a:r>
            <a:endParaRPr lang="en-US" sz="870" b="0" u="none" strike="noStrike">
              <a:solidFill>
                <a:srgbClr val="000000"/>
              </a:solidFill>
              <a:effectLst/>
              <a:uFillTx/>
              <a:latin typeface="Times New Roman"/>
            </a:endParaRPr>
          </a:p>
        </p:txBody>
      </p:sp>
      <p:sp>
        <p:nvSpPr>
          <p:cNvPr id="776" name="文本框 775"/>
          <p:cNvSpPr txBox="1"/>
          <p:nvPr/>
        </p:nvSpPr>
        <p:spPr>
          <a:xfrm>
            <a:off x="805680" y="4529520"/>
            <a:ext cx="367236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device = </a:t>
            </a:r>
            <a:r>
              <a:rPr lang="en-US" sz="870" b="0" u="none" strike="noStrike">
                <a:solidFill>
                  <a:srgbClr val="50C878"/>
                </a:solidFill>
                <a:effectLst/>
                <a:uFillTx/>
                <a:latin typeface="Courier New"/>
                <a:ea typeface="Courier New"/>
              </a:rPr>
              <a:t>"cuda"</a:t>
            </a:r>
            <a:r>
              <a:rPr lang="en-US" sz="870" b="0" u="none" strike="noStrike">
                <a:solidFill>
                  <a:srgbClr val="E0E0E0"/>
                </a:solidFill>
                <a:effectLst/>
                <a:uFillTx/>
                <a:latin typeface="Courier New"/>
                <a:ea typeface="Courier New"/>
              </a:rPr>
              <a:t> </a:t>
            </a:r>
            <a:r>
              <a:rPr lang="en-US" sz="870" b="0" u="none" strike="noStrike">
                <a:solidFill>
                  <a:srgbClr val="FF9900"/>
                </a:solidFill>
                <a:effectLst/>
                <a:uFillTx/>
                <a:latin typeface="Courier New"/>
                <a:ea typeface="Courier New"/>
              </a:rPr>
              <a:t>if</a:t>
            </a:r>
            <a:r>
              <a:rPr lang="en-US" sz="870" b="0" u="none" strike="noStrike">
                <a:solidFill>
                  <a:srgbClr val="E0E0E0"/>
                </a:solidFill>
                <a:effectLst/>
                <a:uFillTx/>
                <a:latin typeface="Courier New"/>
                <a:ea typeface="Courier New"/>
              </a:rPr>
              <a:t> torch.cuda.is_available() </a:t>
            </a:r>
            <a:r>
              <a:rPr lang="en-US" sz="870" b="0" u="none" strike="noStrike">
                <a:solidFill>
                  <a:srgbClr val="FF9900"/>
                </a:solidFill>
                <a:effectLst/>
                <a:uFillTx/>
                <a:latin typeface="Courier New"/>
                <a:ea typeface="Courier New"/>
              </a:rPr>
              <a:t>else</a:t>
            </a:r>
            <a:r>
              <a:rPr lang="en-US" sz="870" b="0" u="none" strike="noStrike">
                <a:solidFill>
                  <a:srgbClr val="E0E0E0"/>
                </a:solidFill>
                <a:effectLst/>
                <a:uFillTx/>
                <a:latin typeface="Courier New"/>
                <a:ea typeface="Courier New"/>
              </a:rPr>
              <a:t> </a:t>
            </a:r>
            <a:r>
              <a:rPr lang="en-US" sz="870" b="0" u="none" strike="noStrike">
                <a:solidFill>
                  <a:srgbClr val="50C878"/>
                </a:solidFill>
                <a:effectLst/>
                <a:uFillTx/>
                <a:latin typeface="Courier New"/>
                <a:ea typeface="Courier New"/>
              </a:rPr>
              <a:t>"cpu"</a:t>
            </a:r>
            <a:endParaRPr lang="en-US" sz="870" b="0" u="none" strike="noStrike">
              <a:solidFill>
                <a:srgbClr val="000000"/>
              </a:solidFill>
              <a:effectLst/>
              <a:uFillTx/>
              <a:latin typeface="Times New Roman"/>
            </a:endParaRPr>
          </a:p>
        </p:txBody>
      </p:sp>
      <p:sp>
        <p:nvSpPr>
          <p:cNvPr id="777" name="文本框 776"/>
          <p:cNvSpPr txBox="1"/>
          <p:nvPr/>
        </p:nvSpPr>
        <p:spPr>
          <a:xfrm>
            <a:off x="805680" y="4687560"/>
            <a:ext cx="106884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model.to(device)</a:t>
            </a:r>
            <a:endParaRPr lang="en-US" sz="870" b="0" u="none" strike="noStrike">
              <a:solidFill>
                <a:srgbClr val="000000"/>
              </a:solidFill>
              <a:effectLst/>
              <a:uFillTx/>
              <a:latin typeface="Times New Roman"/>
            </a:endParaRPr>
          </a:p>
        </p:txBody>
      </p:sp>
      <p:sp>
        <p:nvSpPr>
          <p:cNvPr id="778" name="文本框 777"/>
          <p:cNvSpPr txBox="1"/>
          <p:nvPr/>
        </p:nvSpPr>
        <p:spPr>
          <a:xfrm>
            <a:off x="805680" y="5003640"/>
            <a:ext cx="134280" cy="126720"/>
          </a:xfrm>
          <a:prstGeom prst="rect">
            <a:avLst/>
          </a:prstGeom>
          <a:noFill/>
          <a:ln w="0">
            <a:noFill/>
          </a:ln>
        </p:spPr>
        <p:txBody>
          <a:bodyPr wrap="none" lIns="0" tIns="0" rIns="0" bIns="0" anchor="t">
            <a:spAutoFit/>
          </a:bodyPr>
          <a:lstStyle/>
          <a:p>
            <a:r>
              <a:rPr lang="en-US" sz="870" b="0" u="none" strike="noStrike">
                <a:solidFill>
                  <a:srgbClr val="4A90E2"/>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779" name="文本框 778"/>
          <p:cNvSpPr txBox="1"/>
          <p:nvPr/>
        </p:nvSpPr>
        <p:spPr>
          <a:xfrm>
            <a:off x="938520" y="4967280"/>
            <a:ext cx="668160" cy="162000"/>
          </a:xfrm>
          <a:prstGeom prst="rect">
            <a:avLst/>
          </a:prstGeom>
          <a:noFill/>
          <a:ln w="0">
            <a:noFill/>
          </a:ln>
        </p:spPr>
        <p:txBody>
          <a:bodyPr wrap="none" lIns="0" tIns="0" rIns="0" bIns="0" anchor="t">
            <a:spAutoFit/>
          </a:bodyPr>
          <a:lstStyle/>
          <a:p>
            <a:r>
              <a:rPr lang="zh-CN" sz="870" b="0" u="none" strike="noStrike">
                <a:solidFill>
                  <a:srgbClr val="4A90E2"/>
                </a:solidFill>
                <a:effectLst/>
                <a:uFillTx/>
                <a:latin typeface="NotoSansCJKsc"/>
                <a:ea typeface="NotoSansCJKsc"/>
              </a:rPr>
              <a:t>定义⽣成函数</a:t>
            </a:r>
            <a:endParaRPr lang="en-US" sz="870" b="0" u="none" strike="noStrike">
              <a:solidFill>
                <a:srgbClr val="000000"/>
              </a:solidFill>
              <a:effectLst/>
              <a:uFillTx/>
              <a:latin typeface="Times New Roman"/>
            </a:endParaRPr>
          </a:p>
        </p:txBody>
      </p:sp>
      <p:sp>
        <p:nvSpPr>
          <p:cNvPr id="780" name="文本框 779"/>
          <p:cNvSpPr txBox="1"/>
          <p:nvPr/>
        </p:nvSpPr>
        <p:spPr>
          <a:xfrm>
            <a:off x="805680" y="5161320"/>
            <a:ext cx="260424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def</a:t>
            </a:r>
            <a:r>
              <a:rPr lang="en-US" sz="870" b="0" u="none" strike="noStrike">
                <a:solidFill>
                  <a:srgbClr val="E0E0E0"/>
                </a:solidFill>
                <a:effectLst/>
                <a:uFillTx/>
                <a:latin typeface="Courier New"/>
                <a:ea typeface="Courier New"/>
              </a:rPr>
              <a:t> </a:t>
            </a:r>
            <a:r>
              <a:rPr lang="en-US" sz="870" b="0" u="none" strike="noStrike">
                <a:solidFill>
                  <a:srgbClr val="9370DB"/>
                </a:solidFill>
                <a:effectLst/>
                <a:uFillTx/>
                <a:latin typeface="Courier New"/>
                <a:ea typeface="Courier New"/>
              </a:rPr>
              <a:t>generate_answer</a:t>
            </a:r>
            <a:r>
              <a:rPr lang="en-US" sz="870" b="0" u="none" strike="noStrike">
                <a:solidFill>
                  <a:srgbClr val="E0E0E0"/>
                </a:solidFill>
                <a:effectLst/>
                <a:uFillTx/>
                <a:latin typeface="Courier New"/>
                <a:ea typeface="Courier New"/>
              </a:rPr>
              <a:t>(context, question):</a:t>
            </a:r>
            <a:endParaRPr lang="en-US" sz="870" b="0" u="none" strike="noStrike">
              <a:solidFill>
                <a:srgbClr val="000000"/>
              </a:solidFill>
              <a:effectLst/>
              <a:uFillTx/>
              <a:latin typeface="Times New Roman"/>
            </a:endParaRPr>
          </a:p>
        </p:txBody>
      </p:sp>
      <p:sp>
        <p:nvSpPr>
          <p:cNvPr id="781" name="文本框 780"/>
          <p:cNvSpPr txBox="1"/>
          <p:nvPr/>
        </p:nvSpPr>
        <p:spPr>
          <a:xfrm>
            <a:off x="805680" y="5319360"/>
            <a:ext cx="100224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prompt = </a:t>
            </a:r>
            <a:r>
              <a:rPr lang="en-US" sz="870" b="0" u="none" strike="noStrike">
                <a:solidFill>
                  <a:srgbClr val="50C878"/>
                </a:solidFill>
                <a:effectLst/>
                <a:uFillTx/>
                <a:latin typeface="Courier New"/>
                <a:ea typeface="Courier New"/>
              </a:rPr>
              <a:t>f"</a:t>
            </a:r>
            <a:endParaRPr lang="en-US" sz="870" b="0" u="none" strike="noStrike">
              <a:solidFill>
                <a:srgbClr val="000000"/>
              </a:solidFill>
              <a:effectLst/>
              <a:uFillTx/>
              <a:latin typeface="Times New Roman"/>
            </a:endParaRPr>
          </a:p>
        </p:txBody>
      </p:sp>
      <p:sp>
        <p:nvSpPr>
          <p:cNvPr id="782" name="文本框 781"/>
          <p:cNvSpPr txBox="1"/>
          <p:nvPr/>
        </p:nvSpPr>
        <p:spPr>
          <a:xfrm>
            <a:off x="1801440" y="5283360"/>
            <a:ext cx="779400" cy="162000"/>
          </a:xfrm>
          <a:prstGeom prst="rect">
            <a:avLst/>
          </a:prstGeom>
          <a:noFill/>
          <a:ln w="0">
            <a:noFill/>
          </a:ln>
        </p:spPr>
        <p:txBody>
          <a:bodyPr wrap="none" lIns="0" tIns="0" rIns="0" bIns="0" anchor="t">
            <a:spAutoFit/>
          </a:bodyPr>
          <a:lstStyle/>
          <a:p>
            <a:r>
              <a:rPr lang="zh-CN" sz="870" b="0" u="none" strike="noStrike">
                <a:solidFill>
                  <a:srgbClr val="50C878"/>
                </a:solidFill>
                <a:effectLst/>
                <a:uFillTx/>
                <a:latin typeface="NotoSansCJKsc"/>
                <a:ea typeface="NotoSansCJKsc"/>
              </a:rPr>
              <a:t>企业问答系统：</a:t>
            </a:r>
            <a:endParaRPr lang="en-US" sz="870" b="0" u="none" strike="noStrike">
              <a:solidFill>
                <a:srgbClr val="000000"/>
              </a:solidFill>
              <a:effectLst/>
              <a:uFillTx/>
              <a:latin typeface="Times New Roman"/>
            </a:endParaRPr>
          </a:p>
        </p:txBody>
      </p:sp>
      <p:sp>
        <p:nvSpPr>
          <p:cNvPr id="783" name="文本框 782"/>
          <p:cNvSpPr txBox="1"/>
          <p:nvPr/>
        </p:nvSpPr>
        <p:spPr>
          <a:xfrm>
            <a:off x="2575800" y="5319360"/>
            <a:ext cx="267840" cy="126720"/>
          </a:xfrm>
          <a:prstGeom prst="rect">
            <a:avLst/>
          </a:prstGeom>
          <a:noFill/>
          <a:ln w="0">
            <a:noFill/>
          </a:ln>
        </p:spPr>
        <p:txBody>
          <a:bodyPr wrap="none" lIns="0" tIns="0" rIns="0" bIns="0" anchor="t">
            <a:spAutoFit/>
          </a:bodyPr>
          <a:lstStyle/>
          <a:p>
            <a:r>
              <a:rPr lang="en-US" sz="870" b="0" u="none" strike="noStrike">
                <a:solidFill>
                  <a:srgbClr val="50C878"/>
                </a:solidFill>
                <a:effectLst/>
                <a:uFillTx/>
                <a:latin typeface="Courier New"/>
                <a:ea typeface="Courier New"/>
              </a:rPr>
              <a:t>\n\n</a:t>
            </a:r>
            <a:endParaRPr lang="en-US" sz="870" b="0" u="none" strike="noStrike">
              <a:solidFill>
                <a:srgbClr val="000000"/>
              </a:solidFill>
              <a:effectLst/>
              <a:uFillTx/>
              <a:latin typeface="Times New Roman"/>
            </a:endParaRPr>
          </a:p>
        </p:txBody>
      </p:sp>
      <p:sp>
        <p:nvSpPr>
          <p:cNvPr id="784" name="文本框 783"/>
          <p:cNvSpPr txBox="1"/>
          <p:nvPr/>
        </p:nvSpPr>
        <p:spPr>
          <a:xfrm>
            <a:off x="2841120" y="5283360"/>
            <a:ext cx="556920" cy="162000"/>
          </a:xfrm>
          <a:prstGeom prst="rect">
            <a:avLst/>
          </a:prstGeom>
          <a:noFill/>
          <a:ln w="0">
            <a:noFill/>
          </a:ln>
        </p:spPr>
        <p:txBody>
          <a:bodyPr wrap="none" lIns="0" tIns="0" rIns="0" bIns="0" anchor="t">
            <a:spAutoFit/>
          </a:bodyPr>
          <a:lstStyle/>
          <a:p>
            <a:r>
              <a:rPr lang="zh-CN" sz="870" b="0" u="none" strike="noStrike">
                <a:solidFill>
                  <a:srgbClr val="50C878"/>
                </a:solidFill>
                <a:effectLst/>
                <a:uFillTx/>
                <a:latin typeface="NotoSansCJKsc"/>
                <a:ea typeface="NotoSansCJKsc"/>
              </a:rPr>
              <a:t>背景信息：</a:t>
            </a:r>
            <a:endParaRPr lang="en-US" sz="870" b="0" u="none" strike="noStrike">
              <a:solidFill>
                <a:srgbClr val="000000"/>
              </a:solidFill>
              <a:effectLst/>
              <a:uFillTx/>
              <a:latin typeface="Times New Roman"/>
            </a:endParaRPr>
          </a:p>
        </p:txBody>
      </p:sp>
      <p:sp>
        <p:nvSpPr>
          <p:cNvPr id="785" name="文本框 784"/>
          <p:cNvSpPr txBox="1"/>
          <p:nvPr/>
        </p:nvSpPr>
        <p:spPr>
          <a:xfrm>
            <a:off x="3394080" y="5319360"/>
            <a:ext cx="868680" cy="126720"/>
          </a:xfrm>
          <a:prstGeom prst="rect">
            <a:avLst/>
          </a:prstGeom>
          <a:noFill/>
          <a:ln w="0">
            <a:noFill/>
          </a:ln>
        </p:spPr>
        <p:txBody>
          <a:bodyPr wrap="none" lIns="0" tIns="0" rIns="0" bIns="0" anchor="t">
            <a:spAutoFit/>
          </a:bodyPr>
          <a:lstStyle/>
          <a:p>
            <a:r>
              <a:rPr lang="en-US" sz="870" b="0" u="none" strike="noStrike">
                <a:solidFill>
                  <a:srgbClr val="50C878"/>
                </a:solidFill>
                <a:effectLst/>
                <a:uFillTx/>
                <a:latin typeface="Courier New"/>
                <a:ea typeface="Courier New"/>
              </a:rPr>
              <a:t>{context}\n\n</a:t>
            </a:r>
            <a:endParaRPr lang="en-US" sz="870" b="0" u="none" strike="noStrike">
              <a:solidFill>
                <a:srgbClr val="000000"/>
              </a:solidFill>
              <a:effectLst/>
              <a:uFillTx/>
              <a:latin typeface="Times New Roman"/>
            </a:endParaRPr>
          </a:p>
        </p:txBody>
      </p:sp>
      <p:sp>
        <p:nvSpPr>
          <p:cNvPr id="786" name="文本框 785"/>
          <p:cNvSpPr txBox="1"/>
          <p:nvPr/>
        </p:nvSpPr>
        <p:spPr>
          <a:xfrm>
            <a:off x="4257000" y="5283360"/>
            <a:ext cx="334440" cy="162000"/>
          </a:xfrm>
          <a:prstGeom prst="rect">
            <a:avLst/>
          </a:prstGeom>
          <a:noFill/>
          <a:ln w="0">
            <a:noFill/>
          </a:ln>
        </p:spPr>
        <p:txBody>
          <a:bodyPr wrap="none" lIns="0" tIns="0" rIns="0" bIns="0" anchor="t">
            <a:spAutoFit/>
          </a:bodyPr>
          <a:lstStyle/>
          <a:p>
            <a:r>
              <a:rPr lang="zh-CN" sz="870" b="0" u="none" strike="noStrike">
                <a:solidFill>
                  <a:srgbClr val="50C878"/>
                </a:solidFill>
                <a:effectLst/>
                <a:uFillTx/>
                <a:latin typeface="NotoSansCJKsc"/>
                <a:ea typeface="NotoSansCJKsc"/>
              </a:rPr>
              <a:t>问题：</a:t>
            </a:r>
            <a:endParaRPr lang="en-US" sz="870" b="0" u="none" strike="noStrike">
              <a:solidFill>
                <a:srgbClr val="000000"/>
              </a:solidFill>
              <a:effectLst/>
              <a:uFillTx/>
              <a:latin typeface="Times New Roman"/>
            </a:endParaRPr>
          </a:p>
        </p:txBody>
      </p:sp>
      <p:sp>
        <p:nvSpPr>
          <p:cNvPr id="787" name="文本框 786"/>
          <p:cNvSpPr txBox="1"/>
          <p:nvPr/>
        </p:nvSpPr>
        <p:spPr>
          <a:xfrm>
            <a:off x="4588920" y="5319360"/>
            <a:ext cx="935280" cy="126720"/>
          </a:xfrm>
          <a:prstGeom prst="rect">
            <a:avLst/>
          </a:prstGeom>
          <a:noFill/>
          <a:ln w="0">
            <a:noFill/>
          </a:ln>
        </p:spPr>
        <p:txBody>
          <a:bodyPr wrap="none" lIns="0" tIns="0" rIns="0" bIns="0" anchor="t">
            <a:spAutoFit/>
          </a:bodyPr>
          <a:lstStyle/>
          <a:p>
            <a:r>
              <a:rPr lang="en-US" sz="870" b="0" u="none" strike="noStrike">
                <a:solidFill>
                  <a:srgbClr val="50C878"/>
                </a:solidFill>
                <a:effectLst/>
                <a:uFillTx/>
                <a:latin typeface="Courier New"/>
                <a:ea typeface="Courier New"/>
              </a:rPr>
              <a:t>{question}\n\n</a:t>
            </a:r>
            <a:endParaRPr lang="en-US" sz="870" b="0" u="none" strike="noStrike">
              <a:solidFill>
                <a:srgbClr val="000000"/>
              </a:solidFill>
              <a:effectLst/>
              <a:uFillTx/>
              <a:latin typeface="Times New Roman"/>
            </a:endParaRPr>
          </a:p>
        </p:txBody>
      </p:sp>
      <p:sp>
        <p:nvSpPr>
          <p:cNvPr id="788" name="文本框 787"/>
          <p:cNvSpPr txBox="1"/>
          <p:nvPr/>
        </p:nvSpPr>
        <p:spPr>
          <a:xfrm>
            <a:off x="5518080" y="5283360"/>
            <a:ext cx="334440" cy="162000"/>
          </a:xfrm>
          <a:prstGeom prst="rect">
            <a:avLst/>
          </a:prstGeom>
          <a:noFill/>
          <a:ln w="0">
            <a:noFill/>
          </a:ln>
        </p:spPr>
        <p:txBody>
          <a:bodyPr wrap="none" lIns="0" tIns="0" rIns="0" bIns="0" anchor="t">
            <a:spAutoFit/>
          </a:bodyPr>
          <a:lstStyle/>
          <a:p>
            <a:r>
              <a:rPr lang="zh-CN" sz="870" b="0" u="none" strike="noStrike">
                <a:solidFill>
                  <a:srgbClr val="50C878"/>
                </a:solidFill>
                <a:effectLst/>
                <a:uFillTx/>
                <a:latin typeface="NotoSansCJKsc"/>
                <a:ea typeface="NotoSansCJKsc"/>
              </a:rPr>
              <a:t>回答：</a:t>
            </a:r>
            <a:endParaRPr lang="en-US" sz="870" b="0" u="none" strike="noStrike">
              <a:solidFill>
                <a:srgbClr val="000000"/>
              </a:solidFill>
              <a:effectLst/>
              <a:uFillTx/>
              <a:latin typeface="Times New Roman"/>
            </a:endParaRPr>
          </a:p>
        </p:txBody>
      </p:sp>
      <p:sp>
        <p:nvSpPr>
          <p:cNvPr id="789" name="文本框 788"/>
          <p:cNvSpPr txBox="1"/>
          <p:nvPr/>
        </p:nvSpPr>
        <p:spPr>
          <a:xfrm>
            <a:off x="5850000" y="5319360"/>
            <a:ext cx="110160" cy="126720"/>
          </a:xfrm>
          <a:prstGeom prst="rect">
            <a:avLst/>
          </a:prstGeom>
          <a:noFill/>
          <a:ln w="0">
            <a:noFill/>
          </a:ln>
        </p:spPr>
        <p:txBody>
          <a:bodyPr wrap="none" lIns="0" tIns="0" rIns="0" bIns="0" anchor="t">
            <a:spAutoFit/>
          </a:bodyPr>
          <a:lstStyle/>
          <a:p>
            <a:r>
              <a:rPr lang="en-US" sz="870" b="0" u="none" strike="noStrike">
                <a:solidFill>
                  <a:srgbClr val="50C878"/>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790" name="文本框 789"/>
          <p:cNvSpPr txBox="1"/>
          <p:nvPr/>
        </p:nvSpPr>
        <p:spPr>
          <a:xfrm>
            <a:off x="805680" y="5477400"/>
            <a:ext cx="414000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inputs = tokenizer(prompt, return_tensors=</a:t>
            </a:r>
            <a:r>
              <a:rPr lang="en-US" sz="870" b="0" u="none" strike="noStrike">
                <a:solidFill>
                  <a:srgbClr val="50C878"/>
                </a:solidFill>
                <a:effectLst/>
                <a:uFillTx/>
                <a:latin typeface="Courier New"/>
                <a:ea typeface="Courier New"/>
              </a:rPr>
              <a:t>"pt"</a:t>
            </a:r>
            <a:r>
              <a:rPr lang="en-US" sz="870" b="0" u="none" strike="noStrike">
                <a:solidFill>
                  <a:srgbClr val="E0E0E0"/>
                </a:solidFill>
                <a:effectLst/>
                <a:uFillTx/>
                <a:latin typeface="Courier New"/>
                <a:ea typeface="Courier New"/>
              </a:rPr>
              <a:t>).to(device)</a:t>
            </a:r>
            <a:endParaRPr lang="en-US" sz="870" b="0" u="none" strike="noStrike">
              <a:solidFill>
                <a:srgbClr val="000000"/>
              </a:solidFill>
              <a:effectLst/>
              <a:uFillTx/>
              <a:latin typeface="Times New Roman"/>
            </a:endParaRPr>
          </a:p>
        </p:txBody>
      </p:sp>
      <p:sp>
        <p:nvSpPr>
          <p:cNvPr id="791" name="文本框 790"/>
          <p:cNvSpPr txBox="1"/>
          <p:nvPr/>
        </p:nvSpPr>
        <p:spPr>
          <a:xfrm>
            <a:off x="805680" y="5635440"/>
            <a:ext cx="167004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a:t>
            </a:r>
            <a:r>
              <a:rPr lang="en-US" sz="870" b="0" u="none" strike="noStrike">
                <a:solidFill>
                  <a:srgbClr val="FF9900"/>
                </a:solidFill>
                <a:effectLst/>
                <a:uFillTx/>
                <a:latin typeface="Courier New"/>
                <a:ea typeface="Courier New"/>
              </a:rPr>
              <a:t>with</a:t>
            </a:r>
            <a:r>
              <a:rPr lang="en-US" sz="870" b="0" u="none" strike="noStrike">
                <a:solidFill>
                  <a:srgbClr val="E0E0E0"/>
                </a:solidFill>
                <a:effectLst/>
                <a:uFillTx/>
                <a:latin typeface="Courier New"/>
                <a:ea typeface="Courier New"/>
              </a:rPr>
              <a:t> torch.no_grad():</a:t>
            </a:r>
            <a:endParaRPr lang="en-US" sz="870" b="0" u="none" strike="noStrike">
              <a:solidFill>
                <a:srgbClr val="000000"/>
              </a:solidFill>
              <a:effectLst/>
              <a:uFillTx/>
              <a:latin typeface="Times New Roman"/>
            </a:endParaRPr>
          </a:p>
        </p:txBody>
      </p:sp>
      <p:sp>
        <p:nvSpPr>
          <p:cNvPr id="792" name="文本框 791"/>
          <p:cNvSpPr txBox="1"/>
          <p:nvPr/>
        </p:nvSpPr>
        <p:spPr>
          <a:xfrm>
            <a:off x="805680" y="5793480"/>
            <a:ext cx="460728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outputs = model.generate(inputs[</a:t>
            </a:r>
            <a:r>
              <a:rPr lang="en-US" sz="870" b="0" u="none" strike="noStrike">
                <a:solidFill>
                  <a:srgbClr val="50C878"/>
                </a:solidFill>
                <a:effectLst/>
                <a:uFillTx/>
                <a:latin typeface="Courier New"/>
                <a:ea typeface="Courier New"/>
              </a:rPr>
              <a:t>"input_ids"</a:t>
            </a:r>
            <a:r>
              <a:rPr lang="en-US" sz="870" b="0" u="none" strike="noStrike">
                <a:solidFill>
                  <a:srgbClr val="E0E0E0"/>
                </a:solidFill>
                <a:effectLst/>
                <a:uFillTx/>
                <a:latin typeface="Courier New"/>
                <a:ea typeface="Courier New"/>
              </a:rPr>
              <a:t>], max_length=150)</a:t>
            </a:r>
            <a:endParaRPr lang="en-US" sz="870" b="0" u="none" strike="noStrike">
              <a:solidFill>
                <a:srgbClr val="000000"/>
              </a:solidFill>
              <a:effectLst/>
              <a:uFillTx/>
              <a:latin typeface="Times New Roman"/>
            </a:endParaRPr>
          </a:p>
        </p:txBody>
      </p:sp>
      <p:sp>
        <p:nvSpPr>
          <p:cNvPr id="793" name="文本框 792"/>
          <p:cNvSpPr txBox="1"/>
          <p:nvPr/>
        </p:nvSpPr>
        <p:spPr>
          <a:xfrm>
            <a:off x="805680" y="5951520"/>
            <a:ext cx="434052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a:t>
            </a:r>
            <a:r>
              <a:rPr lang="en-US" sz="870" b="0" u="none" strike="noStrike">
                <a:solidFill>
                  <a:srgbClr val="FF9900"/>
                </a:solidFill>
                <a:effectLst/>
                <a:uFillTx/>
                <a:latin typeface="Courier New"/>
                <a:ea typeface="Courier New"/>
              </a:rPr>
              <a:t>return</a:t>
            </a:r>
            <a:r>
              <a:rPr lang="en-US" sz="870" b="0" u="none" strike="noStrike">
                <a:solidFill>
                  <a:srgbClr val="E0E0E0"/>
                </a:solidFill>
                <a:effectLst/>
                <a:uFillTx/>
                <a:latin typeface="Courier New"/>
                <a:ea typeface="Courier New"/>
              </a:rPr>
              <a:t> tokenizer.decode(outputs[0], skip_special_tokens=</a:t>
            </a:r>
            <a:r>
              <a:rPr lang="en-US" sz="870" b="0" u="none" strike="noStrike">
                <a:solidFill>
                  <a:srgbClr val="FF9900"/>
                </a:solidFill>
                <a:effectLst/>
                <a:uFillTx/>
                <a:latin typeface="Courier New"/>
                <a:ea typeface="Courier New"/>
              </a:rPr>
              <a:t>True</a:t>
            </a:r>
            <a:r>
              <a:rPr lang="en-US" sz="870" b="0" u="none" strike="noStrike">
                <a:solidFill>
                  <a:srgbClr val="E0E0E0"/>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794" name="文本框 793"/>
          <p:cNvSpPr txBox="1"/>
          <p:nvPr/>
        </p:nvSpPr>
        <p:spPr>
          <a:xfrm>
            <a:off x="805680" y="6267600"/>
            <a:ext cx="134280" cy="126720"/>
          </a:xfrm>
          <a:prstGeom prst="rect">
            <a:avLst/>
          </a:prstGeom>
          <a:noFill/>
          <a:ln w="0">
            <a:noFill/>
          </a:ln>
        </p:spPr>
        <p:txBody>
          <a:bodyPr wrap="none" lIns="0" tIns="0" rIns="0" bIns="0" anchor="t">
            <a:spAutoFit/>
          </a:bodyPr>
          <a:lstStyle/>
          <a:p>
            <a:r>
              <a:rPr lang="en-US" sz="870" b="0" u="none" strike="noStrike">
                <a:solidFill>
                  <a:srgbClr val="4A90E2"/>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795" name="文本框 794"/>
          <p:cNvSpPr txBox="1"/>
          <p:nvPr/>
        </p:nvSpPr>
        <p:spPr>
          <a:xfrm>
            <a:off x="938520" y="6231240"/>
            <a:ext cx="223200" cy="162000"/>
          </a:xfrm>
          <a:prstGeom prst="rect">
            <a:avLst/>
          </a:prstGeom>
          <a:noFill/>
          <a:ln w="0">
            <a:noFill/>
          </a:ln>
        </p:spPr>
        <p:txBody>
          <a:bodyPr wrap="none" lIns="0" tIns="0" rIns="0" bIns="0" anchor="t">
            <a:spAutoFit/>
          </a:bodyPr>
          <a:lstStyle/>
          <a:p>
            <a:r>
              <a:rPr lang="zh-CN" sz="870" b="0" u="none" strike="noStrike">
                <a:solidFill>
                  <a:srgbClr val="4A90E2"/>
                </a:solidFill>
                <a:effectLst/>
                <a:uFillTx/>
                <a:latin typeface="NotoSansCJKsc"/>
                <a:ea typeface="NotoSansCJKsc"/>
              </a:rPr>
              <a:t>定义</a:t>
            </a:r>
            <a:endParaRPr lang="en-US" sz="870" b="0" u="none" strike="noStrike">
              <a:solidFill>
                <a:srgbClr val="000000"/>
              </a:solidFill>
              <a:effectLst/>
              <a:uFillTx/>
              <a:latin typeface="Times New Roman"/>
            </a:endParaRPr>
          </a:p>
        </p:txBody>
      </p:sp>
      <p:sp>
        <p:nvSpPr>
          <p:cNvPr id="796" name="文本框 795"/>
          <p:cNvSpPr txBox="1"/>
          <p:nvPr/>
        </p:nvSpPr>
        <p:spPr>
          <a:xfrm>
            <a:off x="1159920" y="6267600"/>
            <a:ext cx="200880" cy="126720"/>
          </a:xfrm>
          <a:prstGeom prst="rect">
            <a:avLst/>
          </a:prstGeom>
          <a:noFill/>
          <a:ln w="0">
            <a:noFill/>
          </a:ln>
        </p:spPr>
        <p:txBody>
          <a:bodyPr wrap="none" lIns="0" tIns="0" rIns="0" bIns="0" anchor="t">
            <a:spAutoFit/>
          </a:bodyPr>
          <a:lstStyle/>
          <a:p>
            <a:r>
              <a:rPr lang="en-US" sz="870" b="0" u="none" strike="noStrike">
                <a:solidFill>
                  <a:srgbClr val="4A90E2"/>
                </a:solidFill>
                <a:effectLst/>
                <a:uFillTx/>
                <a:latin typeface="Courier New"/>
                <a:ea typeface="Courier New"/>
              </a:rPr>
              <a:t>API</a:t>
            </a:r>
            <a:endParaRPr lang="en-US" sz="870" b="0" u="none" strike="noStrike">
              <a:solidFill>
                <a:srgbClr val="000000"/>
              </a:solidFill>
              <a:effectLst/>
              <a:uFillTx/>
              <a:latin typeface="Times New Roman"/>
            </a:endParaRPr>
          </a:p>
        </p:txBody>
      </p:sp>
      <p:sp>
        <p:nvSpPr>
          <p:cNvPr id="797" name="文本框 796"/>
          <p:cNvSpPr txBox="1"/>
          <p:nvPr/>
        </p:nvSpPr>
        <p:spPr>
          <a:xfrm>
            <a:off x="1359000" y="6231240"/>
            <a:ext cx="223200" cy="162000"/>
          </a:xfrm>
          <a:prstGeom prst="rect">
            <a:avLst/>
          </a:prstGeom>
          <a:noFill/>
          <a:ln w="0">
            <a:noFill/>
          </a:ln>
        </p:spPr>
        <p:txBody>
          <a:bodyPr wrap="none" lIns="0" tIns="0" rIns="0" bIns="0" anchor="t">
            <a:spAutoFit/>
          </a:bodyPr>
          <a:lstStyle/>
          <a:p>
            <a:r>
              <a:rPr lang="zh-CN" sz="870" b="0" u="none" strike="noStrike">
                <a:solidFill>
                  <a:srgbClr val="4A90E2"/>
                </a:solidFill>
                <a:effectLst/>
                <a:uFillTx/>
                <a:latin typeface="NotoSansCJKsc"/>
                <a:ea typeface="NotoSansCJKsc"/>
              </a:rPr>
              <a:t>端点</a:t>
            </a:r>
            <a:endParaRPr lang="en-US" sz="870" b="0" u="none" strike="noStrike">
              <a:solidFill>
                <a:srgbClr val="000000"/>
              </a:solidFill>
              <a:effectLst/>
              <a:uFillTx/>
              <a:latin typeface="Times New Roman"/>
            </a:endParaRPr>
          </a:p>
        </p:txBody>
      </p:sp>
      <p:sp>
        <p:nvSpPr>
          <p:cNvPr id="798" name="文本框 797"/>
          <p:cNvSpPr txBox="1"/>
          <p:nvPr/>
        </p:nvSpPr>
        <p:spPr>
          <a:xfrm>
            <a:off x="805680" y="6425640"/>
            <a:ext cx="253800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@app.route(</a:t>
            </a:r>
            <a:r>
              <a:rPr lang="en-US" sz="870" b="0" u="none" strike="noStrike">
                <a:solidFill>
                  <a:srgbClr val="50C878"/>
                </a:solidFill>
                <a:effectLst/>
                <a:uFillTx/>
                <a:latin typeface="Courier New"/>
                <a:ea typeface="Courier New"/>
              </a:rPr>
              <a:t>'/query'</a:t>
            </a:r>
            <a:r>
              <a:rPr lang="en-US" sz="870" b="0" u="none" strike="noStrike">
                <a:solidFill>
                  <a:srgbClr val="E0E0E0"/>
                </a:solidFill>
                <a:effectLst/>
                <a:uFillTx/>
                <a:latin typeface="Courier New"/>
                <a:ea typeface="Courier New"/>
              </a:rPr>
              <a:t>, methods=[</a:t>
            </a:r>
            <a:r>
              <a:rPr lang="en-US" sz="870" b="0" u="none" strike="noStrike">
                <a:solidFill>
                  <a:srgbClr val="50C878"/>
                </a:solidFill>
                <a:effectLst/>
                <a:uFillTx/>
                <a:latin typeface="Courier New"/>
                <a:ea typeface="Courier New"/>
              </a:rPr>
              <a:t>'POST'</a:t>
            </a:r>
            <a:r>
              <a:rPr lang="en-US" sz="870" b="0" u="none" strike="noStrike">
                <a:solidFill>
                  <a:srgbClr val="E0E0E0"/>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799" name="文本框 798"/>
          <p:cNvSpPr txBox="1"/>
          <p:nvPr/>
        </p:nvSpPr>
        <p:spPr>
          <a:xfrm>
            <a:off x="805680" y="6583680"/>
            <a:ext cx="80136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def</a:t>
            </a:r>
            <a:r>
              <a:rPr lang="en-US" sz="870" b="0" u="none" strike="noStrike">
                <a:solidFill>
                  <a:srgbClr val="E0E0E0"/>
                </a:solidFill>
                <a:effectLst/>
                <a:uFillTx/>
                <a:latin typeface="Courier New"/>
                <a:ea typeface="Courier New"/>
              </a:rPr>
              <a:t> </a:t>
            </a:r>
            <a:r>
              <a:rPr lang="en-US" sz="870" b="0" u="none" strike="noStrike">
                <a:solidFill>
                  <a:srgbClr val="9370DB"/>
                </a:solidFill>
                <a:effectLst/>
                <a:uFillTx/>
                <a:latin typeface="Courier New"/>
                <a:ea typeface="Courier New"/>
              </a:rPr>
              <a:t>query</a:t>
            </a:r>
            <a:r>
              <a:rPr lang="en-US" sz="870" b="0" u="none" strike="noStrike">
                <a:solidFill>
                  <a:srgbClr val="E0E0E0"/>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800" name="文本框 799"/>
          <p:cNvSpPr txBox="1"/>
          <p:nvPr/>
        </p:nvSpPr>
        <p:spPr>
          <a:xfrm>
            <a:off x="805680" y="6741360"/>
            <a:ext cx="153612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data = request.json</a:t>
            </a:r>
            <a:endParaRPr lang="en-US" sz="870" b="0" u="none" strike="noStrike">
              <a:solidFill>
                <a:srgbClr val="000000"/>
              </a:solidFill>
              <a:effectLst/>
              <a:uFillTx/>
              <a:latin typeface="Times New Roman"/>
            </a:endParaRPr>
          </a:p>
        </p:txBody>
      </p:sp>
      <p:sp>
        <p:nvSpPr>
          <p:cNvPr id="801" name="文本框 800"/>
          <p:cNvSpPr txBox="1"/>
          <p:nvPr/>
        </p:nvSpPr>
        <p:spPr>
          <a:xfrm>
            <a:off x="805680" y="6899400"/>
            <a:ext cx="220356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context = data.get(</a:t>
            </a:r>
            <a:r>
              <a:rPr lang="en-US" sz="870" b="0" u="none" strike="noStrike">
                <a:solidFill>
                  <a:srgbClr val="50C878"/>
                </a:solidFill>
                <a:effectLst/>
                <a:uFillTx/>
                <a:latin typeface="Courier New"/>
                <a:ea typeface="Courier New"/>
              </a:rPr>
              <a:t>"context"</a:t>
            </a:r>
            <a:r>
              <a:rPr lang="en-US" sz="870" b="0" u="none" strike="noStrike">
                <a:solidFill>
                  <a:srgbClr val="E0E0E0"/>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802" name="文本框 801"/>
          <p:cNvSpPr txBox="1"/>
          <p:nvPr/>
        </p:nvSpPr>
        <p:spPr>
          <a:xfrm>
            <a:off x="805680" y="7057440"/>
            <a:ext cx="233748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question = data.get(</a:t>
            </a:r>
            <a:r>
              <a:rPr lang="en-US" sz="870" b="0" u="none" strike="noStrike">
                <a:solidFill>
                  <a:srgbClr val="50C878"/>
                </a:solidFill>
                <a:effectLst/>
                <a:uFillTx/>
                <a:latin typeface="Courier New"/>
                <a:ea typeface="Courier New"/>
              </a:rPr>
              <a:t>"question"</a:t>
            </a:r>
            <a:r>
              <a:rPr lang="en-US" sz="870" b="0" u="none" strike="noStrike">
                <a:solidFill>
                  <a:srgbClr val="E0E0E0"/>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803" name="文本框 802"/>
          <p:cNvSpPr txBox="1"/>
          <p:nvPr/>
        </p:nvSpPr>
        <p:spPr>
          <a:xfrm>
            <a:off x="805680" y="7215480"/>
            <a:ext cx="26784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804" name="文本框 803"/>
          <p:cNvSpPr txBox="1"/>
          <p:nvPr/>
        </p:nvSpPr>
        <p:spPr>
          <a:xfrm>
            <a:off x="805680" y="7373520"/>
            <a:ext cx="233712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a:t>
            </a:r>
            <a:r>
              <a:rPr lang="en-US" sz="870" b="0" u="none" strike="noStrike">
                <a:solidFill>
                  <a:srgbClr val="FF9900"/>
                </a:solidFill>
                <a:effectLst/>
                <a:uFillTx/>
                <a:latin typeface="Courier New"/>
                <a:ea typeface="Courier New"/>
              </a:rPr>
              <a:t>if</a:t>
            </a:r>
            <a:r>
              <a:rPr lang="en-US" sz="870" b="0" u="none" strike="noStrike">
                <a:solidFill>
                  <a:srgbClr val="E0E0E0"/>
                </a:solidFill>
                <a:effectLst/>
                <a:uFillTx/>
                <a:latin typeface="Courier New"/>
                <a:ea typeface="Courier New"/>
              </a:rPr>
              <a:t> </a:t>
            </a:r>
            <a:r>
              <a:rPr lang="en-US" sz="870" b="0" u="none" strike="noStrike">
                <a:solidFill>
                  <a:srgbClr val="FF9900"/>
                </a:solidFill>
                <a:effectLst/>
                <a:uFillTx/>
                <a:latin typeface="Courier New"/>
                <a:ea typeface="Courier New"/>
              </a:rPr>
              <a:t>not</a:t>
            </a:r>
            <a:r>
              <a:rPr lang="en-US" sz="870" b="0" u="none" strike="noStrike">
                <a:solidFill>
                  <a:srgbClr val="E0E0E0"/>
                </a:solidFill>
                <a:effectLst/>
                <a:uFillTx/>
                <a:latin typeface="Courier New"/>
                <a:ea typeface="Courier New"/>
              </a:rPr>
              <a:t> context </a:t>
            </a:r>
            <a:r>
              <a:rPr lang="en-US" sz="870" b="0" u="none" strike="noStrike">
                <a:solidFill>
                  <a:srgbClr val="FF9900"/>
                </a:solidFill>
                <a:effectLst/>
                <a:uFillTx/>
                <a:latin typeface="Courier New"/>
                <a:ea typeface="Courier New"/>
              </a:rPr>
              <a:t>or</a:t>
            </a:r>
            <a:r>
              <a:rPr lang="en-US" sz="870" b="0" u="none" strike="noStrike">
                <a:solidFill>
                  <a:srgbClr val="E0E0E0"/>
                </a:solidFill>
                <a:effectLst/>
                <a:uFillTx/>
                <a:latin typeface="Courier New"/>
                <a:ea typeface="Courier New"/>
              </a:rPr>
              <a:t> </a:t>
            </a:r>
            <a:r>
              <a:rPr lang="en-US" sz="870" b="0" u="none" strike="noStrike">
                <a:solidFill>
                  <a:srgbClr val="FF9900"/>
                </a:solidFill>
                <a:effectLst/>
                <a:uFillTx/>
                <a:latin typeface="Courier New"/>
                <a:ea typeface="Courier New"/>
              </a:rPr>
              <a:t>not</a:t>
            </a:r>
            <a:r>
              <a:rPr lang="en-US" sz="870" b="0" u="none" strike="noStrike">
                <a:solidFill>
                  <a:srgbClr val="E0E0E0"/>
                </a:solidFill>
                <a:effectLst/>
                <a:uFillTx/>
                <a:latin typeface="Courier New"/>
                <a:ea typeface="Courier New"/>
              </a:rPr>
              <a:t> question:</a:t>
            </a:r>
            <a:endParaRPr lang="en-US" sz="870" b="0" u="none" strike="noStrike">
              <a:solidFill>
                <a:srgbClr val="000000"/>
              </a:solidFill>
              <a:effectLst/>
              <a:uFillTx/>
              <a:latin typeface="Times New Roman"/>
            </a:endParaRPr>
          </a:p>
        </p:txBody>
      </p:sp>
      <p:sp>
        <p:nvSpPr>
          <p:cNvPr id="805" name="文本框 804"/>
          <p:cNvSpPr txBox="1"/>
          <p:nvPr/>
        </p:nvSpPr>
        <p:spPr>
          <a:xfrm>
            <a:off x="805680" y="7531560"/>
            <a:ext cx="500832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a:t>
            </a:r>
            <a:r>
              <a:rPr lang="en-US" sz="870" b="0" u="none" strike="noStrike">
                <a:solidFill>
                  <a:srgbClr val="FF9900"/>
                </a:solidFill>
                <a:effectLst/>
                <a:uFillTx/>
                <a:latin typeface="Courier New"/>
                <a:ea typeface="Courier New"/>
              </a:rPr>
              <a:t>return</a:t>
            </a:r>
            <a:r>
              <a:rPr lang="en-US" sz="870" b="0" u="none" strike="noStrike">
                <a:solidFill>
                  <a:srgbClr val="E0E0E0"/>
                </a:solidFill>
                <a:effectLst/>
                <a:uFillTx/>
                <a:latin typeface="Courier New"/>
                <a:ea typeface="Courier New"/>
              </a:rPr>
              <a:t> jsonify({</a:t>
            </a:r>
            <a:r>
              <a:rPr lang="en-US" sz="870" b="0" u="none" strike="noStrike">
                <a:solidFill>
                  <a:srgbClr val="50C878"/>
                </a:solidFill>
                <a:effectLst/>
                <a:uFillTx/>
                <a:latin typeface="Courier New"/>
                <a:ea typeface="Courier New"/>
              </a:rPr>
              <a:t>"error"</a:t>
            </a:r>
            <a:r>
              <a:rPr lang="en-US" sz="870" b="0" u="none" strike="noStrike">
                <a:solidFill>
                  <a:srgbClr val="E0E0E0"/>
                </a:solidFill>
                <a:effectLst/>
                <a:uFillTx/>
                <a:latin typeface="Courier New"/>
                <a:ea typeface="Courier New"/>
              </a:rPr>
              <a:t>: </a:t>
            </a:r>
            <a:r>
              <a:rPr lang="en-US" sz="870" b="0" u="none" strike="noStrike">
                <a:solidFill>
                  <a:srgbClr val="50C878"/>
                </a:solidFill>
                <a:effectLst/>
                <a:uFillTx/>
                <a:latin typeface="Courier New"/>
                <a:ea typeface="Courier New"/>
              </a:rPr>
              <a:t>"context and question are required"</a:t>
            </a:r>
            <a:r>
              <a:rPr lang="en-US" sz="870" b="0" u="none" strike="noStrike">
                <a:solidFill>
                  <a:srgbClr val="E0E0E0"/>
                </a:solidFill>
                <a:effectLst/>
                <a:uFillTx/>
                <a:latin typeface="Courier New"/>
                <a:ea typeface="Courier New"/>
              </a:rPr>
              <a:t>}), 400</a:t>
            </a:r>
            <a:endParaRPr lang="en-US" sz="870" b="0" u="none" strike="noStrike">
              <a:solidFill>
                <a:srgbClr val="000000"/>
              </a:solidFill>
              <a:effectLst/>
              <a:uFillTx/>
              <a:latin typeface="Times New Roman"/>
            </a:endParaRPr>
          </a:p>
        </p:txBody>
      </p:sp>
      <p:sp>
        <p:nvSpPr>
          <p:cNvPr id="806" name="文本框 805"/>
          <p:cNvSpPr txBox="1"/>
          <p:nvPr/>
        </p:nvSpPr>
        <p:spPr>
          <a:xfrm>
            <a:off x="805680" y="7689600"/>
            <a:ext cx="26784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807" name="文本框 806"/>
          <p:cNvSpPr txBox="1"/>
          <p:nvPr/>
        </p:nvSpPr>
        <p:spPr>
          <a:xfrm>
            <a:off x="805680" y="7847640"/>
            <a:ext cx="313848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answer = generate_answer(context, question)</a:t>
            </a:r>
            <a:endParaRPr lang="en-US" sz="870" b="0" u="none" strike="noStrike">
              <a:solidFill>
                <a:srgbClr val="000000"/>
              </a:solidFill>
              <a:effectLst/>
              <a:uFillTx/>
              <a:latin typeface="Times New Roman"/>
            </a:endParaRPr>
          </a:p>
        </p:txBody>
      </p:sp>
      <p:sp>
        <p:nvSpPr>
          <p:cNvPr id="808" name="文本框 807"/>
          <p:cNvSpPr txBox="1"/>
          <p:nvPr/>
        </p:nvSpPr>
        <p:spPr>
          <a:xfrm>
            <a:off x="805680" y="8005680"/>
            <a:ext cx="253836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a:t>
            </a:r>
            <a:r>
              <a:rPr lang="en-US" sz="870" b="0" u="none" strike="noStrike">
                <a:solidFill>
                  <a:srgbClr val="FF9900"/>
                </a:solidFill>
                <a:effectLst/>
                <a:uFillTx/>
                <a:latin typeface="Courier New"/>
                <a:ea typeface="Courier New"/>
              </a:rPr>
              <a:t>return</a:t>
            </a:r>
            <a:r>
              <a:rPr lang="en-US" sz="870" b="0" u="none" strike="noStrike">
                <a:solidFill>
                  <a:srgbClr val="E0E0E0"/>
                </a:solidFill>
                <a:effectLst/>
                <a:uFillTx/>
                <a:latin typeface="Courier New"/>
                <a:ea typeface="Courier New"/>
              </a:rPr>
              <a:t> jsonify({</a:t>
            </a:r>
            <a:r>
              <a:rPr lang="en-US" sz="870" b="0" u="none" strike="noStrike">
                <a:solidFill>
                  <a:srgbClr val="50C878"/>
                </a:solidFill>
                <a:effectLst/>
                <a:uFillTx/>
                <a:latin typeface="Courier New"/>
                <a:ea typeface="Courier New"/>
              </a:rPr>
              <a:t>"answer"</a:t>
            </a:r>
            <a:r>
              <a:rPr lang="en-US" sz="870" b="0" u="none" strike="noStrike">
                <a:solidFill>
                  <a:srgbClr val="E0E0E0"/>
                </a:solidFill>
                <a:effectLst/>
                <a:uFillTx/>
                <a:latin typeface="Courier New"/>
                <a:ea typeface="Courier New"/>
              </a:rPr>
              <a:t>: answer})</a:t>
            </a:r>
            <a:endParaRPr lang="en-US" sz="870" b="0" u="none" strike="noStrike">
              <a:solidFill>
                <a:srgbClr val="000000"/>
              </a:solidFill>
              <a:effectLst/>
              <a:uFillTx/>
              <a:latin typeface="Times New Roman"/>
            </a:endParaRPr>
          </a:p>
        </p:txBody>
      </p:sp>
      <p:sp>
        <p:nvSpPr>
          <p:cNvPr id="809" name="文本框 808"/>
          <p:cNvSpPr txBox="1"/>
          <p:nvPr/>
        </p:nvSpPr>
        <p:spPr>
          <a:xfrm>
            <a:off x="805680" y="8321400"/>
            <a:ext cx="134280" cy="126720"/>
          </a:xfrm>
          <a:prstGeom prst="rect">
            <a:avLst/>
          </a:prstGeom>
          <a:noFill/>
          <a:ln w="0">
            <a:noFill/>
          </a:ln>
        </p:spPr>
        <p:txBody>
          <a:bodyPr wrap="none" lIns="0" tIns="0" rIns="0" bIns="0" anchor="t">
            <a:spAutoFit/>
          </a:bodyPr>
          <a:lstStyle/>
          <a:p>
            <a:r>
              <a:rPr lang="en-US" sz="870" b="0" u="none" strike="noStrike">
                <a:solidFill>
                  <a:srgbClr val="4A90E2"/>
                </a:solidFill>
                <a:effectLst/>
                <a:uFillTx/>
                <a:latin typeface="Courier New"/>
                <a:ea typeface="Courier New"/>
              </a:rPr>
              <a:t># </a:t>
            </a:r>
            <a:endParaRPr lang="en-US" sz="870" b="0" u="none" strike="noStrike">
              <a:solidFill>
                <a:srgbClr val="000000"/>
              </a:solidFill>
              <a:effectLst/>
              <a:uFillTx/>
              <a:latin typeface="Times New Roman"/>
            </a:endParaRPr>
          </a:p>
        </p:txBody>
      </p:sp>
      <p:sp>
        <p:nvSpPr>
          <p:cNvPr id="810" name="文本框 809"/>
          <p:cNvSpPr txBox="1"/>
          <p:nvPr/>
        </p:nvSpPr>
        <p:spPr>
          <a:xfrm>
            <a:off x="938520" y="8285400"/>
            <a:ext cx="223200" cy="162000"/>
          </a:xfrm>
          <a:prstGeom prst="rect">
            <a:avLst/>
          </a:prstGeom>
          <a:noFill/>
          <a:ln w="0">
            <a:noFill/>
          </a:ln>
        </p:spPr>
        <p:txBody>
          <a:bodyPr wrap="none" lIns="0" tIns="0" rIns="0" bIns="0" anchor="t">
            <a:spAutoFit/>
          </a:bodyPr>
          <a:lstStyle/>
          <a:p>
            <a:r>
              <a:rPr lang="zh-CN" sz="870" b="0" u="none" strike="noStrike">
                <a:solidFill>
                  <a:srgbClr val="4A90E2"/>
                </a:solidFill>
                <a:effectLst/>
                <a:uFillTx/>
                <a:latin typeface="NotoSansCJKsc"/>
                <a:ea typeface="NotoSansCJKsc"/>
              </a:rPr>
              <a:t>运⾏</a:t>
            </a:r>
            <a:endParaRPr lang="en-US" sz="870" b="0" u="none" strike="noStrike">
              <a:solidFill>
                <a:srgbClr val="000000"/>
              </a:solidFill>
              <a:effectLst/>
              <a:uFillTx/>
              <a:latin typeface="Times New Roman"/>
            </a:endParaRPr>
          </a:p>
        </p:txBody>
      </p:sp>
      <p:sp>
        <p:nvSpPr>
          <p:cNvPr id="811" name="文本框 810"/>
          <p:cNvSpPr txBox="1"/>
          <p:nvPr/>
        </p:nvSpPr>
        <p:spPr>
          <a:xfrm>
            <a:off x="1159920" y="8321400"/>
            <a:ext cx="334440" cy="126720"/>
          </a:xfrm>
          <a:prstGeom prst="rect">
            <a:avLst/>
          </a:prstGeom>
          <a:noFill/>
          <a:ln w="0">
            <a:noFill/>
          </a:ln>
        </p:spPr>
        <p:txBody>
          <a:bodyPr wrap="none" lIns="0" tIns="0" rIns="0" bIns="0" anchor="t">
            <a:spAutoFit/>
          </a:bodyPr>
          <a:lstStyle/>
          <a:p>
            <a:r>
              <a:rPr lang="en-US" sz="870" b="0" u="none" strike="noStrike">
                <a:solidFill>
                  <a:srgbClr val="4A90E2"/>
                </a:solidFill>
                <a:effectLst/>
                <a:uFillTx/>
                <a:latin typeface="Courier New"/>
                <a:ea typeface="Courier New"/>
              </a:rPr>
              <a:t>Flask</a:t>
            </a:r>
            <a:endParaRPr lang="en-US" sz="870" b="0" u="none" strike="noStrike">
              <a:solidFill>
                <a:srgbClr val="000000"/>
              </a:solidFill>
              <a:effectLst/>
              <a:uFillTx/>
              <a:latin typeface="Times New Roman"/>
            </a:endParaRPr>
          </a:p>
        </p:txBody>
      </p:sp>
      <p:sp>
        <p:nvSpPr>
          <p:cNvPr id="812" name="文本框 811"/>
          <p:cNvSpPr txBox="1"/>
          <p:nvPr/>
        </p:nvSpPr>
        <p:spPr>
          <a:xfrm>
            <a:off x="1491480" y="8285400"/>
            <a:ext cx="223200" cy="162000"/>
          </a:xfrm>
          <a:prstGeom prst="rect">
            <a:avLst/>
          </a:prstGeom>
          <a:noFill/>
          <a:ln w="0">
            <a:noFill/>
          </a:ln>
        </p:spPr>
        <p:txBody>
          <a:bodyPr wrap="none" lIns="0" tIns="0" rIns="0" bIns="0" anchor="t">
            <a:spAutoFit/>
          </a:bodyPr>
          <a:lstStyle/>
          <a:p>
            <a:r>
              <a:rPr lang="zh-CN" sz="870" b="0" u="none" strike="noStrike">
                <a:solidFill>
                  <a:srgbClr val="4A90E2"/>
                </a:solidFill>
                <a:effectLst/>
                <a:uFillTx/>
                <a:latin typeface="NotoSansCJKsc"/>
                <a:ea typeface="NotoSansCJKsc"/>
              </a:rPr>
              <a:t>应⽤</a:t>
            </a:r>
            <a:endParaRPr lang="en-US" sz="870" b="0" u="none" strike="noStrike">
              <a:solidFill>
                <a:srgbClr val="000000"/>
              </a:solidFill>
              <a:effectLst/>
              <a:uFillTx/>
              <a:latin typeface="Times New Roman"/>
            </a:endParaRPr>
          </a:p>
        </p:txBody>
      </p:sp>
      <p:sp>
        <p:nvSpPr>
          <p:cNvPr id="813" name="文本框 812"/>
          <p:cNvSpPr txBox="1"/>
          <p:nvPr/>
        </p:nvSpPr>
        <p:spPr>
          <a:xfrm>
            <a:off x="805680" y="8479440"/>
            <a:ext cx="1736640" cy="126720"/>
          </a:xfrm>
          <a:prstGeom prst="rect">
            <a:avLst/>
          </a:prstGeom>
          <a:noFill/>
          <a:ln w="0">
            <a:noFill/>
          </a:ln>
        </p:spPr>
        <p:txBody>
          <a:bodyPr wrap="none" lIns="0" tIns="0" rIns="0" bIns="0" anchor="t">
            <a:spAutoFit/>
          </a:bodyPr>
          <a:lstStyle/>
          <a:p>
            <a:r>
              <a:rPr lang="en-US" sz="870" b="0" u="none" strike="noStrike">
                <a:solidFill>
                  <a:srgbClr val="FF9900"/>
                </a:solidFill>
                <a:effectLst/>
                <a:uFillTx/>
                <a:latin typeface="Courier New"/>
                <a:ea typeface="Courier New"/>
              </a:rPr>
              <a:t>if</a:t>
            </a:r>
            <a:r>
              <a:rPr lang="en-US" sz="870" b="0" u="none" strike="noStrike">
                <a:solidFill>
                  <a:srgbClr val="E0E0E0"/>
                </a:solidFill>
                <a:effectLst/>
                <a:uFillTx/>
                <a:latin typeface="Courier New"/>
                <a:ea typeface="Courier New"/>
              </a:rPr>
              <a:t> __name__ == </a:t>
            </a:r>
            <a:r>
              <a:rPr lang="en-US" sz="870" b="0" u="none" strike="noStrike">
                <a:solidFill>
                  <a:srgbClr val="50C878"/>
                </a:solidFill>
                <a:effectLst/>
                <a:uFillTx/>
                <a:latin typeface="Courier New"/>
                <a:ea typeface="Courier New"/>
              </a:rPr>
              <a:t>"__main__"</a:t>
            </a:r>
            <a:r>
              <a:rPr lang="en-US" sz="870" b="0" u="none" strike="noStrike">
                <a:solidFill>
                  <a:srgbClr val="E0E0E0"/>
                </a:solidFill>
                <a:effectLst/>
                <a:uFillTx/>
                <a:latin typeface="Courier New"/>
                <a:ea typeface="Courier New"/>
              </a:rPr>
              <a:t>:</a:t>
            </a:r>
            <a:endParaRPr lang="en-US" sz="870" b="0" u="none" strike="noStrike">
              <a:solidFill>
                <a:srgbClr val="000000"/>
              </a:solidFill>
              <a:effectLst/>
              <a:uFillTx/>
              <a:latin typeface="Times New Roman"/>
            </a:endParaRPr>
          </a:p>
        </p:txBody>
      </p:sp>
      <p:sp>
        <p:nvSpPr>
          <p:cNvPr id="814" name="任意多边形 813"/>
          <p:cNvSpPr/>
          <p:nvPr/>
        </p:nvSpPr>
        <p:spPr>
          <a:xfrm>
            <a:off x="6367320" y="2085480"/>
            <a:ext cx="3666240" cy="632520"/>
          </a:xfrm>
          <a:custGeom>
            <a:avLst/>
            <a:gdLst/>
            <a:ahLst/>
            <a:cxnLst/>
            <a:rect l="0" t="0" r="r" b="b"/>
            <a:pathLst>
              <a:path w="10184" h="1757">
                <a:moveTo>
                  <a:pt x="0" y="1581"/>
                </a:moveTo>
                <a:lnTo>
                  <a:pt x="0" y="176"/>
                </a:lnTo>
                <a:cubicBezTo>
                  <a:pt x="0" y="164"/>
                  <a:pt x="1" y="153"/>
                  <a:pt x="4" y="141"/>
                </a:cubicBezTo>
                <a:cubicBezTo>
                  <a:pt x="6" y="130"/>
                  <a:pt x="9" y="119"/>
                  <a:pt x="14" y="108"/>
                </a:cubicBezTo>
                <a:cubicBezTo>
                  <a:pt x="18" y="98"/>
                  <a:pt x="23" y="88"/>
                  <a:pt x="30" y="78"/>
                </a:cubicBezTo>
                <a:cubicBezTo>
                  <a:pt x="36" y="68"/>
                  <a:pt x="43" y="60"/>
                  <a:pt x="52" y="51"/>
                </a:cubicBezTo>
                <a:cubicBezTo>
                  <a:pt x="60" y="43"/>
                  <a:pt x="69" y="36"/>
                  <a:pt x="78" y="30"/>
                </a:cubicBezTo>
                <a:cubicBezTo>
                  <a:pt x="88" y="23"/>
                  <a:pt x="98" y="18"/>
                  <a:pt x="109" y="13"/>
                </a:cubicBezTo>
                <a:cubicBezTo>
                  <a:pt x="119" y="9"/>
                  <a:pt x="130" y="6"/>
                  <a:pt x="141" y="3"/>
                </a:cubicBezTo>
                <a:cubicBezTo>
                  <a:pt x="153" y="1"/>
                  <a:pt x="164" y="0"/>
                  <a:pt x="176" y="0"/>
                </a:cubicBezTo>
                <a:lnTo>
                  <a:pt x="10008" y="0"/>
                </a:lnTo>
                <a:cubicBezTo>
                  <a:pt x="10020" y="0"/>
                  <a:pt x="10031" y="1"/>
                  <a:pt x="10042" y="3"/>
                </a:cubicBezTo>
                <a:cubicBezTo>
                  <a:pt x="10054" y="6"/>
                  <a:pt x="10065" y="9"/>
                  <a:pt x="10075" y="13"/>
                </a:cubicBezTo>
                <a:cubicBezTo>
                  <a:pt x="10086" y="18"/>
                  <a:pt x="10096" y="23"/>
                  <a:pt x="10106" y="30"/>
                </a:cubicBezTo>
                <a:cubicBezTo>
                  <a:pt x="10115" y="36"/>
                  <a:pt x="10124" y="43"/>
                  <a:pt x="10132" y="51"/>
                </a:cubicBezTo>
                <a:cubicBezTo>
                  <a:pt x="10140" y="60"/>
                  <a:pt x="10148" y="68"/>
                  <a:pt x="10154" y="78"/>
                </a:cubicBezTo>
                <a:cubicBezTo>
                  <a:pt x="10160" y="88"/>
                  <a:pt x="10166" y="98"/>
                  <a:pt x="10170" y="108"/>
                </a:cubicBezTo>
                <a:cubicBezTo>
                  <a:pt x="10175" y="119"/>
                  <a:pt x="10178" y="130"/>
                  <a:pt x="10180" y="141"/>
                </a:cubicBezTo>
                <a:cubicBezTo>
                  <a:pt x="10182" y="153"/>
                  <a:pt x="10184" y="164"/>
                  <a:pt x="10184" y="176"/>
                </a:cubicBezTo>
                <a:lnTo>
                  <a:pt x="10184" y="1581"/>
                </a:lnTo>
                <a:cubicBezTo>
                  <a:pt x="10184" y="1593"/>
                  <a:pt x="10182" y="1604"/>
                  <a:pt x="10180" y="1615"/>
                </a:cubicBezTo>
                <a:cubicBezTo>
                  <a:pt x="10178" y="1627"/>
                  <a:pt x="10175" y="1638"/>
                  <a:pt x="10170" y="1648"/>
                </a:cubicBezTo>
                <a:cubicBezTo>
                  <a:pt x="10166" y="1659"/>
                  <a:pt x="10160" y="1669"/>
                  <a:pt x="10154" y="1679"/>
                </a:cubicBezTo>
                <a:cubicBezTo>
                  <a:pt x="10148" y="1688"/>
                  <a:pt x="10140" y="1697"/>
                  <a:pt x="10132" y="1705"/>
                </a:cubicBezTo>
                <a:cubicBezTo>
                  <a:pt x="10124" y="1713"/>
                  <a:pt x="10115" y="1721"/>
                  <a:pt x="10106" y="1727"/>
                </a:cubicBezTo>
                <a:cubicBezTo>
                  <a:pt x="10096" y="1733"/>
                  <a:pt x="10086" y="1739"/>
                  <a:pt x="10075" y="1743"/>
                </a:cubicBezTo>
                <a:cubicBezTo>
                  <a:pt x="10065" y="1748"/>
                  <a:pt x="10054" y="1751"/>
                  <a:pt x="10042" y="1753"/>
                </a:cubicBezTo>
                <a:cubicBezTo>
                  <a:pt x="10031" y="1755"/>
                  <a:pt x="10020" y="1757"/>
                  <a:pt x="10008" y="1757"/>
                </a:cubicBezTo>
                <a:lnTo>
                  <a:pt x="176" y="1757"/>
                </a:lnTo>
                <a:cubicBezTo>
                  <a:pt x="164" y="1757"/>
                  <a:pt x="153" y="1755"/>
                  <a:pt x="141" y="1753"/>
                </a:cubicBezTo>
                <a:cubicBezTo>
                  <a:pt x="130" y="1751"/>
                  <a:pt x="119" y="1748"/>
                  <a:pt x="109" y="1743"/>
                </a:cubicBezTo>
                <a:cubicBezTo>
                  <a:pt x="98" y="1739"/>
                  <a:pt x="88" y="1733"/>
                  <a:pt x="78" y="1727"/>
                </a:cubicBezTo>
                <a:cubicBezTo>
                  <a:pt x="69" y="1721"/>
                  <a:pt x="60" y="1713"/>
                  <a:pt x="52" y="1705"/>
                </a:cubicBezTo>
                <a:cubicBezTo>
                  <a:pt x="43" y="1697"/>
                  <a:pt x="36" y="1688"/>
                  <a:pt x="30" y="1679"/>
                </a:cubicBezTo>
                <a:cubicBezTo>
                  <a:pt x="23" y="1669"/>
                  <a:pt x="18" y="1659"/>
                  <a:pt x="14" y="1648"/>
                </a:cubicBezTo>
                <a:cubicBezTo>
                  <a:pt x="9" y="1638"/>
                  <a:pt x="6" y="1627"/>
                  <a:pt x="4" y="1615"/>
                </a:cubicBezTo>
                <a:cubicBezTo>
                  <a:pt x="1" y="1604"/>
                  <a:pt x="0" y="1593"/>
                  <a:pt x="0" y="1581"/>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15" name="任意多边形 814"/>
          <p:cNvSpPr/>
          <p:nvPr/>
        </p:nvSpPr>
        <p:spPr>
          <a:xfrm>
            <a:off x="6367320" y="2812320"/>
            <a:ext cx="3666240" cy="885240"/>
          </a:xfrm>
          <a:custGeom>
            <a:avLst/>
            <a:gdLst/>
            <a:ahLst/>
            <a:cxnLst/>
            <a:rect l="0" t="0" r="r" b="b"/>
            <a:pathLst>
              <a:path w="10184" h="2459">
                <a:moveTo>
                  <a:pt x="0" y="2283"/>
                </a:moveTo>
                <a:lnTo>
                  <a:pt x="0" y="175"/>
                </a:lnTo>
                <a:cubicBezTo>
                  <a:pt x="0" y="164"/>
                  <a:pt x="1" y="153"/>
                  <a:pt x="4" y="141"/>
                </a:cubicBezTo>
                <a:cubicBezTo>
                  <a:pt x="6" y="130"/>
                  <a:pt x="9" y="119"/>
                  <a:pt x="14" y="108"/>
                </a:cubicBezTo>
                <a:cubicBezTo>
                  <a:pt x="18" y="98"/>
                  <a:pt x="23" y="88"/>
                  <a:pt x="30" y="78"/>
                </a:cubicBezTo>
                <a:cubicBezTo>
                  <a:pt x="36" y="68"/>
                  <a:pt x="43" y="59"/>
                  <a:pt x="52" y="51"/>
                </a:cubicBezTo>
                <a:cubicBezTo>
                  <a:pt x="60" y="43"/>
                  <a:pt x="69" y="36"/>
                  <a:pt x="78" y="29"/>
                </a:cubicBezTo>
                <a:cubicBezTo>
                  <a:pt x="88" y="23"/>
                  <a:pt x="98" y="18"/>
                  <a:pt x="109" y="13"/>
                </a:cubicBezTo>
                <a:cubicBezTo>
                  <a:pt x="119" y="9"/>
                  <a:pt x="130" y="6"/>
                  <a:pt x="141" y="3"/>
                </a:cubicBezTo>
                <a:cubicBezTo>
                  <a:pt x="153" y="1"/>
                  <a:pt x="164" y="0"/>
                  <a:pt x="176" y="0"/>
                </a:cubicBezTo>
                <a:lnTo>
                  <a:pt x="10008" y="0"/>
                </a:lnTo>
                <a:cubicBezTo>
                  <a:pt x="10020" y="0"/>
                  <a:pt x="10031" y="1"/>
                  <a:pt x="10042" y="3"/>
                </a:cubicBezTo>
                <a:cubicBezTo>
                  <a:pt x="10054" y="6"/>
                  <a:pt x="10065" y="9"/>
                  <a:pt x="10075" y="13"/>
                </a:cubicBezTo>
                <a:cubicBezTo>
                  <a:pt x="10086" y="18"/>
                  <a:pt x="10096" y="23"/>
                  <a:pt x="10106" y="29"/>
                </a:cubicBezTo>
                <a:cubicBezTo>
                  <a:pt x="10115" y="36"/>
                  <a:pt x="10124" y="43"/>
                  <a:pt x="10132" y="51"/>
                </a:cubicBezTo>
                <a:cubicBezTo>
                  <a:pt x="10140" y="59"/>
                  <a:pt x="10148" y="68"/>
                  <a:pt x="10154" y="78"/>
                </a:cubicBezTo>
                <a:cubicBezTo>
                  <a:pt x="10160" y="88"/>
                  <a:pt x="10166" y="98"/>
                  <a:pt x="10170" y="108"/>
                </a:cubicBezTo>
                <a:cubicBezTo>
                  <a:pt x="10175" y="119"/>
                  <a:pt x="10178" y="130"/>
                  <a:pt x="10180" y="141"/>
                </a:cubicBezTo>
                <a:cubicBezTo>
                  <a:pt x="10182" y="153"/>
                  <a:pt x="10184" y="164"/>
                  <a:pt x="10184" y="175"/>
                </a:cubicBezTo>
                <a:lnTo>
                  <a:pt x="10184" y="2283"/>
                </a:lnTo>
                <a:cubicBezTo>
                  <a:pt x="10184" y="2295"/>
                  <a:pt x="10182" y="2306"/>
                  <a:pt x="10180" y="2317"/>
                </a:cubicBezTo>
                <a:cubicBezTo>
                  <a:pt x="10178" y="2329"/>
                  <a:pt x="10175" y="2340"/>
                  <a:pt x="10170" y="2350"/>
                </a:cubicBezTo>
                <a:cubicBezTo>
                  <a:pt x="10166" y="2361"/>
                  <a:pt x="10160" y="2371"/>
                  <a:pt x="10154" y="2381"/>
                </a:cubicBezTo>
                <a:cubicBezTo>
                  <a:pt x="10148" y="2390"/>
                  <a:pt x="10140" y="2399"/>
                  <a:pt x="10132" y="2407"/>
                </a:cubicBezTo>
                <a:cubicBezTo>
                  <a:pt x="10124" y="2415"/>
                  <a:pt x="10115" y="2423"/>
                  <a:pt x="10106" y="2429"/>
                </a:cubicBezTo>
                <a:cubicBezTo>
                  <a:pt x="10096" y="2436"/>
                  <a:pt x="10086" y="2441"/>
                  <a:pt x="10075" y="2445"/>
                </a:cubicBezTo>
                <a:cubicBezTo>
                  <a:pt x="10065" y="2450"/>
                  <a:pt x="10054" y="2453"/>
                  <a:pt x="10042" y="2455"/>
                </a:cubicBezTo>
                <a:cubicBezTo>
                  <a:pt x="10031" y="2458"/>
                  <a:pt x="10020" y="2459"/>
                  <a:pt x="10008" y="2459"/>
                </a:cubicBezTo>
                <a:lnTo>
                  <a:pt x="176" y="2459"/>
                </a:lnTo>
                <a:cubicBezTo>
                  <a:pt x="164" y="2459"/>
                  <a:pt x="153" y="2458"/>
                  <a:pt x="141" y="2455"/>
                </a:cubicBezTo>
                <a:cubicBezTo>
                  <a:pt x="130" y="2453"/>
                  <a:pt x="119" y="2450"/>
                  <a:pt x="109" y="2445"/>
                </a:cubicBezTo>
                <a:cubicBezTo>
                  <a:pt x="98" y="2441"/>
                  <a:pt x="88" y="2436"/>
                  <a:pt x="78" y="2429"/>
                </a:cubicBezTo>
                <a:cubicBezTo>
                  <a:pt x="69" y="2423"/>
                  <a:pt x="60" y="2415"/>
                  <a:pt x="52" y="2407"/>
                </a:cubicBezTo>
                <a:cubicBezTo>
                  <a:pt x="43" y="2399"/>
                  <a:pt x="36" y="2390"/>
                  <a:pt x="30" y="2381"/>
                </a:cubicBezTo>
                <a:cubicBezTo>
                  <a:pt x="23" y="2371"/>
                  <a:pt x="18" y="2361"/>
                  <a:pt x="14" y="2350"/>
                </a:cubicBezTo>
                <a:cubicBezTo>
                  <a:pt x="9" y="2340"/>
                  <a:pt x="6" y="2329"/>
                  <a:pt x="4" y="2317"/>
                </a:cubicBezTo>
                <a:cubicBezTo>
                  <a:pt x="1" y="2306"/>
                  <a:pt x="0" y="2295"/>
                  <a:pt x="0" y="2283"/>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16" name="图片 815"/>
          <p:cNvPicPr/>
          <p:nvPr/>
        </p:nvPicPr>
        <p:blipFill>
          <a:blip r:embed="rId5"/>
          <a:stretch/>
        </p:blipFill>
        <p:spPr>
          <a:xfrm>
            <a:off x="6367680" y="1761840"/>
            <a:ext cx="141840" cy="189360"/>
          </a:xfrm>
          <a:prstGeom prst="rect">
            <a:avLst/>
          </a:prstGeom>
          <a:noFill/>
          <a:ln w="0">
            <a:noFill/>
          </a:ln>
        </p:spPr>
      </p:pic>
      <p:sp>
        <p:nvSpPr>
          <p:cNvPr id="817" name="文本框 816"/>
          <p:cNvSpPr txBox="1"/>
          <p:nvPr/>
        </p:nvSpPr>
        <p:spPr>
          <a:xfrm>
            <a:off x="805680" y="8637480"/>
            <a:ext cx="2537640" cy="126720"/>
          </a:xfrm>
          <a:prstGeom prst="rect">
            <a:avLst/>
          </a:prstGeom>
          <a:noFill/>
          <a:ln w="0">
            <a:noFill/>
          </a:ln>
        </p:spPr>
        <p:txBody>
          <a:bodyPr wrap="none" lIns="0" tIns="0" rIns="0" bIns="0" anchor="t">
            <a:spAutoFit/>
          </a:bodyPr>
          <a:lstStyle/>
          <a:p>
            <a:r>
              <a:rPr lang="en-US" sz="870" b="0" u="none" strike="noStrike">
                <a:solidFill>
                  <a:srgbClr val="E0E0E0"/>
                </a:solidFill>
                <a:effectLst/>
                <a:uFillTx/>
                <a:latin typeface="Courier New"/>
                <a:ea typeface="Courier New"/>
              </a:rPr>
              <a:t>    app.run(host=</a:t>
            </a:r>
            <a:r>
              <a:rPr lang="en-US" sz="870" b="0" u="none" strike="noStrike">
                <a:solidFill>
                  <a:srgbClr val="50C878"/>
                </a:solidFill>
                <a:effectLst/>
                <a:uFillTx/>
                <a:latin typeface="Courier New"/>
                <a:ea typeface="Courier New"/>
              </a:rPr>
              <a:t>"0.0.0.0"</a:t>
            </a:r>
            <a:r>
              <a:rPr lang="en-US" sz="870" b="0" u="none" strike="noStrike">
                <a:solidFill>
                  <a:srgbClr val="E0E0E0"/>
                </a:solidFill>
                <a:effectLst/>
                <a:uFillTx/>
                <a:latin typeface="Courier New"/>
                <a:ea typeface="Courier New"/>
              </a:rPr>
              <a:t>, port=5000)</a:t>
            </a:r>
            <a:endParaRPr lang="en-US" sz="870" b="0" u="none" strike="noStrike">
              <a:solidFill>
                <a:srgbClr val="000000"/>
              </a:solidFill>
              <a:effectLst/>
              <a:uFillTx/>
              <a:latin typeface="Times New Roman"/>
            </a:endParaRPr>
          </a:p>
        </p:txBody>
      </p:sp>
      <p:sp>
        <p:nvSpPr>
          <p:cNvPr id="818" name="文本框 817"/>
          <p:cNvSpPr txBox="1"/>
          <p:nvPr/>
        </p:nvSpPr>
        <p:spPr>
          <a:xfrm>
            <a:off x="6604560" y="1751760"/>
            <a:ext cx="355680" cy="219960"/>
          </a:xfrm>
          <a:prstGeom prst="rect">
            <a:avLst/>
          </a:prstGeom>
          <a:noFill/>
          <a:ln w="0">
            <a:noFill/>
          </a:ln>
        </p:spPr>
        <p:txBody>
          <a:bodyPr wrap="none" lIns="0" tIns="0" rIns="0" bIns="0" anchor="t">
            <a:spAutoFit/>
          </a:bodyPr>
          <a:lstStyle/>
          <a:p>
            <a:r>
              <a:rPr lang="en-US" sz="1490" b="1" u="none" strike="noStrike">
                <a:solidFill>
                  <a:srgbClr val="BFDBFE"/>
                </a:solidFill>
                <a:effectLst/>
                <a:uFillTx/>
                <a:latin typeface="DejaVuSans"/>
                <a:ea typeface="DejaVuSans"/>
              </a:rPr>
              <a:t>API</a:t>
            </a:r>
            <a:endParaRPr lang="en-US" sz="1490" b="0" u="none" strike="noStrike">
              <a:solidFill>
                <a:srgbClr val="000000"/>
              </a:solidFill>
              <a:effectLst/>
              <a:uFillTx/>
              <a:latin typeface="Times New Roman"/>
            </a:endParaRPr>
          </a:p>
        </p:txBody>
      </p:sp>
      <p:sp>
        <p:nvSpPr>
          <p:cNvPr id="819" name="任意多边形 818"/>
          <p:cNvSpPr/>
          <p:nvPr/>
        </p:nvSpPr>
        <p:spPr>
          <a:xfrm>
            <a:off x="6493680" y="2243520"/>
            <a:ext cx="411120" cy="190080"/>
          </a:xfrm>
          <a:custGeom>
            <a:avLst/>
            <a:gdLst/>
            <a:ahLst/>
            <a:cxnLst/>
            <a:rect l="0" t="0" r="r" b="b"/>
            <a:pathLst>
              <a:path w="1142" h="528">
                <a:moveTo>
                  <a:pt x="0" y="440"/>
                </a:moveTo>
                <a:lnTo>
                  <a:pt x="0" y="88"/>
                </a:lnTo>
                <a:cubicBezTo>
                  <a:pt x="0" y="76"/>
                  <a:pt x="2" y="65"/>
                  <a:pt x="7" y="54"/>
                </a:cubicBezTo>
                <a:cubicBezTo>
                  <a:pt x="11" y="43"/>
                  <a:pt x="18" y="34"/>
                  <a:pt x="26" y="26"/>
                </a:cubicBezTo>
                <a:cubicBezTo>
                  <a:pt x="34" y="17"/>
                  <a:pt x="44" y="11"/>
                  <a:pt x="54" y="7"/>
                </a:cubicBezTo>
                <a:cubicBezTo>
                  <a:pt x="65" y="2"/>
                  <a:pt x="76" y="0"/>
                  <a:pt x="88" y="0"/>
                </a:cubicBezTo>
                <a:lnTo>
                  <a:pt x="1055" y="0"/>
                </a:lnTo>
                <a:cubicBezTo>
                  <a:pt x="1066" y="0"/>
                  <a:pt x="1077" y="2"/>
                  <a:pt x="1088" y="7"/>
                </a:cubicBezTo>
                <a:cubicBezTo>
                  <a:pt x="1099" y="11"/>
                  <a:pt x="1108" y="17"/>
                  <a:pt x="1117" y="26"/>
                </a:cubicBezTo>
                <a:cubicBezTo>
                  <a:pt x="1125" y="34"/>
                  <a:pt x="1131" y="43"/>
                  <a:pt x="1136" y="54"/>
                </a:cubicBezTo>
                <a:cubicBezTo>
                  <a:pt x="1140" y="65"/>
                  <a:pt x="1142" y="76"/>
                  <a:pt x="1142" y="88"/>
                </a:cubicBezTo>
                <a:lnTo>
                  <a:pt x="1142" y="440"/>
                </a:lnTo>
                <a:cubicBezTo>
                  <a:pt x="1142" y="451"/>
                  <a:pt x="1140" y="463"/>
                  <a:pt x="1136" y="473"/>
                </a:cubicBezTo>
                <a:cubicBezTo>
                  <a:pt x="1131" y="484"/>
                  <a:pt x="1125" y="494"/>
                  <a:pt x="1117" y="502"/>
                </a:cubicBezTo>
                <a:cubicBezTo>
                  <a:pt x="1108" y="510"/>
                  <a:pt x="1099" y="516"/>
                  <a:pt x="1088" y="521"/>
                </a:cubicBezTo>
                <a:cubicBezTo>
                  <a:pt x="1077" y="525"/>
                  <a:pt x="1066" y="528"/>
                  <a:pt x="1055" y="528"/>
                </a:cubicBezTo>
                <a:lnTo>
                  <a:pt x="88" y="528"/>
                </a:lnTo>
                <a:cubicBezTo>
                  <a:pt x="76" y="528"/>
                  <a:pt x="65" y="525"/>
                  <a:pt x="54" y="521"/>
                </a:cubicBezTo>
                <a:cubicBezTo>
                  <a:pt x="44" y="516"/>
                  <a:pt x="34" y="510"/>
                  <a:pt x="26" y="502"/>
                </a:cubicBezTo>
                <a:cubicBezTo>
                  <a:pt x="18" y="494"/>
                  <a:pt x="11" y="484"/>
                  <a:pt x="7" y="473"/>
                </a:cubicBezTo>
                <a:cubicBezTo>
                  <a:pt x="2" y="463"/>
                  <a:pt x="0" y="451"/>
                  <a:pt x="0" y="440"/>
                </a:cubicBezTo>
                <a:close/>
              </a:path>
            </a:pathLst>
          </a:custGeom>
          <a:solidFill>
            <a:srgbClr val="FF690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20" name="文本框 819"/>
          <p:cNvSpPr txBox="1"/>
          <p:nvPr/>
        </p:nvSpPr>
        <p:spPr>
          <a:xfrm>
            <a:off x="6960960" y="1707840"/>
            <a:ext cx="756720" cy="274680"/>
          </a:xfrm>
          <a:prstGeom prst="rect">
            <a:avLst/>
          </a:prstGeom>
          <a:noFill/>
          <a:ln w="0">
            <a:noFill/>
          </a:ln>
        </p:spPr>
        <p:txBody>
          <a:bodyPr wrap="none" lIns="0" tIns="0" rIns="0" bIns="0" anchor="t">
            <a:spAutoFit/>
          </a:bodyPr>
          <a:lstStyle/>
          <a:p>
            <a:r>
              <a:rPr lang="zh-CN" sz="1490" b="0" u="none" strike="noStrike">
                <a:solidFill>
                  <a:srgbClr val="BFDBFE"/>
                </a:solidFill>
                <a:effectLst/>
                <a:uFillTx/>
                <a:latin typeface="NotoSansCJKsc"/>
                <a:ea typeface="NotoSansCJKsc"/>
              </a:rPr>
              <a:t>端点功能</a:t>
            </a:r>
            <a:endParaRPr lang="en-US" sz="1490" b="0" u="none" strike="noStrike">
              <a:solidFill>
                <a:srgbClr val="000000"/>
              </a:solidFill>
              <a:effectLst/>
              <a:uFillTx/>
              <a:latin typeface="Times New Roman"/>
            </a:endParaRPr>
          </a:p>
        </p:txBody>
      </p:sp>
      <p:sp>
        <p:nvSpPr>
          <p:cNvPr id="821" name="文本框 820"/>
          <p:cNvSpPr txBox="1"/>
          <p:nvPr/>
        </p:nvSpPr>
        <p:spPr>
          <a:xfrm>
            <a:off x="6557040" y="2282040"/>
            <a:ext cx="282960" cy="111960"/>
          </a:xfrm>
          <a:prstGeom prst="rect">
            <a:avLst/>
          </a:prstGeom>
          <a:noFill/>
          <a:ln w="0">
            <a:noFill/>
          </a:ln>
        </p:spPr>
        <p:txBody>
          <a:bodyPr wrap="none" lIns="0" tIns="0" rIns="0" bIns="0" anchor="t">
            <a:spAutoFit/>
          </a:bodyPr>
          <a:lstStyle/>
          <a:p>
            <a:r>
              <a:rPr lang="en-US" sz="750" b="1" u="none" strike="noStrike">
                <a:solidFill>
                  <a:srgbClr val="FFFFFF"/>
                </a:solidFill>
                <a:effectLst/>
                <a:uFillTx/>
                <a:latin typeface="DejaVuSans"/>
                <a:ea typeface="DejaVuSans"/>
              </a:rPr>
              <a:t>POST</a:t>
            </a:r>
            <a:endParaRPr lang="en-US" sz="750" b="0" u="none" strike="noStrike">
              <a:solidFill>
                <a:srgbClr val="000000"/>
              </a:solidFill>
              <a:effectLst/>
              <a:uFillTx/>
              <a:latin typeface="Times New Roman"/>
            </a:endParaRPr>
          </a:p>
        </p:txBody>
      </p:sp>
      <p:sp>
        <p:nvSpPr>
          <p:cNvPr id="822" name="文本框 821"/>
          <p:cNvSpPr txBox="1"/>
          <p:nvPr/>
        </p:nvSpPr>
        <p:spPr>
          <a:xfrm>
            <a:off x="6998040" y="2229120"/>
            <a:ext cx="408600" cy="148320"/>
          </a:xfrm>
          <a:prstGeom prst="rect">
            <a:avLst/>
          </a:prstGeom>
          <a:noFill/>
          <a:ln w="0">
            <a:noFill/>
          </a:ln>
        </p:spPr>
        <p:txBody>
          <a:bodyPr wrap="none" lIns="0" tIns="0" rIns="0" bIns="0" anchor="t">
            <a:spAutoFit/>
          </a:bodyPr>
          <a:lstStyle/>
          <a:p>
            <a:r>
              <a:rPr lang="en-US" sz="989" b="0" u="none" strike="noStrike">
                <a:solidFill>
                  <a:srgbClr val="FFFFFF"/>
                </a:solidFill>
                <a:effectLst/>
                <a:uFillTx/>
                <a:latin typeface="DejaVuSans"/>
                <a:ea typeface="DejaVuSans"/>
              </a:rPr>
              <a:t>/query</a:t>
            </a:r>
            <a:endParaRPr lang="en-US" sz="989" b="0" u="none" strike="noStrike">
              <a:solidFill>
                <a:srgbClr val="000000"/>
              </a:solidFill>
              <a:effectLst/>
              <a:uFillTx/>
              <a:latin typeface="Times New Roman"/>
            </a:endParaRPr>
          </a:p>
        </p:txBody>
      </p:sp>
      <p:sp>
        <p:nvSpPr>
          <p:cNvPr id="823" name="文本框 822"/>
          <p:cNvSpPr txBox="1"/>
          <p:nvPr/>
        </p:nvSpPr>
        <p:spPr>
          <a:xfrm>
            <a:off x="6998040" y="2423520"/>
            <a:ext cx="178092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接收⽤⼾查询请求，返回⽣成的回答</a:t>
            </a:r>
            <a:endParaRPr lang="en-US" sz="870" b="0" u="none" strike="noStrike">
              <a:solidFill>
                <a:srgbClr val="000000"/>
              </a:solidFill>
              <a:effectLst/>
              <a:uFillTx/>
              <a:latin typeface="Times New Roman"/>
            </a:endParaRPr>
          </a:p>
        </p:txBody>
      </p:sp>
      <p:sp>
        <p:nvSpPr>
          <p:cNvPr id="824" name="文本框 823"/>
          <p:cNvSpPr txBox="1"/>
          <p:nvPr/>
        </p:nvSpPr>
        <p:spPr>
          <a:xfrm>
            <a:off x="6494040" y="2926440"/>
            <a:ext cx="506520" cy="183240"/>
          </a:xfrm>
          <a:prstGeom prst="rect">
            <a:avLst/>
          </a:prstGeom>
          <a:noFill/>
          <a:ln w="0">
            <a:noFill/>
          </a:ln>
        </p:spPr>
        <p:txBody>
          <a:bodyPr wrap="none" lIns="0" tIns="0" rIns="0" bIns="0" anchor="t">
            <a:spAutoFit/>
          </a:bodyPr>
          <a:lstStyle/>
          <a:p>
            <a:r>
              <a:rPr lang="zh-CN" sz="989" b="0" u="none" strike="noStrike">
                <a:solidFill>
                  <a:srgbClr val="FFFFFF"/>
                </a:solidFill>
                <a:effectLst/>
                <a:uFillTx/>
                <a:latin typeface="NotoSansCJKsc"/>
                <a:ea typeface="NotoSansCJKsc"/>
              </a:rPr>
              <a:t>请求参数</a:t>
            </a:r>
            <a:endParaRPr lang="en-US" sz="989" b="0" u="none" strike="noStrike">
              <a:solidFill>
                <a:srgbClr val="000000"/>
              </a:solidFill>
              <a:effectLst/>
              <a:uFillTx/>
              <a:latin typeface="Times New Roman"/>
            </a:endParaRPr>
          </a:p>
        </p:txBody>
      </p:sp>
      <p:sp>
        <p:nvSpPr>
          <p:cNvPr id="825" name="文本框 824"/>
          <p:cNvSpPr txBox="1"/>
          <p:nvPr/>
        </p:nvSpPr>
        <p:spPr>
          <a:xfrm>
            <a:off x="6494040" y="3210120"/>
            <a:ext cx="468000" cy="126720"/>
          </a:xfrm>
          <a:prstGeom prst="rect">
            <a:avLst/>
          </a:prstGeom>
          <a:noFill/>
          <a:ln w="0">
            <a:noFill/>
          </a:ln>
        </p:spPr>
        <p:txBody>
          <a:bodyPr wrap="none" lIns="0" tIns="0" rIns="0" bIns="0" anchor="t">
            <a:spAutoFit/>
          </a:bodyPr>
          <a:lstStyle/>
          <a:p>
            <a:r>
              <a:rPr lang="en-US" sz="870" b="0" u="none" strike="noStrike">
                <a:solidFill>
                  <a:srgbClr val="FF8904"/>
                </a:solidFill>
                <a:effectLst/>
                <a:uFillTx/>
                <a:latin typeface="Courier New"/>
                <a:ea typeface="Courier New"/>
              </a:rPr>
              <a:t>context</a:t>
            </a:r>
            <a:endParaRPr lang="en-US" sz="870" b="0" u="none" strike="noStrike">
              <a:solidFill>
                <a:srgbClr val="000000"/>
              </a:solidFill>
              <a:effectLst/>
              <a:uFillTx/>
              <a:latin typeface="Times New Roman"/>
            </a:endParaRPr>
          </a:p>
        </p:txBody>
      </p:sp>
      <p:sp>
        <p:nvSpPr>
          <p:cNvPr id="826" name="文本框 825"/>
          <p:cNvSpPr txBox="1"/>
          <p:nvPr/>
        </p:nvSpPr>
        <p:spPr>
          <a:xfrm>
            <a:off x="7252200" y="3182040"/>
            <a:ext cx="89064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查询的上下⽂信息</a:t>
            </a:r>
            <a:endParaRPr lang="en-US" sz="870" b="0" u="none" strike="noStrike">
              <a:solidFill>
                <a:srgbClr val="000000"/>
              </a:solidFill>
              <a:effectLst/>
              <a:uFillTx/>
              <a:latin typeface="Times New Roman"/>
            </a:endParaRPr>
          </a:p>
        </p:txBody>
      </p:sp>
      <p:sp>
        <p:nvSpPr>
          <p:cNvPr id="827" name="文本框 826"/>
          <p:cNvSpPr txBox="1"/>
          <p:nvPr/>
        </p:nvSpPr>
        <p:spPr>
          <a:xfrm>
            <a:off x="6494040" y="3431520"/>
            <a:ext cx="534960" cy="126720"/>
          </a:xfrm>
          <a:prstGeom prst="rect">
            <a:avLst/>
          </a:prstGeom>
          <a:noFill/>
          <a:ln w="0">
            <a:noFill/>
          </a:ln>
        </p:spPr>
        <p:txBody>
          <a:bodyPr wrap="none" lIns="0" tIns="0" rIns="0" bIns="0" anchor="t">
            <a:spAutoFit/>
          </a:bodyPr>
          <a:lstStyle/>
          <a:p>
            <a:r>
              <a:rPr lang="en-US" sz="870" b="0" u="none" strike="noStrike">
                <a:solidFill>
                  <a:srgbClr val="FF8904"/>
                </a:solidFill>
                <a:effectLst/>
                <a:uFillTx/>
                <a:latin typeface="Courier New"/>
                <a:ea typeface="Courier New"/>
              </a:rPr>
              <a:t>question</a:t>
            </a:r>
            <a:endParaRPr lang="en-US" sz="870" b="0" u="none" strike="noStrike">
              <a:solidFill>
                <a:srgbClr val="000000"/>
              </a:solidFill>
              <a:effectLst/>
              <a:uFillTx/>
              <a:latin typeface="Times New Roman"/>
            </a:endParaRPr>
          </a:p>
        </p:txBody>
      </p:sp>
      <p:pic>
        <p:nvPicPr>
          <p:cNvPr id="828" name="图片 827"/>
          <p:cNvPicPr/>
          <p:nvPr/>
        </p:nvPicPr>
        <p:blipFill>
          <a:blip r:embed="rId6"/>
          <a:stretch/>
        </p:blipFill>
        <p:spPr>
          <a:xfrm>
            <a:off x="6367680" y="3910680"/>
            <a:ext cx="189360" cy="189360"/>
          </a:xfrm>
          <a:prstGeom prst="rect">
            <a:avLst/>
          </a:prstGeom>
          <a:noFill/>
          <a:ln w="0">
            <a:noFill/>
          </a:ln>
        </p:spPr>
      </p:pic>
      <p:sp>
        <p:nvSpPr>
          <p:cNvPr id="829" name="文本框 828"/>
          <p:cNvSpPr txBox="1"/>
          <p:nvPr/>
        </p:nvSpPr>
        <p:spPr>
          <a:xfrm>
            <a:off x="7252200" y="3403080"/>
            <a:ext cx="77940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⽤⼾的具体问题</a:t>
            </a:r>
            <a:endParaRPr lang="en-US" sz="870" b="0" u="none" strike="noStrike">
              <a:solidFill>
                <a:srgbClr val="000000"/>
              </a:solidFill>
              <a:effectLst/>
              <a:uFillTx/>
              <a:latin typeface="Times New Roman"/>
            </a:endParaRPr>
          </a:p>
        </p:txBody>
      </p:sp>
      <p:sp>
        <p:nvSpPr>
          <p:cNvPr id="830" name="文本框 829"/>
          <p:cNvSpPr txBox="1"/>
          <p:nvPr/>
        </p:nvSpPr>
        <p:spPr>
          <a:xfrm>
            <a:off x="6652080" y="3900600"/>
            <a:ext cx="355680" cy="219960"/>
          </a:xfrm>
          <a:prstGeom prst="rect">
            <a:avLst/>
          </a:prstGeom>
          <a:noFill/>
          <a:ln w="0">
            <a:noFill/>
          </a:ln>
        </p:spPr>
        <p:txBody>
          <a:bodyPr wrap="none" lIns="0" tIns="0" rIns="0" bIns="0" anchor="t">
            <a:spAutoFit/>
          </a:bodyPr>
          <a:lstStyle/>
          <a:p>
            <a:r>
              <a:rPr lang="en-US" sz="1490" b="1" u="none" strike="noStrike">
                <a:solidFill>
                  <a:srgbClr val="BFDBFE"/>
                </a:solidFill>
                <a:effectLst/>
                <a:uFillTx/>
                <a:latin typeface="DejaVuSans"/>
                <a:ea typeface="DejaVuSans"/>
              </a:rPr>
              <a:t>API</a:t>
            </a:r>
            <a:endParaRPr lang="en-US" sz="1490" b="0" u="none" strike="noStrike">
              <a:solidFill>
                <a:srgbClr val="000000"/>
              </a:solidFill>
              <a:effectLst/>
              <a:uFillTx/>
              <a:latin typeface="Times New Roman"/>
            </a:endParaRPr>
          </a:p>
        </p:txBody>
      </p:sp>
      <p:sp>
        <p:nvSpPr>
          <p:cNvPr id="831" name="任意多边形 830"/>
          <p:cNvSpPr/>
          <p:nvPr/>
        </p:nvSpPr>
        <p:spPr>
          <a:xfrm>
            <a:off x="6367320" y="4266000"/>
            <a:ext cx="1264320" cy="569160"/>
          </a:xfrm>
          <a:custGeom>
            <a:avLst/>
            <a:gdLst/>
            <a:ahLst/>
            <a:cxnLst/>
            <a:rect l="0" t="0" r="r" b="b"/>
            <a:pathLst>
              <a:path w="3512" h="1581">
                <a:moveTo>
                  <a:pt x="14" y="108"/>
                </a:moveTo>
                <a:cubicBezTo>
                  <a:pt x="22" y="87"/>
                  <a:pt x="35" y="68"/>
                  <a:pt x="52" y="51"/>
                </a:cubicBezTo>
                <a:cubicBezTo>
                  <a:pt x="68" y="35"/>
                  <a:pt x="87" y="22"/>
                  <a:pt x="109" y="13"/>
                </a:cubicBezTo>
                <a:cubicBezTo>
                  <a:pt x="130" y="4"/>
                  <a:pt x="152" y="0"/>
                  <a:pt x="176" y="0"/>
                </a:cubicBezTo>
                <a:lnTo>
                  <a:pt x="3337" y="0"/>
                </a:lnTo>
                <a:cubicBezTo>
                  <a:pt x="3360" y="0"/>
                  <a:pt x="3382" y="4"/>
                  <a:pt x="3404" y="13"/>
                </a:cubicBezTo>
                <a:cubicBezTo>
                  <a:pt x="3425" y="22"/>
                  <a:pt x="3444" y="35"/>
                  <a:pt x="3461" y="51"/>
                </a:cubicBezTo>
                <a:cubicBezTo>
                  <a:pt x="3477" y="68"/>
                  <a:pt x="3490" y="87"/>
                  <a:pt x="3499" y="108"/>
                </a:cubicBezTo>
                <a:cubicBezTo>
                  <a:pt x="3508" y="130"/>
                  <a:pt x="3512" y="152"/>
                  <a:pt x="3512" y="175"/>
                </a:cubicBezTo>
                <a:lnTo>
                  <a:pt x="3512" y="1404"/>
                </a:lnTo>
                <a:cubicBezTo>
                  <a:pt x="3512" y="1428"/>
                  <a:pt x="3508" y="1450"/>
                  <a:pt x="3499" y="1471"/>
                </a:cubicBezTo>
                <a:cubicBezTo>
                  <a:pt x="3490" y="1493"/>
                  <a:pt x="3477" y="1512"/>
                  <a:pt x="3461" y="1528"/>
                </a:cubicBezTo>
                <a:cubicBezTo>
                  <a:pt x="3444" y="1545"/>
                  <a:pt x="3425" y="1558"/>
                  <a:pt x="3404" y="1566"/>
                </a:cubicBezTo>
                <a:cubicBezTo>
                  <a:pt x="3382" y="1575"/>
                  <a:pt x="3360" y="1581"/>
                  <a:pt x="3337" y="1581"/>
                </a:cubicBezTo>
                <a:lnTo>
                  <a:pt x="176" y="1581"/>
                </a:lnTo>
                <a:cubicBezTo>
                  <a:pt x="152" y="1581"/>
                  <a:pt x="130" y="1575"/>
                  <a:pt x="109" y="1566"/>
                </a:cubicBezTo>
                <a:cubicBezTo>
                  <a:pt x="87" y="1558"/>
                  <a:pt x="68" y="1545"/>
                  <a:pt x="52" y="1528"/>
                </a:cubicBezTo>
                <a:cubicBezTo>
                  <a:pt x="35" y="1512"/>
                  <a:pt x="22" y="1493"/>
                  <a:pt x="14" y="1471"/>
                </a:cubicBezTo>
                <a:cubicBezTo>
                  <a:pt x="5" y="1450"/>
                  <a:pt x="0" y="1428"/>
                  <a:pt x="0" y="1405"/>
                </a:cubicBezTo>
                <a:lnTo>
                  <a:pt x="0" y="175"/>
                </a:lnTo>
                <a:cubicBezTo>
                  <a:pt x="0" y="152"/>
                  <a:pt x="5" y="130"/>
                  <a:pt x="14" y="108"/>
                </a:cubicBezTo>
                <a:close/>
              </a:path>
            </a:pathLst>
          </a:custGeom>
          <a:solidFill>
            <a:srgbClr val="4A90E2">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32" name="任意多边形 831"/>
          <p:cNvSpPr/>
          <p:nvPr/>
        </p:nvSpPr>
        <p:spPr>
          <a:xfrm>
            <a:off x="6367320" y="4266000"/>
            <a:ext cx="1264320" cy="569160"/>
          </a:xfrm>
          <a:custGeom>
            <a:avLst/>
            <a:gdLst/>
            <a:ahLst/>
            <a:cxnLst/>
            <a:rect l="0" t="0" r="r" b="b"/>
            <a:pathLst>
              <a:path w="3512" h="1581">
                <a:moveTo>
                  <a:pt x="0" y="1404"/>
                </a:moveTo>
                <a:lnTo>
                  <a:pt x="0" y="175"/>
                </a:lnTo>
                <a:cubicBezTo>
                  <a:pt x="0" y="152"/>
                  <a:pt x="5" y="130"/>
                  <a:pt x="14" y="108"/>
                </a:cubicBezTo>
                <a:cubicBezTo>
                  <a:pt x="22" y="87"/>
                  <a:pt x="35" y="68"/>
                  <a:pt x="52" y="51"/>
                </a:cubicBezTo>
                <a:cubicBezTo>
                  <a:pt x="68" y="35"/>
                  <a:pt x="87" y="22"/>
                  <a:pt x="109" y="13"/>
                </a:cubicBezTo>
                <a:cubicBezTo>
                  <a:pt x="130" y="4"/>
                  <a:pt x="152" y="0"/>
                  <a:pt x="176" y="0"/>
                </a:cubicBezTo>
                <a:lnTo>
                  <a:pt x="3337" y="0"/>
                </a:lnTo>
                <a:cubicBezTo>
                  <a:pt x="3360" y="0"/>
                  <a:pt x="3382" y="4"/>
                  <a:pt x="3404" y="13"/>
                </a:cubicBezTo>
                <a:cubicBezTo>
                  <a:pt x="3425" y="22"/>
                  <a:pt x="3444" y="35"/>
                  <a:pt x="3461" y="51"/>
                </a:cubicBezTo>
                <a:cubicBezTo>
                  <a:pt x="3477" y="68"/>
                  <a:pt x="3490" y="87"/>
                  <a:pt x="3499" y="108"/>
                </a:cubicBezTo>
                <a:cubicBezTo>
                  <a:pt x="3508" y="130"/>
                  <a:pt x="3512" y="152"/>
                  <a:pt x="3512" y="175"/>
                </a:cubicBezTo>
                <a:lnTo>
                  <a:pt x="3512" y="1404"/>
                </a:lnTo>
                <a:cubicBezTo>
                  <a:pt x="3512" y="1428"/>
                  <a:pt x="3508" y="1450"/>
                  <a:pt x="3499" y="1471"/>
                </a:cubicBezTo>
                <a:cubicBezTo>
                  <a:pt x="3490" y="1493"/>
                  <a:pt x="3477" y="1512"/>
                  <a:pt x="3461" y="1528"/>
                </a:cubicBezTo>
                <a:cubicBezTo>
                  <a:pt x="3444" y="1545"/>
                  <a:pt x="3425" y="1558"/>
                  <a:pt x="3404" y="1566"/>
                </a:cubicBezTo>
                <a:cubicBezTo>
                  <a:pt x="3382" y="1575"/>
                  <a:pt x="3360" y="1581"/>
                  <a:pt x="3337" y="1581"/>
                </a:cubicBezTo>
                <a:lnTo>
                  <a:pt x="176" y="1581"/>
                </a:lnTo>
                <a:cubicBezTo>
                  <a:pt x="152" y="1581"/>
                  <a:pt x="130" y="1575"/>
                  <a:pt x="109" y="1566"/>
                </a:cubicBezTo>
                <a:cubicBezTo>
                  <a:pt x="87" y="1558"/>
                  <a:pt x="68" y="1545"/>
                  <a:pt x="52" y="1528"/>
                </a:cubicBezTo>
                <a:cubicBezTo>
                  <a:pt x="35" y="1512"/>
                  <a:pt x="22" y="1493"/>
                  <a:pt x="14" y="1471"/>
                </a:cubicBezTo>
                <a:cubicBezTo>
                  <a:pt x="5" y="1450"/>
                  <a:pt x="0" y="1428"/>
                  <a:pt x="0" y="1404"/>
                </a:cubicBezTo>
                <a:moveTo>
                  <a:pt x="44" y="175"/>
                </a:moveTo>
                <a:lnTo>
                  <a:pt x="44" y="1404"/>
                </a:lnTo>
                <a:cubicBezTo>
                  <a:pt x="44" y="1422"/>
                  <a:pt x="47" y="1439"/>
                  <a:pt x="54" y="1455"/>
                </a:cubicBezTo>
                <a:cubicBezTo>
                  <a:pt x="61" y="1471"/>
                  <a:pt x="70" y="1485"/>
                  <a:pt x="83" y="1497"/>
                </a:cubicBezTo>
                <a:cubicBezTo>
                  <a:pt x="95" y="1510"/>
                  <a:pt x="109" y="1519"/>
                  <a:pt x="125" y="1526"/>
                </a:cubicBezTo>
                <a:cubicBezTo>
                  <a:pt x="141" y="1533"/>
                  <a:pt x="158" y="1536"/>
                  <a:pt x="176" y="1536"/>
                </a:cubicBezTo>
                <a:lnTo>
                  <a:pt x="3337" y="1536"/>
                </a:lnTo>
                <a:cubicBezTo>
                  <a:pt x="3354" y="1536"/>
                  <a:pt x="3371" y="1533"/>
                  <a:pt x="3387" y="1526"/>
                </a:cubicBezTo>
                <a:cubicBezTo>
                  <a:pt x="3403" y="1519"/>
                  <a:pt x="3418" y="1510"/>
                  <a:pt x="3430" y="1497"/>
                </a:cubicBezTo>
                <a:cubicBezTo>
                  <a:pt x="3442" y="1485"/>
                  <a:pt x="3452" y="1471"/>
                  <a:pt x="3458" y="1455"/>
                </a:cubicBezTo>
                <a:cubicBezTo>
                  <a:pt x="3465" y="1439"/>
                  <a:pt x="3468" y="1422"/>
                  <a:pt x="3468" y="1404"/>
                </a:cubicBezTo>
                <a:lnTo>
                  <a:pt x="3468" y="175"/>
                </a:lnTo>
                <a:cubicBezTo>
                  <a:pt x="3468" y="158"/>
                  <a:pt x="3465" y="141"/>
                  <a:pt x="3458" y="125"/>
                </a:cubicBezTo>
                <a:cubicBezTo>
                  <a:pt x="3452" y="109"/>
                  <a:pt x="3442" y="95"/>
                  <a:pt x="3430" y="82"/>
                </a:cubicBezTo>
                <a:cubicBezTo>
                  <a:pt x="3418" y="70"/>
                  <a:pt x="3403" y="60"/>
                  <a:pt x="3387" y="54"/>
                </a:cubicBezTo>
                <a:cubicBezTo>
                  <a:pt x="3371" y="47"/>
                  <a:pt x="3354" y="44"/>
                  <a:pt x="3337" y="44"/>
                </a:cubicBezTo>
                <a:lnTo>
                  <a:pt x="176" y="44"/>
                </a:lnTo>
                <a:cubicBezTo>
                  <a:pt x="158" y="44"/>
                  <a:pt x="141" y="47"/>
                  <a:pt x="125" y="54"/>
                </a:cubicBezTo>
                <a:cubicBezTo>
                  <a:pt x="109" y="60"/>
                  <a:pt x="95" y="70"/>
                  <a:pt x="83" y="82"/>
                </a:cubicBezTo>
                <a:cubicBezTo>
                  <a:pt x="70" y="95"/>
                  <a:pt x="61" y="109"/>
                  <a:pt x="54" y="125"/>
                </a:cubicBezTo>
                <a:cubicBezTo>
                  <a:pt x="47" y="141"/>
                  <a:pt x="44" y="158"/>
                  <a:pt x="44" y="175"/>
                </a:cubicBezTo>
                <a:close/>
              </a:path>
            </a:pathLst>
          </a:custGeom>
          <a:solidFill>
            <a:srgbClr val="4A90E2">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33" name="图片 832"/>
          <p:cNvPicPr/>
          <p:nvPr/>
        </p:nvPicPr>
        <p:blipFill>
          <a:blip r:embed="rId7"/>
          <a:stretch/>
        </p:blipFill>
        <p:spPr>
          <a:xfrm>
            <a:off x="6904800" y="4361040"/>
            <a:ext cx="197280" cy="157680"/>
          </a:xfrm>
          <a:prstGeom prst="rect">
            <a:avLst/>
          </a:prstGeom>
          <a:noFill/>
          <a:ln w="0">
            <a:noFill/>
          </a:ln>
        </p:spPr>
      </p:pic>
      <p:sp>
        <p:nvSpPr>
          <p:cNvPr id="834" name="文本框 833"/>
          <p:cNvSpPr txBox="1"/>
          <p:nvPr/>
        </p:nvSpPr>
        <p:spPr>
          <a:xfrm>
            <a:off x="7008120" y="3856680"/>
            <a:ext cx="1134720" cy="274680"/>
          </a:xfrm>
          <a:prstGeom prst="rect">
            <a:avLst/>
          </a:prstGeom>
          <a:noFill/>
          <a:ln w="0">
            <a:noFill/>
          </a:ln>
        </p:spPr>
        <p:txBody>
          <a:bodyPr wrap="none" lIns="0" tIns="0" rIns="0" bIns="0" anchor="t">
            <a:spAutoFit/>
          </a:bodyPr>
          <a:lstStyle/>
          <a:p>
            <a:r>
              <a:rPr lang="zh-CN" sz="1490" b="0" u="none" strike="noStrike">
                <a:solidFill>
                  <a:srgbClr val="BFDBFE"/>
                </a:solidFill>
                <a:effectLst/>
                <a:uFillTx/>
                <a:latin typeface="NotoSansCJKsc"/>
                <a:ea typeface="NotoSansCJKsc"/>
              </a:rPr>
              <a:t>请求响应流程</a:t>
            </a:r>
            <a:endParaRPr lang="en-US" sz="1490" b="0" u="none" strike="noStrike">
              <a:solidFill>
                <a:srgbClr val="000000"/>
              </a:solidFill>
              <a:effectLst/>
              <a:uFillTx/>
              <a:latin typeface="Times New Roman"/>
            </a:endParaRPr>
          </a:p>
        </p:txBody>
      </p:sp>
      <p:sp>
        <p:nvSpPr>
          <p:cNvPr id="835" name="任意多边形 834"/>
          <p:cNvSpPr/>
          <p:nvPr/>
        </p:nvSpPr>
        <p:spPr>
          <a:xfrm>
            <a:off x="8768880" y="4266000"/>
            <a:ext cx="1264680" cy="727200"/>
          </a:xfrm>
          <a:custGeom>
            <a:avLst/>
            <a:gdLst/>
            <a:ahLst/>
            <a:cxnLst/>
            <a:rect l="0" t="0" r="r" b="b"/>
            <a:pathLst>
              <a:path w="3513" h="2020">
                <a:moveTo>
                  <a:pt x="0" y="1844"/>
                </a:moveTo>
                <a:lnTo>
                  <a:pt x="0" y="175"/>
                </a:lnTo>
                <a:cubicBezTo>
                  <a:pt x="0" y="152"/>
                  <a:pt x="5" y="130"/>
                  <a:pt x="14" y="108"/>
                </a:cubicBezTo>
                <a:cubicBezTo>
                  <a:pt x="23" y="87"/>
                  <a:pt x="35" y="68"/>
                  <a:pt x="52" y="51"/>
                </a:cubicBezTo>
                <a:cubicBezTo>
                  <a:pt x="68" y="35"/>
                  <a:pt x="87" y="22"/>
                  <a:pt x="109" y="13"/>
                </a:cubicBezTo>
                <a:cubicBezTo>
                  <a:pt x="130" y="4"/>
                  <a:pt x="153" y="0"/>
                  <a:pt x="176" y="0"/>
                </a:cubicBezTo>
                <a:lnTo>
                  <a:pt x="3337" y="0"/>
                </a:lnTo>
                <a:cubicBezTo>
                  <a:pt x="3360" y="0"/>
                  <a:pt x="3383" y="4"/>
                  <a:pt x="3404" y="13"/>
                </a:cubicBezTo>
                <a:cubicBezTo>
                  <a:pt x="3426" y="22"/>
                  <a:pt x="3445" y="35"/>
                  <a:pt x="3461" y="51"/>
                </a:cubicBezTo>
                <a:cubicBezTo>
                  <a:pt x="3478" y="68"/>
                  <a:pt x="3490" y="87"/>
                  <a:pt x="3499" y="108"/>
                </a:cubicBezTo>
                <a:cubicBezTo>
                  <a:pt x="3508" y="130"/>
                  <a:pt x="3513" y="152"/>
                  <a:pt x="3513" y="175"/>
                </a:cubicBezTo>
                <a:lnTo>
                  <a:pt x="3513" y="1844"/>
                </a:lnTo>
                <a:cubicBezTo>
                  <a:pt x="3513" y="1867"/>
                  <a:pt x="3508" y="1890"/>
                  <a:pt x="3499" y="1911"/>
                </a:cubicBezTo>
                <a:cubicBezTo>
                  <a:pt x="3490" y="1933"/>
                  <a:pt x="3478" y="1952"/>
                  <a:pt x="3461" y="1968"/>
                </a:cubicBezTo>
                <a:cubicBezTo>
                  <a:pt x="3445" y="1985"/>
                  <a:pt x="3426" y="1997"/>
                  <a:pt x="3404" y="2006"/>
                </a:cubicBezTo>
                <a:cubicBezTo>
                  <a:pt x="3383" y="2015"/>
                  <a:pt x="3360" y="2020"/>
                  <a:pt x="3337" y="2020"/>
                </a:cubicBezTo>
                <a:lnTo>
                  <a:pt x="176" y="2020"/>
                </a:lnTo>
                <a:cubicBezTo>
                  <a:pt x="153" y="2020"/>
                  <a:pt x="130" y="2015"/>
                  <a:pt x="109" y="2006"/>
                </a:cubicBezTo>
                <a:cubicBezTo>
                  <a:pt x="87" y="1997"/>
                  <a:pt x="68" y="1985"/>
                  <a:pt x="52" y="1968"/>
                </a:cubicBezTo>
                <a:cubicBezTo>
                  <a:pt x="35" y="1952"/>
                  <a:pt x="23" y="1933"/>
                  <a:pt x="14" y="1911"/>
                </a:cubicBezTo>
                <a:cubicBezTo>
                  <a:pt x="5" y="1890"/>
                  <a:pt x="0" y="1867"/>
                  <a:pt x="0" y="1844"/>
                </a:cubicBezTo>
                <a:close/>
              </a:path>
            </a:pathLst>
          </a:custGeom>
          <a:solidFill>
            <a:srgbClr val="4A90E2">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36" name="任意多边形 835"/>
          <p:cNvSpPr/>
          <p:nvPr/>
        </p:nvSpPr>
        <p:spPr>
          <a:xfrm>
            <a:off x="8768880" y="4266000"/>
            <a:ext cx="1264680" cy="727200"/>
          </a:xfrm>
          <a:custGeom>
            <a:avLst/>
            <a:gdLst/>
            <a:ahLst/>
            <a:cxnLst/>
            <a:rect l="0" t="0" r="r" b="b"/>
            <a:pathLst>
              <a:path w="3513" h="2020">
                <a:moveTo>
                  <a:pt x="0" y="1844"/>
                </a:moveTo>
                <a:lnTo>
                  <a:pt x="0" y="175"/>
                </a:lnTo>
                <a:cubicBezTo>
                  <a:pt x="0" y="152"/>
                  <a:pt x="5" y="130"/>
                  <a:pt x="14" y="108"/>
                </a:cubicBezTo>
                <a:cubicBezTo>
                  <a:pt x="23" y="87"/>
                  <a:pt x="35" y="68"/>
                  <a:pt x="52" y="51"/>
                </a:cubicBezTo>
                <a:cubicBezTo>
                  <a:pt x="68" y="35"/>
                  <a:pt x="87" y="22"/>
                  <a:pt x="109" y="13"/>
                </a:cubicBezTo>
                <a:cubicBezTo>
                  <a:pt x="130" y="4"/>
                  <a:pt x="153" y="0"/>
                  <a:pt x="176" y="0"/>
                </a:cubicBezTo>
                <a:lnTo>
                  <a:pt x="3337" y="0"/>
                </a:lnTo>
                <a:cubicBezTo>
                  <a:pt x="3360" y="0"/>
                  <a:pt x="3383" y="4"/>
                  <a:pt x="3404" y="13"/>
                </a:cubicBezTo>
                <a:cubicBezTo>
                  <a:pt x="3426" y="22"/>
                  <a:pt x="3445" y="35"/>
                  <a:pt x="3461" y="51"/>
                </a:cubicBezTo>
                <a:cubicBezTo>
                  <a:pt x="3478" y="68"/>
                  <a:pt x="3490" y="87"/>
                  <a:pt x="3499" y="108"/>
                </a:cubicBezTo>
                <a:cubicBezTo>
                  <a:pt x="3508" y="130"/>
                  <a:pt x="3513" y="152"/>
                  <a:pt x="3513" y="175"/>
                </a:cubicBezTo>
                <a:lnTo>
                  <a:pt x="3513" y="1844"/>
                </a:lnTo>
                <a:cubicBezTo>
                  <a:pt x="3513" y="1867"/>
                  <a:pt x="3508" y="1890"/>
                  <a:pt x="3499" y="1911"/>
                </a:cubicBezTo>
                <a:cubicBezTo>
                  <a:pt x="3490" y="1933"/>
                  <a:pt x="3478" y="1952"/>
                  <a:pt x="3461" y="1968"/>
                </a:cubicBezTo>
                <a:cubicBezTo>
                  <a:pt x="3445" y="1985"/>
                  <a:pt x="3426" y="1997"/>
                  <a:pt x="3404" y="2006"/>
                </a:cubicBezTo>
                <a:cubicBezTo>
                  <a:pt x="3383" y="2015"/>
                  <a:pt x="3360" y="2020"/>
                  <a:pt x="3337" y="2020"/>
                </a:cubicBezTo>
                <a:lnTo>
                  <a:pt x="176" y="2020"/>
                </a:lnTo>
                <a:cubicBezTo>
                  <a:pt x="153" y="2020"/>
                  <a:pt x="130" y="2015"/>
                  <a:pt x="109" y="2006"/>
                </a:cubicBezTo>
                <a:cubicBezTo>
                  <a:pt x="87" y="1997"/>
                  <a:pt x="68" y="1985"/>
                  <a:pt x="52" y="1968"/>
                </a:cubicBezTo>
                <a:cubicBezTo>
                  <a:pt x="35" y="1952"/>
                  <a:pt x="23" y="1933"/>
                  <a:pt x="14" y="1911"/>
                </a:cubicBezTo>
                <a:cubicBezTo>
                  <a:pt x="5" y="1890"/>
                  <a:pt x="0" y="1867"/>
                  <a:pt x="0" y="1844"/>
                </a:cubicBezTo>
                <a:moveTo>
                  <a:pt x="44" y="175"/>
                </a:moveTo>
                <a:lnTo>
                  <a:pt x="44" y="1844"/>
                </a:lnTo>
                <a:cubicBezTo>
                  <a:pt x="44" y="1862"/>
                  <a:pt x="48" y="1878"/>
                  <a:pt x="54" y="1895"/>
                </a:cubicBezTo>
                <a:cubicBezTo>
                  <a:pt x="61" y="1911"/>
                  <a:pt x="71" y="1925"/>
                  <a:pt x="83" y="1937"/>
                </a:cubicBezTo>
                <a:cubicBezTo>
                  <a:pt x="95" y="1950"/>
                  <a:pt x="109" y="1959"/>
                  <a:pt x="126" y="1966"/>
                </a:cubicBezTo>
                <a:cubicBezTo>
                  <a:pt x="142" y="1972"/>
                  <a:pt x="159" y="1976"/>
                  <a:pt x="176" y="1976"/>
                </a:cubicBezTo>
                <a:lnTo>
                  <a:pt x="3337" y="1976"/>
                </a:lnTo>
                <a:cubicBezTo>
                  <a:pt x="3355" y="1976"/>
                  <a:pt x="3371" y="1972"/>
                  <a:pt x="3387" y="1966"/>
                </a:cubicBezTo>
                <a:cubicBezTo>
                  <a:pt x="3404" y="1959"/>
                  <a:pt x="3418" y="1950"/>
                  <a:pt x="3430" y="1937"/>
                </a:cubicBezTo>
                <a:cubicBezTo>
                  <a:pt x="3443" y="1925"/>
                  <a:pt x="3452" y="1911"/>
                  <a:pt x="3459" y="1895"/>
                </a:cubicBezTo>
                <a:cubicBezTo>
                  <a:pt x="3465" y="1878"/>
                  <a:pt x="3469" y="1862"/>
                  <a:pt x="3469" y="1844"/>
                </a:cubicBezTo>
                <a:lnTo>
                  <a:pt x="3469" y="175"/>
                </a:lnTo>
                <a:cubicBezTo>
                  <a:pt x="3469" y="158"/>
                  <a:pt x="3465" y="141"/>
                  <a:pt x="3459" y="125"/>
                </a:cubicBezTo>
                <a:cubicBezTo>
                  <a:pt x="3452" y="109"/>
                  <a:pt x="3443" y="95"/>
                  <a:pt x="3430" y="82"/>
                </a:cubicBezTo>
                <a:cubicBezTo>
                  <a:pt x="3418" y="70"/>
                  <a:pt x="3404" y="60"/>
                  <a:pt x="3387" y="54"/>
                </a:cubicBezTo>
                <a:cubicBezTo>
                  <a:pt x="3371" y="47"/>
                  <a:pt x="3355" y="44"/>
                  <a:pt x="3337" y="44"/>
                </a:cubicBezTo>
                <a:lnTo>
                  <a:pt x="176" y="44"/>
                </a:lnTo>
                <a:cubicBezTo>
                  <a:pt x="159" y="44"/>
                  <a:pt x="142" y="47"/>
                  <a:pt x="126" y="54"/>
                </a:cubicBezTo>
                <a:cubicBezTo>
                  <a:pt x="109" y="60"/>
                  <a:pt x="95" y="70"/>
                  <a:pt x="83" y="82"/>
                </a:cubicBezTo>
                <a:cubicBezTo>
                  <a:pt x="71" y="95"/>
                  <a:pt x="61" y="109"/>
                  <a:pt x="54" y="125"/>
                </a:cubicBezTo>
                <a:cubicBezTo>
                  <a:pt x="48" y="141"/>
                  <a:pt x="44" y="158"/>
                  <a:pt x="44" y="175"/>
                </a:cubicBezTo>
                <a:close/>
              </a:path>
            </a:pathLst>
          </a:custGeom>
          <a:solidFill>
            <a:srgbClr val="4A90E2">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37" name="图片 836"/>
          <p:cNvPicPr/>
          <p:nvPr/>
        </p:nvPicPr>
        <p:blipFill>
          <a:blip r:embed="rId8"/>
          <a:stretch/>
        </p:blipFill>
        <p:spPr>
          <a:xfrm>
            <a:off x="9306360" y="4361040"/>
            <a:ext cx="197280" cy="157680"/>
          </a:xfrm>
          <a:prstGeom prst="rect">
            <a:avLst/>
          </a:prstGeom>
          <a:noFill/>
          <a:ln w="0">
            <a:noFill/>
          </a:ln>
        </p:spPr>
      </p:pic>
      <p:sp>
        <p:nvSpPr>
          <p:cNvPr id="838" name="文本框 837"/>
          <p:cNvSpPr txBox="1"/>
          <p:nvPr/>
        </p:nvSpPr>
        <p:spPr>
          <a:xfrm>
            <a:off x="6833520" y="4572360"/>
            <a:ext cx="33444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客⼾端</a:t>
            </a:r>
            <a:endParaRPr lang="en-US" sz="870" b="0" u="none" strike="noStrike">
              <a:solidFill>
                <a:srgbClr val="000000"/>
              </a:solidFill>
              <a:effectLst/>
              <a:uFillTx/>
              <a:latin typeface="Times New Roman"/>
            </a:endParaRPr>
          </a:p>
        </p:txBody>
      </p:sp>
      <p:sp>
        <p:nvSpPr>
          <p:cNvPr id="839" name="文本框 838"/>
          <p:cNvSpPr txBox="1"/>
          <p:nvPr/>
        </p:nvSpPr>
        <p:spPr>
          <a:xfrm>
            <a:off x="9154080" y="4597920"/>
            <a:ext cx="49752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Flask API</a:t>
            </a:r>
            <a:endParaRPr lang="en-US" sz="870" b="0" u="none" strike="noStrike">
              <a:solidFill>
                <a:srgbClr val="000000"/>
              </a:solidFill>
              <a:effectLst/>
              <a:uFillTx/>
              <a:latin typeface="Times New Roman"/>
            </a:endParaRPr>
          </a:p>
        </p:txBody>
      </p:sp>
      <p:sp>
        <p:nvSpPr>
          <p:cNvPr id="840" name="文本框 839"/>
          <p:cNvSpPr txBox="1"/>
          <p:nvPr/>
        </p:nvSpPr>
        <p:spPr>
          <a:xfrm>
            <a:off x="9138240" y="4756680"/>
            <a:ext cx="284040" cy="137520"/>
          </a:xfrm>
          <a:prstGeom prst="rect">
            <a:avLst/>
          </a:prstGeom>
          <a:noFill/>
          <a:ln w="0">
            <a:noFill/>
          </a:ln>
        </p:spPr>
        <p:txBody>
          <a:bodyPr wrap="none" lIns="0" tIns="0" rIns="0" bIns="0" anchor="t">
            <a:spAutoFit/>
          </a:bodyPr>
          <a:lstStyle/>
          <a:p>
            <a:r>
              <a:rPr lang="zh-CN" sz="750" b="0" u="none" strike="noStrike">
                <a:solidFill>
                  <a:srgbClr val="BFDBFE"/>
                </a:solidFill>
                <a:effectLst/>
                <a:uFillTx/>
                <a:latin typeface="NotoSansCJKsc"/>
                <a:ea typeface="NotoSansCJKsc"/>
              </a:rPr>
              <a:t>端⼝：</a:t>
            </a:r>
            <a:endParaRPr lang="en-US" sz="750" b="0" u="none" strike="noStrike">
              <a:solidFill>
                <a:srgbClr val="000000"/>
              </a:solidFill>
              <a:effectLst/>
              <a:uFillTx/>
              <a:latin typeface="Times New Roman"/>
            </a:endParaRPr>
          </a:p>
        </p:txBody>
      </p:sp>
      <p:sp>
        <p:nvSpPr>
          <p:cNvPr id="841" name="任意多边形 840"/>
          <p:cNvSpPr/>
          <p:nvPr/>
        </p:nvSpPr>
        <p:spPr>
          <a:xfrm>
            <a:off x="8768880" y="5719680"/>
            <a:ext cx="1264680" cy="569160"/>
          </a:xfrm>
          <a:custGeom>
            <a:avLst/>
            <a:gdLst/>
            <a:ahLst/>
            <a:cxnLst/>
            <a:rect l="0" t="0" r="r" b="b"/>
            <a:pathLst>
              <a:path w="3513" h="1581">
                <a:moveTo>
                  <a:pt x="0" y="1405"/>
                </a:moveTo>
                <a:lnTo>
                  <a:pt x="0" y="175"/>
                </a:lnTo>
                <a:cubicBezTo>
                  <a:pt x="0" y="152"/>
                  <a:pt x="5" y="130"/>
                  <a:pt x="14" y="108"/>
                </a:cubicBezTo>
                <a:cubicBezTo>
                  <a:pt x="23" y="87"/>
                  <a:pt x="35" y="68"/>
                  <a:pt x="52" y="51"/>
                </a:cubicBezTo>
                <a:cubicBezTo>
                  <a:pt x="68" y="35"/>
                  <a:pt x="87" y="22"/>
                  <a:pt x="109" y="13"/>
                </a:cubicBezTo>
                <a:cubicBezTo>
                  <a:pt x="130" y="4"/>
                  <a:pt x="153" y="0"/>
                  <a:pt x="176" y="0"/>
                </a:cubicBezTo>
                <a:lnTo>
                  <a:pt x="3337" y="0"/>
                </a:lnTo>
                <a:cubicBezTo>
                  <a:pt x="3360" y="0"/>
                  <a:pt x="3383" y="4"/>
                  <a:pt x="3404" y="13"/>
                </a:cubicBezTo>
                <a:cubicBezTo>
                  <a:pt x="3426" y="22"/>
                  <a:pt x="3445" y="35"/>
                  <a:pt x="3461" y="51"/>
                </a:cubicBezTo>
                <a:cubicBezTo>
                  <a:pt x="3478" y="68"/>
                  <a:pt x="3490" y="87"/>
                  <a:pt x="3499" y="108"/>
                </a:cubicBezTo>
                <a:cubicBezTo>
                  <a:pt x="3508" y="130"/>
                  <a:pt x="3513" y="152"/>
                  <a:pt x="3513" y="175"/>
                </a:cubicBezTo>
                <a:lnTo>
                  <a:pt x="3513" y="1405"/>
                </a:lnTo>
                <a:cubicBezTo>
                  <a:pt x="3513" y="1428"/>
                  <a:pt x="3508" y="1451"/>
                  <a:pt x="3499" y="1472"/>
                </a:cubicBezTo>
                <a:cubicBezTo>
                  <a:pt x="3490" y="1494"/>
                  <a:pt x="3478" y="1513"/>
                  <a:pt x="3461" y="1529"/>
                </a:cubicBezTo>
                <a:cubicBezTo>
                  <a:pt x="3445" y="1546"/>
                  <a:pt x="3426" y="1558"/>
                  <a:pt x="3404" y="1567"/>
                </a:cubicBezTo>
                <a:cubicBezTo>
                  <a:pt x="3383" y="1576"/>
                  <a:pt x="3360" y="1581"/>
                  <a:pt x="3337" y="1581"/>
                </a:cubicBezTo>
                <a:lnTo>
                  <a:pt x="176" y="1581"/>
                </a:lnTo>
                <a:cubicBezTo>
                  <a:pt x="153" y="1581"/>
                  <a:pt x="130" y="1576"/>
                  <a:pt x="109" y="1567"/>
                </a:cubicBezTo>
                <a:cubicBezTo>
                  <a:pt x="87" y="1558"/>
                  <a:pt x="68" y="1546"/>
                  <a:pt x="52" y="1529"/>
                </a:cubicBezTo>
                <a:cubicBezTo>
                  <a:pt x="35" y="1513"/>
                  <a:pt x="23" y="1494"/>
                  <a:pt x="14" y="1472"/>
                </a:cubicBezTo>
                <a:cubicBezTo>
                  <a:pt x="5" y="1451"/>
                  <a:pt x="0" y="1428"/>
                  <a:pt x="0" y="1405"/>
                </a:cubicBezTo>
                <a:close/>
              </a:path>
            </a:pathLst>
          </a:custGeom>
          <a:solidFill>
            <a:srgbClr val="4A90E2">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42" name="任意多边形 841"/>
          <p:cNvSpPr/>
          <p:nvPr/>
        </p:nvSpPr>
        <p:spPr>
          <a:xfrm>
            <a:off x="8768880" y="5719680"/>
            <a:ext cx="1264680" cy="569160"/>
          </a:xfrm>
          <a:custGeom>
            <a:avLst/>
            <a:gdLst/>
            <a:ahLst/>
            <a:cxnLst/>
            <a:rect l="0" t="0" r="r" b="b"/>
            <a:pathLst>
              <a:path w="3513" h="1581">
                <a:moveTo>
                  <a:pt x="0" y="1405"/>
                </a:moveTo>
                <a:lnTo>
                  <a:pt x="0" y="175"/>
                </a:lnTo>
                <a:cubicBezTo>
                  <a:pt x="0" y="152"/>
                  <a:pt x="5" y="130"/>
                  <a:pt x="14" y="108"/>
                </a:cubicBezTo>
                <a:cubicBezTo>
                  <a:pt x="23" y="87"/>
                  <a:pt x="35" y="68"/>
                  <a:pt x="52" y="51"/>
                </a:cubicBezTo>
                <a:cubicBezTo>
                  <a:pt x="68" y="35"/>
                  <a:pt x="87" y="22"/>
                  <a:pt x="109" y="13"/>
                </a:cubicBezTo>
                <a:cubicBezTo>
                  <a:pt x="130" y="4"/>
                  <a:pt x="153" y="0"/>
                  <a:pt x="176" y="0"/>
                </a:cubicBezTo>
                <a:lnTo>
                  <a:pt x="3337" y="0"/>
                </a:lnTo>
                <a:cubicBezTo>
                  <a:pt x="3360" y="0"/>
                  <a:pt x="3383" y="4"/>
                  <a:pt x="3404" y="13"/>
                </a:cubicBezTo>
                <a:cubicBezTo>
                  <a:pt x="3426" y="22"/>
                  <a:pt x="3445" y="35"/>
                  <a:pt x="3461" y="51"/>
                </a:cubicBezTo>
                <a:cubicBezTo>
                  <a:pt x="3478" y="68"/>
                  <a:pt x="3490" y="87"/>
                  <a:pt x="3499" y="108"/>
                </a:cubicBezTo>
                <a:cubicBezTo>
                  <a:pt x="3508" y="130"/>
                  <a:pt x="3513" y="152"/>
                  <a:pt x="3513" y="175"/>
                </a:cubicBezTo>
                <a:lnTo>
                  <a:pt x="3513" y="1405"/>
                </a:lnTo>
                <a:cubicBezTo>
                  <a:pt x="3513" y="1428"/>
                  <a:pt x="3508" y="1451"/>
                  <a:pt x="3499" y="1472"/>
                </a:cubicBezTo>
                <a:cubicBezTo>
                  <a:pt x="3490" y="1494"/>
                  <a:pt x="3478" y="1513"/>
                  <a:pt x="3461" y="1529"/>
                </a:cubicBezTo>
                <a:cubicBezTo>
                  <a:pt x="3445" y="1546"/>
                  <a:pt x="3426" y="1558"/>
                  <a:pt x="3404" y="1567"/>
                </a:cubicBezTo>
                <a:cubicBezTo>
                  <a:pt x="3383" y="1576"/>
                  <a:pt x="3360" y="1581"/>
                  <a:pt x="3337" y="1581"/>
                </a:cubicBezTo>
                <a:lnTo>
                  <a:pt x="176" y="1581"/>
                </a:lnTo>
                <a:cubicBezTo>
                  <a:pt x="153" y="1581"/>
                  <a:pt x="130" y="1576"/>
                  <a:pt x="109" y="1567"/>
                </a:cubicBezTo>
                <a:cubicBezTo>
                  <a:pt x="87" y="1558"/>
                  <a:pt x="68" y="1546"/>
                  <a:pt x="52" y="1529"/>
                </a:cubicBezTo>
                <a:cubicBezTo>
                  <a:pt x="35" y="1513"/>
                  <a:pt x="23" y="1494"/>
                  <a:pt x="14" y="1472"/>
                </a:cubicBezTo>
                <a:cubicBezTo>
                  <a:pt x="5" y="1451"/>
                  <a:pt x="0" y="1428"/>
                  <a:pt x="0" y="1405"/>
                </a:cubicBezTo>
                <a:moveTo>
                  <a:pt x="44" y="175"/>
                </a:moveTo>
                <a:lnTo>
                  <a:pt x="44" y="1405"/>
                </a:lnTo>
                <a:cubicBezTo>
                  <a:pt x="44" y="1423"/>
                  <a:pt x="48" y="1439"/>
                  <a:pt x="54" y="1456"/>
                </a:cubicBezTo>
                <a:cubicBezTo>
                  <a:pt x="61" y="1472"/>
                  <a:pt x="71" y="1486"/>
                  <a:pt x="83" y="1498"/>
                </a:cubicBezTo>
                <a:cubicBezTo>
                  <a:pt x="95" y="1511"/>
                  <a:pt x="109" y="1520"/>
                  <a:pt x="126" y="1527"/>
                </a:cubicBezTo>
                <a:cubicBezTo>
                  <a:pt x="142" y="1533"/>
                  <a:pt x="159" y="1537"/>
                  <a:pt x="176" y="1537"/>
                </a:cubicBezTo>
                <a:lnTo>
                  <a:pt x="3337" y="1537"/>
                </a:lnTo>
                <a:cubicBezTo>
                  <a:pt x="3355" y="1537"/>
                  <a:pt x="3371" y="1533"/>
                  <a:pt x="3387" y="1527"/>
                </a:cubicBezTo>
                <a:cubicBezTo>
                  <a:pt x="3404" y="1520"/>
                  <a:pt x="3418" y="1511"/>
                  <a:pt x="3430" y="1498"/>
                </a:cubicBezTo>
                <a:cubicBezTo>
                  <a:pt x="3443" y="1486"/>
                  <a:pt x="3452" y="1472"/>
                  <a:pt x="3459" y="1456"/>
                </a:cubicBezTo>
                <a:cubicBezTo>
                  <a:pt x="3465" y="1439"/>
                  <a:pt x="3469" y="1423"/>
                  <a:pt x="3469" y="1405"/>
                </a:cubicBezTo>
                <a:lnTo>
                  <a:pt x="3469" y="175"/>
                </a:lnTo>
                <a:cubicBezTo>
                  <a:pt x="3469" y="158"/>
                  <a:pt x="3465" y="141"/>
                  <a:pt x="3459" y="125"/>
                </a:cubicBezTo>
                <a:cubicBezTo>
                  <a:pt x="3452" y="109"/>
                  <a:pt x="3443" y="94"/>
                  <a:pt x="3430" y="82"/>
                </a:cubicBezTo>
                <a:cubicBezTo>
                  <a:pt x="3418" y="70"/>
                  <a:pt x="3404" y="60"/>
                  <a:pt x="3387" y="54"/>
                </a:cubicBezTo>
                <a:cubicBezTo>
                  <a:pt x="3371" y="47"/>
                  <a:pt x="3355" y="44"/>
                  <a:pt x="3337" y="44"/>
                </a:cubicBezTo>
                <a:lnTo>
                  <a:pt x="176" y="44"/>
                </a:lnTo>
                <a:cubicBezTo>
                  <a:pt x="159" y="44"/>
                  <a:pt x="142" y="47"/>
                  <a:pt x="126" y="54"/>
                </a:cubicBezTo>
                <a:cubicBezTo>
                  <a:pt x="109" y="60"/>
                  <a:pt x="95" y="70"/>
                  <a:pt x="83" y="82"/>
                </a:cubicBezTo>
                <a:cubicBezTo>
                  <a:pt x="71" y="94"/>
                  <a:pt x="61" y="109"/>
                  <a:pt x="54" y="125"/>
                </a:cubicBezTo>
                <a:cubicBezTo>
                  <a:pt x="48" y="141"/>
                  <a:pt x="44" y="158"/>
                  <a:pt x="44" y="175"/>
                </a:cubicBezTo>
                <a:close/>
              </a:path>
            </a:pathLst>
          </a:custGeom>
          <a:solidFill>
            <a:srgbClr val="4A90E2">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43" name="图片 842"/>
          <p:cNvPicPr/>
          <p:nvPr/>
        </p:nvPicPr>
        <p:blipFill>
          <a:blip r:embed="rId9"/>
          <a:stretch/>
        </p:blipFill>
        <p:spPr>
          <a:xfrm>
            <a:off x="9322200" y="5814720"/>
            <a:ext cx="157680" cy="157680"/>
          </a:xfrm>
          <a:prstGeom prst="rect">
            <a:avLst/>
          </a:prstGeom>
          <a:noFill/>
          <a:ln w="0">
            <a:noFill/>
          </a:ln>
        </p:spPr>
      </p:pic>
      <p:sp>
        <p:nvSpPr>
          <p:cNvPr id="844" name="文本框 843"/>
          <p:cNvSpPr txBox="1"/>
          <p:nvPr/>
        </p:nvSpPr>
        <p:spPr>
          <a:xfrm>
            <a:off x="9422640" y="4778640"/>
            <a:ext cx="241200" cy="111960"/>
          </a:xfrm>
          <a:prstGeom prst="rect">
            <a:avLst/>
          </a:prstGeom>
          <a:noFill/>
          <a:ln w="0">
            <a:noFill/>
          </a:ln>
        </p:spPr>
        <p:txBody>
          <a:bodyPr wrap="none" lIns="0" tIns="0" rIns="0" bIns="0" anchor="t">
            <a:spAutoFit/>
          </a:bodyPr>
          <a:lstStyle/>
          <a:p>
            <a:r>
              <a:rPr lang="en-US" sz="750" b="0" u="none" strike="noStrike">
                <a:solidFill>
                  <a:srgbClr val="BFDBFE"/>
                </a:solidFill>
                <a:effectLst/>
                <a:uFillTx/>
                <a:latin typeface="DejaVuSans"/>
                <a:ea typeface="DejaVuSans"/>
              </a:rPr>
              <a:t>5000</a:t>
            </a:r>
            <a:endParaRPr lang="en-US" sz="750" b="0" u="none" strike="noStrike">
              <a:solidFill>
                <a:srgbClr val="000000"/>
              </a:solidFill>
              <a:effectLst/>
              <a:uFillTx/>
              <a:latin typeface="Times New Roman"/>
            </a:endParaRPr>
          </a:p>
        </p:txBody>
      </p:sp>
      <p:sp>
        <p:nvSpPr>
          <p:cNvPr id="845" name="任意多边形 844"/>
          <p:cNvSpPr/>
          <p:nvPr/>
        </p:nvSpPr>
        <p:spPr>
          <a:xfrm>
            <a:off x="6367320" y="5719680"/>
            <a:ext cx="1264320" cy="569160"/>
          </a:xfrm>
          <a:custGeom>
            <a:avLst/>
            <a:gdLst/>
            <a:ahLst/>
            <a:cxnLst/>
            <a:rect l="0" t="0" r="r" b="b"/>
            <a:pathLst>
              <a:path w="3512" h="1581">
                <a:moveTo>
                  <a:pt x="14" y="108"/>
                </a:moveTo>
                <a:cubicBezTo>
                  <a:pt x="22" y="87"/>
                  <a:pt x="35" y="68"/>
                  <a:pt x="52" y="51"/>
                </a:cubicBezTo>
                <a:cubicBezTo>
                  <a:pt x="68" y="35"/>
                  <a:pt x="87" y="22"/>
                  <a:pt x="109" y="13"/>
                </a:cubicBezTo>
                <a:cubicBezTo>
                  <a:pt x="130" y="4"/>
                  <a:pt x="152" y="0"/>
                  <a:pt x="176" y="0"/>
                </a:cubicBezTo>
                <a:lnTo>
                  <a:pt x="3337" y="0"/>
                </a:lnTo>
                <a:cubicBezTo>
                  <a:pt x="3360" y="0"/>
                  <a:pt x="3382" y="4"/>
                  <a:pt x="3404" y="13"/>
                </a:cubicBezTo>
                <a:cubicBezTo>
                  <a:pt x="3425" y="22"/>
                  <a:pt x="3444" y="35"/>
                  <a:pt x="3461" y="51"/>
                </a:cubicBezTo>
                <a:cubicBezTo>
                  <a:pt x="3477" y="68"/>
                  <a:pt x="3490" y="87"/>
                  <a:pt x="3499" y="108"/>
                </a:cubicBezTo>
                <a:cubicBezTo>
                  <a:pt x="3508" y="130"/>
                  <a:pt x="3512" y="152"/>
                  <a:pt x="3512" y="175"/>
                </a:cubicBezTo>
                <a:lnTo>
                  <a:pt x="3512" y="1405"/>
                </a:lnTo>
                <a:cubicBezTo>
                  <a:pt x="3512" y="1428"/>
                  <a:pt x="3508" y="1451"/>
                  <a:pt x="3499" y="1472"/>
                </a:cubicBezTo>
                <a:cubicBezTo>
                  <a:pt x="3490" y="1494"/>
                  <a:pt x="3477" y="1513"/>
                  <a:pt x="3461" y="1529"/>
                </a:cubicBezTo>
                <a:cubicBezTo>
                  <a:pt x="3444" y="1546"/>
                  <a:pt x="3425" y="1558"/>
                  <a:pt x="3404" y="1567"/>
                </a:cubicBezTo>
                <a:cubicBezTo>
                  <a:pt x="3382" y="1576"/>
                  <a:pt x="3360" y="1581"/>
                  <a:pt x="3337" y="1581"/>
                </a:cubicBezTo>
                <a:lnTo>
                  <a:pt x="176" y="1581"/>
                </a:lnTo>
                <a:cubicBezTo>
                  <a:pt x="152" y="1581"/>
                  <a:pt x="130" y="1576"/>
                  <a:pt x="109" y="1567"/>
                </a:cubicBezTo>
                <a:cubicBezTo>
                  <a:pt x="87" y="1558"/>
                  <a:pt x="68" y="1546"/>
                  <a:pt x="52" y="1529"/>
                </a:cubicBezTo>
                <a:cubicBezTo>
                  <a:pt x="35" y="1513"/>
                  <a:pt x="22" y="1494"/>
                  <a:pt x="14" y="1472"/>
                </a:cubicBezTo>
                <a:cubicBezTo>
                  <a:pt x="5" y="1451"/>
                  <a:pt x="0" y="1429"/>
                  <a:pt x="0" y="1405"/>
                </a:cubicBezTo>
                <a:lnTo>
                  <a:pt x="0" y="175"/>
                </a:lnTo>
                <a:cubicBezTo>
                  <a:pt x="0" y="152"/>
                  <a:pt x="5" y="129"/>
                  <a:pt x="14" y="108"/>
                </a:cubicBezTo>
                <a:close/>
              </a:path>
            </a:pathLst>
          </a:custGeom>
          <a:solidFill>
            <a:srgbClr val="4A90E2">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46" name="任意多边形 845"/>
          <p:cNvSpPr/>
          <p:nvPr/>
        </p:nvSpPr>
        <p:spPr>
          <a:xfrm>
            <a:off x="6367320" y="5719680"/>
            <a:ext cx="1264320" cy="569160"/>
          </a:xfrm>
          <a:custGeom>
            <a:avLst/>
            <a:gdLst/>
            <a:ahLst/>
            <a:cxnLst/>
            <a:rect l="0" t="0" r="r" b="b"/>
            <a:pathLst>
              <a:path w="3512" h="1581">
                <a:moveTo>
                  <a:pt x="0" y="1405"/>
                </a:moveTo>
                <a:lnTo>
                  <a:pt x="0" y="175"/>
                </a:lnTo>
                <a:cubicBezTo>
                  <a:pt x="0" y="152"/>
                  <a:pt x="5" y="130"/>
                  <a:pt x="14" y="108"/>
                </a:cubicBezTo>
                <a:cubicBezTo>
                  <a:pt x="22" y="87"/>
                  <a:pt x="35" y="68"/>
                  <a:pt x="52" y="51"/>
                </a:cubicBezTo>
                <a:cubicBezTo>
                  <a:pt x="68" y="35"/>
                  <a:pt x="87" y="22"/>
                  <a:pt x="109" y="13"/>
                </a:cubicBezTo>
                <a:cubicBezTo>
                  <a:pt x="130" y="4"/>
                  <a:pt x="152" y="0"/>
                  <a:pt x="176" y="0"/>
                </a:cubicBezTo>
                <a:lnTo>
                  <a:pt x="3337" y="0"/>
                </a:lnTo>
                <a:cubicBezTo>
                  <a:pt x="3360" y="0"/>
                  <a:pt x="3382" y="4"/>
                  <a:pt x="3404" y="13"/>
                </a:cubicBezTo>
                <a:cubicBezTo>
                  <a:pt x="3425" y="22"/>
                  <a:pt x="3444" y="35"/>
                  <a:pt x="3461" y="51"/>
                </a:cubicBezTo>
                <a:cubicBezTo>
                  <a:pt x="3477" y="68"/>
                  <a:pt x="3490" y="87"/>
                  <a:pt x="3499" y="108"/>
                </a:cubicBezTo>
                <a:cubicBezTo>
                  <a:pt x="3508" y="130"/>
                  <a:pt x="3512" y="152"/>
                  <a:pt x="3512" y="175"/>
                </a:cubicBezTo>
                <a:lnTo>
                  <a:pt x="3512" y="1405"/>
                </a:lnTo>
                <a:cubicBezTo>
                  <a:pt x="3512" y="1428"/>
                  <a:pt x="3508" y="1451"/>
                  <a:pt x="3499" y="1472"/>
                </a:cubicBezTo>
                <a:cubicBezTo>
                  <a:pt x="3490" y="1494"/>
                  <a:pt x="3477" y="1513"/>
                  <a:pt x="3461" y="1529"/>
                </a:cubicBezTo>
                <a:cubicBezTo>
                  <a:pt x="3444" y="1546"/>
                  <a:pt x="3425" y="1558"/>
                  <a:pt x="3404" y="1567"/>
                </a:cubicBezTo>
                <a:cubicBezTo>
                  <a:pt x="3382" y="1576"/>
                  <a:pt x="3360" y="1581"/>
                  <a:pt x="3337" y="1581"/>
                </a:cubicBezTo>
                <a:lnTo>
                  <a:pt x="176" y="1581"/>
                </a:lnTo>
                <a:cubicBezTo>
                  <a:pt x="152" y="1581"/>
                  <a:pt x="130" y="1576"/>
                  <a:pt x="109" y="1567"/>
                </a:cubicBezTo>
                <a:cubicBezTo>
                  <a:pt x="87" y="1558"/>
                  <a:pt x="68" y="1546"/>
                  <a:pt x="52" y="1529"/>
                </a:cubicBezTo>
                <a:cubicBezTo>
                  <a:pt x="35" y="1513"/>
                  <a:pt x="22" y="1494"/>
                  <a:pt x="14" y="1472"/>
                </a:cubicBezTo>
                <a:cubicBezTo>
                  <a:pt x="5" y="1451"/>
                  <a:pt x="0" y="1428"/>
                  <a:pt x="0" y="1405"/>
                </a:cubicBezTo>
                <a:moveTo>
                  <a:pt x="44" y="175"/>
                </a:moveTo>
                <a:lnTo>
                  <a:pt x="44" y="1405"/>
                </a:lnTo>
                <a:cubicBezTo>
                  <a:pt x="44" y="1423"/>
                  <a:pt x="47" y="1439"/>
                  <a:pt x="54" y="1456"/>
                </a:cubicBezTo>
                <a:cubicBezTo>
                  <a:pt x="61" y="1472"/>
                  <a:pt x="70" y="1486"/>
                  <a:pt x="83" y="1498"/>
                </a:cubicBezTo>
                <a:cubicBezTo>
                  <a:pt x="95" y="1511"/>
                  <a:pt x="109" y="1520"/>
                  <a:pt x="125" y="1527"/>
                </a:cubicBezTo>
                <a:cubicBezTo>
                  <a:pt x="141" y="1533"/>
                  <a:pt x="158" y="1537"/>
                  <a:pt x="176" y="1537"/>
                </a:cubicBezTo>
                <a:lnTo>
                  <a:pt x="3337" y="1537"/>
                </a:lnTo>
                <a:cubicBezTo>
                  <a:pt x="3354" y="1537"/>
                  <a:pt x="3371" y="1533"/>
                  <a:pt x="3387" y="1527"/>
                </a:cubicBezTo>
                <a:cubicBezTo>
                  <a:pt x="3403" y="1520"/>
                  <a:pt x="3418" y="1511"/>
                  <a:pt x="3430" y="1498"/>
                </a:cubicBezTo>
                <a:cubicBezTo>
                  <a:pt x="3442" y="1486"/>
                  <a:pt x="3452" y="1472"/>
                  <a:pt x="3458" y="1456"/>
                </a:cubicBezTo>
                <a:cubicBezTo>
                  <a:pt x="3465" y="1439"/>
                  <a:pt x="3468" y="1423"/>
                  <a:pt x="3468" y="1405"/>
                </a:cubicBezTo>
                <a:lnTo>
                  <a:pt x="3468" y="175"/>
                </a:lnTo>
                <a:cubicBezTo>
                  <a:pt x="3468" y="158"/>
                  <a:pt x="3465" y="141"/>
                  <a:pt x="3458" y="125"/>
                </a:cubicBezTo>
                <a:cubicBezTo>
                  <a:pt x="3452" y="109"/>
                  <a:pt x="3442" y="94"/>
                  <a:pt x="3430" y="82"/>
                </a:cubicBezTo>
                <a:cubicBezTo>
                  <a:pt x="3418" y="70"/>
                  <a:pt x="3403" y="60"/>
                  <a:pt x="3387" y="54"/>
                </a:cubicBezTo>
                <a:cubicBezTo>
                  <a:pt x="3371" y="47"/>
                  <a:pt x="3354" y="44"/>
                  <a:pt x="3337" y="44"/>
                </a:cubicBezTo>
                <a:lnTo>
                  <a:pt x="176" y="44"/>
                </a:lnTo>
                <a:cubicBezTo>
                  <a:pt x="158" y="44"/>
                  <a:pt x="141" y="47"/>
                  <a:pt x="125" y="54"/>
                </a:cubicBezTo>
                <a:cubicBezTo>
                  <a:pt x="109" y="60"/>
                  <a:pt x="95" y="70"/>
                  <a:pt x="83" y="82"/>
                </a:cubicBezTo>
                <a:cubicBezTo>
                  <a:pt x="70" y="94"/>
                  <a:pt x="61" y="109"/>
                  <a:pt x="54" y="125"/>
                </a:cubicBezTo>
                <a:cubicBezTo>
                  <a:pt x="47" y="141"/>
                  <a:pt x="44" y="158"/>
                  <a:pt x="44" y="175"/>
                </a:cubicBezTo>
                <a:close/>
              </a:path>
            </a:pathLst>
          </a:custGeom>
          <a:solidFill>
            <a:srgbClr val="4A90E2">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47" name="图片 846"/>
          <p:cNvPicPr/>
          <p:nvPr/>
        </p:nvPicPr>
        <p:blipFill>
          <a:blip r:embed="rId10"/>
          <a:stretch/>
        </p:blipFill>
        <p:spPr>
          <a:xfrm>
            <a:off x="6920640" y="5814720"/>
            <a:ext cx="157680" cy="157680"/>
          </a:xfrm>
          <a:prstGeom prst="rect">
            <a:avLst/>
          </a:prstGeom>
          <a:noFill/>
          <a:ln w="0">
            <a:noFill/>
          </a:ln>
        </p:spPr>
      </p:pic>
      <p:sp>
        <p:nvSpPr>
          <p:cNvPr id="848" name="文本框 847"/>
          <p:cNvSpPr txBox="1"/>
          <p:nvPr/>
        </p:nvSpPr>
        <p:spPr>
          <a:xfrm>
            <a:off x="9180000" y="6026040"/>
            <a:ext cx="44568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⽣成模型</a:t>
            </a:r>
            <a:endParaRPr lang="en-US" sz="870" b="0" u="none" strike="noStrike">
              <a:solidFill>
                <a:srgbClr val="000000"/>
              </a:solidFill>
              <a:effectLst/>
              <a:uFillTx/>
              <a:latin typeface="Times New Roman"/>
            </a:endParaRPr>
          </a:p>
        </p:txBody>
      </p:sp>
      <p:sp>
        <p:nvSpPr>
          <p:cNvPr id="849" name="文本框 848"/>
          <p:cNvSpPr txBox="1"/>
          <p:nvPr/>
        </p:nvSpPr>
        <p:spPr>
          <a:xfrm>
            <a:off x="6752520" y="6051600"/>
            <a:ext cx="27504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JSON</a:t>
            </a:r>
            <a:endParaRPr lang="en-US" sz="870" b="0" u="none" strike="noStrike">
              <a:solidFill>
                <a:srgbClr val="000000"/>
              </a:solidFill>
              <a:effectLst/>
              <a:uFillTx/>
              <a:latin typeface="Times New Roman"/>
            </a:endParaRPr>
          </a:p>
        </p:txBody>
      </p:sp>
      <p:pic>
        <p:nvPicPr>
          <p:cNvPr id="850" name="图片 849"/>
          <p:cNvPicPr/>
          <p:nvPr/>
        </p:nvPicPr>
        <p:blipFill>
          <a:blip r:embed="rId11"/>
          <a:stretch/>
        </p:blipFill>
        <p:spPr>
          <a:xfrm>
            <a:off x="6367680" y="4266000"/>
            <a:ext cx="3665160" cy="2022120"/>
          </a:xfrm>
          <a:prstGeom prst="rect">
            <a:avLst/>
          </a:prstGeom>
          <a:noFill/>
          <a:ln w="0">
            <a:noFill/>
          </a:ln>
        </p:spPr>
      </p:pic>
      <p:sp>
        <p:nvSpPr>
          <p:cNvPr id="851" name="文本框 850"/>
          <p:cNvSpPr txBox="1"/>
          <p:nvPr/>
        </p:nvSpPr>
        <p:spPr>
          <a:xfrm>
            <a:off x="7025040" y="6026040"/>
            <a:ext cx="22320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响应</a:t>
            </a:r>
            <a:endParaRPr lang="en-US" sz="870" b="0" u="none" strike="noStrike">
              <a:solidFill>
                <a:srgbClr val="000000"/>
              </a:solidFill>
              <a:effectLst/>
              <a:uFillTx/>
              <a:latin typeface="Times New Roman"/>
            </a:endParaRPr>
          </a:p>
        </p:txBody>
      </p:sp>
      <p:sp>
        <p:nvSpPr>
          <p:cNvPr id="852" name="文本框 851"/>
          <p:cNvSpPr txBox="1"/>
          <p:nvPr/>
        </p:nvSpPr>
        <p:spPr>
          <a:xfrm>
            <a:off x="9865440" y="8564040"/>
            <a:ext cx="39204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11 / 16</a:t>
            </a:r>
            <a:endParaRPr lang="en-US" sz="87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3" name="任意多边形 852"/>
          <p:cNvSpPr/>
          <p:nvPr/>
        </p:nvSpPr>
        <p:spPr>
          <a:xfrm>
            <a:off x="0" y="0"/>
            <a:ext cx="10704600" cy="9397080"/>
          </a:xfrm>
          <a:custGeom>
            <a:avLst/>
            <a:gdLst/>
            <a:ahLst/>
            <a:cxnLst/>
            <a:rect l="0" t="0" r="r" b="b"/>
            <a:pathLst>
              <a:path w="29735" h="26103">
                <a:moveTo>
                  <a:pt x="0" y="0"/>
                </a:moveTo>
                <a:lnTo>
                  <a:pt x="29735" y="0"/>
                </a:lnTo>
                <a:lnTo>
                  <a:pt x="29735" y="26103"/>
                </a:lnTo>
                <a:lnTo>
                  <a:pt x="0" y="26103"/>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54" name="图片 853"/>
          <p:cNvPicPr/>
          <p:nvPr/>
        </p:nvPicPr>
        <p:blipFill>
          <a:blip r:embed="rId2"/>
          <a:stretch/>
        </p:blipFill>
        <p:spPr>
          <a:xfrm>
            <a:off x="466560" y="1758600"/>
            <a:ext cx="9786600" cy="5887080"/>
          </a:xfrm>
          <a:prstGeom prst="rect">
            <a:avLst/>
          </a:prstGeom>
          <a:noFill/>
          <a:ln w="0">
            <a:noFill/>
          </a:ln>
        </p:spPr>
      </p:pic>
      <p:sp>
        <p:nvSpPr>
          <p:cNvPr id="855" name="任意多边形 854"/>
          <p:cNvSpPr/>
          <p:nvPr/>
        </p:nvSpPr>
        <p:spPr>
          <a:xfrm>
            <a:off x="9335880" y="1146600"/>
            <a:ext cx="1368720" cy="1529640"/>
          </a:xfrm>
          <a:custGeom>
            <a:avLst/>
            <a:gdLst/>
            <a:ahLst/>
            <a:cxnLst/>
            <a:rect l="0" t="0" r="r" b="b"/>
            <a:pathLst>
              <a:path w="3802" h="4249">
                <a:moveTo>
                  <a:pt x="3802" y="3428"/>
                </a:moveTo>
                <a:cubicBezTo>
                  <a:pt x="3791" y="3443"/>
                  <a:pt x="3779" y="3458"/>
                  <a:pt x="3767" y="3473"/>
                </a:cubicBezTo>
                <a:cubicBezTo>
                  <a:pt x="3722" y="3527"/>
                  <a:pt x="3676" y="3578"/>
                  <a:pt x="3627" y="3627"/>
                </a:cubicBezTo>
                <a:cubicBezTo>
                  <a:pt x="3577" y="3676"/>
                  <a:pt x="3526" y="3723"/>
                  <a:pt x="3472" y="3767"/>
                </a:cubicBezTo>
                <a:cubicBezTo>
                  <a:pt x="3418" y="3811"/>
                  <a:pt x="3363" y="3853"/>
                  <a:pt x="3305" y="3891"/>
                </a:cubicBezTo>
                <a:cubicBezTo>
                  <a:pt x="3247" y="3930"/>
                  <a:pt x="3187" y="3966"/>
                  <a:pt x="3126" y="3998"/>
                </a:cubicBezTo>
                <a:cubicBezTo>
                  <a:pt x="3065" y="4031"/>
                  <a:pt x="3002" y="4061"/>
                  <a:pt x="2938" y="4088"/>
                </a:cubicBezTo>
                <a:cubicBezTo>
                  <a:pt x="2873" y="4114"/>
                  <a:pt x="2808" y="4138"/>
                  <a:pt x="2741" y="4158"/>
                </a:cubicBezTo>
                <a:cubicBezTo>
                  <a:pt x="2675" y="4178"/>
                  <a:pt x="2607" y="4195"/>
                  <a:pt x="2538" y="4208"/>
                </a:cubicBezTo>
                <a:cubicBezTo>
                  <a:pt x="2470" y="4222"/>
                  <a:pt x="2401" y="4232"/>
                  <a:pt x="2332" y="4239"/>
                </a:cubicBezTo>
                <a:cubicBezTo>
                  <a:pt x="2263" y="4246"/>
                  <a:pt x="2193" y="4249"/>
                  <a:pt x="2124" y="4249"/>
                </a:cubicBezTo>
                <a:cubicBezTo>
                  <a:pt x="2054" y="4249"/>
                  <a:pt x="1985" y="4246"/>
                  <a:pt x="1916" y="4239"/>
                </a:cubicBezTo>
                <a:cubicBezTo>
                  <a:pt x="1846" y="4232"/>
                  <a:pt x="1778" y="4222"/>
                  <a:pt x="1709" y="4208"/>
                </a:cubicBezTo>
                <a:cubicBezTo>
                  <a:pt x="1641" y="4195"/>
                  <a:pt x="1574" y="4178"/>
                  <a:pt x="1507" y="4158"/>
                </a:cubicBezTo>
                <a:cubicBezTo>
                  <a:pt x="1441" y="4138"/>
                  <a:pt x="1375" y="4114"/>
                  <a:pt x="1311" y="4088"/>
                </a:cubicBezTo>
                <a:cubicBezTo>
                  <a:pt x="1247" y="4061"/>
                  <a:pt x="1184" y="4031"/>
                  <a:pt x="1123" y="3998"/>
                </a:cubicBezTo>
                <a:cubicBezTo>
                  <a:pt x="1061" y="3966"/>
                  <a:pt x="1002" y="3930"/>
                  <a:pt x="944" y="3891"/>
                </a:cubicBezTo>
                <a:cubicBezTo>
                  <a:pt x="886" y="3853"/>
                  <a:pt x="830" y="3811"/>
                  <a:pt x="776" y="3767"/>
                </a:cubicBezTo>
                <a:cubicBezTo>
                  <a:pt x="723" y="3723"/>
                  <a:pt x="671" y="3676"/>
                  <a:pt x="622" y="3627"/>
                </a:cubicBezTo>
                <a:cubicBezTo>
                  <a:pt x="573" y="3578"/>
                  <a:pt x="526" y="3527"/>
                  <a:pt x="482" y="3473"/>
                </a:cubicBezTo>
                <a:cubicBezTo>
                  <a:pt x="438" y="3419"/>
                  <a:pt x="396" y="3363"/>
                  <a:pt x="358" y="3305"/>
                </a:cubicBezTo>
                <a:cubicBezTo>
                  <a:pt x="319" y="3248"/>
                  <a:pt x="283" y="3188"/>
                  <a:pt x="251" y="3126"/>
                </a:cubicBezTo>
                <a:cubicBezTo>
                  <a:pt x="218" y="3064"/>
                  <a:pt x="188" y="3001"/>
                  <a:pt x="161" y="2937"/>
                </a:cubicBezTo>
                <a:cubicBezTo>
                  <a:pt x="135" y="2873"/>
                  <a:pt x="111" y="2807"/>
                  <a:pt x="91" y="2741"/>
                </a:cubicBezTo>
                <a:cubicBezTo>
                  <a:pt x="71" y="2674"/>
                  <a:pt x="54" y="2607"/>
                  <a:pt x="41" y="2539"/>
                </a:cubicBezTo>
                <a:cubicBezTo>
                  <a:pt x="27" y="2470"/>
                  <a:pt x="17" y="2402"/>
                  <a:pt x="10" y="2333"/>
                </a:cubicBezTo>
                <a:cubicBezTo>
                  <a:pt x="3" y="2263"/>
                  <a:pt x="0" y="2194"/>
                  <a:pt x="0" y="2124"/>
                </a:cubicBezTo>
                <a:cubicBezTo>
                  <a:pt x="0" y="2055"/>
                  <a:pt x="3" y="1985"/>
                  <a:pt x="10" y="1916"/>
                </a:cubicBezTo>
                <a:cubicBezTo>
                  <a:pt x="17" y="1847"/>
                  <a:pt x="27" y="1778"/>
                  <a:pt x="41" y="1710"/>
                </a:cubicBezTo>
                <a:cubicBezTo>
                  <a:pt x="54" y="1642"/>
                  <a:pt x="71" y="1574"/>
                  <a:pt x="91" y="1508"/>
                </a:cubicBezTo>
                <a:cubicBezTo>
                  <a:pt x="111" y="1441"/>
                  <a:pt x="135" y="1376"/>
                  <a:pt x="161" y="1312"/>
                </a:cubicBezTo>
                <a:cubicBezTo>
                  <a:pt x="188" y="1247"/>
                  <a:pt x="218" y="1184"/>
                  <a:pt x="251" y="1123"/>
                </a:cubicBezTo>
                <a:cubicBezTo>
                  <a:pt x="283" y="1062"/>
                  <a:pt x="319" y="1002"/>
                  <a:pt x="358" y="944"/>
                </a:cubicBezTo>
                <a:cubicBezTo>
                  <a:pt x="396" y="887"/>
                  <a:pt x="438" y="831"/>
                  <a:pt x="482" y="777"/>
                </a:cubicBezTo>
                <a:cubicBezTo>
                  <a:pt x="526" y="723"/>
                  <a:pt x="573" y="672"/>
                  <a:pt x="622" y="622"/>
                </a:cubicBezTo>
                <a:cubicBezTo>
                  <a:pt x="671" y="573"/>
                  <a:pt x="723" y="527"/>
                  <a:pt x="776" y="483"/>
                </a:cubicBezTo>
                <a:cubicBezTo>
                  <a:pt x="830" y="438"/>
                  <a:pt x="886" y="397"/>
                  <a:pt x="944" y="358"/>
                </a:cubicBezTo>
                <a:cubicBezTo>
                  <a:pt x="1002" y="320"/>
                  <a:pt x="1061" y="284"/>
                  <a:pt x="1123" y="251"/>
                </a:cubicBezTo>
                <a:cubicBezTo>
                  <a:pt x="1184" y="218"/>
                  <a:pt x="1247" y="189"/>
                  <a:pt x="1311" y="162"/>
                </a:cubicBezTo>
                <a:cubicBezTo>
                  <a:pt x="1375" y="135"/>
                  <a:pt x="1441" y="112"/>
                  <a:pt x="1507" y="92"/>
                </a:cubicBezTo>
                <a:cubicBezTo>
                  <a:pt x="1574" y="72"/>
                  <a:pt x="1641" y="55"/>
                  <a:pt x="1709" y="41"/>
                </a:cubicBezTo>
                <a:cubicBezTo>
                  <a:pt x="1778" y="28"/>
                  <a:pt x="1846" y="17"/>
                  <a:pt x="1916" y="11"/>
                </a:cubicBezTo>
                <a:cubicBezTo>
                  <a:pt x="1985" y="4"/>
                  <a:pt x="2054" y="0"/>
                  <a:pt x="2124" y="0"/>
                </a:cubicBezTo>
                <a:cubicBezTo>
                  <a:pt x="2193" y="0"/>
                  <a:pt x="2263" y="4"/>
                  <a:pt x="2332" y="11"/>
                </a:cubicBezTo>
                <a:cubicBezTo>
                  <a:pt x="2401" y="17"/>
                  <a:pt x="2470" y="28"/>
                  <a:pt x="2538" y="41"/>
                </a:cubicBezTo>
                <a:cubicBezTo>
                  <a:pt x="2607" y="55"/>
                  <a:pt x="2675" y="72"/>
                  <a:pt x="2741" y="92"/>
                </a:cubicBezTo>
                <a:cubicBezTo>
                  <a:pt x="2808" y="112"/>
                  <a:pt x="2873" y="135"/>
                  <a:pt x="2938" y="162"/>
                </a:cubicBezTo>
                <a:cubicBezTo>
                  <a:pt x="3002" y="189"/>
                  <a:pt x="3065" y="218"/>
                  <a:pt x="3126" y="251"/>
                </a:cubicBezTo>
                <a:cubicBezTo>
                  <a:pt x="3187" y="284"/>
                  <a:pt x="3247" y="320"/>
                  <a:pt x="3305" y="358"/>
                </a:cubicBezTo>
                <a:cubicBezTo>
                  <a:pt x="3363" y="397"/>
                  <a:pt x="3418" y="438"/>
                  <a:pt x="3472" y="483"/>
                </a:cubicBezTo>
                <a:cubicBezTo>
                  <a:pt x="3526" y="527"/>
                  <a:pt x="3577" y="573"/>
                  <a:pt x="3627" y="622"/>
                </a:cubicBezTo>
                <a:cubicBezTo>
                  <a:pt x="3676" y="672"/>
                  <a:pt x="3722" y="723"/>
                  <a:pt x="3767" y="777"/>
                </a:cubicBezTo>
                <a:cubicBezTo>
                  <a:pt x="3779" y="792"/>
                  <a:pt x="3791" y="807"/>
                  <a:pt x="3802" y="822"/>
                </a:cubicBezTo>
                <a:lnTo>
                  <a:pt x="3802" y="3428"/>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56" name="任意多边形 855"/>
          <p:cNvSpPr/>
          <p:nvPr/>
        </p:nvSpPr>
        <p:spPr>
          <a:xfrm>
            <a:off x="83880" y="6881400"/>
            <a:ext cx="1147320" cy="1147320"/>
          </a:xfrm>
          <a:custGeom>
            <a:avLst/>
            <a:gdLst/>
            <a:ahLst/>
            <a:cxnLst/>
            <a:rect l="0" t="0" r="r" b="b"/>
            <a:pathLst>
              <a:path w="3187" h="3187">
                <a:moveTo>
                  <a:pt x="3187" y="1594"/>
                </a:moveTo>
                <a:cubicBezTo>
                  <a:pt x="3187" y="1646"/>
                  <a:pt x="3184" y="1698"/>
                  <a:pt x="3179" y="1750"/>
                </a:cubicBezTo>
                <a:cubicBezTo>
                  <a:pt x="3174" y="1802"/>
                  <a:pt x="3167" y="1854"/>
                  <a:pt x="3156" y="1905"/>
                </a:cubicBezTo>
                <a:cubicBezTo>
                  <a:pt x="3146" y="1956"/>
                  <a:pt x="3134" y="2006"/>
                  <a:pt x="3118" y="2056"/>
                </a:cubicBezTo>
                <a:cubicBezTo>
                  <a:pt x="3103" y="2106"/>
                  <a:pt x="3086" y="2155"/>
                  <a:pt x="3066" y="2204"/>
                </a:cubicBezTo>
                <a:cubicBezTo>
                  <a:pt x="3046" y="2252"/>
                  <a:pt x="3024" y="2299"/>
                  <a:pt x="2999" y="2345"/>
                </a:cubicBezTo>
                <a:cubicBezTo>
                  <a:pt x="2974" y="2391"/>
                  <a:pt x="2948" y="2436"/>
                  <a:pt x="2919" y="2479"/>
                </a:cubicBezTo>
                <a:cubicBezTo>
                  <a:pt x="2890" y="2522"/>
                  <a:pt x="2859" y="2564"/>
                  <a:pt x="2825" y="2604"/>
                </a:cubicBezTo>
                <a:cubicBezTo>
                  <a:pt x="2792" y="2645"/>
                  <a:pt x="2757" y="2683"/>
                  <a:pt x="2720" y="2720"/>
                </a:cubicBezTo>
                <a:cubicBezTo>
                  <a:pt x="2684" y="2757"/>
                  <a:pt x="2645" y="2792"/>
                  <a:pt x="2605" y="2825"/>
                </a:cubicBezTo>
                <a:cubicBezTo>
                  <a:pt x="2564" y="2858"/>
                  <a:pt x="2522" y="2889"/>
                  <a:pt x="2479" y="2918"/>
                </a:cubicBezTo>
                <a:cubicBezTo>
                  <a:pt x="2436" y="2947"/>
                  <a:pt x="2391" y="2974"/>
                  <a:pt x="2345" y="2999"/>
                </a:cubicBezTo>
                <a:cubicBezTo>
                  <a:pt x="2299" y="3023"/>
                  <a:pt x="2252" y="3046"/>
                  <a:pt x="2204" y="3066"/>
                </a:cubicBezTo>
                <a:cubicBezTo>
                  <a:pt x="2155" y="3086"/>
                  <a:pt x="2106" y="3103"/>
                  <a:pt x="2056" y="3118"/>
                </a:cubicBezTo>
                <a:cubicBezTo>
                  <a:pt x="2007" y="3133"/>
                  <a:pt x="1956" y="3146"/>
                  <a:pt x="1905" y="3156"/>
                </a:cubicBezTo>
                <a:cubicBezTo>
                  <a:pt x="1854" y="3166"/>
                  <a:pt x="1802" y="3174"/>
                  <a:pt x="1750" y="3179"/>
                </a:cubicBezTo>
                <a:cubicBezTo>
                  <a:pt x="1698" y="3184"/>
                  <a:pt x="1646" y="3187"/>
                  <a:pt x="1594" y="3187"/>
                </a:cubicBezTo>
                <a:cubicBezTo>
                  <a:pt x="1542" y="3187"/>
                  <a:pt x="1490" y="3184"/>
                  <a:pt x="1438" y="3179"/>
                </a:cubicBezTo>
                <a:cubicBezTo>
                  <a:pt x="1386" y="3174"/>
                  <a:pt x="1333" y="3166"/>
                  <a:pt x="1282" y="3156"/>
                </a:cubicBezTo>
                <a:cubicBezTo>
                  <a:pt x="1231" y="3146"/>
                  <a:pt x="1181" y="3133"/>
                  <a:pt x="1131" y="3118"/>
                </a:cubicBezTo>
                <a:cubicBezTo>
                  <a:pt x="1081" y="3103"/>
                  <a:pt x="1032" y="3086"/>
                  <a:pt x="983" y="3066"/>
                </a:cubicBezTo>
                <a:cubicBezTo>
                  <a:pt x="935" y="3046"/>
                  <a:pt x="888" y="3023"/>
                  <a:pt x="842" y="2999"/>
                </a:cubicBezTo>
                <a:cubicBezTo>
                  <a:pt x="796" y="2974"/>
                  <a:pt x="751" y="2947"/>
                  <a:pt x="708" y="2918"/>
                </a:cubicBezTo>
                <a:cubicBezTo>
                  <a:pt x="665" y="2889"/>
                  <a:pt x="623" y="2858"/>
                  <a:pt x="583" y="2825"/>
                </a:cubicBezTo>
                <a:cubicBezTo>
                  <a:pt x="542" y="2792"/>
                  <a:pt x="504" y="2757"/>
                  <a:pt x="467" y="2720"/>
                </a:cubicBezTo>
                <a:cubicBezTo>
                  <a:pt x="430" y="2683"/>
                  <a:pt x="395" y="2645"/>
                  <a:pt x="362" y="2604"/>
                </a:cubicBezTo>
                <a:cubicBezTo>
                  <a:pt x="329" y="2564"/>
                  <a:pt x="298" y="2522"/>
                  <a:pt x="269" y="2479"/>
                </a:cubicBezTo>
                <a:cubicBezTo>
                  <a:pt x="240" y="2436"/>
                  <a:pt x="213" y="2391"/>
                  <a:pt x="188" y="2345"/>
                </a:cubicBezTo>
                <a:cubicBezTo>
                  <a:pt x="164" y="2299"/>
                  <a:pt x="141" y="2252"/>
                  <a:pt x="121" y="2204"/>
                </a:cubicBezTo>
                <a:cubicBezTo>
                  <a:pt x="101" y="2155"/>
                  <a:pt x="84" y="2106"/>
                  <a:pt x="69" y="2056"/>
                </a:cubicBezTo>
                <a:cubicBezTo>
                  <a:pt x="54" y="2006"/>
                  <a:pt x="41" y="1956"/>
                  <a:pt x="31" y="1905"/>
                </a:cubicBezTo>
                <a:cubicBezTo>
                  <a:pt x="21" y="1854"/>
                  <a:pt x="13" y="1802"/>
                  <a:pt x="8" y="1750"/>
                </a:cubicBezTo>
                <a:cubicBezTo>
                  <a:pt x="3" y="1698"/>
                  <a:pt x="0" y="1646"/>
                  <a:pt x="0" y="1594"/>
                </a:cubicBezTo>
                <a:cubicBezTo>
                  <a:pt x="0" y="1541"/>
                  <a:pt x="3" y="1489"/>
                  <a:pt x="8" y="1437"/>
                </a:cubicBezTo>
                <a:cubicBezTo>
                  <a:pt x="13" y="1385"/>
                  <a:pt x="21" y="1333"/>
                  <a:pt x="31" y="1282"/>
                </a:cubicBezTo>
                <a:cubicBezTo>
                  <a:pt x="41" y="1231"/>
                  <a:pt x="54" y="1180"/>
                  <a:pt x="69" y="1131"/>
                </a:cubicBezTo>
                <a:cubicBezTo>
                  <a:pt x="84" y="1081"/>
                  <a:pt x="101" y="1032"/>
                  <a:pt x="121" y="983"/>
                </a:cubicBezTo>
                <a:cubicBezTo>
                  <a:pt x="141" y="935"/>
                  <a:pt x="164" y="888"/>
                  <a:pt x="188" y="842"/>
                </a:cubicBezTo>
                <a:cubicBezTo>
                  <a:pt x="213" y="796"/>
                  <a:pt x="240" y="751"/>
                  <a:pt x="269" y="708"/>
                </a:cubicBezTo>
                <a:cubicBezTo>
                  <a:pt x="298" y="665"/>
                  <a:pt x="329" y="623"/>
                  <a:pt x="362" y="582"/>
                </a:cubicBezTo>
                <a:cubicBezTo>
                  <a:pt x="395" y="542"/>
                  <a:pt x="430" y="503"/>
                  <a:pt x="467" y="467"/>
                </a:cubicBezTo>
                <a:cubicBezTo>
                  <a:pt x="504" y="430"/>
                  <a:pt x="542" y="395"/>
                  <a:pt x="583" y="362"/>
                </a:cubicBezTo>
                <a:cubicBezTo>
                  <a:pt x="623" y="328"/>
                  <a:pt x="665" y="297"/>
                  <a:pt x="708" y="268"/>
                </a:cubicBezTo>
                <a:cubicBezTo>
                  <a:pt x="751" y="239"/>
                  <a:pt x="796" y="213"/>
                  <a:pt x="842" y="188"/>
                </a:cubicBezTo>
                <a:cubicBezTo>
                  <a:pt x="888" y="163"/>
                  <a:pt x="935" y="141"/>
                  <a:pt x="983" y="121"/>
                </a:cubicBezTo>
                <a:cubicBezTo>
                  <a:pt x="1032" y="101"/>
                  <a:pt x="1081" y="84"/>
                  <a:pt x="1131" y="69"/>
                </a:cubicBezTo>
                <a:cubicBezTo>
                  <a:pt x="1181" y="53"/>
                  <a:pt x="1231" y="41"/>
                  <a:pt x="1282" y="31"/>
                </a:cubicBezTo>
                <a:cubicBezTo>
                  <a:pt x="1333" y="20"/>
                  <a:pt x="1386" y="13"/>
                  <a:pt x="1438" y="8"/>
                </a:cubicBezTo>
                <a:cubicBezTo>
                  <a:pt x="1490" y="3"/>
                  <a:pt x="1542" y="0"/>
                  <a:pt x="1594" y="0"/>
                </a:cubicBezTo>
                <a:cubicBezTo>
                  <a:pt x="1646" y="0"/>
                  <a:pt x="1698" y="3"/>
                  <a:pt x="1750" y="8"/>
                </a:cubicBezTo>
                <a:cubicBezTo>
                  <a:pt x="1802" y="13"/>
                  <a:pt x="1854" y="20"/>
                  <a:pt x="1905" y="31"/>
                </a:cubicBezTo>
                <a:cubicBezTo>
                  <a:pt x="1956" y="41"/>
                  <a:pt x="2007" y="53"/>
                  <a:pt x="2056" y="69"/>
                </a:cubicBezTo>
                <a:cubicBezTo>
                  <a:pt x="2106" y="84"/>
                  <a:pt x="2155" y="101"/>
                  <a:pt x="2204" y="121"/>
                </a:cubicBezTo>
                <a:cubicBezTo>
                  <a:pt x="2252" y="141"/>
                  <a:pt x="2299" y="163"/>
                  <a:pt x="2345" y="188"/>
                </a:cubicBezTo>
                <a:cubicBezTo>
                  <a:pt x="2391" y="213"/>
                  <a:pt x="2436" y="239"/>
                  <a:pt x="2479" y="268"/>
                </a:cubicBezTo>
                <a:cubicBezTo>
                  <a:pt x="2522" y="297"/>
                  <a:pt x="2564" y="328"/>
                  <a:pt x="2605" y="362"/>
                </a:cubicBezTo>
                <a:cubicBezTo>
                  <a:pt x="2645" y="395"/>
                  <a:pt x="2684" y="430"/>
                  <a:pt x="2720" y="467"/>
                </a:cubicBezTo>
                <a:cubicBezTo>
                  <a:pt x="2757" y="503"/>
                  <a:pt x="2792" y="542"/>
                  <a:pt x="2825" y="582"/>
                </a:cubicBezTo>
                <a:cubicBezTo>
                  <a:pt x="2859" y="623"/>
                  <a:pt x="2890" y="665"/>
                  <a:pt x="2919" y="708"/>
                </a:cubicBezTo>
                <a:cubicBezTo>
                  <a:pt x="2948" y="751"/>
                  <a:pt x="2974" y="796"/>
                  <a:pt x="2999" y="842"/>
                </a:cubicBezTo>
                <a:cubicBezTo>
                  <a:pt x="3024" y="888"/>
                  <a:pt x="3046" y="935"/>
                  <a:pt x="3066" y="983"/>
                </a:cubicBezTo>
                <a:cubicBezTo>
                  <a:pt x="3086" y="1032"/>
                  <a:pt x="3103" y="1081"/>
                  <a:pt x="3118" y="1131"/>
                </a:cubicBezTo>
                <a:cubicBezTo>
                  <a:pt x="3134" y="1180"/>
                  <a:pt x="3146" y="1231"/>
                  <a:pt x="3156" y="1282"/>
                </a:cubicBezTo>
                <a:cubicBezTo>
                  <a:pt x="3167" y="1333"/>
                  <a:pt x="3174" y="1385"/>
                  <a:pt x="3179" y="1437"/>
                </a:cubicBezTo>
                <a:cubicBezTo>
                  <a:pt x="3184" y="1489"/>
                  <a:pt x="3187" y="1541"/>
                  <a:pt x="3187" y="1594"/>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57" name="图片 856"/>
          <p:cNvPicPr/>
          <p:nvPr/>
        </p:nvPicPr>
        <p:blipFill>
          <a:blip r:embed="rId3"/>
          <a:stretch/>
        </p:blipFill>
        <p:spPr>
          <a:xfrm>
            <a:off x="833400" y="2523240"/>
            <a:ext cx="3015000" cy="22680"/>
          </a:xfrm>
          <a:prstGeom prst="rect">
            <a:avLst/>
          </a:prstGeom>
          <a:noFill/>
          <a:ln w="0">
            <a:noFill/>
          </a:ln>
        </p:spPr>
      </p:pic>
      <p:sp>
        <p:nvSpPr>
          <p:cNvPr id="858" name="文本框 857"/>
          <p:cNvSpPr txBox="1"/>
          <p:nvPr/>
        </p:nvSpPr>
        <p:spPr>
          <a:xfrm>
            <a:off x="829440" y="2115000"/>
            <a:ext cx="1083240" cy="318960"/>
          </a:xfrm>
          <a:prstGeom prst="rect">
            <a:avLst/>
          </a:prstGeom>
          <a:noFill/>
          <a:ln w="0">
            <a:noFill/>
          </a:ln>
        </p:spPr>
        <p:txBody>
          <a:bodyPr wrap="none" lIns="0" tIns="0" rIns="0" bIns="0" anchor="t">
            <a:spAutoFit/>
          </a:bodyPr>
          <a:lstStyle/>
          <a:p>
            <a:r>
              <a:rPr lang="en-US" sz="2170" b="1" u="none" strike="noStrike">
                <a:solidFill>
                  <a:srgbClr val="FFFFFF"/>
                </a:solidFill>
                <a:effectLst/>
                <a:uFillTx/>
                <a:latin typeface="DejaVuSans"/>
                <a:ea typeface="DejaVuSans"/>
              </a:rPr>
              <a:t>Docker</a:t>
            </a:r>
            <a:endParaRPr lang="en-US" sz="2170" b="0" u="none" strike="noStrike">
              <a:solidFill>
                <a:srgbClr val="000000"/>
              </a:solidFill>
              <a:effectLst/>
              <a:uFillTx/>
              <a:latin typeface="Times New Roman"/>
            </a:endParaRPr>
          </a:p>
        </p:txBody>
      </p:sp>
      <p:sp>
        <p:nvSpPr>
          <p:cNvPr id="859" name="任意多边形 858"/>
          <p:cNvSpPr/>
          <p:nvPr/>
        </p:nvSpPr>
        <p:spPr>
          <a:xfrm>
            <a:off x="833400" y="2729520"/>
            <a:ext cx="9053280" cy="428400"/>
          </a:xfrm>
          <a:custGeom>
            <a:avLst/>
            <a:gdLst/>
            <a:ahLst/>
            <a:cxnLst/>
            <a:rect l="0" t="0" r="r" b="b"/>
            <a:pathLst>
              <a:path w="25148" h="1190">
                <a:moveTo>
                  <a:pt x="0" y="1020"/>
                </a:moveTo>
                <a:lnTo>
                  <a:pt x="0" y="171"/>
                </a:lnTo>
                <a:cubicBezTo>
                  <a:pt x="0" y="160"/>
                  <a:pt x="1" y="149"/>
                  <a:pt x="3" y="137"/>
                </a:cubicBezTo>
                <a:cubicBezTo>
                  <a:pt x="5" y="126"/>
                  <a:pt x="8" y="115"/>
                  <a:pt x="13" y="105"/>
                </a:cubicBezTo>
                <a:cubicBezTo>
                  <a:pt x="17" y="95"/>
                  <a:pt x="22" y="85"/>
                  <a:pt x="28" y="75"/>
                </a:cubicBezTo>
                <a:cubicBezTo>
                  <a:pt x="34" y="66"/>
                  <a:pt x="41" y="58"/>
                  <a:pt x="49" y="50"/>
                </a:cubicBezTo>
                <a:cubicBezTo>
                  <a:pt x="57" y="42"/>
                  <a:pt x="66" y="35"/>
                  <a:pt x="75" y="29"/>
                </a:cubicBezTo>
                <a:cubicBezTo>
                  <a:pt x="84" y="22"/>
                  <a:pt x="94" y="17"/>
                  <a:pt x="104" y="13"/>
                </a:cubicBezTo>
                <a:cubicBezTo>
                  <a:pt x="115" y="9"/>
                  <a:pt x="125" y="5"/>
                  <a:pt x="136" y="3"/>
                </a:cubicBezTo>
                <a:cubicBezTo>
                  <a:pt x="147" y="1"/>
                  <a:pt x="158" y="0"/>
                  <a:pt x="170" y="0"/>
                </a:cubicBezTo>
                <a:lnTo>
                  <a:pt x="24978" y="0"/>
                </a:lnTo>
                <a:cubicBezTo>
                  <a:pt x="24989" y="0"/>
                  <a:pt x="25000" y="1"/>
                  <a:pt x="25011" y="3"/>
                </a:cubicBezTo>
                <a:cubicBezTo>
                  <a:pt x="25022" y="5"/>
                  <a:pt x="25033" y="9"/>
                  <a:pt x="25043" y="13"/>
                </a:cubicBezTo>
                <a:cubicBezTo>
                  <a:pt x="25053" y="17"/>
                  <a:pt x="25063" y="22"/>
                  <a:pt x="25073" y="29"/>
                </a:cubicBezTo>
                <a:cubicBezTo>
                  <a:pt x="25082" y="35"/>
                  <a:pt x="25090" y="42"/>
                  <a:pt x="25098" y="50"/>
                </a:cubicBezTo>
                <a:cubicBezTo>
                  <a:pt x="25106" y="58"/>
                  <a:pt x="25113" y="66"/>
                  <a:pt x="25119" y="75"/>
                </a:cubicBezTo>
                <a:cubicBezTo>
                  <a:pt x="25126" y="85"/>
                  <a:pt x="25131" y="95"/>
                  <a:pt x="25135" y="105"/>
                </a:cubicBezTo>
                <a:cubicBezTo>
                  <a:pt x="25139" y="115"/>
                  <a:pt x="25143" y="126"/>
                  <a:pt x="25145" y="137"/>
                </a:cubicBezTo>
                <a:cubicBezTo>
                  <a:pt x="25147" y="149"/>
                  <a:pt x="25148" y="160"/>
                  <a:pt x="25148" y="171"/>
                </a:cubicBezTo>
                <a:lnTo>
                  <a:pt x="25148" y="1020"/>
                </a:lnTo>
                <a:cubicBezTo>
                  <a:pt x="25148" y="1032"/>
                  <a:pt x="25147" y="1043"/>
                  <a:pt x="25145" y="1054"/>
                </a:cubicBezTo>
                <a:cubicBezTo>
                  <a:pt x="25143" y="1065"/>
                  <a:pt x="25139" y="1075"/>
                  <a:pt x="25135" y="1085"/>
                </a:cubicBezTo>
                <a:cubicBezTo>
                  <a:pt x="25131" y="1096"/>
                  <a:pt x="25126" y="1106"/>
                  <a:pt x="25119" y="1115"/>
                </a:cubicBezTo>
                <a:cubicBezTo>
                  <a:pt x="25113" y="1124"/>
                  <a:pt x="25106" y="1133"/>
                  <a:pt x="25098" y="1141"/>
                </a:cubicBezTo>
                <a:cubicBezTo>
                  <a:pt x="25090" y="1148"/>
                  <a:pt x="25082" y="1156"/>
                  <a:pt x="25073" y="1162"/>
                </a:cubicBezTo>
                <a:cubicBezTo>
                  <a:pt x="25063" y="1168"/>
                  <a:pt x="25053" y="1173"/>
                  <a:pt x="25043" y="1177"/>
                </a:cubicBezTo>
                <a:cubicBezTo>
                  <a:pt x="25033" y="1182"/>
                  <a:pt x="25022" y="1185"/>
                  <a:pt x="25011" y="1187"/>
                </a:cubicBezTo>
                <a:cubicBezTo>
                  <a:pt x="25000" y="1189"/>
                  <a:pt x="24989" y="1190"/>
                  <a:pt x="24978" y="1190"/>
                </a:cubicBezTo>
                <a:lnTo>
                  <a:pt x="170" y="1190"/>
                </a:lnTo>
                <a:cubicBezTo>
                  <a:pt x="158" y="1190"/>
                  <a:pt x="147" y="1189"/>
                  <a:pt x="136" y="1187"/>
                </a:cubicBezTo>
                <a:cubicBezTo>
                  <a:pt x="125" y="1185"/>
                  <a:pt x="115" y="1182"/>
                  <a:pt x="104" y="1177"/>
                </a:cubicBezTo>
                <a:cubicBezTo>
                  <a:pt x="94" y="1173"/>
                  <a:pt x="84" y="1168"/>
                  <a:pt x="75" y="1162"/>
                </a:cubicBezTo>
                <a:cubicBezTo>
                  <a:pt x="66" y="1156"/>
                  <a:pt x="57" y="1148"/>
                  <a:pt x="49" y="1141"/>
                </a:cubicBezTo>
                <a:cubicBezTo>
                  <a:pt x="41" y="1133"/>
                  <a:pt x="34" y="1124"/>
                  <a:pt x="28" y="1115"/>
                </a:cubicBezTo>
                <a:cubicBezTo>
                  <a:pt x="22" y="1106"/>
                  <a:pt x="17" y="1096"/>
                  <a:pt x="13" y="1085"/>
                </a:cubicBezTo>
                <a:cubicBezTo>
                  <a:pt x="8" y="1075"/>
                  <a:pt x="5" y="1065"/>
                  <a:pt x="3" y="1054"/>
                </a:cubicBezTo>
                <a:cubicBezTo>
                  <a:pt x="1" y="1043"/>
                  <a:pt x="0" y="1032"/>
                  <a:pt x="0" y="1020"/>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60" name="图片 859"/>
          <p:cNvPicPr/>
          <p:nvPr/>
        </p:nvPicPr>
        <p:blipFill>
          <a:blip r:embed="rId4"/>
          <a:stretch/>
        </p:blipFill>
        <p:spPr>
          <a:xfrm>
            <a:off x="955800" y="2851920"/>
            <a:ext cx="228960" cy="183240"/>
          </a:xfrm>
          <a:prstGeom prst="rect">
            <a:avLst/>
          </a:prstGeom>
          <a:noFill/>
          <a:ln w="0">
            <a:noFill/>
          </a:ln>
        </p:spPr>
      </p:pic>
      <p:sp>
        <p:nvSpPr>
          <p:cNvPr id="861" name="文本框 860"/>
          <p:cNvSpPr txBox="1"/>
          <p:nvPr/>
        </p:nvSpPr>
        <p:spPr>
          <a:xfrm>
            <a:off x="1908360" y="2050920"/>
            <a:ext cx="1372320" cy="398160"/>
          </a:xfrm>
          <a:prstGeom prst="rect">
            <a:avLst/>
          </a:prstGeom>
          <a:noFill/>
          <a:ln w="0">
            <a:noFill/>
          </a:ln>
        </p:spPr>
        <p:txBody>
          <a:bodyPr wrap="none" lIns="0" tIns="0" rIns="0" bIns="0" anchor="t">
            <a:spAutoFit/>
          </a:bodyPr>
          <a:lstStyle/>
          <a:p>
            <a:r>
              <a:rPr lang="zh-CN" sz="2170" b="0" u="none" strike="noStrike">
                <a:solidFill>
                  <a:srgbClr val="FFFFFF"/>
                </a:solidFill>
                <a:effectLst/>
                <a:uFillTx/>
                <a:latin typeface="NotoSansCJKsc"/>
                <a:ea typeface="NotoSansCJKsc"/>
              </a:rPr>
              <a:t>容器化部署</a:t>
            </a:r>
            <a:endParaRPr lang="en-US" sz="2170" b="0" u="none" strike="noStrike">
              <a:solidFill>
                <a:srgbClr val="000000"/>
              </a:solidFill>
              <a:effectLst/>
              <a:uFillTx/>
              <a:latin typeface="Times New Roman"/>
            </a:endParaRPr>
          </a:p>
        </p:txBody>
      </p:sp>
      <p:sp>
        <p:nvSpPr>
          <p:cNvPr id="862" name="文本框 861"/>
          <p:cNvSpPr txBox="1"/>
          <p:nvPr/>
        </p:nvSpPr>
        <p:spPr>
          <a:xfrm>
            <a:off x="1303560" y="2857680"/>
            <a:ext cx="2142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使⽤</a:t>
            </a:r>
            <a:endParaRPr lang="en-US" sz="839" b="0" u="none" strike="noStrike">
              <a:solidFill>
                <a:srgbClr val="000000"/>
              </a:solidFill>
              <a:effectLst/>
              <a:uFillTx/>
              <a:latin typeface="Times New Roman"/>
            </a:endParaRPr>
          </a:p>
        </p:txBody>
      </p:sp>
      <p:sp>
        <p:nvSpPr>
          <p:cNvPr id="863" name="文本框 862"/>
          <p:cNvSpPr txBox="1"/>
          <p:nvPr/>
        </p:nvSpPr>
        <p:spPr>
          <a:xfrm>
            <a:off x="1517760" y="2882520"/>
            <a:ext cx="37800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Docker</a:t>
            </a:r>
            <a:endParaRPr lang="en-US" sz="839" b="0" u="none" strike="noStrike">
              <a:solidFill>
                <a:srgbClr val="000000"/>
              </a:solidFill>
              <a:effectLst/>
              <a:uFillTx/>
              <a:latin typeface="Times New Roman"/>
            </a:endParaRPr>
          </a:p>
        </p:txBody>
      </p:sp>
      <p:sp>
        <p:nvSpPr>
          <p:cNvPr id="864" name="文本框 863"/>
          <p:cNvSpPr txBox="1"/>
          <p:nvPr/>
        </p:nvSpPr>
        <p:spPr>
          <a:xfrm>
            <a:off x="1892520" y="2857680"/>
            <a:ext cx="330768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容器化部署确保企业⽂档问答系统在不同环境中的可移植性和稳定性，</a:t>
            </a:r>
            <a:endParaRPr lang="en-US" sz="839" b="0" u="none" strike="noStrike">
              <a:solidFill>
                <a:srgbClr val="000000"/>
              </a:solidFill>
              <a:effectLst/>
              <a:uFillTx/>
              <a:latin typeface="Times New Roman"/>
            </a:endParaRPr>
          </a:p>
        </p:txBody>
      </p:sp>
      <p:sp>
        <p:nvSpPr>
          <p:cNvPr id="865" name="文本框 864"/>
          <p:cNvSpPr txBox="1"/>
          <p:nvPr/>
        </p:nvSpPr>
        <p:spPr>
          <a:xfrm>
            <a:off x="5211000" y="2882520"/>
            <a:ext cx="30852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Nginx</a:t>
            </a:r>
            <a:endParaRPr lang="en-US" sz="839" b="0" u="none" strike="noStrike">
              <a:solidFill>
                <a:srgbClr val="000000"/>
              </a:solidFill>
              <a:effectLst/>
              <a:uFillTx/>
              <a:latin typeface="Times New Roman"/>
            </a:endParaRPr>
          </a:p>
        </p:txBody>
      </p:sp>
      <p:sp>
        <p:nvSpPr>
          <p:cNvPr id="866" name="文本框 865"/>
          <p:cNvSpPr txBox="1"/>
          <p:nvPr/>
        </p:nvSpPr>
        <p:spPr>
          <a:xfrm>
            <a:off x="5519880" y="2857680"/>
            <a:ext cx="6408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反向代理提供</a:t>
            </a:r>
            <a:endParaRPr lang="en-US" sz="839" b="0" u="none" strike="noStrike">
              <a:solidFill>
                <a:srgbClr val="000000"/>
              </a:solidFill>
              <a:effectLst/>
              <a:uFillTx/>
              <a:latin typeface="Times New Roman"/>
            </a:endParaRPr>
          </a:p>
        </p:txBody>
      </p:sp>
      <p:sp>
        <p:nvSpPr>
          <p:cNvPr id="867" name="文本框 866"/>
          <p:cNvSpPr txBox="1"/>
          <p:nvPr/>
        </p:nvSpPr>
        <p:spPr>
          <a:xfrm>
            <a:off x="6162120" y="2882520"/>
            <a:ext cx="34344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HTTPS</a:t>
            </a:r>
            <a:endParaRPr lang="en-US" sz="839" b="0" u="none" strike="noStrike">
              <a:solidFill>
                <a:srgbClr val="000000"/>
              </a:solidFill>
              <a:effectLst/>
              <a:uFillTx/>
              <a:latin typeface="Times New Roman"/>
            </a:endParaRPr>
          </a:p>
        </p:txBody>
      </p:sp>
      <p:pic>
        <p:nvPicPr>
          <p:cNvPr id="868" name="图片 867"/>
          <p:cNvPicPr/>
          <p:nvPr/>
        </p:nvPicPr>
        <p:blipFill>
          <a:blip r:embed="rId5"/>
          <a:stretch/>
        </p:blipFill>
        <p:spPr>
          <a:xfrm>
            <a:off x="833400" y="3372120"/>
            <a:ext cx="114480" cy="152640"/>
          </a:xfrm>
          <a:prstGeom prst="rect">
            <a:avLst/>
          </a:prstGeom>
          <a:noFill/>
          <a:ln w="0">
            <a:noFill/>
          </a:ln>
        </p:spPr>
      </p:pic>
      <p:sp>
        <p:nvSpPr>
          <p:cNvPr id="869" name="文本框 868"/>
          <p:cNvSpPr txBox="1"/>
          <p:nvPr/>
        </p:nvSpPr>
        <p:spPr>
          <a:xfrm>
            <a:off x="6504120" y="2857680"/>
            <a:ext cx="74736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⽀持与访问控制</a:t>
            </a:r>
            <a:endParaRPr lang="en-US" sz="839" b="0" u="none" strike="noStrike">
              <a:solidFill>
                <a:srgbClr val="000000"/>
              </a:solidFill>
              <a:effectLst/>
              <a:uFillTx/>
              <a:latin typeface="Times New Roman"/>
            </a:endParaRPr>
          </a:p>
        </p:txBody>
      </p:sp>
      <p:sp>
        <p:nvSpPr>
          <p:cNvPr id="870" name="文本框 869"/>
          <p:cNvSpPr txBox="1"/>
          <p:nvPr/>
        </p:nvSpPr>
        <p:spPr>
          <a:xfrm>
            <a:off x="1005480" y="3359880"/>
            <a:ext cx="870840" cy="178920"/>
          </a:xfrm>
          <a:prstGeom prst="rect">
            <a:avLst/>
          </a:prstGeom>
          <a:noFill/>
          <a:ln w="0">
            <a:noFill/>
          </a:ln>
        </p:spPr>
        <p:txBody>
          <a:bodyPr wrap="none" lIns="0" tIns="0" rIns="0" bIns="0" anchor="t">
            <a:spAutoFit/>
          </a:bodyPr>
          <a:lstStyle/>
          <a:p>
            <a:r>
              <a:rPr lang="en-US" sz="1200" b="1" u="none" strike="noStrike">
                <a:solidFill>
                  <a:srgbClr val="BFDBFE"/>
                </a:solidFill>
                <a:effectLst/>
                <a:uFillTx/>
                <a:latin typeface="DejaVuSans"/>
                <a:ea typeface="DejaVuSans"/>
              </a:rPr>
              <a:t>Dockerﬁle</a:t>
            </a:r>
            <a:endParaRPr lang="en-US" sz="1200" b="0" u="none" strike="noStrike">
              <a:solidFill>
                <a:srgbClr val="000000"/>
              </a:solidFill>
              <a:effectLst/>
              <a:uFillTx/>
              <a:latin typeface="Times New Roman"/>
            </a:endParaRPr>
          </a:p>
        </p:txBody>
      </p:sp>
      <p:sp>
        <p:nvSpPr>
          <p:cNvPr id="871" name="任意多边形 870"/>
          <p:cNvSpPr/>
          <p:nvPr/>
        </p:nvSpPr>
        <p:spPr>
          <a:xfrm>
            <a:off x="833400" y="3647160"/>
            <a:ext cx="3012840" cy="2752920"/>
          </a:xfrm>
          <a:custGeom>
            <a:avLst/>
            <a:gdLst/>
            <a:ahLst/>
            <a:cxnLst/>
            <a:rect l="0" t="0" r="r" b="b"/>
            <a:pathLst>
              <a:path w="8369" h="7647">
                <a:moveTo>
                  <a:pt x="24" y="25"/>
                </a:moveTo>
                <a:cubicBezTo>
                  <a:pt x="41" y="8"/>
                  <a:pt x="61" y="0"/>
                  <a:pt x="85" y="0"/>
                </a:cubicBezTo>
                <a:lnTo>
                  <a:pt x="8284" y="0"/>
                </a:lnTo>
                <a:cubicBezTo>
                  <a:pt x="8307" y="0"/>
                  <a:pt x="8327" y="8"/>
                  <a:pt x="8344" y="25"/>
                </a:cubicBezTo>
                <a:cubicBezTo>
                  <a:pt x="8361" y="41"/>
                  <a:pt x="8369" y="61"/>
                  <a:pt x="8369" y="85"/>
                </a:cubicBezTo>
                <a:lnTo>
                  <a:pt x="8369" y="7562"/>
                </a:lnTo>
                <a:cubicBezTo>
                  <a:pt x="8369" y="7585"/>
                  <a:pt x="8361" y="7605"/>
                  <a:pt x="8344" y="7622"/>
                </a:cubicBezTo>
                <a:cubicBezTo>
                  <a:pt x="8327" y="7639"/>
                  <a:pt x="8307" y="7647"/>
                  <a:pt x="8284" y="7647"/>
                </a:cubicBezTo>
                <a:lnTo>
                  <a:pt x="85" y="7647"/>
                </a:lnTo>
                <a:cubicBezTo>
                  <a:pt x="61" y="7647"/>
                  <a:pt x="41" y="7639"/>
                  <a:pt x="24" y="7622"/>
                </a:cubicBezTo>
                <a:cubicBezTo>
                  <a:pt x="8" y="7605"/>
                  <a:pt x="0" y="7585"/>
                  <a:pt x="0" y="7562"/>
                </a:cubicBezTo>
                <a:lnTo>
                  <a:pt x="0" y="85"/>
                </a:lnTo>
                <a:cubicBezTo>
                  <a:pt x="0" y="61"/>
                  <a:pt x="8" y="41"/>
                  <a:pt x="24" y="25"/>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72" name="文本框 871"/>
          <p:cNvSpPr txBox="1"/>
          <p:nvPr/>
        </p:nvSpPr>
        <p:spPr>
          <a:xfrm>
            <a:off x="1874160" y="3324600"/>
            <a:ext cx="305640" cy="221400"/>
          </a:xfrm>
          <a:prstGeom prst="rect">
            <a:avLst/>
          </a:prstGeom>
          <a:noFill/>
          <a:ln w="0">
            <a:noFill/>
          </a:ln>
        </p:spPr>
        <p:txBody>
          <a:bodyPr wrap="none" lIns="0" tIns="0" rIns="0" bIns="0" anchor="t">
            <a:spAutoFit/>
          </a:bodyPr>
          <a:lstStyle/>
          <a:p>
            <a:r>
              <a:rPr lang="zh-CN" sz="1200" b="0" u="none" strike="noStrike">
                <a:solidFill>
                  <a:srgbClr val="BFDBFE"/>
                </a:solidFill>
                <a:effectLst/>
                <a:uFillTx/>
                <a:latin typeface="NotoSansCJKsc"/>
                <a:ea typeface="NotoSansCJKsc"/>
              </a:rPr>
              <a:t>配置</a:t>
            </a:r>
            <a:endParaRPr lang="en-US" sz="1200" b="0" u="none" strike="noStrike">
              <a:solidFill>
                <a:srgbClr val="000000"/>
              </a:solidFill>
              <a:effectLst/>
              <a:uFillTx/>
              <a:latin typeface="Times New Roman"/>
            </a:endParaRPr>
          </a:p>
        </p:txBody>
      </p:sp>
      <p:sp>
        <p:nvSpPr>
          <p:cNvPr id="873" name="文本框 872"/>
          <p:cNvSpPr txBox="1"/>
          <p:nvPr/>
        </p:nvSpPr>
        <p:spPr>
          <a:xfrm>
            <a:off x="921240" y="3868920"/>
            <a:ext cx="11052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874" name="文本框 873"/>
          <p:cNvSpPr txBox="1"/>
          <p:nvPr/>
        </p:nvSpPr>
        <p:spPr>
          <a:xfrm>
            <a:off x="1031400" y="3839040"/>
            <a:ext cx="18360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使⽤</a:t>
            </a:r>
            <a:endParaRPr lang="en-US" sz="720" b="0" u="none" strike="noStrike">
              <a:solidFill>
                <a:srgbClr val="000000"/>
              </a:solidFill>
              <a:effectLst/>
              <a:uFillTx/>
              <a:latin typeface="Times New Roman"/>
            </a:endParaRPr>
          </a:p>
        </p:txBody>
      </p:sp>
      <p:sp>
        <p:nvSpPr>
          <p:cNvPr id="875" name="文本框 874"/>
          <p:cNvSpPr txBox="1"/>
          <p:nvPr/>
        </p:nvSpPr>
        <p:spPr>
          <a:xfrm>
            <a:off x="1215000" y="3868920"/>
            <a:ext cx="33012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Python</a:t>
            </a:r>
            <a:endParaRPr lang="en-US" sz="720" b="0" u="none" strike="noStrike">
              <a:solidFill>
                <a:srgbClr val="000000"/>
              </a:solidFill>
              <a:effectLst/>
              <a:uFillTx/>
              <a:latin typeface="Times New Roman"/>
            </a:endParaRPr>
          </a:p>
        </p:txBody>
      </p:sp>
      <p:sp>
        <p:nvSpPr>
          <p:cNvPr id="876" name="文本框 875"/>
          <p:cNvSpPr txBox="1"/>
          <p:nvPr/>
        </p:nvSpPr>
        <p:spPr>
          <a:xfrm>
            <a:off x="1545480" y="3839040"/>
            <a:ext cx="36648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基础镜像</a:t>
            </a:r>
            <a:endParaRPr lang="en-US" sz="720" b="0" u="none" strike="noStrike">
              <a:solidFill>
                <a:srgbClr val="000000"/>
              </a:solidFill>
              <a:effectLst/>
              <a:uFillTx/>
              <a:latin typeface="Times New Roman"/>
            </a:endParaRPr>
          </a:p>
        </p:txBody>
      </p:sp>
      <p:sp>
        <p:nvSpPr>
          <p:cNvPr id="877" name="文本框 876"/>
          <p:cNvSpPr txBox="1"/>
          <p:nvPr/>
        </p:nvSpPr>
        <p:spPr>
          <a:xfrm>
            <a:off x="921240" y="3991320"/>
            <a:ext cx="82368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FROM python:3.8</a:t>
            </a:r>
            <a:endParaRPr lang="en-US" sz="720" b="0" u="none" strike="noStrike">
              <a:solidFill>
                <a:srgbClr val="000000"/>
              </a:solidFill>
              <a:effectLst/>
              <a:uFillTx/>
              <a:latin typeface="Times New Roman"/>
            </a:endParaRPr>
          </a:p>
        </p:txBody>
      </p:sp>
      <p:sp>
        <p:nvSpPr>
          <p:cNvPr id="878" name="文本框 877"/>
          <p:cNvSpPr txBox="1"/>
          <p:nvPr/>
        </p:nvSpPr>
        <p:spPr>
          <a:xfrm>
            <a:off x="921240" y="4236120"/>
            <a:ext cx="11052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879" name="文本框 878"/>
          <p:cNvSpPr txBox="1"/>
          <p:nvPr/>
        </p:nvSpPr>
        <p:spPr>
          <a:xfrm>
            <a:off x="1031400" y="4205880"/>
            <a:ext cx="54936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设置⼯作⽬录</a:t>
            </a:r>
            <a:endParaRPr lang="en-US" sz="720" b="0" u="none" strike="noStrike">
              <a:solidFill>
                <a:srgbClr val="000000"/>
              </a:solidFill>
              <a:effectLst/>
              <a:uFillTx/>
              <a:latin typeface="Times New Roman"/>
            </a:endParaRPr>
          </a:p>
        </p:txBody>
      </p:sp>
      <p:sp>
        <p:nvSpPr>
          <p:cNvPr id="880" name="文本框 879"/>
          <p:cNvSpPr txBox="1"/>
          <p:nvPr/>
        </p:nvSpPr>
        <p:spPr>
          <a:xfrm>
            <a:off x="921240" y="4358520"/>
            <a:ext cx="65916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WORKDIR /app</a:t>
            </a:r>
            <a:endParaRPr lang="en-US" sz="720" b="0" u="none" strike="noStrike">
              <a:solidFill>
                <a:srgbClr val="000000"/>
              </a:solidFill>
              <a:effectLst/>
              <a:uFillTx/>
              <a:latin typeface="Times New Roman"/>
            </a:endParaRPr>
          </a:p>
        </p:txBody>
      </p:sp>
      <p:sp>
        <p:nvSpPr>
          <p:cNvPr id="881" name="文本框 880"/>
          <p:cNvSpPr txBox="1"/>
          <p:nvPr/>
        </p:nvSpPr>
        <p:spPr>
          <a:xfrm>
            <a:off x="921240" y="4602960"/>
            <a:ext cx="11052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882" name="文本框 881"/>
          <p:cNvSpPr txBox="1"/>
          <p:nvPr/>
        </p:nvSpPr>
        <p:spPr>
          <a:xfrm>
            <a:off x="1031400" y="4573080"/>
            <a:ext cx="54936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复制项⽬⽂件</a:t>
            </a:r>
            <a:endParaRPr lang="en-US" sz="720" b="0" u="none" strike="noStrike">
              <a:solidFill>
                <a:srgbClr val="000000"/>
              </a:solidFill>
              <a:effectLst/>
              <a:uFillTx/>
              <a:latin typeface="Times New Roman"/>
            </a:endParaRPr>
          </a:p>
        </p:txBody>
      </p:sp>
      <p:sp>
        <p:nvSpPr>
          <p:cNvPr id="883" name="文本框 882"/>
          <p:cNvSpPr txBox="1"/>
          <p:nvPr/>
        </p:nvSpPr>
        <p:spPr>
          <a:xfrm>
            <a:off x="921240" y="4725360"/>
            <a:ext cx="43956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COPY . .</a:t>
            </a:r>
            <a:endParaRPr lang="en-US" sz="720" b="0" u="none" strike="noStrike">
              <a:solidFill>
                <a:srgbClr val="000000"/>
              </a:solidFill>
              <a:effectLst/>
              <a:uFillTx/>
              <a:latin typeface="Times New Roman"/>
            </a:endParaRPr>
          </a:p>
        </p:txBody>
      </p:sp>
      <p:sp>
        <p:nvSpPr>
          <p:cNvPr id="884" name="文本框 883"/>
          <p:cNvSpPr txBox="1"/>
          <p:nvPr/>
        </p:nvSpPr>
        <p:spPr>
          <a:xfrm>
            <a:off x="921240" y="4970160"/>
            <a:ext cx="11052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885" name="文本框 884"/>
          <p:cNvSpPr txBox="1"/>
          <p:nvPr/>
        </p:nvSpPr>
        <p:spPr>
          <a:xfrm>
            <a:off x="1031400" y="4939920"/>
            <a:ext cx="54936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安装项⽬依赖</a:t>
            </a:r>
            <a:endParaRPr lang="en-US" sz="720" b="0" u="none" strike="noStrike">
              <a:solidFill>
                <a:srgbClr val="000000"/>
              </a:solidFill>
              <a:effectLst/>
              <a:uFillTx/>
              <a:latin typeface="Times New Roman"/>
            </a:endParaRPr>
          </a:p>
        </p:txBody>
      </p:sp>
      <p:sp>
        <p:nvSpPr>
          <p:cNvPr id="886" name="文本框 885"/>
          <p:cNvSpPr txBox="1"/>
          <p:nvPr/>
        </p:nvSpPr>
        <p:spPr>
          <a:xfrm>
            <a:off x="921240" y="5092560"/>
            <a:ext cx="192132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RUN pip install -r requirements.txt</a:t>
            </a:r>
            <a:endParaRPr lang="en-US" sz="720" b="0" u="none" strike="noStrike">
              <a:solidFill>
                <a:srgbClr val="000000"/>
              </a:solidFill>
              <a:effectLst/>
              <a:uFillTx/>
              <a:latin typeface="Times New Roman"/>
            </a:endParaRPr>
          </a:p>
        </p:txBody>
      </p:sp>
      <p:sp>
        <p:nvSpPr>
          <p:cNvPr id="887" name="文本框 886"/>
          <p:cNvSpPr txBox="1"/>
          <p:nvPr/>
        </p:nvSpPr>
        <p:spPr>
          <a:xfrm>
            <a:off x="921240" y="5337000"/>
            <a:ext cx="11052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888" name="文本框 887"/>
          <p:cNvSpPr txBox="1"/>
          <p:nvPr/>
        </p:nvSpPr>
        <p:spPr>
          <a:xfrm>
            <a:off x="1031400" y="5307120"/>
            <a:ext cx="36648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下载模型</a:t>
            </a:r>
            <a:endParaRPr lang="en-US" sz="720" b="0" u="none" strike="noStrike">
              <a:solidFill>
                <a:srgbClr val="000000"/>
              </a:solidFill>
              <a:effectLst/>
              <a:uFillTx/>
              <a:latin typeface="Times New Roman"/>
            </a:endParaRPr>
          </a:p>
        </p:txBody>
      </p:sp>
      <p:sp>
        <p:nvSpPr>
          <p:cNvPr id="889" name="文本框 888"/>
          <p:cNvSpPr txBox="1"/>
          <p:nvPr/>
        </p:nvSpPr>
        <p:spPr>
          <a:xfrm>
            <a:off x="921240" y="5459400"/>
            <a:ext cx="290916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RUN python -c "from transformers import AutoTokenizer</a:t>
            </a:r>
            <a:endParaRPr lang="en-US" sz="720" b="0" u="none" strike="noStrike">
              <a:solidFill>
                <a:srgbClr val="000000"/>
              </a:solidFill>
              <a:effectLst/>
              <a:uFillTx/>
              <a:latin typeface="Times New Roman"/>
            </a:endParaRPr>
          </a:p>
        </p:txBody>
      </p:sp>
      <p:sp>
        <p:nvSpPr>
          <p:cNvPr id="890" name="文本框 889"/>
          <p:cNvSpPr txBox="1"/>
          <p:nvPr/>
        </p:nvSpPr>
        <p:spPr>
          <a:xfrm>
            <a:off x="921240" y="5581800"/>
            <a:ext cx="257976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AutoTokenizer.from_pretrained('gpt2-medium'); \</a:t>
            </a:r>
            <a:endParaRPr lang="en-US" sz="720" b="0" u="none" strike="noStrike">
              <a:solidFill>
                <a:srgbClr val="000000"/>
              </a:solidFill>
              <a:effectLst/>
              <a:uFillTx/>
              <a:latin typeface="Times New Roman"/>
            </a:endParaRPr>
          </a:p>
        </p:txBody>
      </p:sp>
      <p:sp>
        <p:nvSpPr>
          <p:cNvPr id="891" name="文本框 890"/>
          <p:cNvSpPr txBox="1"/>
          <p:nvPr/>
        </p:nvSpPr>
        <p:spPr>
          <a:xfrm>
            <a:off x="921240" y="5704200"/>
            <a:ext cx="285408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AutoModelForCausalLM.from_pretrained('gpt2-medium')"</a:t>
            </a:r>
            <a:endParaRPr lang="en-US" sz="720" b="0" u="none" strike="noStrike">
              <a:solidFill>
                <a:srgbClr val="000000"/>
              </a:solidFill>
              <a:effectLst/>
              <a:uFillTx/>
              <a:latin typeface="Times New Roman"/>
            </a:endParaRPr>
          </a:p>
        </p:txBody>
      </p:sp>
      <p:sp>
        <p:nvSpPr>
          <p:cNvPr id="892" name="文本框 891"/>
          <p:cNvSpPr txBox="1"/>
          <p:nvPr/>
        </p:nvSpPr>
        <p:spPr>
          <a:xfrm>
            <a:off x="921240" y="5948640"/>
            <a:ext cx="11052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893" name="文本框 892"/>
          <p:cNvSpPr txBox="1"/>
          <p:nvPr/>
        </p:nvSpPr>
        <p:spPr>
          <a:xfrm>
            <a:off x="1031400" y="5918760"/>
            <a:ext cx="18360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启动</a:t>
            </a:r>
            <a:endParaRPr lang="en-US" sz="720" b="0" u="none" strike="noStrike">
              <a:solidFill>
                <a:srgbClr val="000000"/>
              </a:solidFill>
              <a:effectLst/>
              <a:uFillTx/>
              <a:latin typeface="Times New Roman"/>
            </a:endParaRPr>
          </a:p>
        </p:txBody>
      </p:sp>
      <p:sp>
        <p:nvSpPr>
          <p:cNvPr id="894" name="文本框 893"/>
          <p:cNvSpPr txBox="1"/>
          <p:nvPr/>
        </p:nvSpPr>
        <p:spPr>
          <a:xfrm>
            <a:off x="1215000" y="5948640"/>
            <a:ext cx="27504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Flask</a:t>
            </a:r>
            <a:endParaRPr lang="en-US" sz="720" b="0" u="none" strike="noStrike">
              <a:solidFill>
                <a:srgbClr val="000000"/>
              </a:solidFill>
              <a:effectLst/>
              <a:uFillTx/>
              <a:latin typeface="Times New Roman"/>
            </a:endParaRPr>
          </a:p>
        </p:txBody>
      </p:sp>
      <p:sp>
        <p:nvSpPr>
          <p:cNvPr id="895" name="文本框 894"/>
          <p:cNvSpPr txBox="1"/>
          <p:nvPr/>
        </p:nvSpPr>
        <p:spPr>
          <a:xfrm>
            <a:off x="1490400" y="5918760"/>
            <a:ext cx="18360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应⽤</a:t>
            </a:r>
            <a:endParaRPr lang="en-US" sz="720" b="0" u="none" strike="noStrike">
              <a:solidFill>
                <a:srgbClr val="000000"/>
              </a:solidFill>
              <a:effectLst/>
              <a:uFillTx/>
              <a:latin typeface="Times New Roman"/>
            </a:endParaRPr>
          </a:p>
        </p:txBody>
      </p:sp>
      <p:sp>
        <p:nvSpPr>
          <p:cNvPr id="896" name="文本框 895"/>
          <p:cNvSpPr txBox="1"/>
          <p:nvPr/>
        </p:nvSpPr>
        <p:spPr>
          <a:xfrm>
            <a:off x="921240" y="6071040"/>
            <a:ext cx="131760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CMD ["python", "app.py"]</a:t>
            </a:r>
            <a:endParaRPr lang="en-US" sz="720" b="0" u="none" strike="noStrike">
              <a:solidFill>
                <a:srgbClr val="000000"/>
              </a:solidFill>
              <a:effectLst/>
              <a:uFillTx/>
              <a:latin typeface="Times New Roman"/>
            </a:endParaRPr>
          </a:p>
        </p:txBody>
      </p:sp>
      <p:sp>
        <p:nvSpPr>
          <p:cNvPr id="897" name="任意多边形 896"/>
          <p:cNvSpPr/>
          <p:nvPr/>
        </p:nvSpPr>
        <p:spPr>
          <a:xfrm>
            <a:off x="844560" y="6491520"/>
            <a:ext cx="3001680" cy="856800"/>
          </a:xfrm>
          <a:custGeom>
            <a:avLst/>
            <a:gdLst/>
            <a:ahLst/>
            <a:cxnLst/>
            <a:rect l="0" t="0" r="r" b="b"/>
            <a:pathLst>
              <a:path w="8338" h="2380">
                <a:moveTo>
                  <a:pt x="0" y="2380"/>
                </a:moveTo>
                <a:lnTo>
                  <a:pt x="0" y="0"/>
                </a:lnTo>
                <a:lnTo>
                  <a:pt x="8168" y="0"/>
                </a:lnTo>
                <a:cubicBezTo>
                  <a:pt x="8179" y="0"/>
                  <a:pt x="8190" y="1"/>
                  <a:pt x="8201" y="3"/>
                </a:cubicBezTo>
                <a:cubicBezTo>
                  <a:pt x="8212" y="5"/>
                  <a:pt x="8223" y="8"/>
                  <a:pt x="8233" y="13"/>
                </a:cubicBezTo>
                <a:cubicBezTo>
                  <a:pt x="8243" y="17"/>
                  <a:pt x="8253" y="22"/>
                  <a:pt x="8262" y="28"/>
                </a:cubicBezTo>
                <a:cubicBezTo>
                  <a:pt x="8272" y="35"/>
                  <a:pt x="8280" y="42"/>
                  <a:pt x="8288" y="50"/>
                </a:cubicBezTo>
                <a:cubicBezTo>
                  <a:pt x="8296" y="57"/>
                  <a:pt x="8303" y="66"/>
                  <a:pt x="8309" y="75"/>
                </a:cubicBezTo>
                <a:cubicBezTo>
                  <a:pt x="8315" y="85"/>
                  <a:pt x="8321" y="94"/>
                  <a:pt x="8325" y="105"/>
                </a:cubicBezTo>
                <a:cubicBezTo>
                  <a:pt x="8329" y="115"/>
                  <a:pt x="8332" y="126"/>
                  <a:pt x="8335" y="137"/>
                </a:cubicBezTo>
                <a:cubicBezTo>
                  <a:pt x="8337" y="147"/>
                  <a:pt x="8338" y="159"/>
                  <a:pt x="8338" y="170"/>
                </a:cubicBezTo>
                <a:lnTo>
                  <a:pt x="8338" y="2210"/>
                </a:lnTo>
                <a:cubicBezTo>
                  <a:pt x="8338" y="2221"/>
                  <a:pt x="8337" y="2232"/>
                  <a:pt x="8335" y="2243"/>
                </a:cubicBezTo>
                <a:cubicBezTo>
                  <a:pt x="8332" y="2254"/>
                  <a:pt x="8329" y="2264"/>
                  <a:pt x="8325" y="2275"/>
                </a:cubicBezTo>
                <a:cubicBezTo>
                  <a:pt x="8321" y="2285"/>
                  <a:pt x="8315" y="2295"/>
                  <a:pt x="8309" y="2304"/>
                </a:cubicBezTo>
                <a:cubicBezTo>
                  <a:pt x="8303" y="2313"/>
                  <a:pt x="8296" y="2322"/>
                  <a:pt x="8288" y="2330"/>
                </a:cubicBezTo>
                <a:cubicBezTo>
                  <a:pt x="8280" y="2338"/>
                  <a:pt x="8272" y="2345"/>
                  <a:pt x="8262" y="2351"/>
                </a:cubicBezTo>
                <a:cubicBezTo>
                  <a:pt x="8253" y="2357"/>
                  <a:pt x="8243" y="2362"/>
                  <a:pt x="8233" y="2367"/>
                </a:cubicBezTo>
                <a:cubicBezTo>
                  <a:pt x="8223" y="2371"/>
                  <a:pt x="8212" y="2374"/>
                  <a:pt x="8201" y="2376"/>
                </a:cubicBezTo>
                <a:cubicBezTo>
                  <a:pt x="8190" y="2378"/>
                  <a:pt x="8179" y="2380"/>
                  <a:pt x="8168" y="2380"/>
                </a:cubicBezTo>
                <a:lnTo>
                  <a:pt x="0" y="23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8" name="任意多边形 897"/>
          <p:cNvSpPr/>
          <p:nvPr/>
        </p:nvSpPr>
        <p:spPr>
          <a:xfrm>
            <a:off x="833400" y="6491520"/>
            <a:ext cx="23040" cy="856800"/>
          </a:xfrm>
          <a:custGeom>
            <a:avLst/>
            <a:gdLst/>
            <a:ahLst/>
            <a:cxnLst/>
            <a:rect l="0" t="0" r="r" b="b"/>
            <a:pathLst>
              <a:path w="64" h="2380">
                <a:moveTo>
                  <a:pt x="0" y="0"/>
                </a:moveTo>
                <a:lnTo>
                  <a:pt x="64" y="0"/>
                </a:lnTo>
                <a:lnTo>
                  <a:pt x="64" y="2380"/>
                </a:lnTo>
                <a:lnTo>
                  <a:pt x="0" y="23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99" name="任意多边形 898"/>
          <p:cNvSpPr/>
          <p:nvPr/>
        </p:nvSpPr>
        <p:spPr>
          <a:xfrm>
            <a:off x="947880" y="6766560"/>
            <a:ext cx="2806560" cy="489960"/>
          </a:xfrm>
          <a:custGeom>
            <a:avLst/>
            <a:gdLst/>
            <a:ahLst/>
            <a:cxnLst/>
            <a:rect l="0" t="0" r="r" b="b"/>
            <a:pathLst>
              <a:path w="7796" h="1361">
                <a:moveTo>
                  <a:pt x="0" y="1276"/>
                </a:moveTo>
                <a:lnTo>
                  <a:pt x="0" y="85"/>
                </a:lnTo>
                <a:cubicBezTo>
                  <a:pt x="0" y="74"/>
                  <a:pt x="2" y="63"/>
                  <a:pt x="7" y="53"/>
                </a:cubicBezTo>
                <a:cubicBezTo>
                  <a:pt x="11" y="42"/>
                  <a:pt x="17" y="33"/>
                  <a:pt x="25" y="25"/>
                </a:cubicBezTo>
                <a:cubicBezTo>
                  <a:pt x="33" y="17"/>
                  <a:pt x="42" y="11"/>
                  <a:pt x="53" y="7"/>
                </a:cubicBezTo>
                <a:cubicBezTo>
                  <a:pt x="63" y="3"/>
                  <a:pt x="74" y="0"/>
                  <a:pt x="85" y="0"/>
                </a:cubicBezTo>
                <a:lnTo>
                  <a:pt x="7711" y="0"/>
                </a:lnTo>
                <a:cubicBezTo>
                  <a:pt x="7722" y="0"/>
                  <a:pt x="7733" y="3"/>
                  <a:pt x="7744" y="7"/>
                </a:cubicBezTo>
                <a:cubicBezTo>
                  <a:pt x="7754" y="11"/>
                  <a:pt x="7763" y="17"/>
                  <a:pt x="7771" y="25"/>
                </a:cubicBezTo>
                <a:cubicBezTo>
                  <a:pt x="7779" y="33"/>
                  <a:pt x="7785" y="42"/>
                  <a:pt x="7790" y="53"/>
                </a:cubicBezTo>
                <a:cubicBezTo>
                  <a:pt x="7794" y="63"/>
                  <a:pt x="7796" y="74"/>
                  <a:pt x="7796" y="85"/>
                </a:cubicBezTo>
                <a:lnTo>
                  <a:pt x="7796" y="1276"/>
                </a:lnTo>
                <a:cubicBezTo>
                  <a:pt x="7796" y="1287"/>
                  <a:pt x="7794" y="1298"/>
                  <a:pt x="7790" y="1308"/>
                </a:cubicBezTo>
                <a:cubicBezTo>
                  <a:pt x="7785" y="1319"/>
                  <a:pt x="7779" y="1328"/>
                  <a:pt x="7771" y="1336"/>
                </a:cubicBezTo>
                <a:cubicBezTo>
                  <a:pt x="7763" y="1344"/>
                  <a:pt x="7754" y="1350"/>
                  <a:pt x="7744" y="1354"/>
                </a:cubicBezTo>
                <a:cubicBezTo>
                  <a:pt x="7733" y="1359"/>
                  <a:pt x="7722" y="1361"/>
                  <a:pt x="7711" y="1361"/>
                </a:cubicBezTo>
                <a:lnTo>
                  <a:pt x="85" y="1361"/>
                </a:lnTo>
                <a:cubicBezTo>
                  <a:pt x="74" y="1361"/>
                  <a:pt x="63" y="1359"/>
                  <a:pt x="53" y="1354"/>
                </a:cubicBezTo>
                <a:cubicBezTo>
                  <a:pt x="42" y="1350"/>
                  <a:pt x="33" y="1344"/>
                  <a:pt x="25" y="1336"/>
                </a:cubicBezTo>
                <a:cubicBezTo>
                  <a:pt x="17" y="1328"/>
                  <a:pt x="11" y="1319"/>
                  <a:pt x="7" y="1308"/>
                </a:cubicBezTo>
                <a:cubicBezTo>
                  <a:pt x="2" y="1298"/>
                  <a:pt x="0" y="1287"/>
                  <a:pt x="0" y="127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00" name="文本框 899"/>
          <p:cNvSpPr txBox="1"/>
          <p:nvPr/>
        </p:nvSpPr>
        <p:spPr>
          <a:xfrm>
            <a:off x="921240" y="6193440"/>
            <a:ext cx="109800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901" name="文本框 900"/>
          <p:cNvSpPr txBox="1"/>
          <p:nvPr/>
        </p:nvSpPr>
        <p:spPr>
          <a:xfrm>
            <a:off x="944280" y="6573960"/>
            <a:ext cx="2142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构建</a:t>
            </a:r>
            <a:endParaRPr lang="en-US" sz="839" b="0" u="none" strike="noStrike">
              <a:solidFill>
                <a:srgbClr val="000000"/>
              </a:solidFill>
              <a:effectLst/>
              <a:uFillTx/>
              <a:latin typeface="Times New Roman"/>
            </a:endParaRPr>
          </a:p>
        </p:txBody>
      </p:sp>
      <p:sp>
        <p:nvSpPr>
          <p:cNvPr id="902" name="文本框 901"/>
          <p:cNvSpPr txBox="1"/>
          <p:nvPr/>
        </p:nvSpPr>
        <p:spPr>
          <a:xfrm>
            <a:off x="1158480" y="6598800"/>
            <a:ext cx="37800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Docker</a:t>
            </a:r>
            <a:endParaRPr lang="en-US" sz="839" b="0" u="none" strike="noStrike">
              <a:solidFill>
                <a:srgbClr val="000000"/>
              </a:solidFill>
              <a:effectLst/>
              <a:uFillTx/>
              <a:latin typeface="Times New Roman"/>
            </a:endParaRPr>
          </a:p>
        </p:txBody>
      </p:sp>
      <p:sp>
        <p:nvSpPr>
          <p:cNvPr id="903" name="文本框 902"/>
          <p:cNvSpPr txBox="1"/>
          <p:nvPr/>
        </p:nvSpPr>
        <p:spPr>
          <a:xfrm>
            <a:off x="1533240" y="6573960"/>
            <a:ext cx="2142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镜像</a:t>
            </a:r>
            <a:endParaRPr lang="en-US" sz="839" b="0" u="none" strike="noStrike">
              <a:solidFill>
                <a:srgbClr val="000000"/>
              </a:solidFill>
              <a:effectLst/>
              <a:uFillTx/>
              <a:latin typeface="Times New Roman"/>
            </a:endParaRPr>
          </a:p>
        </p:txBody>
      </p:sp>
      <p:sp>
        <p:nvSpPr>
          <p:cNvPr id="904" name="文本框 903"/>
          <p:cNvSpPr txBox="1"/>
          <p:nvPr/>
        </p:nvSpPr>
        <p:spPr>
          <a:xfrm>
            <a:off x="1005480" y="6958080"/>
            <a:ext cx="2085840" cy="104040"/>
          </a:xfrm>
          <a:prstGeom prst="rect">
            <a:avLst/>
          </a:prstGeom>
          <a:noFill/>
          <a:ln w="0">
            <a:noFill/>
          </a:ln>
        </p:spPr>
        <p:txBody>
          <a:bodyPr wrap="none" lIns="0" tIns="0" rIns="0" bIns="0" anchor="t">
            <a:spAutoFit/>
          </a:bodyPr>
          <a:lstStyle/>
          <a:p>
            <a:r>
              <a:rPr lang="en-US" sz="720" b="0" u="none" strike="noStrike">
                <a:solidFill>
                  <a:srgbClr val="6EE7B7"/>
                </a:solidFill>
                <a:effectLst/>
                <a:uFillTx/>
                <a:latin typeface="Courier New"/>
                <a:ea typeface="Courier New"/>
              </a:rPr>
              <a:t>docker build -t enterprise-qa-system .</a:t>
            </a:r>
            <a:endParaRPr lang="en-US" sz="720" b="0" u="none" strike="noStrike">
              <a:solidFill>
                <a:srgbClr val="000000"/>
              </a:solidFill>
              <a:effectLst/>
              <a:uFillTx/>
              <a:latin typeface="Times New Roman"/>
            </a:endParaRPr>
          </a:p>
        </p:txBody>
      </p:sp>
      <p:pic>
        <p:nvPicPr>
          <p:cNvPr id="905" name="图片 904"/>
          <p:cNvPicPr/>
          <p:nvPr/>
        </p:nvPicPr>
        <p:blipFill>
          <a:blip r:embed="rId6"/>
          <a:stretch/>
        </p:blipFill>
        <p:spPr>
          <a:xfrm>
            <a:off x="3968280" y="3372120"/>
            <a:ext cx="152640" cy="152640"/>
          </a:xfrm>
          <a:prstGeom prst="rect">
            <a:avLst/>
          </a:prstGeom>
          <a:noFill/>
          <a:ln w="0">
            <a:noFill/>
          </a:ln>
        </p:spPr>
      </p:pic>
      <p:sp>
        <p:nvSpPr>
          <p:cNvPr id="906" name="文本框 905"/>
          <p:cNvSpPr txBox="1"/>
          <p:nvPr/>
        </p:nvSpPr>
        <p:spPr>
          <a:xfrm>
            <a:off x="1005480" y="7080480"/>
            <a:ext cx="1317600" cy="104040"/>
          </a:xfrm>
          <a:prstGeom prst="rect">
            <a:avLst/>
          </a:prstGeom>
          <a:noFill/>
          <a:ln w="0">
            <a:noFill/>
          </a:ln>
        </p:spPr>
        <p:txBody>
          <a:bodyPr wrap="none" lIns="0" tIns="0" rIns="0" bIns="0" anchor="t">
            <a:spAutoFit/>
          </a:bodyPr>
          <a:lstStyle/>
          <a:p>
            <a:r>
              <a:rPr lang="en-US" sz="720" b="0" u="none" strike="noStrike">
                <a:solidFill>
                  <a:srgbClr val="6EE7B7"/>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907" name="任意多边形 906"/>
          <p:cNvSpPr/>
          <p:nvPr/>
        </p:nvSpPr>
        <p:spPr>
          <a:xfrm>
            <a:off x="3979800" y="3784680"/>
            <a:ext cx="2764440" cy="489600"/>
          </a:xfrm>
          <a:custGeom>
            <a:avLst/>
            <a:gdLst/>
            <a:ahLst/>
            <a:cxnLst/>
            <a:rect l="0" t="0" r="r" b="b"/>
            <a:pathLst>
              <a:path w="7679" h="1360">
                <a:moveTo>
                  <a:pt x="0" y="1360"/>
                </a:moveTo>
                <a:lnTo>
                  <a:pt x="0" y="0"/>
                </a:lnTo>
                <a:lnTo>
                  <a:pt x="7509" y="0"/>
                </a:lnTo>
                <a:cubicBezTo>
                  <a:pt x="7520" y="0"/>
                  <a:pt x="7531" y="1"/>
                  <a:pt x="7542" y="3"/>
                </a:cubicBezTo>
                <a:cubicBezTo>
                  <a:pt x="7553" y="5"/>
                  <a:pt x="7563" y="9"/>
                  <a:pt x="7574" y="13"/>
                </a:cubicBezTo>
                <a:cubicBezTo>
                  <a:pt x="7584" y="17"/>
                  <a:pt x="7594" y="22"/>
                  <a:pt x="7603" y="29"/>
                </a:cubicBezTo>
                <a:cubicBezTo>
                  <a:pt x="7612" y="35"/>
                  <a:pt x="7621" y="42"/>
                  <a:pt x="7629" y="50"/>
                </a:cubicBezTo>
                <a:cubicBezTo>
                  <a:pt x="7637" y="58"/>
                  <a:pt x="7644" y="66"/>
                  <a:pt x="7650" y="76"/>
                </a:cubicBezTo>
                <a:cubicBezTo>
                  <a:pt x="7656" y="85"/>
                  <a:pt x="7661" y="95"/>
                  <a:pt x="7666" y="105"/>
                </a:cubicBezTo>
                <a:cubicBezTo>
                  <a:pt x="7670" y="115"/>
                  <a:pt x="7673" y="126"/>
                  <a:pt x="7675" y="137"/>
                </a:cubicBezTo>
                <a:cubicBezTo>
                  <a:pt x="7678" y="148"/>
                  <a:pt x="7679" y="159"/>
                  <a:pt x="7679" y="170"/>
                </a:cubicBezTo>
                <a:lnTo>
                  <a:pt x="7679" y="1190"/>
                </a:lnTo>
                <a:cubicBezTo>
                  <a:pt x="7679" y="1202"/>
                  <a:pt x="7678" y="1213"/>
                  <a:pt x="7675" y="1224"/>
                </a:cubicBezTo>
                <a:cubicBezTo>
                  <a:pt x="7673" y="1234"/>
                  <a:pt x="7670" y="1245"/>
                  <a:pt x="7666" y="1255"/>
                </a:cubicBezTo>
                <a:cubicBezTo>
                  <a:pt x="7661" y="1266"/>
                  <a:pt x="7656" y="1276"/>
                  <a:pt x="7650" y="1285"/>
                </a:cubicBezTo>
                <a:cubicBezTo>
                  <a:pt x="7644" y="1294"/>
                  <a:pt x="7637" y="1303"/>
                  <a:pt x="7629" y="1311"/>
                </a:cubicBezTo>
                <a:cubicBezTo>
                  <a:pt x="7621" y="1318"/>
                  <a:pt x="7612" y="1325"/>
                  <a:pt x="7603" y="1332"/>
                </a:cubicBezTo>
                <a:cubicBezTo>
                  <a:pt x="7594" y="1338"/>
                  <a:pt x="7584" y="1343"/>
                  <a:pt x="7574" y="1347"/>
                </a:cubicBezTo>
                <a:cubicBezTo>
                  <a:pt x="7563" y="1352"/>
                  <a:pt x="7553" y="1355"/>
                  <a:pt x="7542" y="1357"/>
                </a:cubicBezTo>
                <a:cubicBezTo>
                  <a:pt x="7531" y="1359"/>
                  <a:pt x="7520" y="1360"/>
                  <a:pt x="7509" y="1360"/>
                </a:cubicBezTo>
                <a:lnTo>
                  <a:pt x="0" y="136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08" name="任意多边形 907"/>
          <p:cNvSpPr/>
          <p:nvPr/>
        </p:nvSpPr>
        <p:spPr>
          <a:xfrm>
            <a:off x="3968280" y="3784680"/>
            <a:ext cx="23040" cy="489600"/>
          </a:xfrm>
          <a:custGeom>
            <a:avLst/>
            <a:gdLst/>
            <a:ahLst/>
            <a:cxnLst/>
            <a:rect l="0" t="0" r="r" b="b"/>
            <a:pathLst>
              <a:path w="64" h="1360">
                <a:moveTo>
                  <a:pt x="0" y="0"/>
                </a:moveTo>
                <a:lnTo>
                  <a:pt x="64" y="0"/>
                </a:lnTo>
                <a:lnTo>
                  <a:pt x="64" y="1360"/>
                </a:lnTo>
                <a:lnTo>
                  <a:pt x="0" y="136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09" name="任意多边形 908"/>
          <p:cNvSpPr/>
          <p:nvPr/>
        </p:nvSpPr>
        <p:spPr>
          <a:xfrm>
            <a:off x="4082760" y="3876480"/>
            <a:ext cx="275760" cy="306000"/>
          </a:xfrm>
          <a:custGeom>
            <a:avLst/>
            <a:gdLst/>
            <a:ahLst/>
            <a:cxnLst/>
            <a:rect l="0" t="0" r="r" b="b"/>
            <a:pathLst>
              <a:path w="766" h="850">
                <a:moveTo>
                  <a:pt x="0" y="467"/>
                </a:moveTo>
                <a:lnTo>
                  <a:pt x="0" y="382"/>
                </a:lnTo>
                <a:cubicBezTo>
                  <a:pt x="0" y="357"/>
                  <a:pt x="3" y="332"/>
                  <a:pt x="8" y="308"/>
                </a:cubicBezTo>
                <a:cubicBezTo>
                  <a:pt x="13" y="283"/>
                  <a:pt x="20" y="259"/>
                  <a:pt x="29" y="236"/>
                </a:cubicBezTo>
                <a:cubicBezTo>
                  <a:pt x="39" y="213"/>
                  <a:pt x="51" y="191"/>
                  <a:pt x="65" y="170"/>
                </a:cubicBezTo>
                <a:cubicBezTo>
                  <a:pt x="79" y="149"/>
                  <a:pt x="95" y="130"/>
                  <a:pt x="112" y="112"/>
                </a:cubicBezTo>
                <a:cubicBezTo>
                  <a:pt x="130" y="94"/>
                  <a:pt x="149" y="78"/>
                  <a:pt x="170" y="64"/>
                </a:cubicBezTo>
                <a:cubicBezTo>
                  <a:pt x="191" y="50"/>
                  <a:pt x="213" y="39"/>
                  <a:pt x="236" y="29"/>
                </a:cubicBezTo>
                <a:cubicBezTo>
                  <a:pt x="260" y="19"/>
                  <a:pt x="283" y="12"/>
                  <a:pt x="308" y="7"/>
                </a:cubicBezTo>
                <a:cubicBezTo>
                  <a:pt x="333" y="2"/>
                  <a:pt x="358" y="0"/>
                  <a:pt x="383" y="0"/>
                </a:cubicBezTo>
                <a:cubicBezTo>
                  <a:pt x="408" y="0"/>
                  <a:pt x="433" y="2"/>
                  <a:pt x="457" y="7"/>
                </a:cubicBezTo>
                <a:cubicBezTo>
                  <a:pt x="482" y="12"/>
                  <a:pt x="507" y="19"/>
                  <a:pt x="530" y="29"/>
                </a:cubicBezTo>
                <a:cubicBezTo>
                  <a:pt x="553" y="39"/>
                  <a:pt x="575" y="50"/>
                  <a:pt x="596" y="64"/>
                </a:cubicBezTo>
                <a:cubicBezTo>
                  <a:pt x="617" y="78"/>
                  <a:pt x="636" y="94"/>
                  <a:pt x="654" y="112"/>
                </a:cubicBezTo>
                <a:cubicBezTo>
                  <a:pt x="672" y="130"/>
                  <a:pt x="688" y="149"/>
                  <a:pt x="702" y="170"/>
                </a:cubicBezTo>
                <a:cubicBezTo>
                  <a:pt x="715" y="191"/>
                  <a:pt x="727" y="213"/>
                  <a:pt x="737" y="236"/>
                </a:cubicBezTo>
                <a:cubicBezTo>
                  <a:pt x="746" y="259"/>
                  <a:pt x="754" y="283"/>
                  <a:pt x="759" y="308"/>
                </a:cubicBezTo>
                <a:cubicBezTo>
                  <a:pt x="764" y="332"/>
                  <a:pt x="766" y="357"/>
                  <a:pt x="766" y="382"/>
                </a:cubicBezTo>
                <a:lnTo>
                  <a:pt x="766" y="467"/>
                </a:lnTo>
                <a:cubicBezTo>
                  <a:pt x="766" y="492"/>
                  <a:pt x="764" y="517"/>
                  <a:pt x="759" y="542"/>
                </a:cubicBezTo>
                <a:cubicBezTo>
                  <a:pt x="754" y="566"/>
                  <a:pt x="746" y="590"/>
                  <a:pt x="737" y="613"/>
                </a:cubicBezTo>
                <a:cubicBezTo>
                  <a:pt x="727" y="637"/>
                  <a:pt x="715" y="659"/>
                  <a:pt x="702" y="680"/>
                </a:cubicBezTo>
                <a:cubicBezTo>
                  <a:pt x="688" y="701"/>
                  <a:pt x="672" y="721"/>
                  <a:pt x="654" y="738"/>
                </a:cubicBezTo>
                <a:cubicBezTo>
                  <a:pt x="636" y="756"/>
                  <a:pt x="617" y="772"/>
                  <a:pt x="596" y="786"/>
                </a:cubicBezTo>
                <a:cubicBezTo>
                  <a:pt x="575" y="800"/>
                  <a:pt x="553" y="812"/>
                  <a:pt x="530" y="821"/>
                </a:cubicBezTo>
                <a:cubicBezTo>
                  <a:pt x="507" y="831"/>
                  <a:pt x="482" y="838"/>
                  <a:pt x="457" y="843"/>
                </a:cubicBezTo>
                <a:cubicBezTo>
                  <a:pt x="433" y="848"/>
                  <a:pt x="408" y="850"/>
                  <a:pt x="383" y="850"/>
                </a:cubicBezTo>
                <a:cubicBezTo>
                  <a:pt x="358" y="850"/>
                  <a:pt x="333" y="848"/>
                  <a:pt x="308" y="843"/>
                </a:cubicBezTo>
                <a:cubicBezTo>
                  <a:pt x="283" y="838"/>
                  <a:pt x="260" y="831"/>
                  <a:pt x="236" y="821"/>
                </a:cubicBezTo>
                <a:cubicBezTo>
                  <a:pt x="213" y="812"/>
                  <a:pt x="191" y="800"/>
                  <a:pt x="170" y="786"/>
                </a:cubicBezTo>
                <a:cubicBezTo>
                  <a:pt x="149" y="772"/>
                  <a:pt x="130" y="756"/>
                  <a:pt x="112" y="738"/>
                </a:cubicBezTo>
                <a:cubicBezTo>
                  <a:pt x="95" y="721"/>
                  <a:pt x="79" y="701"/>
                  <a:pt x="65" y="680"/>
                </a:cubicBezTo>
                <a:cubicBezTo>
                  <a:pt x="51" y="659"/>
                  <a:pt x="39" y="637"/>
                  <a:pt x="29" y="613"/>
                </a:cubicBezTo>
                <a:cubicBezTo>
                  <a:pt x="20" y="590"/>
                  <a:pt x="13" y="566"/>
                  <a:pt x="8" y="542"/>
                </a:cubicBezTo>
                <a:cubicBezTo>
                  <a:pt x="3" y="517"/>
                  <a:pt x="0" y="492"/>
                  <a:pt x="0" y="467"/>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10" name="图片 909"/>
          <p:cNvPicPr/>
          <p:nvPr/>
        </p:nvPicPr>
        <p:blipFill>
          <a:blip r:embed="rId7"/>
          <a:stretch/>
        </p:blipFill>
        <p:spPr>
          <a:xfrm>
            <a:off x="4144320" y="3960720"/>
            <a:ext cx="152640" cy="122040"/>
          </a:xfrm>
          <a:prstGeom prst="rect">
            <a:avLst/>
          </a:prstGeom>
          <a:noFill/>
          <a:ln w="0">
            <a:noFill/>
          </a:ln>
        </p:spPr>
      </p:pic>
      <p:sp>
        <p:nvSpPr>
          <p:cNvPr id="911" name="文本框 910"/>
          <p:cNvSpPr txBox="1"/>
          <p:nvPr/>
        </p:nvSpPr>
        <p:spPr>
          <a:xfrm>
            <a:off x="4183560" y="3324600"/>
            <a:ext cx="610200" cy="221400"/>
          </a:xfrm>
          <a:prstGeom prst="rect">
            <a:avLst/>
          </a:prstGeom>
          <a:noFill/>
          <a:ln w="0">
            <a:noFill/>
          </a:ln>
        </p:spPr>
        <p:txBody>
          <a:bodyPr wrap="none" lIns="0" tIns="0" rIns="0" bIns="0" anchor="t">
            <a:spAutoFit/>
          </a:bodyPr>
          <a:lstStyle/>
          <a:p>
            <a:r>
              <a:rPr lang="zh-CN" sz="1200" b="0" u="none" strike="noStrike">
                <a:solidFill>
                  <a:srgbClr val="BFDBFE"/>
                </a:solidFill>
                <a:effectLst/>
                <a:uFillTx/>
                <a:latin typeface="NotoSansCJKsc"/>
                <a:ea typeface="NotoSansCJKsc"/>
              </a:rPr>
              <a:t>部署流程</a:t>
            </a:r>
            <a:endParaRPr lang="en-US" sz="1200" b="0" u="none" strike="noStrike">
              <a:solidFill>
                <a:srgbClr val="000000"/>
              </a:solidFill>
              <a:effectLst/>
              <a:uFillTx/>
              <a:latin typeface="Times New Roman"/>
            </a:endParaRPr>
          </a:p>
        </p:txBody>
      </p:sp>
      <p:sp>
        <p:nvSpPr>
          <p:cNvPr id="912" name="文本框 911"/>
          <p:cNvSpPr txBox="1"/>
          <p:nvPr/>
        </p:nvSpPr>
        <p:spPr>
          <a:xfrm>
            <a:off x="4451400" y="3907440"/>
            <a:ext cx="13644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1. </a:t>
            </a:r>
            <a:endParaRPr lang="en-US" sz="839" b="0" u="none" strike="noStrike">
              <a:solidFill>
                <a:srgbClr val="000000"/>
              </a:solidFill>
              <a:effectLst/>
              <a:uFillTx/>
              <a:latin typeface="Times New Roman"/>
            </a:endParaRPr>
          </a:p>
        </p:txBody>
      </p:sp>
      <p:sp>
        <p:nvSpPr>
          <p:cNvPr id="913" name="文本框 912"/>
          <p:cNvSpPr txBox="1"/>
          <p:nvPr/>
        </p:nvSpPr>
        <p:spPr>
          <a:xfrm>
            <a:off x="4587480" y="3882600"/>
            <a:ext cx="6408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准备应⽤代码</a:t>
            </a:r>
            <a:endParaRPr lang="en-US" sz="839" b="0" u="none" strike="noStrike">
              <a:solidFill>
                <a:srgbClr val="000000"/>
              </a:solidFill>
              <a:effectLst/>
              <a:uFillTx/>
              <a:latin typeface="Times New Roman"/>
            </a:endParaRPr>
          </a:p>
        </p:txBody>
      </p:sp>
      <p:sp>
        <p:nvSpPr>
          <p:cNvPr id="914" name="文本框 913"/>
          <p:cNvSpPr txBox="1"/>
          <p:nvPr/>
        </p:nvSpPr>
        <p:spPr>
          <a:xfrm>
            <a:off x="4451400" y="4030200"/>
            <a:ext cx="18360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确保</a:t>
            </a:r>
            <a:endParaRPr lang="en-US" sz="720" b="0" u="none" strike="noStrike">
              <a:solidFill>
                <a:srgbClr val="000000"/>
              </a:solidFill>
              <a:effectLst/>
              <a:uFillTx/>
              <a:latin typeface="Times New Roman"/>
            </a:endParaRPr>
          </a:p>
        </p:txBody>
      </p:sp>
      <p:sp>
        <p:nvSpPr>
          <p:cNvPr id="915" name="文本框 914"/>
          <p:cNvSpPr txBox="1"/>
          <p:nvPr/>
        </p:nvSpPr>
        <p:spPr>
          <a:xfrm>
            <a:off x="4634640" y="4051440"/>
            <a:ext cx="771480" cy="10692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DejaVuSans"/>
                <a:ea typeface="DejaVuSans"/>
              </a:rPr>
              <a:t>requirements.txt</a:t>
            </a:r>
            <a:endParaRPr lang="en-US" sz="720" b="0" u="none" strike="noStrike">
              <a:solidFill>
                <a:srgbClr val="000000"/>
              </a:solidFill>
              <a:effectLst/>
              <a:uFillTx/>
              <a:latin typeface="Times New Roman"/>
            </a:endParaRPr>
          </a:p>
        </p:txBody>
      </p:sp>
      <p:pic>
        <p:nvPicPr>
          <p:cNvPr id="916" name="图片 915"/>
          <p:cNvPicPr/>
          <p:nvPr/>
        </p:nvPicPr>
        <p:blipFill>
          <a:blip r:embed="rId8"/>
          <a:stretch/>
        </p:blipFill>
        <p:spPr>
          <a:xfrm>
            <a:off x="5291280" y="4480560"/>
            <a:ext cx="137160" cy="183240"/>
          </a:xfrm>
          <a:prstGeom prst="rect">
            <a:avLst/>
          </a:prstGeom>
          <a:noFill/>
          <a:ln w="0">
            <a:noFill/>
          </a:ln>
        </p:spPr>
      </p:pic>
      <p:sp>
        <p:nvSpPr>
          <p:cNvPr id="917" name="任意多边形 916"/>
          <p:cNvSpPr/>
          <p:nvPr/>
        </p:nvSpPr>
        <p:spPr>
          <a:xfrm>
            <a:off x="3979800" y="4763520"/>
            <a:ext cx="2764440" cy="489600"/>
          </a:xfrm>
          <a:custGeom>
            <a:avLst/>
            <a:gdLst/>
            <a:ahLst/>
            <a:cxnLst/>
            <a:rect l="0" t="0" r="r" b="b"/>
            <a:pathLst>
              <a:path w="7679" h="1360">
                <a:moveTo>
                  <a:pt x="0" y="1360"/>
                </a:moveTo>
                <a:lnTo>
                  <a:pt x="0" y="0"/>
                </a:lnTo>
                <a:lnTo>
                  <a:pt x="7509" y="0"/>
                </a:lnTo>
                <a:cubicBezTo>
                  <a:pt x="7520" y="0"/>
                  <a:pt x="7531" y="1"/>
                  <a:pt x="7542" y="3"/>
                </a:cubicBezTo>
                <a:cubicBezTo>
                  <a:pt x="7553" y="5"/>
                  <a:pt x="7563" y="8"/>
                  <a:pt x="7574" y="13"/>
                </a:cubicBezTo>
                <a:cubicBezTo>
                  <a:pt x="7584" y="17"/>
                  <a:pt x="7594" y="22"/>
                  <a:pt x="7603" y="28"/>
                </a:cubicBezTo>
                <a:cubicBezTo>
                  <a:pt x="7612" y="34"/>
                  <a:pt x="7621" y="42"/>
                  <a:pt x="7629" y="49"/>
                </a:cubicBezTo>
                <a:cubicBezTo>
                  <a:pt x="7637" y="57"/>
                  <a:pt x="7644" y="66"/>
                  <a:pt x="7650" y="75"/>
                </a:cubicBezTo>
                <a:cubicBezTo>
                  <a:pt x="7656" y="84"/>
                  <a:pt x="7661" y="94"/>
                  <a:pt x="7666" y="105"/>
                </a:cubicBezTo>
                <a:cubicBezTo>
                  <a:pt x="7670" y="115"/>
                  <a:pt x="7673" y="125"/>
                  <a:pt x="7675" y="136"/>
                </a:cubicBezTo>
                <a:cubicBezTo>
                  <a:pt x="7678" y="147"/>
                  <a:pt x="7679" y="158"/>
                  <a:pt x="7679" y="170"/>
                </a:cubicBezTo>
                <a:lnTo>
                  <a:pt x="7679" y="1190"/>
                </a:lnTo>
                <a:cubicBezTo>
                  <a:pt x="7679" y="1201"/>
                  <a:pt x="7678" y="1212"/>
                  <a:pt x="7675" y="1223"/>
                </a:cubicBezTo>
                <a:cubicBezTo>
                  <a:pt x="7673" y="1234"/>
                  <a:pt x="7670" y="1245"/>
                  <a:pt x="7666" y="1255"/>
                </a:cubicBezTo>
                <a:cubicBezTo>
                  <a:pt x="7661" y="1265"/>
                  <a:pt x="7656" y="1275"/>
                  <a:pt x="7650" y="1284"/>
                </a:cubicBezTo>
                <a:cubicBezTo>
                  <a:pt x="7644" y="1294"/>
                  <a:pt x="7637" y="1302"/>
                  <a:pt x="7629" y="1310"/>
                </a:cubicBezTo>
                <a:cubicBezTo>
                  <a:pt x="7621" y="1318"/>
                  <a:pt x="7612" y="1325"/>
                  <a:pt x="7603" y="1331"/>
                </a:cubicBezTo>
                <a:cubicBezTo>
                  <a:pt x="7594" y="1338"/>
                  <a:pt x="7584" y="1343"/>
                  <a:pt x="7574" y="1347"/>
                </a:cubicBezTo>
                <a:cubicBezTo>
                  <a:pt x="7563" y="1351"/>
                  <a:pt x="7553" y="1355"/>
                  <a:pt x="7542" y="1357"/>
                </a:cubicBezTo>
                <a:cubicBezTo>
                  <a:pt x="7531" y="1359"/>
                  <a:pt x="7520" y="1360"/>
                  <a:pt x="7509" y="1360"/>
                </a:cubicBezTo>
                <a:lnTo>
                  <a:pt x="0" y="136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18" name="任意多边形 917"/>
          <p:cNvSpPr/>
          <p:nvPr/>
        </p:nvSpPr>
        <p:spPr>
          <a:xfrm>
            <a:off x="3968280" y="4763520"/>
            <a:ext cx="23040" cy="489600"/>
          </a:xfrm>
          <a:custGeom>
            <a:avLst/>
            <a:gdLst/>
            <a:ahLst/>
            <a:cxnLst/>
            <a:rect l="0" t="0" r="r" b="b"/>
            <a:pathLst>
              <a:path w="64" h="1360">
                <a:moveTo>
                  <a:pt x="0" y="0"/>
                </a:moveTo>
                <a:lnTo>
                  <a:pt x="64" y="0"/>
                </a:lnTo>
                <a:lnTo>
                  <a:pt x="64" y="1360"/>
                </a:lnTo>
                <a:lnTo>
                  <a:pt x="0" y="136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19" name="任意多边形 918"/>
          <p:cNvSpPr/>
          <p:nvPr/>
        </p:nvSpPr>
        <p:spPr>
          <a:xfrm>
            <a:off x="4082760" y="4855320"/>
            <a:ext cx="275760" cy="306000"/>
          </a:xfrm>
          <a:custGeom>
            <a:avLst/>
            <a:gdLst/>
            <a:ahLst/>
            <a:cxnLst/>
            <a:rect l="0" t="0" r="r" b="b"/>
            <a:pathLst>
              <a:path w="766" h="850">
                <a:moveTo>
                  <a:pt x="0" y="467"/>
                </a:moveTo>
                <a:lnTo>
                  <a:pt x="0" y="382"/>
                </a:lnTo>
                <a:cubicBezTo>
                  <a:pt x="0" y="357"/>
                  <a:pt x="3" y="332"/>
                  <a:pt x="8" y="307"/>
                </a:cubicBezTo>
                <a:cubicBezTo>
                  <a:pt x="13" y="283"/>
                  <a:pt x="20" y="259"/>
                  <a:pt x="29" y="236"/>
                </a:cubicBezTo>
                <a:cubicBezTo>
                  <a:pt x="39" y="212"/>
                  <a:pt x="51" y="190"/>
                  <a:pt x="65" y="169"/>
                </a:cubicBezTo>
                <a:cubicBezTo>
                  <a:pt x="79" y="149"/>
                  <a:pt x="95" y="129"/>
                  <a:pt x="112" y="111"/>
                </a:cubicBezTo>
                <a:cubicBezTo>
                  <a:pt x="130" y="94"/>
                  <a:pt x="149" y="78"/>
                  <a:pt x="170" y="64"/>
                </a:cubicBezTo>
                <a:cubicBezTo>
                  <a:pt x="191" y="50"/>
                  <a:pt x="213" y="38"/>
                  <a:pt x="236" y="29"/>
                </a:cubicBezTo>
                <a:cubicBezTo>
                  <a:pt x="260" y="19"/>
                  <a:pt x="283" y="12"/>
                  <a:pt x="308" y="7"/>
                </a:cubicBezTo>
                <a:cubicBezTo>
                  <a:pt x="333" y="2"/>
                  <a:pt x="358" y="0"/>
                  <a:pt x="383" y="0"/>
                </a:cubicBezTo>
                <a:cubicBezTo>
                  <a:pt x="408" y="0"/>
                  <a:pt x="433" y="2"/>
                  <a:pt x="457" y="7"/>
                </a:cubicBezTo>
                <a:cubicBezTo>
                  <a:pt x="482" y="12"/>
                  <a:pt x="507" y="19"/>
                  <a:pt x="530" y="29"/>
                </a:cubicBezTo>
                <a:cubicBezTo>
                  <a:pt x="553" y="38"/>
                  <a:pt x="575" y="50"/>
                  <a:pt x="596" y="64"/>
                </a:cubicBezTo>
                <a:cubicBezTo>
                  <a:pt x="617" y="78"/>
                  <a:pt x="636" y="94"/>
                  <a:pt x="654" y="111"/>
                </a:cubicBezTo>
                <a:cubicBezTo>
                  <a:pt x="672" y="129"/>
                  <a:pt x="688" y="149"/>
                  <a:pt x="702" y="169"/>
                </a:cubicBezTo>
                <a:cubicBezTo>
                  <a:pt x="715" y="190"/>
                  <a:pt x="727" y="212"/>
                  <a:pt x="737" y="236"/>
                </a:cubicBezTo>
                <a:cubicBezTo>
                  <a:pt x="746" y="259"/>
                  <a:pt x="754" y="283"/>
                  <a:pt x="759" y="307"/>
                </a:cubicBezTo>
                <a:cubicBezTo>
                  <a:pt x="764" y="332"/>
                  <a:pt x="766" y="357"/>
                  <a:pt x="766" y="382"/>
                </a:cubicBezTo>
                <a:lnTo>
                  <a:pt x="766" y="467"/>
                </a:lnTo>
                <a:cubicBezTo>
                  <a:pt x="766" y="492"/>
                  <a:pt x="764" y="517"/>
                  <a:pt x="759" y="542"/>
                </a:cubicBezTo>
                <a:cubicBezTo>
                  <a:pt x="754" y="567"/>
                  <a:pt x="746" y="591"/>
                  <a:pt x="737" y="614"/>
                </a:cubicBezTo>
                <a:cubicBezTo>
                  <a:pt x="727" y="637"/>
                  <a:pt x="715" y="659"/>
                  <a:pt x="702" y="680"/>
                </a:cubicBezTo>
                <a:cubicBezTo>
                  <a:pt x="688" y="701"/>
                  <a:pt x="672" y="720"/>
                  <a:pt x="654" y="738"/>
                </a:cubicBezTo>
                <a:cubicBezTo>
                  <a:pt x="636" y="756"/>
                  <a:pt x="617" y="772"/>
                  <a:pt x="596" y="786"/>
                </a:cubicBezTo>
                <a:cubicBezTo>
                  <a:pt x="575" y="800"/>
                  <a:pt x="553" y="811"/>
                  <a:pt x="530" y="821"/>
                </a:cubicBezTo>
                <a:cubicBezTo>
                  <a:pt x="507" y="831"/>
                  <a:pt x="482" y="838"/>
                  <a:pt x="457" y="843"/>
                </a:cubicBezTo>
                <a:cubicBezTo>
                  <a:pt x="433" y="848"/>
                  <a:pt x="408" y="850"/>
                  <a:pt x="383" y="850"/>
                </a:cubicBezTo>
                <a:cubicBezTo>
                  <a:pt x="358" y="850"/>
                  <a:pt x="333" y="848"/>
                  <a:pt x="308" y="843"/>
                </a:cubicBezTo>
                <a:cubicBezTo>
                  <a:pt x="283" y="838"/>
                  <a:pt x="260" y="831"/>
                  <a:pt x="236" y="821"/>
                </a:cubicBezTo>
                <a:cubicBezTo>
                  <a:pt x="213" y="811"/>
                  <a:pt x="191" y="800"/>
                  <a:pt x="170" y="786"/>
                </a:cubicBezTo>
                <a:cubicBezTo>
                  <a:pt x="149" y="772"/>
                  <a:pt x="130" y="756"/>
                  <a:pt x="112" y="738"/>
                </a:cubicBezTo>
                <a:cubicBezTo>
                  <a:pt x="95" y="720"/>
                  <a:pt x="79" y="701"/>
                  <a:pt x="65" y="680"/>
                </a:cubicBezTo>
                <a:cubicBezTo>
                  <a:pt x="51" y="659"/>
                  <a:pt x="39" y="637"/>
                  <a:pt x="29" y="614"/>
                </a:cubicBezTo>
                <a:cubicBezTo>
                  <a:pt x="20" y="591"/>
                  <a:pt x="13" y="567"/>
                  <a:pt x="8" y="542"/>
                </a:cubicBezTo>
                <a:cubicBezTo>
                  <a:pt x="3" y="517"/>
                  <a:pt x="0" y="492"/>
                  <a:pt x="0" y="467"/>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20" name="图片 919"/>
          <p:cNvPicPr/>
          <p:nvPr/>
        </p:nvPicPr>
        <p:blipFill>
          <a:blip r:embed="rId9"/>
          <a:stretch/>
        </p:blipFill>
        <p:spPr>
          <a:xfrm>
            <a:off x="4144320" y="4939560"/>
            <a:ext cx="152640" cy="122040"/>
          </a:xfrm>
          <a:prstGeom prst="rect">
            <a:avLst/>
          </a:prstGeom>
          <a:noFill/>
          <a:ln w="0">
            <a:noFill/>
          </a:ln>
        </p:spPr>
      </p:pic>
      <p:sp>
        <p:nvSpPr>
          <p:cNvPr id="921" name="文本框 920"/>
          <p:cNvSpPr txBox="1"/>
          <p:nvPr/>
        </p:nvSpPr>
        <p:spPr>
          <a:xfrm>
            <a:off x="5404320" y="4030200"/>
            <a:ext cx="54936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包含所有依赖</a:t>
            </a:r>
            <a:endParaRPr lang="en-US" sz="720" b="0" u="none" strike="noStrike">
              <a:solidFill>
                <a:srgbClr val="000000"/>
              </a:solidFill>
              <a:effectLst/>
              <a:uFillTx/>
              <a:latin typeface="Times New Roman"/>
            </a:endParaRPr>
          </a:p>
        </p:txBody>
      </p:sp>
      <p:sp>
        <p:nvSpPr>
          <p:cNvPr id="922" name="文本框 921"/>
          <p:cNvSpPr txBox="1"/>
          <p:nvPr/>
        </p:nvSpPr>
        <p:spPr>
          <a:xfrm>
            <a:off x="4451400" y="4885920"/>
            <a:ext cx="13644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2. </a:t>
            </a:r>
            <a:endParaRPr lang="en-US" sz="839" b="0" u="none" strike="noStrike">
              <a:solidFill>
                <a:srgbClr val="000000"/>
              </a:solidFill>
              <a:effectLst/>
              <a:uFillTx/>
              <a:latin typeface="Times New Roman"/>
            </a:endParaRPr>
          </a:p>
        </p:txBody>
      </p:sp>
      <p:sp>
        <p:nvSpPr>
          <p:cNvPr id="923" name="文本框 922"/>
          <p:cNvSpPr txBox="1"/>
          <p:nvPr/>
        </p:nvSpPr>
        <p:spPr>
          <a:xfrm>
            <a:off x="4587480" y="4861080"/>
            <a:ext cx="2142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构建</a:t>
            </a:r>
            <a:endParaRPr lang="en-US" sz="839" b="0" u="none" strike="noStrike">
              <a:solidFill>
                <a:srgbClr val="000000"/>
              </a:solidFill>
              <a:effectLst/>
              <a:uFillTx/>
              <a:latin typeface="Times New Roman"/>
            </a:endParaRPr>
          </a:p>
        </p:txBody>
      </p:sp>
      <p:sp>
        <p:nvSpPr>
          <p:cNvPr id="924" name="文本框 923"/>
          <p:cNvSpPr txBox="1"/>
          <p:nvPr/>
        </p:nvSpPr>
        <p:spPr>
          <a:xfrm>
            <a:off x="4801680" y="4885920"/>
            <a:ext cx="37800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Docker</a:t>
            </a:r>
            <a:endParaRPr lang="en-US" sz="839" b="0" u="none" strike="noStrike">
              <a:solidFill>
                <a:srgbClr val="000000"/>
              </a:solidFill>
              <a:effectLst/>
              <a:uFillTx/>
              <a:latin typeface="Times New Roman"/>
            </a:endParaRPr>
          </a:p>
        </p:txBody>
      </p:sp>
      <p:sp>
        <p:nvSpPr>
          <p:cNvPr id="925" name="文本框 924"/>
          <p:cNvSpPr txBox="1"/>
          <p:nvPr/>
        </p:nvSpPr>
        <p:spPr>
          <a:xfrm>
            <a:off x="5176440" y="4861080"/>
            <a:ext cx="2142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镜像</a:t>
            </a:r>
            <a:endParaRPr lang="en-US" sz="839" b="0" u="none" strike="noStrike">
              <a:solidFill>
                <a:srgbClr val="000000"/>
              </a:solidFill>
              <a:effectLst/>
              <a:uFillTx/>
              <a:latin typeface="Times New Roman"/>
            </a:endParaRPr>
          </a:p>
        </p:txBody>
      </p:sp>
      <p:pic>
        <p:nvPicPr>
          <p:cNvPr id="926" name="图片 925"/>
          <p:cNvPicPr/>
          <p:nvPr/>
        </p:nvPicPr>
        <p:blipFill>
          <a:blip r:embed="rId8"/>
          <a:stretch/>
        </p:blipFill>
        <p:spPr>
          <a:xfrm>
            <a:off x="5291280" y="5459400"/>
            <a:ext cx="137160" cy="183240"/>
          </a:xfrm>
          <a:prstGeom prst="rect">
            <a:avLst/>
          </a:prstGeom>
          <a:noFill/>
          <a:ln w="0">
            <a:noFill/>
          </a:ln>
        </p:spPr>
      </p:pic>
      <p:sp>
        <p:nvSpPr>
          <p:cNvPr id="927" name="任意多边形 926"/>
          <p:cNvSpPr/>
          <p:nvPr/>
        </p:nvSpPr>
        <p:spPr>
          <a:xfrm>
            <a:off x="3979800" y="5742000"/>
            <a:ext cx="2764440" cy="489960"/>
          </a:xfrm>
          <a:custGeom>
            <a:avLst/>
            <a:gdLst/>
            <a:ahLst/>
            <a:cxnLst/>
            <a:rect l="0" t="0" r="r" b="b"/>
            <a:pathLst>
              <a:path w="7679" h="1361">
                <a:moveTo>
                  <a:pt x="0" y="1361"/>
                </a:moveTo>
                <a:lnTo>
                  <a:pt x="0" y="0"/>
                </a:lnTo>
                <a:lnTo>
                  <a:pt x="7509" y="0"/>
                </a:lnTo>
                <a:cubicBezTo>
                  <a:pt x="7520" y="0"/>
                  <a:pt x="7531" y="1"/>
                  <a:pt x="7542" y="4"/>
                </a:cubicBezTo>
                <a:cubicBezTo>
                  <a:pt x="7553" y="6"/>
                  <a:pt x="7563" y="9"/>
                  <a:pt x="7574" y="13"/>
                </a:cubicBezTo>
                <a:cubicBezTo>
                  <a:pt x="7584" y="17"/>
                  <a:pt x="7594" y="23"/>
                  <a:pt x="7603" y="29"/>
                </a:cubicBezTo>
                <a:cubicBezTo>
                  <a:pt x="7612" y="35"/>
                  <a:pt x="7621" y="42"/>
                  <a:pt x="7629" y="50"/>
                </a:cubicBezTo>
                <a:cubicBezTo>
                  <a:pt x="7637" y="58"/>
                  <a:pt x="7644" y="67"/>
                  <a:pt x="7650" y="76"/>
                </a:cubicBezTo>
                <a:cubicBezTo>
                  <a:pt x="7656" y="85"/>
                  <a:pt x="7661" y="95"/>
                  <a:pt x="7666" y="105"/>
                </a:cubicBezTo>
                <a:cubicBezTo>
                  <a:pt x="7670" y="115"/>
                  <a:pt x="7673" y="126"/>
                  <a:pt x="7675" y="137"/>
                </a:cubicBezTo>
                <a:cubicBezTo>
                  <a:pt x="7678" y="148"/>
                  <a:pt x="7679" y="159"/>
                  <a:pt x="7679" y="170"/>
                </a:cubicBezTo>
                <a:lnTo>
                  <a:pt x="7679" y="1191"/>
                </a:lnTo>
                <a:cubicBezTo>
                  <a:pt x="7679" y="1202"/>
                  <a:pt x="7678" y="1213"/>
                  <a:pt x="7675" y="1224"/>
                </a:cubicBezTo>
                <a:cubicBezTo>
                  <a:pt x="7673" y="1235"/>
                  <a:pt x="7670" y="1245"/>
                  <a:pt x="7666" y="1256"/>
                </a:cubicBezTo>
                <a:cubicBezTo>
                  <a:pt x="7661" y="1266"/>
                  <a:pt x="7656" y="1276"/>
                  <a:pt x="7650" y="1285"/>
                </a:cubicBezTo>
                <a:cubicBezTo>
                  <a:pt x="7644" y="1294"/>
                  <a:pt x="7637" y="1303"/>
                  <a:pt x="7629" y="1311"/>
                </a:cubicBezTo>
                <a:cubicBezTo>
                  <a:pt x="7621" y="1319"/>
                  <a:pt x="7612" y="1326"/>
                  <a:pt x="7603" y="1332"/>
                </a:cubicBezTo>
                <a:cubicBezTo>
                  <a:pt x="7594" y="1338"/>
                  <a:pt x="7584" y="1343"/>
                  <a:pt x="7574" y="1348"/>
                </a:cubicBezTo>
                <a:cubicBezTo>
                  <a:pt x="7563" y="1352"/>
                  <a:pt x="7553" y="1355"/>
                  <a:pt x="7542" y="1357"/>
                </a:cubicBezTo>
                <a:cubicBezTo>
                  <a:pt x="7531" y="1360"/>
                  <a:pt x="7520" y="1361"/>
                  <a:pt x="7509" y="1361"/>
                </a:cubicBezTo>
                <a:lnTo>
                  <a:pt x="0" y="1361"/>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8" name="任意多边形 927"/>
          <p:cNvSpPr/>
          <p:nvPr/>
        </p:nvSpPr>
        <p:spPr>
          <a:xfrm>
            <a:off x="3968280" y="5742000"/>
            <a:ext cx="23040" cy="489960"/>
          </a:xfrm>
          <a:custGeom>
            <a:avLst/>
            <a:gdLst/>
            <a:ahLst/>
            <a:cxnLst/>
            <a:rect l="0" t="0" r="r" b="b"/>
            <a:pathLst>
              <a:path w="64" h="1361">
                <a:moveTo>
                  <a:pt x="0" y="0"/>
                </a:moveTo>
                <a:lnTo>
                  <a:pt x="64" y="0"/>
                </a:lnTo>
                <a:lnTo>
                  <a:pt x="64" y="1361"/>
                </a:lnTo>
                <a:lnTo>
                  <a:pt x="0" y="1361"/>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9" name="任意多边形 928"/>
          <p:cNvSpPr/>
          <p:nvPr/>
        </p:nvSpPr>
        <p:spPr>
          <a:xfrm>
            <a:off x="4082760" y="5833800"/>
            <a:ext cx="245160" cy="306360"/>
          </a:xfrm>
          <a:custGeom>
            <a:avLst/>
            <a:gdLst/>
            <a:ahLst/>
            <a:cxnLst/>
            <a:rect l="0" t="0" r="r" b="b"/>
            <a:pathLst>
              <a:path w="681" h="851">
                <a:moveTo>
                  <a:pt x="0" y="511"/>
                </a:moveTo>
                <a:lnTo>
                  <a:pt x="0" y="340"/>
                </a:lnTo>
                <a:cubicBezTo>
                  <a:pt x="0" y="318"/>
                  <a:pt x="3" y="296"/>
                  <a:pt x="7" y="274"/>
                </a:cubicBezTo>
                <a:cubicBezTo>
                  <a:pt x="11" y="252"/>
                  <a:pt x="18" y="231"/>
                  <a:pt x="26" y="210"/>
                </a:cubicBezTo>
                <a:cubicBezTo>
                  <a:pt x="35" y="189"/>
                  <a:pt x="45" y="170"/>
                  <a:pt x="58" y="151"/>
                </a:cubicBezTo>
                <a:cubicBezTo>
                  <a:pt x="70" y="133"/>
                  <a:pt x="84" y="115"/>
                  <a:pt x="100" y="100"/>
                </a:cubicBezTo>
                <a:cubicBezTo>
                  <a:pt x="116" y="84"/>
                  <a:pt x="133" y="70"/>
                  <a:pt x="151" y="57"/>
                </a:cubicBezTo>
                <a:cubicBezTo>
                  <a:pt x="170" y="45"/>
                  <a:pt x="190" y="35"/>
                  <a:pt x="210" y="26"/>
                </a:cubicBezTo>
                <a:cubicBezTo>
                  <a:pt x="231" y="17"/>
                  <a:pt x="252" y="11"/>
                  <a:pt x="274" y="7"/>
                </a:cubicBezTo>
                <a:cubicBezTo>
                  <a:pt x="296" y="2"/>
                  <a:pt x="318" y="0"/>
                  <a:pt x="340" y="0"/>
                </a:cubicBezTo>
                <a:cubicBezTo>
                  <a:pt x="362" y="0"/>
                  <a:pt x="385" y="2"/>
                  <a:pt x="406" y="7"/>
                </a:cubicBezTo>
                <a:cubicBezTo>
                  <a:pt x="428" y="11"/>
                  <a:pt x="450" y="17"/>
                  <a:pt x="470" y="26"/>
                </a:cubicBezTo>
                <a:cubicBezTo>
                  <a:pt x="491" y="35"/>
                  <a:pt x="510" y="45"/>
                  <a:pt x="529" y="57"/>
                </a:cubicBezTo>
                <a:cubicBezTo>
                  <a:pt x="549" y="70"/>
                  <a:pt x="566" y="84"/>
                  <a:pt x="581" y="100"/>
                </a:cubicBezTo>
                <a:cubicBezTo>
                  <a:pt x="597" y="115"/>
                  <a:pt x="611" y="133"/>
                  <a:pt x="624" y="151"/>
                </a:cubicBezTo>
                <a:cubicBezTo>
                  <a:pt x="636" y="170"/>
                  <a:pt x="647" y="189"/>
                  <a:pt x="655" y="210"/>
                </a:cubicBezTo>
                <a:cubicBezTo>
                  <a:pt x="664" y="231"/>
                  <a:pt x="670" y="252"/>
                  <a:pt x="674" y="274"/>
                </a:cubicBezTo>
                <a:cubicBezTo>
                  <a:pt x="679" y="296"/>
                  <a:pt x="681" y="318"/>
                  <a:pt x="681" y="340"/>
                </a:cubicBezTo>
                <a:lnTo>
                  <a:pt x="681" y="511"/>
                </a:lnTo>
                <a:cubicBezTo>
                  <a:pt x="681" y="533"/>
                  <a:pt x="679" y="555"/>
                  <a:pt x="674" y="577"/>
                </a:cubicBezTo>
                <a:cubicBezTo>
                  <a:pt x="670" y="599"/>
                  <a:pt x="664" y="620"/>
                  <a:pt x="655" y="641"/>
                </a:cubicBezTo>
                <a:cubicBezTo>
                  <a:pt x="647" y="662"/>
                  <a:pt x="636" y="681"/>
                  <a:pt x="624" y="700"/>
                </a:cubicBezTo>
                <a:cubicBezTo>
                  <a:pt x="611" y="718"/>
                  <a:pt x="597" y="735"/>
                  <a:pt x="581" y="751"/>
                </a:cubicBezTo>
                <a:cubicBezTo>
                  <a:pt x="566" y="767"/>
                  <a:pt x="549" y="781"/>
                  <a:pt x="529" y="793"/>
                </a:cubicBezTo>
                <a:cubicBezTo>
                  <a:pt x="510" y="806"/>
                  <a:pt x="491" y="816"/>
                  <a:pt x="470" y="825"/>
                </a:cubicBezTo>
                <a:cubicBezTo>
                  <a:pt x="450" y="833"/>
                  <a:pt x="428" y="840"/>
                  <a:pt x="406" y="844"/>
                </a:cubicBezTo>
                <a:cubicBezTo>
                  <a:pt x="385" y="849"/>
                  <a:pt x="362" y="851"/>
                  <a:pt x="340" y="851"/>
                </a:cubicBezTo>
                <a:cubicBezTo>
                  <a:pt x="318" y="851"/>
                  <a:pt x="296" y="849"/>
                  <a:pt x="274" y="844"/>
                </a:cubicBezTo>
                <a:cubicBezTo>
                  <a:pt x="252" y="840"/>
                  <a:pt x="231" y="833"/>
                  <a:pt x="210" y="825"/>
                </a:cubicBezTo>
                <a:cubicBezTo>
                  <a:pt x="190" y="816"/>
                  <a:pt x="170" y="806"/>
                  <a:pt x="151" y="793"/>
                </a:cubicBezTo>
                <a:cubicBezTo>
                  <a:pt x="133" y="781"/>
                  <a:pt x="116" y="767"/>
                  <a:pt x="100" y="751"/>
                </a:cubicBezTo>
                <a:cubicBezTo>
                  <a:pt x="84" y="735"/>
                  <a:pt x="70" y="718"/>
                  <a:pt x="58" y="700"/>
                </a:cubicBezTo>
                <a:cubicBezTo>
                  <a:pt x="45" y="681"/>
                  <a:pt x="35" y="662"/>
                  <a:pt x="26" y="641"/>
                </a:cubicBezTo>
                <a:cubicBezTo>
                  <a:pt x="18" y="620"/>
                  <a:pt x="11" y="599"/>
                  <a:pt x="7" y="577"/>
                </a:cubicBezTo>
                <a:cubicBezTo>
                  <a:pt x="3" y="555"/>
                  <a:pt x="0" y="533"/>
                  <a:pt x="0" y="511"/>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30" name="图片 929"/>
          <p:cNvPicPr/>
          <p:nvPr/>
        </p:nvPicPr>
        <p:blipFill>
          <a:blip r:embed="rId10"/>
          <a:stretch/>
        </p:blipFill>
        <p:spPr>
          <a:xfrm>
            <a:off x="4144320" y="5918040"/>
            <a:ext cx="122040" cy="122040"/>
          </a:xfrm>
          <a:prstGeom prst="rect">
            <a:avLst/>
          </a:prstGeom>
          <a:noFill/>
          <a:ln w="0">
            <a:noFill/>
          </a:ln>
        </p:spPr>
      </p:pic>
      <p:sp>
        <p:nvSpPr>
          <p:cNvPr id="931" name="文本框 930"/>
          <p:cNvSpPr txBox="1"/>
          <p:nvPr/>
        </p:nvSpPr>
        <p:spPr>
          <a:xfrm>
            <a:off x="4451400" y="5009040"/>
            <a:ext cx="100656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包含应⽤代码和运⾏环境</a:t>
            </a:r>
            <a:endParaRPr lang="en-US" sz="720" b="0" u="none" strike="noStrike">
              <a:solidFill>
                <a:srgbClr val="000000"/>
              </a:solidFill>
              <a:effectLst/>
              <a:uFillTx/>
              <a:latin typeface="Times New Roman"/>
            </a:endParaRPr>
          </a:p>
        </p:txBody>
      </p:sp>
      <p:sp>
        <p:nvSpPr>
          <p:cNvPr id="932" name="文本框 931"/>
          <p:cNvSpPr txBox="1"/>
          <p:nvPr/>
        </p:nvSpPr>
        <p:spPr>
          <a:xfrm>
            <a:off x="4420800" y="5864760"/>
            <a:ext cx="13644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3. </a:t>
            </a:r>
            <a:endParaRPr lang="en-US" sz="839" b="0" u="none" strike="noStrike">
              <a:solidFill>
                <a:srgbClr val="000000"/>
              </a:solidFill>
              <a:effectLst/>
              <a:uFillTx/>
              <a:latin typeface="Times New Roman"/>
            </a:endParaRPr>
          </a:p>
        </p:txBody>
      </p:sp>
      <p:sp>
        <p:nvSpPr>
          <p:cNvPr id="933" name="文本框 932"/>
          <p:cNvSpPr txBox="1"/>
          <p:nvPr/>
        </p:nvSpPr>
        <p:spPr>
          <a:xfrm>
            <a:off x="4556880" y="5839920"/>
            <a:ext cx="42732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运⾏容器</a:t>
            </a:r>
            <a:endParaRPr lang="en-US" sz="839" b="0" u="none" strike="noStrike">
              <a:solidFill>
                <a:srgbClr val="000000"/>
              </a:solidFill>
              <a:effectLst/>
              <a:uFillTx/>
              <a:latin typeface="Times New Roman"/>
            </a:endParaRPr>
          </a:p>
        </p:txBody>
      </p:sp>
      <p:sp>
        <p:nvSpPr>
          <p:cNvPr id="934" name="文本框 933"/>
          <p:cNvSpPr txBox="1"/>
          <p:nvPr/>
        </p:nvSpPr>
        <p:spPr>
          <a:xfrm>
            <a:off x="4420800" y="5987520"/>
            <a:ext cx="18360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映射</a:t>
            </a:r>
            <a:endParaRPr lang="en-US" sz="720" b="0" u="none" strike="noStrike">
              <a:solidFill>
                <a:srgbClr val="000000"/>
              </a:solidFill>
              <a:effectLst/>
              <a:uFillTx/>
              <a:latin typeface="Times New Roman"/>
            </a:endParaRPr>
          </a:p>
        </p:txBody>
      </p:sp>
      <p:sp>
        <p:nvSpPr>
          <p:cNvPr id="935" name="文本框 934"/>
          <p:cNvSpPr txBox="1"/>
          <p:nvPr/>
        </p:nvSpPr>
        <p:spPr>
          <a:xfrm>
            <a:off x="4604040" y="6008760"/>
            <a:ext cx="233280" cy="10692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DejaVuSans"/>
                <a:ea typeface="DejaVuSans"/>
              </a:rPr>
              <a:t>5000</a:t>
            </a:r>
            <a:endParaRPr lang="en-US" sz="720" b="0" u="none" strike="noStrike">
              <a:solidFill>
                <a:srgbClr val="000000"/>
              </a:solidFill>
              <a:effectLst/>
              <a:uFillTx/>
              <a:latin typeface="Times New Roman"/>
            </a:endParaRPr>
          </a:p>
        </p:txBody>
      </p:sp>
      <p:pic>
        <p:nvPicPr>
          <p:cNvPr id="936" name="图片 935"/>
          <p:cNvPicPr/>
          <p:nvPr/>
        </p:nvPicPr>
        <p:blipFill>
          <a:blip r:embed="rId8"/>
          <a:stretch/>
        </p:blipFill>
        <p:spPr>
          <a:xfrm>
            <a:off x="5291280" y="6438240"/>
            <a:ext cx="137160" cy="183240"/>
          </a:xfrm>
          <a:prstGeom prst="rect">
            <a:avLst/>
          </a:prstGeom>
          <a:noFill/>
          <a:ln w="0">
            <a:noFill/>
          </a:ln>
        </p:spPr>
      </p:pic>
      <p:sp>
        <p:nvSpPr>
          <p:cNvPr id="937" name="任意多边形 936"/>
          <p:cNvSpPr/>
          <p:nvPr/>
        </p:nvSpPr>
        <p:spPr>
          <a:xfrm>
            <a:off x="3979800" y="6720840"/>
            <a:ext cx="2764440" cy="489600"/>
          </a:xfrm>
          <a:custGeom>
            <a:avLst/>
            <a:gdLst/>
            <a:ahLst/>
            <a:cxnLst/>
            <a:rect l="0" t="0" r="r" b="b"/>
            <a:pathLst>
              <a:path w="7679" h="1360">
                <a:moveTo>
                  <a:pt x="0" y="1360"/>
                </a:moveTo>
                <a:lnTo>
                  <a:pt x="0" y="0"/>
                </a:lnTo>
                <a:lnTo>
                  <a:pt x="7509" y="0"/>
                </a:lnTo>
                <a:cubicBezTo>
                  <a:pt x="7520" y="0"/>
                  <a:pt x="7531" y="1"/>
                  <a:pt x="7542" y="3"/>
                </a:cubicBezTo>
                <a:cubicBezTo>
                  <a:pt x="7553" y="5"/>
                  <a:pt x="7563" y="9"/>
                  <a:pt x="7574" y="13"/>
                </a:cubicBezTo>
                <a:cubicBezTo>
                  <a:pt x="7584" y="17"/>
                  <a:pt x="7594" y="22"/>
                  <a:pt x="7603" y="29"/>
                </a:cubicBezTo>
                <a:cubicBezTo>
                  <a:pt x="7612" y="35"/>
                  <a:pt x="7621" y="42"/>
                  <a:pt x="7629" y="50"/>
                </a:cubicBezTo>
                <a:cubicBezTo>
                  <a:pt x="7637" y="58"/>
                  <a:pt x="7644" y="66"/>
                  <a:pt x="7650" y="75"/>
                </a:cubicBezTo>
                <a:cubicBezTo>
                  <a:pt x="7656" y="85"/>
                  <a:pt x="7661" y="95"/>
                  <a:pt x="7666" y="105"/>
                </a:cubicBezTo>
                <a:cubicBezTo>
                  <a:pt x="7670" y="115"/>
                  <a:pt x="7673" y="126"/>
                  <a:pt x="7675" y="137"/>
                </a:cubicBezTo>
                <a:cubicBezTo>
                  <a:pt x="7678" y="148"/>
                  <a:pt x="7679" y="159"/>
                  <a:pt x="7679" y="170"/>
                </a:cubicBezTo>
                <a:lnTo>
                  <a:pt x="7679" y="1190"/>
                </a:lnTo>
                <a:cubicBezTo>
                  <a:pt x="7679" y="1201"/>
                  <a:pt x="7678" y="1213"/>
                  <a:pt x="7675" y="1223"/>
                </a:cubicBezTo>
                <a:cubicBezTo>
                  <a:pt x="7673" y="1234"/>
                  <a:pt x="7670" y="1245"/>
                  <a:pt x="7666" y="1255"/>
                </a:cubicBezTo>
                <a:cubicBezTo>
                  <a:pt x="7661" y="1266"/>
                  <a:pt x="7656" y="1275"/>
                  <a:pt x="7650" y="1285"/>
                </a:cubicBezTo>
                <a:cubicBezTo>
                  <a:pt x="7644" y="1294"/>
                  <a:pt x="7637" y="1303"/>
                  <a:pt x="7629" y="1310"/>
                </a:cubicBezTo>
                <a:cubicBezTo>
                  <a:pt x="7621" y="1318"/>
                  <a:pt x="7612" y="1325"/>
                  <a:pt x="7603" y="1332"/>
                </a:cubicBezTo>
                <a:cubicBezTo>
                  <a:pt x="7594" y="1338"/>
                  <a:pt x="7584" y="1343"/>
                  <a:pt x="7574" y="1347"/>
                </a:cubicBezTo>
                <a:cubicBezTo>
                  <a:pt x="7563" y="1352"/>
                  <a:pt x="7553" y="1355"/>
                  <a:pt x="7542" y="1357"/>
                </a:cubicBezTo>
                <a:cubicBezTo>
                  <a:pt x="7531" y="1359"/>
                  <a:pt x="7520" y="1360"/>
                  <a:pt x="7509" y="1360"/>
                </a:cubicBezTo>
                <a:lnTo>
                  <a:pt x="0" y="136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38" name="任意多边形 937"/>
          <p:cNvSpPr/>
          <p:nvPr/>
        </p:nvSpPr>
        <p:spPr>
          <a:xfrm>
            <a:off x="3968280" y="6720840"/>
            <a:ext cx="23040" cy="489600"/>
          </a:xfrm>
          <a:custGeom>
            <a:avLst/>
            <a:gdLst/>
            <a:ahLst/>
            <a:cxnLst/>
            <a:rect l="0" t="0" r="r" b="b"/>
            <a:pathLst>
              <a:path w="64" h="1360">
                <a:moveTo>
                  <a:pt x="0" y="0"/>
                </a:moveTo>
                <a:lnTo>
                  <a:pt x="64" y="0"/>
                </a:lnTo>
                <a:lnTo>
                  <a:pt x="64" y="1360"/>
                </a:lnTo>
                <a:lnTo>
                  <a:pt x="0" y="136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39" name="任意多边形 938"/>
          <p:cNvSpPr/>
          <p:nvPr/>
        </p:nvSpPr>
        <p:spPr>
          <a:xfrm>
            <a:off x="4082760" y="6812640"/>
            <a:ext cx="245160" cy="306000"/>
          </a:xfrm>
          <a:custGeom>
            <a:avLst/>
            <a:gdLst/>
            <a:ahLst/>
            <a:cxnLst/>
            <a:rect l="0" t="0" r="r" b="b"/>
            <a:pathLst>
              <a:path w="681" h="850">
                <a:moveTo>
                  <a:pt x="0" y="511"/>
                </a:moveTo>
                <a:lnTo>
                  <a:pt x="0" y="341"/>
                </a:lnTo>
                <a:cubicBezTo>
                  <a:pt x="0" y="318"/>
                  <a:pt x="3" y="296"/>
                  <a:pt x="7" y="274"/>
                </a:cubicBezTo>
                <a:cubicBezTo>
                  <a:pt x="11" y="252"/>
                  <a:pt x="18" y="231"/>
                  <a:pt x="26" y="211"/>
                </a:cubicBezTo>
                <a:cubicBezTo>
                  <a:pt x="35" y="190"/>
                  <a:pt x="45" y="169"/>
                  <a:pt x="58" y="151"/>
                </a:cubicBezTo>
                <a:cubicBezTo>
                  <a:pt x="70" y="132"/>
                  <a:pt x="84" y="115"/>
                  <a:pt x="100" y="99"/>
                </a:cubicBezTo>
                <a:cubicBezTo>
                  <a:pt x="116" y="84"/>
                  <a:pt x="133" y="69"/>
                  <a:pt x="151" y="57"/>
                </a:cubicBezTo>
                <a:cubicBezTo>
                  <a:pt x="170" y="45"/>
                  <a:pt x="190" y="34"/>
                  <a:pt x="210" y="26"/>
                </a:cubicBezTo>
                <a:cubicBezTo>
                  <a:pt x="231" y="17"/>
                  <a:pt x="252" y="11"/>
                  <a:pt x="274" y="6"/>
                </a:cubicBezTo>
                <a:cubicBezTo>
                  <a:pt x="296" y="2"/>
                  <a:pt x="318" y="0"/>
                  <a:pt x="340" y="0"/>
                </a:cubicBezTo>
                <a:cubicBezTo>
                  <a:pt x="362" y="0"/>
                  <a:pt x="385" y="2"/>
                  <a:pt x="406" y="6"/>
                </a:cubicBezTo>
                <a:cubicBezTo>
                  <a:pt x="428" y="11"/>
                  <a:pt x="450" y="17"/>
                  <a:pt x="470" y="26"/>
                </a:cubicBezTo>
                <a:cubicBezTo>
                  <a:pt x="491" y="34"/>
                  <a:pt x="510" y="45"/>
                  <a:pt x="529" y="57"/>
                </a:cubicBezTo>
                <a:cubicBezTo>
                  <a:pt x="549" y="69"/>
                  <a:pt x="566" y="84"/>
                  <a:pt x="581" y="99"/>
                </a:cubicBezTo>
                <a:cubicBezTo>
                  <a:pt x="597" y="115"/>
                  <a:pt x="611" y="132"/>
                  <a:pt x="624" y="151"/>
                </a:cubicBezTo>
                <a:cubicBezTo>
                  <a:pt x="636" y="169"/>
                  <a:pt x="647" y="190"/>
                  <a:pt x="655" y="211"/>
                </a:cubicBezTo>
                <a:cubicBezTo>
                  <a:pt x="664" y="231"/>
                  <a:pt x="670" y="252"/>
                  <a:pt x="674" y="274"/>
                </a:cubicBezTo>
                <a:cubicBezTo>
                  <a:pt x="679" y="296"/>
                  <a:pt x="681" y="318"/>
                  <a:pt x="681" y="341"/>
                </a:cubicBezTo>
                <a:lnTo>
                  <a:pt x="681" y="511"/>
                </a:lnTo>
                <a:cubicBezTo>
                  <a:pt x="681" y="533"/>
                  <a:pt x="679" y="555"/>
                  <a:pt x="674" y="577"/>
                </a:cubicBezTo>
                <a:cubicBezTo>
                  <a:pt x="670" y="599"/>
                  <a:pt x="664" y="620"/>
                  <a:pt x="655" y="641"/>
                </a:cubicBezTo>
                <a:cubicBezTo>
                  <a:pt x="647" y="661"/>
                  <a:pt x="636" y="681"/>
                  <a:pt x="624" y="699"/>
                </a:cubicBezTo>
                <a:cubicBezTo>
                  <a:pt x="611" y="718"/>
                  <a:pt x="597" y="735"/>
                  <a:pt x="581" y="751"/>
                </a:cubicBezTo>
                <a:cubicBezTo>
                  <a:pt x="566" y="767"/>
                  <a:pt x="549" y="781"/>
                  <a:pt x="529" y="793"/>
                </a:cubicBezTo>
                <a:cubicBezTo>
                  <a:pt x="510" y="806"/>
                  <a:pt x="491" y="816"/>
                  <a:pt x="470" y="825"/>
                </a:cubicBezTo>
                <a:cubicBezTo>
                  <a:pt x="450" y="833"/>
                  <a:pt x="428" y="839"/>
                  <a:pt x="406" y="844"/>
                </a:cubicBezTo>
                <a:cubicBezTo>
                  <a:pt x="385" y="848"/>
                  <a:pt x="362" y="850"/>
                  <a:pt x="340" y="850"/>
                </a:cubicBezTo>
                <a:cubicBezTo>
                  <a:pt x="318" y="850"/>
                  <a:pt x="296" y="848"/>
                  <a:pt x="274" y="844"/>
                </a:cubicBezTo>
                <a:cubicBezTo>
                  <a:pt x="252" y="839"/>
                  <a:pt x="231" y="833"/>
                  <a:pt x="210" y="825"/>
                </a:cubicBezTo>
                <a:cubicBezTo>
                  <a:pt x="190" y="816"/>
                  <a:pt x="170" y="806"/>
                  <a:pt x="151" y="793"/>
                </a:cubicBezTo>
                <a:cubicBezTo>
                  <a:pt x="133" y="781"/>
                  <a:pt x="116" y="767"/>
                  <a:pt x="100" y="751"/>
                </a:cubicBezTo>
                <a:cubicBezTo>
                  <a:pt x="84" y="735"/>
                  <a:pt x="70" y="718"/>
                  <a:pt x="58" y="699"/>
                </a:cubicBezTo>
                <a:cubicBezTo>
                  <a:pt x="45" y="681"/>
                  <a:pt x="35" y="661"/>
                  <a:pt x="26" y="641"/>
                </a:cubicBezTo>
                <a:cubicBezTo>
                  <a:pt x="18" y="620"/>
                  <a:pt x="11" y="599"/>
                  <a:pt x="7" y="577"/>
                </a:cubicBezTo>
                <a:cubicBezTo>
                  <a:pt x="3" y="555"/>
                  <a:pt x="0" y="533"/>
                  <a:pt x="0" y="511"/>
                </a:cubicBezTo>
                <a:close/>
              </a:path>
            </a:pathLst>
          </a:custGeom>
          <a:solidFill>
            <a:srgbClr val="1E3A8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40" name="图片 939"/>
          <p:cNvPicPr/>
          <p:nvPr/>
        </p:nvPicPr>
        <p:blipFill>
          <a:blip r:embed="rId11"/>
          <a:stretch/>
        </p:blipFill>
        <p:spPr>
          <a:xfrm>
            <a:off x="4144320" y="6896880"/>
            <a:ext cx="122040" cy="122040"/>
          </a:xfrm>
          <a:prstGeom prst="rect">
            <a:avLst/>
          </a:prstGeom>
          <a:noFill/>
          <a:ln w="0">
            <a:noFill/>
          </a:ln>
        </p:spPr>
      </p:pic>
      <p:sp>
        <p:nvSpPr>
          <p:cNvPr id="941" name="文本框 940"/>
          <p:cNvSpPr txBox="1"/>
          <p:nvPr/>
        </p:nvSpPr>
        <p:spPr>
          <a:xfrm>
            <a:off x="4837680" y="5987520"/>
            <a:ext cx="73224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端⼝并在后台运⾏</a:t>
            </a:r>
            <a:endParaRPr lang="en-US" sz="720" b="0" u="none" strike="noStrike">
              <a:solidFill>
                <a:srgbClr val="000000"/>
              </a:solidFill>
              <a:effectLst/>
              <a:uFillTx/>
              <a:latin typeface="Times New Roman"/>
            </a:endParaRPr>
          </a:p>
        </p:txBody>
      </p:sp>
      <p:sp>
        <p:nvSpPr>
          <p:cNvPr id="942" name="文本框 941"/>
          <p:cNvSpPr txBox="1"/>
          <p:nvPr/>
        </p:nvSpPr>
        <p:spPr>
          <a:xfrm>
            <a:off x="4420800" y="6843240"/>
            <a:ext cx="13644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4. </a:t>
            </a:r>
            <a:endParaRPr lang="en-US" sz="839" b="0" u="none" strike="noStrike">
              <a:solidFill>
                <a:srgbClr val="000000"/>
              </a:solidFill>
              <a:effectLst/>
              <a:uFillTx/>
              <a:latin typeface="Times New Roman"/>
            </a:endParaRPr>
          </a:p>
        </p:txBody>
      </p:sp>
      <p:sp>
        <p:nvSpPr>
          <p:cNvPr id="943" name="文本框 942"/>
          <p:cNvSpPr txBox="1"/>
          <p:nvPr/>
        </p:nvSpPr>
        <p:spPr>
          <a:xfrm>
            <a:off x="4556880" y="6818400"/>
            <a:ext cx="2142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配置</a:t>
            </a:r>
            <a:endParaRPr lang="en-US" sz="839" b="0" u="none" strike="noStrike">
              <a:solidFill>
                <a:srgbClr val="000000"/>
              </a:solidFill>
              <a:effectLst/>
              <a:uFillTx/>
              <a:latin typeface="Times New Roman"/>
            </a:endParaRPr>
          </a:p>
        </p:txBody>
      </p:sp>
      <p:sp>
        <p:nvSpPr>
          <p:cNvPr id="944" name="文本框 943"/>
          <p:cNvSpPr txBox="1"/>
          <p:nvPr/>
        </p:nvSpPr>
        <p:spPr>
          <a:xfrm>
            <a:off x="4771080" y="6843240"/>
            <a:ext cx="30852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Nginx</a:t>
            </a:r>
            <a:endParaRPr lang="en-US" sz="839" b="0" u="none" strike="noStrike">
              <a:solidFill>
                <a:srgbClr val="000000"/>
              </a:solidFill>
              <a:effectLst/>
              <a:uFillTx/>
              <a:latin typeface="Times New Roman"/>
            </a:endParaRPr>
          </a:p>
        </p:txBody>
      </p:sp>
      <p:sp>
        <p:nvSpPr>
          <p:cNvPr id="945" name="文本框 944"/>
          <p:cNvSpPr txBox="1"/>
          <p:nvPr/>
        </p:nvSpPr>
        <p:spPr>
          <a:xfrm>
            <a:off x="5079960" y="6818400"/>
            <a:ext cx="2142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代理</a:t>
            </a:r>
            <a:endParaRPr lang="en-US" sz="839" b="0" u="none" strike="noStrike">
              <a:solidFill>
                <a:srgbClr val="000000"/>
              </a:solidFill>
              <a:effectLst/>
              <a:uFillTx/>
              <a:latin typeface="Times New Roman"/>
            </a:endParaRPr>
          </a:p>
        </p:txBody>
      </p:sp>
      <p:sp>
        <p:nvSpPr>
          <p:cNvPr id="946" name="文本框 945"/>
          <p:cNvSpPr txBox="1"/>
          <p:nvPr/>
        </p:nvSpPr>
        <p:spPr>
          <a:xfrm>
            <a:off x="4420800" y="6966360"/>
            <a:ext cx="18360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设置</a:t>
            </a:r>
            <a:endParaRPr lang="en-US" sz="720" b="0" u="none" strike="noStrike">
              <a:solidFill>
                <a:srgbClr val="000000"/>
              </a:solidFill>
              <a:effectLst/>
              <a:uFillTx/>
              <a:latin typeface="Times New Roman"/>
            </a:endParaRPr>
          </a:p>
        </p:txBody>
      </p:sp>
      <p:sp>
        <p:nvSpPr>
          <p:cNvPr id="947" name="文本框 946"/>
          <p:cNvSpPr txBox="1"/>
          <p:nvPr/>
        </p:nvSpPr>
        <p:spPr>
          <a:xfrm>
            <a:off x="4604040" y="6987600"/>
            <a:ext cx="294480" cy="10692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DejaVuSans"/>
                <a:ea typeface="DejaVuSans"/>
              </a:rPr>
              <a:t>HTTPS</a:t>
            </a:r>
            <a:endParaRPr lang="en-US" sz="720" b="0" u="none" strike="noStrike">
              <a:solidFill>
                <a:srgbClr val="000000"/>
              </a:solidFill>
              <a:effectLst/>
              <a:uFillTx/>
              <a:latin typeface="Times New Roman"/>
            </a:endParaRPr>
          </a:p>
        </p:txBody>
      </p:sp>
      <p:pic>
        <p:nvPicPr>
          <p:cNvPr id="948" name="图片 947"/>
          <p:cNvPicPr/>
          <p:nvPr/>
        </p:nvPicPr>
        <p:blipFill>
          <a:blip r:embed="rId12"/>
          <a:stretch/>
        </p:blipFill>
        <p:spPr>
          <a:xfrm>
            <a:off x="6866280" y="3372120"/>
            <a:ext cx="190800" cy="152640"/>
          </a:xfrm>
          <a:prstGeom prst="rect">
            <a:avLst/>
          </a:prstGeom>
          <a:noFill/>
          <a:ln w="0">
            <a:noFill/>
          </a:ln>
        </p:spPr>
      </p:pic>
      <p:sp>
        <p:nvSpPr>
          <p:cNvPr id="949" name="文本框 948"/>
          <p:cNvSpPr txBox="1"/>
          <p:nvPr/>
        </p:nvSpPr>
        <p:spPr>
          <a:xfrm>
            <a:off x="4897080" y="6966360"/>
            <a:ext cx="457920" cy="132840"/>
          </a:xfrm>
          <a:prstGeom prst="rect">
            <a:avLst/>
          </a:prstGeom>
          <a:noFill/>
          <a:ln w="0">
            <a:noFill/>
          </a:ln>
        </p:spPr>
        <p:txBody>
          <a:bodyPr wrap="none" lIns="0" tIns="0" rIns="0" bIns="0" anchor="t">
            <a:spAutoFit/>
          </a:bodyPr>
          <a:lstStyle/>
          <a:p>
            <a:r>
              <a:rPr lang="zh-CN" sz="720" b="0" u="none" strike="noStrike">
                <a:solidFill>
                  <a:srgbClr val="DBEAFE"/>
                </a:solidFill>
                <a:effectLst/>
                <a:uFillTx/>
                <a:latin typeface="NotoSansCJKsc"/>
                <a:ea typeface="NotoSansCJKsc"/>
              </a:rPr>
              <a:t>和访问控制</a:t>
            </a:r>
            <a:endParaRPr lang="en-US" sz="720" b="0" u="none" strike="noStrike">
              <a:solidFill>
                <a:srgbClr val="000000"/>
              </a:solidFill>
              <a:effectLst/>
              <a:uFillTx/>
              <a:latin typeface="Times New Roman"/>
            </a:endParaRPr>
          </a:p>
        </p:txBody>
      </p:sp>
      <p:sp>
        <p:nvSpPr>
          <p:cNvPr id="950" name="文本框 949"/>
          <p:cNvSpPr txBox="1"/>
          <p:nvPr/>
        </p:nvSpPr>
        <p:spPr>
          <a:xfrm>
            <a:off x="7117560" y="3324600"/>
            <a:ext cx="762840" cy="221400"/>
          </a:xfrm>
          <a:prstGeom prst="rect">
            <a:avLst/>
          </a:prstGeom>
          <a:noFill/>
          <a:ln w="0">
            <a:noFill/>
          </a:ln>
        </p:spPr>
        <p:txBody>
          <a:bodyPr wrap="none" lIns="0" tIns="0" rIns="0" bIns="0" anchor="t">
            <a:spAutoFit/>
          </a:bodyPr>
          <a:lstStyle/>
          <a:p>
            <a:r>
              <a:rPr lang="zh-CN" sz="1200" b="0" u="none" strike="noStrike">
                <a:solidFill>
                  <a:srgbClr val="BFDBFE"/>
                </a:solidFill>
                <a:effectLst/>
                <a:uFillTx/>
                <a:latin typeface="NotoSansCJKsc"/>
                <a:ea typeface="NotoSansCJKsc"/>
              </a:rPr>
              <a:t>容器运⾏与</a:t>
            </a:r>
            <a:endParaRPr lang="en-US" sz="1200" b="0" u="none" strike="noStrike">
              <a:solidFill>
                <a:srgbClr val="000000"/>
              </a:solidFill>
              <a:effectLst/>
              <a:uFillTx/>
              <a:latin typeface="Times New Roman"/>
            </a:endParaRPr>
          </a:p>
        </p:txBody>
      </p:sp>
      <p:sp>
        <p:nvSpPr>
          <p:cNvPr id="951" name="文本框 950"/>
          <p:cNvSpPr txBox="1"/>
          <p:nvPr/>
        </p:nvSpPr>
        <p:spPr>
          <a:xfrm>
            <a:off x="7882200" y="3359880"/>
            <a:ext cx="496440" cy="178920"/>
          </a:xfrm>
          <a:prstGeom prst="rect">
            <a:avLst/>
          </a:prstGeom>
          <a:noFill/>
          <a:ln w="0">
            <a:noFill/>
          </a:ln>
        </p:spPr>
        <p:txBody>
          <a:bodyPr wrap="none" lIns="0" tIns="0" rIns="0" bIns="0" anchor="t">
            <a:spAutoFit/>
          </a:bodyPr>
          <a:lstStyle/>
          <a:p>
            <a:r>
              <a:rPr lang="en-US" sz="1200" b="1" u="none" strike="noStrike">
                <a:solidFill>
                  <a:srgbClr val="BFDBFE"/>
                </a:solidFill>
                <a:effectLst/>
                <a:uFillTx/>
                <a:latin typeface="DejaVuSans"/>
                <a:ea typeface="DejaVuSans"/>
              </a:rPr>
              <a:t>Nginx</a:t>
            </a:r>
            <a:endParaRPr lang="en-US" sz="1200" b="0" u="none" strike="noStrike">
              <a:solidFill>
                <a:srgbClr val="000000"/>
              </a:solidFill>
              <a:effectLst/>
              <a:uFillTx/>
              <a:latin typeface="Times New Roman"/>
            </a:endParaRPr>
          </a:p>
        </p:txBody>
      </p:sp>
      <p:sp>
        <p:nvSpPr>
          <p:cNvPr id="952" name="任意多边形 951"/>
          <p:cNvSpPr/>
          <p:nvPr/>
        </p:nvSpPr>
        <p:spPr>
          <a:xfrm>
            <a:off x="6877440" y="3647160"/>
            <a:ext cx="3009240" cy="856800"/>
          </a:xfrm>
          <a:custGeom>
            <a:avLst/>
            <a:gdLst/>
            <a:ahLst/>
            <a:cxnLst/>
            <a:rect l="0" t="0" r="r" b="b"/>
            <a:pathLst>
              <a:path w="8359" h="2380">
                <a:moveTo>
                  <a:pt x="0" y="2380"/>
                </a:moveTo>
                <a:lnTo>
                  <a:pt x="0" y="0"/>
                </a:lnTo>
                <a:lnTo>
                  <a:pt x="8189" y="0"/>
                </a:lnTo>
                <a:cubicBezTo>
                  <a:pt x="8200" y="0"/>
                  <a:pt x="8211" y="1"/>
                  <a:pt x="8222" y="3"/>
                </a:cubicBezTo>
                <a:cubicBezTo>
                  <a:pt x="8233" y="5"/>
                  <a:pt x="8244" y="8"/>
                  <a:pt x="8254" y="13"/>
                </a:cubicBezTo>
                <a:cubicBezTo>
                  <a:pt x="8264" y="17"/>
                  <a:pt x="8274" y="22"/>
                  <a:pt x="8284" y="28"/>
                </a:cubicBezTo>
                <a:cubicBezTo>
                  <a:pt x="8293" y="35"/>
                  <a:pt x="8301" y="42"/>
                  <a:pt x="8309" y="49"/>
                </a:cubicBezTo>
                <a:cubicBezTo>
                  <a:pt x="8317" y="57"/>
                  <a:pt x="8324" y="66"/>
                  <a:pt x="8330" y="75"/>
                </a:cubicBezTo>
                <a:cubicBezTo>
                  <a:pt x="8337" y="84"/>
                  <a:pt x="8342" y="94"/>
                  <a:pt x="8346" y="105"/>
                </a:cubicBezTo>
                <a:cubicBezTo>
                  <a:pt x="8350" y="115"/>
                  <a:pt x="8354" y="126"/>
                  <a:pt x="8356" y="136"/>
                </a:cubicBezTo>
                <a:cubicBezTo>
                  <a:pt x="8358" y="147"/>
                  <a:pt x="8359" y="158"/>
                  <a:pt x="8359" y="170"/>
                </a:cubicBezTo>
                <a:lnTo>
                  <a:pt x="8359" y="2210"/>
                </a:lnTo>
                <a:cubicBezTo>
                  <a:pt x="8359" y="2221"/>
                  <a:pt x="8358" y="2232"/>
                  <a:pt x="8356" y="2243"/>
                </a:cubicBezTo>
                <a:cubicBezTo>
                  <a:pt x="8354" y="2254"/>
                  <a:pt x="8350" y="2264"/>
                  <a:pt x="8346" y="2275"/>
                </a:cubicBezTo>
                <a:cubicBezTo>
                  <a:pt x="8342" y="2285"/>
                  <a:pt x="8337" y="2295"/>
                  <a:pt x="8330" y="2304"/>
                </a:cubicBezTo>
                <a:cubicBezTo>
                  <a:pt x="8324" y="2313"/>
                  <a:pt x="8317" y="2322"/>
                  <a:pt x="8309" y="2330"/>
                </a:cubicBezTo>
                <a:cubicBezTo>
                  <a:pt x="8301" y="2338"/>
                  <a:pt x="8293" y="2345"/>
                  <a:pt x="8284" y="2351"/>
                </a:cubicBezTo>
                <a:cubicBezTo>
                  <a:pt x="8274" y="2357"/>
                  <a:pt x="8264" y="2362"/>
                  <a:pt x="8254" y="2367"/>
                </a:cubicBezTo>
                <a:cubicBezTo>
                  <a:pt x="8244" y="2371"/>
                  <a:pt x="8233" y="2374"/>
                  <a:pt x="8222" y="2376"/>
                </a:cubicBezTo>
                <a:cubicBezTo>
                  <a:pt x="8211" y="2378"/>
                  <a:pt x="8200" y="2380"/>
                  <a:pt x="8189" y="2380"/>
                </a:cubicBezTo>
                <a:lnTo>
                  <a:pt x="0" y="23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53" name="任意多边形 952"/>
          <p:cNvSpPr/>
          <p:nvPr/>
        </p:nvSpPr>
        <p:spPr>
          <a:xfrm>
            <a:off x="6865920" y="3647160"/>
            <a:ext cx="23400" cy="856800"/>
          </a:xfrm>
          <a:custGeom>
            <a:avLst/>
            <a:gdLst/>
            <a:ahLst/>
            <a:cxnLst/>
            <a:rect l="0" t="0" r="r" b="b"/>
            <a:pathLst>
              <a:path w="65" h="2380">
                <a:moveTo>
                  <a:pt x="0" y="0"/>
                </a:moveTo>
                <a:lnTo>
                  <a:pt x="65" y="0"/>
                </a:lnTo>
                <a:lnTo>
                  <a:pt x="65" y="2380"/>
                </a:lnTo>
                <a:lnTo>
                  <a:pt x="0" y="23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54" name="任意多边形 953"/>
          <p:cNvSpPr/>
          <p:nvPr/>
        </p:nvSpPr>
        <p:spPr>
          <a:xfrm>
            <a:off x="6980760" y="3922200"/>
            <a:ext cx="2814120" cy="489960"/>
          </a:xfrm>
          <a:custGeom>
            <a:avLst/>
            <a:gdLst/>
            <a:ahLst/>
            <a:cxnLst/>
            <a:rect l="0" t="0" r="r" b="b"/>
            <a:pathLst>
              <a:path w="7817" h="1361">
                <a:moveTo>
                  <a:pt x="0" y="1276"/>
                </a:moveTo>
                <a:lnTo>
                  <a:pt x="0" y="85"/>
                </a:lnTo>
                <a:cubicBezTo>
                  <a:pt x="0" y="74"/>
                  <a:pt x="2" y="63"/>
                  <a:pt x="7" y="53"/>
                </a:cubicBezTo>
                <a:cubicBezTo>
                  <a:pt x="11" y="42"/>
                  <a:pt x="17" y="33"/>
                  <a:pt x="25" y="25"/>
                </a:cubicBezTo>
                <a:cubicBezTo>
                  <a:pt x="33" y="17"/>
                  <a:pt x="42" y="11"/>
                  <a:pt x="53" y="7"/>
                </a:cubicBezTo>
                <a:cubicBezTo>
                  <a:pt x="63" y="2"/>
                  <a:pt x="74" y="0"/>
                  <a:pt x="85" y="0"/>
                </a:cubicBezTo>
                <a:lnTo>
                  <a:pt x="7732" y="0"/>
                </a:lnTo>
                <a:cubicBezTo>
                  <a:pt x="7743" y="0"/>
                  <a:pt x="7754" y="2"/>
                  <a:pt x="7765" y="7"/>
                </a:cubicBezTo>
                <a:cubicBezTo>
                  <a:pt x="7775" y="11"/>
                  <a:pt x="7784" y="17"/>
                  <a:pt x="7792" y="25"/>
                </a:cubicBezTo>
                <a:cubicBezTo>
                  <a:pt x="7800" y="33"/>
                  <a:pt x="7806" y="42"/>
                  <a:pt x="7811" y="53"/>
                </a:cubicBezTo>
                <a:cubicBezTo>
                  <a:pt x="7815" y="63"/>
                  <a:pt x="7817" y="74"/>
                  <a:pt x="7817" y="85"/>
                </a:cubicBezTo>
                <a:lnTo>
                  <a:pt x="7817" y="1276"/>
                </a:lnTo>
                <a:cubicBezTo>
                  <a:pt x="7817" y="1287"/>
                  <a:pt x="7815" y="1298"/>
                  <a:pt x="7811" y="1308"/>
                </a:cubicBezTo>
                <a:cubicBezTo>
                  <a:pt x="7806" y="1319"/>
                  <a:pt x="7800" y="1328"/>
                  <a:pt x="7792" y="1336"/>
                </a:cubicBezTo>
                <a:cubicBezTo>
                  <a:pt x="7784" y="1344"/>
                  <a:pt x="7775" y="1350"/>
                  <a:pt x="7765" y="1354"/>
                </a:cubicBezTo>
                <a:cubicBezTo>
                  <a:pt x="7754" y="1358"/>
                  <a:pt x="7743" y="1361"/>
                  <a:pt x="7732" y="1361"/>
                </a:cubicBezTo>
                <a:lnTo>
                  <a:pt x="85" y="1361"/>
                </a:lnTo>
                <a:cubicBezTo>
                  <a:pt x="74" y="1361"/>
                  <a:pt x="63" y="1358"/>
                  <a:pt x="53" y="1354"/>
                </a:cubicBezTo>
                <a:cubicBezTo>
                  <a:pt x="42" y="1350"/>
                  <a:pt x="33" y="1344"/>
                  <a:pt x="25" y="1336"/>
                </a:cubicBezTo>
                <a:cubicBezTo>
                  <a:pt x="17" y="1328"/>
                  <a:pt x="11" y="1319"/>
                  <a:pt x="7" y="1308"/>
                </a:cubicBezTo>
                <a:cubicBezTo>
                  <a:pt x="2" y="1298"/>
                  <a:pt x="0" y="1287"/>
                  <a:pt x="0" y="127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55" name="文本框 954"/>
          <p:cNvSpPr txBox="1"/>
          <p:nvPr/>
        </p:nvSpPr>
        <p:spPr>
          <a:xfrm>
            <a:off x="8379360" y="3324600"/>
            <a:ext cx="305640" cy="221400"/>
          </a:xfrm>
          <a:prstGeom prst="rect">
            <a:avLst/>
          </a:prstGeom>
          <a:noFill/>
          <a:ln w="0">
            <a:noFill/>
          </a:ln>
        </p:spPr>
        <p:txBody>
          <a:bodyPr wrap="none" lIns="0" tIns="0" rIns="0" bIns="0" anchor="t">
            <a:spAutoFit/>
          </a:bodyPr>
          <a:lstStyle/>
          <a:p>
            <a:r>
              <a:rPr lang="zh-CN" sz="1200" b="0" u="none" strike="noStrike">
                <a:solidFill>
                  <a:srgbClr val="BFDBFE"/>
                </a:solidFill>
                <a:effectLst/>
                <a:uFillTx/>
                <a:latin typeface="NotoSansCJKsc"/>
                <a:ea typeface="NotoSansCJKsc"/>
              </a:rPr>
              <a:t>配置</a:t>
            </a:r>
            <a:endParaRPr lang="en-US" sz="1200" b="0" u="none" strike="noStrike">
              <a:solidFill>
                <a:srgbClr val="000000"/>
              </a:solidFill>
              <a:effectLst/>
              <a:uFillTx/>
              <a:latin typeface="Times New Roman"/>
            </a:endParaRPr>
          </a:p>
        </p:txBody>
      </p:sp>
      <p:sp>
        <p:nvSpPr>
          <p:cNvPr id="956" name="文本框 955"/>
          <p:cNvSpPr txBox="1"/>
          <p:nvPr/>
        </p:nvSpPr>
        <p:spPr>
          <a:xfrm>
            <a:off x="6979680" y="3729600"/>
            <a:ext cx="42732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运⾏容器</a:t>
            </a:r>
            <a:endParaRPr lang="en-US" sz="839" b="0" u="none" strike="noStrike">
              <a:solidFill>
                <a:srgbClr val="000000"/>
              </a:solidFill>
              <a:effectLst/>
              <a:uFillTx/>
              <a:latin typeface="Times New Roman"/>
            </a:endParaRPr>
          </a:p>
        </p:txBody>
      </p:sp>
      <p:sp>
        <p:nvSpPr>
          <p:cNvPr id="957" name="文本框 956"/>
          <p:cNvSpPr txBox="1"/>
          <p:nvPr/>
        </p:nvSpPr>
        <p:spPr>
          <a:xfrm>
            <a:off x="7040880" y="4113720"/>
            <a:ext cx="2579760" cy="104040"/>
          </a:xfrm>
          <a:prstGeom prst="rect">
            <a:avLst/>
          </a:prstGeom>
          <a:noFill/>
          <a:ln w="0">
            <a:noFill/>
          </a:ln>
        </p:spPr>
        <p:txBody>
          <a:bodyPr wrap="none" lIns="0" tIns="0" rIns="0" bIns="0" anchor="t">
            <a:spAutoFit/>
          </a:bodyPr>
          <a:lstStyle/>
          <a:p>
            <a:r>
              <a:rPr lang="en-US" sz="720" b="0" u="none" strike="noStrike">
                <a:solidFill>
                  <a:srgbClr val="6EE7B7"/>
                </a:solidFill>
                <a:effectLst/>
                <a:uFillTx/>
                <a:latin typeface="Courier New"/>
                <a:ea typeface="Courier New"/>
              </a:rPr>
              <a:t>docker run -d -p 5000:5000 enterprise-qa-system</a:t>
            </a:r>
            <a:endParaRPr lang="en-US" sz="720" b="0" u="none" strike="noStrike">
              <a:solidFill>
                <a:srgbClr val="000000"/>
              </a:solidFill>
              <a:effectLst/>
              <a:uFillTx/>
              <a:latin typeface="Times New Roman"/>
            </a:endParaRPr>
          </a:p>
        </p:txBody>
      </p:sp>
      <p:sp>
        <p:nvSpPr>
          <p:cNvPr id="958" name="文本框 957"/>
          <p:cNvSpPr txBox="1"/>
          <p:nvPr/>
        </p:nvSpPr>
        <p:spPr>
          <a:xfrm>
            <a:off x="7040880" y="4236120"/>
            <a:ext cx="1317600" cy="104040"/>
          </a:xfrm>
          <a:prstGeom prst="rect">
            <a:avLst/>
          </a:prstGeom>
          <a:noFill/>
          <a:ln w="0">
            <a:noFill/>
          </a:ln>
        </p:spPr>
        <p:txBody>
          <a:bodyPr wrap="none" lIns="0" tIns="0" rIns="0" bIns="0" anchor="t">
            <a:spAutoFit/>
          </a:bodyPr>
          <a:lstStyle/>
          <a:p>
            <a:r>
              <a:rPr lang="en-US" sz="720" b="0" u="none" strike="noStrike">
                <a:solidFill>
                  <a:srgbClr val="6EE7B7"/>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959" name="文本框 958"/>
          <p:cNvSpPr txBox="1"/>
          <p:nvPr/>
        </p:nvSpPr>
        <p:spPr>
          <a:xfrm>
            <a:off x="6865200" y="4732920"/>
            <a:ext cx="30852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Nginx</a:t>
            </a:r>
            <a:endParaRPr lang="en-US" sz="839" b="0" u="none" strike="noStrike">
              <a:solidFill>
                <a:srgbClr val="000000"/>
              </a:solidFill>
              <a:effectLst/>
              <a:uFillTx/>
              <a:latin typeface="Times New Roman"/>
            </a:endParaRPr>
          </a:p>
        </p:txBody>
      </p:sp>
      <p:sp>
        <p:nvSpPr>
          <p:cNvPr id="960" name="任意多边形 959"/>
          <p:cNvSpPr/>
          <p:nvPr/>
        </p:nvSpPr>
        <p:spPr>
          <a:xfrm>
            <a:off x="6865920" y="4901040"/>
            <a:ext cx="3020760" cy="1927080"/>
          </a:xfrm>
          <a:custGeom>
            <a:avLst/>
            <a:gdLst/>
            <a:ahLst/>
            <a:cxnLst/>
            <a:rect l="0" t="0" r="r" b="b"/>
            <a:pathLst>
              <a:path w="8391" h="5353">
                <a:moveTo>
                  <a:pt x="0" y="5268"/>
                </a:moveTo>
                <a:lnTo>
                  <a:pt x="0" y="85"/>
                </a:lnTo>
                <a:cubicBezTo>
                  <a:pt x="0" y="61"/>
                  <a:pt x="9" y="41"/>
                  <a:pt x="25" y="25"/>
                </a:cubicBezTo>
                <a:cubicBezTo>
                  <a:pt x="42" y="8"/>
                  <a:pt x="62" y="0"/>
                  <a:pt x="85" y="0"/>
                </a:cubicBezTo>
                <a:lnTo>
                  <a:pt x="8306" y="0"/>
                </a:lnTo>
                <a:cubicBezTo>
                  <a:pt x="8330" y="0"/>
                  <a:pt x="8350" y="8"/>
                  <a:pt x="8366" y="25"/>
                </a:cubicBezTo>
                <a:cubicBezTo>
                  <a:pt x="8383" y="41"/>
                  <a:pt x="8391" y="61"/>
                  <a:pt x="8391" y="85"/>
                </a:cubicBezTo>
                <a:lnTo>
                  <a:pt x="8391" y="5268"/>
                </a:lnTo>
                <a:cubicBezTo>
                  <a:pt x="8391" y="5292"/>
                  <a:pt x="8383" y="5312"/>
                  <a:pt x="8366" y="5328"/>
                </a:cubicBezTo>
                <a:cubicBezTo>
                  <a:pt x="8350" y="5345"/>
                  <a:pt x="8330" y="5353"/>
                  <a:pt x="8306" y="5353"/>
                </a:cubicBezTo>
                <a:lnTo>
                  <a:pt x="85" y="5353"/>
                </a:lnTo>
                <a:cubicBezTo>
                  <a:pt x="62" y="5353"/>
                  <a:pt x="42" y="5345"/>
                  <a:pt x="25" y="5328"/>
                </a:cubicBezTo>
                <a:cubicBezTo>
                  <a:pt x="9" y="5312"/>
                  <a:pt x="0" y="5292"/>
                  <a:pt x="0" y="5268"/>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61" name="文本框 960"/>
          <p:cNvSpPr txBox="1"/>
          <p:nvPr/>
        </p:nvSpPr>
        <p:spPr>
          <a:xfrm>
            <a:off x="7174080" y="4708080"/>
            <a:ext cx="6408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反向代理配置</a:t>
            </a:r>
            <a:endParaRPr lang="en-US" sz="839" b="0" u="none" strike="noStrike">
              <a:solidFill>
                <a:srgbClr val="000000"/>
              </a:solidFill>
              <a:effectLst/>
              <a:uFillTx/>
              <a:latin typeface="Times New Roman"/>
            </a:endParaRPr>
          </a:p>
        </p:txBody>
      </p:sp>
      <p:sp>
        <p:nvSpPr>
          <p:cNvPr id="962" name="文本框 961"/>
          <p:cNvSpPr txBox="1"/>
          <p:nvPr/>
        </p:nvSpPr>
        <p:spPr>
          <a:xfrm>
            <a:off x="6957000" y="5122800"/>
            <a:ext cx="43956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server {</a:t>
            </a:r>
            <a:endParaRPr lang="en-US" sz="720" b="0" u="none" strike="noStrike">
              <a:solidFill>
                <a:srgbClr val="000000"/>
              </a:solidFill>
              <a:effectLst/>
              <a:uFillTx/>
              <a:latin typeface="Times New Roman"/>
            </a:endParaRPr>
          </a:p>
        </p:txBody>
      </p:sp>
      <p:sp>
        <p:nvSpPr>
          <p:cNvPr id="963" name="文本框 962"/>
          <p:cNvSpPr txBox="1"/>
          <p:nvPr/>
        </p:nvSpPr>
        <p:spPr>
          <a:xfrm>
            <a:off x="6957000" y="5245200"/>
            <a:ext cx="76896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listen 80;</a:t>
            </a:r>
            <a:endParaRPr lang="en-US" sz="720" b="0" u="none" strike="noStrike">
              <a:solidFill>
                <a:srgbClr val="000000"/>
              </a:solidFill>
              <a:effectLst/>
              <a:uFillTx/>
              <a:latin typeface="Times New Roman"/>
            </a:endParaRPr>
          </a:p>
        </p:txBody>
      </p:sp>
      <p:sp>
        <p:nvSpPr>
          <p:cNvPr id="964" name="文本框 963"/>
          <p:cNvSpPr txBox="1"/>
          <p:nvPr/>
        </p:nvSpPr>
        <p:spPr>
          <a:xfrm>
            <a:off x="6957000" y="5367600"/>
            <a:ext cx="192132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server_name qa.yourcompany.com;</a:t>
            </a:r>
            <a:endParaRPr lang="en-US" sz="720" b="0" u="none" strike="noStrike">
              <a:solidFill>
                <a:srgbClr val="000000"/>
              </a:solidFill>
              <a:effectLst/>
              <a:uFillTx/>
              <a:latin typeface="Times New Roman"/>
            </a:endParaRPr>
          </a:p>
        </p:txBody>
      </p:sp>
      <p:sp>
        <p:nvSpPr>
          <p:cNvPr id="965" name="文本框 964"/>
          <p:cNvSpPr txBox="1"/>
          <p:nvPr/>
        </p:nvSpPr>
        <p:spPr>
          <a:xfrm>
            <a:off x="6957000" y="5612400"/>
            <a:ext cx="87876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location / {</a:t>
            </a:r>
            <a:endParaRPr lang="en-US" sz="720" b="0" u="none" strike="noStrike">
              <a:solidFill>
                <a:srgbClr val="000000"/>
              </a:solidFill>
              <a:effectLst/>
              <a:uFillTx/>
              <a:latin typeface="Times New Roman"/>
            </a:endParaRPr>
          </a:p>
        </p:txBody>
      </p:sp>
      <p:sp>
        <p:nvSpPr>
          <p:cNvPr id="966" name="文本框 965"/>
          <p:cNvSpPr txBox="1"/>
          <p:nvPr/>
        </p:nvSpPr>
        <p:spPr>
          <a:xfrm>
            <a:off x="6957000" y="5734800"/>
            <a:ext cx="225036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proxy_pass http://127.0.0.1:5000;</a:t>
            </a:r>
            <a:endParaRPr lang="en-US" sz="720" b="0" u="none" strike="noStrike">
              <a:solidFill>
                <a:srgbClr val="000000"/>
              </a:solidFill>
              <a:effectLst/>
              <a:uFillTx/>
              <a:latin typeface="Times New Roman"/>
            </a:endParaRPr>
          </a:p>
        </p:txBody>
      </p:sp>
      <p:sp>
        <p:nvSpPr>
          <p:cNvPr id="967" name="文本框 966"/>
          <p:cNvSpPr txBox="1"/>
          <p:nvPr/>
        </p:nvSpPr>
        <p:spPr>
          <a:xfrm>
            <a:off x="6957000" y="5856840"/>
            <a:ext cx="197604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proxy_set_header Host $host;</a:t>
            </a:r>
            <a:endParaRPr lang="en-US" sz="720" b="0" u="none" strike="noStrike">
              <a:solidFill>
                <a:srgbClr val="000000"/>
              </a:solidFill>
              <a:effectLst/>
              <a:uFillTx/>
              <a:latin typeface="Times New Roman"/>
            </a:endParaRPr>
          </a:p>
        </p:txBody>
      </p:sp>
      <p:sp>
        <p:nvSpPr>
          <p:cNvPr id="968" name="文本框 967"/>
          <p:cNvSpPr txBox="1"/>
          <p:nvPr/>
        </p:nvSpPr>
        <p:spPr>
          <a:xfrm>
            <a:off x="6957000" y="5979240"/>
            <a:ext cx="263448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proxy_set_header X-Real-IP $remote_addr;</a:t>
            </a:r>
            <a:endParaRPr lang="en-US" sz="720" b="0" u="none" strike="noStrike">
              <a:solidFill>
                <a:srgbClr val="000000"/>
              </a:solidFill>
              <a:effectLst/>
              <a:uFillTx/>
              <a:latin typeface="Times New Roman"/>
            </a:endParaRPr>
          </a:p>
        </p:txBody>
      </p:sp>
      <p:sp>
        <p:nvSpPr>
          <p:cNvPr id="969" name="文本框 968"/>
          <p:cNvSpPr txBox="1"/>
          <p:nvPr/>
        </p:nvSpPr>
        <p:spPr>
          <a:xfrm>
            <a:off x="6957000" y="6101640"/>
            <a:ext cx="296388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proxy_set_header X-Forwarded-For $proxy_add_x_</a:t>
            </a:r>
            <a:endParaRPr lang="en-US" sz="720" b="0" u="none" strike="noStrike">
              <a:solidFill>
                <a:srgbClr val="000000"/>
              </a:solidFill>
              <a:effectLst/>
              <a:uFillTx/>
              <a:latin typeface="Times New Roman"/>
            </a:endParaRPr>
          </a:p>
        </p:txBody>
      </p:sp>
      <p:sp>
        <p:nvSpPr>
          <p:cNvPr id="970" name="文本框 969"/>
          <p:cNvSpPr txBox="1"/>
          <p:nvPr/>
        </p:nvSpPr>
        <p:spPr>
          <a:xfrm>
            <a:off x="6957000" y="6224040"/>
            <a:ext cx="279936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proxy_set_header X-Forwarded-Proto $scheme;</a:t>
            </a:r>
            <a:endParaRPr lang="en-US" sz="720" b="0" u="none" strike="noStrike">
              <a:solidFill>
                <a:srgbClr val="000000"/>
              </a:solidFill>
              <a:effectLst/>
              <a:uFillTx/>
              <a:latin typeface="Times New Roman"/>
            </a:endParaRPr>
          </a:p>
        </p:txBody>
      </p:sp>
      <p:sp>
        <p:nvSpPr>
          <p:cNvPr id="971" name="文本框 970"/>
          <p:cNvSpPr txBox="1"/>
          <p:nvPr/>
        </p:nvSpPr>
        <p:spPr>
          <a:xfrm>
            <a:off x="6957000" y="6346440"/>
            <a:ext cx="27504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972" name="文本框 971"/>
          <p:cNvSpPr txBox="1"/>
          <p:nvPr/>
        </p:nvSpPr>
        <p:spPr>
          <a:xfrm>
            <a:off x="6957000" y="6468840"/>
            <a:ext cx="9144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a:t>
            </a:r>
            <a:endParaRPr lang="en-US" sz="720" b="0" u="none" strike="noStrike">
              <a:solidFill>
                <a:srgbClr val="000000"/>
              </a:solidFill>
              <a:effectLst/>
              <a:uFillTx/>
              <a:latin typeface="Times New Roman"/>
            </a:endParaRPr>
          </a:p>
        </p:txBody>
      </p:sp>
      <p:sp>
        <p:nvSpPr>
          <p:cNvPr id="973" name="任意多边形 972"/>
          <p:cNvSpPr/>
          <p:nvPr/>
        </p:nvSpPr>
        <p:spPr>
          <a:xfrm>
            <a:off x="6865920" y="6919560"/>
            <a:ext cx="3020760" cy="428760"/>
          </a:xfrm>
          <a:custGeom>
            <a:avLst/>
            <a:gdLst/>
            <a:ahLst/>
            <a:cxnLst/>
            <a:rect l="0" t="0" r="r" b="b"/>
            <a:pathLst>
              <a:path w="8391" h="1191">
                <a:moveTo>
                  <a:pt x="0" y="1021"/>
                </a:moveTo>
                <a:lnTo>
                  <a:pt x="0" y="170"/>
                </a:lnTo>
                <a:cubicBezTo>
                  <a:pt x="0" y="159"/>
                  <a:pt x="2" y="148"/>
                  <a:pt x="4" y="137"/>
                </a:cubicBezTo>
                <a:cubicBezTo>
                  <a:pt x="6" y="126"/>
                  <a:pt x="9" y="115"/>
                  <a:pt x="13" y="105"/>
                </a:cubicBezTo>
                <a:cubicBezTo>
                  <a:pt x="18" y="95"/>
                  <a:pt x="23" y="85"/>
                  <a:pt x="29" y="76"/>
                </a:cubicBezTo>
                <a:cubicBezTo>
                  <a:pt x="35" y="66"/>
                  <a:pt x="42" y="58"/>
                  <a:pt x="50" y="50"/>
                </a:cubicBezTo>
                <a:cubicBezTo>
                  <a:pt x="58" y="42"/>
                  <a:pt x="67" y="35"/>
                  <a:pt x="76" y="29"/>
                </a:cubicBezTo>
                <a:cubicBezTo>
                  <a:pt x="85" y="23"/>
                  <a:pt x="95" y="17"/>
                  <a:pt x="105" y="13"/>
                </a:cubicBezTo>
                <a:cubicBezTo>
                  <a:pt x="116" y="9"/>
                  <a:pt x="126" y="6"/>
                  <a:pt x="137" y="3"/>
                </a:cubicBezTo>
                <a:cubicBezTo>
                  <a:pt x="148" y="1"/>
                  <a:pt x="159" y="0"/>
                  <a:pt x="170" y="0"/>
                </a:cubicBezTo>
                <a:lnTo>
                  <a:pt x="8221" y="0"/>
                </a:lnTo>
                <a:cubicBezTo>
                  <a:pt x="8232" y="0"/>
                  <a:pt x="8243" y="1"/>
                  <a:pt x="8254" y="3"/>
                </a:cubicBezTo>
                <a:cubicBezTo>
                  <a:pt x="8265" y="6"/>
                  <a:pt x="8276" y="9"/>
                  <a:pt x="8286" y="13"/>
                </a:cubicBezTo>
                <a:cubicBezTo>
                  <a:pt x="8296" y="17"/>
                  <a:pt x="8306" y="23"/>
                  <a:pt x="8316" y="29"/>
                </a:cubicBezTo>
                <a:cubicBezTo>
                  <a:pt x="8325" y="35"/>
                  <a:pt x="8333" y="42"/>
                  <a:pt x="8341" y="50"/>
                </a:cubicBezTo>
                <a:cubicBezTo>
                  <a:pt x="8349" y="58"/>
                  <a:pt x="8356" y="66"/>
                  <a:pt x="8362" y="76"/>
                </a:cubicBezTo>
                <a:cubicBezTo>
                  <a:pt x="8369" y="85"/>
                  <a:pt x="8374" y="95"/>
                  <a:pt x="8378" y="105"/>
                </a:cubicBezTo>
                <a:cubicBezTo>
                  <a:pt x="8382" y="115"/>
                  <a:pt x="8386" y="126"/>
                  <a:pt x="8388" y="137"/>
                </a:cubicBezTo>
                <a:cubicBezTo>
                  <a:pt x="8390" y="148"/>
                  <a:pt x="8391" y="159"/>
                  <a:pt x="8391" y="170"/>
                </a:cubicBezTo>
                <a:lnTo>
                  <a:pt x="8391" y="1021"/>
                </a:lnTo>
                <a:cubicBezTo>
                  <a:pt x="8391" y="1032"/>
                  <a:pt x="8390" y="1043"/>
                  <a:pt x="8388" y="1054"/>
                </a:cubicBezTo>
                <a:cubicBezTo>
                  <a:pt x="8386" y="1065"/>
                  <a:pt x="8382" y="1075"/>
                  <a:pt x="8378" y="1086"/>
                </a:cubicBezTo>
                <a:cubicBezTo>
                  <a:pt x="8374" y="1096"/>
                  <a:pt x="8369" y="1106"/>
                  <a:pt x="8362" y="1115"/>
                </a:cubicBezTo>
                <a:cubicBezTo>
                  <a:pt x="8356" y="1124"/>
                  <a:pt x="8349" y="1133"/>
                  <a:pt x="8341" y="1141"/>
                </a:cubicBezTo>
                <a:cubicBezTo>
                  <a:pt x="8333" y="1149"/>
                  <a:pt x="8325" y="1156"/>
                  <a:pt x="8316" y="1162"/>
                </a:cubicBezTo>
                <a:cubicBezTo>
                  <a:pt x="8306" y="1168"/>
                  <a:pt x="8296" y="1173"/>
                  <a:pt x="8286" y="1178"/>
                </a:cubicBezTo>
                <a:cubicBezTo>
                  <a:pt x="8276" y="1182"/>
                  <a:pt x="8265" y="1185"/>
                  <a:pt x="8254" y="1187"/>
                </a:cubicBezTo>
                <a:cubicBezTo>
                  <a:pt x="8243" y="1189"/>
                  <a:pt x="8232" y="1191"/>
                  <a:pt x="8221" y="1191"/>
                </a:cubicBezTo>
                <a:lnTo>
                  <a:pt x="170" y="1191"/>
                </a:lnTo>
                <a:cubicBezTo>
                  <a:pt x="159" y="1191"/>
                  <a:pt x="148" y="1189"/>
                  <a:pt x="137" y="1187"/>
                </a:cubicBezTo>
                <a:cubicBezTo>
                  <a:pt x="126" y="1185"/>
                  <a:pt x="116" y="1182"/>
                  <a:pt x="105" y="1178"/>
                </a:cubicBezTo>
                <a:cubicBezTo>
                  <a:pt x="95" y="1173"/>
                  <a:pt x="85" y="1168"/>
                  <a:pt x="76" y="1162"/>
                </a:cubicBezTo>
                <a:cubicBezTo>
                  <a:pt x="67" y="1156"/>
                  <a:pt x="58" y="1149"/>
                  <a:pt x="50" y="1141"/>
                </a:cubicBezTo>
                <a:cubicBezTo>
                  <a:pt x="42" y="1133"/>
                  <a:pt x="35" y="1124"/>
                  <a:pt x="29" y="1115"/>
                </a:cubicBezTo>
                <a:cubicBezTo>
                  <a:pt x="23" y="1106"/>
                  <a:pt x="18" y="1096"/>
                  <a:pt x="13" y="1086"/>
                </a:cubicBezTo>
                <a:cubicBezTo>
                  <a:pt x="9" y="1075"/>
                  <a:pt x="6" y="1065"/>
                  <a:pt x="4" y="1054"/>
                </a:cubicBezTo>
                <a:cubicBezTo>
                  <a:pt x="2" y="1043"/>
                  <a:pt x="0" y="1032"/>
                  <a:pt x="0" y="1021"/>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74" name="图片 973"/>
          <p:cNvPicPr/>
          <p:nvPr/>
        </p:nvPicPr>
        <p:blipFill>
          <a:blip r:embed="rId13"/>
          <a:stretch/>
        </p:blipFill>
        <p:spPr>
          <a:xfrm>
            <a:off x="6958080" y="7072560"/>
            <a:ext cx="91440" cy="122040"/>
          </a:xfrm>
          <a:prstGeom prst="rect">
            <a:avLst/>
          </a:prstGeom>
          <a:noFill/>
          <a:ln w="0">
            <a:noFill/>
          </a:ln>
        </p:spPr>
      </p:pic>
      <p:sp>
        <p:nvSpPr>
          <p:cNvPr id="975" name="文本框 974"/>
          <p:cNvSpPr txBox="1"/>
          <p:nvPr/>
        </p:nvSpPr>
        <p:spPr>
          <a:xfrm>
            <a:off x="6957000" y="6590880"/>
            <a:ext cx="1098000" cy="104040"/>
          </a:xfrm>
          <a:prstGeom prst="rect">
            <a:avLst/>
          </a:prstGeom>
          <a:noFill/>
          <a:ln w="0">
            <a:noFill/>
          </a:ln>
        </p:spPr>
        <p:txBody>
          <a:bodyPr wrap="none" lIns="0" tIns="0" rIns="0" bIns="0" anchor="t">
            <a:spAutoFit/>
          </a:bodyPr>
          <a:lstStyle/>
          <a:p>
            <a:r>
              <a:rPr lang="en-US" sz="720" b="0" u="none" strike="noStrike">
                <a:solidFill>
                  <a:srgbClr val="DBEAFE"/>
                </a:solidFill>
                <a:effectLst/>
                <a:uFillTx/>
                <a:latin typeface="Courier New"/>
                <a:ea typeface="Courier New"/>
              </a:rPr>
              <a:t>                    </a:t>
            </a:r>
            <a:endParaRPr lang="en-US" sz="720" b="0" u="none" strike="noStrike">
              <a:solidFill>
                <a:srgbClr val="000000"/>
              </a:solidFill>
              <a:effectLst/>
              <a:uFillTx/>
              <a:latin typeface="Times New Roman"/>
            </a:endParaRPr>
          </a:p>
        </p:txBody>
      </p:sp>
      <p:sp>
        <p:nvSpPr>
          <p:cNvPr id="976" name="文本框 975"/>
          <p:cNvSpPr txBox="1"/>
          <p:nvPr/>
        </p:nvSpPr>
        <p:spPr>
          <a:xfrm>
            <a:off x="7140240" y="6996960"/>
            <a:ext cx="183600" cy="132840"/>
          </a:xfrm>
          <a:prstGeom prst="rect">
            <a:avLst/>
          </a:prstGeom>
          <a:noFill/>
          <a:ln w="0">
            <a:noFill/>
          </a:ln>
        </p:spPr>
        <p:txBody>
          <a:bodyPr wrap="none" lIns="0" tIns="0" rIns="0" bIns="0" anchor="t">
            <a:spAutoFit/>
          </a:bodyPr>
          <a:lstStyle/>
          <a:p>
            <a:r>
              <a:rPr lang="zh-CN" sz="720" b="0" u="none" strike="noStrike">
                <a:solidFill>
                  <a:srgbClr val="FFFFFF"/>
                </a:solidFill>
                <a:effectLst/>
                <a:uFillTx/>
                <a:latin typeface="NotoSansCJKsc"/>
                <a:ea typeface="NotoSansCJKsc"/>
              </a:rPr>
              <a:t>启动</a:t>
            </a:r>
            <a:endParaRPr lang="en-US" sz="720" b="0" u="none" strike="noStrike">
              <a:solidFill>
                <a:srgbClr val="000000"/>
              </a:solidFill>
              <a:effectLst/>
              <a:uFillTx/>
              <a:latin typeface="Times New Roman"/>
            </a:endParaRPr>
          </a:p>
        </p:txBody>
      </p:sp>
      <p:sp>
        <p:nvSpPr>
          <p:cNvPr id="977" name="文本框 976"/>
          <p:cNvSpPr txBox="1"/>
          <p:nvPr/>
        </p:nvSpPr>
        <p:spPr>
          <a:xfrm>
            <a:off x="7323840" y="7018200"/>
            <a:ext cx="264600" cy="106920"/>
          </a:xfrm>
          <a:prstGeom prst="rect">
            <a:avLst/>
          </a:prstGeom>
          <a:noFill/>
          <a:ln w="0">
            <a:noFill/>
          </a:ln>
        </p:spPr>
        <p:txBody>
          <a:bodyPr wrap="none" lIns="0" tIns="0" rIns="0" bIns="0" anchor="t">
            <a:spAutoFit/>
          </a:bodyPr>
          <a:lstStyle/>
          <a:p>
            <a:r>
              <a:rPr lang="en-US" sz="720" b="0" u="none" strike="noStrike">
                <a:solidFill>
                  <a:srgbClr val="FFFFFF"/>
                </a:solidFill>
                <a:effectLst/>
                <a:uFillTx/>
                <a:latin typeface="DejaVuSans"/>
                <a:ea typeface="DejaVuSans"/>
              </a:rPr>
              <a:t>Nginx</a:t>
            </a:r>
            <a:endParaRPr lang="en-US" sz="720" b="0" u="none" strike="noStrike">
              <a:solidFill>
                <a:srgbClr val="000000"/>
              </a:solidFill>
              <a:effectLst/>
              <a:uFillTx/>
              <a:latin typeface="Times New Roman"/>
            </a:endParaRPr>
          </a:p>
        </p:txBody>
      </p:sp>
      <p:sp>
        <p:nvSpPr>
          <p:cNvPr id="978" name="文本框 977"/>
          <p:cNvSpPr txBox="1"/>
          <p:nvPr/>
        </p:nvSpPr>
        <p:spPr>
          <a:xfrm>
            <a:off x="7588800" y="6996960"/>
            <a:ext cx="915120" cy="132840"/>
          </a:xfrm>
          <a:prstGeom prst="rect">
            <a:avLst/>
          </a:prstGeom>
          <a:noFill/>
          <a:ln w="0">
            <a:noFill/>
          </a:ln>
        </p:spPr>
        <p:txBody>
          <a:bodyPr wrap="none" lIns="0" tIns="0" rIns="0" bIns="0" anchor="t">
            <a:spAutoFit/>
          </a:bodyPr>
          <a:lstStyle/>
          <a:p>
            <a:r>
              <a:rPr lang="zh-CN" sz="720" b="0" u="none" strike="noStrike">
                <a:solidFill>
                  <a:srgbClr val="FFFFFF"/>
                </a:solidFill>
                <a:effectLst/>
                <a:uFillTx/>
                <a:latin typeface="NotoSansCJKsc"/>
                <a:ea typeface="NotoSansCJKsc"/>
              </a:rPr>
              <a:t>服务后，系统可以通过</a:t>
            </a:r>
            <a:endParaRPr lang="en-US" sz="720" b="0" u="none" strike="noStrike">
              <a:solidFill>
                <a:srgbClr val="000000"/>
              </a:solidFill>
              <a:effectLst/>
              <a:uFillTx/>
              <a:latin typeface="Times New Roman"/>
            </a:endParaRPr>
          </a:p>
        </p:txBody>
      </p:sp>
      <p:sp>
        <p:nvSpPr>
          <p:cNvPr id="979" name="文本框 978"/>
          <p:cNvSpPr txBox="1"/>
          <p:nvPr/>
        </p:nvSpPr>
        <p:spPr>
          <a:xfrm>
            <a:off x="7140240" y="7140600"/>
            <a:ext cx="1647000" cy="106920"/>
          </a:xfrm>
          <a:prstGeom prst="rect">
            <a:avLst/>
          </a:prstGeom>
          <a:noFill/>
          <a:ln w="0">
            <a:noFill/>
          </a:ln>
        </p:spPr>
        <p:txBody>
          <a:bodyPr wrap="none" lIns="0" tIns="0" rIns="0" bIns="0" anchor="t">
            <a:spAutoFit/>
          </a:bodyPr>
          <a:lstStyle/>
          <a:p>
            <a:r>
              <a:rPr lang="en-US" sz="720" b="0" u="none" strike="noStrike">
                <a:solidFill>
                  <a:srgbClr val="FFFFFF"/>
                </a:solidFill>
                <a:effectLst/>
                <a:uFillTx/>
                <a:latin typeface="DejaVuSans"/>
                <a:ea typeface="DejaVuSans"/>
              </a:rPr>
              <a:t>https://qa.yourcompany.com/query </a:t>
            </a:r>
            <a:endParaRPr lang="en-US" sz="720" b="0" u="none" strike="noStrike">
              <a:solidFill>
                <a:srgbClr val="000000"/>
              </a:solidFill>
              <a:effectLst/>
              <a:uFillTx/>
              <a:latin typeface="Times New Roman"/>
            </a:endParaRPr>
          </a:p>
        </p:txBody>
      </p:sp>
      <p:sp>
        <p:nvSpPr>
          <p:cNvPr id="980" name="文本框 979"/>
          <p:cNvSpPr txBox="1"/>
          <p:nvPr/>
        </p:nvSpPr>
        <p:spPr>
          <a:xfrm>
            <a:off x="8777160" y="7119360"/>
            <a:ext cx="732240" cy="132840"/>
          </a:xfrm>
          <a:prstGeom prst="rect">
            <a:avLst/>
          </a:prstGeom>
          <a:noFill/>
          <a:ln w="0">
            <a:noFill/>
          </a:ln>
        </p:spPr>
        <p:txBody>
          <a:bodyPr wrap="none" lIns="0" tIns="0" rIns="0" bIns="0" anchor="t">
            <a:spAutoFit/>
          </a:bodyPr>
          <a:lstStyle/>
          <a:p>
            <a:r>
              <a:rPr lang="zh-CN" sz="720" b="0" u="none" strike="noStrike">
                <a:solidFill>
                  <a:srgbClr val="FFFFFF"/>
                </a:solidFill>
                <a:effectLst/>
                <a:uFillTx/>
                <a:latin typeface="NotoSansCJKsc"/>
                <a:ea typeface="NotoSansCJKsc"/>
              </a:rPr>
              <a:t>对外提供问答服务</a:t>
            </a:r>
            <a:endParaRPr lang="en-US" sz="720" b="0" u="none" strike="noStrike">
              <a:solidFill>
                <a:srgbClr val="000000"/>
              </a:solidFill>
              <a:effectLst/>
              <a:uFillTx/>
              <a:latin typeface="Times New Roman"/>
            </a:endParaRPr>
          </a:p>
        </p:txBody>
      </p:sp>
      <p:sp>
        <p:nvSpPr>
          <p:cNvPr id="981" name="文本框 980"/>
          <p:cNvSpPr txBox="1"/>
          <p:nvPr/>
        </p:nvSpPr>
        <p:spPr>
          <a:xfrm>
            <a:off x="9720360" y="7347960"/>
            <a:ext cx="37584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12 / 16</a:t>
            </a:r>
            <a:endParaRPr lang="en-US" sz="839"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 name="任意多边形 981"/>
          <p:cNvSpPr/>
          <p:nvPr/>
        </p:nvSpPr>
        <p:spPr>
          <a:xfrm>
            <a:off x="0" y="0"/>
            <a:ext cx="10704600" cy="9259920"/>
          </a:xfrm>
          <a:custGeom>
            <a:avLst/>
            <a:gdLst/>
            <a:ahLst/>
            <a:cxnLst/>
            <a:rect l="0" t="0" r="r" b="b"/>
            <a:pathLst>
              <a:path w="29735" h="25722">
                <a:moveTo>
                  <a:pt x="0" y="0"/>
                </a:moveTo>
                <a:lnTo>
                  <a:pt x="29735" y="0"/>
                </a:lnTo>
                <a:lnTo>
                  <a:pt x="29735" y="25722"/>
                </a:lnTo>
                <a:lnTo>
                  <a:pt x="0" y="25722"/>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83" name="图片 982"/>
          <p:cNvPicPr/>
          <p:nvPr/>
        </p:nvPicPr>
        <p:blipFill>
          <a:blip r:embed="rId2"/>
          <a:stretch/>
        </p:blipFill>
        <p:spPr>
          <a:xfrm>
            <a:off x="568800" y="1557000"/>
            <a:ext cx="9581400" cy="6138000"/>
          </a:xfrm>
          <a:prstGeom prst="rect">
            <a:avLst/>
          </a:prstGeom>
          <a:noFill/>
          <a:ln w="0">
            <a:noFill/>
          </a:ln>
        </p:spPr>
      </p:pic>
      <p:sp>
        <p:nvSpPr>
          <p:cNvPr id="984" name="任意多边形 983"/>
          <p:cNvSpPr/>
          <p:nvPr/>
        </p:nvSpPr>
        <p:spPr>
          <a:xfrm>
            <a:off x="-360" y="434160"/>
            <a:ext cx="1692360" cy="2246040"/>
          </a:xfrm>
          <a:custGeom>
            <a:avLst/>
            <a:gdLst/>
            <a:ahLst/>
            <a:cxnLst/>
            <a:rect l="0" t="0" r="r" b="b"/>
            <a:pathLst>
              <a:path w="4701" h="6239">
                <a:moveTo>
                  <a:pt x="4701" y="3120"/>
                </a:moveTo>
                <a:cubicBezTo>
                  <a:pt x="4701" y="3171"/>
                  <a:pt x="4700" y="3222"/>
                  <a:pt x="4697" y="3273"/>
                </a:cubicBezTo>
                <a:cubicBezTo>
                  <a:pt x="4695" y="3324"/>
                  <a:pt x="4691" y="3375"/>
                  <a:pt x="4686" y="3425"/>
                </a:cubicBezTo>
                <a:cubicBezTo>
                  <a:pt x="4681" y="3476"/>
                  <a:pt x="4675" y="3527"/>
                  <a:pt x="4667" y="3577"/>
                </a:cubicBezTo>
                <a:cubicBezTo>
                  <a:pt x="4660" y="3628"/>
                  <a:pt x="4651" y="3678"/>
                  <a:pt x="4641" y="3728"/>
                </a:cubicBezTo>
                <a:cubicBezTo>
                  <a:pt x="4631" y="3778"/>
                  <a:pt x="4620" y="3828"/>
                  <a:pt x="4607" y="3877"/>
                </a:cubicBezTo>
                <a:cubicBezTo>
                  <a:pt x="4595" y="3927"/>
                  <a:pt x="4581" y="3976"/>
                  <a:pt x="4567" y="4025"/>
                </a:cubicBezTo>
                <a:cubicBezTo>
                  <a:pt x="4552" y="4074"/>
                  <a:pt x="4536" y="4122"/>
                  <a:pt x="4519" y="4170"/>
                </a:cubicBezTo>
                <a:cubicBezTo>
                  <a:pt x="4501" y="4218"/>
                  <a:pt x="4483" y="4266"/>
                  <a:pt x="4463" y="4313"/>
                </a:cubicBezTo>
                <a:cubicBezTo>
                  <a:pt x="4444" y="4360"/>
                  <a:pt x="4423" y="4407"/>
                  <a:pt x="4401" y="4453"/>
                </a:cubicBezTo>
                <a:cubicBezTo>
                  <a:pt x="4380" y="4499"/>
                  <a:pt x="4357" y="4545"/>
                  <a:pt x="4333" y="4590"/>
                </a:cubicBezTo>
                <a:cubicBezTo>
                  <a:pt x="4309" y="4635"/>
                  <a:pt x="4283" y="4679"/>
                  <a:pt x="4257" y="4723"/>
                </a:cubicBezTo>
                <a:cubicBezTo>
                  <a:pt x="4231" y="4767"/>
                  <a:pt x="4204" y="4810"/>
                  <a:pt x="4175" y="4852"/>
                </a:cubicBezTo>
                <a:cubicBezTo>
                  <a:pt x="4147" y="4895"/>
                  <a:pt x="4117" y="4937"/>
                  <a:pt x="4087" y="4978"/>
                </a:cubicBezTo>
                <a:cubicBezTo>
                  <a:pt x="4057" y="5019"/>
                  <a:pt x="4025" y="5059"/>
                  <a:pt x="3993" y="5098"/>
                </a:cubicBezTo>
                <a:cubicBezTo>
                  <a:pt x="3960" y="5138"/>
                  <a:pt x="3927" y="5176"/>
                  <a:pt x="3893" y="5214"/>
                </a:cubicBezTo>
                <a:cubicBezTo>
                  <a:pt x="3859" y="5252"/>
                  <a:pt x="3823" y="5289"/>
                  <a:pt x="3787" y="5325"/>
                </a:cubicBezTo>
                <a:cubicBezTo>
                  <a:pt x="3751" y="5361"/>
                  <a:pt x="3714" y="5396"/>
                  <a:pt x="3676" y="5431"/>
                </a:cubicBezTo>
                <a:cubicBezTo>
                  <a:pt x="3639" y="5465"/>
                  <a:pt x="3600" y="5498"/>
                  <a:pt x="3561" y="5531"/>
                </a:cubicBezTo>
                <a:cubicBezTo>
                  <a:pt x="3521" y="5563"/>
                  <a:pt x="3481" y="5594"/>
                  <a:pt x="3440" y="5625"/>
                </a:cubicBezTo>
                <a:cubicBezTo>
                  <a:pt x="3399" y="5655"/>
                  <a:pt x="3357" y="5685"/>
                  <a:pt x="3315" y="5713"/>
                </a:cubicBezTo>
                <a:cubicBezTo>
                  <a:pt x="3272" y="5741"/>
                  <a:pt x="3229" y="5769"/>
                  <a:pt x="3185" y="5795"/>
                </a:cubicBezTo>
                <a:cubicBezTo>
                  <a:pt x="3142" y="5821"/>
                  <a:pt x="3097" y="5846"/>
                  <a:pt x="3052" y="5870"/>
                </a:cubicBezTo>
                <a:cubicBezTo>
                  <a:pt x="3007" y="5894"/>
                  <a:pt x="2962" y="5917"/>
                  <a:pt x="2915" y="5939"/>
                </a:cubicBezTo>
                <a:cubicBezTo>
                  <a:pt x="2869" y="5961"/>
                  <a:pt x="2823" y="5982"/>
                  <a:pt x="2775" y="6001"/>
                </a:cubicBezTo>
                <a:cubicBezTo>
                  <a:pt x="2728" y="6021"/>
                  <a:pt x="2681" y="6039"/>
                  <a:pt x="2633" y="6056"/>
                </a:cubicBezTo>
                <a:cubicBezTo>
                  <a:pt x="2585" y="6074"/>
                  <a:pt x="2536" y="6090"/>
                  <a:pt x="2487" y="6104"/>
                </a:cubicBezTo>
                <a:cubicBezTo>
                  <a:pt x="2438" y="6119"/>
                  <a:pt x="2389" y="6133"/>
                  <a:pt x="2339" y="6145"/>
                </a:cubicBezTo>
                <a:cubicBezTo>
                  <a:pt x="2289" y="6158"/>
                  <a:pt x="2239" y="6169"/>
                  <a:pt x="2189" y="6179"/>
                </a:cubicBezTo>
                <a:cubicBezTo>
                  <a:pt x="2139" y="6189"/>
                  <a:pt x="2089" y="6197"/>
                  <a:pt x="2038" y="6205"/>
                </a:cubicBezTo>
                <a:cubicBezTo>
                  <a:pt x="1988" y="6212"/>
                  <a:pt x="1937" y="6219"/>
                  <a:pt x="1887" y="6224"/>
                </a:cubicBezTo>
                <a:cubicBezTo>
                  <a:pt x="1836" y="6229"/>
                  <a:pt x="1785" y="6232"/>
                  <a:pt x="1734" y="6235"/>
                </a:cubicBezTo>
                <a:cubicBezTo>
                  <a:pt x="1683" y="6237"/>
                  <a:pt x="1632" y="6239"/>
                  <a:pt x="1581" y="6239"/>
                </a:cubicBezTo>
                <a:cubicBezTo>
                  <a:pt x="1530" y="6239"/>
                  <a:pt x="1479" y="6237"/>
                  <a:pt x="1428" y="6235"/>
                </a:cubicBezTo>
                <a:cubicBezTo>
                  <a:pt x="1377" y="6232"/>
                  <a:pt x="1326" y="6229"/>
                  <a:pt x="1275" y="6224"/>
                </a:cubicBezTo>
                <a:cubicBezTo>
                  <a:pt x="1224" y="6219"/>
                  <a:pt x="1174" y="6212"/>
                  <a:pt x="1123" y="6205"/>
                </a:cubicBezTo>
                <a:cubicBezTo>
                  <a:pt x="1073" y="6197"/>
                  <a:pt x="1022" y="6189"/>
                  <a:pt x="972" y="6179"/>
                </a:cubicBezTo>
                <a:cubicBezTo>
                  <a:pt x="922" y="6169"/>
                  <a:pt x="872" y="6158"/>
                  <a:pt x="823" y="6145"/>
                </a:cubicBezTo>
                <a:cubicBezTo>
                  <a:pt x="773" y="6133"/>
                  <a:pt x="724" y="6119"/>
                  <a:pt x="675" y="6104"/>
                </a:cubicBezTo>
                <a:cubicBezTo>
                  <a:pt x="627" y="6090"/>
                  <a:pt x="578" y="6074"/>
                  <a:pt x="530" y="6056"/>
                </a:cubicBezTo>
                <a:cubicBezTo>
                  <a:pt x="482" y="6039"/>
                  <a:pt x="434" y="6021"/>
                  <a:pt x="387" y="6001"/>
                </a:cubicBezTo>
                <a:cubicBezTo>
                  <a:pt x="340" y="5982"/>
                  <a:pt x="293" y="5961"/>
                  <a:pt x="247" y="5939"/>
                </a:cubicBezTo>
                <a:cubicBezTo>
                  <a:pt x="201" y="5917"/>
                  <a:pt x="156" y="5894"/>
                  <a:pt x="111" y="5870"/>
                </a:cubicBezTo>
                <a:cubicBezTo>
                  <a:pt x="73" y="5851"/>
                  <a:pt x="37" y="5830"/>
                  <a:pt x="0" y="5809"/>
                </a:cubicBezTo>
                <a:lnTo>
                  <a:pt x="1" y="430"/>
                </a:lnTo>
                <a:cubicBezTo>
                  <a:pt x="37" y="408"/>
                  <a:pt x="73" y="388"/>
                  <a:pt x="111" y="368"/>
                </a:cubicBezTo>
                <a:cubicBezTo>
                  <a:pt x="156" y="344"/>
                  <a:pt x="201" y="321"/>
                  <a:pt x="247" y="299"/>
                </a:cubicBezTo>
                <a:cubicBezTo>
                  <a:pt x="293" y="277"/>
                  <a:pt x="340" y="256"/>
                  <a:pt x="387" y="237"/>
                </a:cubicBezTo>
                <a:cubicBezTo>
                  <a:pt x="434" y="217"/>
                  <a:pt x="482" y="199"/>
                  <a:pt x="530" y="182"/>
                </a:cubicBezTo>
                <a:cubicBezTo>
                  <a:pt x="578" y="165"/>
                  <a:pt x="627" y="149"/>
                  <a:pt x="675" y="134"/>
                </a:cubicBezTo>
                <a:cubicBezTo>
                  <a:pt x="724" y="119"/>
                  <a:pt x="773" y="105"/>
                  <a:pt x="823" y="93"/>
                </a:cubicBezTo>
                <a:cubicBezTo>
                  <a:pt x="872" y="81"/>
                  <a:pt x="922" y="69"/>
                  <a:pt x="972" y="59"/>
                </a:cubicBezTo>
                <a:cubicBezTo>
                  <a:pt x="1022" y="50"/>
                  <a:pt x="1073" y="41"/>
                  <a:pt x="1123" y="33"/>
                </a:cubicBezTo>
                <a:cubicBezTo>
                  <a:pt x="1174" y="26"/>
                  <a:pt x="1224" y="20"/>
                  <a:pt x="1275" y="15"/>
                </a:cubicBezTo>
                <a:cubicBezTo>
                  <a:pt x="1326" y="10"/>
                  <a:pt x="1377" y="6"/>
                  <a:pt x="1428" y="3"/>
                </a:cubicBezTo>
                <a:cubicBezTo>
                  <a:pt x="1479" y="1"/>
                  <a:pt x="1530" y="0"/>
                  <a:pt x="1581" y="0"/>
                </a:cubicBezTo>
                <a:cubicBezTo>
                  <a:pt x="1632" y="0"/>
                  <a:pt x="1683" y="1"/>
                  <a:pt x="1734" y="3"/>
                </a:cubicBezTo>
                <a:cubicBezTo>
                  <a:pt x="1785" y="6"/>
                  <a:pt x="1836" y="10"/>
                  <a:pt x="1887" y="15"/>
                </a:cubicBezTo>
                <a:cubicBezTo>
                  <a:pt x="1937" y="20"/>
                  <a:pt x="1988" y="26"/>
                  <a:pt x="2038" y="33"/>
                </a:cubicBezTo>
                <a:cubicBezTo>
                  <a:pt x="2089" y="41"/>
                  <a:pt x="2139" y="50"/>
                  <a:pt x="2189" y="59"/>
                </a:cubicBezTo>
                <a:cubicBezTo>
                  <a:pt x="2239" y="69"/>
                  <a:pt x="2289" y="81"/>
                  <a:pt x="2339" y="93"/>
                </a:cubicBezTo>
                <a:cubicBezTo>
                  <a:pt x="2389" y="105"/>
                  <a:pt x="2438" y="119"/>
                  <a:pt x="2487" y="134"/>
                </a:cubicBezTo>
                <a:cubicBezTo>
                  <a:pt x="2536" y="149"/>
                  <a:pt x="2585" y="165"/>
                  <a:pt x="2633" y="182"/>
                </a:cubicBezTo>
                <a:cubicBezTo>
                  <a:pt x="2681" y="199"/>
                  <a:pt x="2728" y="217"/>
                  <a:pt x="2775" y="237"/>
                </a:cubicBezTo>
                <a:cubicBezTo>
                  <a:pt x="2823" y="256"/>
                  <a:pt x="2869" y="277"/>
                  <a:pt x="2915" y="299"/>
                </a:cubicBezTo>
                <a:cubicBezTo>
                  <a:pt x="2962" y="321"/>
                  <a:pt x="3007" y="344"/>
                  <a:pt x="3052" y="368"/>
                </a:cubicBezTo>
                <a:cubicBezTo>
                  <a:pt x="3097" y="392"/>
                  <a:pt x="3142" y="417"/>
                  <a:pt x="3185" y="443"/>
                </a:cubicBezTo>
                <a:cubicBezTo>
                  <a:pt x="3229" y="470"/>
                  <a:pt x="3272" y="497"/>
                  <a:pt x="3315" y="525"/>
                </a:cubicBezTo>
                <a:cubicBezTo>
                  <a:pt x="3357" y="554"/>
                  <a:pt x="3399" y="583"/>
                  <a:pt x="3440" y="613"/>
                </a:cubicBezTo>
                <a:cubicBezTo>
                  <a:pt x="3481" y="644"/>
                  <a:pt x="3521" y="675"/>
                  <a:pt x="3561" y="708"/>
                </a:cubicBezTo>
                <a:cubicBezTo>
                  <a:pt x="3600" y="740"/>
                  <a:pt x="3639" y="773"/>
                  <a:pt x="3676" y="808"/>
                </a:cubicBezTo>
                <a:cubicBezTo>
                  <a:pt x="3714" y="842"/>
                  <a:pt x="3751" y="877"/>
                  <a:pt x="3787" y="913"/>
                </a:cubicBezTo>
                <a:cubicBezTo>
                  <a:pt x="3823" y="949"/>
                  <a:pt x="3859" y="986"/>
                  <a:pt x="3893" y="1024"/>
                </a:cubicBezTo>
                <a:cubicBezTo>
                  <a:pt x="3927" y="1062"/>
                  <a:pt x="3960" y="1100"/>
                  <a:pt x="3993" y="1140"/>
                </a:cubicBezTo>
                <a:cubicBezTo>
                  <a:pt x="4025" y="1179"/>
                  <a:pt x="4057" y="1220"/>
                  <a:pt x="4087" y="1261"/>
                </a:cubicBezTo>
                <a:cubicBezTo>
                  <a:pt x="4117" y="1302"/>
                  <a:pt x="4147" y="1343"/>
                  <a:pt x="4175" y="1386"/>
                </a:cubicBezTo>
                <a:cubicBezTo>
                  <a:pt x="4204" y="1428"/>
                  <a:pt x="4231" y="1471"/>
                  <a:pt x="4257" y="1515"/>
                </a:cubicBezTo>
                <a:cubicBezTo>
                  <a:pt x="4283" y="1559"/>
                  <a:pt x="4309" y="1603"/>
                  <a:pt x="4333" y="1648"/>
                </a:cubicBezTo>
                <a:cubicBezTo>
                  <a:pt x="4357" y="1693"/>
                  <a:pt x="4380" y="1739"/>
                  <a:pt x="4401" y="1785"/>
                </a:cubicBezTo>
                <a:cubicBezTo>
                  <a:pt x="4423" y="1831"/>
                  <a:pt x="4444" y="1878"/>
                  <a:pt x="4463" y="1926"/>
                </a:cubicBezTo>
                <a:cubicBezTo>
                  <a:pt x="4483" y="1973"/>
                  <a:pt x="4501" y="2021"/>
                  <a:pt x="4519" y="2069"/>
                </a:cubicBezTo>
                <a:cubicBezTo>
                  <a:pt x="4536" y="2117"/>
                  <a:pt x="4552" y="2165"/>
                  <a:pt x="4567" y="2214"/>
                </a:cubicBezTo>
                <a:cubicBezTo>
                  <a:pt x="4581" y="2263"/>
                  <a:pt x="4595" y="2312"/>
                  <a:pt x="4607" y="2362"/>
                </a:cubicBezTo>
                <a:cubicBezTo>
                  <a:pt x="4620" y="2411"/>
                  <a:pt x="4631" y="2461"/>
                  <a:pt x="4641" y="2511"/>
                </a:cubicBezTo>
                <a:cubicBezTo>
                  <a:pt x="4651" y="2561"/>
                  <a:pt x="4660" y="2611"/>
                  <a:pt x="4667" y="2662"/>
                </a:cubicBezTo>
                <a:cubicBezTo>
                  <a:pt x="4675" y="2712"/>
                  <a:pt x="4681" y="2763"/>
                  <a:pt x="4686" y="2814"/>
                </a:cubicBezTo>
                <a:cubicBezTo>
                  <a:pt x="4691" y="2865"/>
                  <a:pt x="4695" y="2916"/>
                  <a:pt x="4697" y="2967"/>
                </a:cubicBezTo>
                <a:cubicBezTo>
                  <a:pt x="4700" y="3018"/>
                  <a:pt x="4701" y="3069"/>
                  <a:pt x="4701" y="3120"/>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85" name="任意多边形 984"/>
          <p:cNvSpPr/>
          <p:nvPr/>
        </p:nvSpPr>
        <p:spPr>
          <a:xfrm>
            <a:off x="9401760" y="6946560"/>
            <a:ext cx="1302840" cy="1497600"/>
          </a:xfrm>
          <a:custGeom>
            <a:avLst/>
            <a:gdLst/>
            <a:ahLst/>
            <a:cxnLst/>
            <a:rect l="0" t="0" r="r" b="b"/>
            <a:pathLst>
              <a:path w="3619" h="4160">
                <a:moveTo>
                  <a:pt x="3619" y="3478"/>
                </a:moveTo>
                <a:cubicBezTo>
                  <a:pt x="3597" y="3502"/>
                  <a:pt x="3574" y="3526"/>
                  <a:pt x="3551" y="3550"/>
                </a:cubicBezTo>
                <a:cubicBezTo>
                  <a:pt x="3503" y="3599"/>
                  <a:pt x="3453" y="3645"/>
                  <a:pt x="3400" y="3688"/>
                </a:cubicBezTo>
                <a:cubicBezTo>
                  <a:pt x="3347" y="3731"/>
                  <a:pt x="3293" y="3772"/>
                  <a:pt x="3236" y="3809"/>
                </a:cubicBezTo>
                <a:cubicBezTo>
                  <a:pt x="3179" y="3847"/>
                  <a:pt x="3121" y="3882"/>
                  <a:pt x="3061" y="3914"/>
                </a:cubicBezTo>
                <a:cubicBezTo>
                  <a:pt x="3001" y="3946"/>
                  <a:pt x="2939" y="3975"/>
                  <a:pt x="2876" y="4001"/>
                </a:cubicBezTo>
                <a:cubicBezTo>
                  <a:pt x="2814" y="4028"/>
                  <a:pt x="2750" y="4050"/>
                  <a:pt x="2684" y="4070"/>
                </a:cubicBezTo>
                <a:cubicBezTo>
                  <a:pt x="2619" y="4090"/>
                  <a:pt x="2553" y="4107"/>
                  <a:pt x="2486" y="4120"/>
                </a:cubicBezTo>
                <a:cubicBezTo>
                  <a:pt x="2420" y="4133"/>
                  <a:pt x="2352" y="4143"/>
                  <a:pt x="2285" y="4150"/>
                </a:cubicBezTo>
                <a:cubicBezTo>
                  <a:pt x="2217" y="4156"/>
                  <a:pt x="2149" y="4160"/>
                  <a:pt x="2081" y="4160"/>
                </a:cubicBezTo>
                <a:cubicBezTo>
                  <a:pt x="2013" y="4160"/>
                  <a:pt x="1945" y="4156"/>
                  <a:pt x="1877" y="4150"/>
                </a:cubicBezTo>
                <a:cubicBezTo>
                  <a:pt x="1809" y="4143"/>
                  <a:pt x="1742" y="4133"/>
                  <a:pt x="1675" y="4120"/>
                </a:cubicBezTo>
                <a:cubicBezTo>
                  <a:pt x="1608" y="4107"/>
                  <a:pt x="1542" y="4090"/>
                  <a:pt x="1477" y="4070"/>
                </a:cubicBezTo>
                <a:cubicBezTo>
                  <a:pt x="1412" y="4050"/>
                  <a:pt x="1348" y="4028"/>
                  <a:pt x="1285" y="4001"/>
                </a:cubicBezTo>
                <a:cubicBezTo>
                  <a:pt x="1222" y="3975"/>
                  <a:pt x="1161" y="3946"/>
                  <a:pt x="1101" y="3914"/>
                </a:cubicBezTo>
                <a:cubicBezTo>
                  <a:pt x="1040" y="3882"/>
                  <a:pt x="981" y="3847"/>
                  <a:pt x="925" y="3809"/>
                </a:cubicBezTo>
                <a:cubicBezTo>
                  <a:pt x="868" y="3772"/>
                  <a:pt x="813" y="3731"/>
                  <a:pt x="761" y="3688"/>
                </a:cubicBezTo>
                <a:cubicBezTo>
                  <a:pt x="708" y="3645"/>
                  <a:pt x="658" y="3599"/>
                  <a:pt x="609" y="3550"/>
                </a:cubicBezTo>
                <a:cubicBezTo>
                  <a:pt x="561" y="3502"/>
                  <a:pt x="516" y="3451"/>
                  <a:pt x="472" y="3399"/>
                </a:cubicBezTo>
                <a:cubicBezTo>
                  <a:pt x="429" y="3346"/>
                  <a:pt x="389" y="3291"/>
                  <a:pt x="351" y="3235"/>
                </a:cubicBezTo>
                <a:cubicBezTo>
                  <a:pt x="313" y="3178"/>
                  <a:pt x="278" y="3120"/>
                  <a:pt x="246" y="3060"/>
                </a:cubicBezTo>
                <a:cubicBezTo>
                  <a:pt x="214" y="3000"/>
                  <a:pt x="185" y="2938"/>
                  <a:pt x="159" y="2875"/>
                </a:cubicBezTo>
                <a:cubicBezTo>
                  <a:pt x="133" y="2812"/>
                  <a:pt x="110" y="2748"/>
                  <a:pt x="90" y="2683"/>
                </a:cubicBezTo>
                <a:cubicBezTo>
                  <a:pt x="70" y="2618"/>
                  <a:pt x="54" y="2552"/>
                  <a:pt x="40" y="2485"/>
                </a:cubicBezTo>
                <a:cubicBezTo>
                  <a:pt x="27" y="2418"/>
                  <a:pt x="17" y="2351"/>
                  <a:pt x="10" y="2283"/>
                </a:cubicBezTo>
                <a:cubicBezTo>
                  <a:pt x="4" y="2215"/>
                  <a:pt x="0" y="2148"/>
                  <a:pt x="0" y="2079"/>
                </a:cubicBezTo>
                <a:cubicBezTo>
                  <a:pt x="0" y="2011"/>
                  <a:pt x="4" y="1943"/>
                  <a:pt x="10" y="1876"/>
                </a:cubicBezTo>
                <a:cubicBezTo>
                  <a:pt x="17" y="1808"/>
                  <a:pt x="27" y="1741"/>
                  <a:pt x="40" y="1674"/>
                </a:cubicBezTo>
                <a:cubicBezTo>
                  <a:pt x="54" y="1607"/>
                  <a:pt x="70" y="1541"/>
                  <a:pt x="90" y="1476"/>
                </a:cubicBezTo>
                <a:cubicBezTo>
                  <a:pt x="110" y="1411"/>
                  <a:pt x="133" y="1347"/>
                  <a:pt x="159" y="1284"/>
                </a:cubicBezTo>
                <a:cubicBezTo>
                  <a:pt x="185" y="1221"/>
                  <a:pt x="214" y="1159"/>
                  <a:pt x="246" y="1099"/>
                </a:cubicBezTo>
                <a:cubicBezTo>
                  <a:pt x="278" y="1039"/>
                  <a:pt x="313" y="981"/>
                  <a:pt x="351" y="924"/>
                </a:cubicBezTo>
                <a:cubicBezTo>
                  <a:pt x="389" y="868"/>
                  <a:pt x="429" y="813"/>
                  <a:pt x="472" y="760"/>
                </a:cubicBezTo>
                <a:cubicBezTo>
                  <a:pt x="516" y="708"/>
                  <a:pt x="561" y="657"/>
                  <a:pt x="609" y="609"/>
                </a:cubicBezTo>
                <a:cubicBezTo>
                  <a:pt x="658" y="561"/>
                  <a:pt x="708" y="515"/>
                  <a:pt x="761" y="472"/>
                </a:cubicBezTo>
                <a:cubicBezTo>
                  <a:pt x="813" y="429"/>
                  <a:pt x="868" y="388"/>
                  <a:pt x="925" y="350"/>
                </a:cubicBezTo>
                <a:cubicBezTo>
                  <a:pt x="981" y="313"/>
                  <a:pt x="1040" y="278"/>
                  <a:pt x="1101" y="246"/>
                </a:cubicBezTo>
                <a:cubicBezTo>
                  <a:pt x="1161" y="213"/>
                  <a:pt x="1222" y="184"/>
                  <a:pt x="1285" y="158"/>
                </a:cubicBezTo>
                <a:cubicBezTo>
                  <a:pt x="1348" y="132"/>
                  <a:pt x="1412" y="109"/>
                  <a:pt x="1477" y="90"/>
                </a:cubicBezTo>
                <a:cubicBezTo>
                  <a:pt x="1542" y="70"/>
                  <a:pt x="1608" y="53"/>
                  <a:pt x="1675" y="40"/>
                </a:cubicBezTo>
                <a:cubicBezTo>
                  <a:pt x="1742" y="27"/>
                  <a:pt x="1809" y="17"/>
                  <a:pt x="1877" y="10"/>
                </a:cubicBezTo>
                <a:cubicBezTo>
                  <a:pt x="1945" y="3"/>
                  <a:pt x="2013" y="0"/>
                  <a:pt x="2081" y="0"/>
                </a:cubicBezTo>
                <a:cubicBezTo>
                  <a:pt x="2149" y="0"/>
                  <a:pt x="2217" y="3"/>
                  <a:pt x="2285" y="10"/>
                </a:cubicBezTo>
                <a:cubicBezTo>
                  <a:pt x="2352" y="17"/>
                  <a:pt x="2420" y="27"/>
                  <a:pt x="2486" y="40"/>
                </a:cubicBezTo>
                <a:cubicBezTo>
                  <a:pt x="2553" y="53"/>
                  <a:pt x="2619" y="70"/>
                  <a:pt x="2684" y="90"/>
                </a:cubicBezTo>
                <a:cubicBezTo>
                  <a:pt x="2750" y="109"/>
                  <a:pt x="2814" y="132"/>
                  <a:pt x="2876" y="158"/>
                </a:cubicBezTo>
                <a:cubicBezTo>
                  <a:pt x="2939" y="184"/>
                  <a:pt x="3001" y="213"/>
                  <a:pt x="3061" y="246"/>
                </a:cubicBezTo>
                <a:cubicBezTo>
                  <a:pt x="3121" y="278"/>
                  <a:pt x="3179" y="313"/>
                  <a:pt x="3236" y="350"/>
                </a:cubicBezTo>
                <a:cubicBezTo>
                  <a:pt x="3293" y="388"/>
                  <a:pt x="3347" y="429"/>
                  <a:pt x="3400" y="472"/>
                </a:cubicBezTo>
                <a:cubicBezTo>
                  <a:pt x="3453" y="515"/>
                  <a:pt x="3503" y="561"/>
                  <a:pt x="3551" y="609"/>
                </a:cubicBezTo>
                <a:cubicBezTo>
                  <a:pt x="3574" y="632"/>
                  <a:pt x="3597" y="656"/>
                  <a:pt x="3619" y="681"/>
                </a:cubicBezTo>
                <a:lnTo>
                  <a:pt x="3619" y="3478"/>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86" name="图片 985"/>
          <p:cNvPicPr/>
          <p:nvPr/>
        </p:nvPicPr>
        <p:blipFill>
          <a:blip r:embed="rId3"/>
          <a:stretch/>
        </p:blipFill>
        <p:spPr>
          <a:xfrm>
            <a:off x="928080" y="2305440"/>
            <a:ext cx="2951640" cy="21960"/>
          </a:xfrm>
          <a:prstGeom prst="rect">
            <a:avLst/>
          </a:prstGeom>
          <a:noFill/>
          <a:ln w="0">
            <a:noFill/>
          </a:ln>
        </p:spPr>
      </p:pic>
      <p:sp>
        <p:nvSpPr>
          <p:cNvPr id="987" name="任意多边形 986"/>
          <p:cNvSpPr/>
          <p:nvPr/>
        </p:nvSpPr>
        <p:spPr>
          <a:xfrm>
            <a:off x="928080" y="4034520"/>
            <a:ext cx="8863560" cy="1497600"/>
          </a:xfrm>
          <a:custGeom>
            <a:avLst/>
            <a:gdLst/>
            <a:ahLst/>
            <a:cxnLst/>
            <a:rect l="0" t="0" r="r" b="b"/>
            <a:pathLst>
              <a:path w="24621" h="4160">
                <a:moveTo>
                  <a:pt x="0" y="3994"/>
                </a:moveTo>
                <a:lnTo>
                  <a:pt x="0" y="167"/>
                </a:lnTo>
                <a:cubicBezTo>
                  <a:pt x="0" y="156"/>
                  <a:pt x="1" y="145"/>
                  <a:pt x="3" y="134"/>
                </a:cubicBezTo>
                <a:cubicBezTo>
                  <a:pt x="5" y="123"/>
                  <a:pt x="8" y="113"/>
                  <a:pt x="13" y="103"/>
                </a:cubicBezTo>
                <a:cubicBezTo>
                  <a:pt x="17" y="93"/>
                  <a:pt x="22" y="83"/>
                  <a:pt x="28" y="74"/>
                </a:cubicBezTo>
                <a:cubicBezTo>
                  <a:pt x="34" y="65"/>
                  <a:pt x="41" y="57"/>
                  <a:pt x="49" y="49"/>
                </a:cubicBezTo>
                <a:cubicBezTo>
                  <a:pt x="56" y="41"/>
                  <a:pt x="65" y="34"/>
                  <a:pt x="74" y="28"/>
                </a:cubicBezTo>
                <a:cubicBezTo>
                  <a:pt x="83" y="22"/>
                  <a:pt x="93" y="17"/>
                  <a:pt x="103" y="13"/>
                </a:cubicBezTo>
                <a:cubicBezTo>
                  <a:pt x="113" y="9"/>
                  <a:pt x="123" y="6"/>
                  <a:pt x="134" y="3"/>
                </a:cubicBezTo>
                <a:cubicBezTo>
                  <a:pt x="145" y="1"/>
                  <a:pt x="155" y="0"/>
                  <a:pt x="166" y="0"/>
                </a:cubicBezTo>
                <a:lnTo>
                  <a:pt x="24454" y="0"/>
                </a:lnTo>
                <a:cubicBezTo>
                  <a:pt x="24465" y="0"/>
                  <a:pt x="24476" y="1"/>
                  <a:pt x="24487" y="3"/>
                </a:cubicBezTo>
                <a:cubicBezTo>
                  <a:pt x="24497" y="6"/>
                  <a:pt x="24508" y="9"/>
                  <a:pt x="24518" y="13"/>
                </a:cubicBezTo>
                <a:cubicBezTo>
                  <a:pt x="24528" y="17"/>
                  <a:pt x="24538" y="22"/>
                  <a:pt x="24547" y="28"/>
                </a:cubicBezTo>
                <a:cubicBezTo>
                  <a:pt x="24556" y="34"/>
                  <a:pt x="24564" y="41"/>
                  <a:pt x="24572" y="49"/>
                </a:cubicBezTo>
                <a:cubicBezTo>
                  <a:pt x="24580" y="57"/>
                  <a:pt x="24587" y="65"/>
                  <a:pt x="24593" y="74"/>
                </a:cubicBezTo>
                <a:cubicBezTo>
                  <a:pt x="24599" y="83"/>
                  <a:pt x="24604" y="93"/>
                  <a:pt x="24608" y="103"/>
                </a:cubicBezTo>
                <a:cubicBezTo>
                  <a:pt x="24612" y="113"/>
                  <a:pt x="24615" y="123"/>
                  <a:pt x="24617" y="134"/>
                </a:cubicBezTo>
                <a:cubicBezTo>
                  <a:pt x="24620" y="145"/>
                  <a:pt x="24621" y="156"/>
                  <a:pt x="24621" y="167"/>
                </a:cubicBezTo>
                <a:lnTo>
                  <a:pt x="24621" y="3994"/>
                </a:lnTo>
                <a:cubicBezTo>
                  <a:pt x="24621" y="4005"/>
                  <a:pt x="24620" y="4015"/>
                  <a:pt x="24617" y="4026"/>
                </a:cubicBezTo>
                <a:cubicBezTo>
                  <a:pt x="24615" y="4037"/>
                  <a:pt x="24612" y="4047"/>
                  <a:pt x="24608" y="4057"/>
                </a:cubicBezTo>
                <a:cubicBezTo>
                  <a:pt x="24604" y="4067"/>
                  <a:pt x="24599" y="4077"/>
                  <a:pt x="24593" y="4086"/>
                </a:cubicBezTo>
                <a:cubicBezTo>
                  <a:pt x="24587" y="4095"/>
                  <a:pt x="24580" y="4104"/>
                  <a:pt x="24572" y="4111"/>
                </a:cubicBezTo>
                <a:cubicBezTo>
                  <a:pt x="24564" y="4119"/>
                  <a:pt x="24556" y="4126"/>
                  <a:pt x="24547" y="4132"/>
                </a:cubicBezTo>
                <a:cubicBezTo>
                  <a:pt x="24538" y="4138"/>
                  <a:pt x="24528" y="4143"/>
                  <a:pt x="24518" y="4147"/>
                </a:cubicBezTo>
                <a:cubicBezTo>
                  <a:pt x="24508" y="4152"/>
                  <a:pt x="24497" y="4155"/>
                  <a:pt x="24487" y="4157"/>
                </a:cubicBezTo>
                <a:cubicBezTo>
                  <a:pt x="24476" y="4159"/>
                  <a:pt x="24465" y="4160"/>
                  <a:pt x="24454" y="4160"/>
                </a:cubicBezTo>
                <a:lnTo>
                  <a:pt x="166" y="4160"/>
                </a:lnTo>
                <a:cubicBezTo>
                  <a:pt x="155" y="4160"/>
                  <a:pt x="145" y="4159"/>
                  <a:pt x="134" y="4157"/>
                </a:cubicBezTo>
                <a:cubicBezTo>
                  <a:pt x="123" y="4155"/>
                  <a:pt x="113" y="4152"/>
                  <a:pt x="103" y="4147"/>
                </a:cubicBezTo>
                <a:cubicBezTo>
                  <a:pt x="93" y="4143"/>
                  <a:pt x="83" y="4138"/>
                  <a:pt x="74" y="4132"/>
                </a:cubicBezTo>
                <a:cubicBezTo>
                  <a:pt x="65" y="4126"/>
                  <a:pt x="56" y="4119"/>
                  <a:pt x="49" y="4111"/>
                </a:cubicBezTo>
                <a:cubicBezTo>
                  <a:pt x="41" y="4104"/>
                  <a:pt x="34" y="4095"/>
                  <a:pt x="28" y="4086"/>
                </a:cubicBezTo>
                <a:cubicBezTo>
                  <a:pt x="22" y="4077"/>
                  <a:pt x="17" y="4067"/>
                  <a:pt x="13" y="4057"/>
                </a:cubicBezTo>
                <a:cubicBezTo>
                  <a:pt x="8" y="4047"/>
                  <a:pt x="5" y="4037"/>
                  <a:pt x="3" y="4026"/>
                </a:cubicBezTo>
                <a:cubicBezTo>
                  <a:pt x="1" y="4015"/>
                  <a:pt x="0" y="4005"/>
                  <a:pt x="0" y="3994"/>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88" name="任意多边形 987"/>
          <p:cNvSpPr/>
          <p:nvPr/>
        </p:nvSpPr>
        <p:spPr>
          <a:xfrm>
            <a:off x="928080" y="5711400"/>
            <a:ext cx="8863560" cy="1198080"/>
          </a:xfrm>
          <a:custGeom>
            <a:avLst/>
            <a:gdLst/>
            <a:ahLst/>
            <a:cxnLst/>
            <a:rect l="0" t="0" r="r" b="b"/>
            <a:pathLst>
              <a:path w="24621" h="3328">
                <a:moveTo>
                  <a:pt x="0" y="3162"/>
                </a:moveTo>
                <a:lnTo>
                  <a:pt x="0" y="166"/>
                </a:lnTo>
                <a:cubicBezTo>
                  <a:pt x="0" y="156"/>
                  <a:pt x="1" y="145"/>
                  <a:pt x="3" y="134"/>
                </a:cubicBezTo>
                <a:cubicBezTo>
                  <a:pt x="5" y="123"/>
                  <a:pt x="8" y="113"/>
                  <a:pt x="13" y="103"/>
                </a:cubicBezTo>
                <a:cubicBezTo>
                  <a:pt x="17" y="93"/>
                  <a:pt x="22" y="83"/>
                  <a:pt x="28" y="74"/>
                </a:cubicBezTo>
                <a:cubicBezTo>
                  <a:pt x="34" y="65"/>
                  <a:pt x="41" y="57"/>
                  <a:pt x="49" y="49"/>
                </a:cubicBezTo>
                <a:cubicBezTo>
                  <a:pt x="56" y="41"/>
                  <a:pt x="65" y="34"/>
                  <a:pt x="74" y="28"/>
                </a:cubicBezTo>
                <a:cubicBezTo>
                  <a:pt x="83" y="22"/>
                  <a:pt x="93" y="17"/>
                  <a:pt x="103" y="13"/>
                </a:cubicBezTo>
                <a:cubicBezTo>
                  <a:pt x="113" y="9"/>
                  <a:pt x="123" y="5"/>
                  <a:pt x="134" y="3"/>
                </a:cubicBezTo>
                <a:cubicBezTo>
                  <a:pt x="145" y="1"/>
                  <a:pt x="155" y="0"/>
                  <a:pt x="166" y="0"/>
                </a:cubicBezTo>
                <a:lnTo>
                  <a:pt x="24454" y="0"/>
                </a:lnTo>
                <a:cubicBezTo>
                  <a:pt x="24465" y="0"/>
                  <a:pt x="24476" y="1"/>
                  <a:pt x="24487" y="3"/>
                </a:cubicBezTo>
                <a:cubicBezTo>
                  <a:pt x="24497" y="5"/>
                  <a:pt x="24508" y="9"/>
                  <a:pt x="24518" y="13"/>
                </a:cubicBezTo>
                <a:cubicBezTo>
                  <a:pt x="24528" y="17"/>
                  <a:pt x="24538" y="22"/>
                  <a:pt x="24547" y="28"/>
                </a:cubicBezTo>
                <a:cubicBezTo>
                  <a:pt x="24556" y="34"/>
                  <a:pt x="24564" y="41"/>
                  <a:pt x="24572" y="49"/>
                </a:cubicBezTo>
                <a:cubicBezTo>
                  <a:pt x="24580" y="57"/>
                  <a:pt x="24587" y="65"/>
                  <a:pt x="24593" y="74"/>
                </a:cubicBezTo>
                <a:cubicBezTo>
                  <a:pt x="24599" y="83"/>
                  <a:pt x="24604" y="93"/>
                  <a:pt x="24608" y="103"/>
                </a:cubicBezTo>
                <a:cubicBezTo>
                  <a:pt x="24612" y="113"/>
                  <a:pt x="24615" y="123"/>
                  <a:pt x="24617" y="134"/>
                </a:cubicBezTo>
                <a:cubicBezTo>
                  <a:pt x="24620" y="145"/>
                  <a:pt x="24621" y="156"/>
                  <a:pt x="24621" y="166"/>
                </a:cubicBezTo>
                <a:lnTo>
                  <a:pt x="24621" y="3162"/>
                </a:lnTo>
                <a:cubicBezTo>
                  <a:pt x="24621" y="3173"/>
                  <a:pt x="24620" y="3183"/>
                  <a:pt x="24617" y="3194"/>
                </a:cubicBezTo>
                <a:cubicBezTo>
                  <a:pt x="24615" y="3205"/>
                  <a:pt x="24612" y="3215"/>
                  <a:pt x="24608" y="3225"/>
                </a:cubicBezTo>
                <a:cubicBezTo>
                  <a:pt x="24604" y="3235"/>
                  <a:pt x="24599" y="3245"/>
                  <a:pt x="24593" y="3254"/>
                </a:cubicBezTo>
                <a:cubicBezTo>
                  <a:pt x="24587" y="3263"/>
                  <a:pt x="24580" y="3272"/>
                  <a:pt x="24572" y="3279"/>
                </a:cubicBezTo>
                <a:cubicBezTo>
                  <a:pt x="24564" y="3287"/>
                  <a:pt x="24556" y="3294"/>
                  <a:pt x="24547" y="3300"/>
                </a:cubicBezTo>
                <a:cubicBezTo>
                  <a:pt x="24538" y="3306"/>
                  <a:pt x="24528" y="3311"/>
                  <a:pt x="24518" y="3315"/>
                </a:cubicBezTo>
                <a:cubicBezTo>
                  <a:pt x="24508" y="3320"/>
                  <a:pt x="24497" y="3323"/>
                  <a:pt x="24487" y="3325"/>
                </a:cubicBezTo>
                <a:cubicBezTo>
                  <a:pt x="24476" y="3327"/>
                  <a:pt x="24465" y="3328"/>
                  <a:pt x="24454" y="3328"/>
                </a:cubicBezTo>
                <a:lnTo>
                  <a:pt x="166" y="3328"/>
                </a:lnTo>
                <a:cubicBezTo>
                  <a:pt x="155" y="3328"/>
                  <a:pt x="145" y="3327"/>
                  <a:pt x="134" y="3325"/>
                </a:cubicBezTo>
                <a:cubicBezTo>
                  <a:pt x="123" y="3323"/>
                  <a:pt x="113" y="3320"/>
                  <a:pt x="103" y="3315"/>
                </a:cubicBezTo>
                <a:cubicBezTo>
                  <a:pt x="93" y="3311"/>
                  <a:pt x="83" y="3306"/>
                  <a:pt x="74" y="3300"/>
                </a:cubicBezTo>
                <a:cubicBezTo>
                  <a:pt x="65" y="3294"/>
                  <a:pt x="56" y="3287"/>
                  <a:pt x="49" y="3279"/>
                </a:cubicBezTo>
                <a:cubicBezTo>
                  <a:pt x="41" y="3272"/>
                  <a:pt x="34" y="3263"/>
                  <a:pt x="28" y="3254"/>
                </a:cubicBezTo>
                <a:cubicBezTo>
                  <a:pt x="22" y="3245"/>
                  <a:pt x="17" y="3235"/>
                  <a:pt x="13" y="3225"/>
                </a:cubicBezTo>
                <a:cubicBezTo>
                  <a:pt x="8" y="3215"/>
                  <a:pt x="5" y="3205"/>
                  <a:pt x="3" y="3194"/>
                </a:cubicBezTo>
                <a:cubicBezTo>
                  <a:pt x="1" y="3183"/>
                  <a:pt x="0" y="3173"/>
                  <a:pt x="0" y="3162"/>
                </a:cubicBezTo>
                <a:close/>
              </a:path>
            </a:pathLst>
          </a:custGeom>
          <a:solidFill>
            <a:srgbClr val="111827">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89" name="任意多边形 988"/>
          <p:cNvSpPr/>
          <p:nvPr/>
        </p:nvSpPr>
        <p:spPr>
          <a:xfrm>
            <a:off x="1047960" y="6070680"/>
            <a:ext cx="8623800" cy="718920"/>
          </a:xfrm>
          <a:custGeom>
            <a:avLst/>
            <a:gdLst/>
            <a:ahLst/>
            <a:cxnLst/>
            <a:rect l="0" t="0" r="r" b="b"/>
            <a:pathLst>
              <a:path w="23955" h="1997">
                <a:moveTo>
                  <a:pt x="0" y="1914"/>
                </a:moveTo>
                <a:lnTo>
                  <a:pt x="0" y="83"/>
                </a:lnTo>
                <a:cubicBezTo>
                  <a:pt x="0" y="60"/>
                  <a:pt x="8" y="41"/>
                  <a:pt x="24" y="25"/>
                </a:cubicBezTo>
                <a:cubicBezTo>
                  <a:pt x="40" y="8"/>
                  <a:pt x="60" y="0"/>
                  <a:pt x="83" y="0"/>
                </a:cubicBezTo>
                <a:lnTo>
                  <a:pt x="23872" y="0"/>
                </a:lnTo>
                <a:cubicBezTo>
                  <a:pt x="23895" y="0"/>
                  <a:pt x="23914" y="8"/>
                  <a:pt x="23931" y="25"/>
                </a:cubicBezTo>
                <a:cubicBezTo>
                  <a:pt x="23947" y="41"/>
                  <a:pt x="23955" y="60"/>
                  <a:pt x="23955" y="83"/>
                </a:cubicBezTo>
                <a:lnTo>
                  <a:pt x="23955" y="1914"/>
                </a:lnTo>
                <a:cubicBezTo>
                  <a:pt x="23955" y="1937"/>
                  <a:pt x="23947" y="1957"/>
                  <a:pt x="23931" y="1973"/>
                </a:cubicBezTo>
                <a:cubicBezTo>
                  <a:pt x="23914" y="1989"/>
                  <a:pt x="23895" y="1997"/>
                  <a:pt x="23872" y="1997"/>
                </a:cubicBezTo>
                <a:lnTo>
                  <a:pt x="83" y="1997"/>
                </a:lnTo>
                <a:cubicBezTo>
                  <a:pt x="60" y="1997"/>
                  <a:pt x="40" y="1989"/>
                  <a:pt x="24" y="1973"/>
                </a:cubicBezTo>
                <a:cubicBezTo>
                  <a:pt x="8" y="1957"/>
                  <a:pt x="0" y="1937"/>
                  <a:pt x="0" y="1914"/>
                </a:cubicBezTo>
                <a:close/>
              </a:path>
            </a:pathLst>
          </a:custGeom>
          <a:solidFill>
            <a:srgbClr val="1F2937"/>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90" name="任意多边形 989"/>
          <p:cNvSpPr/>
          <p:nvPr/>
        </p:nvSpPr>
        <p:spPr>
          <a:xfrm>
            <a:off x="939240" y="2507400"/>
            <a:ext cx="2818800" cy="1347840"/>
          </a:xfrm>
          <a:custGeom>
            <a:avLst/>
            <a:gdLst/>
            <a:ahLst/>
            <a:cxnLst/>
            <a:rect l="0" t="0" r="r" b="b"/>
            <a:pathLst>
              <a:path w="7830" h="3744">
                <a:moveTo>
                  <a:pt x="0" y="3744"/>
                </a:moveTo>
                <a:lnTo>
                  <a:pt x="0" y="0"/>
                </a:lnTo>
                <a:lnTo>
                  <a:pt x="7664" y="0"/>
                </a:lnTo>
                <a:cubicBezTo>
                  <a:pt x="7675" y="0"/>
                  <a:pt x="7685" y="1"/>
                  <a:pt x="7696" y="4"/>
                </a:cubicBezTo>
                <a:cubicBezTo>
                  <a:pt x="7707" y="6"/>
                  <a:pt x="7717" y="9"/>
                  <a:pt x="7727" y="13"/>
                </a:cubicBezTo>
                <a:cubicBezTo>
                  <a:pt x="7737" y="17"/>
                  <a:pt x="7747" y="22"/>
                  <a:pt x="7756" y="28"/>
                </a:cubicBezTo>
                <a:cubicBezTo>
                  <a:pt x="7765" y="34"/>
                  <a:pt x="7773" y="41"/>
                  <a:pt x="7781" y="49"/>
                </a:cubicBezTo>
                <a:cubicBezTo>
                  <a:pt x="7789" y="57"/>
                  <a:pt x="7796" y="65"/>
                  <a:pt x="7802" y="74"/>
                </a:cubicBezTo>
                <a:cubicBezTo>
                  <a:pt x="7808" y="83"/>
                  <a:pt x="7813" y="93"/>
                  <a:pt x="7817" y="103"/>
                </a:cubicBezTo>
                <a:cubicBezTo>
                  <a:pt x="7821" y="113"/>
                  <a:pt x="7825" y="124"/>
                  <a:pt x="7827" y="134"/>
                </a:cubicBezTo>
                <a:cubicBezTo>
                  <a:pt x="7829" y="145"/>
                  <a:pt x="7830" y="156"/>
                  <a:pt x="7830" y="167"/>
                </a:cubicBezTo>
                <a:lnTo>
                  <a:pt x="7830" y="3578"/>
                </a:lnTo>
                <a:cubicBezTo>
                  <a:pt x="7830" y="3589"/>
                  <a:pt x="7829" y="3600"/>
                  <a:pt x="7827" y="3610"/>
                </a:cubicBezTo>
                <a:cubicBezTo>
                  <a:pt x="7825" y="3621"/>
                  <a:pt x="7821" y="3631"/>
                  <a:pt x="7817" y="3642"/>
                </a:cubicBezTo>
                <a:cubicBezTo>
                  <a:pt x="7813" y="3652"/>
                  <a:pt x="7808" y="3661"/>
                  <a:pt x="7802" y="3670"/>
                </a:cubicBezTo>
                <a:cubicBezTo>
                  <a:pt x="7796" y="3679"/>
                  <a:pt x="7789" y="3688"/>
                  <a:pt x="7781" y="3696"/>
                </a:cubicBezTo>
                <a:cubicBezTo>
                  <a:pt x="7773" y="3703"/>
                  <a:pt x="7765" y="3710"/>
                  <a:pt x="7756" y="3716"/>
                </a:cubicBezTo>
                <a:cubicBezTo>
                  <a:pt x="7747" y="3722"/>
                  <a:pt x="7737" y="3727"/>
                  <a:pt x="7727" y="3732"/>
                </a:cubicBezTo>
                <a:cubicBezTo>
                  <a:pt x="7717" y="3736"/>
                  <a:pt x="7707" y="3739"/>
                  <a:pt x="7696" y="3741"/>
                </a:cubicBezTo>
                <a:cubicBezTo>
                  <a:pt x="7685" y="3743"/>
                  <a:pt x="7675" y="3744"/>
                  <a:pt x="7664" y="3744"/>
                </a:cubicBezTo>
                <a:lnTo>
                  <a:pt x="0" y="3744"/>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91" name="任意多边形 990"/>
          <p:cNvSpPr/>
          <p:nvPr/>
        </p:nvSpPr>
        <p:spPr>
          <a:xfrm>
            <a:off x="928080" y="2507400"/>
            <a:ext cx="22680" cy="1347840"/>
          </a:xfrm>
          <a:custGeom>
            <a:avLst/>
            <a:gdLst/>
            <a:ahLst/>
            <a:cxnLst/>
            <a:rect l="0" t="0" r="r" b="b"/>
            <a:pathLst>
              <a:path w="63" h="3744">
                <a:moveTo>
                  <a:pt x="0" y="0"/>
                </a:moveTo>
                <a:lnTo>
                  <a:pt x="63" y="0"/>
                </a:lnTo>
                <a:lnTo>
                  <a:pt x="63" y="3744"/>
                </a:lnTo>
                <a:lnTo>
                  <a:pt x="0" y="3744"/>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92" name="任意多边形 991"/>
          <p:cNvSpPr/>
          <p:nvPr/>
        </p:nvSpPr>
        <p:spPr>
          <a:xfrm>
            <a:off x="1100160" y="2657160"/>
            <a:ext cx="359640" cy="359640"/>
          </a:xfrm>
          <a:custGeom>
            <a:avLst/>
            <a:gdLst/>
            <a:ahLst/>
            <a:cxnLst/>
            <a:rect l="0" t="0" r="r" b="b"/>
            <a:pathLst>
              <a:path w="999" h="999">
                <a:moveTo>
                  <a:pt x="38" y="309"/>
                </a:moveTo>
                <a:cubicBezTo>
                  <a:pt x="63" y="248"/>
                  <a:pt x="100" y="194"/>
                  <a:pt x="146" y="147"/>
                </a:cubicBezTo>
                <a:cubicBezTo>
                  <a:pt x="193" y="100"/>
                  <a:pt x="247" y="64"/>
                  <a:pt x="308" y="38"/>
                </a:cubicBezTo>
                <a:cubicBezTo>
                  <a:pt x="369" y="13"/>
                  <a:pt x="433" y="0"/>
                  <a:pt x="500" y="0"/>
                </a:cubicBezTo>
                <a:cubicBezTo>
                  <a:pt x="566" y="0"/>
                  <a:pt x="630" y="13"/>
                  <a:pt x="691" y="38"/>
                </a:cubicBezTo>
                <a:cubicBezTo>
                  <a:pt x="752" y="64"/>
                  <a:pt x="806" y="100"/>
                  <a:pt x="853" y="147"/>
                </a:cubicBezTo>
                <a:cubicBezTo>
                  <a:pt x="900" y="194"/>
                  <a:pt x="936" y="248"/>
                  <a:pt x="961" y="309"/>
                </a:cubicBezTo>
                <a:cubicBezTo>
                  <a:pt x="987" y="370"/>
                  <a:pt x="999" y="434"/>
                  <a:pt x="999" y="500"/>
                </a:cubicBezTo>
                <a:cubicBezTo>
                  <a:pt x="999" y="566"/>
                  <a:pt x="987" y="630"/>
                  <a:pt x="961" y="691"/>
                </a:cubicBezTo>
                <a:cubicBezTo>
                  <a:pt x="936" y="752"/>
                  <a:pt x="900" y="806"/>
                  <a:pt x="853" y="853"/>
                </a:cubicBezTo>
                <a:cubicBezTo>
                  <a:pt x="806" y="900"/>
                  <a:pt x="752" y="936"/>
                  <a:pt x="691" y="961"/>
                </a:cubicBezTo>
                <a:cubicBezTo>
                  <a:pt x="630" y="987"/>
                  <a:pt x="566" y="999"/>
                  <a:pt x="500" y="999"/>
                </a:cubicBezTo>
                <a:cubicBezTo>
                  <a:pt x="433" y="999"/>
                  <a:pt x="369" y="987"/>
                  <a:pt x="308" y="961"/>
                </a:cubicBezTo>
                <a:cubicBezTo>
                  <a:pt x="247" y="936"/>
                  <a:pt x="193" y="900"/>
                  <a:pt x="146" y="853"/>
                </a:cubicBezTo>
                <a:cubicBezTo>
                  <a:pt x="100" y="806"/>
                  <a:pt x="63" y="752"/>
                  <a:pt x="38" y="691"/>
                </a:cubicBezTo>
                <a:cubicBezTo>
                  <a:pt x="13" y="630"/>
                  <a:pt x="0" y="566"/>
                  <a:pt x="0" y="500"/>
                </a:cubicBezTo>
                <a:cubicBezTo>
                  <a:pt x="0" y="434"/>
                  <a:pt x="13" y="370"/>
                  <a:pt x="38" y="309"/>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93" name="任意多边形 992"/>
          <p:cNvSpPr/>
          <p:nvPr/>
        </p:nvSpPr>
        <p:spPr>
          <a:xfrm>
            <a:off x="1100160" y="2657160"/>
            <a:ext cx="359640" cy="359640"/>
          </a:xfrm>
          <a:custGeom>
            <a:avLst/>
            <a:gdLst/>
            <a:ahLst/>
            <a:cxnLst/>
            <a:rect l="0" t="0" r="r" b="b"/>
            <a:pathLst>
              <a:path w="999" h="999">
                <a:moveTo>
                  <a:pt x="0" y="500"/>
                </a:moveTo>
                <a:cubicBezTo>
                  <a:pt x="0" y="434"/>
                  <a:pt x="13" y="370"/>
                  <a:pt x="38" y="309"/>
                </a:cubicBezTo>
                <a:cubicBezTo>
                  <a:pt x="63" y="248"/>
                  <a:pt x="100" y="194"/>
                  <a:pt x="146" y="147"/>
                </a:cubicBezTo>
                <a:cubicBezTo>
                  <a:pt x="193" y="100"/>
                  <a:pt x="247" y="64"/>
                  <a:pt x="308" y="38"/>
                </a:cubicBezTo>
                <a:cubicBezTo>
                  <a:pt x="369" y="13"/>
                  <a:pt x="433" y="0"/>
                  <a:pt x="500" y="0"/>
                </a:cubicBezTo>
                <a:cubicBezTo>
                  <a:pt x="566" y="0"/>
                  <a:pt x="630" y="13"/>
                  <a:pt x="691" y="38"/>
                </a:cubicBezTo>
                <a:cubicBezTo>
                  <a:pt x="752" y="64"/>
                  <a:pt x="806" y="100"/>
                  <a:pt x="853" y="147"/>
                </a:cubicBezTo>
                <a:cubicBezTo>
                  <a:pt x="900" y="194"/>
                  <a:pt x="936" y="248"/>
                  <a:pt x="961" y="309"/>
                </a:cubicBezTo>
                <a:cubicBezTo>
                  <a:pt x="987" y="370"/>
                  <a:pt x="999" y="434"/>
                  <a:pt x="999" y="500"/>
                </a:cubicBezTo>
                <a:cubicBezTo>
                  <a:pt x="999" y="566"/>
                  <a:pt x="987" y="630"/>
                  <a:pt x="961" y="691"/>
                </a:cubicBezTo>
                <a:cubicBezTo>
                  <a:pt x="936" y="752"/>
                  <a:pt x="900" y="806"/>
                  <a:pt x="853" y="853"/>
                </a:cubicBezTo>
                <a:cubicBezTo>
                  <a:pt x="806" y="900"/>
                  <a:pt x="752" y="936"/>
                  <a:pt x="691" y="961"/>
                </a:cubicBezTo>
                <a:cubicBezTo>
                  <a:pt x="630" y="987"/>
                  <a:pt x="566" y="999"/>
                  <a:pt x="500" y="999"/>
                </a:cubicBezTo>
                <a:cubicBezTo>
                  <a:pt x="433" y="999"/>
                  <a:pt x="369" y="987"/>
                  <a:pt x="308" y="961"/>
                </a:cubicBezTo>
                <a:cubicBezTo>
                  <a:pt x="247" y="936"/>
                  <a:pt x="193" y="900"/>
                  <a:pt x="146" y="853"/>
                </a:cubicBezTo>
                <a:cubicBezTo>
                  <a:pt x="100" y="806"/>
                  <a:pt x="63" y="752"/>
                  <a:pt x="38" y="691"/>
                </a:cubicBezTo>
                <a:cubicBezTo>
                  <a:pt x="13" y="630"/>
                  <a:pt x="0" y="566"/>
                  <a:pt x="0" y="500"/>
                </a:cubicBezTo>
                <a:moveTo>
                  <a:pt x="500" y="21"/>
                </a:moveTo>
                <a:cubicBezTo>
                  <a:pt x="469" y="21"/>
                  <a:pt x="438" y="24"/>
                  <a:pt x="406" y="30"/>
                </a:cubicBezTo>
                <a:cubicBezTo>
                  <a:pt x="375" y="36"/>
                  <a:pt x="345" y="45"/>
                  <a:pt x="316" y="57"/>
                </a:cubicBezTo>
                <a:cubicBezTo>
                  <a:pt x="287" y="69"/>
                  <a:pt x="260" y="84"/>
                  <a:pt x="234" y="102"/>
                </a:cubicBezTo>
                <a:cubicBezTo>
                  <a:pt x="207" y="120"/>
                  <a:pt x="183" y="140"/>
                  <a:pt x="161" y="162"/>
                </a:cubicBezTo>
                <a:cubicBezTo>
                  <a:pt x="139" y="184"/>
                  <a:pt x="119" y="208"/>
                  <a:pt x="102" y="235"/>
                </a:cubicBezTo>
                <a:cubicBezTo>
                  <a:pt x="84" y="261"/>
                  <a:pt x="69" y="288"/>
                  <a:pt x="57" y="317"/>
                </a:cubicBezTo>
                <a:cubicBezTo>
                  <a:pt x="45" y="346"/>
                  <a:pt x="36" y="376"/>
                  <a:pt x="30" y="407"/>
                </a:cubicBezTo>
                <a:cubicBezTo>
                  <a:pt x="24" y="438"/>
                  <a:pt x="21" y="469"/>
                  <a:pt x="21" y="500"/>
                </a:cubicBezTo>
                <a:cubicBezTo>
                  <a:pt x="21" y="532"/>
                  <a:pt x="24" y="563"/>
                  <a:pt x="30" y="594"/>
                </a:cubicBezTo>
                <a:cubicBezTo>
                  <a:pt x="36" y="624"/>
                  <a:pt x="45" y="654"/>
                  <a:pt x="57" y="683"/>
                </a:cubicBezTo>
                <a:cubicBezTo>
                  <a:pt x="69" y="712"/>
                  <a:pt x="84" y="740"/>
                  <a:pt x="102" y="766"/>
                </a:cubicBezTo>
                <a:cubicBezTo>
                  <a:pt x="119" y="792"/>
                  <a:pt x="139" y="816"/>
                  <a:pt x="161" y="838"/>
                </a:cubicBezTo>
                <a:cubicBezTo>
                  <a:pt x="183" y="861"/>
                  <a:pt x="207" y="881"/>
                  <a:pt x="234" y="898"/>
                </a:cubicBezTo>
                <a:cubicBezTo>
                  <a:pt x="260" y="915"/>
                  <a:pt x="287" y="930"/>
                  <a:pt x="316" y="942"/>
                </a:cubicBezTo>
                <a:cubicBezTo>
                  <a:pt x="345" y="954"/>
                  <a:pt x="375" y="963"/>
                  <a:pt x="406" y="969"/>
                </a:cubicBezTo>
                <a:cubicBezTo>
                  <a:pt x="438" y="975"/>
                  <a:pt x="469" y="979"/>
                  <a:pt x="500" y="979"/>
                </a:cubicBezTo>
                <a:cubicBezTo>
                  <a:pt x="532" y="979"/>
                  <a:pt x="563" y="975"/>
                  <a:pt x="594" y="969"/>
                </a:cubicBezTo>
                <a:cubicBezTo>
                  <a:pt x="624" y="963"/>
                  <a:pt x="654" y="954"/>
                  <a:pt x="683" y="942"/>
                </a:cubicBezTo>
                <a:cubicBezTo>
                  <a:pt x="712" y="930"/>
                  <a:pt x="740" y="915"/>
                  <a:pt x="766" y="898"/>
                </a:cubicBezTo>
                <a:cubicBezTo>
                  <a:pt x="792" y="881"/>
                  <a:pt x="816" y="861"/>
                  <a:pt x="838" y="838"/>
                </a:cubicBezTo>
                <a:cubicBezTo>
                  <a:pt x="861" y="816"/>
                  <a:pt x="880" y="792"/>
                  <a:pt x="898" y="766"/>
                </a:cubicBezTo>
                <a:cubicBezTo>
                  <a:pt x="915" y="740"/>
                  <a:pt x="930" y="712"/>
                  <a:pt x="942" y="683"/>
                </a:cubicBezTo>
                <a:cubicBezTo>
                  <a:pt x="954" y="654"/>
                  <a:pt x="963" y="624"/>
                  <a:pt x="969" y="594"/>
                </a:cubicBezTo>
                <a:cubicBezTo>
                  <a:pt x="975" y="563"/>
                  <a:pt x="978" y="532"/>
                  <a:pt x="978" y="500"/>
                </a:cubicBezTo>
                <a:cubicBezTo>
                  <a:pt x="978" y="469"/>
                  <a:pt x="975" y="438"/>
                  <a:pt x="969" y="407"/>
                </a:cubicBezTo>
                <a:cubicBezTo>
                  <a:pt x="963" y="376"/>
                  <a:pt x="954" y="346"/>
                  <a:pt x="942" y="317"/>
                </a:cubicBezTo>
                <a:cubicBezTo>
                  <a:pt x="930" y="288"/>
                  <a:pt x="915" y="261"/>
                  <a:pt x="898" y="235"/>
                </a:cubicBezTo>
                <a:cubicBezTo>
                  <a:pt x="880" y="208"/>
                  <a:pt x="861" y="184"/>
                  <a:pt x="838" y="162"/>
                </a:cubicBezTo>
                <a:cubicBezTo>
                  <a:pt x="816" y="140"/>
                  <a:pt x="792" y="120"/>
                  <a:pt x="766" y="102"/>
                </a:cubicBezTo>
                <a:cubicBezTo>
                  <a:pt x="740" y="84"/>
                  <a:pt x="712" y="69"/>
                  <a:pt x="683" y="57"/>
                </a:cubicBezTo>
                <a:cubicBezTo>
                  <a:pt x="654" y="45"/>
                  <a:pt x="624" y="36"/>
                  <a:pt x="594" y="30"/>
                </a:cubicBezTo>
                <a:cubicBezTo>
                  <a:pt x="563" y="24"/>
                  <a:pt x="532" y="21"/>
                  <a:pt x="500" y="21"/>
                </a:cubicBezTo>
                <a:close/>
              </a:path>
            </a:pathLst>
          </a:custGeom>
          <a:solidFill>
            <a:srgbClr val="FF9900">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994" name="图片 993"/>
          <p:cNvPicPr/>
          <p:nvPr/>
        </p:nvPicPr>
        <p:blipFill>
          <a:blip r:embed="rId4"/>
          <a:stretch/>
        </p:blipFill>
        <p:spPr>
          <a:xfrm>
            <a:off x="1205280" y="2762280"/>
            <a:ext cx="149400" cy="149400"/>
          </a:xfrm>
          <a:prstGeom prst="rect">
            <a:avLst/>
          </a:prstGeom>
          <a:noFill/>
          <a:ln w="0">
            <a:noFill/>
          </a:ln>
        </p:spPr>
      </p:pic>
      <p:sp>
        <p:nvSpPr>
          <p:cNvPr id="995" name="文本框 994"/>
          <p:cNvSpPr txBox="1"/>
          <p:nvPr/>
        </p:nvSpPr>
        <p:spPr>
          <a:xfrm>
            <a:off x="924480" y="1843200"/>
            <a:ext cx="2428560" cy="390600"/>
          </a:xfrm>
          <a:prstGeom prst="rect">
            <a:avLst/>
          </a:prstGeom>
          <a:noFill/>
          <a:ln w="0">
            <a:noFill/>
          </a:ln>
        </p:spPr>
        <p:txBody>
          <a:bodyPr wrap="none" lIns="0" tIns="0" rIns="0" bIns="0" anchor="t">
            <a:spAutoFit/>
          </a:bodyPr>
          <a:lstStyle/>
          <a:p>
            <a:r>
              <a:rPr lang="zh-CN" sz="2120" b="0" u="none" strike="noStrike">
                <a:solidFill>
                  <a:srgbClr val="FFFFFF"/>
                </a:solidFill>
                <a:effectLst/>
                <a:uFillTx/>
                <a:latin typeface="NotoSansCJKsc"/>
                <a:ea typeface="NotoSansCJKsc"/>
              </a:rPr>
              <a:t>企业环境集成与上线</a:t>
            </a:r>
            <a:endParaRPr lang="en-US" sz="2120" b="0" u="none" strike="noStrike">
              <a:solidFill>
                <a:srgbClr val="000000"/>
              </a:solidFill>
              <a:effectLst/>
              <a:uFillTx/>
              <a:latin typeface="Times New Roman"/>
            </a:endParaRPr>
          </a:p>
        </p:txBody>
      </p:sp>
      <p:pic>
        <p:nvPicPr>
          <p:cNvPr id="996" name="图片 995"/>
          <p:cNvPicPr/>
          <p:nvPr/>
        </p:nvPicPr>
        <p:blipFill>
          <a:blip r:embed="rId5"/>
          <a:stretch/>
        </p:blipFill>
        <p:spPr>
          <a:xfrm>
            <a:off x="1220040" y="3166560"/>
            <a:ext cx="104400" cy="104400"/>
          </a:xfrm>
          <a:prstGeom prst="rect">
            <a:avLst/>
          </a:prstGeom>
          <a:noFill/>
          <a:ln w="0">
            <a:noFill/>
          </a:ln>
        </p:spPr>
      </p:pic>
      <p:sp>
        <p:nvSpPr>
          <p:cNvPr id="997" name="文本框 996"/>
          <p:cNvSpPr txBox="1"/>
          <p:nvPr/>
        </p:nvSpPr>
        <p:spPr>
          <a:xfrm>
            <a:off x="1575720" y="2715840"/>
            <a:ext cx="597960" cy="21708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CJKsc"/>
                <a:ea typeface="NotoSansCJKsc"/>
              </a:rPr>
              <a:t>环境准备</a:t>
            </a:r>
            <a:endParaRPr lang="en-US" sz="1180" b="0" u="none" strike="noStrike">
              <a:solidFill>
                <a:srgbClr val="000000"/>
              </a:solidFill>
              <a:effectLst/>
              <a:uFillTx/>
              <a:latin typeface="Times New Roman"/>
            </a:endParaRPr>
          </a:p>
        </p:txBody>
      </p:sp>
      <p:sp>
        <p:nvSpPr>
          <p:cNvPr id="998" name="文本框 997"/>
          <p:cNvSpPr txBox="1"/>
          <p:nvPr/>
        </p:nvSpPr>
        <p:spPr>
          <a:xfrm>
            <a:off x="1380960" y="3127320"/>
            <a:ext cx="9471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克隆代码仓库并安装</a:t>
            </a:r>
            <a:endParaRPr lang="en-US" sz="820" b="0" u="none" strike="noStrike">
              <a:solidFill>
                <a:srgbClr val="000000"/>
              </a:solidFill>
              <a:effectLst/>
              <a:uFillTx/>
              <a:latin typeface="Times New Roman"/>
            </a:endParaRPr>
          </a:p>
        </p:txBody>
      </p:sp>
      <p:sp>
        <p:nvSpPr>
          <p:cNvPr id="999" name="文本框 998"/>
          <p:cNvSpPr txBox="1"/>
          <p:nvPr/>
        </p:nvSpPr>
        <p:spPr>
          <a:xfrm>
            <a:off x="2324160" y="3151440"/>
            <a:ext cx="36540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Python</a:t>
            </a:r>
            <a:endParaRPr lang="en-US" sz="820" b="0" u="none" strike="noStrike">
              <a:solidFill>
                <a:srgbClr val="000000"/>
              </a:solidFill>
              <a:effectLst/>
              <a:uFillTx/>
              <a:latin typeface="Times New Roman"/>
            </a:endParaRPr>
          </a:p>
        </p:txBody>
      </p:sp>
      <p:pic>
        <p:nvPicPr>
          <p:cNvPr id="1000" name="图片 999"/>
          <p:cNvPicPr/>
          <p:nvPr/>
        </p:nvPicPr>
        <p:blipFill>
          <a:blip r:embed="rId5"/>
          <a:stretch/>
        </p:blipFill>
        <p:spPr>
          <a:xfrm>
            <a:off x="1220040" y="3376080"/>
            <a:ext cx="104400" cy="104400"/>
          </a:xfrm>
          <a:prstGeom prst="rect">
            <a:avLst/>
          </a:prstGeom>
          <a:noFill/>
          <a:ln w="0">
            <a:noFill/>
          </a:ln>
        </p:spPr>
      </p:pic>
      <p:sp>
        <p:nvSpPr>
          <p:cNvPr id="1001" name="文本框 1000"/>
          <p:cNvSpPr txBox="1"/>
          <p:nvPr/>
        </p:nvSpPr>
        <p:spPr>
          <a:xfrm>
            <a:off x="2687760" y="312732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依赖</a:t>
            </a:r>
            <a:endParaRPr lang="en-US" sz="820" b="0" u="none" strike="noStrike">
              <a:solidFill>
                <a:srgbClr val="000000"/>
              </a:solidFill>
              <a:effectLst/>
              <a:uFillTx/>
              <a:latin typeface="Times New Roman"/>
            </a:endParaRPr>
          </a:p>
        </p:txBody>
      </p:sp>
      <p:pic>
        <p:nvPicPr>
          <p:cNvPr id="1002" name="图片 1001"/>
          <p:cNvPicPr/>
          <p:nvPr/>
        </p:nvPicPr>
        <p:blipFill>
          <a:blip r:embed="rId5"/>
          <a:stretch/>
        </p:blipFill>
        <p:spPr>
          <a:xfrm>
            <a:off x="1220040" y="3585600"/>
            <a:ext cx="104400" cy="104400"/>
          </a:xfrm>
          <a:prstGeom prst="rect">
            <a:avLst/>
          </a:prstGeom>
          <a:noFill/>
          <a:ln w="0">
            <a:noFill/>
          </a:ln>
        </p:spPr>
      </p:pic>
      <p:sp>
        <p:nvSpPr>
          <p:cNvPr id="1003" name="文本框 1002"/>
          <p:cNvSpPr txBox="1"/>
          <p:nvPr/>
        </p:nvSpPr>
        <p:spPr>
          <a:xfrm>
            <a:off x="1380960" y="3336840"/>
            <a:ext cx="14727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确保服务器具备必要的环境配置</a:t>
            </a:r>
            <a:endParaRPr lang="en-US" sz="820" b="0" u="none" strike="noStrike">
              <a:solidFill>
                <a:srgbClr val="000000"/>
              </a:solidFill>
              <a:effectLst/>
              <a:uFillTx/>
              <a:latin typeface="Times New Roman"/>
            </a:endParaRPr>
          </a:p>
        </p:txBody>
      </p:sp>
      <p:sp>
        <p:nvSpPr>
          <p:cNvPr id="1004" name="文本框 1003"/>
          <p:cNvSpPr txBox="1"/>
          <p:nvPr/>
        </p:nvSpPr>
        <p:spPr>
          <a:xfrm>
            <a:off x="1380960" y="354636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安装</a:t>
            </a:r>
            <a:endParaRPr lang="en-US" sz="820" b="0" u="none" strike="noStrike">
              <a:solidFill>
                <a:srgbClr val="000000"/>
              </a:solidFill>
              <a:effectLst/>
              <a:uFillTx/>
              <a:latin typeface="Times New Roman"/>
            </a:endParaRPr>
          </a:p>
        </p:txBody>
      </p:sp>
      <p:sp>
        <p:nvSpPr>
          <p:cNvPr id="1005" name="文本框 1004"/>
          <p:cNvSpPr txBox="1"/>
          <p:nvPr/>
        </p:nvSpPr>
        <p:spPr>
          <a:xfrm>
            <a:off x="1590840" y="3570840"/>
            <a:ext cx="88704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requirements.txt</a:t>
            </a:r>
            <a:endParaRPr lang="en-US" sz="820" b="0" u="none" strike="noStrike">
              <a:solidFill>
                <a:srgbClr val="000000"/>
              </a:solidFill>
              <a:effectLst/>
              <a:uFillTx/>
              <a:latin typeface="Times New Roman"/>
            </a:endParaRPr>
          </a:p>
        </p:txBody>
      </p:sp>
      <p:sp>
        <p:nvSpPr>
          <p:cNvPr id="1006" name="任意多边形 1005"/>
          <p:cNvSpPr/>
          <p:nvPr/>
        </p:nvSpPr>
        <p:spPr>
          <a:xfrm>
            <a:off x="3948480" y="2507400"/>
            <a:ext cx="2826360" cy="1347840"/>
          </a:xfrm>
          <a:custGeom>
            <a:avLst/>
            <a:gdLst/>
            <a:ahLst/>
            <a:cxnLst/>
            <a:rect l="0" t="0" r="r" b="b"/>
            <a:pathLst>
              <a:path w="7851" h="3744">
                <a:moveTo>
                  <a:pt x="0" y="3744"/>
                </a:moveTo>
                <a:lnTo>
                  <a:pt x="0" y="0"/>
                </a:lnTo>
                <a:lnTo>
                  <a:pt x="7684" y="0"/>
                </a:lnTo>
                <a:cubicBezTo>
                  <a:pt x="7695" y="0"/>
                  <a:pt x="7706" y="1"/>
                  <a:pt x="7717" y="4"/>
                </a:cubicBezTo>
                <a:cubicBezTo>
                  <a:pt x="7728" y="6"/>
                  <a:pt x="7738" y="9"/>
                  <a:pt x="7748" y="13"/>
                </a:cubicBezTo>
                <a:cubicBezTo>
                  <a:pt x="7758" y="17"/>
                  <a:pt x="7768" y="22"/>
                  <a:pt x="7777" y="28"/>
                </a:cubicBezTo>
                <a:cubicBezTo>
                  <a:pt x="7786" y="34"/>
                  <a:pt x="7794" y="41"/>
                  <a:pt x="7802" y="49"/>
                </a:cubicBezTo>
                <a:cubicBezTo>
                  <a:pt x="7810" y="57"/>
                  <a:pt x="7817" y="65"/>
                  <a:pt x="7823" y="74"/>
                </a:cubicBezTo>
                <a:cubicBezTo>
                  <a:pt x="7829" y="83"/>
                  <a:pt x="7834" y="93"/>
                  <a:pt x="7838" y="103"/>
                </a:cubicBezTo>
                <a:cubicBezTo>
                  <a:pt x="7842" y="113"/>
                  <a:pt x="7845" y="124"/>
                  <a:pt x="7848" y="134"/>
                </a:cubicBezTo>
                <a:cubicBezTo>
                  <a:pt x="7850" y="145"/>
                  <a:pt x="7851" y="156"/>
                  <a:pt x="7851" y="167"/>
                </a:cubicBezTo>
                <a:lnTo>
                  <a:pt x="7851" y="3578"/>
                </a:lnTo>
                <a:cubicBezTo>
                  <a:pt x="7851" y="3589"/>
                  <a:pt x="7850" y="3600"/>
                  <a:pt x="7848" y="3610"/>
                </a:cubicBezTo>
                <a:cubicBezTo>
                  <a:pt x="7845" y="3621"/>
                  <a:pt x="7842" y="3631"/>
                  <a:pt x="7838" y="3642"/>
                </a:cubicBezTo>
                <a:cubicBezTo>
                  <a:pt x="7834" y="3652"/>
                  <a:pt x="7829" y="3661"/>
                  <a:pt x="7823" y="3670"/>
                </a:cubicBezTo>
                <a:cubicBezTo>
                  <a:pt x="7817" y="3679"/>
                  <a:pt x="7810" y="3688"/>
                  <a:pt x="7802" y="3696"/>
                </a:cubicBezTo>
                <a:cubicBezTo>
                  <a:pt x="7794" y="3703"/>
                  <a:pt x="7786" y="3710"/>
                  <a:pt x="7777" y="3716"/>
                </a:cubicBezTo>
                <a:cubicBezTo>
                  <a:pt x="7768" y="3722"/>
                  <a:pt x="7758" y="3727"/>
                  <a:pt x="7748" y="3732"/>
                </a:cubicBezTo>
                <a:cubicBezTo>
                  <a:pt x="7738" y="3736"/>
                  <a:pt x="7728" y="3739"/>
                  <a:pt x="7717" y="3741"/>
                </a:cubicBezTo>
                <a:cubicBezTo>
                  <a:pt x="7706" y="3743"/>
                  <a:pt x="7695" y="3744"/>
                  <a:pt x="7684" y="3744"/>
                </a:cubicBezTo>
                <a:lnTo>
                  <a:pt x="0" y="3744"/>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7" name="任意多边形 1006"/>
          <p:cNvSpPr/>
          <p:nvPr/>
        </p:nvSpPr>
        <p:spPr>
          <a:xfrm>
            <a:off x="3937320" y="2507400"/>
            <a:ext cx="22680" cy="1347840"/>
          </a:xfrm>
          <a:custGeom>
            <a:avLst/>
            <a:gdLst/>
            <a:ahLst/>
            <a:cxnLst/>
            <a:rect l="0" t="0" r="r" b="b"/>
            <a:pathLst>
              <a:path w="63" h="3744">
                <a:moveTo>
                  <a:pt x="0" y="0"/>
                </a:moveTo>
                <a:lnTo>
                  <a:pt x="63" y="0"/>
                </a:lnTo>
                <a:lnTo>
                  <a:pt x="63" y="3744"/>
                </a:lnTo>
                <a:lnTo>
                  <a:pt x="0" y="3744"/>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08" name="任意多边形 1007"/>
          <p:cNvSpPr/>
          <p:nvPr/>
        </p:nvSpPr>
        <p:spPr>
          <a:xfrm>
            <a:off x="4109400" y="2657160"/>
            <a:ext cx="359640" cy="359640"/>
          </a:xfrm>
          <a:custGeom>
            <a:avLst/>
            <a:gdLst/>
            <a:ahLst/>
            <a:cxnLst/>
            <a:rect l="0" t="0" r="r" b="b"/>
            <a:pathLst>
              <a:path w="999" h="999">
                <a:moveTo>
                  <a:pt x="0" y="500"/>
                </a:moveTo>
                <a:cubicBezTo>
                  <a:pt x="0" y="434"/>
                  <a:pt x="13" y="370"/>
                  <a:pt x="38" y="309"/>
                </a:cubicBezTo>
                <a:cubicBezTo>
                  <a:pt x="65" y="248"/>
                  <a:pt x="101" y="194"/>
                  <a:pt x="147" y="147"/>
                </a:cubicBezTo>
                <a:cubicBezTo>
                  <a:pt x="194" y="100"/>
                  <a:pt x="248" y="64"/>
                  <a:pt x="309" y="38"/>
                </a:cubicBezTo>
                <a:cubicBezTo>
                  <a:pt x="370" y="13"/>
                  <a:pt x="434" y="0"/>
                  <a:pt x="500" y="0"/>
                </a:cubicBezTo>
                <a:cubicBezTo>
                  <a:pt x="566" y="0"/>
                  <a:pt x="630" y="13"/>
                  <a:pt x="691" y="38"/>
                </a:cubicBezTo>
                <a:cubicBezTo>
                  <a:pt x="752" y="64"/>
                  <a:pt x="806" y="100"/>
                  <a:pt x="853" y="147"/>
                </a:cubicBezTo>
                <a:cubicBezTo>
                  <a:pt x="900" y="194"/>
                  <a:pt x="936" y="248"/>
                  <a:pt x="961" y="309"/>
                </a:cubicBezTo>
                <a:cubicBezTo>
                  <a:pt x="987" y="370"/>
                  <a:pt x="999" y="434"/>
                  <a:pt x="999" y="500"/>
                </a:cubicBezTo>
                <a:cubicBezTo>
                  <a:pt x="999" y="566"/>
                  <a:pt x="987" y="630"/>
                  <a:pt x="961" y="691"/>
                </a:cubicBezTo>
                <a:cubicBezTo>
                  <a:pt x="936" y="752"/>
                  <a:pt x="900" y="806"/>
                  <a:pt x="853" y="853"/>
                </a:cubicBezTo>
                <a:cubicBezTo>
                  <a:pt x="806" y="900"/>
                  <a:pt x="752" y="936"/>
                  <a:pt x="691" y="961"/>
                </a:cubicBezTo>
                <a:cubicBezTo>
                  <a:pt x="630" y="987"/>
                  <a:pt x="566" y="999"/>
                  <a:pt x="500" y="999"/>
                </a:cubicBezTo>
                <a:cubicBezTo>
                  <a:pt x="434" y="999"/>
                  <a:pt x="370" y="987"/>
                  <a:pt x="309" y="961"/>
                </a:cubicBezTo>
                <a:cubicBezTo>
                  <a:pt x="248" y="936"/>
                  <a:pt x="194" y="900"/>
                  <a:pt x="147" y="853"/>
                </a:cubicBezTo>
                <a:cubicBezTo>
                  <a:pt x="101" y="806"/>
                  <a:pt x="65" y="752"/>
                  <a:pt x="38" y="691"/>
                </a:cubicBezTo>
                <a:cubicBezTo>
                  <a:pt x="13" y="630"/>
                  <a:pt x="0" y="566"/>
                  <a:pt x="0" y="500"/>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09" name="任意多边形 1008"/>
          <p:cNvSpPr/>
          <p:nvPr/>
        </p:nvSpPr>
        <p:spPr>
          <a:xfrm>
            <a:off x="4109400" y="2657160"/>
            <a:ext cx="359640" cy="359640"/>
          </a:xfrm>
          <a:custGeom>
            <a:avLst/>
            <a:gdLst/>
            <a:ahLst/>
            <a:cxnLst/>
            <a:rect l="0" t="0" r="r" b="b"/>
            <a:pathLst>
              <a:path w="999" h="999">
                <a:moveTo>
                  <a:pt x="0" y="500"/>
                </a:moveTo>
                <a:cubicBezTo>
                  <a:pt x="0" y="434"/>
                  <a:pt x="13" y="370"/>
                  <a:pt x="38" y="309"/>
                </a:cubicBezTo>
                <a:cubicBezTo>
                  <a:pt x="65" y="248"/>
                  <a:pt x="101" y="194"/>
                  <a:pt x="147" y="147"/>
                </a:cubicBezTo>
                <a:cubicBezTo>
                  <a:pt x="194" y="100"/>
                  <a:pt x="248" y="64"/>
                  <a:pt x="309" y="38"/>
                </a:cubicBezTo>
                <a:cubicBezTo>
                  <a:pt x="370" y="13"/>
                  <a:pt x="434" y="0"/>
                  <a:pt x="500" y="0"/>
                </a:cubicBezTo>
                <a:cubicBezTo>
                  <a:pt x="566" y="0"/>
                  <a:pt x="630" y="13"/>
                  <a:pt x="691" y="38"/>
                </a:cubicBezTo>
                <a:cubicBezTo>
                  <a:pt x="752" y="64"/>
                  <a:pt x="806" y="100"/>
                  <a:pt x="853" y="147"/>
                </a:cubicBezTo>
                <a:cubicBezTo>
                  <a:pt x="900" y="194"/>
                  <a:pt x="936" y="248"/>
                  <a:pt x="961" y="309"/>
                </a:cubicBezTo>
                <a:cubicBezTo>
                  <a:pt x="987" y="370"/>
                  <a:pt x="999" y="434"/>
                  <a:pt x="999" y="500"/>
                </a:cubicBezTo>
                <a:cubicBezTo>
                  <a:pt x="999" y="566"/>
                  <a:pt x="987" y="630"/>
                  <a:pt x="961" y="691"/>
                </a:cubicBezTo>
                <a:cubicBezTo>
                  <a:pt x="936" y="752"/>
                  <a:pt x="900" y="806"/>
                  <a:pt x="853" y="853"/>
                </a:cubicBezTo>
                <a:cubicBezTo>
                  <a:pt x="806" y="900"/>
                  <a:pt x="752" y="936"/>
                  <a:pt x="691" y="961"/>
                </a:cubicBezTo>
                <a:cubicBezTo>
                  <a:pt x="630" y="987"/>
                  <a:pt x="566" y="999"/>
                  <a:pt x="500" y="999"/>
                </a:cubicBezTo>
                <a:cubicBezTo>
                  <a:pt x="434" y="999"/>
                  <a:pt x="370" y="987"/>
                  <a:pt x="309" y="961"/>
                </a:cubicBezTo>
                <a:cubicBezTo>
                  <a:pt x="248" y="936"/>
                  <a:pt x="194" y="900"/>
                  <a:pt x="147" y="853"/>
                </a:cubicBezTo>
                <a:cubicBezTo>
                  <a:pt x="101" y="806"/>
                  <a:pt x="65" y="752"/>
                  <a:pt x="38" y="691"/>
                </a:cubicBezTo>
                <a:cubicBezTo>
                  <a:pt x="13" y="630"/>
                  <a:pt x="0" y="566"/>
                  <a:pt x="0" y="500"/>
                </a:cubicBezTo>
                <a:moveTo>
                  <a:pt x="500" y="21"/>
                </a:moveTo>
                <a:cubicBezTo>
                  <a:pt x="469" y="21"/>
                  <a:pt x="438" y="24"/>
                  <a:pt x="407" y="30"/>
                </a:cubicBezTo>
                <a:cubicBezTo>
                  <a:pt x="376" y="36"/>
                  <a:pt x="346" y="45"/>
                  <a:pt x="317" y="57"/>
                </a:cubicBezTo>
                <a:cubicBezTo>
                  <a:pt x="288" y="69"/>
                  <a:pt x="261" y="84"/>
                  <a:pt x="235" y="102"/>
                </a:cubicBezTo>
                <a:cubicBezTo>
                  <a:pt x="208" y="120"/>
                  <a:pt x="184" y="140"/>
                  <a:pt x="162" y="162"/>
                </a:cubicBezTo>
                <a:cubicBezTo>
                  <a:pt x="140" y="184"/>
                  <a:pt x="120" y="208"/>
                  <a:pt x="103" y="235"/>
                </a:cubicBezTo>
                <a:cubicBezTo>
                  <a:pt x="85" y="261"/>
                  <a:pt x="70" y="288"/>
                  <a:pt x="57" y="317"/>
                </a:cubicBezTo>
                <a:cubicBezTo>
                  <a:pt x="45" y="346"/>
                  <a:pt x="36" y="376"/>
                  <a:pt x="30" y="407"/>
                </a:cubicBezTo>
                <a:cubicBezTo>
                  <a:pt x="24" y="438"/>
                  <a:pt x="21" y="469"/>
                  <a:pt x="21" y="500"/>
                </a:cubicBezTo>
                <a:cubicBezTo>
                  <a:pt x="21" y="532"/>
                  <a:pt x="24" y="563"/>
                  <a:pt x="30" y="594"/>
                </a:cubicBezTo>
                <a:cubicBezTo>
                  <a:pt x="36" y="624"/>
                  <a:pt x="45" y="654"/>
                  <a:pt x="57" y="683"/>
                </a:cubicBezTo>
                <a:cubicBezTo>
                  <a:pt x="70" y="712"/>
                  <a:pt x="85" y="740"/>
                  <a:pt x="103" y="766"/>
                </a:cubicBezTo>
                <a:cubicBezTo>
                  <a:pt x="120" y="792"/>
                  <a:pt x="140" y="816"/>
                  <a:pt x="162" y="838"/>
                </a:cubicBezTo>
                <a:cubicBezTo>
                  <a:pt x="184" y="861"/>
                  <a:pt x="208" y="881"/>
                  <a:pt x="235" y="898"/>
                </a:cubicBezTo>
                <a:cubicBezTo>
                  <a:pt x="261" y="915"/>
                  <a:pt x="288" y="930"/>
                  <a:pt x="317" y="942"/>
                </a:cubicBezTo>
                <a:cubicBezTo>
                  <a:pt x="346" y="954"/>
                  <a:pt x="376" y="963"/>
                  <a:pt x="407" y="969"/>
                </a:cubicBezTo>
                <a:cubicBezTo>
                  <a:pt x="438" y="975"/>
                  <a:pt x="469" y="979"/>
                  <a:pt x="500" y="979"/>
                </a:cubicBezTo>
                <a:cubicBezTo>
                  <a:pt x="532" y="979"/>
                  <a:pt x="563" y="975"/>
                  <a:pt x="594" y="969"/>
                </a:cubicBezTo>
                <a:cubicBezTo>
                  <a:pt x="624" y="963"/>
                  <a:pt x="654" y="954"/>
                  <a:pt x="683" y="942"/>
                </a:cubicBezTo>
                <a:cubicBezTo>
                  <a:pt x="712" y="930"/>
                  <a:pt x="740" y="915"/>
                  <a:pt x="766" y="898"/>
                </a:cubicBezTo>
                <a:cubicBezTo>
                  <a:pt x="792" y="881"/>
                  <a:pt x="816" y="861"/>
                  <a:pt x="838" y="838"/>
                </a:cubicBezTo>
                <a:cubicBezTo>
                  <a:pt x="861" y="816"/>
                  <a:pt x="880" y="792"/>
                  <a:pt x="898" y="766"/>
                </a:cubicBezTo>
                <a:cubicBezTo>
                  <a:pt x="915" y="740"/>
                  <a:pt x="930" y="712"/>
                  <a:pt x="942" y="683"/>
                </a:cubicBezTo>
                <a:cubicBezTo>
                  <a:pt x="954" y="654"/>
                  <a:pt x="963" y="624"/>
                  <a:pt x="969" y="594"/>
                </a:cubicBezTo>
                <a:cubicBezTo>
                  <a:pt x="975" y="563"/>
                  <a:pt x="979" y="532"/>
                  <a:pt x="979" y="500"/>
                </a:cubicBezTo>
                <a:cubicBezTo>
                  <a:pt x="979" y="469"/>
                  <a:pt x="975" y="438"/>
                  <a:pt x="969" y="407"/>
                </a:cubicBezTo>
                <a:cubicBezTo>
                  <a:pt x="963" y="376"/>
                  <a:pt x="954" y="346"/>
                  <a:pt x="942" y="317"/>
                </a:cubicBezTo>
                <a:cubicBezTo>
                  <a:pt x="930" y="288"/>
                  <a:pt x="915" y="261"/>
                  <a:pt x="898" y="235"/>
                </a:cubicBezTo>
                <a:cubicBezTo>
                  <a:pt x="880" y="208"/>
                  <a:pt x="861" y="184"/>
                  <a:pt x="838" y="162"/>
                </a:cubicBezTo>
                <a:cubicBezTo>
                  <a:pt x="816" y="140"/>
                  <a:pt x="792" y="120"/>
                  <a:pt x="766" y="102"/>
                </a:cubicBezTo>
                <a:cubicBezTo>
                  <a:pt x="740" y="84"/>
                  <a:pt x="712" y="69"/>
                  <a:pt x="683" y="57"/>
                </a:cubicBezTo>
                <a:cubicBezTo>
                  <a:pt x="654" y="45"/>
                  <a:pt x="624" y="36"/>
                  <a:pt x="594" y="30"/>
                </a:cubicBezTo>
                <a:cubicBezTo>
                  <a:pt x="563" y="24"/>
                  <a:pt x="532" y="21"/>
                  <a:pt x="500" y="21"/>
                </a:cubicBezTo>
                <a:close/>
              </a:path>
            </a:pathLst>
          </a:custGeom>
          <a:solidFill>
            <a:srgbClr val="FF9900">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10" name="图片 1009"/>
          <p:cNvPicPr/>
          <p:nvPr/>
        </p:nvPicPr>
        <p:blipFill>
          <a:blip r:embed="rId6"/>
          <a:stretch/>
        </p:blipFill>
        <p:spPr>
          <a:xfrm>
            <a:off x="4199400" y="2762280"/>
            <a:ext cx="186840" cy="149400"/>
          </a:xfrm>
          <a:prstGeom prst="rect">
            <a:avLst/>
          </a:prstGeom>
          <a:noFill/>
          <a:ln w="0">
            <a:noFill/>
          </a:ln>
        </p:spPr>
      </p:pic>
      <p:sp>
        <p:nvSpPr>
          <p:cNvPr id="1011" name="文本框 1010"/>
          <p:cNvSpPr txBox="1"/>
          <p:nvPr/>
        </p:nvSpPr>
        <p:spPr>
          <a:xfrm>
            <a:off x="2469600" y="3546360"/>
            <a:ext cx="5266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中的依赖包</a:t>
            </a:r>
            <a:endParaRPr lang="en-US" sz="820" b="0" u="none" strike="noStrike">
              <a:solidFill>
                <a:srgbClr val="000000"/>
              </a:solidFill>
              <a:effectLst/>
              <a:uFillTx/>
              <a:latin typeface="Times New Roman"/>
            </a:endParaRPr>
          </a:p>
        </p:txBody>
      </p:sp>
      <p:sp>
        <p:nvSpPr>
          <p:cNvPr id="1012" name="文本框 1011"/>
          <p:cNvSpPr txBox="1"/>
          <p:nvPr/>
        </p:nvSpPr>
        <p:spPr>
          <a:xfrm>
            <a:off x="4590000" y="2750400"/>
            <a:ext cx="281160" cy="174240"/>
          </a:xfrm>
          <a:prstGeom prst="rect">
            <a:avLst/>
          </a:prstGeom>
          <a:noFill/>
          <a:ln w="0">
            <a:noFill/>
          </a:ln>
        </p:spPr>
        <p:txBody>
          <a:bodyPr wrap="none" lIns="0" tIns="0" rIns="0" bIns="0" anchor="t">
            <a:spAutoFit/>
          </a:bodyPr>
          <a:lstStyle/>
          <a:p>
            <a:r>
              <a:rPr lang="en-US" sz="1180" b="1" u="none" strike="noStrike">
                <a:solidFill>
                  <a:srgbClr val="BFDBFE"/>
                </a:solidFill>
                <a:effectLst/>
                <a:uFillTx/>
                <a:latin typeface="DejaVuSans"/>
                <a:ea typeface="DejaVuSans"/>
              </a:rPr>
              <a:t>API</a:t>
            </a:r>
            <a:endParaRPr lang="en-US" sz="1180" b="0" u="none" strike="noStrike">
              <a:solidFill>
                <a:srgbClr val="000000"/>
              </a:solidFill>
              <a:effectLst/>
              <a:uFillTx/>
              <a:latin typeface="Times New Roman"/>
            </a:endParaRPr>
          </a:p>
        </p:txBody>
      </p:sp>
      <p:pic>
        <p:nvPicPr>
          <p:cNvPr id="1013" name="图片 1012"/>
          <p:cNvPicPr/>
          <p:nvPr/>
        </p:nvPicPr>
        <p:blipFill>
          <a:blip r:embed="rId7"/>
          <a:stretch/>
        </p:blipFill>
        <p:spPr>
          <a:xfrm>
            <a:off x="4229280" y="3166560"/>
            <a:ext cx="104400" cy="104400"/>
          </a:xfrm>
          <a:prstGeom prst="rect">
            <a:avLst/>
          </a:prstGeom>
          <a:noFill/>
          <a:ln w="0">
            <a:noFill/>
          </a:ln>
        </p:spPr>
      </p:pic>
      <p:sp>
        <p:nvSpPr>
          <p:cNvPr id="1014" name="文本框 1013"/>
          <p:cNvSpPr txBox="1"/>
          <p:nvPr/>
        </p:nvSpPr>
        <p:spPr>
          <a:xfrm>
            <a:off x="4871160" y="2715840"/>
            <a:ext cx="597960" cy="21708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CJKsc"/>
                <a:ea typeface="NotoSansCJKsc"/>
              </a:rPr>
              <a:t>服务搭建</a:t>
            </a:r>
            <a:endParaRPr lang="en-US" sz="1180" b="0" u="none" strike="noStrike">
              <a:solidFill>
                <a:srgbClr val="000000"/>
              </a:solidFill>
              <a:effectLst/>
              <a:uFillTx/>
              <a:latin typeface="Times New Roman"/>
            </a:endParaRPr>
          </a:p>
        </p:txBody>
      </p:sp>
      <p:sp>
        <p:nvSpPr>
          <p:cNvPr id="1015" name="文本框 1014"/>
          <p:cNvSpPr txBox="1"/>
          <p:nvPr/>
        </p:nvSpPr>
        <p:spPr>
          <a:xfrm>
            <a:off x="4395240" y="3127320"/>
            <a:ext cx="8420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将问答系统封装为</a:t>
            </a:r>
            <a:endParaRPr lang="en-US" sz="820" b="0" u="none" strike="noStrike">
              <a:solidFill>
                <a:srgbClr val="000000"/>
              </a:solidFill>
              <a:effectLst/>
              <a:uFillTx/>
              <a:latin typeface="Times New Roman"/>
            </a:endParaRPr>
          </a:p>
        </p:txBody>
      </p:sp>
      <p:sp>
        <p:nvSpPr>
          <p:cNvPr id="1016" name="文本框 1015"/>
          <p:cNvSpPr txBox="1"/>
          <p:nvPr/>
        </p:nvSpPr>
        <p:spPr>
          <a:xfrm>
            <a:off x="5233680" y="3151440"/>
            <a:ext cx="60372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RESTful API</a:t>
            </a:r>
            <a:endParaRPr lang="en-US" sz="820" b="0" u="none" strike="noStrike">
              <a:solidFill>
                <a:srgbClr val="000000"/>
              </a:solidFill>
              <a:effectLst/>
              <a:uFillTx/>
              <a:latin typeface="Times New Roman"/>
            </a:endParaRPr>
          </a:p>
        </p:txBody>
      </p:sp>
      <p:pic>
        <p:nvPicPr>
          <p:cNvPr id="1017" name="图片 1016"/>
          <p:cNvPicPr/>
          <p:nvPr/>
        </p:nvPicPr>
        <p:blipFill>
          <a:blip r:embed="rId7"/>
          <a:stretch/>
        </p:blipFill>
        <p:spPr>
          <a:xfrm>
            <a:off x="4229280" y="3376080"/>
            <a:ext cx="104400" cy="104400"/>
          </a:xfrm>
          <a:prstGeom prst="rect">
            <a:avLst/>
          </a:prstGeom>
          <a:noFill/>
          <a:ln w="0">
            <a:noFill/>
          </a:ln>
        </p:spPr>
      </p:pic>
      <p:sp>
        <p:nvSpPr>
          <p:cNvPr id="1018" name="文本框 1017"/>
          <p:cNvSpPr txBox="1"/>
          <p:nvPr/>
        </p:nvSpPr>
        <p:spPr>
          <a:xfrm>
            <a:off x="5834880" y="312732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服务</a:t>
            </a:r>
            <a:endParaRPr lang="en-US" sz="820" b="0" u="none" strike="noStrike">
              <a:solidFill>
                <a:srgbClr val="000000"/>
              </a:solidFill>
              <a:effectLst/>
              <a:uFillTx/>
              <a:latin typeface="Times New Roman"/>
            </a:endParaRPr>
          </a:p>
        </p:txBody>
      </p:sp>
      <p:sp>
        <p:nvSpPr>
          <p:cNvPr id="1019" name="文本框 1018"/>
          <p:cNvSpPr txBox="1"/>
          <p:nvPr/>
        </p:nvSpPr>
        <p:spPr>
          <a:xfrm>
            <a:off x="4395240" y="333684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a:t>
            </a:r>
            <a:endParaRPr lang="en-US" sz="820" b="0" u="none" strike="noStrike">
              <a:solidFill>
                <a:srgbClr val="000000"/>
              </a:solidFill>
              <a:effectLst/>
              <a:uFillTx/>
              <a:latin typeface="Times New Roman"/>
            </a:endParaRPr>
          </a:p>
        </p:txBody>
      </p:sp>
      <p:sp>
        <p:nvSpPr>
          <p:cNvPr id="1020" name="文本框 1019"/>
          <p:cNvSpPr txBox="1"/>
          <p:nvPr/>
        </p:nvSpPr>
        <p:spPr>
          <a:xfrm>
            <a:off x="4604760" y="3361320"/>
            <a:ext cx="27072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Flask</a:t>
            </a:r>
            <a:endParaRPr lang="en-US" sz="820" b="0" u="none" strike="noStrike">
              <a:solidFill>
                <a:srgbClr val="000000"/>
              </a:solidFill>
              <a:effectLst/>
              <a:uFillTx/>
              <a:latin typeface="Times New Roman"/>
            </a:endParaRPr>
          </a:p>
        </p:txBody>
      </p:sp>
      <p:sp>
        <p:nvSpPr>
          <p:cNvPr id="1021" name="文本框 1020"/>
          <p:cNvSpPr txBox="1"/>
          <p:nvPr/>
        </p:nvSpPr>
        <p:spPr>
          <a:xfrm>
            <a:off x="4873680" y="3336840"/>
            <a:ext cx="4212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框架创建</a:t>
            </a:r>
            <a:endParaRPr lang="en-US" sz="820" b="0" u="none" strike="noStrike">
              <a:solidFill>
                <a:srgbClr val="000000"/>
              </a:solidFill>
              <a:effectLst/>
              <a:uFillTx/>
              <a:latin typeface="Times New Roman"/>
            </a:endParaRPr>
          </a:p>
        </p:txBody>
      </p:sp>
      <p:sp>
        <p:nvSpPr>
          <p:cNvPr id="1022" name="文本框 1021"/>
          <p:cNvSpPr txBox="1"/>
          <p:nvPr/>
        </p:nvSpPr>
        <p:spPr>
          <a:xfrm>
            <a:off x="5293080" y="3361320"/>
            <a:ext cx="33984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/query</a:t>
            </a:r>
            <a:endParaRPr lang="en-US" sz="820" b="0" u="none" strike="noStrike">
              <a:solidFill>
                <a:srgbClr val="000000"/>
              </a:solidFill>
              <a:effectLst/>
              <a:uFillTx/>
              <a:latin typeface="Times New Roman"/>
            </a:endParaRPr>
          </a:p>
        </p:txBody>
      </p:sp>
      <p:pic>
        <p:nvPicPr>
          <p:cNvPr id="1023" name="图片 1022"/>
          <p:cNvPicPr/>
          <p:nvPr/>
        </p:nvPicPr>
        <p:blipFill>
          <a:blip r:embed="rId7"/>
          <a:stretch/>
        </p:blipFill>
        <p:spPr>
          <a:xfrm>
            <a:off x="4229280" y="3585600"/>
            <a:ext cx="104400" cy="104400"/>
          </a:xfrm>
          <a:prstGeom prst="rect">
            <a:avLst/>
          </a:prstGeom>
          <a:noFill/>
          <a:ln w="0">
            <a:noFill/>
          </a:ln>
        </p:spPr>
      </p:pic>
      <p:sp>
        <p:nvSpPr>
          <p:cNvPr id="1024" name="文本框 1023"/>
          <p:cNvSpPr txBox="1"/>
          <p:nvPr/>
        </p:nvSpPr>
        <p:spPr>
          <a:xfrm>
            <a:off x="5630760" y="333684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端点</a:t>
            </a:r>
            <a:endParaRPr lang="en-US" sz="820" b="0" u="none" strike="noStrike">
              <a:solidFill>
                <a:srgbClr val="000000"/>
              </a:solidFill>
              <a:effectLst/>
              <a:uFillTx/>
              <a:latin typeface="Times New Roman"/>
            </a:endParaRPr>
          </a:p>
        </p:txBody>
      </p:sp>
      <p:sp>
        <p:nvSpPr>
          <p:cNvPr id="1025" name="文本框 1024"/>
          <p:cNvSpPr txBox="1"/>
          <p:nvPr/>
        </p:nvSpPr>
        <p:spPr>
          <a:xfrm>
            <a:off x="4395240" y="3546360"/>
            <a:ext cx="5266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配置应⽤在</a:t>
            </a:r>
            <a:endParaRPr lang="en-US" sz="820" b="0" u="none" strike="noStrike">
              <a:solidFill>
                <a:srgbClr val="000000"/>
              </a:solidFill>
              <a:effectLst/>
              <a:uFillTx/>
              <a:latin typeface="Times New Roman"/>
            </a:endParaRPr>
          </a:p>
        </p:txBody>
      </p:sp>
      <p:sp>
        <p:nvSpPr>
          <p:cNvPr id="1026" name="文本框 1025"/>
          <p:cNvSpPr txBox="1"/>
          <p:nvPr/>
        </p:nvSpPr>
        <p:spPr>
          <a:xfrm>
            <a:off x="4919400" y="3570840"/>
            <a:ext cx="6717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0.0.0.0:5000</a:t>
            </a:r>
            <a:endParaRPr lang="en-US" sz="820" b="0" u="none" strike="noStrike">
              <a:solidFill>
                <a:srgbClr val="000000"/>
              </a:solidFill>
              <a:effectLst/>
              <a:uFillTx/>
              <a:latin typeface="Times New Roman"/>
            </a:endParaRPr>
          </a:p>
        </p:txBody>
      </p:sp>
      <p:sp>
        <p:nvSpPr>
          <p:cNvPr id="1027" name="任意多边形 1026"/>
          <p:cNvSpPr/>
          <p:nvPr/>
        </p:nvSpPr>
        <p:spPr>
          <a:xfrm>
            <a:off x="6965280" y="2507400"/>
            <a:ext cx="2818800" cy="1347840"/>
          </a:xfrm>
          <a:custGeom>
            <a:avLst/>
            <a:gdLst/>
            <a:ahLst/>
            <a:cxnLst/>
            <a:rect l="0" t="0" r="r" b="b"/>
            <a:pathLst>
              <a:path w="7830" h="3744">
                <a:moveTo>
                  <a:pt x="0" y="3744"/>
                </a:moveTo>
                <a:lnTo>
                  <a:pt x="0" y="0"/>
                </a:lnTo>
                <a:lnTo>
                  <a:pt x="7664" y="0"/>
                </a:lnTo>
                <a:cubicBezTo>
                  <a:pt x="7674" y="0"/>
                  <a:pt x="7685" y="1"/>
                  <a:pt x="7696" y="4"/>
                </a:cubicBezTo>
                <a:cubicBezTo>
                  <a:pt x="7707" y="6"/>
                  <a:pt x="7717" y="9"/>
                  <a:pt x="7727" y="13"/>
                </a:cubicBezTo>
                <a:cubicBezTo>
                  <a:pt x="7737" y="17"/>
                  <a:pt x="7747" y="22"/>
                  <a:pt x="7756" y="28"/>
                </a:cubicBezTo>
                <a:cubicBezTo>
                  <a:pt x="7765" y="34"/>
                  <a:pt x="7773" y="41"/>
                  <a:pt x="7781" y="49"/>
                </a:cubicBezTo>
                <a:cubicBezTo>
                  <a:pt x="7789" y="57"/>
                  <a:pt x="7796" y="65"/>
                  <a:pt x="7802" y="74"/>
                </a:cubicBezTo>
                <a:cubicBezTo>
                  <a:pt x="7808" y="83"/>
                  <a:pt x="7813" y="93"/>
                  <a:pt x="7817" y="103"/>
                </a:cubicBezTo>
                <a:cubicBezTo>
                  <a:pt x="7821" y="113"/>
                  <a:pt x="7825" y="124"/>
                  <a:pt x="7827" y="134"/>
                </a:cubicBezTo>
                <a:cubicBezTo>
                  <a:pt x="7829" y="145"/>
                  <a:pt x="7830" y="156"/>
                  <a:pt x="7830" y="167"/>
                </a:cubicBezTo>
                <a:lnTo>
                  <a:pt x="7830" y="3578"/>
                </a:lnTo>
                <a:cubicBezTo>
                  <a:pt x="7830" y="3589"/>
                  <a:pt x="7829" y="3600"/>
                  <a:pt x="7827" y="3610"/>
                </a:cubicBezTo>
                <a:cubicBezTo>
                  <a:pt x="7825" y="3621"/>
                  <a:pt x="7821" y="3631"/>
                  <a:pt x="7817" y="3642"/>
                </a:cubicBezTo>
                <a:cubicBezTo>
                  <a:pt x="7813" y="3652"/>
                  <a:pt x="7808" y="3661"/>
                  <a:pt x="7802" y="3670"/>
                </a:cubicBezTo>
                <a:cubicBezTo>
                  <a:pt x="7796" y="3679"/>
                  <a:pt x="7789" y="3688"/>
                  <a:pt x="7781" y="3696"/>
                </a:cubicBezTo>
                <a:cubicBezTo>
                  <a:pt x="7773" y="3703"/>
                  <a:pt x="7765" y="3710"/>
                  <a:pt x="7756" y="3716"/>
                </a:cubicBezTo>
                <a:cubicBezTo>
                  <a:pt x="7747" y="3722"/>
                  <a:pt x="7737" y="3727"/>
                  <a:pt x="7727" y="3732"/>
                </a:cubicBezTo>
                <a:cubicBezTo>
                  <a:pt x="7717" y="3736"/>
                  <a:pt x="7707" y="3739"/>
                  <a:pt x="7696" y="3741"/>
                </a:cubicBezTo>
                <a:cubicBezTo>
                  <a:pt x="7685" y="3743"/>
                  <a:pt x="7674" y="3744"/>
                  <a:pt x="7664" y="3744"/>
                </a:cubicBezTo>
                <a:lnTo>
                  <a:pt x="0" y="3744"/>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28" name="任意多边形 1027"/>
          <p:cNvSpPr/>
          <p:nvPr/>
        </p:nvSpPr>
        <p:spPr>
          <a:xfrm>
            <a:off x="6954120" y="2507400"/>
            <a:ext cx="22680" cy="1347840"/>
          </a:xfrm>
          <a:custGeom>
            <a:avLst/>
            <a:gdLst/>
            <a:ahLst/>
            <a:cxnLst/>
            <a:rect l="0" t="0" r="r" b="b"/>
            <a:pathLst>
              <a:path w="63" h="3744">
                <a:moveTo>
                  <a:pt x="0" y="0"/>
                </a:moveTo>
                <a:lnTo>
                  <a:pt x="63" y="0"/>
                </a:lnTo>
                <a:lnTo>
                  <a:pt x="63" y="3744"/>
                </a:lnTo>
                <a:lnTo>
                  <a:pt x="0" y="3744"/>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29" name="任意多边形 1028"/>
          <p:cNvSpPr/>
          <p:nvPr/>
        </p:nvSpPr>
        <p:spPr>
          <a:xfrm>
            <a:off x="7126200" y="2657160"/>
            <a:ext cx="359640" cy="359640"/>
          </a:xfrm>
          <a:custGeom>
            <a:avLst/>
            <a:gdLst/>
            <a:ahLst/>
            <a:cxnLst/>
            <a:rect l="0" t="0" r="r" b="b"/>
            <a:pathLst>
              <a:path w="999" h="999">
                <a:moveTo>
                  <a:pt x="0" y="500"/>
                </a:moveTo>
                <a:cubicBezTo>
                  <a:pt x="0" y="434"/>
                  <a:pt x="13" y="370"/>
                  <a:pt x="38" y="309"/>
                </a:cubicBezTo>
                <a:cubicBezTo>
                  <a:pt x="63" y="248"/>
                  <a:pt x="99" y="194"/>
                  <a:pt x="146" y="147"/>
                </a:cubicBezTo>
                <a:cubicBezTo>
                  <a:pt x="193" y="100"/>
                  <a:pt x="247" y="64"/>
                  <a:pt x="308" y="38"/>
                </a:cubicBezTo>
                <a:cubicBezTo>
                  <a:pt x="369" y="13"/>
                  <a:pt x="433" y="0"/>
                  <a:pt x="499" y="0"/>
                </a:cubicBezTo>
                <a:cubicBezTo>
                  <a:pt x="565" y="0"/>
                  <a:pt x="629" y="13"/>
                  <a:pt x="691" y="38"/>
                </a:cubicBezTo>
                <a:cubicBezTo>
                  <a:pt x="752" y="64"/>
                  <a:pt x="806" y="100"/>
                  <a:pt x="853" y="147"/>
                </a:cubicBezTo>
                <a:cubicBezTo>
                  <a:pt x="900" y="194"/>
                  <a:pt x="936" y="248"/>
                  <a:pt x="961" y="309"/>
                </a:cubicBezTo>
                <a:cubicBezTo>
                  <a:pt x="986" y="370"/>
                  <a:pt x="999" y="434"/>
                  <a:pt x="999" y="500"/>
                </a:cubicBezTo>
                <a:lnTo>
                  <a:pt x="999" y="501"/>
                </a:lnTo>
                <a:cubicBezTo>
                  <a:pt x="999" y="567"/>
                  <a:pt x="986" y="630"/>
                  <a:pt x="961" y="691"/>
                </a:cubicBezTo>
                <a:cubicBezTo>
                  <a:pt x="936" y="752"/>
                  <a:pt x="900" y="806"/>
                  <a:pt x="853" y="853"/>
                </a:cubicBezTo>
                <a:cubicBezTo>
                  <a:pt x="806" y="900"/>
                  <a:pt x="752" y="936"/>
                  <a:pt x="691" y="961"/>
                </a:cubicBezTo>
                <a:cubicBezTo>
                  <a:pt x="629" y="987"/>
                  <a:pt x="565" y="999"/>
                  <a:pt x="499" y="999"/>
                </a:cubicBezTo>
                <a:cubicBezTo>
                  <a:pt x="433" y="999"/>
                  <a:pt x="369" y="987"/>
                  <a:pt x="308" y="961"/>
                </a:cubicBezTo>
                <a:cubicBezTo>
                  <a:pt x="247" y="936"/>
                  <a:pt x="193" y="900"/>
                  <a:pt x="146" y="853"/>
                </a:cubicBezTo>
                <a:cubicBezTo>
                  <a:pt x="99" y="806"/>
                  <a:pt x="63" y="752"/>
                  <a:pt x="38" y="691"/>
                </a:cubicBezTo>
                <a:cubicBezTo>
                  <a:pt x="13" y="630"/>
                  <a:pt x="0" y="566"/>
                  <a:pt x="0" y="500"/>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30" name="任意多边形 1029"/>
          <p:cNvSpPr/>
          <p:nvPr/>
        </p:nvSpPr>
        <p:spPr>
          <a:xfrm>
            <a:off x="7126200" y="2657160"/>
            <a:ext cx="359640" cy="359640"/>
          </a:xfrm>
          <a:custGeom>
            <a:avLst/>
            <a:gdLst/>
            <a:ahLst/>
            <a:cxnLst/>
            <a:rect l="0" t="0" r="r" b="b"/>
            <a:pathLst>
              <a:path w="999" h="999">
                <a:moveTo>
                  <a:pt x="0" y="500"/>
                </a:moveTo>
                <a:cubicBezTo>
                  <a:pt x="0" y="434"/>
                  <a:pt x="13" y="370"/>
                  <a:pt x="38" y="309"/>
                </a:cubicBezTo>
                <a:cubicBezTo>
                  <a:pt x="63" y="248"/>
                  <a:pt x="99" y="194"/>
                  <a:pt x="146" y="147"/>
                </a:cubicBezTo>
                <a:cubicBezTo>
                  <a:pt x="193" y="100"/>
                  <a:pt x="247" y="64"/>
                  <a:pt x="308" y="38"/>
                </a:cubicBezTo>
                <a:cubicBezTo>
                  <a:pt x="369" y="13"/>
                  <a:pt x="433" y="0"/>
                  <a:pt x="499" y="0"/>
                </a:cubicBezTo>
                <a:cubicBezTo>
                  <a:pt x="565" y="0"/>
                  <a:pt x="629" y="13"/>
                  <a:pt x="691" y="38"/>
                </a:cubicBezTo>
                <a:cubicBezTo>
                  <a:pt x="752" y="64"/>
                  <a:pt x="806" y="100"/>
                  <a:pt x="853" y="147"/>
                </a:cubicBezTo>
                <a:cubicBezTo>
                  <a:pt x="900" y="194"/>
                  <a:pt x="936" y="248"/>
                  <a:pt x="961" y="309"/>
                </a:cubicBezTo>
                <a:cubicBezTo>
                  <a:pt x="987" y="370"/>
                  <a:pt x="999" y="434"/>
                  <a:pt x="999" y="500"/>
                </a:cubicBezTo>
                <a:cubicBezTo>
                  <a:pt x="999" y="566"/>
                  <a:pt x="987" y="630"/>
                  <a:pt x="961" y="691"/>
                </a:cubicBezTo>
                <a:cubicBezTo>
                  <a:pt x="936" y="752"/>
                  <a:pt x="900" y="806"/>
                  <a:pt x="853" y="853"/>
                </a:cubicBezTo>
                <a:cubicBezTo>
                  <a:pt x="806" y="900"/>
                  <a:pt x="752" y="936"/>
                  <a:pt x="691" y="961"/>
                </a:cubicBezTo>
                <a:cubicBezTo>
                  <a:pt x="629" y="987"/>
                  <a:pt x="565" y="999"/>
                  <a:pt x="499" y="999"/>
                </a:cubicBezTo>
                <a:cubicBezTo>
                  <a:pt x="433" y="999"/>
                  <a:pt x="369" y="987"/>
                  <a:pt x="308" y="961"/>
                </a:cubicBezTo>
                <a:cubicBezTo>
                  <a:pt x="247" y="936"/>
                  <a:pt x="193" y="900"/>
                  <a:pt x="146" y="853"/>
                </a:cubicBezTo>
                <a:cubicBezTo>
                  <a:pt x="99" y="806"/>
                  <a:pt x="63" y="752"/>
                  <a:pt x="38" y="691"/>
                </a:cubicBezTo>
                <a:cubicBezTo>
                  <a:pt x="13" y="630"/>
                  <a:pt x="0" y="566"/>
                  <a:pt x="0" y="500"/>
                </a:cubicBezTo>
                <a:moveTo>
                  <a:pt x="499" y="21"/>
                </a:moveTo>
                <a:cubicBezTo>
                  <a:pt x="468" y="21"/>
                  <a:pt x="437" y="24"/>
                  <a:pt x="406" y="30"/>
                </a:cubicBezTo>
                <a:cubicBezTo>
                  <a:pt x="375" y="36"/>
                  <a:pt x="345" y="45"/>
                  <a:pt x="316" y="57"/>
                </a:cubicBezTo>
                <a:cubicBezTo>
                  <a:pt x="287" y="69"/>
                  <a:pt x="260" y="84"/>
                  <a:pt x="233" y="102"/>
                </a:cubicBezTo>
                <a:cubicBezTo>
                  <a:pt x="207" y="120"/>
                  <a:pt x="183" y="140"/>
                  <a:pt x="161" y="162"/>
                </a:cubicBezTo>
                <a:cubicBezTo>
                  <a:pt x="139" y="184"/>
                  <a:pt x="119" y="208"/>
                  <a:pt x="101" y="235"/>
                </a:cubicBezTo>
                <a:cubicBezTo>
                  <a:pt x="84" y="261"/>
                  <a:pt x="69" y="288"/>
                  <a:pt x="57" y="317"/>
                </a:cubicBezTo>
                <a:cubicBezTo>
                  <a:pt x="45" y="346"/>
                  <a:pt x="36" y="376"/>
                  <a:pt x="30" y="407"/>
                </a:cubicBezTo>
                <a:cubicBezTo>
                  <a:pt x="24" y="438"/>
                  <a:pt x="21" y="469"/>
                  <a:pt x="21" y="500"/>
                </a:cubicBezTo>
                <a:cubicBezTo>
                  <a:pt x="21" y="532"/>
                  <a:pt x="24" y="563"/>
                  <a:pt x="30" y="594"/>
                </a:cubicBezTo>
                <a:cubicBezTo>
                  <a:pt x="36" y="624"/>
                  <a:pt x="45" y="654"/>
                  <a:pt x="57" y="683"/>
                </a:cubicBezTo>
                <a:cubicBezTo>
                  <a:pt x="69" y="712"/>
                  <a:pt x="84" y="740"/>
                  <a:pt x="101" y="766"/>
                </a:cubicBezTo>
                <a:cubicBezTo>
                  <a:pt x="119" y="792"/>
                  <a:pt x="139" y="816"/>
                  <a:pt x="161" y="838"/>
                </a:cubicBezTo>
                <a:cubicBezTo>
                  <a:pt x="183" y="861"/>
                  <a:pt x="207" y="881"/>
                  <a:pt x="233" y="898"/>
                </a:cubicBezTo>
                <a:cubicBezTo>
                  <a:pt x="260" y="915"/>
                  <a:pt x="287" y="930"/>
                  <a:pt x="316" y="942"/>
                </a:cubicBezTo>
                <a:cubicBezTo>
                  <a:pt x="345" y="954"/>
                  <a:pt x="375" y="963"/>
                  <a:pt x="406" y="969"/>
                </a:cubicBezTo>
                <a:cubicBezTo>
                  <a:pt x="437" y="975"/>
                  <a:pt x="468" y="979"/>
                  <a:pt x="499" y="979"/>
                </a:cubicBezTo>
                <a:cubicBezTo>
                  <a:pt x="531" y="979"/>
                  <a:pt x="562" y="975"/>
                  <a:pt x="592" y="969"/>
                </a:cubicBezTo>
                <a:cubicBezTo>
                  <a:pt x="623" y="963"/>
                  <a:pt x="653" y="954"/>
                  <a:pt x="683" y="942"/>
                </a:cubicBezTo>
                <a:cubicBezTo>
                  <a:pt x="712" y="930"/>
                  <a:pt x="740" y="915"/>
                  <a:pt x="766" y="898"/>
                </a:cubicBezTo>
                <a:cubicBezTo>
                  <a:pt x="792" y="881"/>
                  <a:pt x="816" y="861"/>
                  <a:pt x="838" y="838"/>
                </a:cubicBezTo>
                <a:cubicBezTo>
                  <a:pt x="861" y="816"/>
                  <a:pt x="880" y="792"/>
                  <a:pt x="898" y="766"/>
                </a:cubicBezTo>
                <a:cubicBezTo>
                  <a:pt x="915" y="740"/>
                  <a:pt x="930" y="712"/>
                  <a:pt x="942" y="683"/>
                </a:cubicBezTo>
                <a:cubicBezTo>
                  <a:pt x="954" y="654"/>
                  <a:pt x="963" y="624"/>
                  <a:pt x="969" y="594"/>
                </a:cubicBezTo>
                <a:cubicBezTo>
                  <a:pt x="975" y="563"/>
                  <a:pt x="978" y="532"/>
                  <a:pt x="978" y="500"/>
                </a:cubicBezTo>
                <a:cubicBezTo>
                  <a:pt x="978" y="469"/>
                  <a:pt x="975" y="438"/>
                  <a:pt x="969" y="407"/>
                </a:cubicBezTo>
                <a:cubicBezTo>
                  <a:pt x="963" y="376"/>
                  <a:pt x="954" y="346"/>
                  <a:pt x="942" y="317"/>
                </a:cubicBezTo>
                <a:cubicBezTo>
                  <a:pt x="930" y="288"/>
                  <a:pt x="915" y="261"/>
                  <a:pt x="898" y="235"/>
                </a:cubicBezTo>
                <a:cubicBezTo>
                  <a:pt x="880" y="208"/>
                  <a:pt x="861" y="184"/>
                  <a:pt x="838" y="162"/>
                </a:cubicBezTo>
                <a:cubicBezTo>
                  <a:pt x="816" y="140"/>
                  <a:pt x="792" y="120"/>
                  <a:pt x="766" y="102"/>
                </a:cubicBezTo>
                <a:cubicBezTo>
                  <a:pt x="740" y="84"/>
                  <a:pt x="712" y="69"/>
                  <a:pt x="683" y="57"/>
                </a:cubicBezTo>
                <a:cubicBezTo>
                  <a:pt x="653" y="45"/>
                  <a:pt x="623" y="36"/>
                  <a:pt x="592" y="30"/>
                </a:cubicBezTo>
                <a:cubicBezTo>
                  <a:pt x="562" y="24"/>
                  <a:pt x="531" y="21"/>
                  <a:pt x="499" y="21"/>
                </a:cubicBezTo>
                <a:close/>
              </a:path>
            </a:pathLst>
          </a:custGeom>
          <a:solidFill>
            <a:srgbClr val="FF9900">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31" name="图片 1030"/>
          <p:cNvPicPr/>
          <p:nvPr/>
        </p:nvPicPr>
        <p:blipFill>
          <a:blip r:embed="rId8"/>
          <a:stretch/>
        </p:blipFill>
        <p:spPr>
          <a:xfrm>
            <a:off x="7208640" y="2762280"/>
            <a:ext cx="186840" cy="149400"/>
          </a:xfrm>
          <a:prstGeom prst="rect">
            <a:avLst/>
          </a:prstGeom>
          <a:noFill/>
          <a:ln w="0">
            <a:noFill/>
          </a:ln>
        </p:spPr>
      </p:pic>
      <p:sp>
        <p:nvSpPr>
          <p:cNvPr id="1032" name="文本框 1031"/>
          <p:cNvSpPr txBox="1"/>
          <p:nvPr/>
        </p:nvSpPr>
        <p:spPr>
          <a:xfrm>
            <a:off x="5587920" y="3546360"/>
            <a:ext cx="3160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上运⾏</a:t>
            </a:r>
            <a:endParaRPr lang="en-US" sz="820" b="0" u="none" strike="noStrike">
              <a:solidFill>
                <a:srgbClr val="000000"/>
              </a:solidFill>
              <a:effectLst/>
              <a:uFillTx/>
              <a:latin typeface="Times New Roman"/>
            </a:endParaRPr>
          </a:p>
        </p:txBody>
      </p:sp>
      <p:pic>
        <p:nvPicPr>
          <p:cNvPr id="1033" name="图片 1032"/>
          <p:cNvPicPr/>
          <p:nvPr/>
        </p:nvPicPr>
        <p:blipFill>
          <a:blip r:embed="rId5"/>
          <a:stretch/>
        </p:blipFill>
        <p:spPr>
          <a:xfrm>
            <a:off x="7246080" y="3166560"/>
            <a:ext cx="104400" cy="104400"/>
          </a:xfrm>
          <a:prstGeom prst="rect">
            <a:avLst/>
          </a:prstGeom>
          <a:noFill/>
          <a:ln w="0">
            <a:noFill/>
          </a:ln>
        </p:spPr>
      </p:pic>
      <p:sp>
        <p:nvSpPr>
          <p:cNvPr id="1034" name="文本框 1033"/>
          <p:cNvSpPr txBox="1"/>
          <p:nvPr/>
        </p:nvSpPr>
        <p:spPr>
          <a:xfrm>
            <a:off x="7604280" y="2715840"/>
            <a:ext cx="747360" cy="21708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CJKsc"/>
                <a:ea typeface="NotoSansCJKsc"/>
              </a:rPr>
              <a:t>容器化部署</a:t>
            </a:r>
            <a:endParaRPr lang="en-US" sz="1180" b="0" u="none" strike="noStrike">
              <a:solidFill>
                <a:srgbClr val="000000"/>
              </a:solidFill>
              <a:effectLst/>
              <a:uFillTx/>
              <a:latin typeface="Times New Roman"/>
            </a:endParaRPr>
          </a:p>
        </p:txBody>
      </p:sp>
      <p:sp>
        <p:nvSpPr>
          <p:cNvPr id="1035" name="文本框 1034"/>
          <p:cNvSpPr txBox="1"/>
          <p:nvPr/>
        </p:nvSpPr>
        <p:spPr>
          <a:xfrm>
            <a:off x="7409520" y="312732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编写</a:t>
            </a:r>
            <a:endParaRPr lang="en-US" sz="820" b="0" u="none" strike="noStrike">
              <a:solidFill>
                <a:srgbClr val="000000"/>
              </a:solidFill>
              <a:effectLst/>
              <a:uFillTx/>
              <a:latin typeface="Times New Roman"/>
            </a:endParaRPr>
          </a:p>
        </p:txBody>
      </p:sp>
      <p:sp>
        <p:nvSpPr>
          <p:cNvPr id="1036" name="文本框 1035"/>
          <p:cNvSpPr txBox="1"/>
          <p:nvPr/>
        </p:nvSpPr>
        <p:spPr>
          <a:xfrm>
            <a:off x="7619040" y="3151440"/>
            <a:ext cx="53280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Dockerﬁle</a:t>
            </a:r>
            <a:endParaRPr lang="en-US" sz="820" b="0" u="none" strike="noStrike">
              <a:solidFill>
                <a:srgbClr val="000000"/>
              </a:solidFill>
              <a:effectLst/>
              <a:uFillTx/>
              <a:latin typeface="Times New Roman"/>
            </a:endParaRPr>
          </a:p>
        </p:txBody>
      </p:sp>
      <p:pic>
        <p:nvPicPr>
          <p:cNvPr id="1037" name="图片 1036"/>
          <p:cNvPicPr/>
          <p:nvPr/>
        </p:nvPicPr>
        <p:blipFill>
          <a:blip r:embed="rId5"/>
          <a:stretch/>
        </p:blipFill>
        <p:spPr>
          <a:xfrm>
            <a:off x="7246080" y="3376080"/>
            <a:ext cx="104400" cy="104400"/>
          </a:xfrm>
          <a:prstGeom prst="rect">
            <a:avLst/>
          </a:prstGeom>
          <a:noFill/>
          <a:ln w="0">
            <a:noFill/>
          </a:ln>
        </p:spPr>
      </p:pic>
      <p:sp>
        <p:nvSpPr>
          <p:cNvPr id="1038" name="文本框 1037"/>
          <p:cNvSpPr txBox="1"/>
          <p:nvPr/>
        </p:nvSpPr>
        <p:spPr>
          <a:xfrm>
            <a:off x="8145720" y="3127320"/>
            <a:ext cx="6318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定义构建环境</a:t>
            </a:r>
            <a:endParaRPr lang="en-US" sz="820" b="0" u="none" strike="noStrike">
              <a:solidFill>
                <a:srgbClr val="000000"/>
              </a:solidFill>
              <a:effectLst/>
              <a:uFillTx/>
              <a:latin typeface="Times New Roman"/>
            </a:endParaRPr>
          </a:p>
        </p:txBody>
      </p:sp>
      <p:sp>
        <p:nvSpPr>
          <p:cNvPr id="1039" name="文本框 1038"/>
          <p:cNvSpPr txBox="1"/>
          <p:nvPr/>
        </p:nvSpPr>
        <p:spPr>
          <a:xfrm>
            <a:off x="7409520" y="333684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构建</a:t>
            </a:r>
            <a:endParaRPr lang="en-US" sz="820" b="0" u="none" strike="noStrike">
              <a:solidFill>
                <a:srgbClr val="000000"/>
              </a:solidFill>
              <a:effectLst/>
              <a:uFillTx/>
              <a:latin typeface="Times New Roman"/>
            </a:endParaRPr>
          </a:p>
        </p:txBody>
      </p:sp>
      <p:sp>
        <p:nvSpPr>
          <p:cNvPr id="1040" name="文本框 1039"/>
          <p:cNvSpPr txBox="1"/>
          <p:nvPr/>
        </p:nvSpPr>
        <p:spPr>
          <a:xfrm>
            <a:off x="7619040" y="3361320"/>
            <a:ext cx="37260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Docker</a:t>
            </a:r>
            <a:endParaRPr lang="en-US" sz="820" b="0" u="none" strike="noStrike">
              <a:solidFill>
                <a:srgbClr val="000000"/>
              </a:solidFill>
              <a:effectLst/>
              <a:uFillTx/>
              <a:latin typeface="Times New Roman"/>
            </a:endParaRPr>
          </a:p>
        </p:txBody>
      </p:sp>
      <p:pic>
        <p:nvPicPr>
          <p:cNvPr id="1041" name="图片 1040"/>
          <p:cNvPicPr/>
          <p:nvPr/>
        </p:nvPicPr>
        <p:blipFill>
          <a:blip r:embed="rId5"/>
          <a:stretch/>
        </p:blipFill>
        <p:spPr>
          <a:xfrm>
            <a:off x="7246080" y="3585600"/>
            <a:ext cx="104400" cy="104400"/>
          </a:xfrm>
          <a:prstGeom prst="rect">
            <a:avLst/>
          </a:prstGeom>
          <a:noFill/>
          <a:ln w="0">
            <a:noFill/>
          </a:ln>
        </p:spPr>
      </p:pic>
      <p:sp>
        <p:nvSpPr>
          <p:cNvPr id="1042" name="文本框 1041"/>
          <p:cNvSpPr txBox="1"/>
          <p:nvPr/>
        </p:nvSpPr>
        <p:spPr>
          <a:xfrm>
            <a:off x="7986240" y="3336840"/>
            <a:ext cx="73692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镜像并启动容器</a:t>
            </a:r>
            <a:endParaRPr lang="en-US" sz="820" b="0" u="none" strike="noStrike">
              <a:solidFill>
                <a:srgbClr val="000000"/>
              </a:solidFill>
              <a:effectLst/>
              <a:uFillTx/>
              <a:latin typeface="Times New Roman"/>
            </a:endParaRPr>
          </a:p>
        </p:txBody>
      </p:sp>
      <p:pic>
        <p:nvPicPr>
          <p:cNvPr id="1043" name="图片 1042"/>
          <p:cNvPicPr/>
          <p:nvPr/>
        </p:nvPicPr>
        <p:blipFill>
          <a:blip r:embed="rId9"/>
          <a:stretch/>
        </p:blipFill>
        <p:spPr>
          <a:xfrm>
            <a:off x="1107720" y="4244400"/>
            <a:ext cx="111960" cy="149400"/>
          </a:xfrm>
          <a:prstGeom prst="rect">
            <a:avLst/>
          </a:prstGeom>
          <a:noFill/>
          <a:ln w="0">
            <a:noFill/>
          </a:ln>
        </p:spPr>
      </p:pic>
      <p:sp>
        <p:nvSpPr>
          <p:cNvPr id="1044" name="文本框 1043"/>
          <p:cNvSpPr txBox="1"/>
          <p:nvPr/>
        </p:nvSpPr>
        <p:spPr>
          <a:xfrm>
            <a:off x="7409520" y="3546360"/>
            <a:ext cx="126252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确保应⽤在容器中正常运⾏</a:t>
            </a:r>
            <a:endParaRPr lang="en-US" sz="820" b="0" u="none" strike="noStrike">
              <a:solidFill>
                <a:srgbClr val="000000"/>
              </a:solidFill>
              <a:effectLst/>
              <a:uFillTx/>
              <a:latin typeface="Times New Roman"/>
            </a:endParaRPr>
          </a:p>
        </p:txBody>
      </p:sp>
      <p:sp>
        <p:nvSpPr>
          <p:cNvPr id="1045" name="文本框 1044"/>
          <p:cNvSpPr txBox="1"/>
          <p:nvPr/>
        </p:nvSpPr>
        <p:spPr>
          <a:xfrm>
            <a:off x="1306080" y="4197960"/>
            <a:ext cx="299520" cy="21708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CJKsc"/>
                <a:ea typeface="NotoSansCJKsc"/>
              </a:rPr>
              <a:t>企业</a:t>
            </a:r>
            <a:endParaRPr lang="en-US" sz="1180" b="0" u="none" strike="noStrike">
              <a:solidFill>
                <a:srgbClr val="000000"/>
              </a:solidFill>
              <a:effectLst/>
              <a:uFillTx/>
              <a:latin typeface="Times New Roman"/>
            </a:endParaRPr>
          </a:p>
        </p:txBody>
      </p:sp>
      <p:sp>
        <p:nvSpPr>
          <p:cNvPr id="1046" name="文本框 1045"/>
          <p:cNvSpPr txBox="1"/>
          <p:nvPr/>
        </p:nvSpPr>
        <p:spPr>
          <a:xfrm>
            <a:off x="1605600" y="4232880"/>
            <a:ext cx="158040" cy="174240"/>
          </a:xfrm>
          <a:prstGeom prst="rect">
            <a:avLst/>
          </a:prstGeom>
          <a:noFill/>
          <a:ln w="0">
            <a:noFill/>
          </a:ln>
        </p:spPr>
        <p:txBody>
          <a:bodyPr wrap="none" lIns="0" tIns="0" rIns="0" bIns="0" anchor="t">
            <a:spAutoFit/>
          </a:bodyPr>
          <a:lstStyle/>
          <a:p>
            <a:r>
              <a:rPr lang="en-US" sz="1180" b="1" u="none" strike="noStrike">
                <a:solidFill>
                  <a:srgbClr val="BFDBFE"/>
                </a:solidFill>
                <a:effectLst/>
                <a:uFillTx/>
                <a:latin typeface="DejaVuSans"/>
                <a:ea typeface="DejaVuSans"/>
              </a:rPr>
              <a:t>IT</a:t>
            </a:r>
            <a:endParaRPr lang="en-US" sz="1180" b="0" u="none" strike="noStrike">
              <a:solidFill>
                <a:srgbClr val="000000"/>
              </a:solidFill>
              <a:effectLst/>
              <a:uFillTx/>
              <a:latin typeface="Times New Roman"/>
            </a:endParaRPr>
          </a:p>
        </p:txBody>
      </p:sp>
      <p:pic>
        <p:nvPicPr>
          <p:cNvPr id="1047" name="图片 1046"/>
          <p:cNvPicPr/>
          <p:nvPr/>
        </p:nvPicPr>
        <p:blipFill>
          <a:blip r:embed="rId10"/>
          <a:stretch/>
        </p:blipFill>
        <p:spPr>
          <a:xfrm>
            <a:off x="1107720" y="4573800"/>
            <a:ext cx="119520" cy="119520"/>
          </a:xfrm>
          <a:prstGeom prst="rect">
            <a:avLst/>
          </a:prstGeom>
          <a:noFill/>
          <a:ln w="0">
            <a:noFill/>
          </a:ln>
        </p:spPr>
      </p:pic>
      <p:sp>
        <p:nvSpPr>
          <p:cNvPr id="1048" name="文本框 1047"/>
          <p:cNvSpPr txBox="1"/>
          <p:nvPr/>
        </p:nvSpPr>
        <p:spPr>
          <a:xfrm>
            <a:off x="1763640" y="4197960"/>
            <a:ext cx="896760" cy="21708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CJKsc"/>
                <a:ea typeface="NotoSansCJKsc"/>
              </a:rPr>
              <a:t>基础设施整合</a:t>
            </a:r>
            <a:endParaRPr lang="en-US" sz="1180" b="0" u="none" strike="noStrike">
              <a:solidFill>
                <a:srgbClr val="000000"/>
              </a:solidFill>
              <a:effectLst/>
              <a:uFillTx/>
              <a:latin typeface="Times New Roman"/>
            </a:endParaRPr>
          </a:p>
        </p:txBody>
      </p:sp>
      <p:pic>
        <p:nvPicPr>
          <p:cNvPr id="1049" name="图片 1048"/>
          <p:cNvPicPr/>
          <p:nvPr/>
        </p:nvPicPr>
        <p:blipFill>
          <a:blip r:embed="rId11"/>
          <a:stretch/>
        </p:blipFill>
        <p:spPr>
          <a:xfrm>
            <a:off x="1227600" y="4813200"/>
            <a:ext cx="52200" cy="104400"/>
          </a:xfrm>
          <a:prstGeom prst="rect">
            <a:avLst/>
          </a:prstGeom>
          <a:noFill/>
          <a:ln w="0">
            <a:noFill/>
          </a:ln>
        </p:spPr>
      </p:pic>
      <p:sp>
        <p:nvSpPr>
          <p:cNvPr id="1050" name="文本框 1049"/>
          <p:cNvSpPr txBox="1"/>
          <p:nvPr/>
        </p:nvSpPr>
        <p:spPr>
          <a:xfrm>
            <a:off x="1283760" y="4532040"/>
            <a:ext cx="84348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安全与访问控制</a:t>
            </a:r>
            <a:endParaRPr lang="en-US" sz="939" b="0" u="none" strike="noStrike">
              <a:solidFill>
                <a:srgbClr val="000000"/>
              </a:solidFill>
              <a:effectLst/>
              <a:uFillTx/>
              <a:latin typeface="Times New Roman"/>
            </a:endParaRPr>
          </a:p>
        </p:txBody>
      </p:sp>
      <p:sp>
        <p:nvSpPr>
          <p:cNvPr id="1051" name="文本框 1050"/>
          <p:cNvSpPr txBox="1"/>
          <p:nvPr/>
        </p:nvSpPr>
        <p:spPr>
          <a:xfrm>
            <a:off x="1336320" y="477396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配置</a:t>
            </a:r>
            <a:endParaRPr lang="en-US" sz="820" b="0" u="none" strike="noStrike">
              <a:solidFill>
                <a:srgbClr val="000000"/>
              </a:solidFill>
              <a:effectLst/>
              <a:uFillTx/>
              <a:latin typeface="Times New Roman"/>
            </a:endParaRPr>
          </a:p>
        </p:txBody>
      </p:sp>
      <p:sp>
        <p:nvSpPr>
          <p:cNvPr id="1052" name="文本框 1051"/>
          <p:cNvSpPr txBox="1"/>
          <p:nvPr/>
        </p:nvSpPr>
        <p:spPr>
          <a:xfrm>
            <a:off x="1545840" y="4798440"/>
            <a:ext cx="30420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Nginx</a:t>
            </a:r>
            <a:endParaRPr lang="en-US" sz="820" b="0" u="none" strike="noStrike">
              <a:solidFill>
                <a:srgbClr val="000000"/>
              </a:solidFill>
              <a:effectLst/>
              <a:uFillTx/>
              <a:latin typeface="Times New Roman"/>
            </a:endParaRPr>
          </a:p>
        </p:txBody>
      </p:sp>
      <p:pic>
        <p:nvPicPr>
          <p:cNvPr id="1053" name="图片 1052"/>
          <p:cNvPicPr/>
          <p:nvPr/>
        </p:nvPicPr>
        <p:blipFill>
          <a:blip r:embed="rId11"/>
          <a:stretch/>
        </p:blipFill>
        <p:spPr>
          <a:xfrm>
            <a:off x="1227600" y="5023080"/>
            <a:ext cx="52200" cy="104400"/>
          </a:xfrm>
          <a:prstGeom prst="rect">
            <a:avLst/>
          </a:prstGeom>
          <a:noFill/>
          <a:ln w="0">
            <a:noFill/>
          </a:ln>
        </p:spPr>
      </p:pic>
      <p:sp>
        <p:nvSpPr>
          <p:cNvPr id="1054" name="文本框 1053"/>
          <p:cNvSpPr txBox="1"/>
          <p:nvPr/>
        </p:nvSpPr>
        <p:spPr>
          <a:xfrm>
            <a:off x="1848240" y="4773960"/>
            <a:ext cx="8420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反向代理管理流量</a:t>
            </a:r>
            <a:endParaRPr lang="en-US" sz="820" b="0" u="none" strike="noStrike">
              <a:solidFill>
                <a:srgbClr val="000000"/>
              </a:solidFill>
              <a:effectLst/>
              <a:uFillTx/>
              <a:latin typeface="Times New Roman"/>
            </a:endParaRPr>
          </a:p>
        </p:txBody>
      </p:sp>
      <p:sp>
        <p:nvSpPr>
          <p:cNvPr id="1055" name="文本框 1054"/>
          <p:cNvSpPr txBox="1"/>
          <p:nvPr/>
        </p:nvSpPr>
        <p:spPr>
          <a:xfrm>
            <a:off x="1336320" y="498384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提供</a:t>
            </a:r>
            <a:endParaRPr lang="en-US" sz="820" b="0" u="none" strike="noStrike">
              <a:solidFill>
                <a:srgbClr val="000000"/>
              </a:solidFill>
              <a:effectLst/>
              <a:uFillTx/>
              <a:latin typeface="Times New Roman"/>
            </a:endParaRPr>
          </a:p>
        </p:txBody>
      </p:sp>
      <p:sp>
        <p:nvSpPr>
          <p:cNvPr id="1056" name="文本框 1055"/>
          <p:cNvSpPr txBox="1"/>
          <p:nvPr/>
        </p:nvSpPr>
        <p:spPr>
          <a:xfrm>
            <a:off x="1545840" y="5007960"/>
            <a:ext cx="33840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HTTPS</a:t>
            </a:r>
            <a:endParaRPr lang="en-US" sz="820" b="0" u="none" strike="noStrike">
              <a:solidFill>
                <a:srgbClr val="000000"/>
              </a:solidFill>
              <a:effectLst/>
              <a:uFillTx/>
              <a:latin typeface="Times New Roman"/>
            </a:endParaRPr>
          </a:p>
        </p:txBody>
      </p:sp>
      <p:pic>
        <p:nvPicPr>
          <p:cNvPr id="1057" name="图片 1056"/>
          <p:cNvPicPr/>
          <p:nvPr/>
        </p:nvPicPr>
        <p:blipFill>
          <a:blip r:embed="rId11"/>
          <a:stretch/>
        </p:blipFill>
        <p:spPr>
          <a:xfrm>
            <a:off x="1227600" y="5232600"/>
            <a:ext cx="52200" cy="104400"/>
          </a:xfrm>
          <a:prstGeom prst="rect">
            <a:avLst/>
          </a:prstGeom>
          <a:noFill/>
          <a:ln w="0">
            <a:noFill/>
          </a:ln>
        </p:spPr>
      </p:pic>
      <p:sp>
        <p:nvSpPr>
          <p:cNvPr id="1058" name="文本框 1057"/>
          <p:cNvSpPr txBox="1"/>
          <p:nvPr/>
        </p:nvSpPr>
        <p:spPr>
          <a:xfrm>
            <a:off x="1880640" y="4983840"/>
            <a:ext cx="73692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⽀持增强安全性</a:t>
            </a:r>
            <a:endParaRPr lang="en-US" sz="820" b="0" u="none" strike="noStrike">
              <a:solidFill>
                <a:srgbClr val="000000"/>
              </a:solidFill>
              <a:effectLst/>
              <a:uFillTx/>
              <a:latin typeface="Times New Roman"/>
            </a:endParaRPr>
          </a:p>
        </p:txBody>
      </p:sp>
      <p:sp>
        <p:nvSpPr>
          <p:cNvPr id="1059" name="文本框 1058"/>
          <p:cNvSpPr txBox="1"/>
          <p:nvPr/>
        </p:nvSpPr>
        <p:spPr>
          <a:xfrm>
            <a:off x="1336320" y="519336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实现</a:t>
            </a:r>
            <a:endParaRPr lang="en-US" sz="820" b="0" u="none" strike="noStrike">
              <a:solidFill>
                <a:srgbClr val="000000"/>
              </a:solidFill>
              <a:effectLst/>
              <a:uFillTx/>
              <a:latin typeface="Times New Roman"/>
            </a:endParaRPr>
          </a:p>
        </p:txBody>
      </p:sp>
      <p:sp>
        <p:nvSpPr>
          <p:cNvPr id="1060" name="文本框 1059"/>
          <p:cNvSpPr txBox="1"/>
          <p:nvPr/>
        </p:nvSpPr>
        <p:spPr>
          <a:xfrm>
            <a:off x="1545840" y="5217480"/>
            <a:ext cx="10440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IP</a:t>
            </a:r>
            <a:endParaRPr lang="en-US" sz="820" b="0" u="none" strike="noStrike">
              <a:solidFill>
                <a:srgbClr val="000000"/>
              </a:solidFill>
              <a:effectLst/>
              <a:uFillTx/>
              <a:latin typeface="Times New Roman"/>
            </a:endParaRPr>
          </a:p>
        </p:txBody>
      </p:sp>
      <p:pic>
        <p:nvPicPr>
          <p:cNvPr id="1061" name="图片 1060"/>
          <p:cNvPicPr/>
          <p:nvPr/>
        </p:nvPicPr>
        <p:blipFill>
          <a:blip r:embed="rId12"/>
          <a:stretch/>
        </p:blipFill>
        <p:spPr>
          <a:xfrm>
            <a:off x="5449680" y="4573800"/>
            <a:ext cx="149400" cy="119520"/>
          </a:xfrm>
          <a:prstGeom prst="rect">
            <a:avLst/>
          </a:prstGeom>
          <a:noFill/>
          <a:ln w="0">
            <a:noFill/>
          </a:ln>
        </p:spPr>
      </p:pic>
      <p:sp>
        <p:nvSpPr>
          <p:cNvPr id="1062" name="文本框 1061"/>
          <p:cNvSpPr txBox="1"/>
          <p:nvPr/>
        </p:nvSpPr>
        <p:spPr>
          <a:xfrm>
            <a:off x="1639800" y="5193360"/>
            <a:ext cx="8420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访问限制保护系统</a:t>
            </a:r>
            <a:endParaRPr lang="en-US" sz="820" b="0" u="none" strike="noStrike">
              <a:solidFill>
                <a:srgbClr val="000000"/>
              </a:solidFill>
              <a:effectLst/>
              <a:uFillTx/>
              <a:latin typeface="Times New Roman"/>
            </a:endParaRPr>
          </a:p>
        </p:txBody>
      </p:sp>
      <p:pic>
        <p:nvPicPr>
          <p:cNvPr id="1063" name="图片 1062"/>
          <p:cNvPicPr/>
          <p:nvPr/>
        </p:nvPicPr>
        <p:blipFill>
          <a:blip r:embed="rId11"/>
          <a:stretch/>
        </p:blipFill>
        <p:spPr>
          <a:xfrm>
            <a:off x="5569560" y="4813200"/>
            <a:ext cx="52200" cy="104400"/>
          </a:xfrm>
          <a:prstGeom prst="rect">
            <a:avLst/>
          </a:prstGeom>
          <a:noFill/>
          <a:ln w="0">
            <a:noFill/>
          </a:ln>
        </p:spPr>
      </p:pic>
      <p:sp>
        <p:nvSpPr>
          <p:cNvPr id="1064" name="文本框 1063"/>
          <p:cNvSpPr txBox="1"/>
          <p:nvPr/>
        </p:nvSpPr>
        <p:spPr>
          <a:xfrm>
            <a:off x="5655600" y="4532040"/>
            <a:ext cx="84348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⽹络与服务配置</a:t>
            </a:r>
            <a:endParaRPr lang="en-US" sz="939" b="0" u="none" strike="noStrike">
              <a:solidFill>
                <a:srgbClr val="000000"/>
              </a:solidFill>
              <a:effectLst/>
              <a:uFillTx/>
              <a:latin typeface="Times New Roman"/>
            </a:endParaRPr>
          </a:p>
        </p:txBody>
      </p:sp>
      <p:pic>
        <p:nvPicPr>
          <p:cNvPr id="1065" name="图片 1064"/>
          <p:cNvPicPr/>
          <p:nvPr/>
        </p:nvPicPr>
        <p:blipFill>
          <a:blip r:embed="rId11"/>
          <a:stretch/>
        </p:blipFill>
        <p:spPr>
          <a:xfrm>
            <a:off x="5569560" y="5023080"/>
            <a:ext cx="52200" cy="104400"/>
          </a:xfrm>
          <a:prstGeom prst="rect">
            <a:avLst/>
          </a:prstGeom>
          <a:noFill/>
          <a:ln w="0">
            <a:noFill/>
          </a:ln>
        </p:spPr>
      </p:pic>
      <p:sp>
        <p:nvSpPr>
          <p:cNvPr id="1066" name="文本框 1065"/>
          <p:cNvSpPr txBox="1"/>
          <p:nvPr/>
        </p:nvSpPr>
        <p:spPr>
          <a:xfrm>
            <a:off x="5677920" y="4773960"/>
            <a:ext cx="13676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在企业内部⽹络暴露服务端⼝</a:t>
            </a:r>
            <a:endParaRPr lang="en-US" sz="820" b="0" u="none" strike="noStrike">
              <a:solidFill>
                <a:srgbClr val="000000"/>
              </a:solidFill>
              <a:effectLst/>
              <a:uFillTx/>
              <a:latin typeface="Times New Roman"/>
            </a:endParaRPr>
          </a:p>
        </p:txBody>
      </p:sp>
      <p:sp>
        <p:nvSpPr>
          <p:cNvPr id="1067" name="文本框 1066"/>
          <p:cNvSpPr txBox="1"/>
          <p:nvPr/>
        </p:nvSpPr>
        <p:spPr>
          <a:xfrm>
            <a:off x="5677920" y="4983840"/>
            <a:ext cx="6318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配置域名服务</a:t>
            </a:r>
            <a:endParaRPr lang="en-US" sz="820" b="0" u="none" strike="noStrike">
              <a:solidFill>
                <a:srgbClr val="000000"/>
              </a:solidFill>
              <a:effectLst/>
              <a:uFillTx/>
              <a:latin typeface="Times New Roman"/>
            </a:endParaRPr>
          </a:p>
        </p:txBody>
      </p:sp>
      <p:sp>
        <p:nvSpPr>
          <p:cNvPr id="1068" name="文本框 1067"/>
          <p:cNvSpPr txBox="1"/>
          <p:nvPr/>
        </p:nvSpPr>
        <p:spPr>
          <a:xfrm>
            <a:off x="6306840" y="5007960"/>
            <a:ext cx="10440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a:t>
            </a:r>
            <a:endParaRPr lang="en-US" sz="820" b="0" u="none" strike="noStrike">
              <a:solidFill>
                <a:srgbClr val="000000"/>
              </a:solidFill>
              <a:effectLst/>
              <a:uFillTx/>
              <a:latin typeface="Times New Roman"/>
            </a:endParaRPr>
          </a:p>
        </p:txBody>
      </p:sp>
      <p:sp>
        <p:nvSpPr>
          <p:cNvPr id="1069" name="文本框 1068"/>
          <p:cNvSpPr txBox="1"/>
          <p:nvPr/>
        </p:nvSpPr>
        <p:spPr>
          <a:xfrm>
            <a:off x="6347520" y="4983840"/>
            <a:ext cx="1058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如</a:t>
            </a:r>
            <a:endParaRPr lang="en-US" sz="820" b="0" u="none" strike="noStrike">
              <a:solidFill>
                <a:srgbClr val="000000"/>
              </a:solidFill>
              <a:effectLst/>
              <a:uFillTx/>
              <a:latin typeface="Times New Roman"/>
            </a:endParaRPr>
          </a:p>
        </p:txBody>
      </p:sp>
      <p:pic>
        <p:nvPicPr>
          <p:cNvPr id="1070" name="图片 1069"/>
          <p:cNvPicPr/>
          <p:nvPr/>
        </p:nvPicPr>
        <p:blipFill>
          <a:blip r:embed="rId11"/>
          <a:stretch/>
        </p:blipFill>
        <p:spPr>
          <a:xfrm>
            <a:off x="5569560" y="5232600"/>
            <a:ext cx="52200" cy="104400"/>
          </a:xfrm>
          <a:prstGeom prst="rect">
            <a:avLst/>
          </a:prstGeom>
          <a:noFill/>
          <a:ln w="0">
            <a:noFill/>
          </a:ln>
        </p:spPr>
      </p:pic>
      <p:sp>
        <p:nvSpPr>
          <p:cNvPr id="1071" name="文本框 1070"/>
          <p:cNvSpPr txBox="1"/>
          <p:nvPr/>
        </p:nvSpPr>
        <p:spPr>
          <a:xfrm>
            <a:off x="6452280" y="5007960"/>
            <a:ext cx="118548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qa.yourcompany.com)</a:t>
            </a:r>
            <a:endParaRPr lang="en-US" sz="820" b="0" u="none" strike="noStrike">
              <a:solidFill>
                <a:srgbClr val="000000"/>
              </a:solidFill>
              <a:effectLst/>
              <a:uFillTx/>
              <a:latin typeface="Times New Roman"/>
            </a:endParaRPr>
          </a:p>
        </p:txBody>
      </p:sp>
      <p:sp>
        <p:nvSpPr>
          <p:cNvPr id="1072" name="文本框 1071"/>
          <p:cNvSpPr txBox="1"/>
          <p:nvPr/>
        </p:nvSpPr>
        <p:spPr>
          <a:xfrm>
            <a:off x="5677920" y="5193360"/>
            <a:ext cx="73692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设置请求路由到</a:t>
            </a:r>
            <a:endParaRPr lang="en-US" sz="820" b="0" u="none" strike="noStrike">
              <a:solidFill>
                <a:srgbClr val="000000"/>
              </a:solidFill>
              <a:effectLst/>
              <a:uFillTx/>
              <a:latin typeface="Times New Roman"/>
            </a:endParaRPr>
          </a:p>
        </p:txBody>
      </p:sp>
      <p:sp>
        <p:nvSpPr>
          <p:cNvPr id="1073" name="文本框 1072"/>
          <p:cNvSpPr txBox="1"/>
          <p:nvPr/>
        </p:nvSpPr>
        <p:spPr>
          <a:xfrm>
            <a:off x="6411600" y="5217480"/>
            <a:ext cx="27072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Flask</a:t>
            </a:r>
            <a:endParaRPr lang="en-US" sz="820" b="0" u="none" strike="noStrike">
              <a:solidFill>
                <a:srgbClr val="000000"/>
              </a:solidFill>
              <a:effectLst/>
              <a:uFillTx/>
              <a:latin typeface="Times New Roman"/>
            </a:endParaRPr>
          </a:p>
        </p:txBody>
      </p:sp>
      <p:sp>
        <p:nvSpPr>
          <p:cNvPr id="1074" name="文本框 1073"/>
          <p:cNvSpPr txBox="1"/>
          <p:nvPr/>
        </p:nvSpPr>
        <p:spPr>
          <a:xfrm>
            <a:off x="6680520" y="519336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服务</a:t>
            </a:r>
            <a:endParaRPr lang="en-US" sz="820" b="0" u="none" strike="noStrike">
              <a:solidFill>
                <a:srgbClr val="000000"/>
              </a:solidFill>
              <a:effectLst/>
              <a:uFillTx/>
              <a:latin typeface="Times New Roman"/>
            </a:endParaRPr>
          </a:p>
        </p:txBody>
      </p:sp>
      <p:sp>
        <p:nvSpPr>
          <p:cNvPr id="1075" name="文本框 1074"/>
          <p:cNvSpPr txBox="1"/>
          <p:nvPr/>
        </p:nvSpPr>
        <p:spPr>
          <a:xfrm>
            <a:off x="1044360" y="5847480"/>
            <a:ext cx="34812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Nginx</a:t>
            </a:r>
            <a:endParaRPr lang="en-US" sz="939" b="0" u="none" strike="noStrike">
              <a:solidFill>
                <a:srgbClr val="000000"/>
              </a:solidFill>
              <a:effectLst/>
              <a:uFillTx/>
              <a:latin typeface="Times New Roman"/>
            </a:endParaRPr>
          </a:p>
        </p:txBody>
      </p:sp>
      <p:sp>
        <p:nvSpPr>
          <p:cNvPr id="1076" name="文本框 1075"/>
          <p:cNvSpPr txBox="1"/>
          <p:nvPr/>
        </p:nvSpPr>
        <p:spPr>
          <a:xfrm>
            <a:off x="1389960" y="5819760"/>
            <a:ext cx="96372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反向代理配置⽰例</a:t>
            </a:r>
            <a:endParaRPr lang="en-US" sz="939" b="0" u="none" strike="noStrike">
              <a:solidFill>
                <a:srgbClr val="000000"/>
              </a:solidFill>
              <a:effectLst/>
              <a:uFillTx/>
              <a:latin typeface="Times New Roman"/>
            </a:endParaRPr>
          </a:p>
        </p:txBody>
      </p:sp>
      <p:sp>
        <p:nvSpPr>
          <p:cNvPr id="1077" name="文本框 1076"/>
          <p:cNvSpPr txBox="1"/>
          <p:nvPr/>
        </p:nvSpPr>
        <p:spPr>
          <a:xfrm>
            <a:off x="1134000" y="6168240"/>
            <a:ext cx="432360" cy="102600"/>
          </a:xfrm>
          <a:prstGeom prst="rect">
            <a:avLst/>
          </a:prstGeom>
          <a:noFill/>
          <a:ln w="0">
            <a:noFill/>
          </a:ln>
        </p:spPr>
        <p:txBody>
          <a:bodyPr wrap="none" lIns="0" tIns="0" rIns="0" bIns="0" anchor="t">
            <a:spAutoFit/>
          </a:bodyPr>
          <a:lstStyle/>
          <a:p>
            <a:r>
              <a:rPr lang="en-US" sz="710" b="0" u="none" strike="noStrike">
                <a:solidFill>
                  <a:srgbClr val="DBEAFE"/>
                </a:solidFill>
                <a:effectLst/>
                <a:uFillTx/>
                <a:latin typeface="Courier New"/>
                <a:ea typeface="Courier New"/>
              </a:rPr>
              <a:t>server {</a:t>
            </a:r>
            <a:endParaRPr lang="en-US" sz="710" b="0" u="none" strike="noStrike">
              <a:solidFill>
                <a:srgbClr val="000000"/>
              </a:solidFill>
              <a:effectLst/>
              <a:uFillTx/>
              <a:latin typeface="Times New Roman"/>
            </a:endParaRPr>
          </a:p>
        </p:txBody>
      </p:sp>
      <p:sp>
        <p:nvSpPr>
          <p:cNvPr id="1078" name="文本框 1077"/>
          <p:cNvSpPr txBox="1"/>
          <p:nvPr/>
        </p:nvSpPr>
        <p:spPr>
          <a:xfrm>
            <a:off x="1134000" y="6288120"/>
            <a:ext cx="756000" cy="102600"/>
          </a:xfrm>
          <a:prstGeom prst="rect">
            <a:avLst/>
          </a:prstGeom>
          <a:noFill/>
          <a:ln w="0">
            <a:noFill/>
          </a:ln>
        </p:spPr>
        <p:txBody>
          <a:bodyPr wrap="none" lIns="0" tIns="0" rIns="0" bIns="0" anchor="t">
            <a:spAutoFit/>
          </a:bodyPr>
          <a:lstStyle/>
          <a:p>
            <a:r>
              <a:rPr lang="en-US" sz="710" b="0" u="none" strike="noStrike">
                <a:solidFill>
                  <a:srgbClr val="DBEAFE"/>
                </a:solidFill>
                <a:effectLst/>
                <a:uFillTx/>
                <a:latin typeface="Courier New"/>
                <a:ea typeface="Courier New"/>
              </a:rPr>
              <a:t>    listen 80;</a:t>
            </a:r>
            <a:endParaRPr lang="en-US" sz="710" b="0" u="none" strike="noStrike">
              <a:solidFill>
                <a:srgbClr val="000000"/>
              </a:solidFill>
              <a:effectLst/>
              <a:uFillTx/>
              <a:latin typeface="Times New Roman"/>
            </a:endParaRPr>
          </a:p>
        </p:txBody>
      </p:sp>
      <p:sp>
        <p:nvSpPr>
          <p:cNvPr id="1079" name="文本框 1078"/>
          <p:cNvSpPr txBox="1"/>
          <p:nvPr/>
        </p:nvSpPr>
        <p:spPr>
          <a:xfrm>
            <a:off x="1134000" y="6407640"/>
            <a:ext cx="1889280" cy="102600"/>
          </a:xfrm>
          <a:prstGeom prst="rect">
            <a:avLst/>
          </a:prstGeom>
          <a:noFill/>
          <a:ln w="0">
            <a:noFill/>
          </a:ln>
        </p:spPr>
        <p:txBody>
          <a:bodyPr wrap="none" lIns="0" tIns="0" rIns="0" bIns="0" anchor="t">
            <a:spAutoFit/>
          </a:bodyPr>
          <a:lstStyle/>
          <a:p>
            <a:r>
              <a:rPr lang="en-US" sz="710" b="0" u="none" strike="noStrike">
                <a:solidFill>
                  <a:srgbClr val="DBEAFE"/>
                </a:solidFill>
                <a:effectLst/>
                <a:uFillTx/>
                <a:latin typeface="Courier New"/>
                <a:ea typeface="Courier New"/>
              </a:rPr>
              <a:t>    server_name qa.yourcompany.com;</a:t>
            </a:r>
            <a:endParaRPr lang="en-US" sz="710" b="0" u="none" strike="noStrike">
              <a:solidFill>
                <a:srgbClr val="000000"/>
              </a:solidFill>
              <a:effectLst/>
              <a:uFillTx/>
              <a:latin typeface="Times New Roman"/>
            </a:endParaRPr>
          </a:p>
        </p:txBody>
      </p:sp>
      <p:sp>
        <p:nvSpPr>
          <p:cNvPr id="1080" name="文本框 1079"/>
          <p:cNvSpPr txBox="1"/>
          <p:nvPr/>
        </p:nvSpPr>
        <p:spPr>
          <a:xfrm>
            <a:off x="1134000" y="6647400"/>
            <a:ext cx="864000" cy="102600"/>
          </a:xfrm>
          <a:prstGeom prst="rect">
            <a:avLst/>
          </a:prstGeom>
          <a:noFill/>
          <a:ln w="0">
            <a:noFill/>
          </a:ln>
        </p:spPr>
        <p:txBody>
          <a:bodyPr wrap="none" lIns="0" tIns="0" rIns="0" bIns="0" anchor="t">
            <a:spAutoFit/>
          </a:bodyPr>
          <a:lstStyle/>
          <a:p>
            <a:r>
              <a:rPr lang="en-US" sz="710" b="0" u="none" strike="noStrike">
                <a:solidFill>
                  <a:srgbClr val="DBEAFE"/>
                </a:solidFill>
                <a:effectLst/>
                <a:uFillTx/>
                <a:latin typeface="Courier New"/>
                <a:ea typeface="Courier New"/>
              </a:rPr>
              <a:t>    location / {</a:t>
            </a:r>
            <a:endParaRPr lang="en-US" sz="710" b="0" u="none" strike="noStrike">
              <a:solidFill>
                <a:srgbClr val="000000"/>
              </a:solidFill>
              <a:effectLst/>
              <a:uFillTx/>
              <a:latin typeface="Times New Roman"/>
            </a:endParaRPr>
          </a:p>
        </p:txBody>
      </p:sp>
      <p:sp>
        <p:nvSpPr>
          <p:cNvPr id="1081" name="文本框 1080"/>
          <p:cNvSpPr txBox="1"/>
          <p:nvPr/>
        </p:nvSpPr>
        <p:spPr>
          <a:xfrm>
            <a:off x="2158200" y="6767280"/>
            <a:ext cx="162720" cy="102600"/>
          </a:xfrm>
          <a:prstGeom prst="rect">
            <a:avLst/>
          </a:prstGeom>
          <a:noFill/>
          <a:ln w="0">
            <a:noFill/>
          </a:ln>
        </p:spPr>
        <p:txBody>
          <a:bodyPr wrap="none" lIns="0" tIns="0" rIns="0" bIns="0" anchor="t">
            <a:spAutoFit/>
          </a:bodyPr>
          <a:lstStyle/>
          <a:p>
            <a:r>
              <a:rPr lang="en-US" sz="710" b="0" u="none" strike="noStrike">
                <a:solidFill>
                  <a:srgbClr val="DBEAFE"/>
                </a:solidFill>
                <a:effectLst/>
                <a:uFillTx/>
                <a:latin typeface="Courier New"/>
                <a:ea typeface="Courier New"/>
              </a:rPr>
              <a:t>htt</a:t>
            </a:r>
            <a:endParaRPr lang="en-US" sz="710" b="0" u="none" strike="noStrike">
              <a:solidFill>
                <a:srgbClr val="000000"/>
              </a:solidFill>
              <a:effectLst/>
              <a:uFillTx/>
              <a:latin typeface="Times New Roman"/>
            </a:endParaRPr>
          </a:p>
        </p:txBody>
      </p:sp>
      <p:pic>
        <p:nvPicPr>
          <p:cNvPr id="1082" name="图片 1081"/>
          <p:cNvPicPr/>
          <p:nvPr/>
        </p:nvPicPr>
        <p:blipFill>
          <a:blip r:embed="rId13"/>
          <a:stretch/>
        </p:blipFill>
        <p:spPr>
          <a:xfrm>
            <a:off x="928080" y="7208640"/>
            <a:ext cx="82080" cy="104400"/>
          </a:xfrm>
          <a:prstGeom prst="rect">
            <a:avLst/>
          </a:prstGeom>
          <a:noFill/>
          <a:ln w="0">
            <a:noFill/>
          </a:ln>
        </p:spPr>
      </p:pic>
      <p:sp>
        <p:nvSpPr>
          <p:cNvPr id="1083" name="文本框 1082"/>
          <p:cNvSpPr txBox="1"/>
          <p:nvPr/>
        </p:nvSpPr>
        <p:spPr>
          <a:xfrm>
            <a:off x="2427840" y="6767280"/>
            <a:ext cx="864000" cy="102600"/>
          </a:xfrm>
          <a:prstGeom prst="rect">
            <a:avLst/>
          </a:prstGeom>
          <a:noFill/>
          <a:ln w="0">
            <a:noFill/>
          </a:ln>
        </p:spPr>
        <p:txBody>
          <a:bodyPr wrap="none" lIns="0" tIns="0" rIns="0" bIns="0" anchor="t">
            <a:spAutoFit/>
          </a:bodyPr>
          <a:lstStyle/>
          <a:p>
            <a:r>
              <a:rPr lang="en-US" sz="710" b="0" u="none" strike="noStrike">
                <a:solidFill>
                  <a:srgbClr val="DBEAFE"/>
                </a:solidFill>
                <a:effectLst/>
                <a:uFillTx/>
                <a:latin typeface="Courier New"/>
                <a:ea typeface="Courier New"/>
              </a:rPr>
              <a:t>//127 0 0 1 5000</a:t>
            </a:r>
            <a:endParaRPr lang="en-US" sz="710" b="0" u="none" strike="noStrike">
              <a:solidFill>
                <a:srgbClr val="000000"/>
              </a:solidFill>
              <a:effectLst/>
              <a:uFillTx/>
              <a:latin typeface="Times New Roman"/>
            </a:endParaRPr>
          </a:p>
        </p:txBody>
      </p:sp>
      <p:sp>
        <p:nvSpPr>
          <p:cNvPr id="1084" name="文本框 1083"/>
          <p:cNvSpPr txBox="1"/>
          <p:nvPr/>
        </p:nvSpPr>
        <p:spPr>
          <a:xfrm>
            <a:off x="1066680" y="7176960"/>
            <a:ext cx="631800" cy="153000"/>
          </a:xfrm>
          <a:prstGeom prst="rect">
            <a:avLst/>
          </a:prstGeom>
          <a:noFill/>
          <a:ln w="0">
            <a:noFill/>
          </a:ln>
        </p:spPr>
        <p:txBody>
          <a:bodyPr wrap="none" lIns="0" tIns="0" rIns="0" bIns="0" anchor="t">
            <a:spAutoFit/>
          </a:bodyPr>
          <a:lstStyle/>
          <a:p>
            <a:r>
              <a:rPr lang="zh-CN" sz="820" b="0" u="none" strike="noStrike">
                <a:solidFill>
                  <a:srgbClr val="BFDBFE"/>
                </a:solidFill>
                <a:effectLst/>
                <a:uFillTx/>
                <a:latin typeface="NotoSansCJKsc"/>
                <a:ea typeface="NotoSansCJKsc"/>
              </a:rPr>
              <a:t>部署后，通过</a:t>
            </a:r>
            <a:endParaRPr lang="en-US" sz="820" b="0" u="none" strike="noStrike">
              <a:solidFill>
                <a:srgbClr val="000000"/>
              </a:solidFill>
              <a:effectLst/>
              <a:uFillTx/>
              <a:latin typeface="Times New Roman"/>
            </a:endParaRPr>
          </a:p>
        </p:txBody>
      </p:sp>
      <p:sp>
        <p:nvSpPr>
          <p:cNvPr id="1085" name="文本框 1084"/>
          <p:cNvSpPr txBox="1"/>
          <p:nvPr/>
        </p:nvSpPr>
        <p:spPr>
          <a:xfrm>
            <a:off x="1695600" y="7201440"/>
            <a:ext cx="1860480" cy="122400"/>
          </a:xfrm>
          <a:prstGeom prst="rect">
            <a:avLst/>
          </a:prstGeom>
          <a:noFill/>
          <a:ln w="0">
            <a:noFill/>
          </a:ln>
        </p:spPr>
        <p:txBody>
          <a:bodyPr wrap="none" lIns="0" tIns="0" rIns="0" bIns="0" anchor="t">
            <a:spAutoFit/>
          </a:bodyPr>
          <a:lstStyle/>
          <a:p>
            <a:r>
              <a:rPr lang="en-US" sz="820" b="0" u="none" strike="noStrike">
                <a:solidFill>
                  <a:srgbClr val="BFDBFE"/>
                </a:solidFill>
                <a:effectLst/>
                <a:uFillTx/>
                <a:latin typeface="DejaVuSans"/>
                <a:ea typeface="DejaVuSans"/>
              </a:rPr>
              <a:t>https://qa.yourcompany.com/query</a:t>
            </a:r>
            <a:endParaRPr lang="en-US" sz="820" b="0" u="none" strike="noStrike">
              <a:solidFill>
                <a:srgbClr val="000000"/>
              </a:solidFill>
              <a:effectLst/>
              <a:uFillTx/>
              <a:latin typeface="Times New Roman"/>
            </a:endParaRPr>
          </a:p>
        </p:txBody>
      </p:sp>
      <p:sp>
        <p:nvSpPr>
          <p:cNvPr id="1086" name="文本框 1085"/>
          <p:cNvSpPr txBox="1"/>
          <p:nvPr/>
        </p:nvSpPr>
        <p:spPr>
          <a:xfrm>
            <a:off x="3531600" y="7176960"/>
            <a:ext cx="3260520" cy="153000"/>
          </a:xfrm>
          <a:prstGeom prst="rect">
            <a:avLst/>
          </a:prstGeom>
          <a:noFill/>
          <a:ln w="0">
            <a:noFill/>
          </a:ln>
        </p:spPr>
        <p:txBody>
          <a:bodyPr wrap="none" lIns="0" tIns="0" rIns="0" bIns="0" anchor="t">
            <a:spAutoFit/>
          </a:bodyPr>
          <a:lstStyle/>
          <a:p>
            <a:r>
              <a:rPr lang="zh-CN" sz="820" b="0" u="none" strike="noStrike">
                <a:solidFill>
                  <a:srgbClr val="BFDBFE"/>
                </a:solidFill>
                <a:effectLst/>
                <a:uFillTx/>
                <a:latin typeface="NotoSansCJKsc"/>
                <a:ea typeface="NotoSansCJKsc"/>
              </a:rPr>
              <a:t>端点可对外提供企业⽂档问答服务，实现系统在企业环境中的实际应⽤</a:t>
            </a:r>
            <a:endParaRPr lang="en-US" sz="820" b="0" u="none" strike="noStrike">
              <a:solidFill>
                <a:srgbClr val="000000"/>
              </a:solidFill>
              <a:effectLst/>
              <a:uFillTx/>
              <a:latin typeface="Times New Roman"/>
            </a:endParaRPr>
          </a:p>
        </p:txBody>
      </p:sp>
      <p:sp>
        <p:nvSpPr>
          <p:cNvPr id="1087" name="文本框 1086"/>
          <p:cNvSpPr txBox="1"/>
          <p:nvPr/>
        </p:nvSpPr>
        <p:spPr>
          <a:xfrm>
            <a:off x="9628560" y="7403400"/>
            <a:ext cx="370440" cy="122400"/>
          </a:xfrm>
          <a:prstGeom prst="rect">
            <a:avLst/>
          </a:prstGeom>
          <a:noFill/>
          <a:ln w="0">
            <a:noFill/>
          </a:ln>
        </p:spPr>
        <p:txBody>
          <a:bodyPr wrap="none" lIns="0" tIns="0" rIns="0" bIns="0" anchor="t">
            <a:spAutoFit/>
          </a:bodyPr>
          <a:lstStyle/>
          <a:p>
            <a:r>
              <a:rPr lang="en-US" sz="820" b="0" u="none" strike="noStrike">
                <a:solidFill>
                  <a:srgbClr val="FFFFFF"/>
                </a:solidFill>
                <a:effectLst/>
                <a:uFillTx/>
                <a:latin typeface="DejaVuSans"/>
                <a:ea typeface="DejaVuSans"/>
              </a:rPr>
              <a:t>13 / 16</a:t>
            </a:r>
            <a:endParaRPr lang="en-US" sz="8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8" name="任意多边形 1087"/>
          <p:cNvSpPr/>
          <p:nvPr/>
        </p:nvSpPr>
        <p:spPr>
          <a:xfrm>
            <a:off x="0" y="0"/>
            <a:ext cx="10704600" cy="9259920"/>
          </a:xfrm>
          <a:custGeom>
            <a:avLst/>
            <a:gdLst/>
            <a:ahLst/>
            <a:cxnLst/>
            <a:rect l="0" t="0" r="r" b="b"/>
            <a:pathLst>
              <a:path w="29735" h="25722">
                <a:moveTo>
                  <a:pt x="0" y="0"/>
                </a:moveTo>
                <a:lnTo>
                  <a:pt x="29735" y="0"/>
                </a:lnTo>
                <a:lnTo>
                  <a:pt x="29735" y="25722"/>
                </a:lnTo>
                <a:lnTo>
                  <a:pt x="0" y="25722"/>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89" name="图片 1088"/>
          <p:cNvPicPr/>
          <p:nvPr/>
        </p:nvPicPr>
        <p:blipFill>
          <a:blip r:embed="rId2"/>
          <a:stretch/>
        </p:blipFill>
        <p:spPr>
          <a:xfrm>
            <a:off x="568800" y="1369800"/>
            <a:ext cx="9581400" cy="6512400"/>
          </a:xfrm>
          <a:prstGeom prst="rect">
            <a:avLst/>
          </a:prstGeom>
          <a:noFill/>
          <a:ln w="0">
            <a:noFill/>
          </a:ln>
        </p:spPr>
      </p:pic>
      <p:sp>
        <p:nvSpPr>
          <p:cNvPr id="1090" name="任意多边形 1089"/>
          <p:cNvSpPr/>
          <p:nvPr/>
        </p:nvSpPr>
        <p:spPr>
          <a:xfrm>
            <a:off x="8653320" y="6759360"/>
            <a:ext cx="2051280" cy="2246040"/>
          </a:xfrm>
          <a:custGeom>
            <a:avLst/>
            <a:gdLst/>
            <a:ahLst/>
            <a:cxnLst/>
            <a:rect l="0" t="0" r="r" b="b"/>
            <a:pathLst>
              <a:path w="5698" h="6239">
                <a:moveTo>
                  <a:pt x="5698" y="4875"/>
                </a:moveTo>
                <a:cubicBezTo>
                  <a:pt x="5675" y="4910"/>
                  <a:pt x="5650" y="4944"/>
                  <a:pt x="5625" y="4978"/>
                </a:cubicBezTo>
                <a:cubicBezTo>
                  <a:pt x="5595" y="5019"/>
                  <a:pt x="5563" y="5060"/>
                  <a:pt x="5531" y="5099"/>
                </a:cubicBezTo>
                <a:cubicBezTo>
                  <a:pt x="5499" y="5138"/>
                  <a:pt x="5465" y="5177"/>
                  <a:pt x="5431" y="5215"/>
                </a:cubicBezTo>
                <a:cubicBezTo>
                  <a:pt x="5397" y="5253"/>
                  <a:pt x="5362" y="5290"/>
                  <a:pt x="5326" y="5326"/>
                </a:cubicBezTo>
                <a:cubicBezTo>
                  <a:pt x="5289" y="5362"/>
                  <a:pt x="5253" y="5397"/>
                  <a:pt x="5215" y="5431"/>
                </a:cubicBezTo>
                <a:cubicBezTo>
                  <a:pt x="5177" y="5466"/>
                  <a:pt x="5138" y="5499"/>
                  <a:pt x="5099" y="5531"/>
                </a:cubicBezTo>
                <a:cubicBezTo>
                  <a:pt x="5059" y="5564"/>
                  <a:pt x="5019" y="5595"/>
                  <a:pt x="4978" y="5625"/>
                </a:cubicBezTo>
                <a:cubicBezTo>
                  <a:pt x="4937" y="5656"/>
                  <a:pt x="4895" y="5685"/>
                  <a:pt x="4853" y="5714"/>
                </a:cubicBezTo>
                <a:cubicBezTo>
                  <a:pt x="4810" y="5742"/>
                  <a:pt x="4767" y="5769"/>
                  <a:pt x="4724" y="5796"/>
                </a:cubicBezTo>
                <a:cubicBezTo>
                  <a:pt x="4680" y="5822"/>
                  <a:pt x="4635" y="5847"/>
                  <a:pt x="4590" y="5871"/>
                </a:cubicBezTo>
                <a:cubicBezTo>
                  <a:pt x="4545" y="5895"/>
                  <a:pt x="4500" y="5918"/>
                  <a:pt x="4454" y="5940"/>
                </a:cubicBezTo>
                <a:cubicBezTo>
                  <a:pt x="4407" y="5962"/>
                  <a:pt x="4361" y="5982"/>
                  <a:pt x="4314" y="6002"/>
                </a:cubicBezTo>
                <a:cubicBezTo>
                  <a:pt x="4267" y="6021"/>
                  <a:pt x="4219" y="6040"/>
                  <a:pt x="4171" y="6057"/>
                </a:cubicBezTo>
                <a:cubicBezTo>
                  <a:pt x="4123" y="6074"/>
                  <a:pt x="4074" y="6090"/>
                  <a:pt x="4025" y="6105"/>
                </a:cubicBezTo>
                <a:cubicBezTo>
                  <a:pt x="3977" y="6120"/>
                  <a:pt x="3927" y="6133"/>
                  <a:pt x="3878" y="6146"/>
                </a:cubicBezTo>
                <a:cubicBezTo>
                  <a:pt x="3828" y="6158"/>
                  <a:pt x="3779" y="6169"/>
                  <a:pt x="3729" y="6179"/>
                </a:cubicBezTo>
                <a:cubicBezTo>
                  <a:pt x="3678" y="6189"/>
                  <a:pt x="3628" y="6198"/>
                  <a:pt x="3578" y="6206"/>
                </a:cubicBezTo>
                <a:cubicBezTo>
                  <a:pt x="3527" y="6213"/>
                  <a:pt x="3477" y="6219"/>
                  <a:pt x="3426" y="6224"/>
                </a:cubicBezTo>
                <a:cubicBezTo>
                  <a:pt x="3375" y="6229"/>
                  <a:pt x="3324" y="6233"/>
                  <a:pt x="3273" y="6236"/>
                </a:cubicBezTo>
                <a:cubicBezTo>
                  <a:pt x="3222" y="6238"/>
                  <a:pt x="3171" y="6239"/>
                  <a:pt x="3120" y="6239"/>
                </a:cubicBezTo>
                <a:cubicBezTo>
                  <a:pt x="3069" y="6239"/>
                  <a:pt x="3018" y="6238"/>
                  <a:pt x="2967" y="6236"/>
                </a:cubicBezTo>
                <a:cubicBezTo>
                  <a:pt x="2916" y="6233"/>
                  <a:pt x="2865" y="6229"/>
                  <a:pt x="2814" y="6224"/>
                </a:cubicBezTo>
                <a:cubicBezTo>
                  <a:pt x="2764" y="6219"/>
                  <a:pt x="2713" y="6213"/>
                  <a:pt x="2662" y="6206"/>
                </a:cubicBezTo>
                <a:cubicBezTo>
                  <a:pt x="2612" y="6198"/>
                  <a:pt x="2562" y="6189"/>
                  <a:pt x="2512" y="6179"/>
                </a:cubicBezTo>
                <a:cubicBezTo>
                  <a:pt x="2461" y="6169"/>
                  <a:pt x="2412" y="6158"/>
                  <a:pt x="2362" y="6146"/>
                </a:cubicBezTo>
                <a:cubicBezTo>
                  <a:pt x="2313" y="6133"/>
                  <a:pt x="2263" y="6120"/>
                  <a:pt x="2215" y="6105"/>
                </a:cubicBezTo>
                <a:cubicBezTo>
                  <a:pt x="2166" y="6090"/>
                  <a:pt x="2117" y="6074"/>
                  <a:pt x="2069" y="6057"/>
                </a:cubicBezTo>
                <a:cubicBezTo>
                  <a:pt x="2021" y="6040"/>
                  <a:pt x="1974" y="6021"/>
                  <a:pt x="1926" y="6002"/>
                </a:cubicBezTo>
                <a:cubicBezTo>
                  <a:pt x="1879" y="5982"/>
                  <a:pt x="1833" y="5962"/>
                  <a:pt x="1786" y="5940"/>
                </a:cubicBezTo>
                <a:cubicBezTo>
                  <a:pt x="1740" y="5918"/>
                  <a:pt x="1695" y="5895"/>
                  <a:pt x="1650" y="5871"/>
                </a:cubicBezTo>
                <a:cubicBezTo>
                  <a:pt x="1605" y="5847"/>
                  <a:pt x="1559" y="5822"/>
                  <a:pt x="1516" y="5796"/>
                </a:cubicBezTo>
                <a:cubicBezTo>
                  <a:pt x="1472" y="5769"/>
                  <a:pt x="1429" y="5742"/>
                  <a:pt x="1386" y="5714"/>
                </a:cubicBezTo>
                <a:cubicBezTo>
                  <a:pt x="1344" y="5685"/>
                  <a:pt x="1302" y="5656"/>
                  <a:pt x="1261" y="5625"/>
                </a:cubicBezTo>
                <a:cubicBezTo>
                  <a:pt x="1220" y="5595"/>
                  <a:pt x="1180" y="5564"/>
                  <a:pt x="1140" y="5531"/>
                </a:cubicBezTo>
                <a:cubicBezTo>
                  <a:pt x="1101" y="5499"/>
                  <a:pt x="1062" y="5466"/>
                  <a:pt x="1024" y="5431"/>
                </a:cubicBezTo>
                <a:cubicBezTo>
                  <a:pt x="987" y="5397"/>
                  <a:pt x="950" y="5362"/>
                  <a:pt x="914" y="5326"/>
                </a:cubicBezTo>
                <a:cubicBezTo>
                  <a:pt x="877" y="5290"/>
                  <a:pt x="842" y="5253"/>
                  <a:pt x="808" y="5215"/>
                </a:cubicBezTo>
                <a:cubicBezTo>
                  <a:pt x="774" y="5177"/>
                  <a:pt x="740" y="5138"/>
                  <a:pt x="708" y="5099"/>
                </a:cubicBezTo>
                <a:cubicBezTo>
                  <a:pt x="676" y="5060"/>
                  <a:pt x="644" y="5019"/>
                  <a:pt x="614" y="4978"/>
                </a:cubicBezTo>
                <a:cubicBezTo>
                  <a:pt x="583" y="4937"/>
                  <a:pt x="554" y="4896"/>
                  <a:pt x="526" y="4853"/>
                </a:cubicBezTo>
                <a:cubicBezTo>
                  <a:pt x="497" y="4811"/>
                  <a:pt x="470" y="4768"/>
                  <a:pt x="444" y="4724"/>
                </a:cubicBezTo>
                <a:cubicBezTo>
                  <a:pt x="418" y="4680"/>
                  <a:pt x="392" y="4636"/>
                  <a:pt x="368" y="4591"/>
                </a:cubicBezTo>
                <a:cubicBezTo>
                  <a:pt x="344" y="4546"/>
                  <a:pt x="321" y="4500"/>
                  <a:pt x="299" y="4454"/>
                </a:cubicBezTo>
                <a:cubicBezTo>
                  <a:pt x="278" y="4408"/>
                  <a:pt x="257" y="4361"/>
                  <a:pt x="237" y="4314"/>
                </a:cubicBezTo>
                <a:cubicBezTo>
                  <a:pt x="218" y="4267"/>
                  <a:pt x="200" y="4219"/>
                  <a:pt x="182" y="4171"/>
                </a:cubicBezTo>
                <a:cubicBezTo>
                  <a:pt x="165" y="4123"/>
                  <a:pt x="149" y="4075"/>
                  <a:pt x="134" y="4026"/>
                </a:cubicBezTo>
                <a:cubicBezTo>
                  <a:pt x="119" y="3977"/>
                  <a:pt x="106" y="3928"/>
                  <a:pt x="93" y="3878"/>
                </a:cubicBezTo>
                <a:cubicBezTo>
                  <a:pt x="81" y="3829"/>
                  <a:pt x="70" y="3779"/>
                  <a:pt x="60" y="3729"/>
                </a:cubicBezTo>
                <a:cubicBezTo>
                  <a:pt x="50" y="3679"/>
                  <a:pt x="41" y="3628"/>
                  <a:pt x="34" y="3578"/>
                </a:cubicBezTo>
                <a:cubicBezTo>
                  <a:pt x="26" y="3527"/>
                  <a:pt x="20" y="3477"/>
                  <a:pt x="15" y="3426"/>
                </a:cubicBezTo>
                <a:cubicBezTo>
                  <a:pt x="10" y="3375"/>
                  <a:pt x="6" y="3324"/>
                  <a:pt x="4" y="3273"/>
                </a:cubicBezTo>
                <a:cubicBezTo>
                  <a:pt x="1" y="3222"/>
                  <a:pt x="0" y="3171"/>
                  <a:pt x="0" y="3120"/>
                </a:cubicBezTo>
                <a:cubicBezTo>
                  <a:pt x="0" y="3069"/>
                  <a:pt x="1" y="3017"/>
                  <a:pt x="4" y="2966"/>
                </a:cubicBezTo>
                <a:cubicBezTo>
                  <a:pt x="6" y="2915"/>
                  <a:pt x="10" y="2864"/>
                  <a:pt x="15" y="2814"/>
                </a:cubicBezTo>
                <a:cubicBezTo>
                  <a:pt x="20" y="2763"/>
                  <a:pt x="26" y="2712"/>
                  <a:pt x="34" y="2662"/>
                </a:cubicBezTo>
                <a:cubicBezTo>
                  <a:pt x="41" y="2611"/>
                  <a:pt x="50" y="2561"/>
                  <a:pt x="60" y="2511"/>
                </a:cubicBezTo>
                <a:cubicBezTo>
                  <a:pt x="70" y="2461"/>
                  <a:pt x="81" y="2411"/>
                  <a:pt x="93" y="2361"/>
                </a:cubicBezTo>
                <a:cubicBezTo>
                  <a:pt x="106" y="2312"/>
                  <a:pt x="119" y="2263"/>
                  <a:pt x="134" y="2214"/>
                </a:cubicBezTo>
                <a:cubicBezTo>
                  <a:pt x="149" y="2165"/>
                  <a:pt x="165" y="2117"/>
                  <a:pt x="182" y="2068"/>
                </a:cubicBezTo>
                <a:cubicBezTo>
                  <a:pt x="200" y="2020"/>
                  <a:pt x="218" y="1973"/>
                  <a:pt x="237" y="1926"/>
                </a:cubicBezTo>
                <a:cubicBezTo>
                  <a:pt x="257" y="1878"/>
                  <a:pt x="278" y="1832"/>
                  <a:pt x="299" y="1786"/>
                </a:cubicBezTo>
                <a:cubicBezTo>
                  <a:pt x="321" y="1740"/>
                  <a:pt x="344" y="1694"/>
                  <a:pt x="368" y="1649"/>
                </a:cubicBezTo>
                <a:cubicBezTo>
                  <a:pt x="392" y="1604"/>
                  <a:pt x="418" y="1560"/>
                  <a:pt x="444" y="1516"/>
                </a:cubicBezTo>
                <a:cubicBezTo>
                  <a:pt x="470" y="1472"/>
                  <a:pt x="497" y="1429"/>
                  <a:pt x="526" y="1386"/>
                </a:cubicBezTo>
                <a:cubicBezTo>
                  <a:pt x="554" y="1344"/>
                  <a:pt x="583" y="1302"/>
                  <a:pt x="614" y="1261"/>
                </a:cubicBezTo>
                <a:cubicBezTo>
                  <a:pt x="644" y="1220"/>
                  <a:pt x="676" y="1180"/>
                  <a:pt x="708" y="1141"/>
                </a:cubicBezTo>
                <a:cubicBezTo>
                  <a:pt x="740" y="1101"/>
                  <a:pt x="774" y="1062"/>
                  <a:pt x="808" y="1025"/>
                </a:cubicBezTo>
                <a:cubicBezTo>
                  <a:pt x="842" y="987"/>
                  <a:pt x="877" y="950"/>
                  <a:pt x="914" y="914"/>
                </a:cubicBezTo>
                <a:cubicBezTo>
                  <a:pt x="950" y="878"/>
                  <a:pt x="987" y="842"/>
                  <a:pt x="1024" y="808"/>
                </a:cubicBezTo>
                <a:cubicBezTo>
                  <a:pt x="1062" y="774"/>
                  <a:pt x="1101" y="741"/>
                  <a:pt x="1140" y="708"/>
                </a:cubicBezTo>
                <a:cubicBezTo>
                  <a:pt x="1180" y="676"/>
                  <a:pt x="1220" y="644"/>
                  <a:pt x="1261" y="614"/>
                </a:cubicBezTo>
                <a:cubicBezTo>
                  <a:pt x="1302" y="584"/>
                  <a:pt x="1344" y="554"/>
                  <a:pt x="1386" y="526"/>
                </a:cubicBezTo>
                <a:cubicBezTo>
                  <a:pt x="1429" y="497"/>
                  <a:pt x="1472" y="470"/>
                  <a:pt x="1516" y="444"/>
                </a:cubicBezTo>
                <a:cubicBezTo>
                  <a:pt x="1559" y="418"/>
                  <a:pt x="1605" y="393"/>
                  <a:pt x="1650" y="368"/>
                </a:cubicBezTo>
                <a:cubicBezTo>
                  <a:pt x="1695" y="344"/>
                  <a:pt x="1740" y="321"/>
                  <a:pt x="1786" y="300"/>
                </a:cubicBezTo>
                <a:cubicBezTo>
                  <a:pt x="1833" y="278"/>
                  <a:pt x="1879" y="257"/>
                  <a:pt x="1926" y="238"/>
                </a:cubicBezTo>
                <a:cubicBezTo>
                  <a:pt x="1974" y="218"/>
                  <a:pt x="2021" y="200"/>
                  <a:pt x="2069" y="183"/>
                </a:cubicBezTo>
                <a:cubicBezTo>
                  <a:pt x="2117" y="165"/>
                  <a:pt x="2166" y="149"/>
                  <a:pt x="2215" y="135"/>
                </a:cubicBezTo>
                <a:cubicBezTo>
                  <a:pt x="2263" y="120"/>
                  <a:pt x="2313" y="106"/>
                  <a:pt x="2362" y="94"/>
                </a:cubicBezTo>
                <a:cubicBezTo>
                  <a:pt x="2412" y="81"/>
                  <a:pt x="2461" y="70"/>
                  <a:pt x="2512" y="60"/>
                </a:cubicBezTo>
                <a:cubicBezTo>
                  <a:pt x="2562" y="50"/>
                  <a:pt x="2612" y="41"/>
                  <a:pt x="2662" y="34"/>
                </a:cubicBezTo>
                <a:cubicBezTo>
                  <a:pt x="2713" y="26"/>
                  <a:pt x="2764" y="20"/>
                  <a:pt x="2814" y="15"/>
                </a:cubicBezTo>
                <a:cubicBezTo>
                  <a:pt x="2865" y="10"/>
                  <a:pt x="2916" y="6"/>
                  <a:pt x="2967" y="4"/>
                </a:cubicBezTo>
                <a:cubicBezTo>
                  <a:pt x="3018" y="1"/>
                  <a:pt x="3069" y="0"/>
                  <a:pt x="3120" y="0"/>
                </a:cubicBezTo>
                <a:cubicBezTo>
                  <a:pt x="3171" y="0"/>
                  <a:pt x="3222" y="1"/>
                  <a:pt x="3273" y="4"/>
                </a:cubicBezTo>
                <a:cubicBezTo>
                  <a:pt x="3324" y="6"/>
                  <a:pt x="3375" y="10"/>
                  <a:pt x="3426" y="15"/>
                </a:cubicBezTo>
                <a:cubicBezTo>
                  <a:pt x="3477" y="20"/>
                  <a:pt x="3527" y="26"/>
                  <a:pt x="3578" y="34"/>
                </a:cubicBezTo>
                <a:cubicBezTo>
                  <a:pt x="3628" y="41"/>
                  <a:pt x="3678" y="50"/>
                  <a:pt x="3729" y="60"/>
                </a:cubicBezTo>
                <a:cubicBezTo>
                  <a:pt x="3779" y="70"/>
                  <a:pt x="3828" y="81"/>
                  <a:pt x="3878" y="94"/>
                </a:cubicBezTo>
                <a:cubicBezTo>
                  <a:pt x="3927" y="106"/>
                  <a:pt x="3977" y="120"/>
                  <a:pt x="4025" y="135"/>
                </a:cubicBezTo>
                <a:cubicBezTo>
                  <a:pt x="4074" y="149"/>
                  <a:pt x="4123" y="165"/>
                  <a:pt x="4171" y="183"/>
                </a:cubicBezTo>
                <a:cubicBezTo>
                  <a:pt x="4219" y="200"/>
                  <a:pt x="4267" y="218"/>
                  <a:pt x="4314" y="238"/>
                </a:cubicBezTo>
                <a:cubicBezTo>
                  <a:pt x="4361" y="257"/>
                  <a:pt x="4407" y="278"/>
                  <a:pt x="4454" y="300"/>
                </a:cubicBezTo>
                <a:cubicBezTo>
                  <a:pt x="4500" y="321"/>
                  <a:pt x="4545" y="344"/>
                  <a:pt x="4590" y="368"/>
                </a:cubicBezTo>
                <a:cubicBezTo>
                  <a:pt x="4635" y="393"/>
                  <a:pt x="4680" y="418"/>
                  <a:pt x="4724" y="444"/>
                </a:cubicBezTo>
                <a:cubicBezTo>
                  <a:pt x="4767" y="470"/>
                  <a:pt x="4810" y="497"/>
                  <a:pt x="4853" y="526"/>
                </a:cubicBezTo>
                <a:cubicBezTo>
                  <a:pt x="4895" y="554"/>
                  <a:pt x="4937" y="584"/>
                  <a:pt x="4978" y="614"/>
                </a:cubicBezTo>
                <a:cubicBezTo>
                  <a:pt x="5019" y="644"/>
                  <a:pt x="5059" y="676"/>
                  <a:pt x="5099" y="708"/>
                </a:cubicBezTo>
                <a:cubicBezTo>
                  <a:pt x="5138" y="741"/>
                  <a:pt x="5177" y="774"/>
                  <a:pt x="5215" y="808"/>
                </a:cubicBezTo>
                <a:cubicBezTo>
                  <a:pt x="5253" y="842"/>
                  <a:pt x="5289" y="878"/>
                  <a:pt x="5326" y="914"/>
                </a:cubicBezTo>
                <a:cubicBezTo>
                  <a:pt x="5362" y="950"/>
                  <a:pt x="5397" y="987"/>
                  <a:pt x="5431" y="1025"/>
                </a:cubicBezTo>
                <a:cubicBezTo>
                  <a:pt x="5465" y="1062"/>
                  <a:pt x="5499" y="1101"/>
                  <a:pt x="5531" y="1141"/>
                </a:cubicBezTo>
                <a:cubicBezTo>
                  <a:pt x="5563" y="1180"/>
                  <a:pt x="5595" y="1220"/>
                  <a:pt x="5625" y="1261"/>
                </a:cubicBezTo>
                <a:cubicBezTo>
                  <a:pt x="5650" y="1295"/>
                  <a:pt x="5675" y="1329"/>
                  <a:pt x="5698" y="1364"/>
                </a:cubicBezTo>
                <a:lnTo>
                  <a:pt x="5698" y="4875"/>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91" name="任意多边形 1090"/>
          <p:cNvSpPr/>
          <p:nvPr/>
        </p:nvSpPr>
        <p:spPr>
          <a:xfrm>
            <a:off x="194400" y="621000"/>
            <a:ext cx="1497600" cy="1497600"/>
          </a:xfrm>
          <a:custGeom>
            <a:avLst/>
            <a:gdLst/>
            <a:ahLst/>
            <a:cxnLst/>
            <a:rect l="0" t="0" r="r" b="b"/>
            <a:pathLst>
              <a:path w="4160" h="4160">
                <a:moveTo>
                  <a:pt x="4160" y="2081"/>
                </a:moveTo>
                <a:cubicBezTo>
                  <a:pt x="4160" y="2149"/>
                  <a:pt x="4157" y="2217"/>
                  <a:pt x="4150" y="2285"/>
                </a:cubicBezTo>
                <a:cubicBezTo>
                  <a:pt x="4143" y="2352"/>
                  <a:pt x="4133" y="2420"/>
                  <a:pt x="4120" y="2486"/>
                </a:cubicBezTo>
                <a:cubicBezTo>
                  <a:pt x="4107" y="2553"/>
                  <a:pt x="4090" y="2619"/>
                  <a:pt x="4070" y="2684"/>
                </a:cubicBezTo>
                <a:cubicBezTo>
                  <a:pt x="4051" y="2750"/>
                  <a:pt x="4028" y="2814"/>
                  <a:pt x="4002" y="2876"/>
                </a:cubicBezTo>
                <a:cubicBezTo>
                  <a:pt x="3976" y="2939"/>
                  <a:pt x="3946" y="3001"/>
                  <a:pt x="3914" y="3061"/>
                </a:cubicBezTo>
                <a:cubicBezTo>
                  <a:pt x="3882" y="3121"/>
                  <a:pt x="3847" y="3179"/>
                  <a:pt x="3809" y="3236"/>
                </a:cubicBezTo>
                <a:cubicBezTo>
                  <a:pt x="3772" y="3293"/>
                  <a:pt x="3731" y="3347"/>
                  <a:pt x="3688" y="3400"/>
                </a:cubicBezTo>
                <a:cubicBezTo>
                  <a:pt x="3645" y="3453"/>
                  <a:pt x="3599" y="3503"/>
                  <a:pt x="3551" y="3551"/>
                </a:cubicBezTo>
                <a:cubicBezTo>
                  <a:pt x="3503" y="3599"/>
                  <a:pt x="3452" y="3645"/>
                  <a:pt x="3400" y="3688"/>
                </a:cubicBezTo>
                <a:cubicBezTo>
                  <a:pt x="3347" y="3731"/>
                  <a:pt x="3292" y="3772"/>
                  <a:pt x="3236" y="3810"/>
                </a:cubicBezTo>
                <a:cubicBezTo>
                  <a:pt x="3179" y="3848"/>
                  <a:pt x="3121" y="3882"/>
                  <a:pt x="3061" y="3915"/>
                </a:cubicBezTo>
                <a:cubicBezTo>
                  <a:pt x="3001" y="3947"/>
                  <a:pt x="2939" y="3976"/>
                  <a:pt x="2876" y="4002"/>
                </a:cubicBezTo>
                <a:cubicBezTo>
                  <a:pt x="2813" y="4028"/>
                  <a:pt x="2749" y="4051"/>
                  <a:pt x="2684" y="4071"/>
                </a:cubicBezTo>
                <a:cubicBezTo>
                  <a:pt x="2619" y="4090"/>
                  <a:pt x="2553" y="4107"/>
                  <a:pt x="2486" y="4120"/>
                </a:cubicBezTo>
                <a:cubicBezTo>
                  <a:pt x="2419" y="4133"/>
                  <a:pt x="2352" y="4143"/>
                  <a:pt x="2284" y="4150"/>
                </a:cubicBezTo>
                <a:cubicBezTo>
                  <a:pt x="2217" y="4157"/>
                  <a:pt x="2149" y="4160"/>
                  <a:pt x="2081" y="4160"/>
                </a:cubicBezTo>
                <a:cubicBezTo>
                  <a:pt x="2012" y="4160"/>
                  <a:pt x="1944" y="4157"/>
                  <a:pt x="1877" y="4150"/>
                </a:cubicBezTo>
                <a:cubicBezTo>
                  <a:pt x="1809" y="4143"/>
                  <a:pt x="1742" y="4133"/>
                  <a:pt x="1675" y="4120"/>
                </a:cubicBezTo>
                <a:cubicBezTo>
                  <a:pt x="1608" y="4107"/>
                  <a:pt x="1542" y="4090"/>
                  <a:pt x="1476" y="4071"/>
                </a:cubicBezTo>
                <a:cubicBezTo>
                  <a:pt x="1411" y="4051"/>
                  <a:pt x="1347" y="4028"/>
                  <a:pt x="1284" y="4002"/>
                </a:cubicBezTo>
                <a:cubicBezTo>
                  <a:pt x="1221" y="3976"/>
                  <a:pt x="1159" y="3947"/>
                  <a:pt x="1099" y="3915"/>
                </a:cubicBezTo>
                <a:cubicBezTo>
                  <a:pt x="1039" y="3882"/>
                  <a:pt x="981" y="3848"/>
                  <a:pt x="924" y="3810"/>
                </a:cubicBezTo>
                <a:cubicBezTo>
                  <a:pt x="868" y="3772"/>
                  <a:pt x="813" y="3731"/>
                  <a:pt x="760" y="3688"/>
                </a:cubicBezTo>
                <a:cubicBezTo>
                  <a:pt x="708" y="3645"/>
                  <a:pt x="657" y="3599"/>
                  <a:pt x="609" y="3551"/>
                </a:cubicBezTo>
                <a:cubicBezTo>
                  <a:pt x="561" y="3503"/>
                  <a:pt x="515" y="3453"/>
                  <a:pt x="472" y="3400"/>
                </a:cubicBezTo>
                <a:cubicBezTo>
                  <a:pt x="429" y="3347"/>
                  <a:pt x="388" y="3293"/>
                  <a:pt x="351" y="3236"/>
                </a:cubicBezTo>
                <a:cubicBezTo>
                  <a:pt x="313" y="3179"/>
                  <a:pt x="278" y="3121"/>
                  <a:pt x="246" y="3061"/>
                </a:cubicBezTo>
                <a:cubicBezTo>
                  <a:pt x="214" y="3001"/>
                  <a:pt x="184" y="2939"/>
                  <a:pt x="158" y="2876"/>
                </a:cubicBezTo>
                <a:cubicBezTo>
                  <a:pt x="132" y="2814"/>
                  <a:pt x="109" y="2750"/>
                  <a:pt x="90" y="2684"/>
                </a:cubicBezTo>
                <a:cubicBezTo>
                  <a:pt x="70" y="2619"/>
                  <a:pt x="53" y="2553"/>
                  <a:pt x="40" y="2486"/>
                </a:cubicBezTo>
                <a:cubicBezTo>
                  <a:pt x="27" y="2420"/>
                  <a:pt x="17" y="2352"/>
                  <a:pt x="10" y="2285"/>
                </a:cubicBezTo>
                <a:cubicBezTo>
                  <a:pt x="3" y="2217"/>
                  <a:pt x="0" y="2149"/>
                  <a:pt x="0" y="2081"/>
                </a:cubicBezTo>
                <a:cubicBezTo>
                  <a:pt x="0" y="2013"/>
                  <a:pt x="3" y="1945"/>
                  <a:pt x="10" y="1877"/>
                </a:cubicBezTo>
                <a:cubicBezTo>
                  <a:pt x="17" y="1809"/>
                  <a:pt x="27" y="1742"/>
                  <a:pt x="40" y="1675"/>
                </a:cubicBezTo>
                <a:cubicBezTo>
                  <a:pt x="53" y="1608"/>
                  <a:pt x="70" y="1542"/>
                  <a:pt x="90" y="1477"/>
                </a:cubicBezTo>
                <a:cubicBezTo>
                  <a:pt x="109" y="1412"/>
                  <a:pt x="132" y="1348"/>
                  <a:pt x="158" y="1285"/>
                </a:cubicBezTo>
                <a:cubicBezTo>
                  <a:pt x="184" y="1222"/>
                  <a:pt x="214" y="1161"/>
                  <a:pt x="246" y="1101"/>
                </a:cubicBezTo>
                <a:cubicBezTo>
                  <a:pt x="278" y="1040"/>
                  <a:pt x="313" y="982"/>
                  <a:pt x="351" y="926"/>
                </a:cubicBezTo>
                <a:cubicBezTo>
                  <a:pt x="388" y="869"/>
                  <a:pt x="429" y="814"/>
                  <a:pt x="472" y="762"/>
                </a:cubicBezTo>
                <a:cubicBezTo>
                  <a:pt x="515" y="709"/>
                  <a:pt x="561" y="659"/>
                  <a:pt x="609" y="610"/>
                </a:cubicBezTo>
                <a:cubicBezTo>
                  <a:pt x="657" y="562"/>
                  <a:pt x="708" y="517"/>
                  <a:pt x="760" y="473"/>
                </a:cubicBezTo>
                <a:cubicBezTo>
                  <a:pt x="813" y="430"/>
                  <a:pt x="868" y="390"/>
                  <a:pt x="924" y="351"/>
                </a:cubicBezTo>
                <a:cubicBezTo>
                  <a:pt x="981" y="313"/>
                  <a:pt x="1039" y="278"/>
                  <a:pt x="1099" y="246"/>
                </a:cubicBezTo>
                <a:cubicBezTo>
                  <a:pt x="1159" y="214"/>
                  <a:pt x="1221" y="185"/>
                  <a:pt x="1284" y="159"/>
                </a:cubicBezTo>
                <a:cubicBezTo>
                  <a:pt x="1347" y="133"/>
                  <a:pt x="1411" y="110"/>
                  <a:pt x="1476" y="90"/>
                </a:cubicBezTo>
                <a:cubicBezTo>
                  <a:pt x="1542" y="70"/>
                  <a:pt x="1608" y="54"/>
                  <a:pt x="1675" y="40"/>
                </a:cubicBezTo>
                <a:cubicBezTo>
                  <a:pt x="1742" y="27"/>
                  <a:pt x="1809" y="17"/>
                  <a:pt x="1877" y="10"/>
                </a:cubicBezTo>
                <a:cubicBezTo>
                  <a:pt x="1944" y="4"/>
                  <a:pt x="2012" y="0"/>
                  <a:pt x="2081" y="0"/>
                </a:cubicBezTo>
                <a:cubicBezTo>
                  <a:pt x="2149" y="0"/>
                  <a:pt x="2217" y="4"/>
                  <a:pt x="2284" y="10"/>
                </a:cubicBezTo>
                <a:cubicBezTo>
                  <a:pt x="2352" y="17"/>
                  <a:pt x="2419" y="27"/>
                  <a:pt x="2486" y="40"/>
                </a:cubicBezTo>
                <a:cubicBezTo>
                  <a:pt x="2553" y="54"/>
                  <a:pt x="2619" y="70"/>
                  <a:pt x="2684" y="90"/>
                </a:cubicBezTo>
                <a:cubicBezTo>
                  <a:pt x="2749" y="110"/>
                  <a:pt x="2813" y="133"/>
                  <a:pt x="2876" y="159"/>
                </a:cubicBezTo>
                <a:cubicBezTo>
                  <a:pt x="2939" y="185"/>
                  <a:pt x="3001" y="214"/>
                  <a:pt x="3061" y="246"/>
                </a:cubicBezTo>
                <a:cubicBezTo>
                  <a:pt x="3121" y="278"/>
                  <a:pt x="3179" y="313"/>
                  <a:pt x="3236" y="351"/>
                </a:cubicBezTo>
                <a:cubicBezTo>
                  <a:pt x="3292" y="390"/>
                  <a:pt x="3347" y="430"/>
                  <a:pt x="3400" y="473"/>
                </a:cubicBezTo>
                <a:cubicBezTo>
                  <a:pt x="3452" y="517"/>
                  <a:pt x="3503" y="562"/>
                  <a:pt x="3551" y="610"/>
                </a:cubicBezTo>
                <a:cubicBezTo>
                  <a:pt x="3599" y="659"/>
                  <a:pt x="3645" y="709"/>
                  <a:pt x="3688" y="762"/>
                </a:cubicBezTo>
                <a:cubicBezTo>
                  <a:pt x="3731" y="814"/>
                  <a:pt x="3772" y="869"/>
                  <a:pt x="3809" y="926"/>
                </a:cubicBezTo>
                <a:cubicBezTo>
                  <a:pt x="3847" y="982"/>
                  <a:pt x="3882" y="1040"/>
                  <a:pt x="3914" y="1101"/>
                </a:cubicBezTo>
                <a:cubicBezTo>
                  <a:pt x="3946" y="1161"/>
                  <a:pt x="3976" y="1222"/>
                  <a:pt x="4002" y="1285"/>
                </a:cubicBezTo>
                <a:cubicBezTo>
                  <a:pt x="4028" y="1348"/>
                  <a:pt x="4051" y="1412"/>
                  <a:pt x="4070" y="1477"/>
                </a:cubicBezTo>
                <a:cubicBezTo>
                  <a:pt x="4090" y="1542"/>
                  <a:pt x="4107" y="1608"/>
                  <a:pt x="4120" y="1675"/>
                </a:cubicBezTo>
                <a:cubicBezTo>
                  <a:pt x="4133" y="1742"/>
                  <a:pt x="4143" y="1809"/>
                  <a:pt x="4150" y="1877"/>
                </a:cubicBezTo>
                <a:cubicBezTo>
                  <a:pt x="4157" y="1945"/>
                  <a:pt x="4160" y="2013"/>
                  <a:pt x="4160" y="2081"/>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92" name="图片 1091"/>
          <p:cNvPicPr/>
          <p:nvPr/>
        </p:nvPicPr>
        <p:blipFill>
          <a:blip r:embed="rId3"/>
          <a:stretch/>
        </p:blipFill>
        <p:spPr>
          <a:xfrm>
            <a:off x="928080" y="2118600"/>
            <a:ext cx="2951640" cy="21960"/>
          </a:xfrm>
          <a:prstGeom prst="rect">
            <a:avLst/>
          </a:prstGeom>
          <a:noFill/>
          <a:ln w="0">
            <a:noFill/>
          </a:ln>
        </p:spPr>
      </p:pic>
      <p:pic>
        <p:nvPicPr>
          <p:cNvPr id="1093" name="图片 1092"/>
          <p:cNvPicPr/>
          <p:nvPr/>
        </p:nvPicPr>
        <p:blipFill>
          <a:blip r:embed="rId4"/>
          <a:stretch/>
        </p:blipFill>
        <p:spPr>
          <a:xfrm>
            <a:off x="928080" y="2350440"/>
            <a:ext cx="201600" cy="179280"/>
          </a:xfrm>
          <a:prstGeom prst="rect">
            <a:avLst/>
          </a:prstGeom>
          <a:noFill/>
          <a:ln w="0">
            <a:noFill/>
          </a:ln>
        </p:spPr>
      </p:pic>
      <p:sp>
        <p:nvSpPr>
          <p:cNvPr id="1094" name="文本框 1093"/>
          <p:cNvSpPr txBox="1"/>
          <p:nvPr/>
        </p:nvSpPr>
        <p:spPr>
          <a:xfrm>
            <a:off x="924480" y="1656000"/>
            <a:ext cx="2158560" cy="390600"/>
          </a:xfrm>
          <a:prstGeom prst="rect">
            <a:avLst/>
          </a:prstGeom>
          <a:noFill/>
          <a:ln w="0">
            <a:noFill/>
          </a:ln>
        </p:spPr>
        <p:txBody>
          <a:bodyPr wrap="none" lIns="0" tIns="0" rIns="0" bIns="0" anchor="t">
            <a:spAutoFit/>
          </a:bodyPr>
          <a:lstStyle/>
          <a:p>
            <a:r>
              <a:rPr lang="zh-CN" sz="2120" b="0" u="none" strike="noStrike">
                <a:solidFill>
                  <a:srgbClr val="FFFFFF"/>
                </a:solidFill>
                <a:effectLst/>
                <a:uFillTx/>
                <a:latin typeface="NotoSansCJKsc"/>
                <a:ea typeface="NotoSansCJKsc"/>
              </a:rPr>
              <a:t>系统性能优化策略</a:t>
            </a:r>
            <a:endParaRPr lang="en-US" sz="2120" b="0" u="none" strike="noStrike">
              <a:solidFill>
                <a:srgbClr val="000000"/>
              </a:solidFill>
              <a:effectLst/>
              <a:uFillTx/>
              <a:latin typeface="Times New Roman"/>
            </a:endParaRPr>
          </a:p>
        </p:txBody>
      </p:sp>
      <p:sp>
        <p:nvSpPr>
          <p:cNvPr id="1095" name="任意多边形 1094"/>
          <p:cNvSpPr/>
          <p:nvPr/>
        </p:nvSpPr>
        <p:spPr>
          <a:xfrm>
            <a:off x="939240" y="2679840"/>
            <a:ext cx="2818800" cy="748800"/>
          </a:xfrm>
          <a:custGeom>
            <a:avLst/>
            <a:gdLst/>
            <a:ahLst/>
            <a:cxnLst/>
            <a:rect l="0" t="0" r="r" b="b"/>
            <a:pathLst>
              <a:path w="7830" h="2080">
                <a:moveTo>
                  <a:pt x="0" y="2080"/>
                </a:moveTo>
                <a:lnTo>
                  <a:pt x="0" y="0"/>
                </a:lnTo>
                <a:lnTo>
                  <a:pt x="7664" y="0"/>
                </a:lnTo>
                <a:cubicBezTo>
                  <a:pt x="7675" y="0"/>
                  <a:pt x="7685" y="1"/>
                  <a:pt x="7696" y="3"/>
                </a:cubicBezTo>
                <a:cubicBezTo>
                  <a:pt x="7707" y="5"/>
                  <a:pt x="7717" y="8"/>
                  <a:pt x="7727" y="12"/>
                </a:cubicBezTo>
                <a:cubicBezTo>
                  <a:pt x="7737" y="16"/>
                  <a:pt x="7747" y="22"/>
                  <a:pt x="7756" y="28"/>
                </a:cubicBezTo>
                <a:cubicBezTo>
                  <a:pt x="7765" y="34"/>
                  <a:pt x="7773" y="41"/>
                  <a:pt x="7781" y="48"/>
                </a:cubicBezTo>
                <a:cubicBezTo>
                  <a:pt x="7789" y="56"/>
                  <a:pt x="7796" y="64"/>
                  <a:pt x="7802" y="74"/>
                </a:cubicBezTo>
                <a:cubicBezTo>
                  <a:pt x="7808" y="83"/>
                  <a:pt x="7813" y="92"/>
                  <a:pt x="7817" y="102"/>
                </a:cubicBezTo>
                <a:cubicBezTo>
                  <a:pt x="7821" y="112"/>
                  <a:pt x="7825" y="123"/>
                  <a:pt x="7827" y="134"/>
                </a:cubicBezTo>
                <a:cubicBezTo>
                  <a:pt x="7829" y="144"/>
                  <a:pt x="7830" y="155"/>
                  <a:pt x="7830" y="166"/>
                </a:cubicBezTo>
                <a:lnTo>
                  <a:pt x="7830" y="1914"/>
                </a:lnTo>
                <a:cubicBezTo>
                  <a:pt x="7830" y="1925"/>
                  <a:pt x="7829" y="1935"/>
                  <a:pt x="7827" y="1946"/>
                </a:cubicBezTo>
                <a:cubicBezTo>
                  <a:pt x="7825" y="1957"/>
                  <a:pt x="7821" y="1967"/>
                  <a:pt x="7817" y="1977"/>
                </a:cubicBezTo>
                <a:cubicBezTo>
                  <a:pt x="7813" y="1987"/>
                  <a:pt x="7808" y="1997"/>
                  <a:pt x="7802" y="2006"/>
                </a:cubicBezTo>
                <a:cubicBezTo>
                  <a:pt x="7796" y="2015"/>
                  <a:pt x="7789" y="2024"/>
                  <a:pt x="7781" y="2031"/>
                </a:cubicBezTo>
                <a:cubicBezTo>
                  <a:pt x="7773" y="2039"/>
                  <a:pt x="7765" y="2046"/>
                  <a:pt x="7756" y="2052"/>
                </a:cubicBezTo>
                <a:cubicBezTo>
                  <a:pt x="7747" y="2058"/>
                  <a:pt x="7737" y="2063"/>
                  <a:pt x="7727" y="2067"/>
                </a:cubicBezTo>
                <a:cubicBezTo>
                  <a:pt x="7717" y="2072"/>
                  <a:pt x="7707" y="2075"/>
                  <a:pt x="7696" y="2077"/>
                </a:cubicBezTo>
                <a:cubicBezTo>
                  <a:pt x="7685" y="2079"/>
                  <a:pt x="7675" y="2080"/>
                  <a:pt x="766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96" name="任意多边形 1095"/>
          <p:cNvSpPr/>
          <p:nvPr/>
        </p:nvSpPr>
        <p:spPr>
          <a:xfrm>
            <a:off x="928080" y="267984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97" name="任意多边形 1096"/>
          <p:cNvSpPr/>
          <p:nvPr/>
        </p:nvSpPr>
        <p:spPr>
          <a:xfrm>
            <a:off x="939240" y="3548160"/>
            <a:ext cx="2818800" cy="748800"/>
          </a:xfrm>
          <a:custGeom>
            <a:avLst/>
            <a:gdLst/>
            <a:ahLst/>
            <a:cxnLst/>
            <a:rect l="0" t="0" r="r" b="b"/>
            <a:pathLst>
              <a:path w="7830" h="2080">
                <a:moveTo>
                  <a:pt x="0" y="2080"/>
                </a:moveTo>
                <a:lnTo>
                  <a:pt x="0" y="0"/>
                </a:lnTo>
                <a:lnTo>
                  <a:pt x="7664" y="0"/>
                </a:lnTo>
                <a:cubicBezTo>
                  <a:pt x="7675" y="0"/>
                  <a:pt x="7685" y="1"/>
                  <a:pt x="7696" y="3"/>
                </a:cubicBezTo>
                <a:cubicBezTo>
                  <a:pt x="7707" y="5"/>
                  <a:pt x="7717" y="8"/>
                  <a:pt x="7727" y="12"/>
                </a:cubicBezTo>
                <a:cubicBezTo>
                  <a:pt x="7737" y="17"/>
                  <a:pt x="7747" y="22"/>
                  <a:pt x="7756" y="28"/>
                </a:cubicBezTo>
                <a:cubicBezTo>
                  <a:pt x="7765" y="34"/>
                  <a:pt x="7773" y="41"/>
                  <a:pt x="7781" y="48"/>
                </a:cubicBezTo>
                <a:cubicBezTo>
                  <a:pt x="7789" y="56"/>
                  <a:pt x="7796" y="65"/>
                  <a:pt x="7802" y="74"/>
                </a:cubicBezTo>
                <a:cubicBezTo>
                  <a:pt x="7808" y="83"/>
                  <a:pt x="7813" y="92"/>
                  <a:pt x="7817" y="102"/>
                </a:cubicBezTo>
                <a:cubicBezTo>
                  <a:pt x="7821" y="112"/>
                  <a:pt x="7825" y="123"/>
                  <a:pt x="7827" y="134"/>
                </a:cubicBezTo>
                <a:cubicBezTo>
                  <a:pt x="7829" y="144"/>
                  <a:pt x="7830" y="155"/>
                  <a:pt x="7830" y="166"/>
                </a:cubicBezTo>
                <a:lnTo>
                  <a:pt x="7830" y="1914"/>
                </a:lnTo>
                <a:cubicBezTo>
                  <a:pt x="7830" y="1925"/>
                  <a:pt x="7829" y="1935"/>
                  <a:pt x="7827" y="1946"/>
                </a:cubicBezTo>
                <a:cubicBezTo>
                  <a:pt x="7825" y="1957"/>
                  <a:pt x="7821" y="1967"/>
                  <a:pt x="7817" y="1977"/>
                </a:cubicBezTo>
                <a:cubicBezTo>
                  <a:pt x="7813" y="1987"/>
                  <a:pt x="7808" y="1997"/>
                  <a:pt x="7802" y="2006"/>
                </a:cubicBezTo>
                <a:cubicBezTo>
                  <a:pt x="7796" y="2015"/>
                  <a:pt x="7789" y="2024"/>
                  <a:pt x="7781" y="2031"/>
                </a:cubicBezTo>
                <a:cubicBezTo>
                  <a:pt x="7773" y="2039"/>
                  <a:pt x="7765" y="2046"/>
                  <a:pt x="7756" y="2052"/>
                </a:cubicBezTo>
                <a:cubicBezTo>
                  <a:pt x="7747" y="2058"/>
                  <a:pt x="7737" y="2063"/>
                  <a:pt x="7727" y="2067"/>
                </a:cubicBezTo>
                <a:cubicBezTo>
                  <a:pt x="7717" y="2072"/>
                  <a:pt x="7707" y="2075"/>
                  <a:pt x="7696" y="2077"/>
                </a:cubicBezTo>
                <a:cubicBezTo>
                  <a:pt x="7685" y="2079"/>
                  <a:pt x="7675" y="2080"/>
                  <a:pt x="766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98" name="任意多边形 1097"/>
          <p:cNvSpPr/>
          <p:nvPr/>
        </p:nvSpPr>
        <p:spPr>
          <a:xfrm>
            <a:off x="928080" y="354816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99" name="任意多边形 1098"/>
          <p:cNvSpPr/>
          <p:nvPr/>
        </p:nvSpPr>
        <p:spPr>
          <a:xfrm>
            <a:off x="939240" y="4416480"/>
            <a:ext cx="2818800" cy="748800"/>
          </a:xfrm>
          <a:custGeom>
            <a:avLst/>
            <a:gdLst/>
            <a:ahLst/>
            <a:cxnLst/>
            <a:rect l="0" t="0" r="r" b="b"/>
            <a:pathLst>
              <a:path w="7830" h="2080">
                <a:moveTo>
                  <a:pt x="0" y="2080"/>
                </a:moveTo>
                <a:lnTo>
                  <a:pt x="0" y="0"/>
                </a:lnTo>
                <a:lnTo>
                  <a:pt x="7664" y="0"/>
                </a:lnTo>
                <a:cubicBezTo>
                  <a:pt x="7675" y="0"/>
                  <a:pt x="7685" y="1"/>
                  <a:pt x="7696" y="3"/>
                </a:cubicBezTo>
                <a:cubicBezTo>
                  <a:pt x="7707" y="5"/>
                  <a:pt x="7717" y="8"/>
                  <a:pt x="7727" y="12"/>
                </a:cubicBezTo>
                <a:cubicBezTo>
                  <a:pt x="7737" y="17"/>
                  <a:pt x="7747" y="22"/>
                  <a:pt x="7756" y="28"/>
                </a:cubicBezTo>
                <a:cubicBezTo>
                  <a:pt x="7765" y="34"/>
                  <a:pt x="7773" y="41"/>
                  <a:pt x="7781" y="48"/>
                </a:cubicBezTo>
                <a:cubicBezTo>
                  <a:pt x="7789" y="56"/>
                  <a:pt x="7796" y="65"/>
                  <a:pt x="7802" y="74"/>
                </a:cubicBezTo>
                <a:cubicBezTo>
                  <a:pt x="7808" y="83"/>
                  <a:pt x="7813" y="92"/>
                  <a:pt x="7817" y="102"/>
                </a:cubicBezTo>
                <a:cubicBezTo>
                  <a:pt x="7821" y="113"/>
                  <a:pt x="7825" y="123"/>
                  <a:pt x="7827" y="134"/>
                </a:cubicBezTo>
                <a:cubicBezTo>
                  <a:pt x="7829" y="144"/>
                  <a:pt x="7830" y="155"/>
                  <a:pt x="7830" y="166"/>
                </a:cubicBezTo>
                <a:lnTo>
                  <a:pt x="7830" y="1914"/>
                </a:lnTo>
                <a:cubicBezTo>
                  <a:pt x="7830" y="1925"/>
                  <a:pt x="7829" y="1936"/>
                  <a:pt x="7827" y="1946"/>
                </a:cubicBezTo>
                <a:cubicBezTo>
                  <a:pt x="7825" y="1957"/>
                  <a:pt x="7821" y="1967"/>
                  <a:pt x="7817" y="1977"/>
                </a:cubicBezTo>
                <a:cubicBezTo>
                  <a:pt x="7813" y="1988"/>
                  <a:pt x="7808" y="1997"/>
                  <a:pt x="7802" y="2006"/>
                </a:cubicBezTo>
                <a:cubicBezTo>
                  <a:pt x="7796" y="2015"/>
                  <a:pt x="7789" y="2024"/>
                  <a:pt x="7781" y="2031"/>
                </a:cubicBezTo>
                <a:cubicBezTo>
                  <a:pt x="7773" y="2039"/>
                  <a:pt x="7765" y="2046"/>
                  <a:pt x="7756" y="2052"/>
                </a:cubicBezTo>
                <a:cubicBezTo>
                  <a:pt x="7747" y="2058"/>
                  <a:pt x="7737" y="2063"/>
                  <a:pt x="7727" y="2067"/>
                </a:cubicBezTo>
                <a:cubicBezTo>
                  <a:pt x="7717" y="2072"/>
                  <a:pt x="7707" y="2075"/>
                  <a:pt x="7696" y="2077"/>
                </a:cubicBezTo>
                <a:cubicBezTo>
                  <a:pt x="7685" y="2079"/>
                  <a:pt x="7675" y="2080"/>
                  <a:pt x="766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00" name="任意多边形 1099"/>
          <p:cNvSpPr/>
          <p:nvPr/>
        </p:nvSpPr>
        <p:spPr>
          <a:xfrm>
            <a:off x="928080" y="441648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01" name="图片 1100"/>
          <p:cNvPicPr/>
          <p:nvPr/>
        </p:nvPicPr>
        <p:blipFill>
          <a:blip r:embed="rId5"/>
          <a:stretch/>
        </p:blipFill>
        <p:spPr>
          <a:xfrm>
            <a:off x="1070280" y="2829600"/>
            <a:ext cx="171720" cy="134280"/>
          </a:xfrm>
          <a:prstGeom prst="rect">
            <a:avLst/>
          </a:prstGeom>
          <a:noFill/>
          <a:ln w="0">
            <a:noFill/>
          </a:ln>
        </p:spPr>
      </p:pic>
      <p:sp>
        <p:nvSpPr>
          <p:cNvPr id="1102" name="文本框 1101"/>
          <p:cNvSpPr txBox="1"/>
          <p:nvPr/>
        </p:nvSpPr>
        <p:spPr>
          <a:xfrm>
            <a:off x="1216440" y="2291760"/>
            <a:ext cx="1079640" cy="261000"/>
          </a:xfrm>
          <a:prstGeom prst="rect">
            <a:avLst/>
          </a:prstGeom>
          <a:noFill/>
          <a:ln w="0">
            <a:noFill/>
          </a:ln>
        </p:spPr>
        <p:txBody>
          <a:bodyPr wrap="none" lIns="0" tIns="0" rIns="0" bIns="0" anchor="t">
            <a:spAutoFit/>
          </a:bodyPr>
          <a:lstStyle/>
          <a:p>
            <a:r>
              <a:rPr lang="zh-CN" sz="1410" b="0" u="none" strike="noStrike">
                <a:solidFill>
                  <a:srgbClr val="BFDBFE"/>
                </a:solidFill>
                <a:effectLst/>
                <a:uFillTx/>
                <a:latin typeface="NotoSansCJKsc"/>
                <a:ea typeface="NotoSansCJKsc"/>
              </a:rPr>
              <a:t>负载测试策略</a:t>
            </a:r>
            <a:endParaRPr lang="en-US" sz="1410" b="0" u="none" strike="noStrike">
              <a:solidFill>
                <a:srgbClr val="000000"/>
              </a:solidFill>
              <a:effectLst/>
              <a:uFillTx/>
              <a:latin typeface="Times New Roman"/>
            </a:endParaRPr>
          </a:p>
        </p:txBody>
      </p:sp>
      <p:sp>
        <p:nvSpPr>
          <p:cNvPr id="1103" name="文本框 1102"/>
          <p:cNvSpPr txBox="1"/>
          <p:nvPr/>
        </p:nvSpPr>
        <p:spPr>
          <a:xfrm>
            <a:off x="1328760" y="278784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模拟并发请求</a:t>
            </a:r>
            <a:endParaRPr lang="en-US" sz="939" b="0" u="none" strike="noStrike">
              <a:solidFill>
                <a:srgbClr val="000000"/>
              </a:solidFill>
              <a:effectLst/>
              <a:uFillTx/>
              <a:latin typeface="Times New Roman"/>
            </a:endParaRPr>
          </a:p>
        </p:txBody>
      </p:sp>
      <p:sp>
        <p:nvSpPr>
          <p:cNvPr id="1104" name="文本框 1103"/>
          <p:cNvSpPr txBox="1"/>
          <p:nvPr/>
        </p:nvSpPr>
        <p:spPr>
          <a:xfrm>
            <a:off x="1328760" y="2999880"/>
            <a:ext cx="23140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使⽤循环代码多次调⽤⽣成和检索模块，测试⾼并</a:t>
            </a:r>
            <a:endParaRPr lang="en-US" sz="820" b="0" u="none" strike="noStrike">
              <a:solidFill>
                <a:srgbClr val="000000"/>
              </a:solidFill>
              <a:effectLst/>
              <a:uFillTx/>
              <a:latin typeface="Times New Roman"/>
            </a:endParaRPr>
          </a:p>
        </p:txBody>
      </p:sp>
      <p:pic>
        <p:nvPicPr>
          <p:cNvPr id="1105" name="图片 1104"/>
          <p:cNvPicPr/>
          <p:nvPr/>
        </p:nvPicPr>
        <p:blipFill>
          <a:blip r:embed="rId6"/>
          <a:stretch/>
        </p:blipFill>
        <p:spPr>
          <a:xfrm>
            <a:off x="1070280" y="3697920"/>
            <a:ext cx="119520" cy="134280"/>
          </a:xfrm>
          <a:prstGeom prst="rect">
            <a:avLst/>
          </a:prstGeom>
          <a:noFill/>
          <a:ln w="0">
            <a:noFill/>
          </a:ln>
        </p:spPr>
      </p:pic>
      <p:sp>
        <p:nvSpPr>
          <p:cNvPr id="1106" name="文本框 1105"/>
          <p:cNvSpPr txBox="1"/>
          <p:nvPr/>
        </p:nvSpPr>
        <p:spPr>
          <a:xfrm>
            <a:off x="1328760" y="3149640"/>
            <a:ext cx="9471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发场景下系统稳定性</a:t>
            </a:r>
            <a:endParaRPr lang="en-US" sz="820" b="0" u="none" strike="noStrike">
              <a:solidFill>
                <a:srgbClr val="000000"/>
              </a:solidFill>
              <a:effectLst/>
              <a:uFillTx/>
              <a:latin typeface="Times New Roman"/>
            </a:endParaRPr>
          </a:p>
        </p:txBody>
      </p:sp>
      <p:sp>
        <p:nvSpPr>
          <p:cNvPr id="1107" name="文本框 1106"/>
          <p:cNvSpPr txBox="1"/>
          <p:nvPr/>
        </p:nvSpPr>
        <p:spPr>
          <a:xfrm>
            <a:off x="1276200" y="365616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响应时间测量</a:t>
            </a:r>
            <a:endParaRPr lang="en-US" sz="939" b="0" u="none" strike="noStrike">
              <a:solidFill>
                <a:srgbClr val="000000"/>
              </a:solidFill>
              <a:effectLst/>
              <a:uFillTx/>
              <a:latin typeface="Times New Roman"/>
            </a:endParaRPr>
          </a:p>
        </p:txBody>
      </p:sp>
      <p:sp>
        <p:nvSpPr>
          <p:cNvPr id="1108" name="文本框 1107"/>
          <p:cNvSpPr txBox="1"/>
          <p:nvPr/>
        </p:nvSpPr>
        <p:spPr>
          <a:xfrm>
            <a:off x="1276200" y="3868200"/>
            <a:ext cx="23140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记录每次请求的响应时间，计算平均响应速度，测</a:t>
            </a:r>
            <a:endParaRPr lang="en-US" sz="820" b="0" u="none" strike="noStrike">
              <a:solidFill>
                <a:srgbClr val="000000"/>
              </a:solidFill>
              <a:effectLst/>
              <a:uFillTx/>
              <a:latin typeface="Times New Roman"/>
            </a:endParaRPr>
          </a:p>
        </p:txBody>
      </p:sp>
      <p:sp>
        <p:nvSpPr>
          <p:cNvPr id="1109" name="文本框 1108"/>
          <p:cNvSpPr txBox="1"/>
          <p:nvPr/>
        </p:nvSpPr>
        <p:spPr>
          <a:xfrm>
            <a:off x="1276200" y="4017960"/>
            <a:ext cx="126252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试结果显⽰平均响应时间为</a:t>
            </a:r>
            <a:endParaRPr lang="en-US" sz="820" b="0" u="none" strike="noStrike">
              <a:solidFill>
                <a:srgbClr val="000000"/>
              </a:solidFill>
              <a:effectLst/>
              <a:uFillTx/>
              <a:latin typeface="Times New Roman"/>
            </a:endParaRPr>
          </a:p>
        </p:txBody>
      </p:sp>
      <p:sp>
        <p:nvSpPr>
          <p:cNvPr id="1110" name="文本框 1109"/>
          <p:cNvSpPr txBox="1"/>
          <p:nvPr/>
        </p:nvSpPr>
        <p:spPr>
          <a:xfrm>
            <a:off x="2534040" y="4042440"/>
            <a:ext cx="16812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1.2</a:t>
            </a:r>
            <a:endParaRPr lang="en-US" sz="820" b="0" u="none" strike="noStrike">
              <a:solidFill>
                <a:srgbClr val="000000"/>
              </a:solidFill>
              <a:effectLst/>
              <a:uFillTx/>
              <a:latin typeface="Times New Roman"/>
            </a:endParaRPr>
          </a:p>
        </p:txBody>
      </p:sp>
      <p:pic>
        <p:nvPicPr>
          <p:cNvPr id="1111" name="图片 1110"/>
          <p:cNvPicPr/>
          <p:nvPr/>
        </p:nvPicPr>
        <p:blipFill>
          <a:blip r:embed="rId7"/>
          <a:stretch/>
        </p:blipFill>
        <p:spPr>
          <a:xfrm>
            <a:off x="1070280" y="4566240"/>
            <a:ext cx="171720" cy="134280"/>
          </a:xfrm>
          <a:prstGeom prst="rect">
            <a:avLst/>
          </a:prstGeom>
          <a:noFill/>
          <a:ln w="0">
            <a:noFill/>
          </a:ln>
        </p:spPr>
      </p:pic>
      <p:sp>
        <p:nvSpPr>
          <p:cNvPr id="1112" name="文本框 1111"/>
          <p:cNvSpPr txBox="1"/>
          <p:nvPr/>
        </p:nvSpPr>
        <p:spPr>
          <a:xfrm>
            <a:off x="2700720" y="4017960"/>
            <a:ext cx="1058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秒</a:t>
            </a:r>
            <a:endParaRPr lang="en-US" sz="820" b="0" u="none" strike="noStrike">
              <a:solidFill>
                <a:srgbClr val="000000"/>
              </a:solidFill>
              <a:effectLst/>
              <a:uFillTx/>
              <a:latin typeface="Times New Roman"/>
            </a:endParaRPr>
          </a:p>
        </p:txBody>
      </p:sp>
      <p:sp>
        <p:nvSpPr>
          <p:cNvPr id="1113" name="文本框 1112"/>
          <p:cNvSpPr txBox="1"/>
          <p:nvPr/>
        </p:nvSpPr>
        <p:spPr>
          <a:xfrm>
            <a:off x="1328760" y="4524840"/>
            <a:ext cx="84348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⾃定义测试函数</a:t>
            </a:r>
            <a:endParaRPr lang="en-US" sz="939" b="0" u="none" strike="noStrike">
              <a:solidFill>
                <a:srgbClr val="000000"/>
              </a:solidFill>
              <a:effectLst/>
              <a:uFillTx/>
              <a:latin typeface="Times New Roman"/>
            </a:endParaRPr>
          </a:p>
        </p:txBody>
      </p:sp>
      <p:sp>
        <p:nvSpPr>
          <p:cNvPr id="1114" name="文本框 1113"/>
          <p:cNvSpPr txBox="1"/>
          <p:nvPr/>
        </p:nvSpPr>
        <p:spPr>
          <a:xfrm>
            <a:off x="1328760" y="473652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a:t>
            </a:r>
            <a:endParaRPr lang="en-US" sz="820" b="0" u="none" strike="noStrike">
              <a:solidFill>
                <a:srgbClr val="000000"/>
              </a:solidFill>
              <a:effectLst/>
              <a:uFillTx/>
              <a:latin typeface="Times New Roman"/>
            </a:endParaRPr>
          </a:p>
        </p:txBody>
      </p:sp>
      <p:sp>
        <p:nvSpPr>
          <p:cNvPr id="1115" name="文本框 1114"/>
          <p:cNvSpPr txBox="1"/>
          <p:nvPr/>
        </p:nvSpPr>
        <p:spPr>
          <a:xfrm>
            <a:off x="1538280" y="4761000"/>
            <a:ext cx="5619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load_test()</a:t>
            </a:r>
            <a:endParaRPr lang="en-US" sz="820" b="0" u="none" strike="noStrike">
              <a:solidFill>
                <a:srgbClr val="000000"/>
              </a:solidFill>
              <a:effectLst/>
              <a:uFillTx/>
              <a:latin typeface="Times New Roman"/>
            </a:endParaRPr>
          </a:p>
        </p:txBody>
      </p:sp>
      <p:sp>
        <p:nvSpPr>
          <p:cNvPr id="1116" name="文本框 1115"/>
          <p:cNvSpPr txBox="1"/>
          <p:nvPr/>
        </p:nvSpPr>
        <p:spPr>
          <a:xfrm>
            <a:off x="2097720" y="4736520"/>
            <a:ext cx="14727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函数模拟多次请求，分析系统在</a:t>
            </a:r>
            <a:endParaRPr lang="en-US" sz="820" b="0" u="none" strike="noStrike">
              <a:solidFill>
                <a:srgbClr val="000000"/>
              </a:solidFill>
              <a:effectLst/>
              <a:uFillTx/>
              <a:latin typeface="Times New Roman"/>
            </a:endParaRPr>
          </a:p>
        </p:txBody>
      </p:sp>
      <p:pic>
        <p:nvPicPr>
          <p:cNvPr id="1117" name="图片 1116"/>
          <p:cNvPicPr/>
          <p:nvPr/>
        </p:nvPicPr>
        <p:blipFill>
          <a:blip r:embed="rId8"/>
          <a:stretch/>
        </p:blipFill>
        <p:spPr>
          <a:xfrm>
            <a:off x="3937320" y="2350440"/>
            <a:ext cx="179280" cy="179280"/>
          </a:xfrm>
          <a:prstGeom prst="rect">
            <a:avLst/>
          </a:prstGeom>
          <a:noFill/>
          <a:ln w="0">
            <a:noFill/>
          </a:ln>
        </p:spPr>
      </p:pic>
      <p:sp>
        <p:nvSpPr>
          <p:cNvPr id="1118" name="文本框 1117"/>
          <p:cNvSpPr txBox="1"/>
          <p:nvPr/>
        </p:nvSpPr>
        <p:spPr>
          <a:xfrm>
            <a:off x="1328760" y="4886280"/>
            <a:ext cx="11574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⾼负载下的表现和稳定性</a:t>
            </a:r>
            <a:endParaRPr lang="en-US" sz="820" b="0" u="none" strike="noStrike">
              <a:solidFill>
                <a:srgbClr val="000000"/>
              </a:solidFill>
              <a:effectLst/>
              <a:uFillTx/>
              <a:latin typeface="Times New Roman"/>
            </a:endParaRPr>
          </a:p>
        </p:txBody>
      </p:sp>
      <p:sp>
        <p:nvSpPr>
          <p:cNvPr id="1119" name="任意多边形 1118"/>
          <p:cNvSpPr/>
          <p:nvPr/>
        </p:nvSpPr>
        <p:spPr>
          <a:xfrm>
            <a:off x="3948480" y="2679840"/>
            <a:ext cx="2826360" cy="748800"/>
          </a:xfrm>
          <a:custGeom>
            <a:avLst/>
            <a:gdLst/>
            <a:ahLst/>
            <a:cxnLst/>
            <a:rect l="0" t="0" r="r" b="b"/>
            <a:pathLst>
              <a:path w="7851" h="2080">
                <a:moveTo>
                  <a:pt x="0" y="2080"/>
                </a:moveTo>
                <a:lnTo>
                  <a:pt x="0" y="0"/>
                </a:lnTo>
                <a:lnTo>
                  <a:pt x="7684" y="0"/>
                </a:lnTo>
                <a:cubicBezTo>
                  <a:pt x="7695" y="0"/>
                  <a:pt x="7706" y="1"/>
                  <a:pt x="7717" y="3"/>
                </a:cubicBezTo>
                <a:cubicBezTo>
                  <a:pt x="7728" y="5"/>
                  <a:pt x="7738" y="8"/>
                  <a:pt x="7748" y="12"/>
                </a:cubicBezTo>
                <a:cubicBezTo>
                  <a:pt x="7758" y="16"/>
                  <a:pt x="7768" y="22"/>
                  <a:pt x="7777" y="28"/>
                </a:cubicBezTo>
                <a:cubicBezTo>
                  <a:pt x="7786" y="34"/>
                  <a:pt x="7794" y="41"/>
                  <a:pt x="7802" y="48"/>
                </a:cubicBezTo>
                <a:cubicBezTo>
                  <a:pt x="7810" y="56"/>
                  <a:pt x="7817" y="64"/>
                  <a:pt x="7823" y="74"/>
                </a:cubicBezTo>
                <a:cubicBezTo>
                  <a:pt x="7829" y="83"/>
                  <a:pt x="7834" y="92"/>
                  <a:pt x="7838" y="102"/>
                </a:cubicBezTo>
                <a:cubicBezTo>
                  <a:pt x="7842" y="112"/>
                  <a:pt x="7845" y="123"/>
                  <a:pt x="7848" y="134"/>
                </a:cubicBezTo>
                <a:cubicBezTo>
                  <a:pt x="7850" y="144"/>
                  <a:pt x="7851" y="155"/>
                  <a:pt x="7851" y="166"/>
                </a:cubicBezTo>
                <a:lnTo>
                  <a:pt x="7851" y="1914"/>
                </a:lnTo>
                <a:cubicBezTo>
                  <a:pt x="7851" y="1925"/>
                  <a:pt x="7850" y="1935"/>
                  <a:pt x="7848" y="1946"/>
                </a:cubicBezTo>
                <a:cubicBezTo>
                  <a:pt x="7845" y="1957"/>
                  <a:pt x="7842" y="1967"/>
                  <a:pt x="7838" y="1977"/>
                </a:cubicBezTo>
                <a:cubicBezTo>
                  <a:pt x="7834" y="1987"/>
                  <a:pt x="7829" y="1997"/>
                  <a:pt x="7823" y="2006"/>
                </a:cubicBezTo>
                <a:cubicBezTo>
                  <a:pt x="7817" y="2015"/>
                  <a:pt x="7810" y="2024"/>
                  <a:pt x="7802" y="2031"/>
                </a:cubicBezTo>
                <a:cubicBezTo>
                  <a:pt x="7794" y="2039"/>
                  <a:pt x="7786" y="2046"/>
                  <a:pt x="7777" y="2052"/>
                </a:cubicBezTo>
                <a:cubicBezTo>
                  <a:pt x="7768" y="2058"/>
                  <a:pt x="7758" y="2063"/>
                  <a:pt x="7748" y="2067"/>
                </a:cubicBezTo>
                <a:cubicBezTo>
                  <a:pt x="7738" y="2072"/>
                  <a:pt x="7728" y="2075"/>
                  <a:pt x="7717" y="2077"/>
                </a:cubicBezTo>
                <a:cubicBezTo>
                  <a:pt x="7706" y="2079"/>
                  <a:pt x="7695" y="2080"/>
                  <a:pt x="768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20" name="任意多边形 1119"/>
          <p:cNvSpPr/>
          <p:nvPr/>
        </p:nvSpPr>
        <p:spPr>
          <a:xfrm>
            <a:off x="3937320" y="267984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21" name="任意多边形 1120"/>
          <p:cNvSpPr/>
          <p:nvPr/>
        </p:nvSpPr>
        <p:spPr>
          <a:xfrm>
            <a:off x="3948480" y="3548160"/>
            <a:ext cx="2826360" cy="748800"/>
          </a:xfrm>
          <a:custGeom>
            <a:avLst/>
            <a:gdLst/>
            <a:ahLst/>
            <a:cxnLst/>
            <a:rect l="0" t="0" r="r" b="b"/>
            <a:pathLst>
              <a:path w="7851" h="2080">
                <a:moveTo>
                  <a:pt x="0" y="2080"/>
                </a:moveTo>
                <a:lnTo>
                  <a:pt x="0" y="0"/>
                </a:lnTo>
                <a:lnTo>
                  <a:pt x="7684" y="0"/>
                </a:lnTo>
                <a:cubicBezTo>
                  <a:pt x="7695" y="0"/>
                  <a:pt x="7706" y="1"/>
                  <a:pt x="7717" y="3"/>
                </a:cubicBezTo>
                <a:cubicBezTo>
                  <a:pt x="7728" y="5"/>
                  <a:pt x="7738" y="8"/>
                  <a:pt x="7748" y="12"/>
                </a:cubicBezTo>
                <a:cubicBezTo>
                  <a:pt x="7758" y="17"/>
                  <a:pt x="7768" y="22"/>
                  <a:pt x="7777" y="28"/>
                </a:cubicBezTo>
                <a:cubicBezTo>
                  <a:pt x="7786" y="34"/>
                  <a:pt x="7794" y="41"/>
                  <a:pt x="7802" y="48"/>
                </a:cubicBezTo>
                <a:cubicBezTo>
                  <a:pt x="7810" y="56"/>
                  <a:pt x="7817" y="65"/>
                  <a:pt x="7823" y="74"/>
                </a:cubicBezTo>
                <a:cubicBezTo>
                  <a:pt x="7829" y="83"/>
                  <a:pt x="7834" y="92"/>
                  <a:pt x="7838" y="102"/>
                </a:cubicBezTo>
                <a:cubicBezTo>
                  <a:pt x="7842" y="112"/>
                  <a:pt x="7845" y="123"/>
                  <a:pt x="7848" y="134"/>
                </a:cubicBezTo>
                <a:cubicBezTo>
                  <a:pt x="7850" y="144"/>
                  <a:pt x="7851" y="155"/>
                  <a:pt x="7851" y="166"/>
                </a:cubicBezTo>
                <a:lnTo>
                  <a:pt x="7851" y="1914"/>
                </a:lnTo>
                <a:cubicBezTo>
                  <a:pt x="7851" y="1925"/>
                  <a:pt x="7850" y="1935"/>
                  <a:pt x="7848" y="1946"/>
                </a:cubicBezTo>
                <a:cubicBezTo>
                  <a:pt x="7845" y="1957"/>
                  <a:pt x="7842" y="1967"/>
                  <a:pt x="7838" y="1977"/>
                </a:cubicBezTo>
                <a:cubicBezTo>
                  <a:pt x="7834" y="1987"/>
                  <a:pt x="7829" y="1997"/>
                  <a:pt x="7823" y="2006"/>
                </a:cubicBezTo>
                <a:cubicBezTo>
                  <a:pt x="7817" y="2015"/>
                  <a:pt x="7810" y="2024"/>
                  <a:pt x="7802" y="2031"/>
                </a:cubicBezTo>
                <a:cubicBezTo>
                  <a:pt x="7794" y="2039"/>
                  <a:pt x="7786" y="2046"/>
                  <a:pt x="7777" y="2052"/>
                </a:cubicBezTo>
                <a:cubicBezTo>
                  <a:pt x="7768" y="2058"/>
                  <a:pt x="7758" y="2063"/>
                  <a:pt x="7748" y="2067"/>
                </a:cubicBezTo>
                <a:cubicBezTo>
                  <a:pt x="7738" y="2072"/>
                  <a:pt x="7728" y="2075"/>
                  <a:pt x="7717" y="2077"/>
                </a:cubicBezTo>
                <a:cubicBezTo>
                  <a:pt x="7706" y="2079"/>
                  <a:pt x="7695" y="2080"/>
                  <a:pt x="768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22" name="任意多边形 1121"/>
          <p:cNvSpPr/>
          <p:nvPr/>
        </p:nvSpPr>
        <p:spPr>
          <a:xfrm>
            <a:off x="3937320" y="354816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23" name="任意多边形 1122"/>
          <p:cNvSpPr/>
          <p:nvPr/>
        </p:nvSpPr>
        <p:spPr>
          <a:xfrm>
            <a:off x="3948480" y="4416480"/>
            <a:ext cx="2826360" cy="748800"/>
          </a:xfrm>
          <a:custGeom>
            <a:avLst/>
            <a:gdLst/>
            <a:ahLst/>
            <a:cxnLst/>
            <a:rect l="0" t="0" r="r" b="b"/>
            <a:pathLst>
              <a:path w="7851" h="2080">
                <a:moveTo>
                  <a:pt x="0" y="2080"/>
                </a:moveTo>
                <a:lnTo>
                  <a:pt x="0" y="0"/>
                </a:lnTo>
                <a:lnTo>
                  <a:pt x="7684" y="0"/>
                </a:lnTo>
                <a:cubicBezTo>
                  <a:pt x="7695" y="0"/>
                  <a:pt x="7706" y="1"/>
                  <a:pt x="7717" y="3"/>
                </a:cubicBezTo>
                <a:cubicBezTo>
                  <a:pt x="7728" y="5"/>
                  <a:pt x="7738" y="8"/>
                  <a:pt x="7748" y="12"/>
                </a:cubicBezTo>
                <a:cubicBezTo>
                  <a:pt x="7758" y="17"/>
                  <a:pt x="7768" y="22"/>
                  <a:pt x="7777" y="28"/>
                </a:cubicBezTo>
                <a:cubicBezTo>
                  <a:pt x="7786" y="34"/>
                  <a:pt x="7794" y="41"/>
                  <a:pt x="7802" y="48"/>
                </a:cubicBezTo>
                <a:cubicBezTo>
                  <a:pt x="7810" y="56"/>
                  <a:pt x="7817" y="65"/>
                  <a:pt x="7823" y="74"/>
                </a:cubicBezTo>
                <a:cubicBezTo>
                  <a:pt x="7829" y="83"/>
                  <a:pt x="7834" y="92"/>
                  <a:pt x="7838" y="102"/>
                </a:cubicBezTo>
                <a:cubicBezTo>
                  <a:pt x="7842" y="113"/>
                  <a:pt x="7845" y="123"/>
                  <a:pt x="7848" y="134"/>
                </a:cubicBezTo>
                <a:cubicBezTo>
                  <a:pt x="7850" y="144"/>
                  <a:pt x="7851" y="155"/>
                  <a:pt x="7851" y="166"/>
                </a:cubicBezTo>
                <a:lnTo>
                  <a:pt x="7851" y="1914"/>
                </a:lnTo>
                <a:cubicBezTo>
                  <a:pt x="7851" y="1925"/>
                  <a:pt x="7850" y="1936"/>
                  <a:pt x="7848" y="1946"/>
                </a:cubicBezTo>
                <a:cubicBezTo>
                  <a:pt x="7845" y="1957"/>
                  <a:pt x="7842" y="1967"/>
                  <a:pt x="7838" y="1977"/>
                </a:cubicBezTo>
                <a:cubicBezTo>
                  <a:pt x="7834" y="1988"/>
                  <a:pt x="7829" y="1997"/>
                  <a:pt x="7823" y="2006"/>
                </a:cubicBezTo>
                <a:cubicBezTo>
                  <a:pt x="7817" y="2015"/>
                  <a:pt x="7810" y="2024"/>
                  <a:pt x="7802" y="2031"/>
                </a:cubicBezTo>
                <a:cubicBezTo>
                  <a:pt x="7794" y="2039"/>
                  <a:pt x="7786" y="2046"/>
                  <a:pt x="7777" y="2052"/>
                </a:cubicBezTo>
                <a:cubicBezTo>
                  <a:pt x="7768" y="2058"/>
                  <a:pt x="7758" y="2063"/>
                  <a:pt x="7748" y="2067"/>
                </a:cubicBezTo>
                <a:cubicBezTo>
                  <a:pt x="7738" y="2072"/>
                  <a:pt x="7728" y="2075"/>
                  <a:pt x="7717" y="2077"/>
                </a:cubicBezTo>
                <a:cubicBezTo>
                  <a:pt x="7706" y="2079"/>
                  <a:pt x="7695" y="2080"/>
                  <a:pt x="768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24" name="任意多边形 1123"/>
          <p:cNvSpPr/>
          <p:nvPr/>
        </p:nvSpPr>
        <p:spPr>
          <a:xfrm>
            <a:off x="3937320" y="441648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125" name="图片 1124"/>
          <p:cNvPicPr/>
          <p:nvPr/>
        </p:nvPicPr>
        <p:blipFill>
          <a:blip r:embed="rId9"/>
          <a:stretch/>
        </p:blipFill>
        <p:spPr>
          <a:xfrm>
            <a:off x="4079880" y="2829600"/>
            <a:ext cx="134280" cy="134280"/>
          </a:xfrm>
          <a:prstGeom prst="rect">
            <a:avLst/>
          </a:prstGeom>
          <a:noFill/>
          <a:ln w="0">
            <a:noFill/>
          </a:ln>
        </p:spPr>
      </p:pic>
      <p:sp>
        <p:nvSpPr>
          <p:cNvPr id="1126" name="文本框 1125"/>
          <p:cNvSpPr txBox="1"/>
          <p:nvPr/>
        </p:nvSpPr>
        <p:spPr>
          <a:xfrm>
            <a:off x="4208400" y="2291760"/>
            <a:ext cx="1079640" cy="261000"/>
          </a:xfrm>
          <a:prstGeom prst="rect">
            <a:avLst/>
          </a:prstGeom>
          <a:noFill/>
          <a:ln w="0">
            <a:noFill/>
          </a:ln>
        </p:spPr>
        <p:txBody>
          <a:bodyPr wrap="none" lIns="0" tIns="0" rIns="0" bIns="0" anchor="t">
            <a:spAutoFit/>
          </a:bodyPr>
          <a:lstStyle/>
          <a:p>
            <a:r>
              <a:rPr lang="zh-CN" sz="1410" b="0" u="none" strike="noStrike">
                <a:solidFill>
                  <a:srgbClr val="BFDBFE"/>
                </a:solidFill>
                <a:effectLst/>
                <a:uFillTx/>
                <a:latin typeface="NotoSansCJKsc"/>
                <a:ea typeface="NotoSansCJKsc"/>
              </a:rPr>
              <a:t>资源监控⽅法</a:t>
            </a:r>
            <a:endParaRPr lang="en-US" sz="1410" b="0" u="none" strike="noStrike">
              <a:solidFill>
                <a:srgbClr val="000000"/>
              </a:solidFill>
              <a:effectLst/>
              <a:uFillTx/>
              <a:latin typeface="Times New Roman"/>
            </a:endParaRPr>
          </a:p>
        </p:txBody>
      </p:sp>
      <p:sp>
        <p:nvSpPr>
          <p:cNvPr id="1127" name="文本框 1126"/>
          <p:cNvSpPr txBox="1"/>
          <p:nvPr/>
        </p:nvSpPr>
        <p:spPr>
          <a:xfrm>
            <a:off x="4305600" y="2815920"/>
            <a:ext cx="24552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CPU</a:t>
            </a:r>
            <a:endParaRPr lang="en-US" sz="939" b="0" u="none" strike="noStrike">
              <a:solidFill>
                <a:srgbClr val="000000"/>
              </a:solidFill>
              <a:effectLst/>
              <a:uFillTx/>
              <a:latin typeface="Times New Roman"/>
            </a:endParaRPr>
          </a:p>
        </p:txBody>
      </p:sp>
      <p:sp>
        <p:nvSpPr>
          <p:cNvPr id="1128" name="文本框 1127"/>
          <p:cNvSpPr txBox="1"/>
          <p:nvPr/>
        </p:nvSpPr>
        <p:spPr>
          <a:xfrm>
            <a:off x="4548960" y="2787840"/>
            <a:ext cx="6026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使⽤率监控</a:t>
            </a:r>
            <a:endParaRPr lang="en-US" sz="939" b="0" u="none" strike="noStrike">
              <a:solidFill>
                <a:srgbClr val="000000"/>
              </a:solidFill>
              <a:effectLst/>
              <a:uFillTx/>
              <a:latin typeface="Times New Roman"/>
            </a:endParaRPr>
          </a:p>
        </p:txBody>
      </p:sp>
      <p:sp>
        <p:nvSpPr>
          <p:cNvPr id="1129" name="文本框 1128"/>
          <p:cNvSpPr txBox="1"/>
          <p:nvPr/>
        </p:nvSpPr>
        <p:spPr>
          <a:xfrm>
            <a:off x="4305600" y="299988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a:t>
            </a:r>
            <a:endParaRPr lang="en-US" sz="820" b="0" u="none" strike="noStrike">
              <a:solidFill>
                <a:srgbClr val="000000"/>
              </a:solidFill>
              <a:effectLst/>
              <a:uFillTx/>
              <a:latin typeface="Times New Roman"/>
            </a:endParaRPr>
          </a:p>
        </p:txBody>
      </p:sp>
      <p:sp>
        <p:nvSpPr>
          <p:cNvPr id="1130" name="文本框 1129"/>
          <p:cNvSpPr txBox="1"/>
          <p:nvPr/>
        </p:nvSpPr>
        <p:spPr>
          <a:xfrm>
            <a:off x="4515120" y="3024360"/>
            <a:ext cx="28872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psutil</a:t>
            </a:r>
            <a:endParaRPr lang="en-US" sz="820" b="0" u="none" strike="noStrike">
              <a:solidFill>
                <a:srgbClr val="000000"/>
              </a:solidFill>
              <a:effectLst/>
              <a:uFillTx/>
              <a:latin typeface="Times New Roman"/>
            </a:endParaRPr>
          </a:p>
        </p:txBody>
      </p:sp>
      <p:sp>
        <p:nvSpPr>
          <p:cNvPr id="1131" name="文本框 1130"/>
          <p:cNvSpPr txBox="1"/>
          <p:nvPr/>
        </p:nvSpPr>
        <p:spPr>
          <a:xfrm>
            <a:off x="4802040" y="2999880"/>
            <a:ext cx="5266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库实时监控</a:t>
            </a:r>
            <a:endParaRPr lang="en-US" sz="820" b="0" u="none" strike="noStrike">
              <a:solidFill>
                <a:srgbClr val="000000"/>
              </a:solidFill>
              <a:effectLst/>
              <a:uFillTx/>
              <a:latin typeface="Times New Roman"/>
            </a:endParaRPr>
          </a:p>
        </p:txBody>
      </p:sp>
      <p:sp>
        <p:nvSpPr>
          <p:cNvPr id="1132" name="文本框 1131"/>
          <p:cNvSpPr txBox="1"/>
          <p:nvPr/>
        </p:nvSpPr>
        <p:spPr>
          <a:xfrm>
            <a:off x="5326200" y="3024360"/>
            <a:ext cx="2145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CPU</a:t>
            </a:r>
            <a:endParaRPr lang="en-US" sz="820" b="0" u="none" strike="noStrike">
              <a:solidFill>
                <a:srgbClr val="000000"/>
              </a:solidFill>
              <a:effectLst/>
              <a:uFillTx/>
              <a:latin typeface="Times New Roman"/>
            </a:endParaRPr>
          </a:p>
        </p:txBody>
      </p:sp>
      <p:sp>
        <p:nvSpPr>
          <p:cNvPr id="1133" name="文本框 1132"/>
          <p:cNvSpPr txBox="1"/>
          <p:nvPr/>
        </p:nvSpPr>
        <p:spPr>
          <a:xfrm>
            <a:off x="5538960" y="2999880"/>
            <a:ext cx="8420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使⽤情况，测试中</a:t>
            </a:r>
            <a:endParaRPr lang="en-US" sz="820" b="0" u="none" strike="noStrike">
              <a:solidFill>
                <a:srgbClr val="000000"/>
              </a:solidFill>
              <a:effectLst/>
              <a:uFillTx/>
              <a:latin typeface="Times New Roman"/>
            </a:endParaRPr>
          </a:p>
        </p:txBody>
      </p:sp>
      <p:sp>
        <p:nvSpPr>
          <p:cNvPr id="1134" name="文本框 1133"/>
          <p:cNvSpPr txBox="1"/>
          <p:nvPr/>
        </p:nvSpPr>
        <p:spPr>
          <a:xfrm>
            <a:off x="6377400" y="3024360"/>
            <a:ext cx="2145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CPU</a:t>
            </a:r>
            <a:endParaRPr lang="en-US" sz="820" b="0" u="none" strike="noStrike">
              <a:solidFill>
                <a:srgbClr val="000000"/>
              </a:solidFill>
              <a:effectLst/>
              <a:uFillTx/>
              <a:latin typeface="Times New Roman"/>
            </a:endParaRPr>
          </a:p>
        </p:txBody>
      </p:sp>
      <p:sp>
        <p:nvSpPr>
          <p:cNvPr id="1135" name="文本框 1134"/>
          <p:cNvSpPr txBox="1"/>
          <p:nvPr/>
        </p:nvSpPr>
        <p:spPr>
          <a:xfrm>
            <a:off x="4305600" y="3149640"/>
            <a:ext cx="4212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使⽤率为</a:t>
            </a:r>
            <a:endParaRPr lang="en-US" sz="820" b="0" u="none" strike="noStrike">
              <a:solidFill>
                <a:srgbClr val="000000"/>
              </a:solidFill>
              <a:effectLst/>
              <a:uFillTx/>
              <a:latin typeface="Times New Roman"/>
            </a:endParaRPr>
          </a:p>
        </p:txBody>
      </p:sp>
      <p:pic>
        <p:nvPicPr>
          <p:cNvPr id="1136" name="图片 1135"/>
          <p:cNvPicPr/>
          <p:nvPr/>
        </p:nvPicPr>
        <p:blipFill>
          <a:blip r:embed="rId10"/>
          <a:stretch/>
        </p:blipFill>
        <p:spPr>
          <a:xfrm>
            <a:off x="4079880" y="3697920"/>
            <a:ext cx="149400" cy="134280"/>
          </a:xfrm>
          <a:prstGeom prst="rect">
            <a:avLst/>
          </a:prstGeom>
          <a:noFill/>
          <a:ln w="0">
            <a:noFill/>
          </a:ln>
        </p:spPr>
      </p:pic>
      <p:sp>
        <p:nvSpPr>
          <p:cNvPr id="1137" name="文本框 1136"/>
          <p:cNvSpPr txBox="1"/>
          <p:nvPr/>
        </p:nvSpPr>
        <p:spPr>
          <a:xfrm>
            <a:off x="4724640" y="3174120"/>
            <a:ext cx="2343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15%</a:t>
            </a:r>
            <a:endParaRPr lang="en-US" sz="820" b="0" u="none" strike="noStrike">
              <a:solidFill>
                <a:srgbClr val="000000"/>
              </a:solidFill>
              <a:effectLst/>
              <a:uFillTx/>
              <a:latin typeface="Times New Roman"/>
            </a:endParaRPr>
          </a:p>
        </p:txBody>
      </p:sp>
      <p:sp>
        <p:nvSpPr>
          <p:cNvPr id="1138" name="文本框 1137"/>
          <p:cNvSpPr txBox="1"/>
          <p:nvPr/>
        </p:nvSpPr>
        <p:spPr>
          <a:xfrm>
            <a:off x="4320720" y="365616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内存消耗追踪</a:t>
            </a:r>
            <a:endParaRPr lang="en-US" sz="939" b="0" u="none" strike="noStrike">
              <a:solidFill>
                <a:srgbClr val="000000"/>
              </a:solidFill>
              <a:effectLst/>
              <a:uFillTx/>
              <a:latin typeface="Times New Roman"/>
            </a:endParaRPr>
          </a:p>
        </p:txBody>
      </p:sp>
      <p:sp>
        <p:nvSpPr>
          <p:cNvPr id="1139" name="文本框 1138"/>
          <p:cNvSpPr txBox="1"/>
          <p:nvPr/>
        </p:nvSpPr>
        <p:spPr>
          <a:xfrm>
            <a:off x="4320720" y="3868200"/>
            <a:ext cx="23140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监控内存使⽤率和可⽤内存，测试显⽰内存使⽤率</a:t>
            </a:r>
            <a:endParaRPr lang="en-US" sz="820" b="0" u="none" strike="noStrike">
              <a:solidFill>
                <a:srgbClr val="000000"/>
              </a:solidFill>
              <a:effectLst/>
              <a:uFillTx/>
              <a:latin typeface="Times New Roman"/>
            </a:endParaRPr>
          </a:p>
        </p:txBody>
      </p:sp>
      <p:sp>
        <p:nvSpPr>
          <p:cNvPr id="1140" name="文本框 1139"/>
          <p:cNvSpPr txBox="1"/>
          <p:nvPr/>
        </p:nvSpPr>
        <p:spPr>
          <a:xfrm>
            <a:off x="4320720" y="4017960"/>
            <a:ext cx="1058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为</a:t>
            </a:r>
            <a:endParaRPr lang="en-US" sz="820" b="0" u="none" strike="noStrike">
              <a:solidFill>
                <a:srgbClr val="000000"/>
              </a:solidFill>
              <a:effectLst/>
              <a:uFillTx/>
              <a:latin typeface="Times New Roman"/>
            </a:endParaRPr>
          </a:p>
        </p:txBody>
      </p:sp>
      <p:sp>
        <p:nvSpPr>
          <p:cNvPr id="1141" name="文本框 1140"/>
          <p:cNvSpPr txBox="1"/>
          <p:nvPr/>
        </p:nvSpPr>
        <p:spPr>
          <a:xfrm>
            <a:off x="4425480" y="4042440"/>
            <a:ext cx="2343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42%</a:t>
            </a:r>
            <a:endParaRPr lang="en-US" sz="820" b="0" u="none" strike="noStrike">
              <a:solidFill>
                <a:srgbClr val="000000"/>
              </a:solidFill>
              <a:effectLst/>
              <a:uFillTx/>
              <a:latin typeface="Times New Roman"/>
            </a:endParaRPr>
          </a:p>
        </p:txBody>
      </p:sp>
      <p:sp>
        <p:nvSpPr>
          <p:cNvPr id="1142" name="文本框 1141"/>
          <p:cNvSpPr txBox="1"/>
          <p:nvPr/>
        </p:nvSpPr>
        <p:spPr>
          <a:xfrm>
            <a:off x="4658400" y="4017960"/>
            <a:ext cx="6318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，可⽤内存约</a:t>
            </a:r>
            <a:endParaRPr lang="en-US" sz="820" b="0" u="none" strike="noStrike">
              <a:solidFill>
                <a:srgbClr val="000000"/>
              </a:solidFill>
              <a:effectLst/>
              <a:uFillTx/>
              <a:latin typeface="Times New Roman"/>
            </a:endParaRPr>
          </a:p>
        </p:txBody>
      </p:sp>
      <p:pic>
        <p:nvPicPr>
          <p:cNvPr id="1143" name="图片 1142"/>
          <p:cNvPicPr/>
          <p:nvPr/>
        </p:nvPicPr>
        <p:blipFill>
          <a:blip r:embed="rId11"/>
          <a:stretch/>
        </p:blipFill>
        <p:spPr>
          <a:xfrm>
            <a:off x="4079880" y="4566240"/>
            <a:ext cx="134280" cy="134280"/>
          </a:xfrm>
          <a:prstGeom prst="rect">
            <a:avLst/>
          </a:prstGeom>
          <a:noFill/>
          <a:ln w="0">
            <a:noFill/>
          </a:ln>
        </p:spPr>
      </p:pic>
      <p:sp>
        <p:nvSpPr>
          <p:cNvPr id="1144" name="文本框 1143"/>
          <p:cNvSpPr txBox="1"/>
          <p:nvPr/>
        </p:nvSpPr>
        <p:spPr>
          <a:xfrm>
            <a:off x="5286960" y="4042440"/>
            <a:ext cx="43128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2048MB</a:t>
            </a:r>
            <a:endParaRPr lang="en-US" sz="820" b="0" u="none" strike="noStrike">
              <a:solidFill>
                <a:srgbClr val="000000"/>
              </a:solidFill>
              <a:effectLst/>
              <a:uFillTx/>
              <a:latin typeface="Times New Roman"/>
            </a:endParaRPr>
          </a:p>
        </p:txBody>
      </p:sp>
      <p:sp>
        <p:nvSpPr>
          <p:cNvPr id="1145" name="文本框 1144"/>
          <p:cNvSpPr txBox="1"/>
          <p:nvPr/>
        </p:nvSpPr>
        <p:spPr>
          <a:xfrm>
            <a:off x="4305600" y="452484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监控⼯具集成</a:t>
            </a:r>
            <a:endParaRPr lang="en-US" sz="939" b="0" u="none" strike="noStrike">
              <a:solidFill>
                <a:srgbClr val="000000"/>
              </a:solidFill>
              <a:effectLst/>
              <a:uFillTx/>
              <a:latin typeface="Times New Roman"/>
            </a:endParaRPr>
          </a:p>
        </p:txBody>
      </p:sp>
      <p:sp>
        <p:nvSpPr>
          <p:cNvPr id="1146" name="文本框 1145"/>
          <p:cNvSpPr txBox="1"/>
          <p:nvPr/>
        </p:nvSpPr>
        <p:spPr>
          <a:xfrm>
            <a:off x="4305600" y="4736520"/>
            <a:ext cx="8420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在⽣产环境中集成</a:t>
            </a:r>
            <a:endParaRPr lang="en-US" sz="820" b="0" u="none" strike="noStrike">
              <a:solidFill>
                <a:srgbClr val="000000"/>
              </a:solidFill>
              <a:effectLst/>
              <a:uFillTx/>
              <a:latin typeface="Times New Roman"/>
            </a:endParaRPr>
          </a:p>
        </p:txBody>
      </p:sp>
      <p:sp>
        <p:nvSpPr>
          <p:cNvPr id="1147" name="文本框 1146"/>
          <p:cNvSpPr txBox="1"/>
          <p:nvPr/>
        </p:nvSpPr>
        <p:spPr>
          <a:xfrm>
            <a:off x="5144040" y="4761000"/>
            <a:ext cx="63288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Prometheus</a:t>
            </a:r>
            <a:endParaRPr lang="en-US" sz="820" b="0" u="none" strike="noStrike">
              <a:solidFill>
                <a:srgbClr val="000000"/>
              </a:solidFill>
              <a:effectLst/>
              <a:uFillTx/>
              <a:latin typeface="Times New Roman"/>
            </a:endParaRPr>
          </a:p>
        </p:txBody>
      </p:sp>
      <p:sp>
        <p:nvSpPr>
          <p:cNvPr id="1148" name="文本框 1147"/>
          <p:cNvSpPr txBox="1"/>
          <p:nvPr/>
        </p:nvSpPr>
        <p:spPr>
          <a:xfrm>
            <a:off x="5769720" y="4736520"/>
            <a:ext cx="1058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和</a:t>
            </a:r>
            <a:endParaRPr lang="en-US" sz="820" b="0" u="none" strike="noStrike">
              <a:solidFill>
                <a:srgbClr val="000000"/>
              </a:solidFill>
              <a:effectLst/>
              <a:uFillTx/>
              <a:latin typeface="Times New Roman"/>
            </a:endParaRPr>
          </a:p>
        </p:txBody>
      </p:sp>
      <p:sp>
        <p:nvSpPr>
          <p:cNvPr id="1149" name="文本框 1148"/>
          <p:cNvSpPr txBox="1"/>
          <p:nvPr/>
        </p:nvSpPr>
        <p:spPr>
          <a:xfrm>
            <a:off x="5874480" y="4761000"/>
            <a:ext cx="42228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Grafana</a:t>
            </a:r>
            <a:endParaRPr lang="en-US" sz="820" b="0" u="none" strike="noStrike">
              <a:solidFill>
                <a:srgbClr val="000000"/>
              </a:solidFill>
              <a:effectLst/>
              <a:uFillTx/>
              <a:latin typeface="Times New Roman"/>
            </a:endParaRPr>
          </a:p>
        </p:txBody>
      </p:sp>
      <p:sp>
        <p:nvSpPr>
          <p:cNvPr id="1150" name="文本框 1149"/>
          <p:cNvSpPr txBox="1"/>
          <p:nvPr/>
        </p:nvSpPr>
        <p:spPr>
          <a:xfrm>
            <a:off x="6294960" y="473652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等⼯</a:t>
            </a:r>
            <a:endParaRPr lang="en-US" sz="820" b="0" u="none" strike="noStrike">
              <a:solidFill>
                <a:srgbClr val="000000"/>
              </a:solidFill>
              <a:effectLst/>
              <a:uFillTx/>
              <a:latin typeface="Times New Roman"/>
            </a:endParaRPr>
          </a:p>
        </p:txBody>
      </p:sp>
      <p:pic>
        <p:nvPicPr>
          <p:cNvPr id="1151" name="图片 1150"/>
          <p:cNvPicPr/>
          <p:nvPr/>
        </p:nvPicPr>
        <p:blipFill>
          <a:blip r:embed="rId12"/>
          <a:stretch/>
        </p:blipFill>
        <p:spPr>
          <a:xfrm>
            <a:off x="6954120" y="2350440"/>
            <a:ext cx="179280" cy="179280"/>
          </a:xfrm>
          <a:prstGeom prst="rect">
            <a:avLst/>
          </a:prstGeom>
          <a:noFill/>
          <a:ln w="0">
            <a:noFill/>
          </a:ln>
        </p:spPr>
      </p:pic>
      <p:sp>
        <p:nvSpPr>
          <p:cNvPr id="1152" name="文本框 1151"/>
          <p:cNvSpPr txBox="1"/>
          <p:nvPr/>
        </p:nvSpPr>
        <p:spPr>
          <a:xfrm>
            <a:off x="4305600" y="4886280"/>
            <a:ext cx="14727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具，实现系统资源的可视化监控</a:t>
            </a:r>
            <a:endParaRPr lang="en-US" sz="820" b="0" u="none" strike="noStrike">
              <a:solidFill>
                <a:srgbClr val="000000"/>
              </a:solidFill>
              <a:effectLst/>
              <a:uFillTx/>
              <a:latin typeface="Times New Roman"/>
            </a:endParaRPr>
          </a:p>
        </p:txBody>
      </p:sp>
      <p:sp>
        <p:nvSpPr>
          <p:cNvPr id="1153" name="任意多边形 1152"/>
          <p:cNvSpPr/>
          <p:nvPr/>
        </p:nvSpPr>
        <p:spPr>
          <a:xfrm>
            <a:off x="6965280" y="2679840"/>
            <a:ext cx="2826360" cy="748800"/>
          </a:xfrm>
          <a:custGeom>
            <a:avLst/>
            <a:gdLst/>
            <a:ahLst/>
            <a:cxnLst/>
            <a:rect l="0" t="0" r="r" b="b"/>
            <a:pathLst>
              <a:path w="7851" h="2080">
                <a:moveTo>
                  <a:pt x="0" y="2080"/>
                </a:moveTo>
                <a:lnTo>
                  <a:pt x="0" y="0"/>
                </a:lnTo>
                <a:lnTo>
                  <a:pt x="7684" y="0"/>
                </a:lnTo>
                <a:cubicBezTo>
                  <a:pt x="7695" y="0"/>
                  <a:pt x="7706" y="1"/>
                  <a:pt x="7717" y="3"/>
                </a:cubicBezTo>
                <a:cubicBezTo>
                  <a:pt x="7727" y="5"/>
                  <a:pt x="7738" y="8"/>
                  <a:pt x="7748" y="12"/>
                </a:cubicBezTo>
                <a:cubicBezTo>
                  <a:pt x="7758" y="16"/>
                  <a:pt x="7768" y="22"/>
                  <a:pt x="7777" y="28"/>
                </a:cubicBezTo>
                <a:cubicBezTo>
                  <a:pt x="7786" y="34"/>
                  <a:pt x="7794" y="41"/>
                  <a:pt x="7802" y="48"/>
                </a:cubicBezTo>
                <a:cubicBezTo>
                  <a:pt x="7810" y="56"/>
                  <a:pt x="7817" y="64"/>
                  <a:pt x="7823" y="74"/>
                </a:cubicBezTo>
                <a:cubicBezTo>
                  <a:pt x="7829" y="83"/>
                  <a:pt x="7834" y="92"/>
                  <a:pt x="7838" y="102"/>
                </a:cubicBezTo>
                <a:cubicBezTo>
                  <a:pt x="7842" y="112"/>
                  <a:pt x="7845" y="123"/>
                  <a:pt x="7847" y="134"/>
                </a:cubicBezTo>
                <a:cubicBezTo>
                  <a:pt x="7850" y="144"/>
                  <a:pt x="7851" y="155"/>
                  <a:pt x="7851" y="166"/>
                </a:cubicBezTo>
                <a:lnTo>
                  <a:pt x="7851" y="1914"/>
                </a:lnTo>
                <a:cubicBezTo>
                  <a:pt x="7851" y="1925"/>
                  <a:pt x="7850" y="1935"/>
                  <a:pt x="7847" y="1946"/>
                </a:cubicBezTo>
                <a:cubicBezTo>
                  <a:pt x="7845" y="1957"/>
                  <a:pt x="7842" y="1967"/>
                  <a:pt x="7838" y="1977"/>
                </a:cubicBezTo>
                <a:cubicBezTo>
                  <a:pt x="7834" y="1987"/>
                  <a:pt x="7829" y="1997"/>
                  <a:pt x="7823" y="2006"/>
                </a:cubicBezTo>
                <a:cubicBezTo>
                  <a:pt x="7817" y="2015"/>
                  <a:pt x="7810" y="2024"/>
                  <a:pt x="7802" y="2031"/>
                </a:cubicBezTo>
                <a:cubicBezTo>
                  <a:pt x="7794" y="2039"/>
                  <a:pt x="7786" y="2046"/>
                  <a:pt x="7777" y="2052"/>
                </a:cubicBezTo>
                <a:cubicBezTo>
                  <a:pt x="7768" y="2058"/>
                  <a:pt x="7758" y="2063"/>
                  <a:pt x="7748" y="2067"/>
                </a:cubicBezTo>
                <a:cubicBezTo>
                  <a:pt x="7738" y="2072"/>
                  <a:pt x="7727" y="2075"/>
                  <a:pt x="7717" y="2077"/>
                </a:cubicBezTo>
                <a:cubicBezTo>
                  <a:pt x="7706" y="2079"/>
                  <a:pt x="7695" y="2080"/>
                  <a:pt x="768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54" name="任意多边形 1153"/>
          <p:cNvSpPr/>
          <p:nvPr/>
        </p:nvSpPr>
        <p:spPr>
          <a:xfrm>
            <a:off x="6954120" y="267984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55" name="任意多边形 1154"/>
          <p:cNvSpPr/>
          <p:nvPr/>
        </p:nvSpPr>
        <p:spPr>
          <a:xfrm>
            <a:off x="6965280" y="3548160"/>
            <a:ext cx="2826360" cy="748800"/>
          </a:xfrm>
          <a:custGeom>
            <a:avLst/>
            <a:gdLst/>
            <a:ahLst/>
            <a:cxnLst/>
            <a:rect l="0" t="0" r="r" b="b"/>
            <a:pathLst>
              <a:path w="7851" h="2080">
                <a:moveTo>
                  <a:pt x="0" y="2080"/>
                </a:moveTo>
                <a:lnTo>
                  <a:pt x="0" y="0"/>
                </a:lnTo>
                <a:lnTo>
                  <a:pt x="7684" y="0"/>
                </a:lnTo>
                <a:cubicBezTo>
                  <a:pt x="7695" y="0"/>
                  <a:pt x="7706" y="1"/>
                  <a:pt x="7717" y="3"/>
                </a:cubicBezTo>
                <a:cubicBezTo>
                  <a:pt x="7727" y="5"/>
                  <a:pt x="7738" y="8"/>
                  <a:pt x="7748" y="12"/>
                </a:cubicBezTo>
                <a:cubicBezTo>
                  <a:pt x="7758" y="17"/>
                  <a:pt x="7768" y="22"/>
                  <a:pt x="7777" y="28"/>
                </a:cubicBezTo>
                <a:cubicBezTo>
                  <a:pt x="7786" y="34"/>
                  <a:pt x="7794" y="41"/>
                  <a:pt x="7802" y="48"/>
                </a:cubicBezTo>
                <a:cubicBezTo>
                  <a:pt x="7810" y="56"/>
                  <a:pt x="7817" y="65"/>
                  <a:pt x="7823" y="74"/>
                </a:cubicBezTo>
                <a:cubicBezTo>
                  <a:pt x="7829" y="83"/>
                  <a:pt x="7834" y="92"/>
                  <a:pt x="7838" y="102"/>
                </a:cubicBezTo>
                <a:cubicBezTo>
                  <a:pt x="7842" y="112"/>
                  <a:pt x="7845" y="123"/>
                  <a:pt x="7847" y="134"/>
                </a:cubicBezTo>
                <a:cubicBezTo>
                  <a:pt x="7850" y="144"/>
                  <a:pt x="7851" y="155"/>
                  <a:pt x="7851" y="166"/>
                </a:cubicBezTo>
                <a:lnTo>
                  <a:pt x="7851" y="1914"/>
                </a:lnTo>
                <a:cubicBezTo>
                  <a:pt x="7851" y="1925"/>
                  <a:pt x="7850" y="1935"/>
                  <a:pt x="7847" y="1946"/>
                </a:cubicBezTo>
                <a:cubicBezTo>
                  <a:pt x="7845" y="1957"/>
                  <a:pt x="7842" y="1967"/>
                  <a:pt x="7838" y="1977"/>
                </a:cubicBezTo>
                <a:cubicBezTo>
                  <a:pt x="7834" y="1987"/>
                  <a:pt x="7829" y="1997"/>
                  <a:pt x="7823" y="2006"/>
                </a:cubicBezTo>
                <a:cubicBezTo>
                  <a:pt x="7817" y="2015"/>
                  <a:pt x="7810" y="2024"/>
                  <a:pt x="7802" y="2031"/>
                </a:cubicBezTo>
                <a:cubicBezTo>
                  <a:pt x="7794" y="2039"/>
                  <a:pt x="7786" y="2046"/>
                  <a:pt x="7777" y="2052"/>
                </a:cubicBezTo>
                <a:cubicBezTo>
                  <a:pt x="7768" y="2058"/>
                  <a:pt x="7758" y="2063"/>
                  <a:pt x="7748" y="2067"/>
                </a:cubicBezTo>
                <a:cubicBezTo>
                  <a:pt x="7738" y="2072"/>
                  <a:pt x="7727" y="2075"/>
                  <a:pt x="7717" y="2077"/>
                </a:cubicBezTo>
                <a:cubicBezTo>
                  <a:pt x="7706" y="2079"/>
                  <a:pt x="7695" y="2080"/>
                  <a:pt x="768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56" name="任意多边形 1155"/>
          <p:cNvSpPr/>
          <p:nvPr/>
        </p:nvSpPr>
        <p:spPr>
          <a:xfrm>
            <a:off x="6954120" y="354816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57" name="任意多边形 1156"/>
          <p:cNvSpPr/>
          <p:nvPr/>
        </p:nvSpPr>
        <p:spPr>
          <a:xfrm>
            <a:off x="6965280" y="4416480"/>
            <a:ext cx="2826360" cy="748800"/>
          </a:xfrm>
          <a:custGeom>
            <a:avLst/>
            <a:gdLst/>
            <a:ahLst/>
            <a:cxnLst/>
            <a:rect l="0" t="0" r="r" b="b"/>
            <a:pathLst>
              <a:path w="7851" h="2080">
                <a:moveTo>
                  <a:pt x="0" y="2080"/>
                </a:moveTo>
                <a:lnTo>
                  <a:pt x="0" y="0"/>
                </a:lnTo>
                <a:lnTo>
                  <a:pt x="7684" y="0"/>
                </a:lnTo>
                <a:cubicBezTo>
                  <a:pt x="7695" y="0"/>
                  <a:pt x="7706" y="1"/>
                  <a:pt x="7717" y="3"/>
                </a:cubicBezTo>
                <a:cubicBezTo>
                  <a:pt x="7727" y="5"/>
                  <a:pt x="7738" y="8"/>
                  <a:pt x="7748" y="12"/>
                </a:cubicBezTo>
                <a:cubicBezTo>
                  <a:pt x="7758" y="17"/>
                  <a:pt x="7768" y="22"/>
                  <a:pt x="7777" y="28"/>
                </a:cubicBezTo>
                <a:cubicBezTo>
                  <a:pt x="7786" y="34"/>
                  <a:pt x="7794" y="41"/>
                  <a:pt x="7802" y="48"/>
                </a:cubicBezTo>
                <a:cubicBezTo>
                  <a:pt x="7810" y="56"/>
                  <a:pt x="7817" y="65"/>
                  <a:pt x="7823" y="74"/>
                </a:cubicBezTo>
                <a:cubicBezTo>
                  <a:pt x="7829" y="83"/>
                  <a:pt x="7834" y="92"/>
                  <a:pt x="7838" y="102"/>
                </a:cubicBezTo>
                <a:cubicBezTo>
                  <a:pt x="7842" y="113"/>
                  <a:pt x="7845" y="123"/>
                  <a:pt x="7847" y="134"/>
                </a:cubicBezTo>
                <a:cubicBezTo>
                  <a:pt x="7850" y="144"/>
                  <a:pt x="7851" y="155"/>
                  <a:pt x="7851" y="166"/>
                </a:cubicBezTo>
                <a:lnTo>
                  <a:pt x="7851" y="1914"/>
                </a:lnTo>
                <a:cubicBezTo>
                  <a:pt x="7851" y="1925"/>
                  <a:pt x="7850" y="1936"/>
                  <a:pt x="7847" y="1946"/>
                </a:cubicBezTo>
                <a:cubicBezTo>
                  <a:pt x="7845" y="1957"/>
                  <a:pt x="7842" y="1967"/>
                  <a:pt x="7838" y="1977"/>
                </a:cubicBezTo>
                <a:cubicBezTo>
                  <a:pt x="7834" y="1988"/>
                  <a:pt x="7829" y="1997"/>
                  <a:pt x="7823" y="2006"/>
                </a:cubicBezTo>
                <a:cubicBezTo>
                  <a:pt x="7817" y="2015"/>
                  <a:pt x="7810" y="2024"/>
                  <a:pt x="7802" y="2031"/>
                </a:cubicBezTo>
                <a:cubicBezTo>
                  <a:pt x="7794" y="2039"/>
                  <a:pt x="7786" y="2046"/>
                  <a:pt x="7777" y="2052"/>
                </a:cubicBezTo>
                <a:cubicBezTo>
                  <a:pt x="7768" y="2058"/>
                  <a:pt x="7758" y="2063"/>
                  <a:pt x="7748" y="2067"/>
                </a:cubicBezTo>
                <a:cubicBezTo>
                  <a:pt x="7738" y="2072"/>
                  <a:pt x="7727" y="2075"/>
                  <a:pt x="7717" y="2077"/>
                </a:cubicBezTo>
                <a:cubicBezTo>
                  <a:pt x="7706" y="2079"/>
                  <a:pt x="7695" y="2080"/>
                  <a:pt x="768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58" name="任意多边形 1157"/>
          <p:cNvSpPr/>
          <p:nvPr/>
        </p:nvSpPr>
        <p:spPr>
          <a:xfrm>
            <a:off x="6954120" y="441648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59" name="图片 1158"/>
          <p:cNvPicPr/>
          <p:nvPr/>
        </p:nvPicPr>
        <p:blipFill>
          <a:blip r:embed="rId13"/>
          <a:stretch/>
        </p:blipFill>
        <p:spPr>
          <a:xfrm>
            <a:off x="7096320" y="2829600"/>
            <a:ext cx="119520" cy="134280"/>
          </a:xfrm>
          <a:prstGeom prst="rect">
            <a:avLst/>
          </a:prstGeom>
          <a:noFill/>
          <a:ln w="0">
            <a:noFill/>
          </a:ln>
        </p:spPr>
      </p:pic>
      <p:sp>
        <p:nvSpPr>
          <p:cNvPr id="1160" name="文本框 1159"/>
          <p:cNvSpPr txBox="1"/>
          <p:nvPr/>
        </p:nvSpPr>
        <p:spPr>
          <a:xfrm>
            <a:off x="7222680" y="2291760"/>
            <a:ext cx="720000" cy="261000"/>
          </a:xfrm>
          <a:prstGeom prst="rect">
            <a:avLst/>
          </a:prstGeom>
          <a:noFill/>
          <a:ln w="0">
            <a:noFill/>
          </a:ln>
        </p:spPr>
        <p:txBody>
          <a:bodyPr wrap="none" lIns="0" tIns="0" rIns="0" bIns="0" anchor="t">
            <a:spAutoFit/>
          </a:bodyPr>
          <a:lstStyle/>
          <a:p>
            <a:r>
              <a:rPr lang="zh-CN" sz="1410" b="0" u="none" strike="noStrike">
                <a:solidFill>
                  <a:srgbClr val="BFDBFE"/>
                </a:solidFill>
                <a:effectLst/>
                <a:uFillTx/>
                <a:latin typeface="NotoSansCJKsc"/>
                <a:ea typeface="NotoSansCJKsc"/>
              </a:rPr>
              <a:t>优化建议</a:t>
            </a:r>
            <a:endParaRPr lang="en-US" sz="1410" b="0" u="none" strike="noStrike">
              <a:solidFill>
                <a:srgbClr val="000000"/>
              </a:solidFill>
              <a:effectLst/>
              <a:uFillTx/>
              <a:latin typeface="Times New Roman"/>
            </a:endParaRPr>
          </a:p>
        </p:txBody>
      </p:sp>
      <p:sp>
        <p:nvSpPr>
          <p:cNvPr id="1161" name="文本框 1160"/>
          <p:cNvSpPr txBox="1"/>
          <p:nvPr/>
        </p:nvSpPr>
        <p:spPr>
          <a:xfrm>
            <a:off x="7304760" y="278784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向量索引优化</a:t>
            </a:r>
            <a:endParaRPr lang="en-US" sz="939" b="0" u="none" strike="noStrike">
              <a:solidFill>
                <a:srgbClr val="000000"/>
              </a:solidFill>
              <a:effectLst/>
              <a:uFillTx/>
              <a:latin typeface="Times New Roman"/>
            </a:endParaRPr>
          </a:p>
        </p:txBody>
      </p:sp>
      <p:sp>
        <p:nvSpPr>
          <p:cNvPr id="1162" name="文本框 1161"/>
          <p:cNvSpPr txBox="1"/>
          <p:nvPr/>
        </p:nvSpPr>
        <p:spPr>
          <a:xfrm>
            <a:off x="7304760" y="299988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a:t>
            </a:r>
            <a:endParaRPr lang="en-US" sz="820" b="0" u="none" strike="noStrike">
              <a:solidFill>
                <a:srgbClr val="000000"/>
              </a:solidFill>
              <a:effectLst/>
              <a:uFillTx/>
              <a:latin typeface="Times New Roman"/>
            </a:endParaRPr>
          </a:p>
        </p:txBody>
      </p:sp>
      <p:sp>
        <p:nvSpPr>
          <p:cNvPr id="1163" name="文本框 1162"/>
          <p:cNvSpPr txBox="1"/>
          <p:nvPr/>
        </p:nvSpPr>
        <p:spPr>
          <a:xfrm>
            <a:off x="7514640" y="3024360"/>
            <a:ext cx="29772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FAISS</a:t>
            </a:r>
            <a:endParaRPr lang="en-US" sz="820" b="0" u="none" strike="noStrike">
              <a:solidFill>
                <a:srgbClr val="000000"/>
              </a:solidFill>
              <a:effectLst/>
              <a:uFillTx/>
              <a:latin typeface="Times New Roman"/>
            </a:endParaRPr>
          </a:p>
        </p:txBody>
      </p:sp>
      <p:sp>
        <p:nvSpPr>
          <p:cNvPr id="1164" name="文本框 1163"/>
          <p:cNvSpPr txBox="1"/>
          <p:nvPr/>
        </p:nvSpPr>
        <p:spPr>
          <a:xfrm>
            <a:off x="7800840" y="2999880"/>
            <a:ext cx="1058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的</a:t>
            </a:r>
            <a:endParaRPr lang="en-US" sz="820" b="0" u="none" strike="noStrike">
              <a:solidFill>
                <a:srgbClr val="000000"/>
              </a:solidFill>
              <a:effectLst/>
              <a:uFillTx/>
              <a:latin typeface="Times New Roman"/>
            </a:endParaRPr>
          </a:p>
        </p:txBody>
      </p:sp>
      <p:sp>
        <p:nvSpPr>
          <p:cNvPr id="1165" name="文本框 1164"/>
          <p:cNvSpPr txBox="1"/>
          <p:nvPr/>
        </p:nvSpPr>
        <p:spPr>
          <a:xfrm>
            <a:off x="7905600" y="3024360"/>
            <a:ext cx="65088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IndexIVFFlat</a:t>
            </a:r>
            <a:endParaRPr lang="en-US" sz="820" b="0" u="none" strike="noStrike">
              <a:solidFill>
                <a:srgbClr val="000000"/>
              </a:solidFill>
              <a:effectLst/>
              <a:uFillTx/>
              <a:latin typeface="Times New Roman"/>
            </a:endParaRPr>
          </a:p>
        </p:txBody>
      </p:sp>
      <p:sp>
        <p:nvSpPr>
          <p:cNvPr id="1166" name="文本框 1165"/>
          <p:cNvSpPr txBox="1"/>
          <p:nvPr/>
        </p:nvSpPr>
        <p:spPr>
          <a:xfrm>
            <a:off x="8551800" y="2999880"/>
            <a:ext cx="10522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等⾼效索引结构，提升</a:t>
            </a:r>
            <a:endParaRPr lang="en-US" sz="820" b="0" u="none" strike="noStrike">
              <a:solidFill>
                <a:srgbClr val="000000"/>
              </a:solidFill>
              <a:effectLst/>
              <a:uFillTx/>
              <a:latin typeface="Times New Roman"/>
            </a:endParaRPr>
          </a:p>
        </p:txBody>
      </p:sp>
      <p:pic>
        <p:nvPicPr>
          <p:cNvPr id="1167" name="图片 1166"/>
          <p:cNvPicPr/>
          <p:nvPr/>
        </p:nvPicPr>
        <p:blipFill>
          <a:blip r:embed="rId14"/>
          <a:stretch/>
        </p:blipFill>
        <p:spPr>
          <a:xfrm>
            <a:off x="7096320" y="3697920"/>
            <a:ext cx="171720" cy="134280"/>
          </a:xfrm>
          <a:prstGeom prst="rect">
            <a:avLst/>
          </a:prstGeom>
          <a:noFill/>
          <a:ln w="0">
            <a:noFill/>
          </a:ln>
        </p:spPr>
      </p:pic>
      <p:sp>
        <p:nvSpPr>
          <p:cNvPr id="1168" name="文本框 1167"/>
          <p:cNvSpPr txBox="1"/>
          <p:nvPr/>
        </p:nvSpPr>
        <p:spPr>
          <a:xfrm>
            <a:off x="7304760" y="3149640"/>
            <a:ext cx="11574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检索速度，减少响应时间</a:t>
            </a:r>
            <a:endParaRPr lang="en-US" sz="820" b="0" u="none" strike="noStrike">
              <a:solidFill>
                <a:srgbClr val="000000"/>
              </a:solidFill>
              <a:effectLst/>
              <a:uFillTx/>
              <a:latin typeface="Times New Roman"/>
            </a:endParaRPr>
          </a:p>
        </p:txBody>
      </p:sp>
      <p:sp>
        <p:nvSpPr>
          <p:cNvPr id="1169" name="文本框 1168"/>
          <p:cNvSpPr txBox="1"/>
          <p:nvPr/>
        </p:nvSpPr>
        <p:spPr>
          <a:xfrm>
            <a:off x="7357320" y="365616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模型参数调优</a:t>
            </a:r>
            <a:endParaRPr lang="en-US" sz="939" b="0" u="none" strike="noStrike">
              <a:solidFill>
                <a:srgbClr val="000000"/>
              </a:solidFill>
              <a:effectLst/>
              <a:uFillTx/>
              <a:latin typeface="Times New Roman"/>
            </a:endParaRPr>
          </a:p>
        </p:txBody>
      </p:sp>
      <p:sp>
        <p:nvSpPr>
          <p:cNvPr id="1170" name="文本框 1169"/>
          <p:cNvSpPr txBox="1"/>
          <p:nvPr/>
        </p:nvSpPr>
        <p:spPr>
          <a:xfrm>
            <a:off x="7357320" y="3868200"/>
            <a:ext cx="2208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优化⽣成模型参数配置，平衡⽣成质量和响应速</a:t>
            </a:r>
            <a:endParaRPr lang="en-US" sz="820" b="0" u="none" strike="noStrike">
              <a:solidFill>
                <a:srgbClr val="000000"/>
              </a:solidFill>
              <a:effectLst/>
              <a:uFillTx/>
              <a:latin typeface="Times New Roman"/>
            </a:endParaRPr>
          </a:p>
        </p:txBody>
      </p:sp>
      <p:pic>
        <p:nvPicPr>
          <p:cNvPr id="1171" name="图片 1170"/>
          <p:cNvPicPr/>
          <p:nvPr/>
        </p:nvPicPr>
        <p:blipFill>
          <a:blip r:embed="rId15"/>
          <a:stretch/>
        </p:blipFill>
        <p:spPr>
          <a:xfrm>
            <a:off x="7096320" y="4566240"/>
            <a:ext cx="134280" cy="134280"/>
          </a:xfrm>
          <a:prstGeom prst="rect">
            <a:avLst/>
          </a:prstGeom>
          <a:noFill/>
          <a:ln w="0">
            <a:noFill/>
          </a:ln>
        </p:spPr>
      </p:pic>
      <p:sp>
        <p:nvSpPr>
          <p:cNvPr id="1172" name="文本框 1171"/>
          <p:cNvSpPr txBox="1"/>
          <p:nvPr/>
        </p:nvSpPr>
        <p:spPr>
          <a:xfrm>
            <a:off x="7357320" y="4017960"/>
            <a:ext cx="10522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度，提⾼系统整体效率</a:t>
            </a:r>
            <a:endParaRPr lang="en-US" sz="820" b="0" u="none" strike="noStrike">
              <a:solidFill>
                <a:srgbClr val="000000"/>
              </a:solidFill>
              <a:effectLst/>
              <a:uFillTx/>
              <a:latin typeface="Times New Roman"/>
            </a:endParaRPr>
          </a:p>
        </p:txBody>
      </p:sp>
      <p:sp>
        <p:nvSpPr>
          <p:cNvPr id="1173" name="文本框 1172"/>
          <p:cNvSpPr txBox="1"/>
          <p:nvPr/>
        </p:nvSpPr>
        <p:spPr>
          <a:xfrm>
            <a:off x="7319880" y="452484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资源分配策略</a:t>
            </a:r>
            <a:endParaRPr lang="en-US" sz="939" b="0" u="none" strike="noStrike">
              <a:solidFill>
                <a:srgbClr val="000000"/>
              </a:solidFill>
              <a:effectLst/>
              <a:uFillTx/>
              <a:latin typeface="Times New Roman"/>
            </a:endParaRPr>
          </a:p>
        </p:txBody>
      </p:sp>
      <p:sp>
        <p:nvSpPr>
          <p:cNvPr id="1174" name="文本框 1173"/>
          <p:cNvSpPr txBox="1"/>
          <p:nvPr/>
        </p:nvSpPr>
        <p:spPr>
          <a:xfrm>
            <a:off x="7319880" y="4736520"/>
            <a:ext cx="23140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根据监控数据动态调整系统资源分配，确保在⾼并</a:t>
            </a:r>
            <a:endParaRPr lang="en-US" sz="820" b="0" u="none" strike="noStrike">
              <a:solidFill>
                <a:srgbClr val="000000"/>
              </a:solidFill>
              <a:effectLst/>
              <a:uFillTx/>
              <a:latin typeface="Times New Roman"/>
            </a:endParaRPr>
          </a:p>
        </p:txBody>
      </p:sp>
      <p:pic>
        <p:nvPicPr>
          <p:cNvPr id="1175" name="图片 1174"/>
          <p:cNvPicPr/>
          <p:nvPr/>
        </p:nvPicPr>
        <p:blipFill>
          <a:blip r:embed="rId16"/>
          <a:stretch/>
        </p:blipFill>
        <p:spPr>
          <a:xfrm>
            <a:off x="928080" y="6205680"/>
            <a:ext cx="149400" cy="149400"/>
          </a:xfrm>
          <a:prstGeom prst="rect">
            <a:avLst/>
          </a:prstGeom>
          <a:noFill/>
          <a:ln w="0">
            <a:noFill/>
          </a:ln>
        </p:spPr>
      </p:pic>
      <p:sp>
        <p:nvSpPr>
          <p:cNvPr id="1176" name="文本框 1175"/>
          <p:cNvSpPr txBox="1"/>
          <p:nvPr/>
        </p:nvSpPr>
        <p:spPr>
          <a:xfrm>
            <a:off x="7319880" y="4886280"/>
            <a:ext cx="10522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发场景下维持稳定性能</a:t>
            </a:r>
            <a:endParaRPr lang="en-US" sz="820" b="0" u="none" strike="noStrike">
              <a:solidFill>
                <a:srgbClr val="000000"/>
              </a:solidFill>
              <a:effectLst/>
              <a:uFillTx/>
              <a:latin typeface="Times New Roman"/>
            </a:endParaRPr>
          </a:p>
        </p:txBody>
      </p:sp>
      <p:pic>
        <p:nvPicPr>
          <p:cNvPr id="1177" name="图片 1176"/>
          <p:cNvPicPr/>
          <p:nvPr/>
        </p:nvPicPr>
        <p:blipFill>
          <a:blip r:embed="rId17"/>
          <a:stretch/>
        </p:blipFill>
        <p:spPr>
          <a:xfrm>
            <a:off x="928080" y="6475320"/>
            <a:ext cx="8862840" cy="1047600"/>
          </a:xfrm>
          <a:prstGeom prst="rect">
            <a:avLst/>
          </a:prstGeom>
          <a:noFill/>
          <a:ln w="0">
            <a:noFill/>
          </a:ln>
        </p:spPr>
      </p:pic>
      <p:sp>
        <p:nvSpPr>
          <p:cNvPr id="1178" name="文本框 1177"/>
          <p:cNvSpPr txBox="1"/>
          <p:nvPr/>
        </p:nvSpPr>
        <p:spPr>
          <a:xfrm>
            <a:off x="1163880" y="6159240"/>
            <a:ext cx="1195560" cy="21708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NotoSansCJKsc"/>
                <a:ea typeface="NotoSansCJKsc"/>
              </a:rPr>
              <a:t>性能指标监控⽰例</a:t>
            </a:r>
            <a:endParaRPr lang="en-US" sz="1180" b="0" u="none" strike="noStrike">
              <a:solidFill>
                <a:srgbClr val="000000"/>
              </a:solidFill>
              <a:effectLst/>
              <a:uFillTx/>
              <a:latin typeface="Times New Roman"/>
            </a:endParaRPr>
          </a:p>
        </p:txBody>
      </p:sp>
      <p:sp>
        <p:nvSpPr>
          <p:cNvPr id="1179" name="文本框 1178"/>
          <p:cNvSpPr txBox="1"/>
          <p:nvPr/>
        </p:nvSpPr>
        <p:spPr>
          <a:xfrm>
            <a:off x="9628560" y="7590600"/>
            <a:ext cx="370440" cy="122400"/>
          </a:xfrm>
          <a:prstGeom prst="rect">
            <a:avLst/>
          </a:prstGeom>
          <a:noFill/>
          <a:ln w="0">
            <a:noFill/>
          </a:ln>
        </p:spPr>
        <p:txBody>
          <a:bodyPr wrap="none" lIns="0" tIns="0" rIns="0" bIns="0" anchor="t">
            <a:spAutoFit/>
          </a:bodyPr>
          <a:lstStyle/>
          <a:p>
            <a:r>
              <a:rPr lang="en-US" sz="820" b="0" u="none" strike="noStrike">
                <a:solidFill>
                  <a:srgbClr val="FFFFFF"/>
                </a:solidFill>
                <a:effectLst/>
                <a:uFillTx/>
                <a:latin typeface="DejaVuSans"/>
                <a:ea typeface="DejaVuSans"/>
              </a:rPr>
              <a:t>14 / 16</a:t>
            </a:r>
            <a:endParaRPr lang="en-US" sz="8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48"/>
          <p:cNvSpPr/>
          <p:nvPr/>
        </p:nvSpPr>
        <p:spPr>
          <a:xfrm>
            <a:off x="0" y="0"/>
            <a:ext cx="10704600" cy="6440760"/>
          </a:xfrm>
          <a:custGeom>
            <a:avLst/>
            <a:gdLst/>
            <a:ahLst/>
            <a:cxnLst/>
            <a:rect l="0" t="0" r="r" b="b"/>
            <a:pathLst>
              <a:path w="29735" h="17891">
                <a:moveTo>
                  <a:pt x="0" y="0"/>
                </a:moveTo>
                <a:lnTo>
                  <a:pt x="29735" y="0"/>
                </a:lnTo>
                <a:lnTo>
                  <a:pt x="29735" y="17891"/>
                </a:lnTo>
                <a:lnTo>
                  <a:pt x="0" y="17891"/>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 name="任意多边形 49"/>
          <p:cNvSpPr/>
          <p:nvPr/>
        </p:nvSpPr>
        <p:spPr>
          <a:xfrm>
            <a:off x="3217320" y="0"/>
            <a:ext cx="1253520" cy="200880"/>
          </a:xfrm>
          <a:custGeom>
            <a:avLst/>
            <a:gdLst/>
            <a:ahLst/>
            <a:cxnLst/>
            <a:rect l="0" t="0" r="r" b="b"/>
            <a:pathLst>
              <a:path w="3482" h="558">
                <a:moveTo>
                  <a:pt x="0" y="278"/>
                </a:moveTo>
                <a:lnTo>
                  <a:pt x="0" y="0"/>
                </a:lnTo>
                <a:lnTo>
                  <a:pt x="3482" y="0"/>
                </a:lnTo>
                <a:lnTo>
                  <a:pt x="3482" y="278"/>
                </a:lnTo>
                <a:cubicBezTo>
                  <a:pt x="3482" y="288"/>
                  <a:pt x="3480" y="297"/>
                  <a:pt x="3474" y="306"/>
                </a:cubicBezTo>
                <a:cubicBezTo>
                  <a:pt x="3469" y="315"/>
                  <a:pt x="3460" y="324"/>
                  <a:pt x="3449" y="333"/>
                </a:cubicBezTo>
                <a:cubicBezTo>
                  <a:pt x="3438" y="342"/>
                  <a:pt x="3424" y="351"/>
                  <a:pt x="3408" y="360"/>
                </a:cubicBezTo>
                <a:cubicBezTo>
                  <a:pt x="3391" y="369"/>
                  <a:pt x="3372" y="377"/>
                  <a:pt x="3350" y="386"/>
                </a:cubicBezTo>
                <a:cubicBezTo>
                  <a:pt x="3328" y="394"/>
                  <a:pt x="3304" y="402"/>
                  <a:pt x="3277" y="410"/>
                </a:cubicBezTo>
                <a:cubicBezTo>
                  <a:pt x="3250" y="418"/>
                  <a:pt x="3220" y="426"/>
                  <a:pt x="3188" y="434"/>
                </a:cubicBezTo>
                <a:cubicBezTo>
                  <a:pt x="3156" y="441"/>
                  <a:pt x="3122" y="449"/>
                  <a:pt x="3086" y="456"/>
                </a:cubicBezTo>
                <a:cubicBezTo>
                  <a:pt x="3050" y="463"/>
                  <a:pt x="3012" y="470"/>
                  <a:pt x="2972" y="476"/>
                </a:cubicBezTo>
                <a:cubicBezTo>
                  <a:pt x="2931" y="482"/>
                  <a:pt x="2889" y="489"/>
                  <a:pt x="2845" y="494"/>
                </a:cubicBezTo>
                <a:cubicBezTo>
                  <a:pt x="2801" y="500"/>
                  <a:pt x="2755" y="506"/>
                  <a:pt x="2708" y="511"/>
                </a:cubicBezTo>
                <a:cubicBezTo>
                  <a:pt x="2660" y="516"/>
                  <a:pt x="2611" y="520"/>
                  <a:pt x="2561" y="525"/>
                </a:cubicBezTo>
                <a:cubicBezTo>
                  <a:pt x="2511" y="529"/>
                  <a:pt x="2459" y="533"/>
                  <a:pt x="2407" y="536"/>
                </a:cubicBezTo>
                <a:cubicBezTo>
                  <a:pt x="2354" y="540"/>
                  <a:pt x="2300" y="543"/>
                  <a:pt x="2246" y="546"/>
                </a:cubicBezTo>
                <a:cubicBezTo>
                  <a:pt x="2191" y="548"/>
                  <a:pt x="2136" y="550"/>
                  <a:pt x="2080" y="552"/>
                </a:cubicBezTo>
                <a:cubicBezTo>
                  <a:pt x="2024" y="554"/>
                  <a:pt x="1968" y="555"/>
                  <a:pt x="1911" y="556"/>
                </a:cubicBezTo>
                <a:cubicBezTo>
                  <a:pt x="1854" y="557"/>
                  <a:pt x="1798" y="558"/>
                  <a:pt x="1741" y="558"/>
                </a:cubicBezTo>
                <a:cubicBezTo>
                  <a:pt x="1683" y="558"/>
                  <a:pt x="1627" y="557"/>
                  <a:pt x="1570" y="556"/>
                </a:cubicBezTo>
                <a:cubicBezTo>
                  <a:pt x="1513" y="555"/>
                  <a:pt x="1457" y="554"/>
                  <a:pt x="1401" y="552"/>
                </a:cubicBezTo>
                <a:cubicBezTo>
                  <a:pt x="1345" y="550"/>
                  <a:pt x="1290" y="548"/>
                  <a:pt x="1235" y="546"/>
                </a:cubicBezTo>
                <a:cubicBezTo>
                  <a:pt x="1181" y="543"/>
                  <a:pt x="1127" y="540"/>
                  <a:pt x="1074" y="536"/>
                </a:cubicBezTo>
                <a:cubicBezTo>
                  <a:pt x="1022" y="533"/>
                  <a:pt x="970" y="529"/>
                  <a:pt x="920" y="525"/>
                </a:cubicBezTo>
                <a:cubicBezTo>
                  <a:pt x="870" y="520"/>
                  <a:pt x="821" y="516"/>
                  <a:pt x="773" y="511"/>
                </a:cubicBezTo>
                <a:cubicBezTo>
                  <a:pt x="726" y="506"/>
                  <a:pt x="680" y="500"/>
                  <a:pt x="636" y="494"/>
                </a:cubicBezTo>
                <a:cubicBezTo>
                  <a:pt x="592" y="489"/>
                  <a:pt x="550" y="482"/>
                  <a:pt x="509" y="476"/>
                </a:cubicBezTo>
                <a:cubicBezTo>
                  <a:pt x="469" y="470"/>
                  <a:pt x="431" y="463"/>
                  <a:pt x="395" y="456"/>
                </a:cubicBezTo>
                <a:cubicBezTo>
                  <a:pt x="359" y="449"/>
                  <a:pt x="325" y="441"/>
                  <a:pt x="293" y="434"/>
                </a:cubicBezTo>
                <a:cubicBezTo>
                  <a:pt x="261" y="426"/>
                  <a:pt x="232" y="418"/>
                  <a:pt x="205" y="410"/>
                </a:cubicBezTo>
                <a:cubicBezTo>
                  <a:pt x="178" y="402"/>
                  <a:pt x="154" y="394"/>
                  <a:pt x="132" y="386"/>
                </a:cubicBezTo>
                <a:cubicBezTo>
                  <a:pt x="110" y="377"/>
                  <a:pt x="91" y="369"/>
                  <a:pt x="74" y="360"/>
                </a:cubicBezTo>
                <a:cubicBezTo>
                  <a:pt x="58" y="351"/>
                  <a:pt x="44" y="342"/>
                  <a:pt x="33" y="333"/>
                </a:cubicBezTo>
                <a:cubicBezTo>
                  <a:pt x="22" y="324"/>
                  <a:pt x="13" y="315"/>
                  <a:pt x="8" y="306"/>
                </a:cubicBezTo>
                <a:cubicBezTo>
                  <a:pt x="2" y="297"/>
                  <a:pt x="0" y="288"/>
                  <a:pt x="0" y="278"/>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0" name="任意多边形 1179"/>
          <p:cNvSpPr/>
          <p:nvPr/>
        </p:nvSpPr>
        <p:spPr>
          <a:xfrm>
            <a:off x="0" y="0"/>
            <a:ext cx="10704600" cy="9259920"/>
          </a:xfrm>
          <a:custGeom>
            <a:avLst/>
            <a:gdLst/>
            <a:ahLst/>
            <a:cxnLst/>
            <a:rect l="0" t="0" r="r" b="b"/>
            <a:pathLst>
              <a:path w="29735" h="25722">
                <a:moveTo>
                  <a:pt x="0" y="0"/>
                </a:moveTo>
                <a:lnTo>
                  <a:pt x="29735" y="0"/>
                </a:lnTo>
                <a:lnTo>
                  <a:pt x="29735" y="25722"/>
                </a:lnTo>
                <a:lnTo>
                  <a:pt x="0" y="25722"/>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181" name="图片 1180"/>
          <p:cNvPicPr/>
          <p:nvPr/>
        </p:nvPicPr>
        <p:blipFill>
          <a:blip r:embed="rId2"/>
          <a:stretch/>
        </p:blipFill>
        <p:spPr>
          <a:xfrm>
            <a:off x="568800" y="1369800"/>
            <a:ext cx="9581400" cy="6512400"/>
          </a:xfrm>
          <a:prstGeom prst="rect">
            <a:avLst/>
          </a:prstGeom>
          <a:noFill/>
          <a:ln w="0">
            <a:noFill/>
          </a:ln>
        </p:spPr>
      </p:pic>
      <p:sp>
        <p:nvSpPr>
          <p:cNvPr id="1182" name="任意多边形 1181"/>
          <p:cNvSpPr/>
          <p:nvPr/>
        </p:nvSpPr>
        <p:spPr>
          <a:xfrm>
            <a:off x="8653320" y="6759360"/>
            <a:ext cx="2051280" cy="2246040"/>
          </a:xfrm>
          <a:custGeom>
            <a:avLst/>
            <a:gdLst/>
            <a:ahLst/>
            <a:cxnLst/>
            <a:rect l="0" t="0" r="r" b="b"/>
            <a:pathLst>
              <a:path w="5698" h="6239">
                <a:moveTo>
                  <a:pt x="5698" y="4875"/>
                </a:moveTo>
                <a:cubicBezTo>
                  <a:pt x="5675" y="4910"/>
                  <a:pt x="5650" y="4944"/>
                  <a:pt x="5625" y="4978"/>
                </a:cubicBezTo>
                <a:cubicBezTo>
                  <a:pt x="5595" y="5019"/>
                  <a:pt x="5563" y="5060"/>
                  <a:pt x="5531" y="5099"/>
                </a:cubicBezTo>
                <a:cubicBezTo>
                  <a:pt x="5499" y="5138"/>
                  <a:pt x="5465" y="5177"/>
                  <a:pt x="5431" y="5215"/>
                </a:cubicBezTo>
                <a:cubicBezTo>
                  <a:pt x="5397" y="5253"/>
                  <a:pt x="5362" y="5290"/>
                  <a:pt x="5326" y="5326"/>
                </a:cubicBezTo>
                <a:cubicBezTo>
                  <a:pt x="5289" y="5362"/>
                  <a:pt x="5253" y="5397"/>
                  <a:pt x="5215" y="5431"/>
                </a:cubicBezTo>
                <a:cubicBezTo>
                  <a:pt x="5177" y="5466"/>
                  <a:pt x="5138" y="5499"/>
                  <a:pt x="5099" y="5531"/>
                </a:cubicBezTo>
                <a:cubicBezTo>
                  <a:pt x="5059" y="5564"/>
                  <a:pt x="5019" y="5595"/>
                  <a:pt x="4978" y="5625"/>
                </a:cubicBezTo>
                <a:cubicBezTo>
                  <a:pt x="4937" y="5656"/>
                  <a:pt x="4895" y="5685"/>
                  <a:pt x="4853" y="5714"/>
                </a:cubicBezTo>
                <a:cubicBezTo>
                  <a:pt x="4810" y="5742"/>
                  <a:pt x="4767" y="5769"/>
                  <a:pt x="4724" y="5796"/>
                </a:cubicBezTo>
                <a:cubicBezTo>
                  <a:pt x="4680" y="5822"/>
                  <a:pt x="4635" y="5847"/>
                  <a:pt x="4590" y="5871"/>
                </a:cubicBezTo>
                <a:cubicBezTo>
                  <a:pt x="4545" y="5895"/>
                  <a:pt x="4500" y="5918"/>
                  <a:pt x="4454" y="5940"/>
                </a:cubicBezTo>
                <a:cubicBezTo>
                  <a:pt x="4407" y="5962"/>
                  <a:pt x="4361" y="5982"/>
                  <a:pt x="4314" y="6002"/>
                </a:cubicBezTo>
                <a:cubicBezTo>
                  <a:pt x="4267" y="6021"/>
                  <a:pt x="4219" y="6040"/>
                  <a:pt x="4171" y="6057"/>
                </a:cubicBezTo>
                <a:cubicBezTo>
                  <a:pt x="4123" y="6074"/>
                  <a:pt x="4074" y="6090"/>
                  <a:pt x="4025" y="6105"/>
                </a:cubicBezTo>
                <a:cubicBezTo>
                  <a:pt x="3977" y="6120"/>
                  <a:pt x="3927" y="6133"/>
                  <a:pt x="3878" y="6146"/>
                </a:cubicBezTo>
                <a:cubicBezTo>
                  <a:pt x="3828" y="6158"/>
                  <a:pt x="3779" y="6169"/>
                  <a:pt x="3729" y="6179"/>
                </a:cubicBezTo>
                <a:cubicBezTo>
                  <a:pt x="3678" y="6189"/>
                  <a:pt x="3628" y="6198"/>
                  <a:pt x="3578" y="6206"/>
                </a:cubicBezTo>
                <a:cubicBezTo>
                  <a:pt x="3527" y="6213"/>
                  <a:pt x="3477" y="6219"/>
                  <a:pt x="3426" y="6224"/>
                </a:cubicBezTo>
                <a:cubicBezTo>
                  <a:pt x="3375" y="6229"/>
                  <a:pt x="3324" y="6233"/>
                  <a:pt x="3273" y="6236"/>
                </a:cubicBezTo>
                <a:cubicBezTo>
                  <a:pt x="3222" y="6238"/>
                  <a:pt x="3171" y="6239"/>
                  <a:pt x="3120" y="6239"/>
                </a:cubicBezTo>
                <a:cubicBezTo>
                  <a:pt x="3069" y="6239"/>
                  <a:pt x="3018" y="6238"/>
                  <a:pt x="2967" y="6236"/>
                </a:cubicBezTo>
                <a:cubicBezTo>
                  <a:pt x="2916" y="6233"/>
                  <a:pt x="2865" y="6229"/>
                  <a:pt x="2814" y="6224"/>
                </a:cubicBezTo>
                <a:cubicBezTo>
                  <a:pt x="2764" y="6219"/>
                  <a:pt x="2713" y="6213"/>
                  <a:pt x="2662" y="6206"/>
                </a:cubicBezTo>
                <a:cubicBezTo>
                  <a:pt x="2612" y="6198"/>
                  <a:pt x="2562" y="6189"/>
                  <a:pt x="2512" y="6179"/>
                </a:cubicBezTo>
                <a:cubicBezTo>
                  <a:pt x="2461" y="6169"/>
                  <a:pt x="2412" y="6158"/>
                  <a:pt x="2362" y="6146"/>
                </a:cubicBezTo>
                <a:cubicBezTo>
                  <a:pt x="2313" y="6133"/>
                  <a:pt x="2263" y="6120"/>
                  <a:pt x="2215" y="6105"/>
                </a:cubicBezTo>
                <a:cubicBezTo>
                  <a:pt x="2166" y="6090"/>
                  <a:pt x="2117" y="6074"/>
                  <a:pt x="2069" y="6057"/>
                </a:cubicBezTo>
                <a:cubicBezTo>
                  <a:pt x="2021" y="6040"/>
                  <a:pt x="1974" y="6021"/>
                  <a:pt x="1926" y="6002"/>
                </a:cubicBezTo>
                <a:cubicBezTo>
                  <a:pt x="1879" y="5982"/>
                  <a:pt x="1833" y="5962"/>
                  <a:pt x="1786" y="5940"/>
                </a:cubicBezTo>
                <a:cubicBezTo>
                  <a:pt x="1740" y="5918"/>
                  <a:pt x="1695" y="5895"/>
                  <a:pt x="1650" y="5871"/>
                </a:cubicBezTo>
                <a:cubicBezTo>
                  <a:pt x="1605" y="5847"/>
                  <a:pt x="1559" y="5822"/>
                  <a:pt x="1516" y="5796"/>
                </a:cubicBezTo>
                <a:cubicBezTo>
                  <a:pt x="1472" y="5769"/>
                  <a:pt x="1429" y="5742"/>
                  <a:pt x="1386" y="5714"/>
                </a:cubicBezTo>
                <a:cubicBezTo>
                  <a:pt x="1344" y="5685"/>
                  <a:pt x="1302" y="5656"/>
                  <a:pt x="1261" y="5625"/>
                </a:cubicBezTo>
                <a:cubicBezTo>
                  <a:pt x="1220" y="5595"/>
                  <a:pt x="1180" y="5564"/>
                  <a:pt x="1140" y="5531"/>
                </a:cubicBezTo>
                <a:cubicBezTo>
                  <a:pt x="1101" y="5499"/>
                  <a:pt x="1062" y="5466"/>
                  <a:pt x="1024" y="5431"/>
                </a:cubicBezTo>
                <a:cubicBezTo>
                  <a:pt x="987" y="5397"/>
                  <a:pt x="950" y="5362"/>
                  <a:pt x="914" y="5326"/>
                </a:cubicBezTo>
                <a:cubicBezTo>
                  <a:pt x="877" y="5290"/>
                  <a:pt x="842" y="5253"/>
                  <a:pt x="808" y="5215"/>
                </a:cubicBezTo>
                <a:cubicBezTo>
                  <a:pt x="774" y="5177"/>
                  <a:pt x="740" y="5138"/>
                  <a:pt x="708" y="5099"/>
                </a:cubicBezTo>
                <a:cubicBezTo>
                  <a:pt x="676" y="5060"/>
                  <a:pt x="644" y="5019"/>
                  <a:pt x="614" y="4978"/>
                </a:cubicBezTo>
                <a:cubicBezTo>
                  <a:pt x="583" y="4937"/>
                  <a:pt x="554" y="4896"/>
                  <a:pt x="526" y="4853"/>
                </a:cubicBezTo>
                <a:cubicBezTo>
                  <a:pt x="497" y="4811"/>
                  <a:pt x="470" y="4768"/>
                  <a:pt x="444" y="4724"/>
                </a:cubicBezTo>
                <a:cubicBezTo>
                  <a:pt x="418" y="4680"/>
                  <a:pt x="392" y="4636"/>
                  <a:pt x="368" y="4591"/>
                </a:cubicBezTo>
                <a:cubicBezTo>
                  <a:pt x="344" y="4546"/>
                  <a:pt x="321" y="4500"/>
                  <a:pt x="299" y="4454"/>
                </a:cubicBezTo>
                <a:cubicBezTo>
                  <a:pt x="278" y="4408"/>
                  <a:pt x="257" y="4361"/>
                  <a:pt x="237" y="4314"/>
                </a:cubicBezTo>
                <a:cubicBezTo>
                  <a:pt x="218" y="4267"/>
                  <a:pt x="200" y="4219"/>
                  <a:pt x="182" y="4171"/>
                </a:cubicBezTo>
                <a:cubicBezTo>
                  <a:pt x="165" y="4123"/>
                  <a:pt x="149" y="4075"/>
                  <a:pt x="134" y="4026"/>
                </a:cubicBezTo>
                <a:cubicBezTo>
                  <a:pt x="119" y="3977"/>
                  <a:pt x="106" y="3928"/>
                  <a:pt x="93" y="3878"/>
                </a:cubicBezTo>
                <a:cubicBezTo>
                  <a:pt x="81" y="3829"/>
                  <a:pt x="70" y="3779"/>
                  <a:pt x="60" y="3729"/>
                </a:cubicBezTo>
                <a:cubicBezTo>
                  <a:pt x="50" y="3679"/>
                  <a:pt x="41" y="3628"/>
                  <a:pt x="34" y="3578"/>
                </a:cubicBezTo>
                <a:cubicBezTo>
                  <a:pt x="26" y="3527"/>
                  <a:pt x="20" y="3477"/>
                  <a:pt x="15" y="3426"/>
                </a:cubicBezTo>
                <a:cubicBezTo>
                  <a:pt x="10" y="3375"/>
                  <a:pt x="6" y="3324"/>
                  <a:pt x="4" y="3273"/>
                </a:cubicBezTo>
                <a:cubicBezTo>
                  <a:pt x="1" y="3222"/>
                  <a:pt x="0" y="3171"/>
                  <a:pt x="0" y="3120"/>
                </a:cubicBezTo>
                <a:cubicBezTo>
                  <a:pt x="0" y="3069"/>
                  <a:pt x="1" y="3017"/>
                  <a:pt x="4" y="2966"/>
                </a:cubicBezTo>
                <a:cubicBezTo>
                  <a:pt x="6" y="2915"/>
                  <a:pt x="10" y="2864"/>
                  <a:pt x="15" y="2814"/>
                </a:cubicBezTo>
                <a:cubicBezTo>
                  <a:pt x="20" y="2763"/>
                  <a:pt x="26" y="2712"/>
                  <a:pt x="34" y="2662"/>
                </a:cubicBezTo>
                <a:cubicBezTo>
                  <a:pt x="41" y="2611"/>
                  <a:pt x="50" y="2561"/>
                  <a:pt x="60" y="2511"/>
                </a:cubicBezTo>
                <a:cubicBezTo>
                  <a:pt x="70" y="2461"/>
                  <a:pt x="81" y="2411"/>
                  <a:pt x="93" y="2361"/>
                </a:cubicBezTo>
                <a:cubicBezTo>
                  <a:pt x="106" y="2312"/>
                  <a:pt x="119" y="2263"/>
                  <a:pt x="134" y="2214"/>
                </a:cubicBezTo>
                <a:cubicBezTo>
                  <a:pt x="149" y="2165"/>
                  <a:pt x="165" y="2117"/>
                  <a:pt x="182" y="2068"/>
                </a:cubicBezTo>
                <a:cubicBezTo>
                  <a:pt x="200" y="2020"/>
                  <a:pt x="218" y="1973"/>
                  <a:pt x="237" y="1926"/>
                </a:cubicBezTo>
                <a:cubicBezTo>
                  <a:pt x="257" y="1878"/>
                  <a:pt x="278" y="1832"/>
                  <a:pt x="299" y="1786"/>
                </a:cubicBezTo>
                <a:cubicBezTo>
                  <a:pt x="321" y="1740"/>
                  <a:pt x="344" y="1694"/>
                  <a:pt x="368" y="1649"/>
                </a:cubicBezTo>
                <a:cubicBezTo>
                  <a:pt x="392" y="1604"/>
                  <a:pt x="418" y="1560"/>
                  <a:pt x="444" y="1516"/>
                </a:cubicBezTo>
                <a:cubicBezTo>
                  <a:pt x="470" y="1472"/>
                  <a:pt x="497" y="1429"/>
                  <a:pt x="526" y="1386"/>
                </a:cubicBezTo>
                <a:cubicBezTo>
                  <a:pt x="554" y="1344"/>
                  <a:pt x="583" y="1302"/>
                  <a:pt x="614" y="1261"/>
                </a:cubicBezTo>
                <a:cubicBezTo>
                  <a:pt x="644" y="1220"/>
                  <a:pt x="676" y="1180"/>
                  <a:pt x="708" y="1141"/>
                </a:cubicBezTo>
                <a:cubicBezTo>
                  <a:pt x="740" y="1101"/>
                  <a:pt x="774" y="1062"/>
                  <a:pt x="808" y="1025"/>
                </a:cubicBezTo>
                <a:cubicBezTo>
                  <a:pt x="842" y="987"/>
                  <a:pt x="877" y="950"/>
                  <a:pt x="914" y="914"/>
                </a:cubicBezTo>
                <a:cubicBezTo>
                  <a:pt x="950" y="878"/>
                  <a:pt x="987" y="842"/>
                  <a:pt x="1024" y="808"/>
                </a:cubicBezTo>
                <a:cubicBezTo>
                  <a:pt x="1062" y="774"/>
                  <a:pt x="1101" y="741"/>
                  <a:pt x="1140" y="708"/>
                </a:cubicBezTo>
                <a:cubicBezTo>
                  <a:pt x="1180" y="676"/>
                  <a:pt x="1220" y="644"/>
                  <a:pt x="1261" y="614"/>
                </a:cubicBezTo>
                <a:cubicBezTo>
                  <a:pt x="1302" y="584"/>
                  <a:pt x="1344" y="554"/>
                  <a:pt x="1386" y="526"/>
                </a:cubicBezTo>
                <a:cubicBezTo>
                  <a:pt x="1429" y="497"/>
                  <a:pt x="1472" y="470"/>
                  <a:pt x="1516" y="444"/>
                </a:cubicBezTo>
                <a:cubicBezTo>
                  <a:pt x="1559" y="418"/>
                  <a:pt x="1605" y="393"/>
                  <a:pt x="1650" y="368"/>
                </a:cubicBezTo>
                <a:cubicBezTo>
                  <a:pt x="1695" y="344"/>
                  <a:pt x="1740" y="321"/>
                  <a:pt x="1786" y="300"/>
                </a:cubicBezTo>
                <a:cubicBezTo>
                  <a:pt x="1833" y="278"/>
                  <a:pt x="1879" y="257"/>
                  <a:pt x="1926" y="238"/>
                </a:cubicBezTo>
                <a:cubicBezTo>
                  <a:pt x="1974" y="218"/>
                  <a:pt x="2021" y="200"/>
                  <a:pt x="2069" y="183"/>
                </a:cubicBezTo>
                <a:cubicBezTo>
                  <a:pt x="2117" y="165"/>
                  <a:pt x="2166" y="149"/>
                  <a:pt x="2215" y="135"/>
                </a:cubicBezTo>
                <a:cubicBezTo>
                  <a:pt x="2263" y="120"/>
                  <a:pt x="2313" y="106"/>
                  <a:pt x="2362" y="94"/>
                </a:cubicBezTo>
                <a:cubicBezTo>
                  <a:pt x="2412" y="81"/>
                  <a:pt x="2461" y="70"/>
                  <a:pt x="2512" y="60"/>
                </a:cubicBezTo>
                <a:cubicBezTo>
                  <a:pt x="2562" y="50"/>
                  <a:pt x="2612" y="41"/>
                  <a:pt x="2662" y="34"/>
                </a:cubicBezTo>
                <a:cubicBezTo>
                  <a:pt x="2713" y="26"/>
                  <a:pt x="2764" y="20"/>
                  <a:pt x="2814" y="15"/>
                </a:cubicBezTo>
                <a:cubicBezTo>
                  <a:pt x="2865" y="10"/>
                  <a:pt x="2916" y="6"/>
                  <a:pt x="2967" y="4"/>
                </a:cubicBezTo>
                <a:cubicBezTo>
                  <a:pt x="3018" y="1"/>
                  <a:pt x="3069" y="0"/>
                  <a:pt x="3120" y="0"/>
                </a:cubicBezTo>
                <a:cubicBezTo>
                  <a:pt x="3171" y="0"/>
                  <a:pt x="3222" y="1"/>
                  <a:pt x="3273" y="4"/>
                </a:cubicBezTo>
                <a:cubicBezTo>
                  <a:pt x="3324" y="6"/>
                  <a:pt x="3375" y="10"/>
                  <a:pt x="3426" y="15"/>
                </a:cubicBezTo>
                <a:cubicBezTo>
                  <a:pt x="3477" y="20"/>
                  <a:pt x="3527" y="26"/>
                  <a:pt x="3578" y="34"/>
                </a:cubicBezTo>
                <a:cubicBezTo>
                  <a:pt x="3628" y="41"/>
                  <a:pt x="3678" y="50"/>
                  <a:pt x="3729" y="60"/>
                </a:cubicBezTo>
                <a:cubicBezTo>
                  <a:pt x="3779" y="70"/>
                  <a:pt x="3828" y="81"/>
                  <a:pt x="3878" y="94"/>
                </a:cubicBezTo>
                <a:cubicBezTo>
                  <a:pt x="3927" y="106"/>
                  <a:pt x="3977" y="120"/>
                  <a:pt x="4025" y="135"/>
                </a:cubicBezTo>
                <a:cubicBezTo>
                  <a:pt x="4074" y="149"/>
                  <a:pt x="4123" y="165"/>
                  <a:pt x="4171" y="183"/>
                </a:cubicBezTo>
                <a:cubicBezTo>
                  <a:pt x="4219" y="200"/>
                  <a:pt x="4267" y="218"/>
                  <a:pt x="4314" y="238"/>
                </a:cubicBezTo>
                <a:cubicBezTo>
                  <a:pt x="4361" y="257"/>
                  <a:pt x="4407" y="278"/>
                  <a:pt x="4454" y="300"/>
                </a:cubicBezTo>
                <a:cubicBezTo>
                  <a:pt x="4500" y="321"/>
                  <a:pt x="4545" y="344"/>
                  <a:pt x="4590" y="368"/>
                </a:cubicBezTo>
                <a:cubicBezTo>
                  <a:pt x="4635" y="393"/>
                  <a:pt x="4680" y="418"/>
                  <a:pt x="4724" y="444"/>
                </a:cubicBezTo>
                <a:cubicBezTo>
                  <a:pt x="4767" y="470"/>
                  <a:pt x="4810" y="497"/>
                  <a:pt x="4853" y="526"/>
                </a:cubicBezTo>
                <a:cubicBezTo>
                  <a:pt x="4895" y="554"/>
                  <a:pt x="4937" y="584"/>
                  <a:pt x="4978" y="614"/>
                </a:cubicBezTo>
                <a:cubicBezTo>
                  <a:pt x="5019" y="644"/>
                  <a:pt x="5059" y="676"/>
                  <a:pt x="5099" y="708"/>
                </a:cubicBezTo>
                <a:cubicBezTo>
                  <a:pt x="5138" y="741"/>
                  <a:pt x="5177" y="774"/>
                  <a:pt x="5215" y="808"/>
                </a:cubicBezTo>
                <a:cubicBezTo>
                  <a:pt x="5253" y="842"/>
                  <a:pt x="5289" y="878"/>
                  <a:pt x="5326" y="914"/>
                </a:cubicBezTo>
                <a:cubicBezTo>
                  <a:pt x="5362" y="950"/>
                  <a:pt x="5397" y="987"/>
                  <a:pt x="5431" y="1025"/>
                </a:cubicBezTo>
                <a:cubicBezTo>
                  <a:pt x="5465" y="1062"/>
                  <a:pt x="5499" y="1101"/>
                  <a:pt x="5531" y="1141"/>
                </a:cubicBezTo>
                <a:cubicBezTo>
                  <a:pt x="5563" y="1180"/>
                  <a:pt x="5595" y="1220"/>
                  <a:pt x="5625" y="1261"/>
                </a:cubicBezTo>
                <a:cubicBezTo>
                  <a:pt x="5650" y="1295"/>
                  <a:pt x="5675" y="1329"/>
                  <a:pt x="5698" y="1364"/>
                </a:cubicBezTo>
                <a:lnTo>
                  <a:pt x="5698" y="4875"/>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83" name="任意多边形 1182"/>
          <p:cNvSpPr/>
          <p:nvPr/>
        </p:nvSpPr>
        <p:spPr>
          <a:xfrm>
            <a:off x="-360" y="621000"/>
            <a:ext cx="1467720" cy="1497600"/>
          </a:xfrm>
          <a:custGeom>
            <a:avLst/>
            <a:gdLst/>
            <a:ahLst/>
            <a:cxnLst/>
            <a:rect l="0" t="0" r="r" b="b"/>
            <a:pathLst>
              <a:path w="4077" h="4160">
                <a:moveTo>
                  <a:pt x="4077" y="2081"/>
                </a:moveTo>
                <a:cubicBezTo>
                  <a:pt x="4077" y="2149"/>
                  <a:pt x="4074" y="2217"/>
                  <a:pt x="4067" y="2285"/>
                </a:cubicBezTo>
                <a:cubicBezTo>
                  <a:pt x="4060" y="2352"/>
                  <a:pt x="4050" y="2420"/>
                  <a:pt x="4037" y="2486"/>
                </a:cubicBezTo>
                <a:cubicBezTo>
                  <a:pt x="4024" y="2553"/>
                  <a:pt x="4007" y="2619"/>
                  <a:pt x="3988" y="2684"/>
                </a:cubicBezTo>
                <a:cubicBezTo>
                  <a:pt x="3968" y="2750"/>
                  <a:pt x="3945" y="2814"/>
                  <a:pt x="3919" y="2876"/>
                </a:cubicBezTo>
                <a:cubicBezTo>
                  <a:pt x="3893" y="2939"/>
                  <a:pt x="3864" y="3001"/>
                  <a:pt x="3832" y="3061"/>
                </a:cubicBezTo>
                <a:cubicBezTo>
                  <a:pt x="3799" y="3121"/>
                  <a:pt x="3764" y="3179"/>
                  <a:pt x="3727" y="3236"/>
                </a:cubicBezTo>
                <a:cubicBezTo>
                  <a:pt x="3689" y="3293"/>
                  <a:pt x="3648" y="3347"/>
                  <a:pt x="3605" y="3400"/>
                </a:cubicBezTo>
                <a:cubicBezTo>
                  <a:pt x="3562" y="3453"/>
                  <a:pt x="3516" y="3503"/>
                  <a:pt x="3468" y="3551"/>
                </a:cubicBezTo>
                <a:cubicBezTo>
                  <a:pt x="3420" y="3599"/>
                  <a:pt x="3369" y="3645"/>
                  <a:pt x="3317" y="3688"/>
                </a:cubicBezTo>
                <a:cubicBezTo>
                  <a:pt x="3264" y="3731"/>
                  <a:pt x="3210" y="3772"/>
                  <a:pt x="3153" y="3810"/>
                </a:cubicBezTo>
                <a:cubicBezTo>
                  <a:pt x="3096" y="3848"/>
                  <a:pt x="3038" y="3882"/>
                  <a:pt x="2978" y="3915"/>
                </a:cubicBezTo>
                <a:cubicBezTo>
                  <a:pt x="2918" y="3947"/>
                  <a:pt x="2856" y="3976"/>
                  <a:pt x="2793" y="4002"/>
                </a:cubicBezTo>
                <a:cubicBezTo>
                  <a:pt x="2731" y="4028"/>
                  <a:pt x="2666" y="4051"/>
                  <a:pt x="2601" y="4071"/>
                </a:cubicBezTo>
                <a:cubicBezTo>
                  <a:pt x="2536" y="4090"/>
                  <a:pt x="2470" y="4107"/>
                  <a:pt x="2403" y="4120"/>
                </a:cubicBezTo>
                <a:cubicBezTo>
                  <a:pt x="2337" y="4133"/>
                  <a:pt x="2269" y="4143"/>
                  <a:pt x="2202" y="4150"/>
                </a:cubicBezTo>
                <a:cubicBezTo>
                  <a:pt x="2134" y="4157"/>
                  <a:pt x="2066" y="4160"/>
                  <a:pt x="1997" y="4160"/>
                </a:cubicBezTo>
                <a:cubicBezTo>
                  <a:pt x="1929" y="4160"/>
                  <a:pt x="1861" y="4157"/>
                  <a:pt x="1793" y="4150"/>
                </a:cubicBezTo>
                <a:cubicBezTo>
                  <a:pt x="1725" y="4143"/>
                  <a:pt x="1658" y="4133"/>
                  <a:pt x="1591" y="4120"/>
                </a:cubicBezTo>
                <a:cubicBezTo>
                  <a:pt x="1524" y="4107"/>
                  <a:pt x="1458" y="4090"/>
                  <a:pt x="1393" y="4071"/>
                </a:cubicBezTo>
                <a:cubicBezTo>
                  <a:pt x="1328" y="4051"/>
                  <a:pt x="1264" y="4028"/>
                  <a:pt x="1201" y="4002"/>
                </a:cubicBezTo>
                <a:cubicBezTo>
                  <a:pt x="1138" y="3976"/>
                  <a:pt x="1077" y="3947"/>
                  <a:pt x="1016" y="3915"/>
                </a:cubicBezTo>
                <a:cubicBezTo>
                  <a:pt x="956" y="3882"/>
                  <a:pt x="898" y="3848"/>
                  <a:pt x="841" y="3810"/>
                </a:cubicBezTo>
                <a:cubicBezTo>
                  <a:pt x="785" y="3772"/>
                  <a:pt x="730" y="3731"/>
                  <a:pt x="678" y="3688"/>
                </a:cubicBezTo>
                <a:cubicBezTo>
                  <a:pt x="625" y="3645"/>
                  <a:pt x="575" y="3599"/>
                  <a:pt x="526" y="3551"/>
                </a:cubicBezTo>
                <a:cubicBezTo>
                  <a:pt x="478" y="3503"/>
                  <a:pt x="433" y="3453"/>
                  <a:pt x="389" y="3400"/>
                </a:cubicBezTo>
                <a:cubicBezTo>
                  <a:pt x="346" y="3347"/>
                  <a:pt x="306" y="3293"/>
                  <a:pt x="268" y="3236"/>
                </a:cubicBezTo>
                <a:cubicBezTo>
                  <a:pt x="230" y="3179"/>
                  <a:pt x="195" y="3121"/>
                  <a:pt x="163" y="3061"/>
                </a:cubicBezTo>
                <a:cubicBezTo>
                  <a:pt x="131" y="3001"/>
                  <a:pt x="102" y="2939"/>
                  <a:pt x="76" y="2876"/>
                </a:cubicBezTo>
                <a:cubicBezTo>
                  <a:pt x="50" y="2814"/>
                  <a:pt x="27" y="2750"/>
                  <a:pt x="7" y="2684"/>
                </a:cubicBezTo>
                <a:cubicBezTo>
                  <a:pt x="5" y="2677"/>
                  <a:pt x="3" y="2670"/>
                  <a:pt x="0" y="2663"/>
                </a:cubicBezTo>
                <a:lnTo>
                  <a:pt x="1" y="1499"/>
                </a:lnTo>
                <a:cubicBezTo>
                  <a:pt x="3" y="1491"/>
                  <a:pt x="5" y="1484"/>
                  <a:pt x="7" y="1477"/>
                </a:cubicBezTo>
                <a:cubicBezTo>
                  <a:pt x="27" y="1412"/>
                  <a:pt x="50" y="1348"/>
                  <a:pt x="76" y="1285"/>
                </a:cubicBezTo>
                <a:cubicBezTo>
                  <a:pt x="102" y="1222"/>
                  <a:pt x="131" y="1161"/>
                  <a:pt x="163" y="1101"/>
                </a:cubicBezTo>
                <a:cubicBezTo>
                  <a:pt x="195" y="1040"/>
                  <a:pt x="230" y="982"/>
                  <a:pt x="268" y="926"/>
                </a:cubicBezTo>
                <a:cubicBezTo>
                  <a:pt x="306" y="869"/>
                  <a:pt x="346" y="814"/>
                  <a:pt x="389" y="762"/>
                </a:cubicBezTo>
                <a:cubicBezTo>
                  <a:pt x="433" y="709"/>
                  <a:pt x="478" y="659"/>
                  <a:pt x="526" y="610"/>
                </a:cubicBezTo>
                <a:cubicBezTo>
                  <a:pt x="575" y="562"/>
                  <a:pt x="625" y="517"/>
                  <a:pt x="678" y="473"/>
                </a:cubicBezTo>
                <a:cubicBezTo>
                  <a:pt x="730" y="430"/>
                  <a:pt x="785" y="390"/>
                  <a:pt x="841" y="351"/>
                </a:cubicBezTo>
                <a:cubicBezTo>
                  <a:pt x="898" y="313"/>
                  <a:pt x="956" y="278"/>
                  <a:pt x="1016" y="246"/>
                </a:cubicBezTo>
                <a:cubicBezTo>
                  <a:pt x="1077" y="214"/>
                  <a:pt x="1138" y="185"/>
                  <a:pt x="1201" y="159"/>
                </a:cubicBezTo>
                <a:cubicBezTo>
                  <a:pt x="1264" y="133"/>
                  <a:pt x="1328" y="110"/>
                  <a:pt x="1393" y="90"/>
                </a:cubicBezTo>
                <a:cubicBezTo>
                  <a:pt x="1458" y="70"/>
                  <a:pt x="1524" y="54"/>
                  <a:pt x="1591" y="40"/>
                </a:cubicBezTo>
                <a:cubicBezTo>
                  <a:pt x="1658" y="27"/>
                  <a:pt x="1725" y="17"/>
                  <a:pt x="1793" y="10"/>
                </a:cubicBezTo>
                <a:cubicBezTo>
                  <a:pt x="1861" y="4"/>
                  <a:pt x="1929" y="0"/>
                  <a:pt x="1997" y="0"/>
                </a:cubicBezTo>
                <a:cubicBezTo>
                  <a:pt x="2066" y="0"/>
                  <a:pt x="2134" y="4"/>
                  <a:pt x="2202" y="10"/>
                </a:cubicBezTo>
                <a:cubicBezTo>
                  <a:pt x="2269" y="17"/>
                  <a:pt x="2337" y="27"/>
                  <a:pt x="2403" y="40"/>
                </a:cubicBezTo>
                <a:cubicBezTo>
                  <a:pt x="2470" y="54"/>
                  <a:pt x="2536" y="70"/>
                  <a:pt x="2601" y="90"/>
                </a:cubicBezTo>
                <a:cubicBezTo>
                  <a:pt x="2666" y="110"/>
                  <a:pt x="2731" y="133"/>
                  <a:pt x="2793" y="159"/>
                </a:cubicBezTo>
                <a:cubicBezTo>
                  <a:pt x="2856" y="185"/>
                  <a:pt x="2918" y="214"/>
                  <a:pt x="2978" y="246"/>
                </a:cubicBezTo>
                <a:cubicBezTo>
                  <a:pt x="3038" y="278"/>
                  <a:pt x="3096" y="313"/>
                  <a:pt x="3153" y="351"/>
                </a:cubicBezTo>
                <a:cubicBezTo>
                  <a:pt x="3210" y="390"/>
                  <a:pt x="3264" y="430"/>
                  <a:pt x="3317" y="473"/>
                </a:cubicBezTo>
                <a:cubicBezTo>
                  <a:pt x="3369" y="517"/>
                  <a:pt x="3420" y="562"/>
                  <a:pt x="3468" y="610"/>
                </a:cubicBezTo>
                <a:cubicBezTo>
                  <a:pt x="3516" y="659"/>
                  <a:pt x="3562" y="709"/>
                  <a:pt x="3605" y="762"/>
                </a:cubicBezTo>
                <a:cubicBezTo>
                  <a:pt x="3648" y="814"/>
                  <a:pt x="3689" y="869"/>
                  <a:pt x="3727" y="926"/>
                </a:cubicBezTo>
                <a:cubicBezTo>
                  <a:pt x="3764" y="982"/>
                  <a:pt x="3799" y="1040"/>
                  <a:pt x="3832" y="1101"/>
                </a:cubicBezTo>
                <a:cubicBezTo>
                  <a:pt x="3864" y="1161"/>
                  <a:pt x="3893" y="1222"/>
                  <a:pt x="3919" y="1285"/>
                </a:cubicBezTo>
                <a:cubicBezTo>
                  <a:pt x="3945" y="1348"/>
                  <a:pt x="3968" y="1412"/>
                  <a:pt x="3988" y="1477"/>
                </a:cubicBezTo>
                <a:cubicBezTo>
                  <a:pt x="4007" y="1542"/>
                  <a:pt x="4024" y="1608"/>
                  <a:pt x="4037" y="1675"/>
                </a:cubicBezTo>
                <a:cubicBezTo>
                  <a:pt x="4050" y="1742"/>
                  <a:pt x="4060" y="1809"/>
                  <a:pt x="4067" y="1877"/>
                </a:cubicBezTo>
                <a:cubicBezTo>
                  <a:pt x="4074" y="1945"/>
                  <a:pt x="4077" y="2013"/>
                  <a:pt x="4077" y="2081"/>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84" name="图片 1183"/>
          <p:cNvPicPr/>
          <p:nvPr/>
        </p:nvPicPr>
        <p:blipFill>
          <a:blip r:embed="rId3"/>
          <a:stretch/>
        </p:blipFill>
        <p:spPr>
          <a:xfrm>
            <a:off x="928080" y="2118600"/>
            <a:ext cx="2951640" cy="21960"/>
          </a:xfrm>
          <a:prstGeom prst="rect">
            <a:avLst/>
          </a:prstGeom>
          <a:noFill/>
          <a:ln w="0">
            <a:noFill/>
          </a:ln>
        </p:spPr>
      </p:pic>
      <p:sp>
        <p:nvSpPr>
          <p:cNvPr id="1185" name="任意多边形 1184"/>
          <p:cNvSpPr/>
          <p:nvPr/>
        </p:nvSpPr>
        <p:spPr>
          <a:xfrm>
            <a:off x="3166200" y="2350440"/>
            <a:ext cx="90360" cy="90000"/>
          </a:xfrm>
          <a:custGeom>
            <a:avLst/>
            <a:gdLst/>
            <a:ahLst/>
            <a:cxnLst/>
            <a:rect l="0" t="0" r="r" b="b"/>
            <a:pathLst>
              <a:path w="251" h="250">
                <a:moveTo>
                  <a:pt x="0" y="0"/>
                </a:moveTo>
                <a:lnTo>
                  <a:pt x="251" y="0"/>
                </a:lnTo>
                <a:lnTo>
                  <a:pt x="251" y="250"/>
                </a:lnTo>
                <a:lnTo>
                  <a:pt x="0" y="250"/>
                </a:lnTo>
                <a:lnTo>
                  <a:pt x="0" y="0"/>
                </a:ln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86" name="文本框 1185"/>
          <p:cNvSpPr txBox="1"/>
          <p:nvPr/>
        </p:nvSpPr>
        <p:spPr>
          <a:xfrm>
            <a:off x="924480" y="1656000"/>
            <a:ext cx="2158560" cy="390600"/>
          </a:xfrm>
          <a:prstGeom prst="rect">
            <a:avLst/>
          </a:prstGeom>
          <a:noFill/>
          <a:ln w="0">
            <a:noFill/>
          </a:ln>
        </p:spPr>
        <p:txBody>
          <a:bodyPr wrap="none" lIns="0" tIns="0" rIns="0" bIns="0" anchor="t">
            <a:spAutoFit/>
          </a:bodyPr>
          <a:lstStyle/>
          <a:p>
            <a:r>
              <a:rPr lang="zh-CN" sz="2120" b="0" u="none" strike="noStrike">
                <a:solidFill>
                  <a:srgbClr val="FFFFFF"/>
                </a:solidFill>
                <a:effectLst/>
                <a:uFillTx/>
                <a:latin typeface="NotoSansCJKsc"/>
                <a:ea typeface="NotoSansCJKsc"/>
              </a:rPr>
              <a:t>核⼼功能函数汇总</a:t>
            </a:r>
            <a:endParaRPr lang="en-US" sz="2120" b="0" u="none" strike="noStrike">
              <a:solidFill>
                <a:srgbClr val="000000"/>
              </a:solidFill>
              <a:effectLst/>
              <a:uFillTx/>
              <a:latin typeface="Times New Roman"/>
            </a:endParaRPr>
          </a:p>
        </p:txBody>
      </p:sp>
      <p:sp>
        <p:nvSpPr>
          <p:cNvPr id="1187" name="任意多边形 1186"/>
          <p:cNvSpPr/>
          <p:nvPr/>
        </p:nvSpPr>
        <p:spPr>
          <a:xfrm>
            <a:off x="4424040" y="2350440"/>
            <a:ext cx="90000" cy="90000"/>
          </a:xfrm>
          <a:custGeom>
            <a:avLst/>
            <a:gdLst/>
            <a:ahLst/>
            <a:cxnLst/>
            <a:rect l="0" t="0" r="r" b="b"/>
            <a:pathLst>
              <a:path w="250" h="250">
                <a:moveTo>
                  <a:pt x="0" y="0"/>
                </a:moveTo>
                <a:lnTo>
                  <a:pt x="250" y="0"/>
                </a:lnTo>
                <a:lnTo>
                  <a:pt x="250" y="250"/>
                </a:lnTo>
                <a:lnTo>
                  <a:pt x="0" y="250"/>
                </a:lnTo>
                <a:lnTo>
                  <a:pt x="0" y="0"/>
                </a:lnTo>
                <a:close/>
              </a:path>
            </a:pathLst>
          </a:custGeom>
          <a:solidFill>
            <a:srgbClr val="FF8904"/>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88" name="文本框 1187"/>
          <p:cNvSpPr txBox="1"/>
          <p:nvPr/>
        </p:nvSpPr>
        <p:spPr>
          <a:xfrm>
            <a:off x="3312360" y="2311200"/>
            <a:ext cx="631800" cy="153000"/>
          </a:xfrm>
          <a:prstGeom prst="rect">
            <a:avLst/>
          </a:prstGeom>
          <a:noFill/>
          <a:ln w="0">
            <a:noFill/>
          </a:ln>
        </p:spPr>
        <p:txBody>
          <a:bodyPr wrap="none" lIns="0" tIns="0" rIns="0" bIns="0" anchor="t">
            <a:spAutoFit/>
          </a:bodyPr>
          <a:lstStyle/>
          <a:p>
            <a:r>
              <a:rPr lang="zh-CN" sz="820" b="0" u="none" strike="noStrike">
                <a:solidFill>
                  <a:srgbClr val="BFDBFE"/>
                </a:solidFill>
                <a:effectLst/>
                <a:uFillTx/>
                <a:latin typeface="NotoSansCJKsc"/>
                <a:ea typeface="NotoSansCJKsc"/>
              </a:rPr>
              <a:t>数据处理函数</a:t>
            </a:r>
            <a:endParaRPr lang="en-US" sz="820" b="0" u="none" strike="noStrike">
              <a:solidFill>
                <a:srgbClr val="000000"/>
              </a:solidFill>
              <a:effectLst/>
              <a:uFillTx/>
              <a:latin typeface="Times New Roman"/>
            </a:endParaRPr>
          </a:p>
        </p:txBody>
      </p:sp>
      <p:sp>
        <p:nvSpPr>
          <p:cNvPr id="1189" name="任意多边形 1188"/>
          <p:cNvSpPr/>
          <p:nvPr/>
        </p:nvSpPr>
        <p:spPr>
          <a:xfrm>
            <a:off x="5442120" y="2350440"/>
            <a:ext cx="90000" cy="90000"/>
          </a:xfrm>
          <a:custGeom>
            <a:avLst/>
            <a:gdLst/>
            <a:ahLst/>
            <a:cxnLst/>
            <a:rect l="0" t="0" r="r" b="b"/>
            <a:pathLst>
              <a:path w="250" h="250">
                <a:moveTo>
                  <a:pt x="0" y="0"/>
                </a:moveTo>
                <a:lnTo>
                  <a:pt x="250" y="0"/>
                </a:lnTo>
                <a:lnTo>
                  <a:pt x="250" y="250"/>
                </a:lnTo>
                <a:lnTo>
                  <a:pt x="0" y="250"/>
                </a:lnTo>
                <a:lnTo>
                  <a:pt x="0" y="0"/>
                </a:lnTo>
                <a:close/>
              </a:path>
            </a:pathLst>
          </a:custGeom>
          <a:solidFill>
            <a:srgbClr val="34D399"/>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90" name="文本框 1189"/>
          <p:cNvSpPr txBox="1"/>
          <p:nvPr/>
        </p:nvSpPr>
        <p:spPr>
          <a:xfrm>
            <a:off x="4570200" y="2311200"/>
            <a:ext cx="631800" cy="153000"/>
          </a:xfrm>
          <a:prstGeom prst="rect">
            <a:avLst/>
          </a:prstGeom>
          <a:noFill/>
          <a:ln w="0">
            <a:noFill/>
          </a:ln>
        </p:spPr>
        <p:txBody>
          <a:bodyPr wrap="none" lIns="0" tIns="0" rIns="0" bIns="0" anchor="t">
            <a:spAutoFit/>
          </a:bodyPr>
          <a:lstStyle/>
          <a:p>
            <a:r>
              <a:rPr lang="zh-CN" sz="820" b="0" u="none" strike="noStrike">
                <a:solidFill>
                  <a:srgbClr val="BFDBFE"/>
                </a:solidFill>
                <a:effectLst/>
                <a:uFillTx/>
                <a:latin typeface="NotoSansCJKsc"/>
                <a:ea typeface="NotoSansCJKsc"/>
              </a:rPr>
              <a:t>⽣成模块函数</a:t>
            </a:r>
            <a:endParaRPr lang="en-US" sz="820" b="0" u="none" strike="noStrike">
              <a:solidFill>
                <a:srgbClr val="000000"/>
              </a:solidFill>
              <a:effectLst/>
              <a:uFillTx/>
              <a:latin typeface="Times New Roman"/>
            </a:endParaRPr>
          </a:p>
        </p:txBody>
      </p:sp>
      <p:sp>
        <p:nvSpPr>
          <p:cNvPr id="1191" name="任意多边形 1190"/>
          <p:cNvSpPr/>
          <p:nvPr/>
        </p:nvSpPr>
        <p:spPr>
          <a:xfrm>
            <a:off x="6564960" y="2350440"/>
            <a:ext cx="90000" cy="90000"/>
          </a:xfrm>
          <a:custGeom>
            <a:avLst/>
            <a:gdLst/>
            <a:ahLst/>
            <a:cxnLst/>
            <a:rect l="0" t="0" r="r" b="b"/>
            <a:pathLst>
              <a:path w="250" h="250">
                <a:moveTo>
                  <a:pt x="0" y="0"/>
                </a:moveTo>
                <a:lnTo>
                  <a:pt x="250" y="0"/>
                </a:lnTo>
                <a:lnTo>
                  <a:pt x="250" y="250"/>
                </a:lnTo>
                <a:lnTo>
                  <a:pt x="0" y="250"/>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92" name="文本框 1191"/>
          <p:cNvSpPr txBox="1"/>
          <p:nvPr/>
        </p:nvSpPr>
        <p:spPr>
          <a:xfrm>
            <a:off x="5587920" y="2311200"/>
            <a:ext cx="736920" cy="153000"/>
          </a:xfrm>
          <a:prstGeom prst="rect">
            <a:avLst/>
          </a:prstGeom>
          <a:noFill/>
          <a:ln w="0">
            <a:noFill/>
          </a:ln>
        </p:spPr>
        <p:txBody>
          <a:bodyPr wrap="none" lIns="0" tIns="0" rIns="0" bIns="0" anchor="t">
            <a:spAutoFit/>
          </a:bodyPr>
          <a:lstStyle/>
          <a:p>
            <a:r>
              <a:rPr lang="zh-CN" sz="820" b="0" u="none" strike="noStrike">
                <a:solidFill>
                  <a:srgbClr val="BFDBFE"/>
                </a:solidFill>
                <a:effectLst/>
                <a:uFillTx/>
                <a:latin typeface="NotoSansCJKsc"/>
                <a:ea typeface="NotoSansCJKsc"/>
              </a:rPr>
              <a:t>测试与监控函数</a:t>
            </a:r>
            <a:endParaRPr lang="en-US" sz="820" b="0" u="none" strike="noStrike">
              <a:solidFill>
                <a:srgbClr val="000000"/>
              </a:solidFill>
              <a:effectLst/>
              <a:uFillTx/>
              <a:latin typeface="Times New Roman"/>
            </a:endParaRPr>
          </a:p>
        </p:txBody>
      </p:sp>
      <p:sp>
        <p:nvSpPr>
          <p:cNvPr id="1193" name="任意多边形 1192"/>
          <p:cNvSpPr/>
          <p:nvPr/>
        </p:nvSpPr>
        <p:spPr>
          <a:xfrm>
            <a:off x="939240" y="2649600"/>
            <a:ext cx="4330800" cy="360000"/>
          </a:xfrm>
          <a:custGeom>
            <a:avLst/>
            <a:gdLst/>
            <a:ahLst/>
            <a:cxnLst/>
            <a:rect l="0" t="0" r="r" b="b"/>
            <a:pathLst>
              <a:path w="12030" h="1000">
                <a:moveTo>
                  <a:pt x="0" y="1000"/>
                </a:moveTo>
                <a:lnTo>
                  <a:pt x="0" y="0"/>
                </a:lnTo>
                <a:lnTo>
                  <a:pt x="12030" y="0"/>
                </a:lnTo>
                <a:lnTo>
                  <a:pt x="12030" y="833"/>
                </a:lnTo>
                <a:cubicBezTo>
                  <a:pt x="12030" y="844"/>
                  <a:pt x="12029" y="855"/>
                  <a:pt x="12027" y="866"/>
                </a:cubicBezTo>
                <a:cubicBezTo>
                  <a:pt x="12025" y="876"/>
                  <a:pt x="12022" y="887"/>
                  <a:pt x="12018" y="897"/>
                </a:cubicBezTo>
                <a:cubicBezTo>
                  <a:pt x="12013" y="907"/>
                  <a:pt x="12008" y="917"/>
                  <a:pt x="12002" y="926"/>
                </a:cubicBezTo>
                <a:cubicBezTo>
                  <a:pt x="11996" y="935"/>
                  <a:pt x="11989" y="943"/>
                  <a:pt x="11982" y="951"/>
                </a:cubicBezTo>
                <a:cubicBezTo>
                  <a:pt x="11974" y="959"/>
                  <a:pt x="11965" y="965"/>
                  <a:pt x="11956" y="972"/>
                </a:cubicBezTo>
                <a:cubicBezTo>
                  <a:pt x="11947" y="978"/>
                  <a:pt x="11938" y="983"/>
                  <a:pt x="11928" y="987"/>
                </a:cubicBezTo>
                <a:cubicBezTo>
                  <a:pt x="11917" y="991"/>
                  <a:pt x="11907" y="994"/>
                  <a:pt x="11896" y="996"/>
                </a:cubicBezTo>
                <a:cubicBezTo>
                  <a:pt x="11886" y="998"/>
                  <a:pt x="11875" y="1000"/>
                  <a:pt x="11864" y="1000"/>
                </a:cubicBezTo>
                <a:lnTo>
                  <a:pt x="0" y="100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94" name="任意多边形 1193"/>
          <p:cNvSpPr/>
          <p:nvPr/>
        </p:nvSpPr>
        <p:spPr>
          <a:xfrm>
            <a:off x="928080" y="2649600"/>
            <a:ext cx="22680" cy="360000"/>
          </a:xfrm>
          <a:custGeom>
            <a:avLst/>
            <a:gdLst/>
            <a:ahLst/>
            <a:cxnLst/>
            <a:rect l="0" t="0" r="r" b="b"/>
            <a:pathLst>
              <a:path w="63" h="1000">
                <a:moveTo>
                  <a:pt x="0" y="0"/>
                </a:moveTo>
                <a:lnTo>
                  <a:pt x="63" y="0"/>
                </a:lnTo>
                <a:lnTo>
                  <a:pt x="63" y="1000"/>
                </a:lnTo>
                <a:lnTo>
                  <a:pt x="0" y="1000"/>
                </a:lnTo>
                <a:lnTo>
                  <a:pt x="0" y="0"/>
                </a:lnTo>
                <a:close/>
              </a:path>
            </a:pathLst>
          </a:custGeom>
          <a:solidFill>
            <a:srgbClr val="4A90E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95" name="文本框 1194"/>
          <p:cNvSpPr txBox="1"/>
          <p:nvPr/>
        </p:nvSpPr>
        <p:spPr>
          <a:xfrm>
            <a:off x="6711120" y="2311200"/>
            <a:ext cx="842040" cy="153000"/>
          </a:xfrm>
          <a:prstGeom prst="rect">
            <a:avLst/>
          </a:prstGeom>
          <a:noFill/>
          <a:ln w="0">
            <a:noFill/>
          </a:ln>
        </p:spPr>
        <p:txBody>
          <a:bodyPr wrap="none" lIns="0" tIns="0" rIns="0" bIns="0" anchor="t">
            <a:spAutoFit/>
          </a:bodyPr>
          <a:lstStyle/>
          <a:p>
            <a:r>
              <a:rPr lang="zh-CN" sz="820" b="0" u="none" strike="noStrike">
                <a:solidFill>
                  <a:srgbClr val="BFDBFE"/>
                </a:solidFill>
                <a:effectLst/>
                <a:uFillTx/>
                <a:latin typeface="NotoSansCJKsc"/>
                <a:ea typeface="NotoSansCJKsc"/>
              </a:rPr>
              <a:t>系统基础设施函数</a:t>
            </a:r>
            <a:endParaRPr lang="en-US" sz="820" b="0" u="none" strike="noStrike">
              <a:solidFill>
                <a:srgbClr val="000000"/>
              </a:solidFill>
              <a:effectLst/>
              <a:uFillTx/>
              <a:latin typeface="Times New Roman"/>
            </a:endParaRPr>
          </a:p>
        </p:txBody>
      </p:sp>
      <p:sp>
        <p:nvSpPr>
          <p:cNvPr id="1196" name="文本框 1195"/>
          <p:cNvSpPr txBox="1"/>
          <p:nvPr/>
        </p:nvSpPr>
        <p:spPr>
          <a:xfrm>
            <a:off x="1358640" y="2580840"/>
            <a:ext cx="37864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处理⽤⼾查询，将查询语句转换为适合检索的嵌⼊向量，⽤于向量数据库的匹配检</a:t>
            </a:r>
            <a:endParaRPr lang="en-US" sz="820" b="0" u="none" strike="noStrike">
              <a:solidFill>
                <a:srgbClr val="000000"/>
              </a:solidFill>
              <a:effectLst/>
              <a:uFillTx/>
              <a:latin typeface="Times New Roman"/>
            </a:endParaRPr>
          </a:p>
        </p:txBody>
      </p:sp>
      <p:sp>
        <p:nvSpPr>
          <p:cNvPr id="1197" name="任意多边形 1196"/>
          <p:cNvSpPr/>
          <p:nvPr/>
        </p:nvSpPr>
        <p:spPr>
          <a:xfrm>
            <a:off x="5400720" y="2649600"/>
            <a:ext cx="4330800" cy="360000"/>
          </a:xfrm>
          <a:custGeom>
            <a:avLst/>
            <a:gdLst/>
            <a:ahLst/>
            <a:cxnLst/>
            <a:rect l="0" t="0" r="r" b="b"/>
            <a:pathLst>
              <a:path w="12030" h="1000">
                <a:moveTo>
                  <a:pt x="0" y="1000"/>
                </a:moveTo>
                <a:lnTo>
                  <a:pt x="0" y="0"/>
                </a:lnTo>
                <a:lnTo>
                  <a:pt x="12030" y="0"/>
                </a:lnTo>
                <a:lnTo>
                  <a:pt x="12030" y="833"/>
                </a:lnTo>
                <a:cubicBezTo>
                  <a:pt x="12030" y="844"/>
                  <a:pt x="12029" y="855"/>
                  <a:pt x="12027" y="866"/>
                </a:cubicBezTo>
                <a:cubicBezTo>
                  <a:pt x="12025" y="876"/>
                  <a:pt x="12022" y="887"/>
                  <a:pt x="12018" y="897"/>
                </a:cubicBezTo>
                <a:cubicBezTo>
                  <a:pt x="12013" y="907"/>
                  <a:pt x="12008" y="917"/>
                  <a:pt x="12002" y="926"/>
                </a:cubicBezTo>
                <a:cubicBezTo>
                  <a:pt x="11996" y="935"/>
                  <a:pt x="11989" y="943"/>
                  <a:pt x="11982" y="951"/>
                </a:cubicBezTo>
                <a:cubicBezTo>
                  <a:pt x="11974" y="959"/>
                  <a:pt x="11965" y="965"/>
                  <a:pt x="11956" y="972"/>
                </a:cubicBezTo>
                <a:cubicBezTo>
                  <a:pt x="11947" y="978"/>
                  <a:pt x="11938" y="983"/>
                  <a:pt x="11928" y="987"/>
                </a:cubicBezTo>
                <a:cubicBezTo>
                  <a:pt x="11918" y="991"/>
                  <a:pt x="11907" y="994"/>
                  <a:pt x="11896" y="996"/>
                </a:cubicBezTo>
                <a:cubicBezTo>
                  <a:pt x="11886" y="998"/>
                  <a:pt x="11875" y="1000"/>
                  <a:pt x="11864" y="1000"/>
                </a:cubicBezTo>
                <a:lnTo>
                  <a:pt x="0" y="100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98" name="任意多边形 1197"/>
          <p:cNvSpPr/>
          <p:nvPr/>
        </p:nvSpPr>
        <p:spPr>
          <a:xfrm>
            <a:off x="5389560" y="2649600"/>
            <a:ext cx="22680" cy="360000"/>
          </a:xfrm>
          <a:custGeom>
            <a:avLst/>
            <a:gdLst/>
            <a:ahLst/>
            <a:cxnLst/>
            <a:rect l="0" t="0" r="r" b="b"/>
            <a:pathLst>
              <a:path w="63" h="1000">
                <a:moveTo>
                  <a:pt x="0" y="0"/>
                </a:moveTo>
                <a:lnTo>
                  <a:pt x="63" y="0"/>
                </a:lnTo>
                <a:lnTo>
                  <a:pt x="63" y="1000"/>
                </a:lnTo>
                <a:lnTo>
                  <a:pt x="0" y="1000"/>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99" name="文本框 1198"/>
          <p:cNvSpPr txBox="1"/>
          <p:nvPr/>
        </p:nvSpPr>
        <p:spPr>
          <a:xfrm>
            <a:off x="1358640" y="2730600"/>
            <a:ext cx="1058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索</a:t>
            </a:r>
            <a:endParaRPr lang="en-US" sz="820" b="0" u="none" strike="noStrike">
              <a:solidFill>
                <a:srgbClr val="000000"/>
              </a:solidFill>
              <a:effectLst/>
              <a:uFillTx/>
              <a:latin typeface="Times New Roman"/>
            </a:endParaRPr>
          </a:p>
        </p:txBody>
      </p:sp>
      <p:sp>
        <p:nvSpPr>
          <p:cNvPr id="1200" name="任意多边形 1199"/>
          <p:cNvSpPr/>
          <p:nvPr/>
        </p:nvSpPr>
        <p:spPr>
          <a:xfrm>
            <a:off x="939240" y="3128760"/>
            <a:ext cx="4330800" cy="599400"/>
          </a:xfrm>
          <a:custGeom>
            <a:avLst/>
            <a:gdLst/>
            <a:ahLst/>
            <a:cxnLst/>
            <a:rect l="0" t="0" r="r" b="b"/>
            <a:pathLst>
              <a:path w="12030" h="1665">
                <a:moveTo>
                  <a:pt x="0" y="1665"/>
                </a:moveTo>
                <a:lnTo>
                  <a:pt x="0" y="0"/>
                </a:lnTo>
                <a:lnTo>
                  <a:pt x="11864" y="0"/>
                </a:lnTo>
                <a:cubicBezTo>
                  <a:pt x="11875" y="0"/>
                  <a:pt x="11886" y="1"/>
                  <a:pt x="11896" y="3"/>
                </a:cubicBezTo>
                <a:cubicBezTo>
                  <a:pt x="11907" y="6"/>
                  <a:pt x="11917" y="9"/>
                  <a:pt x="11928" y="13"/>
                </a:cubicBezTo>
                <a:cubicBezTo>
                  <a:pt x="11938" y="17"/>
                  <a:pt x="11947" y="22"/>
                  <a:pt x="11956" y="28"/>
                </a:cubicBezTo>
                <a:cubicBezTo>
                  <a:pt x="11965" y="34"/>
                  <a:pt x="11974" y="41"/>
                  <a:pt x="11982" y="49"/>
                </a:cubicBezTo>
                <a:cubicBezTo>
                  <a:pt x="11989" y="57"/>
                  <a:pt x="11996" y="65"/>
                  <a:pt x="12002" y="74"/>
                </a:cubicBezTo>
                <a:cubicBezTo>
                  <a:pt x="12008" y="83"/>
                  <a:pt x="12013" y="93"/>
                  <a:pt x="12018" y="103"/>
                </a:cubicBezTo>
                <a:cubicBezTo>
                  <a:pt x="12022" y="113"/>
                  <a:pt x="12025" y="123"/>
                  <a:pt x="12027" y="134"/>
                </a:cubicBezTo>
                <a:cubicBezTo>
                  <a:pt x="12029" y="145"/>
                  <a:pt x="12030" y="156"/>
                  <a:pt x="12030" y="167"/>
                </a:cubicBezTo>
                <a:lnTo>
                  <a:pt x="12030" y="1498"/>
                </a:lnTo>
                <a:cubicBezTo>
                  <a:pt x="12030" y="1509"/>
                  <a:pt x="12029" y="1520"/>
                  <a:pt x="12027" y="1531"/>
                </a:cubicBezTo>
                <a:cubicBezTo>
                  <a:pt x="12025" y="1542"/>
                  <a:pt x="12022" y="1552"/>
                  <a:pt x="12018" y="1562"/>
                </a:cubicBezTo>
                <a:cubicBezTo>
                  <a:pt x="12013" y="1572"/>
                  <a:pt x="12008" y="1582"/>
                  <a:pt x="12002" y="1591"/>
                </a:cubicBezTo>
                <a:cubicBezTo>
                  <a:pt x="11996" y="1600"/>
                  <a:pt x="11989" y="1608"/>
                  <a:pt x="11982" y="1616"/>
                </a:cubicBezTo>
                <a:cubicBezTo>
                  <a:pt x="11974" y="1624"/>
                  <a:pt x="11965" y="1631"/>
                  <a:pt x="11956" y="1637"/>
                </a:cubicBezTo>
                <a:cubicBezTo>
                  <a:pt x="11947" y="1643"/>
                  <a:pt x="11938" y="1648"/>
                  <a:pt x="11928" y="1652"/>
                </a:cubicBezTo>
                <a:cubicBezTo>
                  <a:pt x="11917" y="1656"/>
                  <a:pt x="11907" y="1659"/>
                  <a:pt x="11896" y="1662"/>
                </a:cubicBezTo>
                <a:cubicBezTo>
                  <a:pt x="11886" y="1664"/>
                  <a:pt x="11875" y="1665"/>
                  <a:pt x="11864" y="1665"/>
                </a:cubicBezTo>
                <a:lnTo>
                  <a:pt x="0" y="1665"/>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01" name="任意多边形 1200"/>
          <p:cNvSpPr/>
          <p:nvPr/>
        </p:nvSpPr>
        <p:spPr>
          <a:xfrm>
            <a:off x="928080" y="3128760"/>
            <a:ext cx="22680" cy="599400"/>
          </a:xfrm>
          <a:custGeom>
            <a:avLst/>
            <a:gdLst/>
            <a:ahLst/>
            <a:cxnLst/>
            <a:rect l="0" t="0" r="r" b="b"/>
            <a:pathLst>
              <a:path w="63" h="1665">
                <a:moveTo>
                  <a:pt x="0" y="0"/>
                </a:moveTo>
                <a:lnTo>
                  <a:pt x="63" y="0"/>
                </a:lnTo>
                <a:lnTo>
                  <a:pt x="63" y="1665"/>
                </a:lnTo>
                <a:lnTo>
                  <a:pt x="0" y="166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02" name="图片 1201"/>
          <p:cNvPicPr/>
          <p:nvPr/>
        </p:nvPicPr>
        <p:blipFill>
          <a:blip r:embed="rId4"/>
          <a:stretch/>
        </p:blipFill>
        <p:spPr>
          <a:xfrm>
            <a:off x="1070280" y="3248640"/>
            <a:ext cx="149400" cy="149400"/>
          </a:xfrm>
          <a:prstGeom prst="rect">
            <a:avLst/>
          </a:prstGeom>
          <a:noFill/>
          <a:ln w="0">
            <a:noFill/>
          </a:ln>
        </p:spPr>
      </p:pic>
      <p:sp>
        <p:nvSpPr>
          <p:cNvPr id="1203" name="文本框 1202"/>
          <p:cNvSpPr txBox="1"/>
          <p:nvPr/>
        </p:nvSpPr>
        <p:spPr>
          <a:xfrm>
            <a:off x="5797800" y="2580840"/>
            <a:ext cx="36813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接收上下⽂和问题，使⽤⽣成模型⽣成回答，返回适合企业问答系统的准确回复</a:t>
            </a:r>
            <a:endParaRPr lang="en-US" sz="820" b="0" u="none" strike="noStrike">
              <a:solidFill>
                <a:srgbClr val="000000"/>
              </a:solidFill>
              <a:effectLst/>
              <a:uFillTx/>
              <a:latin typeface="Times New Roman"/>
            </a:endParaRPr>
          </a:p>
        </p:txBody>
      </p:sp>
      <p:sp>
        <p:nvSpPr>
          <p:cNvPr id="1204" name="文本框 1203"/>
          <p:cNvSpPr txBox="1"/>
          <p:nvPr/>
        </p:nvSpPr>
        <p:spPr>
          <a:xfrm>
            <a:off x="1336320" y="3264840"/>
            <a:ext cx="169668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generate_optimized_answer</a:t>
            </a:r>
            <a:endParaRPr lang="en-US" sz="939" b="0" u="none" strike="noStrike">
              <a:solidFill>
                <a:srgbClr val="000000"/>
              </a:solidFill>
              <a:effectLst/>
              <a:uFillTx/>
              <a:latin typeface="Times New Roman"/>
            </a:endParaRPr>
          </a:p>
        </p:txBody>
      </p:sp>
      <p:sp>
        <p:nvSpPr>
          <p:cNvPr id="1205" name="任意多边形 1204"/>
          <p:cNvSpPr/>
          <p:nvPr/>
        </p:nvSpPr>
        <p:spPr>
          <a:xfrm>
            <a:off x="5400720" y="3128760"/>
            <a:ext cx="4330800" cy="599400"/>
          </a:xfrm>
          <a:custGeom>
            <a:avLst/>
            <a:gdLst/>
            <a:ahLst/>
            <a:cxnLst/>
            <a:rect l="0" t="0" r="r" b="b"/>
            <a:pathLst>
              <a:path w="12030" h="1665">
                <a:moveTo>
                  <a:pt x="0" y="1665"/>
                </a:moveTo>
                <a:lnTo>
                  <a:pt x="0" y="0"/>
                </a:lnTo>
                <a:lnTo>
                  <a:pt x="11864" y="0"/>
                </a:lnTo>
                <a:cubicBezTo>
                  <a:pt x="11875" y="0"/>
                  <a:pt x="11886" y="1"/>
                  <a:pt x="11896" y="3"/>
                </a:cubicBezTo>
                <a:cubicBezTo>
                  <a:pt x="11907" y="6"/>
                  <a:pt x="11918" y="9"/>
                  <a:pt x="11928" y="13"/>
                </a:cubicBezTo>
                <a:cubicBezTo>
                  <a:pt x="11938" y="17"/>
                  <a:pt x="11947" y="22"/>
                  <a:pt x="11956" y="28"/>
                </a:cubicBezTo>
                <a:cubicBezTo>
                  <a:pt x="11965" y="34"/>
                  <a:pt x="11974" y="41"/>
                  <a:pt x="11982" y="49"/>
                </a:cubicBezTo>
                <a:cubicBezTo>
                  <a:pt x="11989" y="57"/>
                  <a:pt x="11996" y="65"/>
                  <a:pt x="12002" y="74"/>
                </a:cubicBezTo>
                <a:cubicBezTo>
                  <a:pt x="12008" y="83"/>
                  <a:pt x="12013" y="93"/>
                  <a:pt x="12018" y="103"/>
                </a:cubicBezTo>
                <a:cubicBezTo>
                  <a:pt x="12022" y="113"/>
                  <a:pt x="12025" y="123"/>
                  <a:pt x="12027" y="134"/>
                </a:cubicBezTo>
                <a:cubicBezTo>
                  <a:pt x="12029" y="145"/>
                  <a:pt x="12030" y="156"/>
                  <a:pt x="12030" y="167"/>
                </a:cubicBezTo>
                <a:lnTo>
                  <a:pt x="12030" y="1498"/>
                </a:lnTo>
                <a:cubicBezTo>
                  <a:pt x="12030" y="1509"/>
                  <a:pt x="12029" y="1520"/>
                  <a:pt x="12027" y="1531"/>
                </a:cubicBezTo>
                <a:cubicBezTo>
                  <a:pt x="12025" y="1542"/>
                  <a:pt x="12022" y="1552"/>
                  <a:pt x="12018" y="1562"/>
                </a:cubicBezTo>
                <a:cubicBezTo>
                  <a:pt x="12013" y="1572"/>
                  <a:pt x="12008" y="1582"/>
                  <a:pt x="12002" y="1591"/>
                </a:cubicBezTo>
                <a:cubicBezTo>
                  <a:pt x="11996" y="1600"/>
                  <a:pt x="11989" y="1608"/>
                  <a:pt x="11982" y="1616"/>
                </a:cubicBezTo>
                <a:cubicBezTo>
                  <a:pt x="11974" y="1624"/>
                  <a:pt x="11965" y="1631"/>
                  <a:pt x="11956" y="1637"/>
                </a:cubicBezTo>
                <a:cubicBezTo>
                  <a:pt x="11947" y="1643"/>
                  <a:pt x="11938" y="1648"/>
                  <a:pt x="11928" y="1652"/>
                </a:cubicBezTo>
                <a:cubicBezTo>
                  <a:pt x="11918" y="1656"/>
                  <a:pt x="11907" y="1659"/>
                  <a:pt x="11896" y="1662"/>
                </a:cubicBezTo>
                <a:cubicBezTo>
                  <a:pt x="11886" y="1664"/>
                  <a:pt x="11875" y="1665"/>
                  <a:pt x="11864" y="1665"/>
                </a:cubicBezTo>
                <a:lnTo>
                  <a:pt x="0" y="1665"/>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06" name="任意多边形 1205"/>
          <p:cNvSpPr/>
          <p:nvPr/>
        </p:nvSpPr>
        <p:spPr>
          <a:xfrm>
            <a:off x="5389560" y="3128760"/>
            <a:ext cx="22680" cy="599400"/>
          </a:xfrm>
          <a:custGeom>
            <a:avLst/>
            <a:gdLst/>
            <a:ahLst/>
            <a:cxnLst/>
            <a:rect l="0" t="0" r="r" b="b"/>
            <a:pathLst>
              <a:path w="63" h="1665">
                <a:moveTo>
                  <a:pt x="0" y="0"/>
                </a:moveTo>
                <a:lnTo>
                  <a:pt x="63" y="0"/>
                </a:lnTo>
                <a:lnTo>
                  <a:pt x="63" y="1665"/>
                </a:lnTo>
                <a:lnTo>
                  <a:pt x="0" y="1665"/>
                </a:lnTo>
                <a:lnTo>
                  <a:pt x="0" y="0"/>
                </a:lnTo>
                <a:close/>
              </a:path>
            </a:pathLst>
          </a:custGeom>
          <a:solidFill>
            <a:srgbClr val="50C878"/>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07" name="图片 1206"/>
          <p:cNvPicPr/>
          <p:nvPr/>
        </p:nvPicPr>
        <p:blipFill>
          <a:blip r:embed="rId5"/>
          <a:stretch/>
        </p:blipFill>
        <p:spPr>
          <a:xfrm>
            <a:off x="5532120" y="3248640"/>
            <a:ext cx="149400" cy="149400"/>
          </a:xfrm>
          <a:prstGeom prst="rect">
            <a:avLst/>
          </a:prstGeom>
          <a:noFill/>
          <a:ln w="0">
            <a:noFill/>
          </a:ln>
        </p:spPr>
      </p:pic>
      <p:sp>
        <p:nvSpPr>
          <p:cNvPr id="1208" name="文本框 1207"/>
          <p:cNvSpPr txBox="1"/>
          <p:nvPr/>
        </p:nvSpPr>
        <p:spPr>
          <a:xfrm>
            <a:off x="1336320" y="3449160"/>
            <a:ext cx="37864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根据企业问答的需求优化⽣成的答案，调整⽣成配置，确保回答的准确性和连贯性</a:t>
            </a:r>
            <a:endParaRPr lang="en-US" sz="820" b="0" u="none" strike="noStrike">
              <a:solidFill>
                <a:srgbClr val="000000"/>
              </a:solidFill>
              <a:effectLst/>
              <a:uFillTx/>
              <a:latin typeface="Times New Roman"/>
            </a:endParaRPr>
          </a:p>
        </p:txBody>
      </p:sp>
      <p:sp>
        <p:nvSpPr>
          <p:cNvPr id="1209" name="文本框 1208"/>
          <p:cNvSpPr txBox="1"/>
          <p:nvPr/>
        </p:nvSpPr>
        <p:spPr>
          <a:xfrm>
            <a:off x="5797800" y="3264840"/>
            <a:ext cx="95364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integration_test</a:t>
            </a:r>
            <a:endParaRPr lang="en-US" sz="939" b="0" u="none" strike="noStrike">
              <a:solidFill>
                <a:srgbClr val="000000"/>
              </a:solidFill>
              <a:effectLst/>
              <a:uFillTx/>
              <a:latin typeface="Times New Roman"/>
            </a:endParaRPr>
          </a:p>
        </p:txBody>
      </p:sp>
      <p:sp>
        <p:nvSpPr>
          <p:cNvPr id="1210" name="任意多边形 1209"/>
          <p:cNvSpPr/>
          <p:nvPr/>
        </p:nvSpPr>
        <p:spPr>
          <a:xfrm>
            <a:off x="939240" y="3847320"/>
            <a:ext cx="4330800" cy="749160"/>
          </a:xfrm>
          <a:custGeom>
            <a:avLst/>
            <a:gdLst/>
            <a:ahLst/>
            <a:cxnLst/>
            <a:rect l="0" t="0" r="r" b="b"/>
            <a:pathLst>
              <a:path w="12030" h="2081">
                <a:moveTo>
                  <a:pt x="0" y="2081"/>
                </a:moveTo>
                <a:lnTo>
                  <a:pt x="0" y="0"/>
                </a:lnTo>
                <a:lnTo>
                  <a:pt x="11864" y="0"/>
                </a:lnTo>
                <a:cubicBezTo>
                  <a:pt x="11875" y="0"/>
                  <a:pt x="11886" y="2"/>
                  <a:pt x="11896" y="4"/>
                </a:cubicBezTo>
                <a:cubicBezTo>
                  <a:pt x="11907" y="6"/>
                  <a:pt x="11917" y="9"/>
                  <a:pt x="11928" y="13"/>
                </a:cubicBezTo>
                <a:cubicBezTo>
                  <a:pt x="11938" y="17"/>
                  <a:pt x="11947" y="22"/>
                  <a:pt x="11956" y="28"/>
                </a:cubicBezTo>
                <a:cubicBezTo>
                  <a:pt x="11965" y="35"/>
                  <a:pt x="11974" y="41"/>
                  <a:pt x="11982" y="49"/>
                </a:cubicBezTo>
                <a:cubicBezTo>
                  <a:pt x="11989" y="57"/>
                  <a:pt x="11996" y="65"/>
                  <a:pt x="12002" y="74"/>
                </a:cubicBezTo>
                <a:cubicBezTo>
                  <a:pt x="12008" y="83"/>
                  <a:pt x="12013" y="93"/>
                  <a:pt x="12018" y="103"/>
                </a:cubicBezTo>
                <a:cubicBezTo>
                  <a:pt x="12022" y="113"/>
                  <a:pt x="12025" y="124"/>
                  <a:pt x="12027" y="134"/>
                </a:cubicBezTo>
                <a:cubicBezTo>
                  <a:pt x="12029" y="145"/>
                  <a:pt x="12030" y="156"/>
                  <a:pt x="12030" y="167"/>
                </a:cubicBezTo>
                <a:lnTo>
                  <a:pt x="12030" y="1914"/>
                </a:lnTo>
                <a:cubicBezTo>
                  <a:pt x="12030" y="1925"/>
                  <a:pt x="12029" y="1936"/>
                  <a:pt x="12027" y="1947"/>
                </a:cubicBezTo>
                <a:cubicBezTo>
                  <a:pt x="12025" y="1958"/>
                  <a:pt x="12022" y="1968"/>
                  <a:pt x="12018" y="1978"/>
                </a:cubicBezTo>
                <a:cubicBezTo>
                  <a:pt x="12013" y="1988"/>
                  <a:pt x="12008" y="1998"/>
                  <a:pt x="12002" y="2007"/>
                </a:cubicBezTo>
                <a:cubicBezTo>
                  <a:pt x="11996" y="2016"/>
                  <a:pt x="11989" y="2024"/>
                  <a:pt x="11982" y="2032"/>
                </a:cubicBezTo>
                <a:cubicBezTo>
                  <a:pt x="11974" y="2040"/>
                  <a:pt x="11965" y="2047"/>
                  <a:pt x="11956" y="2053"/>
                </a:cubicBezTo>
                <a:cubicBezTo>
                  <a:pt x="11947" y="2059"/>
                  <a:pt x="11938" y="2064"/>
                  <a:pt x="11928" y="2068"/>
                </a:cubicBezTo>
                <a:cubicBezTo>
                  <a:pt x="11917" y="2072"/>
                  <a:pt x="11907" y="2075"/>
                  <a:pt x="11896" y="2078"/>
                </a:cubicBezTo>
                <a:cubicBezTo>
                  <a:pt x="11886" y="2080"/>
                  <a:pt x="11875" y="2081"/>
                  <a:pt x="11864" y="2081"/>
                </a:cubicBezTo>
                <a:lnTo>
                  <a:pt x="0" y="2081"/>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11" name="任意多边形 1210"/>
          <p:cNvSpPr/>
          <p:nvPr/>
        </p:nvSpPr>
        <p:spPr>
          <a:xfrm>
            <a:off x="928080" y="3847320"/>
            <a:ext cx="22680" cy="749160"/>
          </a:xfrm>
          <a:custGeom>
            <a:avLst/>
            <a:gdLst/>
            <a:ahLst/>
            <a:cxnLst/>
            <a:rect l="0" t="0" r="r" b="b"/>
            <a:pathLst>
              <a:path w="63" h="2081">
                <a:moveTo>
                  <a:pt x="0" y="0"/>
                </a:moveTo>
                <a:lnTo>
                  <a:pt x="63" y="0"/>
                </a:lnTo>
                <a:lnTo>
                  <a:pt x="63" y="2081"/>
                </a:lnTo>
                <a:lnTo>
                  <a:pt x="0" y="2081"/>
                </a:lnTo>
                <a:lnTo>
                  <a:pt x="0" y="0"/>
                </a:lnTo>
                <a:close/>
              </a:path>
            </a:pathLst>
          </a:custGeom>
          <a:solidFill>
            <a:srgbClr val="50C878"/>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12" name="图片 1211"/>
          <p:cNvPicPr/>
          <p:nvPr/>
        </p:nvPicPr>
        <p:blipFill>
          <a:blip r:embed="rId6"/>
          <a:stretch/>
        </p:blipFill>
        <p:spPr>
          <a:xfrm>
            <a:off x="1070280" y="3967560"/>
            <a:ext cx="171720" cy="149400"/>
          </a:xfrm>
          <a:prstGeom prst="rect">
            <a:avLst/>
          </a:prstGeom>
          <a:noFill/>
          <a:ln w="0">
            <a:noFill/>
          </a:ln>
        </p:spPr>
      </p:pic>
      <p:sp>
        <p:nvSpPr>
          <p:cNvPr id="1213" name="文本框 1212"/>
          <p:cNvSpPr txBox="1"/>
          <p:nvPr/>
        </p:nvSpPr>
        <p:spPr>
          <a:xfrm>
            <a:off x="5797800" y="3449160"/>
            <a:ext cx="326052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进⾏检索与⽣成模块的集成测试，验证系统模块间的协作功能是否正常</a:t>
            </a:r>
            <a:endParaRPr lang="en-US" sz="820" b="0" u="none" strike="noStrike">
              <a:solidFill>
                <a:srgbClr val="000000"/>
              </a:solidFill>
              <a:effectLst/>
              <a:uFillTx/>
              <a:latin typeface="Times New Roman"/>
            </a:endParaRPr>
          </a:p>
        </p:txBody>
      </p:sp>
      <p:sp>
        <p:nvSpPr>
          <p:cNvPr id="1214" name="文本框 1213"/>
          <p:cNvSpPr txBox="1"/>
          <p:nvPr/>
        </p:nvSpPr>
        <p:spPr>
          <a:xfrm>
            <a:off x="1358640" y="3983400"/>
            <a:ext cx="54936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load_test</a:t>
            </a:r>
            <a:endParaRPr lang="en-US" sz="939" b="0" u="none" strike="noStrike">
              <a:solidFill>
                <a:srgbClr val="000000"/>
              </a:solidFill>
              <a:effectLst/>
              <a:uFillTx/>
              <a:latin typeface="Times New Roman"/>
            </a:endParaRPr>
          </a:p>
        </p:txBody>
      </p:sp>
      <p:sp>
        <p:nvSpPr>
          <p:cNvPr id="1215" name="文本框 1214"/>
          <p:cNvSpPr txBox="1"/>
          <p:nvPr/>
        </p:nvSpPr>
        <p:spPr>
          <a:xfrm>
            <a:off x="1358640" y="4167720"/>
            <a:ext cx="37864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通过多次调⽤⽣成和检索模块，模拟⾼并发请求并计算平均响应时间，以评估系统</a:t>
            </a:r>
            <a:endParaRPr lang="en-US" sz="820" b="0" u="none" strike="noStrike">
              <a:solidFill>
                <a:srgbClr val="000000"/>
              </a:solidFill>
              <a:effectLst/>
              <a:uFillTx/>
              <a:latin typeface="Times New Roman"/>
            </a:endParaRPr>
          </a:p>
        </p:txBody>
      </p:sp>
      <p:sp>
        <p:nvSpPr>
          <p:cNvPr id="1216" name="任意多边形 1215"/>
          <p:cNvSpPr/>
          <p:nvPr/>
        </p:nvSpPr>
        <p:spPr>
          <a:xfrm>
            <a:off x="5400720" y="3847320"/>
            <a:ext cx="4330800" cy="749160"/>
          </a:xfrm>
          <a:custGeom>
            <a:avLst/>
            <a:gdLst/>
            <a:ahLst/>
            <a:cxnLst/>
            <a:rect l="0" t="0" r="r" b="b"/>
            <a:pathLst>
              <a:path w="12030" h="2081">
                <a:moveTo>
                  <a:pt x="0" y="2081"/>
                </a:moveTo>
                <a:lnTo>
                  <a:pt x="0" y="0"/>
                </a:lnTo>
                <a:lnTo>
                  <a:pt x="11864" y="0"/>
                </a:lnTo>
                <a:cubicBezTo>
                  <a:pt x="11875" y="0"/>
                  <a:pt x="11886" y="2"/>
                  <a:pt x="11896" y="4"/>
                </a:cubicBezTo>
                <a:cubicBezTo>
                  <a:pt x="11907" y="6"/>
                  <a:pt x="11918" y="9"/>
                  <a:pt x="11928" y="13"/>
                </a:cubicBezTo>
                <a:cubicBezTo>
                  <a:pt x="11938" y="17"/>
                  <a:pt x="11947" y="22"/>
                  <a:pt x="11956" y="28"/>
                </a:cubicBezTo>
                <a:cubicBezTo>
                  <a:pt x="11965" y="35"/>
                  <a:pt x="11974" y="41"/>
                  <a:pt x="11982" y="49"/>
                </a:cubicBezTo>
                <a:cubicBezTo>
                  <a:pt x="11989" y="57"/>
                  <a:pt x="11996" y="65"/>
                  <a:pt x="12002" y="74"/>
                </a:cubicBezTo>
                <a:cubicBezTo>
                  <a:pt x="12008" y="83"/>
                  <a:pt x="12013" y="93"/>
                  <a:pt x="12018" y="103"/>
                </a:cubicBezTo>
                <a:cubicBezTo>
                  <a:pt x="12022" y="113"/>
                  <a:pt x="12025" y="124"/>
                  <a:pt x="12027" y="134"/>
                </a:cubicBezTo>
                <a:cubicBezTo>
                  <a:pt x="12029" y="145"/>
                  <a:pt x="12030" y="156"/>
                  <a:pt x="12030" y="167"/>
                </a:cubicBezTo>
                <a:lnTo>
                  <a:pt x="12030" y="1914"/>
                </a:lnTo>
                <a:cubicBezTo>
                  <a:pt x="12030" y="1925"/>
                  <a:pt x="12029" y="1936"/>
                  <a:pt x="12027" y="1947"/>
                </a:cubicBezTo>
                <a:cubicBezTo>
                  <a:pt x="12025" y="1958"/>
                  <a:pt x="12022" y="1968"/>
                  <a:pt x="12018" y="1978"/>
                </a:cubicBezTo>
                <a:cubicBezTo>
                  <a:pt x="12013" y="1988"/>
                  <a:pt x="12008" y="1998"/>
                  <a:pt x="12002" y="2007"/>
                </a:cubicBezTo>
                <a:cubicBezTo>
                  <a:pt x="11996" y="2016"/>
                  <a:pt x="11989" y="2024"/>
                  <a:pt x="11982" y="2032"/>
                </a:cubicBezTo>
                <a:cubicBezTo>
                  <a:pt x="11974" y="2040"/>
                  <a:pt x="11965" y="2047"/>
                  <a:pt x="11956" y="2053"/>
                </a:cubicBezTo>
                <a:cubicBezTo>
                  <a:pt x="11947" y="2059"/>
                  <a:pt x="11938" y="2064"/>
                  <a:pt x="11928" y="2068"/>
                </a:cubicBezTo>
                <a:cubicBezTo>
                  <a:pt x="11918" y="2072"/>
                  <a:pt x="11907" y="2075"/>
                  <a:pt x="11896" y="2078"/>
                </a:cubicBezTo>
                <a:cubicBezTo>
                  <a:pt x="11886" y="2080"/>
                  <a:pt x="11875" y="2081"/>
                  <a:pt x="11864" y="2081"/>
                </a:cubicBezTo>
                <a:lnTo>
                  <a:pt x="0" y="2081"/>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17" name="任意多边形 1216"/>
          <p:cNvSpPr/>
          <p:nvPr/>
        </p:nvSpPr>
        <p:spPr>
          <a:xfrm>
            <a:off x="5389560" y="3847320"/>
            <a:ext cx="22680" cy="749160"/>
          </a:xfrm>
          <a:custGeom>
            <a:avLst/>
            <a:gdLst/>
            <a:ahLst/>
            <a:cxnLst/>
            <a:rect l="0" t="0" r="r" b="b"/>
            <a:pathLst>
              <a:path w="63" h="2081">
                <a:moveTo>
                  <a:pt x="0" y="0"/>
                </a:moveTo>
                <a:lnTo>
                  <a:pt x="63" y="0"/>
                </a:lnTo>
                <a:lnTo>
                  <a:pt x="63" y="2081"/>
                </a:lnTo>
                <a:lnTo>
                  <a:pt x="0" y="2081"/>
                </a:lnTo>
                <a:lnTo>
                  <a:pt x="0" y="0"/>
                </a:lnTo>
                <a:close/>
              </a:path>
            </a:pathLst>
          </a:custGeom>
          <a:solidFill>
            <a:srgbClr val="50C878"/>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18" name="图片 1217"/>
          <p:cNvPicPr/>
          <p:nvPr/>
        </p:nvPicPr>
        <p:blipFill>
          <a:blip r:embed="rId7"/>
          <a:stretch/>
        </p:blipFill>
        <p:spPr>
          <a:xfrm>
            <a:off x="5532120" y="3967560"/>
            <a:ext cx="149400" cy="149400"/>
          </a:xfrm>
          <a:prstGeom prst="rect">
            <a:avLst/>
          </a:prstGeom>
          <a:noFill/>
          <a:ln w="0">
            <a:noFill/>
          </a:ln>
        </p:spPr>
      </p:pic>
      <p:sp>
        <p:nvSpPr>
          <p:cNvPr id="1219" name="文本框 1218"/>
          <p:cNvSpPr txBox="1"/>
          <p:nvPr/>
        </p:nvSpPr>
        <p:spPr>
          <a:xfrm>
            <a:off x="1358640" y="4317480"/>
            <a:ext cx="5266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的负载能⼒</a:t>
            </a:r>
            <a:endParaRPr lang="en-US" sz="820" b="0" u="none" strike="noStrike">
              <a:solidFill>
                <a:srgbClr val="000000"/>
              </a:solidFill>
              <a:effectLst/>
              <a:uFillTx/>
              <a:latin typeface="Times New Roman"/>
            </a:endParaRPr>
          </a:p>
        </p:txBody>
      </p:sp>
      <p:sp>
        <p:nvSpPr>
          <p:cNvPr id="1220" name="文本框 1219"/>
          <p:cNvSpPr txBox="1"/>
          <p:nvPr/>
        </p:nvSpPr>
        <p:spPr>
          <a:xfrm>
            <a:off x="5797800" y="3983400"/>
            <a:ext cx="130500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monitor_performance</a:t>
            </a:r>
            <a:endParaRPr lang="en-US" sz="939" b="0" u="none" strike="noStrike">
              <a:solidFill>
                <a:srgbClr val="000000"/>
              </a:solidFill>
              <a:effectLst/>
              <a:uFillTx/>
              <a:latin typeface="Times New Roman"/>
            </a:endParaRPr>
          </a:p>
        </p:txBody>
      </p:sp>
      <p:sp>
        <p:nvSpPr>
          <p:cNvPr id="1221" name="文本框 1220"/>
          <p:cNvSpPr txBox="1"/>
          <p:nvPr/>
        </p:nvSpPr>
        <p:spPr>
          <a:xfrm>
            <a:off x="5797800" y="416772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a:t>
            </a:r>
            <a:endParaRPr lang="en-US" sz="820" b="0" u="none" strike="noStrike">
              <a:solidFill>
                <a:srgbClr val="000000"/>
              </a:solidFill>
              <a:effectLst/>
              <a:uFillTx/>
              <a:latin typeface="Times New Roman"/>
            </a:endParaRPr>
          </a:p>
        </p:txBody>
      </p:sp>
      <p:sp>
        <p:nvSpPr>
          <p:cNvPr id="1222" name="文本框 1221"/>
          <p:cNvSpPr txBox="1"/>
          <p:nvPr/>
        </p:nvSpPr>
        <p:spPr>
          <a:xfrm>
            <a:off x="6007320" y="4192200"/>
            <a:ext cx="28872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psutil</a:t>
            </a:r>
            <a:endParaRPr lang="en-US" sz="820" b="0" u="none" strike="noStrike">
              <a:solidFill>
                <a:srgbClr val="000000"/>
              </a:solidFill>
              <a:effectLst/>
              <a:uFillTx/>
              <a:latin typeface="Times New Roman"/>
            </a:endParaRPr>
          </a:p>
        </p:txBody>
      </p:sp>
      <p:sp>
        <p:nvSpPr>
          <p:cNvPr id="1223" name="文本框 1222"/>
          <p:cNvSpPr txBox="1"/>
          <p:nvPr/>
        </p:nvSpPr>
        <p:spPr>
          <a:xfrm>
            <a:off x="6294240" y="4167720"/>
            <a:ext cx="10522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库监控系统资源，包括</a:t>
            </a:r>
            <a:endParaRPr lang="en-US" sz="820" b="0" u="none" strike="noStrike">
              <a:solidFill>
                <a:srgbClr val="000000"/>
              </a:solidFill>
              <a:effectLst/>
              <a:uFillTx/>
              <a:latin typeface="Times New Roman"/>
            </a:endParaRPr>
          </a:p>
        </p:txBody>
      </p:sp>
      <p:sp>
        <p:nvSpPr>
          <p:cNvPr id="1224" name="文本框 1223"/>
          <p:cNvSpPr txBox="1"/>
          <p:nvPr/>
        </p:nvSpPr>
        <p:spPr>
          <a:xfrm>
            <a:off x="7342200" y="4192200"/>
            <a:ext cx="2145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CPU</a:t>
            </a:r>
            <a:endParaRPr lang="en-US" sz="820" b="0" u="none" strike="noStrike">
              <a:solidFill>
                <a:srgbClr val="000000"/>
              </a:solidFill>
              <a:effectLst/>
              <a:uFillTx/>
              <a:latin typeface="Times New Roman"/>
            </a:endParaRPr>
          </a:p>
        </p:txBody>
      </p:sp>
      <p:sp>
        <p:nvSpPr>
          <p:cNvPr id="1225" name="文本框 1224"/>
          <p:cNvSpPr txBox="1"/>
          <p:nvPr/>
        </p:nvSpPr>
        <p:spPr>
          <a:xfrm>
            <a:off x="7555320" y="4167720"/>
            <a:ext cx="199872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和内存使⽤率，追踪系统在⽣产环境中的资</a:t>
            </a:r>
            <a:endParaRPr lang="en-US" sz="820" b="0" u="none" strike="noStrike">
              <a:solidFill>
                <a:srgbClr val="000000"/>
              </a:solidFill>
              <a:effectLst/>
              <a:uFillTx/>
              <a:latin typeface="Times New Roman"/>
            </a:endParaRPr>
          </a:p>
        </p:txBody>
      </p:sp>
      <p:sp>
        <p:nvSpPr>
          <p:cNvPr id="1226" name="任意多边形 1225"/>
          <p:cNvSpPr/>
          <p:nvPr/>
        </p:nvSpPr>
        <p:spPr>
          <a:xfrm>
            <a:off x="939240" y="4716000"/>
            <a:ext cx="4330800" cy="748800"/>
          </a:xfrm>
          <a:custGeom>
            <a:avLst/>
            <a:gdLst/>
            <a:ahLst/>
            <a:cxnLst/>
            <a:rect l="0" t="0" r="r" b="b"/>
            <a:pathLst>
              <a:path w="12030" h="2080">
                <a:moveTo>
                  <a:pt x="0" y="2080"/>
                </a:moveTo>
                <a:lnTo>
                  <a:pt x="0" y="0"/>
                </a:lnTo>
                <a:lnTo>
                  <a:pt x="11864" y="0"/>
                </a:lnTo>
                <a:cubicBezTo>
                  <a:pt x="11875" y="0"/>
                  <a:pt x="11886" y="1"/>
                  <a:pt x="11896" y="3"/>
                </a:cubicBezTo>
                <a:cubicBezTo>
                  <a:pt x="11907" y="5"/>
                  <a:pt x="11917" y="8"/>
                  <a:pt x="11928" y="12"/>
                </a:cubicBezTo>
                <a:cubicBezTo>
                  <a:pt x="11938" y="16"/>
                  <a:pt x="11947" y="21"/>
                  <a:pt x="11956" y="28"/>
                </a:cubicBezTo>
                <a:cubicBezTo>
                  <a:pt x="11965" y="34"/>
                  <a:pt x="11974" y="41"/>
                  <a:pt x="11982" y="48"/>
                </a:cubicBezTo>
                <a:cubicBezTo>
                  <a:pt x="11989" y="56"/>
                  <a:pt x="11996" y="64"/>
                  <a:pt x="12002" y="73"/>
                </a:cubicBezTo>
                <a:cubicBezTo>
                  <a:pt x="12008" y="83"/>
                  <a:pt x="12013" y="92"/>
                  <a:pt x="12018" y="102"/>
                </a:cubicBezTo>
                <a:cubicBezTo>
                  <a:pt x="12022" y="112"/>
                  <a:pt x="12025" y="123"/>
                  <a:pt x="12027" y="133"/>
                </a:cubicBezTo>
                <a:cubicBezTo>
                  <a:pt x="12029" y="144"/>
                  <a:pt x="12030" y="155"/>
                  <a:pt x="12030" y="166"/>
                </a:cubicBezTo>
                <a:lnTo>
                  <a:pt x="12030" y="1914"/>
                </a:lnTo>
                <a:cubicBezTo>
                  <a:pt x="12030" y="1924"/>
                  <a:pt x="12029" y="1935"/>
                  <a:pt x="12027" y="1946"/>
                </a:cubicBezTo>
                <a:cubicBezTo>
                  <a:pt x="12025" y="1957"/>
                  <a:pt x="12022" y="1967"/>
                  <a:pt x="12018" y="1977"/>
                </a:cubicBezTo>
                <a:cubicBezTo>
                  <a:pt x="12013" y="1987"/>
                  <a:pt x="12008" y="1997"/>
                  <a:pt x="12002" y="2006"/>
                </a:cubicBezTo>
                <a:cubicBezTo>
                  <a:pt x="11996" y="2015"/>
                  <a:pt x="11989" y="2023"/>
                  <a:pt x="11982" y="2031"/>
                </a:cubicBezTo>
                <a:cubicBezTo>
                  <a:pt x="11974" y="2039"/>
                  <a:pt x="11965" y="2046"/>
                  <a:pt x="11956" y="2052"/>
                </a:cubicBezTo>
                <a:cubicBezTo>
                  <a:pt x="11947" y="2058"/>
                  <a:pt x="11938" y="2063"/>
                  <a:pt x="11928" y="2067"/>
                </a:cubicBezTo>
                <a:cubicBezTo>
                  <a:pt x="11917" y="2071"/>
                  <a:pt x="11907" y="2075"/>
                  <a:pt x="11896" y="2077"/>
                </a:cubicBezTo>
                <a:cubicBezTo>
                  <a:pt x="11886" y="2079"/>
                  <a:pt x="11875" y="2080"/>
                  <a:pt x="1186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27" name="任意多边形 1226"/>
          <p:cNvSpPr/>
          <p:nvPr/>
        </p:nvSpPr>
        <p:spPr>
          <a:xfrm>
            <a:off x="928080" y="471600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50C878"/>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28" name="图片 1227"/>
          <p:cNvPicPr/>
          <p:nvPr/>
        </p:nvPicPr>
        <p:blipFill>
          <a:blip r:embed="rId8"/>
          <a:stretch/>
        </p:blipFill>
        <p:spPr>
          <a:xfrm>
            <a:off x="1070280" y="4835880"/>
            <a:ext cx="149400" cy="149400"/>
          </a:xfrm>
          <a:prstGeom prst="rect">
            <a:avLst/>
          </a:prstGeom>
          <a:noFill/>
          <a:ln w="0">
            <a:noFill/>
          </a:ln>
        </p:spPr>
      </p:pic>
      <p:sp>
        <p:nvSpPr>
          <p:cNvPr id="1229" name="文本框 1228"/>
          <p:cNvSpPr txBox="1"/>
          <p:nvPr/>
        </p:nvSpPr>
        <p:spPr>
          <a:xfrm>
            <a:off x="5797800" y="4317480"/>
            <a:ext cx="5266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源消耗情况</a:t>
            </a:r>
            <a:endParaRPr lang="en-US" sz="820" b="0" u="none" strike="noStrike">
              <a:solidFill>
                <a:srgbClr val="000000"/>
              </a:solidFill>
              <a:effectLst/>
              <a:uFillTx/>
              <a:latin typeface="Times New Roman"/>
            </a:endParaRPr>
          </a:p>
        </p:txBody>
      </p:sp>
      <p:sp>
        <p:nvSpPr>
          <p:cNvPr id="1230" name="文本框 1229"/>
          <p:cNvSpPr txBox="1"/>
          <p:nvPr/>
        </p:nvSpPr>
        <p:spPr>
          <a:xfrm>
            <a:off x="1336320" y="4851720"/>
            <a:ext cx="88344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test_query_api</a:t>
            </a:r>
            <a:endParaRPr lang="en-US" sz="939" b="0" u="none" strike="noStrike">
              <a:solidFill>
                <a:srgbClr val="000000"/>
              </a:solidFill>
              <a:effectLst/>
              <a:uFillTx/>
              <a:latin typeface="Times New Roman"/>
            </a:endParaRPr>
          </a:p>
        </p:txBody>
      </p:sp>
      <p:sp>
        <p:nvSpPr>
          <p:cNvPr id="1231" name="文本框 1230"/>
          <p:cNvSpPr txBox="1"/>
          <p:nvPr/>
        </p:nvSpPr>
        <p:spPr>
          <a:xfrm>
            <a:off x="1336320" y="503604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通过</a:t>
            </a:r>
            <a:endParaRPr lang="en-US" sz="820" b="0" u="none" strike="noStrike">
              <a:solidFill>
                <a:srgbClr val="000000"/>
              </a:solidFill>
              <a:effectLst/>
              <a:uFillTx/>
              <a:latin typeface="Times New Roman"/>
            </a:endParaRPr>
          </a:p>
        </p:txBody>
      </p:sp>
      <p:sp>
        <p:nvSpPr>
          <p:cNvPr id="1232" name="文本框 1231"/>
          <p:cNvSpPr txBox="1"/>
          <p:nvPr/>
        </p:nvSpPr>
        <p:spPr>
          <a:xfrm>
            <a:off x="1545840" y="5060520"/>
            <a:ext cx="27792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POST</a:t>
            </a:r>
            <a:endParaRPr lang="en-US" sz="820" b="0" u="none" strike="noStrike">
              <a:solidFill>
                <a:srgbClr val="000000"/>
              </a:solidFill>
              <a:effectLst/>
              <a:uFillTx/>
              <a:latin typeface="Times New Roman"/>
            </a:endParaRPr>
          </a:p>
        </p:txBody>
      </p:sp>
      <p:sp>
        <p:nvSpPr>
          <p:cNvPr id="1233" name="文本框 1232"/>
          <p:cNvSpPr txBox="1"/>
          <p:nvPr/>
        </p:nvSpPr>
        <p:spPr>
          <a:xfrm>
            <a:off x="1821960" y="5036040"/>
            <a:ext cx="4212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请求测试</a:t>
            </a:r>
            <a:endParaRPr lang="en-US" sz="820" b="0" u="none" strike="noStrike">
              <a:solidFill>
                <a:srgbClr val="000000"/>
              </a:solidFill>
              <a:effectLst/>
              <a:uFillTx/>
              <a:latin typeface="Times New Roman"/>
            </a:endParaRPr>
          </a:p>
        </p:txBody>
      </p:sp>
      <p:sp>
        <p:nvSpPr>
          <p:cNvPr id="1234" name="文本框 1233"/>
          <p:cNvSpPr txBox="1"/>
          <p:nvPr/>
        </p:nvSpPr>
        <p:spPr>
          <a:xfrm>
            <a:off x="2241360" y="5060520"/>
            <a:ext cx="16704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API</a:t>
            </a:r>
            <a:endParaRPr lang="en-US" sz="820" b="0" u="none" strike="noStrike">
              <a:solidFill>
                <a:srgbClr val="000000"/>
              </a:solidFill>
              <a:effectLst/>
              <a:uFillTx/>
              <a:latin typeface="Times New Roman"/>
            </a:endParaRPr>
          </a:p>
        </p:txBody>
      </p:sp>
      <p:sp>
        <p:nvSpPr>
          <p:cNvPr id="1235" name="文本框 1234"/>
          <p:cNvSpPr txBox="1"/>
          <p:nvPr/>
        </p:nvSpPr>
        <p:spPr>
          <a:xfrm>
            <a:off x="2406960" y="5036040"/>
            <a:ext cx="273492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端点，验证不同问答场景中的⽣成答案是否符合预期关键字</a:t>
            </a:r>
            <a:endParaRPr lang="en-US" sz="820" b="0" u="none" strike="noStrike">
              <a:solidFill>
                <a:srgbClr val="000000"/>
              </a:solidFill>
              <a:effectLst/>
              <a:uFillTx/>
              <a:latin typeface="Times New Roman"/>
            </a:endParaRPr>
          </a:p>
        </p:txBody>
      </p:sp>
      <p:sp>
        <p:nvSpPr>
          <p:cNvPr id="1236" name="任意多边形 1235"/>
          <p:cNvSpPr/>
          <p:nvPr/>
        </p:nvSpPr>
        <p:spPr>
          <a:xfrm>
            <a:off x="5400720" y="4716000"/>
            <a:ext cx="4330800" cy="748800"/>
          </a:xfrm>
          <a:custGeom>
            <a:avLst/>
            <a:gdLst/>
            <a:ahLst/>
            <a:cxnLst/>
            <a:rect l="0" t="0" r="r" b="b"/>
            <a:pathLst>
              <a:path w="12030" h="2080">
                <a:moveTo>
                  <a:pt x="0" y="2080"/>
                </a:moveTo>
                <a:lnTo>
                  <a:pt x="0" y="0"/>
                </a:lnTo>
                <a:lnTo>
                  <a:pt x="11864" y="0"/>
                </a:lnTo>
                <a:cubicBezTo>
                  <a:pt x="11875" y="0"/>
                  <a:pt x="11886" y="1"/>
                  <a:pt x="11896" y="3"/>
                </a:cubicBezTo>
                <a:cubicBezTo>
                  <a:pt x="11907" y="5"/>
                  <a:pt x="11918" y="8"/>
                  <a:pt x="11928" y="12"/>
                </a:cubicBezTo>
                <a:cubicBezTo>
                  <a:pt x="11938" y="16"/>
                  <a:pt x="11947" y="21"/>
                  <a:pt x="11956" y="28"/>
                </a:cubicBezTo>
                <a:cubicBezTo>
                  <a:pt x="11965" y="34"/>
                  <a:pt x="11974" y="41"/>
                  <a:pt x="11982" y="48"/>
                </a:cubicBezTo>
                <a:cubicBezTo>
                  <a:pt x="11989" y="56"/>
                  <a:pt x="11996" y="64"/>
                  <a:pt x="12002" y="73"/>
                </a:cubicBezTo>
                <a:cubicBezTo>
                  <a:pt x="12008" y="83"/>
                  <a:pt x="12013" y="92"/>
                  <a:pt x="12018" y="102"/>
                </a:cubicBezTo>
                <a:cubicBezTo>
                  <a:pt x="12022" y="112"/>
                  <a:pt x="12025" y="123"/>
                  <a:pt x="12027" y="133"/>
                </a:cubicBezTo>
                <a:cubicBezTo>
                  <a:pt x="12029" y="144"/>
                  <a:pt x="12030" y="155"/>
                  <a:pt x="12030" y="166"/>
                </a:cubicBezTo>
                <a:lnTo>
                  <a:pt x="12030" y="1914"/>
                </a:lnTo>
                <a:cubicBezTo>
                  <a:pt x="12030" y="1924"/>
                  <a:pt x="12029" y="1935"/>
                  <a:pt x="12027" y="1946"/>
                </a:cubicBezTo>
                <a:cubicBezTo>
                  <a:pt x="12025" y="1957"/>
                  <a:pt x="12022" y="1967"/>
                  <a:pt x="12018" y="1977"/>
                </a:cubicBezTo>
                <a:cubicBezTo>
                  <a:pt x="12013" y="1987"/>
                  <a:pt x="12008" y="1997"/>
                  <a:pt x="12002" y="2006"/>
                </a:cubicBezTo>
                <a:cubicBezTo>
                  <a:pt x="11996" y="2015"/>
                  <a:pt x="11989" y="2023"/>
                  <a:pt x="11982" y="2031"/>
                </a:cubicBezTo>
                <a:cubicBezTo>
                  <a:pt x="11974" y="2039"/>
                  <a:pt x="11965" y="2046"/>
                  <a:pt x="11956" y="2052"/>
                </a:cubicBezTo>
                <a:cubicBezTo>
                  <a:pt x="11947" y="2058"/>
                  <a:pt x="11938" y="2063"/>
                  <a:pt x="11928" y="2067"/>
                </a:cubicBezTo>
                <a:cubicBezTo>
                  <a:pt x="11918" y="2071"/>
                  <a:pt x="11907" y="2075"/>
                  <a:pt x="11896" y="2077"/>
                </a:cubicBezTo>
                <a:cubicBezTo>
                  <a:pt x="11886" y="2079"/>
                  <a:pt x="11875" y="2080"/>
                  <a:pt x="11864" y="2080"/>
                </a:cubicBezTo>
                <a:lnTo>
                  <a:pt x="0" y="2080"/>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37" name="任意多边形 1236"/>
          <p:cNvSpPr/>
          <p:nvPr/>
        </p:nvSpPr>
        <p:spPr>
          <a:xfrm>
            <a:off x="5389560" y="4716000"/>
            <a:ext cx="22680" cy="748800"/>
          </a:xfrm>
          <a:custGeom>
            <a:avLst/>
            <a:gdLst/>
            <a:ahLst/>
            <a:cxnLst/>
            <a:rect l="0" t="0" r="r" b="b"/>
            <a:pathLst>
              <a:path w="63" h="2080">
                <a:moveTo>
                  <a:pt x="0" y="0"/>
                </a:moveTo>
                <a:lnTo>
                  <a:pt x="63" y="0"/>
                </a:lnTo>
                <a:lnTo>
                  <a:pt x="63" y="2080"/>
                </a:lnTo>
                <a:lnTo>
                  <a:pt x="0" y="2080"/>
                </a:lnTo>
                <a:lnTo>
                  <a:pt x="0" y="0"/>
                </a:lnTo>
                <a:close/>
              </a:path>
            </a:pathLst>
          </a:custGeom>
          <a:solidFill>
            <a:srgbClr val="9370DB"/>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38" name="图片 1237"/>
          <p:cNvPicPr/>
          <p:nvPr/>
        </p:nvPicPr>
        <p:blipFill>
          <a:blip r:embed="rId9"/>
          <a:stretch/>
        </p:blipFill>
        <p:spPr>
          <a:xfrm>
            <a:off x="5532120" y="4835880"/>
            <a:ext cx="149400" cy="149400"/>
          </a:xfrm>
          <a:prstGeom prst="rect">
            <a:avLst/>
          </a:prstGeom>
          <a:noFill/>
          <a:ln w="0">
            <a:noFill/>
          </a:ln>
        </p:spPr>
      </p:pic>
      <p:sp>
        <p:nvSpPr>
          <p:cNvPr id="1239" name="文本框 1238"/>
          <p:cNvSpPr txBox="1"/>
          <p:nvPr/>
        </p:nvSpPr>
        <p:spPr>
          <a:xfrm>
            <a:off x="1336320" y="518580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要求</a:t>
            </a:r>
            <a:endParaRPr lang="en-US" sz="820" b="0" u="none" strike="noStrike">
              <a:solidFill>
                <a:srgbClr val="000000"/>
              </a:solidFill>
              <a:effectLst/>
              <a:uFillTx/>
              <a:latin typeface="Times New Roman"/>
            </a:endParaRPr>
          </a:p>
        </p:txBody>
      </p:sp>
      <p:sp>
        <p:nvSpPr>
          <p:cNvPr id="1240" name="文本框 1239"/>
          <p:cNvSpPr txBox="1"/>
          <p:nvPr/>
        </p:nvSpPr>
        <p:spPr>
          <a:xfrm>
            <a:off x="5797800" y="4851720"/>
            <a:ext cx="34812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query</a:t>
            </a:r>
            <a:endParaRPr lang="en-US" sz="939" b="0" u="none" strike="noStrike">
              <a:solidFill>
                <a:srgbClr val="000000"/>
              </a:solidFill>
              <a:effectLst/>
              <a:uFillTx/>
              <a:latin typeface="Times New Roman"/>
            </a:endParaRPr>
          </a:p>
        </p:txBody>
      </p:sp>
      <p:sp>
        <p:nvSpPr>
          <p:cNvPr id="1241" name="文本框 1240"/>
          <p:cNvSpPr txBox="1"/>
          <p:nvPr/>
        </p:nvSpPr>
        <p:spPr>
          <a:xfrm>
            <a:off x="5797800" y="5036040"/>
            <a:ext cx="4212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接收来⾃</a:t>
            </a:r>
            <a:endParaRPr lang="en-US" sz="820" b="0" u="none" strike="noStrike">
              <a:solidFill>
                <a:srgbClr val="000000"/>
              </a:solidFill>
              <a:effectLst/>
              <a:uFillTx/>
              <a:latin typeface="Times New Roman"/>
            </a:endParaRPr>
          </a:p>
        </p:txBody>
      </p:sp>
      <p:sp>
        <p:nvSpPr>
          <p:cNvPr id="1242" name="文本框 1241"/>
          <p:cNvSpPr txBox="1"/>
          <p:nvPr/>
        </p:nvSpPr>
        <p:spPr>
          <a:xfrm>
            <a:off x="6216840" y="5060520"/>
            <a:ext cx="16704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API</a:t>
            </a:r>
            <a:endParaRPr lang="en-US" sz="820" b="0" u="none" strike="noStrike">
              <a:solidFill>
                <a:srgbClr val="000000"/>
              </a:solidFill>
              <a:effectLst/>
              <a:uFillTx/>
              <a:latin typeface="Times New Roman"/>
            </a:endParaRPr>
          </a:p>
        </p:txBody>
      </p:sp>
      <p:sp>
        <p:nvSpPr>
          <p:cNvPr id="1243" name="文本框 1242"/>
          <p:cNvSpPr txBox="1"/>
          <p:nvPr/>
        </p:nvSpPr>
        <p:spPr>
          <a:xfrm>
            <a:off x="6382800" y="5036040"/>
            <a:ext cx="30502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端点的⽤⼾请求，包括上下⽂和问题，通过检索和⽣成模块⽣成回</a:t>
            </a:r>
            <a:endParaRPr lang="en-US" sz="820" b="0" u="none" strike="noStrike">
              <a:solidFill>
                <a:srgbClr val="000000"/>
              </a:solidFill>
              <a:effectLst/>
              <a:uFillTx/>
              <a:latin typeface="Times New Roman"/>
            </a:endParaRPr>
          </a:p>
        </p:txBody>
      </p:sp>
      <p:sp>
        <p:nvSpPr>
          <p:cNvPr id="1244" name="文本框 1243"/>
          <p:cNvSpPr txBox="1"/>
          <p:nvPr/>
        </p:nvSpPr>
        <p:spPr>
          <a:xfrm>
            <a:off x="5797800" y="5185800"/>
            <a:ext cx="5266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答，并返回</a:t>
            </a:r>
            <a:endParaRPr lang="en-US" sz="820" b="0" u="none" strike="noStrike">
              <a:solidFill>
                <a:srgbClr val="000000"/>
              </a:solidFill>
              <a:effectLst/>
              <a:uFillTx/>
              <a:latin typeface="Times New Roman"/>
            </a:endParaRPr>
          </a:p>
        </p:txBody>
      </p:sp>
      <p:sp>
        <p:nvSpPr>
          <p:cNvPr id="1245" name="文本框 1244"/>
          <p:cNvSpPr txBox="1"/>
          <p:nvPr/>
        </p:nvSpPr>
        <p:spPr>
          <a:xfrm>
            <a:off x="6321600" y="5210280"/>
            <a:ext cx="16704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API</a:t>
            </a:r>
            <a:endParaRPr lang="en-US" sz="820" b="0" u="none" strike="noStrike">
              <a:solidFill>
                <a:srgbClr val="000000"/>
              </a:solidFill>
              <a:effectLst/>
              <a:uFillTx/>
              <a:latin typeface="Times New Roman"/>
            </a:endParaRPr>
          </a:p>
        </p:txBody>
      </p:sp>
      <p:sp>
        <p:nvSpPr>
          <p:cNvPr id="1246" name="任意多边形 1245"/>
          <p:cNvSpPr/>
          <p:nvPr/>
        </p:nvSpPr>
        <p:spPr>
          <a:xfrm>
            <a:off x="939240" y="5584320"/>
            <a:ext cx="4330800" cy="599040"/>
          </a:xfrm>
          <a:custGeom>
            <a:avLst/>
            <a:gdLst/>
            <a:ahLst/>
            <a:cxnLst/>
            <a:rect l="0" t="0" r="r" b="b"/>
            <a:pathLst>
              <a:path w="12030" h="1664">
                <a:moveTo>
                  <a:pt x="0" y="1664"/>
                </a:moveTo>
                <a:lnTo>
                  <a:pt x="0" y="0"/>
                </a:lnTo>
                <a:lnTo>
                  <a:pt x="11864" y="0"/>
                </a:lnTo>
                <a:cubicBezTo>
                  <a:pt x="11875" y="0"/>
                  <a:pt x="11886" y="1"/>
                  <a:pt x="11896" y="3"/>
                </a:cubicBezTo>
                <a:cubicBezTo>
                  <a:pt x="11907" y="5"/>
                  <a:pt x="11917" y="8"/>
                  <a:pt x="11928" y="12"/>
                </a:cubicBezTo>
                <a:cubicBezTo>
                  <a:pt x="11938" y="16"/>
                  <a:pt x="11947" y="22"/>
                  <a:pt x="11956" y="28"/>
                </a:cubicBezTo>
                <a:cubicBezTo>
                  <a:pt x="11965" y="34"/>
                  <a:pt x="11974" y="41"/>
                  <a:pt x="11982" y="48"/>
                </a:cubicBezTo>
                <a:cubicBezTo>
                  <a:pt x="11989" y="56"/>
                  <a:pt x="11996" y="64"/>
                  <a:pt x="12002" y="74"/>
                </a:cubicBezTo>
                <a:cubicBezTo>
                  <a:pt x="12008" y="83"/>
                  <a:pt x="12013" y="92"/>
                  <a:pt x="12018" y="102"/>
                </a:cubicBezTo>
                <a:cubicBezTo>
                  <a:pt x="12022" y="112"/>
                  <a:pt x="12025" y="123"/>
                  <a:pt x="12027" y="133"/>
                </a:cubicBezTo>
                <a:cubicBezTo>
                  <a:pt x="12029" y="144"/>
                  <a:pt x="12030" y="155"/>
                  <a:pt x="12030" y="166"/>
                </a:cubicBezTo>
                <a:lnTo>
                  <a:pt x="12030" y="1498"/>
                </a:lnTo>
                <a:cubicBezTo>
                  <a:pt x="12030" y="1509"/>
                  <a:pt x="12029" y="1519"/>
                  <a:pt x="12027" y="1530"/>
                </a:cubicBezTo>
                <a:cubicBezTo>
                  <a:pt x="12025" y="1541"/>
                  <a:pt x="12022" y="1551"/>
                  <a:pt x="12018" y="1561"/>
                </a:cubicBezTo>
                <a:cubicBezTo>
                  <a:pt x="12013" y="1571"/>
                  <a:pt x="12008" y="1581"/>
                  <a:pt x="12002" y="1590"/>
                </a:cubicBezTo>
                <a:cubicBezTo>
                  <a:pt x="11996" y="1599"/>
                  <a:pt x="11989" y="1608"/>
                  <a:pt x="11982" y="1615"/>
                </a:cubicBezTo>
                <a:cubicBezTo>
                  <a:pt x="11974" y="1623"/>
                  <a:pt x="11965" y="1630"/>
                  <a:pt x="11956" y="1636"/>
                </a:cubicBezTo>
                <a:cubicBezTo>
                  <a:pt x="11947" y="1642"/>
                  <a:pt x="11938" y="1647"/>
                  <a:pt x="11928" y="1651"/>
                </a:cubicBezTo>
                <a:cubicBezTo>
                  <a:pt x="11917" y="1656"/>
                  <a:pt x="11907" y="1659"/>
                  <a:pt x="11896" y="1661"/>
                </a:cubicBezTo>
                <a:cubicBezTo>
                  <a:pt x="11886" y="1663"/>
                  <a:pt x="11875" y="1664"/>
                  <a:pt x="11864" y="1664"/>
                </a:cubicBezTo>
                <a:lnTo>
                  <a:pt x="0" y="1664"/>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47" name="任意多边形 1246"/>
          <p:cNvSpPr/>
          <p:nvPr/>
        </p:nvSpPr>
        <p:spPr>
          <a:xfrm>
            <a:off x="928080" y="5584320"/>
            <a:ext cx="22680" cy="599040"/>
          </a:xfrm>
          <a:custGeom>
            <a:avLst/>
            <a:gdLst/>
            <a:ahLst/>
            <a:cxnLst/>
            <a:rect l="0" t="0" r="r" b="b"/>
            <a:pathLst>
              <a:path w="63" h="1664">
                <a:moveTo>
                  <a:pt x="0" y="0"/>
                </a:moveTo>
                <a:lnTo>
                  <a:pt x="63" y="0"/>
                </a:lnTo>
                <a:lnTo>
                  <a:pt x="63" y="1664"/>
                </a:lnTo>
                <a:lnTo>
                  <a:pt x="0" y="1664"/>
                </a:lnTo>
                <a:lnTo>
                  <a:pt x="0" y="0"/>
                </a:lnTo>
                <a:close/>
              </a:path>
            </a:pathLst>
          </a:custGeom>
          <a:solidFill>
            <a:srgbClr val="9370DB"/>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48" name="图片 1247"/>
          <p:cNvPicPr/>
          <p:nvPr/>
        </p:nvPicPr>
        <p:blipFill>
          <a:blip r:embed="rId10"/>
          <a:stretch/>
        </p:blipFill>
        <p:spPr>
          <a:xfrm>
            <a:off x="1070280" y="5704200"/>
            <a:ext cx="149400" cy="149400"/>
          </a:xfrm>
          <a:prstGeom prst="rect">
            <a:avLst/>
          </a:prstGeom>
          <a:noFill/>
          <a:ln w="0">
            <a:noFill/>
          </a:ln>
        </p:spPr>
      </p:pic>
      <p:sp>
        <p:nvSpPr>
          <p:cNvPr id="1249" name="文本框 1248"/>
          <p:cNvSpPr txBox="1"/>
          <p:nvPr/>
        </p:nvSpPr>
        <p:spPr>
          <a:xfrm>
            <a:off x="6487560" y="518580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响应</a:t>
            </a:r>
            <a:endParaRPr lang="en-US" sz="820" b="0" u="none" strike="noStrike">
              <a:solidFill>
                <a:srgbClr val="000000"/>
              </a:solidFill>
              <a:effectLst/>
              <a:uFillTx/>
              <a:latin typeface="Times New Roman"/>
            </a:endParaRPr>
          </a:p>
        </p:txBody>
      </p:sp>
      <p:sp>
        <p:nvSpPr>
          <p:cNvPr id="1250" name="文本框 1249"/>
          <p:cNvSpPr txBox="1"/>
          <p:nvPr/>
        </p:nvSpPr>
        <p:spPr>
          <a:xfrm>
            <a:off x="1336320" y="5720400"/>
            <a:ext cx="467640" cy="140400"/>
          </a:xfrm>
          <a:prstGeom prst="rect">
            <a:avLst/>
          </a:prstGeom>
          <a:noFill/>
          <a:ln w="0">
            <a:noFill/>
          </a:ln>
        </p:spPr>
        <p:txBody>
          <a:bodyPr wrap="none" lIns="0" tIns="0" rIns="0" bIns="0" anchor="t">
            <a:spAutoFit/>
          </a:bodyPr>
          <a:lstStyle/>
          <a:p>
            <a:r>
              <a:rPr lang="en-US" sz="939" b="0" u="none" strike="noStrike">
                <a:solidFill>
                  <a:srgbClr val="FFFFFF"/>
                </a:solidFill>
                <a:effectLst/>
                <a:uFillTx/>
                <a:latin typeface="DejaVuSans"/>
                <a:ea typeface="DejaVuSans"/>
              </a:rPr>
              <a:t>app.run</a:t>
            </a:r>
            <a:endParaRPr lang="en-US" sz="939" b="0" u="none" strike="noStrike">
              <a:solidFill>
                <a:srgbClr val="000000"/>
              </a:solidFill>
              <a:effectLst/>
              <a:uFillTx/>
              <a:latin typeface="Times New Roman"/>
            </a:endParaRPr>
          </a:p>
        </p:txBody>
      </p:sp>
      <p:sp>
        <p:nvSpPr>
          <p:cNvPr id="1251" name="文本框 1250"/>
          <p:cNvSpPr txBox="1"/>
          <p:nvPr/>
        </p:nvSpPr>
        <p:spPr>
          <a:xfrm>
            <a:off x="1336320" y="590436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启动</a:t>
            </a:r>
            <a:endParaRPr lang="en-US" sz="820" b="0" u="none" strike="noStrike">
              <a:solidFill>
                <a:srgbClr val="000000"/>
              </a:solidFill>
              <a:effectLst/>
              <a:uFillTx/>
              <a:latin typeface="Times New Roman"/>
            </a:endParaRPr>
          </a:p>
        </p:txBody>
      </p:sp>
      <p:sp>
        <p:nvSpPr>
          <p:cNvPr id="1252" name="文本框 1251"/>
          <p:cNvSpPr txBox="1"/>
          <p:nvPr/>
        </p:nvSpPr>
        <p:spPr>
          <a:xfrm>
            <a:off x="1545840" y="5928840"/>
            <a:ext cx="4701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Flask API</a:t>
            </a:r>
            <a:endParaRPr lang="en-US" sz="820" b="0" u="none" strike="noStrike">
              <a:solidFill>
                <a:srgbClr val="000000"/>
              </a:solidFill>
              <a:effectLst/>
              <a:uFillTx/>
              <a:latin typeface="Times New Roman"/>
            </a:endParaRPr>
          </a:p>
        </p:txBody>
      </p:sp>
      <p:pic>
        <p:nvPicPr>
          <p:cNvPr id="1253" name="图片 1252"/>
          <p:cNvPicPr/>
          <p:nvPr/>
        </p:nvPicPr>
        <p:blipFill>
          <a:blip r:embed="rId11"/>
          <a:stretch/>
        </p:blipFill>
        <p:spPr>
          <a:xfrm>
            <a:off x="928080" y="7395840"/>
            <a:ext cx="104400" cy="104400"/>
          </a:xfrm>
          <a:prstGeom prst="rect">
            <a:avLst/>
          </a:prstGeom>
          <a:noFill/>
          <a:ln w="0">
            <a:noFill/>
          </a:ln>
        </p:spPr>
      </p:pic>
      <p:sp>
        <p:nvSpPr>
          <p:cNvPr id="1254" name="文本框 1253"/>
          <p:cNvSpPr txBox="1"/>
          <p:nvPr/>
        </p:nvSpPr>
        <p:spPr>
          <a:xfrm>
            <a:off x="2013840" y="5904360"/>
            <a:ext cx="26298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服务，使企业问答系统通过⽹络接⼝提供查询和回答服务</a:t>
            </a:r>
            <a:endParaRPr lang="en-US" sz="820" b="0" u="none" strike="noStrike">
              <a:solidFill>
                <a:srgbClr val="000000"/>
              </a:solidFill>
              <a:effectLst/>
              <a:uFillTx/>
              <a:latin typeface="Times New Roman"/>
            </a:endParaRPr>
          </a:p>
        </p:txBody>
      </p:sp>
      <p:sp>
        <p:nvSpPr>
          <p:cNvPr id="1255" name="文本框 1254"/>
          <p:cNvSpPr txBox="1"/>
          <p:nvPr/>
        </p:nvSpPr>
        <p:spPr>
          <a:xfrm>
            <a:off x="1113480" y="7388640"/>
            <a:ext cx="104400" cy="126720"/>
          </a:xfrm>
          <a:prstGeom prst="rect">
            <a:avLst/>
          </a:prstGeom>
          <a:noFill/>
          <a:ln w="0">
            <a:noFill/>
          </a:ln>
        </p:spPr>
        <p:txBody>
          <a:bodyPr wrap="none" lIns="0" tIns="0" rIns="0" bIns="0" anchor="t">
            <a:spAutoFit/>
          </a:bodyPr>
          <a:lstStyle/>
          <a:p>
            <a:r>
              <a:rPr lang="en-US" sz="850" b="0" u="none" strike="noStrike">
                <a:solidFill>
                  <a:srgbClr val="BFDBFE"/>
                </a:solidFill>
                <a:effectLst/>
                <a:uFillTx/>
                <a:latin typeface="DejaVuSans"/>
                <a:ea typeface="DejaVuSans"/>
              </a:rPr>
              <a:t> </a:t>
            </a:r>
            <a:endParaRPr lang="en-US" sz="850" b="0" u="none" strike="noStrike">
              <a:solidFill>
                <a:srgbClr val="000000"/>
              </a:solidFill>
              <a:effectLst/>
              <a:uFillTx/>
              <a:latin typeface="Times New Roman"/>
            </a:endParaRPr>
          </a:p>
        </p:txBody>
      </p:sp>
      <p:sp>
        <p:nvSpPr>
          <p:cNvPr id="1256" name="文本框 1255"/>
          <p:cNvSpPr txBox="1"/>
          <p:nvPr/>
        </p:nvSpPr>
        <p:spPr>
          <a:xfrm>
            <a:off x="1152720" y="7364160"/>
            <a:ext cx="4761720" cy="155880"/>
          </a:xfrm>
          <a:prstGeom prst="rect">
            <a:avLst/>
          </a:prstGeom>
          <a:noFill/>
          <a:ln w="0">
            <a:noFill/>
          </a:ln>
        </p:spPr>
        <p:txBody>
          <a:bodyPr wrap="none" lIns="0" tIns="0" rIns="0" bIns="0" anchor="t">
            <a:spAutoFit/>
          </a:bodyPr>
          <a:lstStyle/>
          <a:p>
            <a:r>
              <a:rPr lang="zh-CN" sz="850" b="0" u="none" strike="noStrike">
                <a:solidFill>
                  <a:srgbClr val="BFDBFE"/>
                </a:solidFill>
                <a:effectLst/>
                <a:uFillTx/>
                <a:latin typeface="NotoSansCJKsc"/>
                <a:ea typeface="NotoSansCJKsc"/>
              </a:rPr>
              <a:t>这些核⼼函数共同构成了企业⽂档问答系统的功能框架，确保系统各模块间的有效协作和运⾏稳定性</a:t>
            </a:r>
            <a:endParaRPr lang="en-US" sz="850" b="0" u="none" strike="noStrike">
              <a:solidFill>
                <a:srgbClr val="000000"/>
              </a:solidFill>
              <a:effectLst/>
              <a:uFillTx/>
              <a:latin typeface="Times New Roman"/>
            </a:endParaRPr>
          </a:p>
        </p:txBody>
      </p:sp>
      <p:sp>
        <p:nvSpPr>
          <p:cNvPr id="1257" name="文本框 1256"/>
          <p:cNvSpPr txBox="1"/>
          <p:nvPr/>
        </p:nvSpPr>
        <p:spPr>
          <a:xfrm>
            <a:off x="9628560" y="7590600"/>
            <a:ext cx="370440" cy="122400"/>
          </a:xfrm>
          <a:prstGeom prst="rect">
            <a:avLst/>
          </a:prstGeom>
          <a:noFill/>
          <a:ln w="0">
            <a:noFill/>
          </a:ln>
        </p:spPr>
        <p:txBody>
          <a:bodyPr wrap="none" lIns="0" tIns="0" rIns="0" bIns="0" anchor="t">
            <a:spAutoFit/>
          </a:bodyPr>
          <a:lstStyle/>
          <a:p>
            <a:r>
              <a:rPr lang="en-US" sz="820" b="0" u="none" strike="noStrike">
                <a:solidFill>
                  <a:srgbClr val="FFFFFF"/>
                </a:solidFill>
                <a:effectLst/>
                <a:uFillTx/>
                <a:latin typeface="DejaVuSans"/>
                <a:ea typeface="DejaVuSans"/>
              </a:rPr>
              <a:t>15 / 16</a:t>
            </a:r>
            <a:endParaRPr lang="en-US" sz="8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8" name="任意多边形 1257"/>
          <p:cNvSpPr/>
          <p:nvPr/>
        </p:nvSpPr>
        <p:spPr>
          <a:xfrm>
            <a:off x="0" y="0"/>
            <a:ext cx="10704600" cy="9259920"/>
          </a:xfrm>
          <a:custGeom>
            <a:avLst/>
            <a:gdLst/>
            <a:ahLst/>
            <a:cxnLst/>
            <a:rect l="0" t="0" r="r" b="b"/>
            <a:pathLst>
              <a:path w="29735" h="25722">
                <a:moveTo>
                  <a:pt x="0" y="0"/>
                </a:moveTo>
                <a:lnTo>
                  <a:pt x="29735" y="0"/>
                </a:lnTo>
                <a:lnTo>
                  <a:pt x="29735" y="25722"/>
                </a:lnTo>
                <a:lnTo>
                  <a:pt x="0" y="25722"/>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59" name="图片 1258"/>
          <p:cNvPicPr/>
          <p:nvPr/>
        </p:nvPicPr>
        <p:blipFill>
          <a:blip r:embed="rId2"/>
          <a:stretch/>
        </p:blipFill>
        <p:spPr>
          <a:xfrm>
            <a:off x="568800" y="1557000"/>
            <a:ext cx="9581400" cy="6138000"/>
          </a:xfrm>
          <a:prstGeom prst="rect">
            <a:avLst/>
          </a:prstGeom>
          <a:noFill/>
          <a:ln w="0">
            <a:noFill/>
          </a:ln>
        </p:spPr>
      </p:pic>
      <p:sp>
        <p:nvSpPr>
          <p:cNvPr id="1260" name="任意多边形 1259"/>
          <p:cNvSpPr/>
          <p:nvPr/>
        </p:nvSpPr>
        <p:spPr>
          <a:xfrm>
            <a:off x="9027720" y="6572160"/>
            <a:ext cx="1676880" cy="1872000"/>
          </a:xfrm>
          <a:custGeom>
            <a:avLst/>
            <a:gdLst/>
            <a:ahLst/>
            <a:cxnLst/>
            <a:rect l="0" t="0" r="r" b="b"/>
            <a:pathLst>
              <a:path w="4658" h="5200">
                <a:moveTo>
                  <a:pt x="4658" y="4186"/>
                </a:moveTo>
                <a:cubicBezTo>
                  <a:pt x="4642" y="4207"/>
                  <a:pt x="4626" y="4228"/>
                  <a:pt x="4609" y="4248"/>
                </a:cubicBezTo>
                <a:cubicBezTo>
                  <a:pt x="4582" y="4281"/>
                  <a:pt x="4554" y="4314"/>
                  <a:pt x="4526" y="4345"/>
                </a:cubicBezTo>
                <a:cubicBezTo>
                  <a:pt x="4497" y="4377"/>
                  <a:pt x="4468" y="4407"/>
                  <a:pt x="4438" y="4437"/>
                </a:cubicBezTo>
                <a:cubicBezTo>
                  <a:pt x="4408" y="4468"/>
                  <a:pt x="4377" y="4497"/>
                  <a:pt x="4345" y="4525"/>
                </a:cubicBezTo>
                <a:cubicBezTo>
                  <a:pt x="4314" y="4554"/>
                  <a:pt x="4282" y="4582"/>
                  <a:pt x="4249" y="4609"/>
                </a:cubicBezTo>
                <a:cubicBezTo>
                  <a:pt x="4216" y="4636"/>
                  <a:pt x="4182" y="4662"/>
                  <a:pt x="4148" y="4687"/>
                </a:cubicBezTo>
                <a:cubicBezTo>
                  <a:pt x="4114" y="4713"/>
                  <a:pt x="4079" y="4737"/>
                  <a:pt x="4044" y="4761"/>
                </a:cubicBezTo>
                <a:cubicBezTo>
                  <a:pt x="4009" y="4784"/>
                  <a:pt x="3973" y="4807"/>
                  <a:pt x="3936" y="4829"/>
                </a:cubicBezTo>
                <a:cubicBezTo>
                  <a:pt x="3900" y="4851"/>
                  <a:pt x="3863" y="4872"/>
                  <a:pt x="3825" y="4892"/>
                </a:cubicBezTo>
                <a:cubicBezTo>
                  <a:pt x="3788" y="4912"/>
                  <a:pt x="3750" y="4931"/>
                  <a:pt x="3711" y="4949"/>
                </a:cubicBezTo>
                <a:cubicBezTo>
                  <a:pt x="3673" y="4967"/>
                  <a:pt x="3634" y="4985"/>
                  <a:pt x="3595" y="5001"/>
                </a:cubicBezTo>
                <a:cubicBezTo>
                  <a:pt x="3555" y="5017"/>
                  <a:pt x="3516" y="5033"/>
                  <a:pt x="3476" y="5047"/>
                </a:cubicBezTo>
                <a:cubicBezTo>
                  <a:pt x="3435" y="5061"/>
                  <a:pt x="3395" y="5075"/>
                  <a:pt x="3354" y="5087"/>
                </a:cubicBezTo>
                <a:cubicBezTo>
                  <a:pt x="3314" y="5099"/>
                  <a:pt x="3273" y="5111"/>
                  <a:pt x="3231" y="5121"/>
                </a:cubicBezTo>
                <a:cubicBezTo>
                  <a:pt x="3190" y="5131"/>
                  <a:pt x="3149" y="5142"/>
                  <a:pt x="3107" y="5150"/>
                </a:cubicBezTo>
                <a:cubicBezTo>
                  <a:pt x="3065" y="5158"/>
                  <a:pt x="3023" y="5165"/>
                  <a:pt x="2981" y="5172"/>
                </a:cubicBezTo>
                <a:cubicBezTo>
                  <a:pt x="2939" y="5178"/>
                  <a:pt x="2897" y="5183"/>
                  <a:pt x="2855" y="5187"/>
                </a:cubicBezTo>
                <a:cubicBezTo>
                  <a:pt x="2812" y="5191"/>
                  <a:pt x="2770" y="5195"/>
                  <a:pt x="2727" y="5197"/>
                </a:cubicBezTo>
                <a:cubicBezTo>
                  <a:pt x="2685" y="5199"/>
                  <a:pt x="2642" y="5200"/>
                  <a:pt x="2600" y="5200"/>
                </a:cubicBezTo>
                <a:cubicBezTo>
                  <a:pt x="2557" y="5200"/>
                  <a:pt x="2515" y="5199"/>
                  <a:pt x="2472" y="5197"/>
                </a:cubicBezTo>
                <a:cubicBezTo>
                  <a:pt x="2430" y="5195"/>
                  <a:pt x="2387" y="5191"/>
                  <a:pt x="2345" y="5187"/>
                </a:cubicBezTo>
                <a:cubicBezTo>
                  <a:pt x="2303" y="5183"/>
                  <a:pt x="2261" y="5178"/>
                  <a:pt x="2219" y="5172"/>
                </a:cubicBezTo>
                <a:cubicBezTo>
                  <a:pt x="2176" y="5165"/>
                  <a:pt x="2135" y="5158"/>
                  <a:pt x="2093" y="5150"/>
                </a:cubicBezTo>
                <a:cubicBezTo>
                  <a:pt x="2051" y="5142"/>
                  <a:pt x="2010" y="5131"/>
                  <a:pt x="1968" y="5121"/>
                </a:cubicBezTo>
                <a:cubicBezTo>
                  <a:pt x="1927" y="5111"/>
                  <a:pt x="1886" y="5099"/>
                  <a:pt x="1845" y="5087"/>
                </a:cubicBezTo>
                <a:cubicBezTo>
                  <a:pt x="1805" y="5075"/>
                  <a:pt x="1764" y="5061"/>
                  <a:pt x="1724" y="5047"/>
                </a:cubicBezTo>
                <a:cubicBezTo>
                  <a:pt x="1684" y="5033"/>
                  <a:pt x="1645" y="5017"/>
                  <a:pt x="1605" y="5001"/>
                </a:cubicBezTo>
                <a:cubicBezTo>
                  <a:pt x="1566" y="4985"/>
                  <a:pt x="1527" y="4967"/>
                  <a:pt x="1489" y="4949"/>
                </a:cubicBezTo>
                <a:cubicBezTo>
                  <a:pt x="1450" y="4931"/>
                  <a:pt x="1412" y="4912"/>
                  <a:pt x="1375" y="4892"/>
                </a:cubicBezTo>
                <a:cubicBezTo>
                  <a:pt x="1337" y="4872"/>
                  <a:pt x="1300" y="4851"/>
                  <a:pt x="1264" y="4829"/>
                </a:cubicBezTo>
                <a:cubicBezTo>
                  <a:pt x="1227" y="4807"/>
                  <a:pt x="1191" y="4784"/>
                  <a:pt x="1156" y="4761"/>
                </a:cubicBezTo>
                <a:cubicBezTo>
                  <a:pt x="1120" y="4737"/>
                  <a:pt x="1086" y="4713"/>
                  <a:pt x="1052" y="4687"/>
                </a:cubicBezTo>
                <a:cubicBezTo>
                  <a:pt x="1017" y="4662"/>
                  <a:pt x="984" y="4636"/>
                  <a:pt x="951" y="4609"/>
                </a:cubicBezTo>
                <a:cubicBezTo>
                  <a:pt x="918" y="4582"/>
                  <a:pt x="886" y="4554"/>
                  <a:pt x="854" y="4525"/>
                </a:cubicBezTo>
                <a:cubicBezTo>
                  <a:pt x="823" y="4497"/>
                  <a:pt x="792" y="4468"/>
                  <a:pt x="762" y="4437"/>
                </a:cubicBezTo>
                <a:cubicBezTo>
                  <a:pt x="732" y="4407"/>
                  <a:pt x="703" y="4377"/>
                  <a:pt x="674" y="4345"/>
                </a:cubicBezTo>
                <a:cubicBezTo>
                  <a:pt x="645" y="4314"/>
                  <a:pt x="618" y="4281"/>
                  <a:pt x="591" y="4248"/>
                </a:cubicBezTo>
                <a:cubicBezTo>
                  <a:pt x="564" y="4216"/>
                  <a:pt x="538" y="4182"/>
                  <a:pt x="511" y="4148"/>
                </a:cubicBezTo>
                <a:cubicBezTo>
                  <a:pt x="486" y="4114"/>
                  <a:pt x="461" y="4079"/>
                  <a:pt x="438" y="4044"/>
                </a:cubicBezTo>
                <a:cubicBezTo>
                  <a:pt x="414" y="4008"/>
                  <a:pt x="391" y="3972"/>
                  <a:pt x="369" y="3936"/>
                </a:cubicBezTo>
                <a:cubicBezTo>
                  <a:pt x="348" y="3899"/>
                  <a:pt x="327" y="3862"/>
                  <a:pt x="307" y="3825"/>
                </a:cubicBezTo>
                <a:cubicBezTo>
                  <a:pt x="287" y="3787"/>
                  <a:pt x="267" y="3749"/>
                  <a:pt x="249" y="3711"/>
                </a:cubicBezTo>
                <a:cubicBezTo>
                  <a:pt x="231" y="3672"/>
                  <a:pt x="214" y="3634"/>
                  <a:pt x="198" y="3594"/>
                </a:cubicBezTo>
                <a:cubicBezTo>
                  <a:pt x="181" y="3555"/>
                  <a:pt x="166" y="3515"/>
                  <a:pt x="152" y="3475"/>
                </a:cubicBezTo>
                <a:cubicBezTo>
                  <a:pt x="137" y="3435"/>
                  <a:pt x="124" y="3395"/>
                  <a:pt x="112" y="3354"/>
                </a:cubicBezTo>
                <a:cubicBezTo>
                  <a:pt x="99" y="3313"/>
                  <a:pt x="88" y="3272"/>
                  <a:pt x="78" y="3231"/>
                </a:cubicBezTo>
                <a:cubicBezTo>
                  <a:pt x="67" y="3190"/>
                  <a:pt x="58" y="3148"/>
                  <a:pt x="50" y="3107"/>
                </a:cubicBezTo>
                <a:cubicBezTo>
                  <a:pt x="41" y="3065"/>
                  <a:pt x="34" y="3023"/>
                  <a:pt x="28" y="2981"/>
                </a:cubicBezTo>
                <a:cubicBezTo>
                  <a:pt x="22" y="2939"/>
                  <a:pt x="16" y="2897"/>
                  <a:pt x="12" y="2854"/>
                </a:cubicBezTo>
                <a:cubicBezTo>
                  <a:pt x="8" y="2812"/>
                  <a:pt x="5" y="2770"/>
                  <a:pt x="3" y="2727"/>
                </a:cubicBezTo>
                <a:cubicBezTo>
                  <a:pt x="1" y="2685"/>
                  <a:pt x="0" y="2642"/>
                  <a:pt x="0" y="2600"/>
                </a:cubicBezTo>
                <a:cubicBezTo>
                  <a:pt x="0" y="2557"/>
                  <a:pt x="1" y="2515"/>
                  <a:pt x="3" y="2472"/>
                </a:cubicBezTo>
                <a:cubicBezTo>
                  <a:pt x="5" y="2430"/>
                  <a:pt x="8" y="2387"/>
                  <a:pt x="12" y="2345"/>
                </a:cubicBezTo>
                <a:cubicBezTo>
                  <a:pt x="16" y="2302"/>
                  <a:pt x="22" y="2260"/>
                  <a:pt x="28" y="2218"/>
                </a:cubicBezTo>
                <a:cubicBezTo>
                  <a:pt x="34" y="2176"/>
                  <a:pt x="41" y="2134"/>
                  <a:pt x="50" y="2092"/>
                </a:cubicBezTo>
                <a:cubicBezTo>
                  <a:pt x="58" y="2051"/>
                  <a:pt x="67" y="2009"/>
                  <a:pt x="78" y="1968"/>
                </a:cubicBezTo>
                <a:cubicBezTo>
                  <a:pt x="88" y="1927"/>
                  <a:pt x="99" y="1886"/>
                  <a:pt x="112" y="1845"/>
                </a:cubicBezTo>
                <a:cubicBezTo>
                  <a:pt x="124" y="1804"/>
                  <a:pt x="137" y="1764"/>
                  <a:pt x="152" y="1724"/>
                </a:cubicBezTo>
                <a:cubicBezTo>
                  <a:pt x="166" y="1684"/>
                  <a:pt x="181" y="1644"/>
                  <a:pt x="198" y="1605"/>
                </a:cubicBezTo>
                <a:cubicBezTo>
                  <a:pt x="214" y="1566"/>
                  <a:pt x="231" y="1527"/>
                  <a:pt x="249" y="1488"/>
                </a:cubicBezTo>
                <a:cubicBezTo>
                  <a:pt x="267" y="1450"/>
                  <a:pt x="287" y="1412"/>
                  <a:pt x="307" y="1374"/>
                </a:cubicBezTo>
                <a:cubicBezTo>
                  <a:pt x="327" y="1337"/>
                  <a:pt x="348" y="1300"/>
                  <a:pt x="369" y="1263"/>
                </a:cubicBezTo>
                <a:cubicBezTo>
                  <a:pt x="391" y="1227"/>
                  <a:pt x="414" y="1191"/>
                  <a:pt x="438" y="1156"/>
                </a:cubicBezTo>
                <a:cubicBezTo>
                  <a:pt x="461" y="1120"/>
                  <a:pt x="486" y="1085"/>
                  <a:pt x="511" y="1051"/>
                </a:cubicBezTo>
                <a:cubicBezTo>
                  <a:pt x="538" y="1017"/>
                  <a:pt x="564" y="984"/>
                  <a:pt x="591" y="951"/>
                </a:cubicBezTo>
                <a:cubicBezTo>
                  <a:pt x="618" y="918"/>
                  <a:pt x="645" y="886"/>
                  <a:pt x="674" y="854"/>
                </a:cubicBezTo>
                <a:cubicBezTo>
                  <a:pt x="703" y="823"/>
                  <a:pt x="732" y="792"/>
                  <a:pt x="762" y="762"/>
                </a:cubicBezTo>
                <a:cubicBezTo>
                  <a:pt x="792" y="732"/>
                  <a:pt x="823" y="702"/>
                  <a:pt x="854" y="674"/>
                </a:cubicBezTo>
                <a:cubicBezTo>
                  <a:pt x="886" y="645"/>
                  <a:pt x="918" y="617"/>
                  <a:pt x="951" y="590"/>
                </a:cubicBezTo>
                <a:cubicBezTo>
                  <a:pt x="984" y="563"/>
                  <a:pt x="1017" y="537"/>
                  <a:pt x="1052" y="512"/>
                </a:cubicBezTo>
                <a:cubicBezTo>
                  <a:pt x="1086" y="487"/>
                  <a:pt x="1120" y="462"/>
                  <a:pt x="1156" y="438"/>
                </a:cubicBezTo>
                <a:cubicBezTo>
                  <a:pt x="1191" y="415"/>
                  <a:pt x="1227" y="392"/>
                  <a:pt x="1264" y="370"/>
                </a:cubicBezTo>
                <a:cubicBezTo>
                  <a:pt x="1300" y="348"/>
                  <a:pt x="1337" y="327"/>
                  <a:pt x="1375" y="307"/>
                </a:cubicBezTo>
                <a:cubicBezTo>
                  <a:pt x="1412" y="287"/>
                  <a:pt x="1450" y="268"/>
                  <a:pt x="1489" y="250"/>
                </a:cubicBezTo>
                <a:cubicBezTo>
                  <a:pt x="1527" y="232"/>
                  <a:pt x="1566" y="214"/>
                  <a:pt x="1605" y="198"/>
                </a:cubicBezTo>
                <a:cubicBezTo>
                  <a:pt x="1645" y="182"/>
                  <a:pt x="1684" y="167"/>
                  <a:pt x="1724" y="152"/>
                </a:cubicBezTo>
                <a:cubicBezTo>
                  <a:pt x="1764" y="138"/>
                  <a:pt x="1805" y="125"/>
                  <a:pt x="1845" y="112"/>
                </a:cubicBezTo>
                <a:cubicBezTo>
                  <a:pt x="1886" y="100"/>
                  <a:pt x="1927" y="89"/>
                  <a:pt x="1968" y="78"/>
                </a:cubicBezTo>
                <a:cubicBezTo>
                  <a:pt x="2010" y="68"/>
                  <a:pt x="2051" y="59"/>
                  <a:pt x="2093" y="50"/>
                </a:cubicBezTo>
                <a:cubicBezTo>
                  <a:pt x="2135" y="42"/>
                  <a:pt x="2176" y="35"/>
                  <a:pt x="2219" y="28"/>
                </a:cubicBezTo>
                <a:cubicBezTo>
                  <a:pt x="2261" y="22"/>
                  <a:pt x="2303" y="17"/>
                  <a:pt x="2345" y="13"/>
                </a:cubicBezTo>
                <a:cubicBezTo>
                  <a:pt x="2387" y="9"/>
                  <a:pt x="2430" y="6"/>
                  <a:pt x="2472" y="3"/>
                </a:cubicBezTo>
                <a:cubicBezTo>
                  <a:pt x="2515" y="1"/>
                  <a:pt x="2557" y="0"/>
                  <a:pt x="2600" y="0"/>
                </a:cubicBezTo>
                <a:cubicBezTo>
                  <a:pt x="2642" y="0"/>
                  <a:pt x="2685" y="1"/>
                  <a:pt x="2727" y="3"/>
                </a:cubicBezTo>
                <a:cubicBezTo>
                  <a:pt x="2770" y="6"/>
                  <a:pt x="2812" y="9"/>
                  <a:pt x="2855" y="13"/>
                </a:cubicBezTo>
                <a:cubicBezTo>
                  <a:pt x="2897" y="17"/>
                  <a:pt x="2939" y="22"/>
                  <a:pt x="2981" y="28"/>
                </a:cubicBezTo>
                <a:cubicBezTo>
                  <a:pt x="3023" y="35"/>
                  <a:pt x="3065" y="42"/>
                  <a:pt x="3107" y="50"/>
                </a:cubicBezTo>
                <a:cubicBezTo>
                  <a:pt x="3149" y="59"/>
                  <a:pt x="3190" y="68"/>
                  <a:pt x="3231" y="78"/>
                </a:cubicBezTo>
                <a:cubicBezTo>
                  <a:pt x="3273" y="89"/>
                  <a:pt x="3314" y="100"/>
                  <a:pt x="3354" y="112"/>
                </a:cubicBezTo>
                <a:cubicBezTo>
                  <a:pt x="3395" y="125"/>
                  <a:pt x="3435" y="138"/>
                  <a:pt x="3476" y="152"/>
                </a:cubicBezTo>
                <a:cubicBezTo>
                  <a:pt x="3516" y="167"/>
                  <a:pt x="3555" y="182"/>
                  <a:pt x="3595" y="198"/>
                </a:cubicBezTo>
                <a:cubicBezTo>
                  <a:pt x="3634" y="214"/>
                  <a:pt x="3673" y="232"/>
                  <a:pt x="3711" y="250"/>
                </a:cubicBezTo>
                <a:cubicBezTo>
                  <a:pt x="3750" y="268"/>
                  <a:pt x="3788" y="287"/>
                  <a:pt x="3825" y="307"/>
                </a:cubicBezTo>
                <a:cubicBezTo>
                  <a:pt x="3863" y="327"/>
                  <a:pt x="3900" y="348"/>
                  <a:pt x="3936" y="370"/>
                </a:cubicBezTo>
                <a:cubicBezTo>
                  <a:pt x="3973" y="392"/>
                  <a:pt x="4009" y="415"/>
                  <a:pt x="4044" y="438"/>
                </a:cubicBezTo>
                <a:cubicBezTo>
                  <a:pt x="4079" y="462"/>
                  <a:pt x="4114" y="487"/>
                  <a:pt x="4148" y="512"/>
                </a:cubicBezTo>
                <a:cubicBezTo>
                  <a:pt x="4182" y="537"/>
                  <a:pt x="4216" y="563"/>
                  <a:pt x="4249" y="590"/>
                </a:cubicBezTo>
                <a:cubicBezTo>
                  <a:pt x="4282" y="617"/>
                  <a:pt x="4314" y="645"/>
                  <a:pt x="4345" y="674"/>
                </a:cubicBezTo>
                <a:cubicBezTo>
                  <a:pt x="4377" y="702"/>
                  <a:pt x="4408" y="732"/>
                  <a:pt x="4438" y="762"/>
                </a:cubicBezTo>
                <a:cubicBezTo>
                  <a:pt x="4468" y="792"/>
                  <a:pt x="4497" y="823"/>
                  <a:pt x="4526" y="854"/>
                </a:cubicBezTo>
                <a:cubicBezTo>
                  <a:pt x="4554" y="886"/>
                  <a:pt x="4582" y="918"/>
                  <a:pt x="4609" y="951"/>
                </a:cubicBezTo>
                <a:cubicBezTo>
                  <a:pt x="4626" y="971"/>
                  <a:pt x="4642" y="992"/>
                  <a:pt x="4658" y="1013"/>
                </a:cubicBezTo>
                <a:lnTo>
                  <a:pt x="4658" y="4186"/>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261" name="任意多边形 1260"/>
          <p:cNvSpPr/>
          <p:nvPr/>
        </p:nvSpPr>
        <p:spPr>
          <a:xfrm>
            <a:off x="2066040" y="957960"/>
            <a:ext cx="1347480" cy="1347840"/>
          </a:xfrm>
          <a:custGeom>
            <a:avLst/>
            <a:gdLst/>
            <a:ahLst/>
            <a:cxnLst/>
            <a:rect l="0" t="0" r="r" b="b"/>
            <a:pathLst>
              <a:path w="3743" h="3744">
                <a:moveTo>
                  <a:pt x="3743" y="1872"/>
                </a:moveTo>
                <a:cubicBezTo>
                  <a:pt x="3743" y="1933"/>
                  <a:pt x="3740" y="1994"/>
                  <a:pt x="3734" y="2055"/>
                </a:cubicBezTo>
                <a:cubicBezTo>
                  <a:pt x="3728" y="2116"/>
                  <a:pt x="3719" y="2177"/>
                  <a:pt x="3707" y="2237"/>
                </a:cubicBezTo>
                <a:cubicBezTo>
                  <a:pt x="3696" y="2297"/>
                  <a:pt x="3681" y="2356"/>
                  <a:pt x="3663" y="2415"/>
                </a:cubicBezTo>
                <a:cubicBezTo>
                  <a:pt x="3645" y="2473"/>
                  <a:pt x="3624" y="2531"/>
                  <a:pt x="3600" y="2588"/>
                </a:cubicBezTo>
                <a:cubicBezTo>
                  <a:pt x="3577" y="2644"/>
                  <a:pt x="3550" y="2700"/>
                  <a:pt x="3521" y="2754"/>
                </a:cubicBezTo>
                <a:cubicBezTo>
                  <a:pt x="3493" y="2808"/>
                  <a:pt x="3461" y="2860"/>
                  <a:pt x="3427" y="2911"/>
                </a:cubicBezTo>
                <a:cubicBezTo>
                  <a:pt x="3393" y="2963"/>
                  <a:pt x="3357" y="3012"/>
                  <a:pt x="3318" y="3060"/>
                </a:cubicBezTo>
                <a:cubicBezTo>
                  <a:pt x="3279" y="3107"/>
                  <a:pt x="3238" y="3152"/>
                  <a:pt x="3194" y="3196"/>
                </a:cubicBezTo>
                <a:cubicBezTo>
                  <a:pt x="3151" y="3239"/>
                  <a:pt x="3106" y="3280"/>
                  <a:pt x="3058" y="3319"/>
                </a:cubicBezTo>
                <a:cubicBezTo>
                  <a:pt x="3011" y="3358"/>
                  <a:pt x="2962" y="3395"/>
                  <a:pt x="2911" y="3429"/>
                </a:cubicBezTo>
                <a:cubicBezTo>
                  <a:pt x="2860" y="3463"/>
                  <a:pt x="2807" y="3494"/>
                  <a:pt x="2753" y="3523"/>
                </a:cubicBezTo>
                <a:cubicBezTo>
                  <a:pt x="2699" y="3552"/>
                  <a:pt x="2644" y="3578"/>
                  <a:pt x="2587" y="3602"/>
                </a:cubicBezTo>
                <a:cubicBezTo>
                  <a:pt x="2531" y="3625"/>
                  <a:pt x="2473" y="3646"/>
                  <a:pt x="2414" y="3663"/>
                </a:cubicBezTo>
                <a:cubicBezTo>
                  <a:pt x="2356" y="3681"/>
                  <a:pt x="2296" y="3696"/>
                  <a:pt x="2236" y="3708"/>
                </a:cubicBezTo>
                <a:cubicBezTo>
                  <a:pt x="2176" y="3720"/>
                  <a:pt x="2115" y="3729"/>
                  <a:pt x="2054" y="3735"/>
                </a:cubicBezTo>
                <a:cubicBezTo>
                  <a:pt x="1993" y="3741"/>
                  <a:pt x="1932" y="3744"/>
                  <a:pt x="1871" y="3744"/>
                </a:cubicBezTo>
                <a:cubicBezTo>
                  <a:pt x="1810" y="3744"/>
                  <a:pt x="1749" y="3741"/>
                  <a:pt x="1688" y="3735"/>
                </a:cubicBezTo>
                <a:cubicBezTo>
                  <a:pt x="1627" y="3729"/>
                  <a:pt x="1566" y="3720"/>
                  <a:pt x="1506" y="3708"/>
                </a:cubicBezTo>
                <a:cubicBezTo>
                  <a:pt x="1446" y="3696"/>
                  <a:pt x="1386" y="3681"/>
                  <a:pt x="1328" y="3663"/>
                </a:cubicBezTo>
                <a:cubicBezTo>
                  <a:pt x="1269" y="3646"/>
                  <a:pt x="1211" y="3625"/>
                  <a:pt x="1155" y="3602"/>
                </a:cubicBezTo>
                <a:cubicBezTo>
                  <a:pt x="1098" y="3578"/>
                  <a:pt x="1043" y="3552"/>
                  <a:pt x="989" y="3523"/>
                </a:cubicBezTo>
                <a:cubicBezTo>
                  <a:pt x="935" y="3494"/>
                  <a:pt x="882" y="3463"/>
                  <a:pt x="831" y="3429"/>
                </a:cubicBezTo>
                <a:cubicBezTo>
                  <a:pt x="780" y="3395"/>
                  <a:pt x="731" y="3358"/>
                  <a:pt x="684" y="3319"/>
                </a:cubicBezTo>
                <a:cubicBezTo>
                  <a:pt x="636" y="3280"/>
                  <a:pt x="591" y="3239"/>
                  <a:pt x="548" y="3196"/>
                </a:cubicBezTo>
                <a:cubicBezTo>
                  <a:pt x="504" y="3152"/>
                  <a:pt x="463" y="3107"/>
                  <a:pt x="424" y="3060"/>
                </a:cubicBezTo>
                <a:cubicBezTo>
                  <a:pt x="385" y="3012"/>
                  <a:pt x="349" y="2963"/>
                  <a:pt x="315" y="2911"/>
                </a:cubicBezTo>
                <a:cubicBezTo>
                  <a:pt x="281" y="2860"/>
                  <a:pt x="249" y="2808"/>
                  <a:pt x="221" y="2754"/>
                </a:cubicBezTo>
                <a:cubicBezTo>
                  <a:pt x="192" y="2700"/>
                  <a:pt x="165" y="2644"/>
                  <a:pt x="142" y="2588"/>
                </a:cubicBezTo>
                <a:cubicBezTo>
                  <a:pt x="119" y="2531"/>
                  <a:pt x="98" y="2473"/>
                  <a:pt x="80" y="2415"/>
                </a:cubicBezTo>
                <a:cubicBezTo>
                  <a:pt x="62" y="2356"/>
                  <a:pt x="47" y="2297"/>
                  <a:pt x="36" y="2237"/>
                </a:cubicBezTo>
                <a:cubicBezTo>
                  <a:pt x="24" y="2177"/>
                  <a:pt x="15" y="2116"/>
                  <a:pt x="9" y="2055"/>
                </a:cubicBezTo>
                <a:cubicBezTo>
                  <a:pt x="3" y="1994"/>
                  <a:pt x="0" y="1933"/>
                  <a:pt x="0" y="1872"/>
                </a:cubicBezTo>
                <a:cubicBezTo>
                  <a:pt x="0" y="1810"/>
                  <a:pt x="3" y="1749"/>
                  <a:pt x="9" y="1688"/>
                </a:cubicBezTo>
                <a:cubicBezTo>
                  <a:pt x="15" y="1627"/>
                  <a:pt x="24" y="1567"/>
                  <a:pt x="36" y="1506"/>
                </a:cubicBezTo>
                <a:cubicBezTo>
                  <a:pt x="47" y="1446"/>
                  <a:pt x="62" y="1387"/>
                  <a:pt x="80" y="1328"/>
                </a:cubicBezTo>
                <a:cubicBezTo>
                  <a:pt x="98" y="1270"/>
                  <a:pt x="119" y="1212"/>
                  <a:pt x="142" y="1155"/>
                </a:cubicBezTo>
                <a:cubicBezTo>
                  <a:pt x="165" y="1099"/>
                  <a:pt x="192" y="1043"/>
                  <a:pt x="221" y="989"/>
                </a:cubicBezTo>
                <a:cubicBezTo>
                  <a:pt x="249" y="935"/>
                  <a:pt x="281" y="883"/>
                  <a:pt x="315" y="832"/>
                </a:cubicBezTo>
                <a:cubicBezTo>
                  <a:pt x="349" y="781"/>
                  <a:pt x="385" y="732"/>
                  <a:pt x="424" y="684"/>
                </a:cubicBezTo>
                <a:cubicBezTo>
                  <a:pt x="463" y="637"/>
                  <a:pt x="504" y="592"/>
                  <a:pt x="548" y="548"/>
                </a:cubicBezTo>
                <a:cubicBezTo>
                  <a:pt x="591" y="505"/>
                  <a:pt x="636" y="464"/>
                  <a:pt x="684" y="425"/>
                </a:cubicBezTo>
                <a:cubicBezTo>
                  <a:pt x="731" y="386"/>
                  <a:pt x="780" y="350"/>
                  <a:pt x="831" y="315"/>
                </a:cubicBezTo>
                <a:cubicBezTo>
                  <a:pt x="882" y="281"/>
                  <a:pt x="935" y="250"/>
                  <a:pt x="989" y="221"/>
                </a:cubicBezTo>
                <a:cubicBezTo>
                  <a:pt x="1043" y="192"/>
                  <a:pt x="1098" y="166"/>
                  <a:pt x="1155" y="143"/>
                </a:cubicBezTo>
                <a:cubicBezTo>
                  <a:pt x="1211" y="119"/>
                  <a:pt x="1269" y="98"/>
                  <a:pt x="1328" y="81"/>
                </a:cubicBezTo>
                <a:cubicBezTo>
                  <a:pt x="1386" y="63"/>
                  <a:pt x="1446" y="48"/>
                  <a:pt x="1506" y="36"/>
                </a:cubicBezTo>
                <a:cubicBezTo>
                  <a:pt x="1566" y="24"/>
                  <a:pt x="1627" y="15"/>
                  <a:pt x="1688" y="9"/>
                </a:cubicBezTo>
                <a:cubicBezTo>
                  <a:pt x="1749" y="3"/>
                  <a:pt x="1810" y="0"/>
                  <a:pt x="1871" y="0"/>
                </a:cubicBezTo>
                <a:cubicBezTo>
                  <a:pt x="1932" y="0"/>
                  <a:pt x="1993" y="3"/>
                  <a:pt x="2054" y="9"/>
                </a:cubicBezTo>
                <a:cubicBezTo>
                  <a:pt x="2115" y="15"/>
                  <a:pt x="2176" y="24"/>
                  <a:pt x="2236" y="36"/>
                </a:cubicBezTo>
                <a:cubicBezTo>
                  <a:pt x="2296" y="48"/>
                  <a:pt x="2356" y="63"/>
                  <a:pt x="2414" y="81"/>
                </a:cubicBezTo>
                <a:cubicBezTo>
                  <a:pt x="2473" y="98"/>
                  <a:pt x="2531" y="119"/>
                  <a:pt x="2587" y="143"/>
                </a:cubicBezTo>
                <a:cubicBezTo>
                  <a:pt x="2644" y="166"/>
                  <a:pt x="2699" y="192"/>
                  <a:pt x="2753" y="221"/>
                </a:cubicBezTo>
                <a:cubicBezTo>
                  <a:pt x="2807" y="250"/>
                  <a:pt x="2860" y="281"/>
                  <a:pt x="2911" y="315"/>
                </a:cubicBezTo>
                <a:cubicBezTo>
                  <a:pt x="2962" y="350"/>
                  <a:pt x="3011" y="386"/>
                  <a:pt x="3058" y="425"/>
                </a:cubicBezTo>
                <a:cubicBezTo>
                  <a:pt x="3106" y="464"/>
                  <a:pt x="3151" y="505"/>
                  <a:pt x="3194" y="548"/>
                </a:cubicBezTo>
                <a:cubicBezTo>
                  <a:pt x="3238" y="592"/>
                  <a:pt x="3279" y="637"/>
                  <a:pt x="3318" y="684"/>
                </a:cubicBezTo>
                <a:cubicBezTo>
                  <a:pt x="3357" y="732"/>
                  <a:pt x="3393" y="781"/>
                  <a:pt x="3427" y="832"/>
                </a:cubicBezTo>
                <a:cubicBezTo>
                  <a:pt x="3461" y="883"/>
                  <a:pt x="3493" y="935"/>
                  <a:pt x="3521" y="989"/>
                </a:cubicBezTo>
                <a:cubicBezTo>
                  <a:pt x="3550" y="1043"/>
                  <a:pt x="3577" y="1099"/>
                  <a:pt x="3600" y="1155"/>
                </a:cubicBezTo>
                <a:cubicBezTo>
                  <a:pt x="3624" y="1212"/>
                  <a:pt x="3645" y="1270"/>
                  <a:pt x="3663" y="1328"/>
                </a:cubicBezTo>
                <a:cubicBezTo>
                  <a:pt x="3681" y="1387"/>
                  <a:pt x="3696" y="1446"/>
                  <a:pt x="3707" y="1506"/>
                </a:cubicBezTo>
                <a:cubicBezTo>
                  <a:pt x="3719" y="1567"/>
                  <a:pt x="3728" y="1627"/>
                  <a:pt x="3734" y="1688"/>
                </a:cubicBezTo>
                <a:cubicBezTo>
                  <a:pt x="3740" y="1749"/>
                  <a:pt x="3743" y="1810"/>
                  <a:pt x="3743" y="1872"/>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62" name="图片 1261"/>
          <p:cNvPicPr/>
          <p:nvPr/>
        </p:nvPicPr>
        <p:blipFill>
          <a:blip r:embed="rId3"/>
          <a:stretch/>
        </p:blipFill>
        <p:spPr>
          <a:xfrm>
            <a:off x="928080" y="2305440"/>
            <a:ext cx="2951640" cy="14760"/>
          </a:xfrm>
          <a:prstGeom prst="rect">
            <a:avLst/>
          </a:prstGeom>
          <a:noFill/>
          <a:ln w="0">
            <a:noFill/>
          </a:ln>
        </p:spPr>
      </p:pic>
      <p:pic>
        <p:nvPicPr>
          <p:cNvPr id="1263" name="图片 1262"/>
          <p:cNvPicPr/>
          <p:nvPr/>
        </p:nvPicPr>
        <p:blipFill>
          <a:blip r:embed="rId4"/>
          <a:stretch/>
        </p:blipFill>
        <p:spPr>
          <a:xfrm>
            <a:off x="928080" y="2522520"/>
            <a:ext cx="134280" cy="179280"/>
          </a:xfrm>
          <a:prstGeom prst="rect">
            <a:avLst/>
          </a:prstGeom>
          <a:noFill/>
          <a:ln w="0">
            <a:noFill/>
          </a:ln>
        </p:spPr>
      </p:pic>
      <p:sp>
        <p:nvSpPr>
          <p:cNvPr id="1264" name="文本框 1263"/>
          <p:cNvSpPr txBox="1"/>
          <p:nvPr/>
        </p:nvSpPr>
        <p:spPr>
          <a:xfrm>
            <a:off x="924480" y="1843200"/>
            <a:ext cx="2428560" cy="390600"/>
          </a:xfrm>
          <a:prstGeom prst="rect">
            <a:avLst/>
          </a:prstGeom>
          <a:noFill/>
          <a:ln w="0">
            <a:noFill/>
          </a:ln>
        </p:spPr>
        <p:txBody>
          <a:bodyPr wrap="none" lIns="0" tIns="0" rIns="0" bIns="0" anchor="t">
            <a:spAutoFit/>
          </a:bodyPr>
          <a:lstStyle/>
          <a:p>
            <a:r>
              <a:rPr lang="zh-CN" sz="2120" b="0" u="none" strike="noStrike">
                <a:solidFill>
                  <a:srgbClr val="FFFFFF"/>
                </a:solidFill>
                <a:effectLst/>
                <a:uFillTx/>
                <a:latin typeface="NotoSansCJKsc"/>
                <a:ea typeface="NotoSansCJKsc"/>
              </a:rPr>
              <a:t>项⽬总结与最佳实践</a:t>
            </a:r>
            <a:endParaRPr lang="en-US" sz="2120" b="0" u="none" strike="noStrike">
              <a:solidFill>
                <a:srgbClr val="000000"/>
              </a:solidFill>
              <a:effectLst/>
              <a:uFillTx/>
              <a:latin typeface="Times New Roman"/>
            </a:endParaRPr>
          </a:p>
        </p:txBody>
      </p:sp>
      <p:sp>
        <p:nvSpPr>
          <p:cNvPr id="1265" name="任意多边形 1264"/>
          <p:cNvSpPr/>
          <p:nvPr/>
        </p:nvSpPr>
        <p:spPr>
          <a:xfrm>
            <a:off x="928080" y="2859480"/>
            <a:ext cx="2874960" cy="1048320"/>
          </a:xfrm>
          <a:custGeom>
            <a:avLst/>
            <a:gdLst/>
            <a:ahLst/>
            <a:cxnLst/>
            <a:rect l="0" t="0" r="r" b="b"/>
            <a:pathLst>
              <a:path w="7986" h="2912">
                <a:moveTo>
                  <a:pt x="0" y="2745"/>
                </a:moveTo>
                <a:lnTo>
                  <a:pt x="0" y="166"/>
                </a:lnTo>
                <a:cubicBezTo>
                  <a:pt x="0" y="155"/>
                  <a:pt x="1" y="144"/>
                  <a:pt x="3" y="134"/>
                </a:cubicBezTo>
                <a:cubicBezTo>
                  <a:pt x="5" y="123"/>
                  <a:pt x="8" y="112"/>
                  <a:pt x="13" y="102"/>
                </a:cubicBezTo>
                <a:cubicBezTo>
                  <a:pt x="17" y="92"/>
                  <a:pt x="22" y="83"/>
                  <a:pt x="28" y="74"/>
                </a:cubicBezTo>
                <a:cubicBezTo>
                  <a:pt x="34" y="65"/>
                  <a:pt x="41" y="56"/>
                  <a:pt x="49" y="48"/>
                </a:cubicBezTo>
                <a:cubicBezTo>
                  <a:pt x="56" y="41"/>
                  <a:pt x="65" y="34"/>
                  <a:pt x="74" y="28"/>
                </a:cubicBezTo>
                <a:cubicBezTo>
                  <a:pt x="83" y="22"/>
                  <a:pt x="93" y="17"/>
                  <a:pt x="103" y="12"/>
                </a:cubicBezTo>
                <a:cubicBezTo>
                  <a:pt x="113" y="8"/>
                  <a:pt x="123" y="5"/>
                  <a:pt x="134" y="3"/>
                </a:cubicBezTo>
                <a:cubicBezTo>
                  <a:pt x="145" y="1"/>
                  <a:pt x="155" y="0"/>
                  <a:pt x="166" y="0"/>
                </a:cubicBezTo>
                <a:lnTo>
                  <a:pt x="7819" y="0"/>
                </a:lnTo>
                <a:cubicBezTo>
                  <a:pt x="7830" y="0"/>
                  <a:pt x="7841" y="1"/>
                  <a:pt x="7852" y="3"/>
                </a:cubicBezTo>
                <a:cubicBezTo>
                  <a:pt x="7863" y="5"/>
                  <a:pt x="7873" y="8"/>
                  <a:pt x="7883" y="12"/>
                </a:cubicBezTo>
                <a:cubicBezTo>
                  <a:pt x="7893" y="17"/>
                  <a:pt x="7903" y="22"/>
                  <a:pt x="7912" y="28"/>
                </a:cubicBezTo>
                <a:cubicBezTo>
                  <a:pt x="7921" y="34"/>
                  <a:pt x="7929" y="41"/>
                  <a:pt x="7937" y="48"/>
                </a:cubicBezTo>
                <a:cubicBezTo>
                  <a:pt x="7945" y="56"/>
                  <a:pt x="7952" y="65"/>
                  <a:pt x="7958" y="74"/>
                </a:cubicBezTo>
                <a:cubicBezTo>
                  <a:pt x="7964" y="83"/>
                  <a:pt x="7969" y="92"/>
                  <a:pt x="7973" y="102"/>
                </a:cubicBezTo>
                <a:cubicBezTo>
                  <a:pt x="7977" y="112"/>
                  <a:pt x="7980" y="123"/>
                  <a:pt x="7982" y="134"/>
                </a:cubicBezTo>
                <a:cubicBezTo>
                  <a:pt x="7985" y="144"/>
                  <a:pt x="7986" y="155"/>
                  <a:pt x="7986" y="166"/>
                </a:cubicBezTo>
                <a:lnTo>
                  <a:pt x="7986" y="2745"/>
                </a:lnTo>
                <a:cubicBezTo>
                  <a:pt x="7986" y="2756"/>
                  <a:pt x="7985" y="2767"/>
                  <a:pt x="7982" y="2778"/>
                </a:cubicBezTo>
                <a:cubicBezTo>
                  <a:pt x="7980" y="2789"/>
                  <a:pt x="7977" y="2799"/>
                  <a:pt x="7973" y="2809"/>
                </a:cubicBezTo>
                <a:cubicBezTo>
                  <a:pt x="7969" y="2819"/>
                  <a:pt x="7964" y="2829"/>
                  <a:pt x="7958" y="2838"/>
                </a:cubicBezTo>
                <a:cubicBezTo>
                  <a:pt x="7952" y="2847"/>
                  <a:pt x="7945" y="2855"/>
                  <a:pt x="7937" y="2863"/>
                </a:cubicBezTo>
                <a:cubicBezTo>
                  <a:pt x="7929" y="2871"/>
                  <a:pt x="7921" y="2878"/>
                  <a:pt x="7912" y="2884"/>
                </a:cubicBezTo>
                <a:cubicBezTo>
                  <a:pt x="7903" y="2890"/>
                  <a:pt x="7893" y="2895"/>
                  <a:pt x="7883" y="2899"/>
                </a:cubicBezTo>
                <a:cubicBezTo>
                  <a:pt x="7873" y="2903"/>
                  <a:pt x="7863" y="2906"/>
                  <a:pt x="7852" y="2909"/>
                </a:cubicBezTo>
                <a:cubicBezTo>
                  <a:pt x="7841" y="2911"/>
                  <a:pt x="7830" y="2912"/>
                  <a:pt x="7819" y="2912"/>
                </a:cubicBezTo>
                <a:lnTo>
                  <a:pt x="166" y="2912"/>
                </a:lnTo>
                <a:cubicBezTo>
                  <a:pt x="155" y="2912"/>
                  <a:pt x="145" y="2911"/>
                  <a:pt x="134" y="2909"/>
                </a:cubicBezTo>
                <a:cubicBezTo>
                  <a:pt x="123" y="2906"/>
                  <a:pt x="113" y="2903"/>
                  <a:pt x="103" y="2899"/>
                </a:cubicBezTo>
                <a:cubicBezTo>
                  <a:pt x="93" y="2895"/>
                  <a:pt x="83" y="2890"/>
                  <a:pt x="74" y="2884"/>
                </a:cubicBezTo>
                <a:cubicBezTo>
                  <a:pt x="65" y="2878"/>
                  <a:pt x="56" y="2871"/>
                  <a:pt x="49" y="2863"/>
                </a:cubicBezTo>
                <a:cubicBezTo>
                  <a:pt x="41" y="2855"/>
                  <a:pt x="34" y="2847"/>
                  <a:pt x="28" y="2838"/>
                </a:cubicBezTo>
                <a:cubicBezTo>
                  <a:pt x="22" y="2829"/>
                  <a:pt x="17" y="2819"/>
                  <a:pt x="13" y="2809"/>
                </a:cubicBezTo>
                <a:cubicBezTo>
                  <a:pt x="8" y="2799"/>
                  <a:pt x="5" y="2789"/>
                  <a:pt x="3" y="2778"/>
                </a:cubicBezTo>
                <a:cubicBezTo>
                  <a:pt x="1" y="2767"/>
                  <a:pt x="0" y="2756"/>
                  <a:pt x="0" y="2745"/>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66" name="图片 1265"/>
          <p:cNvPicPr/>
          <p:nvPr/>
        </p:nvPicPr>
        <p:blipFill>
          <a:blip r:embed="rId5"/>
          <a:stretch/>
        </p:blipFill>
        <p:spPr>
          <a:xfrm>
            <a:off x="2275560" y="2979360"/>
            <a:ext cx="179280" cy="179280"/>
          </a:xfrm>
          <a:prstGeom prst="rect">
            <a:avLst/>
          </a:prstGeom>
          <a:noFill/>
          <a:ln w="0">
            <a:noFill/>
          </a:ln>
        </p:spPr>
      </p:pic>
      <p:sp>
        <p:nvSpPr>
          <p:cNvPr id="1267" name="文本框 1266"/>
          <p:cNvSpPr txBox="1"/>
          <p:nvPr/>
        </p:nvSpPr>
        <p:spPr>
          <a:xfrm>
            <a:off x="1149120" y="2471400"/>
            <a:ext cx="1079640" cy="261000"/>
          </a:xfrm>
          <a:prstGeom prst="rect">
            <a:avLst/>
          </a:prstGeom>
          <a:noFill/>
          <a:ln w="0">
            <a:noFill/>
          </a:ln>
        </p:spPr>
        <p:txBody>
          <a:bodyPr wrap="none" lIns="0" tIns="0" rIns="0" bIns="0" anchor="t">
            <a:spAutoFit/>
          </a:bodyPr>
          <a:lstStyle/>
          <a:p>
            <a:r>
              <a:rPr lang="zh-CN" sz="1410" b="0" u="none" strike="noStrike">
                <a:solidFill>
                  <a:srgbClr val="BFDBFE"/>
                </a:solidFill>
                <a:effectLst/>
                <a:uFillTx/>
                <a:latin typeface="NotoSansCJKsc"/>
                <a:ea typeface="NotoSansCJKsc"/>
              </a:rPr>
              <a:t>开发成果回顾</a:t>
            </a:r>
            <a:endParaRPr lang="en-US" sz="1410" b="0" u="none" strike="noStrike">
              <a:solidFill>
                <a:srgbClr val="000000"/>
              </a:solidFill>
              <a:effectLst/>
              <a:uFillTx/>
              <a:latin typeface="Times New Roman"/>
            </a:endParaRPr>
          </a:p>
        </p:txBody>
      </p:sp>
      <p:sp>
        <p:nvSpPr>
          <p:cNvPr id="1268" name="文本框 1267"/>
          <p:cNvSpPr txBox="1"/>
          <p:nvPr/>
        </p:nvSpPr>
        <p:spPr>
          <a:xfrm>
            <a:off x="2062440" y="3237120"/>
            <a:ext cx="6026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全流程覆盖</a:t>
            </a:r>
            <a:endParaRPr lang="en-US" sz="939" b="0" u="none" strike="noStrike">
              <a:solidFill>
                <a:srgbClr val="000000"/>
              </a:solidFill>
              <a:effectLst/>
              <a:uFillTx/>
              <a:latin typeface="Times New Roman"/>
            </a:endParaRPr>
          </a:p>
        </p:txBody>
      </p:sp>
      <p:sp>
        <p:nvSpPr>
          <p:cNvPr id="1269" name="文本框 1268"/>
          <p:cNvSpPr txBox="1"/>
          <p:nvPr/>
        </p:nvSpPr>
        <p:spPr>
          <a:xfrm>
            <a:off x="1046880" y="3479040"/>
            <a:ext cx="24192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从需求分析到系统部署的完整开发流程，提供企业级</a:t>
            </a:r>
            <a:endParaRPr lang="en-US" sz="820" b="0" u="none" strike="noStrike">
              <a:solidFill>
                <a:srgbClr val="000000"/>
              </a:solidFill>
              <a:effectLst/>
              <a:uFillTx/>
              <a:latin typeface="Times New Roman"/>
            </a:endParaRPr>
          </a:p>
        </p:txBody>
      </p:sp>
      <p:sp>
        <p:nvSpPr>
          <p:cNvPr id="1270" name="文本框 1269"/>
          <p:cNvSpPr txBox="1"/>
          <p:nvPr/>
        </p:nvSpPr>
        <p:spPr>
          <a:xfrm>
            <a:off x="3457080" y="3503520"/>
            <a:ext cx="2271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RAG</a:t>
            </a:r>
            <a:endParaRPr lang="en-US" sz="820" b="0" u="none" strike="noStrike">
              <a:solidFill>
                <a:srgbClr val="000000"/>
              </a:solidFill>
              <a:effectLst/>
              <a:uFillTx/>
              <a:latin typeface="Times New Roman"/>
            </a:endParaRPr>
          </a:p>
        </p:txBody>
      </p:sp>
      <p:sp>
        <p:nvSpPr>
          <p:cNvPr id="1271" name="任意多边形 1270"/>
          <p:cNvSpPr/>
          <p:nvPr/>
        </p:nvSpPr>
        <p:spPr>
          <a:xfrm>
            <a:off x="3922200" y="2859480"/>
            <a:ext cx="2874960" cy="1048320"/>
          </a:xfrm>
          <a:custGeom>
            <a:avLst/>
            <a:gdLst/>
            <a:ahLst/>
            <a:cxnLst/>
            <a:rect l="0" t="0" r="r" b="b"/>
            <a:pathLst>
              <a:path w="7986" h="2912">
                <a:moveTo>
                  <a:pt x="0" y="2745"/>
                </a:moveTo>
                <a:lnTo>
                  <a:pt x="0" y="166"/>
                </a:lnTo>
                <a:cubicBezTo>
                  <a:pt x="0" y="155"/>
                  <a:pt x="1" y="144"/>
                  <a:pt x="4" y="134"/>
                </a:cubicBezTo>
                <a:cubicBezTo>
                  <a:pt x="6" y="123"/>
                  <a:pt x="9" y="112"/>
                  <a:pt x="13" y="102"/>
                </a:cubicBezTo>
                <a:cubicBezTo>
                  <a:pt x="17" y="92"/>
                  <a:pt x="22" y="83"/>
                  <a:pt x="28" y="74"/>
                </a:cubicBezTo>
                <a:cubicBezTo>
                  <a:pt x="34" y="65"/>
                  <a:pt x="41" y="56"/>
                  <a:pt x="49" y="48"/>
                </a:cubicBezTo>
                <a:cubicBezTo>
                  <a:pt x="57" y="41"/>
                  <a:pt x="65" y="34"/>
                  <a:pt x="74" y="28"/>
                </a:cubicBezTo>
                <a:cubicBezTo>
                  <a:pt x="83" y="22"/>
                  <a:pt x="93" y="17"/>
                  <a:pt x="103" y="12"/>
                </a:cubicBezTo>
                <a:cubicBezTo>
                  <a:pt x="113" y="8"/>
                  <a:pt x="124" y="5"/>
                  <a:pt x="134" y="3"/>
                </a:cubicBezTo>
                <a:cubicBezTo>
                  <a:pt x="145" y="1"/>
                  <a:pt x="156" y="0"/>
                  <a:pt x="167" y="0"/>
                </a:cubicBezTo>
                <a:lnTo>
                  <a:pt x="7820" y="0"/>
                </a:lnTo>
                <a:cubicBezTo>
                  <a:pt x="7831" y="0"/>
                  <a:pt x="7842" y="1"/>
                  <a:pt x="7852" y="3"/>
                </a:cubicBezTo>
                <a:cubicBezTo>
                  <a:pt x="7863" y="5"/>
                  <a:pt x="7873" y="8"/>
                  <a:pt x="7883" y="12"/>
                </a:cubicBezTo>
                <a:cubicBezTo>
                  <a:pt x="7894" y="17"/>
                  <a:pt x="7903" y="22"/>
                  <a:pt x="7912" y="28"/>
                </a:cubicBezTo>
                <a:cubicBezTo>
                  <a:pt x="7921" y="34"/>
                  <a:pt x="7930" y="41"/>
                  <a:pt x="7937" y="48"/>
                </a:cubicBezTo>
                <a:cubicBezTo>
                  <a:pt x="7945" y="56"/>
                  <a:pt x="7952" y="65"/>
                  <a:pt x="7958" y="74"/>
                </a:cubicBezTo>
                <a:cubicBezTo>
                  <a:pt x="7964" y="83"/>
                  <a:pt x="7969" y="92"/>
                  <a:pt x="7974" y="102"/>
                </a:cubicBezTo>
                <a:cubicBezTo>
                  <a:pt x="7978" y="112"/>
                  <a:pt x="7981" y="123"/>
                  <a:pt x="7983" y="134"/>
                </a:cubicBezTo>
                <a:cubicBezTo>
                  <a:pt x="7985" y="144"/>
                  <a:pt x="7986" y="155"/>
                  <a:pt x="7986" y="166"/>
                </a:cubicBezTo>
                <a:lnTo>
                  <a:pt x="7986" y="2745"/>
                </a:lnTo>
                <a:cubicBezTo>
                  <a:pt x="7986" y="2756"/>
                  <a:pt x="7985" y="2767"/>
                  <a:pt x="7983" y="2778"/>
                </a:cubicBezTo>
                <a:cubicBezTo>
                  <a:pt x="7981" y="2789"/>
                  <a:pt x="7978" y="2799"/>
                  <a:pt x="7974" y="2809"/>
                </a:cubicBezTo>
                <a:cubicBezTo>
                  <a:pt x="7969" y="2819"/>
                  <a:pt x="7964" y="2829"/>
                  <a:pt x="7958" y="2838"/>
                </a:cubicBezTo>
                <a:cubicBezTo>
                  <a:pt x="7952" y="2847"/>
                  <a:pt x="7945" y="2855"/>
                  <a:pt x="7937" y="2863"/>
                </a:cubicBezTo>
                <a:cubicBezTo>
                  <a:pt x="7930" y="2871"/>
                  <a:pt x="7921" y="2878"/>
                  <a:pt x="7912" y="2884"/>
                </a:cubicBezTo>
                <a:cubicBezTo>
                  <a:pt x="7903" y="2890"/>
                  <a:pt x="7894" y="2895"/>
                  <a:pt x="7883" y="2899"/>
                </a:cubicBezTo>
                <a:cubicBezTo>
                  <a:pt x="7873" y="2903"/>
                  <a:pt x="7863" y="2906"/>
                  <a:pt x="7852" y="2909"/>
                </a:cubicBezTo>
                <a:cubicBezTo>
                  <a:pt x="7842" y="2911"/>
                  <a:pt x="7831" y="2912"/>
                  <a:pt x="7820" y="2912"/>
                </a:cubicBezTo>
                <a:lnTo>
                  <a:pt x="167" y="2912"/>
                </a:lnTo>
                <a:cubicBezTo>
                  <a:pt x="156" y="2912"/>
                  <a:pt x="145" y="2911"/>
                  <a:pt x="134" y="2909"/>
                </a:cubicBezTo>
                <a:cubicBezTo>
                  <a:pt x="124" y="2906"/>
                  <a:pt x="113" y="2903"/>
                  <a:pt x="103" y="2899"/>
                </a:cubicBezTo>
                <a:cubicBezTo>
                  <a:pt x="93" y="2895"/>
                  <a:pt x="83" y="2890"/>
                  <a:pt x="74" y="2884"/>
                </a:cubicBezTo>
                <a:cubicBezTo>
                  <a:pt x="65" y="2878"/>
                  <a:pt x="57" y="2871"/>
                  <a:pt x="49" y="2863"/>
                </a:cubicBezTo>
                <a:cubicBezTo>
                  <a:pt x="41" y="2855"/>
                  <a:pt x="34" y="2847"/>
                  <a:pt x="28" y="2838"/>
                </a:cubicBezTo>
                <a:cubicBezTo>
                  <a:pt x="22" y="2829"/>
                  <a:pt x="17" y="2819"/>
                  <a:pt x="13" y="2809"/>
                </a:cubicBezTo>
                <a:cubicBezTo>
                  <a:pt x="9" y="2799"/>
                  <a:pt x="6" y="2789"/>
                  <a:pt x="4" y="2778"/>
                </a:cubicBezTo>
                <a:cubicBezTo>
                  <a:pt x="1" y="2767"/>
                  <a:pt x="0" y="2756"/>
                  <a:pt x="0" y="2745"/>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72" name="图片 1271"/>
          <p:cNvPicPr/>
          <p:nvPr/>
        </p:nvPicPr>
        <p:blipFill>
          <a:blip r:embed="rId6"/>
          <a:stretch/>
        </p:blipFill>
        <p:spPr>
          <a:xfrm>
            <a:off x="5292360" y="2979360"/>
            <a:ext cx="134280" cy="179280"/>
          </a:xfrm>
          <a:prstGeom prst="rect">
            <a:avLst/>
          </a:prstGeom>
          <a:noFill/>
          <a:ln w="0">
            <a:noFill/>
          </a:ln>
        </p:spPr>
      </p:pic>
      <p:sp>
        <p:nvSpPr>
          <p:cNvPr id="1273" name="文本框 1272"/>
          <p:cNvSpPr txBox="1"/>
          <p:nvPr/>
        </p:nvSpPr>
        <p:spPr>
          <a:xfrm>
            <a:off x="1890000" y="3628800"/>
            <a:ext cx="9471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系统构建的全景视图</a:t>
            </a:r>
            <a:endParaRPr lang="en-US" sz="820" b="0" u="none" strike="noStrike">
              <a:solidFill>
                <a:srgbClr val="000000"/>
              </a:solidFill>
              <a:effectLst/>
              <a:uFillTx/>
              <a:latin typeface="Times New Roman"/>
            </a:endParaRPr>
          </a:p>
        </p:txBody>
      </p:sp>
      <p:sp>
        <p:nvSpPr>
          <p:cNvPr id="1274" name="文本框 1273"/>
          <p:cNvSpPr txBox="1"/>
          <p:nvPr/>
        </p:nvSpPr>
        <p:spPr>
          <a:xfrm>
            <a:off x="4996800" y="323712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⾼效信息检索</a:t>
            </a:r>
            <a:endParaRPr lang="en-US" sz="939" b="0" u="none" strike="noStrike">
              <a:solidFill>
                <a:srgbClr val="000000"/>
              </a:solidFill>
              <a:effectLst/>
              <a:uFillTx/>
              <a:latin typeface="Times New Roman"/>
            </a:endParaRPr>
          </a:p>
        </p:txBody>
      </p:sp>
      <p:sp>
        <p:nvSpPr>
          <p:cNvPr id="1275" name="文本框 1274"/>
          <p:cNvSpPr txBox="1"/>
          <p:nvPr/>
        </p:nvSpPr>
        <p:spPr>
          <a:xfrm>
            <a:off x="4046040" y="3479040"/>
            <a:ext cx="26298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实现对企业⽂档的快速检索与精准定位，显著提升信息获</a:t>
            </a:r>
            <a:endParaRPr lang="en-US" sz="820" b="0" u="none" strike="noStrike">
              <a:solidFill>
                <a:srgbClr val="000000"/>
              </a:solidFill>
              <a:effectLst/>
              <a:uFillTx/>
              <a:latin typeface="Times New Roman"/>
            </a:endParaRPr>
          </a:p>
        </p:txBody>
      </p:sp>
      <p:sp>
        <p:nvSpPr>
          <p:cNvPr id="1276" name="任意多边形 1275"/>
          <p:cNvSpPr/>
          <p:nvPr/>
        </p:nvSpPr>
        <p:spPr>
          <a:xfrm>
            <a:off x="6916680" y="2859480"/>
            <a:ext cx="2874960" cy="1048320"/>
          </a:xfrm>
          <a:custGeom>
            <a:avLst/>
            <a:gdLst/>
            <a:ahLst/>
            <a:cxnLst/>
            <a:rect l="0" t="0" r="r" b="b"/>
            <a:pathLst>
              <a:path w="7986" h="2912">
                <a:moveTo>
                  <a:pt x="0" y="2745"/>
                </a:moveTo>
                <a:lnTo>
                  <a:pt x="0" y="166"/>
                </a:lnTo>
                <a:cubicBezTo>
                  <a:pt x="0" y="155"/>
                  <a:pt x="1" y="144"/>
                  <a:pt x="3" y="134"/>
                </a:cubicBezTo>
                <a:cubicBezTo>
                  <a:pt x="5" y="123"/>
                  <a:pt x="8" y="112"/>
                  <a:pt x="13" y="102"/>
                </a:cubicBezTo>
                <a:cubicBezTo>
                  <a:pt x="17" y="92"/>
                  <a:pt x="22" y="83"/>
                  <a:pt x="28" y="74"/>
                </a:cubicBezTo>
                <a:cubicBezTo>
                  <a:pt x="34" y="65"/>
                  <a:pt x="41" y="56"/>
                  <a:pt x="49" y="48"/>
                </a:cubicBezTo>
                <a:cubicBezTo>
                  <a:pt x="56" y="41"/>
                  <a:pt x="65" y="34"/>
                  <a:pt x="74" y="28"/>
                </a:cubicBezTo>
                <a:cubicBezTo>
                  <a:pt x="83" y="22"/>
                  <a:pt x="92" y="17"/>
                  <a:pt x="103" y="12"/>
                </a:cubicBezTo>
                <a:cubicBezTo>
                  <a:pt x="113" y="8"/>
                  <a:pt x="123" y="5"/>
                  <a:pt x="134" y="3"/>
                </a:cubicBezTo>
                <a:cubicBezTo>
                  <a:pt x="144" y="1"/>
                  <a:pt x="155" y="0"/>
                  <a:pt x="166" y="0"/>
                </a:cubicBezTo>
                <a:lnTo>
                  <a:pt x="7819" y="0"/>
                </a:lnTo>
                <a:cubicBezTo>
                  <a:pt x="7830" y="0"/>
                  <a:pt x="7841" y="1"/>
                  <a:pt x="7852" y="3"/>
                </a:cubicBezTo>
                <a:cubicBezTo>
                  <a:pt x="7862" y="5"/>
                  <a:pt x="7873" y="8"/>
                  <a:pt x="7883" y="12"/>
                </a:cubicBezTo>
                <a:cubicBezTo>
                  <a:pt x="7893" y="17"/>
                  <a:pt x="7903" y="22"/>
                  <a:pt x="7912" y="28"/>
                </a:cubicBezTo>
                <a:cubicBezTo>
                  <a:pt x="7921" y="34"/>
                  <a:pt x="7929" y="41"/>
                  <a:pt x="7937" y="48"/>
                </a:cubicBezTo>
                <a:cubicBezTo>
                  <a:pt x="7945" y="56"/>
                  <a:pt x="7952" y="65"/>
                  <a:pt x="7958" y="74"/>
                </a:cubicBezTo>
                <a:cubicBezTo>
                  <a:pt x="7964" y="83"/>
                  <a:pt x="7969" y="92"/>
                  <a:pt x="7973" y="102"/>
                </a:cubicBezTo>
                <a:cubicBezTo>
                  <a:pt x="7977" y="112"/>
                  <a:pt x="7980" y="123"/>
                  <a:pt x="7982" y="134"/>
                </a:cubicBezTo>
                <a:cubicBezTo>
                  <a:pt x="7985" y="144"/>
                  <a:pt x="7986" y="155"/>
                  <a:pt x="7986" y="166"/>
                </a:cubicBezTo>
                <a:lnTo>
                  <a:pt x="7986" y="2745"/>
                </a:lnTo>
                <a:cubicBezTo>
                  <a:pt x="7986" y="2756"/>
                  <a:pt x="7985" y="2767"/>
                  <a:pt x="7982" y="2778"/>
                </a:cubicBezTo>
                <a:cubicBezTo>
                  <a:pt x="7980" y="2789"/>
                  <a:pt x="7977" y="2799"/>
                  <a:pt x="7973" y="2809"/>
                </a:cubicBezTo>
                <a:cubicBezTo>
                  <a:pt x="7969" y="2819"/>
                  <a:pt x="7964" y="2829"/>
                  <a:pt x="7958" y="2838"/>
                </a:cubicBezTo>
                <a:cubicBezTo>
                  <a:pt x="7952" y="2847"/>
                  <a:pt x="7945" y="2855"/>
                  <a:pt x="7937" y="2863"/>
                </a:cubicBezTo>
                <a:cubicBezTo>
                  <a:pt x="7929" y="2871"/>
                  <a:pt x="7921" y="2878"/>
                  <a:pt x="7912" y="2884"/>
                </a:cubicBezTo>
                <a:cubicBezTo>
                  <a:pt x="7903" y="2890"/>
                  <a:pt x="7893" y="2895"/>
                  <a:pt x="7883" y="2899"/>
                </a:cubicBezTo>
                <a:cubicBezTo>
                  <a:pt x="7873" y="2903"/>
                  <a:pt x="7862" y="2906"/>
                  <a:pt x="7852" y="2909"/>
                </a:cubicBezTo>
                <a:cubicBezTo>
                  <a:pt x="7841" y="2911"/>
                  <a:pt x="7830" y="2912"/>
                  <a:pt x="7819" y="2912"/>
                </a:cubicBezTo>
                <a:lnTo>
                  <a:pt x="166" y="2912"/>
                </a:lnTo>
                <a:cubicBezTo>
                  <a:pt x="155" y="2912"/>
                  <a:pt x="144" y="2911"/>
                  <a:pt x="134" y="2909"/>
                </a:cubicBezTo>
                <a:cubicBezTo>
                  <a:pt x="123" y="2906"/>
                  <a:pt x="113" y="2903"/>
                  <a:pt x="103" y="2899"/>
                </a:cubicBezTo>
                <a:cubicBezTo>
                  <a:pt x="92" y="2895"/>
                  <a:pt x="83" y="2890"/>
                  <a:pt x="74" y="2884"/>
                </a:cubicBezTo>
                <a:cubicBezTo>
                  <a:pt x="65" y="2878"/>
                  <a:pt x="56" y="2871"/>
                  <a:pt x="49" y="2863"/>
                </a:cubicBezTo>
                <a:cubicBezTo>
                  <a:pt x="41" y="2855"/>
                  <a:pt x="34" y="2847"/>
                  <a:pt x="28" y="2838"/>
                </a:cubicBezTo>
                <a:cubicBezTo>
                  <a:pt x="22" y="2829"/>
                  <a:pt x="17" y="2819"/>
                  <a:pt x="13" y="2809"/>
                </a:cubicBezTo>
                <a:cubicBezTo>
                  <a:pt x="8" y="2799"/>
                  <a:pt x="5" y="2789"/>
                  <a:pt x="3" y="2778"/>
                </a:cubicBezTo>
                <a:cubicBezTo>
                  <a:pt x="1" y="2767"/>
                  <a:pt x="0" y="2756"/>
                  <a:pt x="0" y="2745"/>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277" name="图片 1276"/>
          <p:cNvPicPr/>
          <p:nvPr/>
        </p:nvPicPr>
        <p:blipFill>
          <a:blip r:embed="rId7"/>
          <a:stretch/>
        </p:blipFill>
        <p:spPr>
          <a:xfrm>
            <a:off x="8241840" y="2979360"/>
            <a:ext cx="224280" cy="179280"/>
          </a:xfrm>
          <a:prstGeom prst="rect">
            <a:avLst/>
          </a:prstGeom>
          <a:noFill/>
          <a:ln w="0">
            <a:noFill/>
          </a:ln>
        </p:spPr>
      </p:pic>
      <p:sp>
        <p:nvSpPr>
          <p:cNvPr id="1278" name="文本框 1277"/>
          <p:cNvSpPr txBox="1"/>
          <p:nvPr/>
        </p:nvSpPr>
        <p:spPr>
          <a:xfrm>
            <a:off x="5198760" y="3628800"/>
            <a:ext cx="3160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取效率</a:t>
            </a:r>
            <a:endParaRPr lang="en-US" sz="820" b="0" u="none" strike="noStrike">
              <a:solidFill>
                <a:srgbClr val="000000"/>
              </a:solidFill>
              <a:effectLst/>
              <a:uFillTx/>
              <a:latin typeface="Times New Roman"/>
            </a:endParaRPr>
          </a:p>
        </p:txBody>
      </p:sp>
      <p:sp>
        <p:nvSpPr>
          <p:cNvPr id="1279" name="文本框 1278"/>
          <p:cNvSpPr txBox="1"/>
          <p:nvPr/>
        </p:nvSpPr>
        <p:spPr>
          <a:xfrm>
            <a:off x="8051040" y="3237120"/>
            <a:ext cx="6026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模块化架构</a:t>
            </a:r>
            <a:endParaRPr lang="en-US" sz="939" b="0" u="none" strike="noStrike">
              <a:solidFill>
                <a:srgbClr val="000000"/>
              </a:solidFill>
              <a:effectLst/>
              <a:uFillTx/>
              <a:latin typeface="Times New Roman"/>
            </a:endParaRPr>
          </a:p>
        </p:txBody>
      </p:sp>
      <p:sp>
        <p:nvSpPr>
          <p:cNvPr id="1280" name="文本框 1279"/>
          <p:cNvSpPr txBox="1"/>
          <p:nvPr/>
        </p:nvSpPr>
        <p:spPr>
          <a:xfrm>
            <a:off x="7040160" y="3479040"/>
            <a:ext cx="26298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检索模块与⽣成模块的⾼效协作，实现复杂查询处理和⾃</a:t>
            </a:r>
            <a:endParaRPr lang="en-US" sz="820" b="0" u="none" strike="noStrike">
              <a:solidFill>
                <a:srgbClr val="000000"/>
              </a:solidFill>
              <a:effectLst/>
              <a:uFillTx/>
              <a:latin typeface="Times New Roman"/>
            </a:endParaRPr>
          </a:p>
        </p:txBody>
      </p:sp>
      <p:pic>
        <p:nvPicPr>
          <p:cNvPr id="1281" name="图片 1280"/>
          <p:cNvPicPr/>
          <p:nvPr/>
        </p:nvPicPr>
        <p:blipFill>
          <a:blip r:embed="rId8"/>
          <a:stretch/>
        </p:blipFill>
        <p:spPr>
          <a:xfrm>
            <a:off x="928080" y="4109760"/>
            <a:ext cx="134280" cy="179280"/>
          </a:xfrm>
          <a:prstGeom prst="rect">
            <a:avLst/>
          </a:prstGeom>
          <a:noFill/>
          <a:ln w="0">
            <a:noFill/>
          </a:ln>
        </p:spPr>
      </p:pic>
      <p:sp>
        <p:nvSpPr>
          <p:cNvPr id="1282" name="文本框 1281"/>
          <p:cNvSpPr txBox="1"/>
          <p:nvPr/>
        </p:nvSpPr>
        <p:spPr>
          <a:xfrm>
            <a:off x="8088480" y="3628800"/>
            <a:ext cx="5266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然语⾔回答</a:t>
            </a:r>
            <a:endParaRPr lang="en-US" sz="820" b="0" u="none" strike="noStrike">
              <a:solidFill>
                <a:srgbClr val="000000"/>
              </a:solidFill>
              <a:effectLst/>
              <a:uFillTx/>
              <a:latin typeface="Times New Roman"/>
            </a:endParaRPr>
          </a:p>
        </p:txBody>
      </p:sp>
      <p:sp>
        <p:nvSpPr>
          <p:cNvPr id="1283" name="文本框 1282"/>
          <p:cNvSpPr txBox="1"/>
          <p:nvPr/>
        </p:nvSpPr>
        <p:spPr>
          <a:xfrm>
            <a:off x="1149120" y="4058640"/>
            <a:ext cx="540360" cy="261000"/>
          </a:xfrm>
          <a:prstGeom prst="rect">
            <a:avLst/>
          </a:prstGeom>
          <a:noFill/>
          <a:ln w="0">
            <a:noFill/>
          </a:ln>
        </p:spPr>
        <p:txBody>
          <a:bodyPr wrap="none" lIns="0" tIns="0" rIns="0" bIns="0" anchor="t">
            <a:spAutoFit/>
          </a:bodyPr>
          <a:lstStyle/>
          <a:p>
            <a:r>
              <a:rPr lang="zh-CN" sz="1410" b="0" u="none" strike="noStrike">
                <a:solidFill>
                  <a:srgbClr val="BFDBFE"/>
                </a:solidFill>
                <a:effectLst/>
                <a:uFillTx/>
                <a:latin typeface="NotoSansCJKsc"/>
                <a:ea typeface="NotoSansCJKsc"/>
              </a:rPr>
              <a:t>企业级</a:t>
            </a:r>
            <a:endParaRPr lang="en-US" sz="1410" b="0" u="none" strike="noStrike">
              <a:solidFill>
                <a:srgbClr val="000000"/>
              </a:solidFill>
              <a:effectLst/>
              <a:uFillTx/>
              <a:latin typeface="Times New Roman"/>
            </a:endParaRPr>
          </a:p>
        </p:txBody>
      </p:sp>
      <p:sp>
        <p:nvSpPr>
          <p:cNvPr id="1284" name="文本框 1283"/>
          <p:cNvSpPr txBox="1"/>
          <p:nvPr/>
        </p:nvSpPr>
        <p:spPr>
          <a:xfrm>
            <a:off x="1688040" y="4100040"/>
            <a:ext cx="425880" cy="210960"/>
          </a:xfrm>
          <a:prstGeom prst="rect">
            <a:avLst/>
          </a:prstGeom>
          <a:noFill/>
          <a:ln w="0">
            <a:noFill/>
          </a:ln>
        </p:spPr>
        <p:txBody>
          <a:bodyPr wrap="none" lIns="0" tIns="0" rIns="0" bIns="0" anchor="t">
            <a:spAutoFit/>
          </a:bodyPr>
          <a:lstStyle/>
          <a:p>
            <a:r>
              <a:rPr lang="en-US" sz="1410" b="1" u="none" strike="noStrike">
                <a:solidFill>
                  <a:srgbClr val="BFDBFE"/>
                </a:solidFill>
                <a:effectLst/>
                <a:uFillTx/>
                <a:latin typeface="DejaVuSans"/>
                <a:ea typeface="DejaVuSans"/>
              </a:rPr>
              <a:t>RAG</a:t>
            </a:r>
            <a:endParaRPr lang="en-US" sz="1410" b="0" u="none" strike="noStrike">
              <a:solidFill>
                <a:srgbClr val="000000"/>
              </a:solidFill>
              <a:effectLst/>
              <a:uFillTx/>
              <a:latin typeface="Times New Roman"/>
            </a:endParaRPr>
          </a:p>
        </p:txBody>
      </p:sp>
      <p:sp>
        <p:nvSpPr>
          <p:cNvPr id="1285" name="任意多边形 1284"/>
          <p:cNvSpPr/>
          <p:nvPr/>
        </p:nvSpPr>
        <p:spPr>
          <a:xfrm>
            <a:off x="939240" y="4446360"/>
            <a:ext cx="4345920" cy="778680"/>
          </a:xfrm>
          <a:custGeom>
            <a:avLst/>
            <a:gdLst/>
            <a:ahLst/>
            <a:cxnLst/>
            <a:rect l="0" t="0" r="r" b="b"/>
            <a:pathLst>
              <a:path w="12072" h="2163">
                <a:moveTo>
                  <a:pt x="0" y="2163"/>
                </a:moveTo>
                <a:lnTo>
                  <a:pt x="0" y="0"/>
                </a:lnTo>
                <a:lnTo>
                  <a:pt x="11905" y="0"/>
                </a:lnTo>
                <a:cubicBezTo>
                  <a:pt x="11916" y="0"/>
                  <a:pt x="11927" y="1"/>
                  <a:pt x="11938" y="3"/>
                </a:cubicBezTo>
                <a:cubicBezTo>
                  <a:pt x="11949" y="5"/>
                  <a:pt x="11959" y="8"/>
                  <a:pt x="11969" y="13"/>
                </a:cubicBezTo>
                <a:cubicBezTo>
                  <a:pt x="11979" y="17"/>
                  <a:pt x="11989" y="22"/>
                  <a:pt x="11998" y="28"/>
                </a:cubicBezTo>
                <a:cubicBezTo>
                  <a:pt x="12007" y="34"/>
                  <a:pt x="12015" y="41"/>
                  <a:pt x="12023" y="49"/>
                </a:cubicBezTo>
                <a:cubicBezTo>
                  <a:pt x="12031" y="56"/>
                  <a:pt x="12038" y="65"/>
                  <a:pt x="12044" y="74"/>
                </a:cubicBezTo>
                <a:cubicBezTo>
                  <a:pt x="12050" y="83"/>
                  <a:pt x="12055" y="93"/>
                  <a:pt x="12059" y="103"/>
                </a:cubicBezTo>
                <a:cubicBezTo>
                  <a:pt x="12063" y="113"/>
                  <a:pt x="12067" y="123"/>
                  <a:pt x="12069" y="134"/>
                </a:cubicBezTo>
                <a:cubicBezTo>
                  <a:pt x="12071" y="145"/>
                  <a:pt x="12072" y="155"/>
                  <a:pt x="12072" y="166"/>
                </a:cubicBezTo>
                <a:lnTo>
                  <a:pt x="12072" y="1997"/>
                </a:lnTo>
                <a:cubicBezTo>
                  <a:pt x="12072" y="2008"/>
                  <a:pt x="12071" y="2019"/>
                  <a:pt x="12069" y="2030"/>
                </a:cubicBezTo>
                <a:cubicBezTo>
                  <a:pt x="12067" y="2040"/>
                  <a:pt x="12063" y="2051"/>
                  <a:pt x="12059" y="2061"/>
                </a:cubicBezTo>
                <a:cubicBezTo>
                  <a:pt x="12055" y="2071"/>
                  <a:pt x="12050" y="2080"/>
                  <a:pt x="12044" y="2090"/>
                </a:cubicBezTo>
                <a:cubicBezTo>
                  <a:pt x="12038" y="2099"/>
                  <a:pt x="12031" y="2107"/>
                  <a:pt x="12023" y="2115"/>
                </a:cubicBezTo>
                <a:cubicBezTo>
                  <a:pt x="12015" y="2122"/>
                  <a:pt x="12007" y="2129"/>
                  <a:pt x="11998" y="2135"/>
                </a:cubicBezTo>
                <a:cubicBezTo>
                  <a:pt x="11989" y="2142"/>
                  <a:pt x="11979" y="2147"/>
                  <a:pt x="11969" y="2151"/>
                </a:cubicBezTo>
                <a:cubicBezTo>
                  <a:pt x="11959" y="2155"/>
                  <a:pt x="11949" y="2158"/>
                  <a:pt x="11938" y="2160"/>
                </a:cubicBezTo>
                <a:cubicBezTo>
                  <a:pt x="11927" y="2162"/>
                  <a:pt x="11916" y="2163"/>
                  <a:pt x="11905" y="2163"/>
                </a:cubicBezTo>
                <a:lnTo>
                  <a:pt x="0" y="2163"/>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86" name="任意多边形 1285"/>
          <p:cNvSpPr/>
          <p:nvPr/>
        </p:nvSpPr>
        <p:spPr>
          <a:xfrm>
            <a:off x="928080" y="4446360"/>
            <a:ext cx="22680" cy="778680"/>
          </a:xfrm>
          <a:custGeom>
            <a:avLst/>
            <a:gdLst/>
            <a:ahLst/>
            <a:cxnLst/>
            <a:rect l="0" t="0" r="r" b="b"/>
            <a:pathLst>
              <a:path w="63" h="2163">
                <a:moveTo>
                  <a:pt x="0" y="0"/>
                </a:moveTo>
                <a:lnTo>
                  <a:pt x="63" y="0"/>
                </a:lnTo>
                <a:lnTo>
                  <a:pt x="63" y="2163"/>
                </a:lnTo>
                <a:lnTo>
                  <a:pt x="0" y="2163"/>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87" name="图片 1286"/>
          <p:cNvPicPr/>
          <p:nvPr/>
        </p:nvPicPr>
        <p:blipFill>
          <a:blip r:embed="rId9"/>
          <a:stretch/>
        </p:blipFill>
        <p:spPr>
          <a:xfrm>
            <a:off x="1070280" y="4596120"/>
            <a:ext cx="149400" cy="149400"/>
          </a:xfrm>
          <a:prstGeom prst="rect">
            <a:avLst/>
          </a:prstGeom>
          <a:noFill/>
          <a:ln w="0">
            <a:noFill/>
          </a:ln>
        </p:spPr>
      </p:pic>
      <p:sp>
        <p:nvSpPr>
          <p:cNvPr id="1288" name="文本框 1287"/>
          <p:cNvSpPr txBox="1"/>
          <p:nvPr/>
        </p:nvSpPr>
        <p:spPr>
          <a:xfrm>
            <a:off x="2112840" y="4058640"/>
            <a:ext cx="1439280" cy="261000"/>
          </a:xfrm>
          <a:prstGeom prst="rect">
            <a:avLst/>
          </a:prstGeom>
          <a:noFill/>
          <a:ln w="0">
            <a:noFill/>
          </a:ln>
        </p:spPr>
        <p:txBody>
          <a:bodyPr wrap="none" lIns="0" tIns="0" rIns="0" bIns="0" anchor="t">
            <a:spAutoFit/>
          </a:bodyPr>
          <a:lstStyle/>
          <a:p>
            <a:r>
              <a:rPr lang="zh-CN" sz="1410" b="0" u="none" strike="noStrike">
                <a:solidFill>
                  <a:srgbClr val="BFDBFE"/>
                </a:solidFill>
                <a:effectLst/>
                <a:uFillTx/>
                <a:latin typeface="NotoSansCJKsc"/>
                <a:ea typeface="NotoSansCJKsc"/>
              </a:rPr>
              <a:t>系统构建最佳实践</a:t>
            </a:r>
            <a:endParaRPr lang="en-US" sz="1410" b="0" u="none" strike="noStrike">
              <a:solidFill>
                <a:srgbClr val="000000"/>
              </a:solidFill>
              <a:effectLst/>
              <a:uFillTx/>
              <a:latin typeface="Times New Roman"/>
            </a:endParaRPr>
          </a:p>
        </p:txBody>
      </p:sp>
      <p:sp>
        <p:nvSpPr>
          <p:cNvPr id="1289" name="任意多边形 1288"/>
          <p:cNvSpPr/>
          <p:nvPr/>
        </p:nvSpPr>
        <p:spPr>
          <a:xfrm>
            <a:off x="2088360" y="4573440"/>
            <a:ext cx="464400" cy="165240"/>
          </a:xfrm>
          <a:custGeom>
            <a:avLst/>
            <a:gdLst/>
            <a:ahLst/>
            <a:cxnLst/>
            <a:rect l="0" t="0" r="r" b="b"/>
            <a:pathLst>
              <a:path w="1290" h="459">
                <a:moveTo>
                  <a:pt x="0" y="376"/>
                </a:moveTo>
                <a:lnTo>
                  <a:pt x="0" y="84"/>
                </a:lnTo>
                <a:cubicBezTo>
                  <a:pt x="0" y="61"/>
                  <a:pt x="8" y="41"/>
                  <a:pt x="24" y="25"/>
                </a:cubicBezTo>
                <a:cubicBezTo>
                  <a:pt x="41" y="9"/>
                  <a:pt x="60" y="0"/>
                  <a:pt x="83" y="0"/>
                </a:cubicBezTo>
                <a:lnTo>
                  <a:pt x="1206" y="0"/>
                </a:lnTo>
                <a:cubicBezTo>
                  <a:pt x="1229" y="0"/>
                  <a:pt x="1249" y="9"/>
                  <a:pt x="1265" y="25"/>
                </a:cubicBezTo>
                <a:cubicBezTo>
                  <a:pt x="1281" y="41"/>
                  <a:pt x="1290" y="61"/>
                  <a:pt x="1290" y="84"/>
                </a:cubicBezTo>
                <a:lnTo>
                  <a:pt x="1290" y="376"/>
                </a:lnTo>
                <a:cubicBezTo>
                  <a:pt x="1290" y="399"/>
                  <a:pt x="1281" y="418"/>
                  <a:pt x="1265" y="435"/>
                </a:cubicBezTo>
                <a:cubicBezTo>
                  <a:pt x="1249" y="451"/>
                  <a:pt x="1229" y="459"/>
                  <a:pt x="1206" y="459"/>
                </a:cubicBezTo>
                <a:lnTo>
                  <a:pt x="83" y="459"/>
                </a:lnTo>
                <a:cubicBezTo>
                  <a:pt x="60" y="459"/>
                  <a:pt x="41" y="451"/>
                  <a:pt x="24" y="435"/>
                </a:cubicBezTo>
                <a:cubicBezTo>
                  <a:pt x="8" y="418"/>
                  <a:pt x="0" y="399"/>
                  <a:pt x="0" y="376"/>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90" name="任意多边形 1289"/>
          <p:cNvSpPr/>
          <p:nvPr/>
        </p:nvSpPr>
        <p:spPr>
          <a:xfrm>
            <a:off x="2088360" y="4573440"/>
            <a:ext cx="464400" cy="165240"/>
          </a:xfrm>
          <a:custGeom>
            <a:avLst/>
            <a:gdLst/>
            <a:ahLst/>
            <a:cxnLst/>
            <a:rect l="0" t="0" r="r" b="b"/>
            <a:pathLst>
              <a:path w="1290" h="459">
                <a:moveTo>
                  <a:pt x="0" y="376"/>
                </a:moveTo>
                <a:lnTo>
                  <a:pt x="0" y="84"/>
                </a:lnTo>
                <a:cubicBezTo>
                  <a:pt x="0" y="61"/>
                  <a:pt x="8" y="41"/>
                  <a:pt x="24" y="25"/>
                </a:cubicBezTo>
                <a:cubicBezTo>
                  <a:pt x="41" y="9"/>
                  <a:pt x="60" y="0"/>
                  <a:pt x="83" y="0"/>
                </a:cubicBezTo>
                <a:lnTo>
                  <a:pt x="1206" y="0"/>
                </a:lnTo>
                <a:cubicBezTo>
                  <a:pt x="1229" y="0"/>
                  <a:pt x="1249" y="9"/>
                  <a:pt x="1265" y="25"/>
                </a:cubicBezTo>
                <a:cubicBezTo>
                  <a:pt x="1281" y="41"/>
                  <a:pt x="1290" y="61"/>
                  <a:pt x="1290" y="84"/>
                </a:cubicBezTo>
                <a:lnTo>
                  <a:pt x="1290" y="376"/>
                </a:lnTo>
                <a:cubicBezTo>
                  <a:pt x="1290" y="399"/>
                  <a:pt x="1281" y="418"/>
                  <a:pt x="1265" y="435"/>
                </a:cubicBezTo>
                <a:cubicBezTo>
                  <a:pt x="1249" y="451"/>
                  <a:pt x="1229" y="459"/>
                  <a:pt x="1206" y="459"/>
                </a:cubicBezTo>
                <a:lnTo>
                  <a:pt x="83" y="459"/>
                </a:lnTo>
                <a:cubicBezTo>
                  <a:pt x="60" y="459"/>
                  <a:pt x="41" y="451"/>
                  <a:pt x="24" y="435"/>
                </a:cubicBezTo>
                <a:cubicBezTo>
                  <a:pt x="8" y="418"/>
                  <a:pt x="0" y="399"/>
                  <a:pt x="0" y="376"/>
                </a:cubicBezTo>
                <a:moveTo>
                  <a:pt x="21" y="84"/>
                </a:moveTo>
                <a:lnTo>
                  <a:pt x="21" y="376"/>
                </a:lnTo>
                <a:cubicBezTo>
                  <a:pt x="21" y="384"/>
                  <a:pt x="22" y="392"/>
                  <a:pt x="25" y="400"/>
                </a:cubicBezTo>
                <a:cubicBezTo>
                  <a:pt x="29" y="407"/>
                  <a:pt x="33" y="414"/>
                  <a:pt x="39" y="420"/>
                </a:cubicBezTo>
                <a:cubicBezTo>
                  <a:pt x="45" y="426"/>
                  <a:pt x="52" y="430"/>
                  <a:pt x="59" y="433"/>
                </a:cubicBezTo>
                <a:cubicBezTo>
                  <a:pt x="67" y="437"/>
                  <a:pt x="75" y="438"/>
                  <a:pt x="83" y="438"/>
                </a:cubicBezTo>
                <a:lnTo>
                  <a:pt x="1206" y="438"/>
                </a:lnTo>
                <a:cubicBezTo>
                  <a:pt x="1214" y="438"/>
                  <a:pt x="1222" y="437"/>
                  <a:pt x="1230" y="433"/>
                </a:cubicBezTo>
                <a:cubicBezTo>
                  <a:pt x="1237" y="430"/>
                  <a:pt x="1244" y="426"/>
                  <a:pt x="1250" y="420"/>
                </a:cubicBezTo>
                <a:cubicBezTo>
                  <a:pt x="1256" y="414"/>
                  <a:pt x="1260" y="407"/>
                  <a:pt x="1264" y="400"/>
                </a:cubicBezTo>
                <a:cubicBezTo>
                  <a:pt x="1267" y="392"/>
                  <a:pt x="1268" y="384"/>
                  <a:pt x="1268" y="376"/>
                </a:cubicBezTo>
                <a:lnTo>
                  <a:pt x="1268" y="84"/>
                </a:lnTo>
                <a:cubicBezTo>
                  <a:pt x="1268" y="75"/>
                  <a:pt x="1267" y="67"/>
                  <a:pt x="1264" y="60"/>
                </a:cubicBezTo>
                <a:cubicBezTo>
                  <a:pt x="1260" y="52"/>
                  <a:pt x="1256" y="45"/>
                  <a:pt x="1250" y="40"/>
                </a:cubicBezTo>
                <a:cubicBezTo>
                  <a:pt x="1244" y="34"/>
                  <a:pt x="1237" y="29"/>
                  <a:pt x="1230" y="26"/>
                </a:cubicBezTo>
                <a:cubicBezTo>
                  <a:pt x="1222" y="23"/>
                  <a:pt x="1214" y="21"/>
                  <a:pt x="1206" y="21"/>
                </a:cubicBezTo>
                <a:lnTo>
                  <a:pt x="83" y="21"/>
                </a:lnTo>
                <a:cubicBezTo>
                  <a:pt x="75" y="21"/>
                  <a:pt x="67" y="23"/>
                  <a:pt x="59" y="26"/>
                </a:cubicBezTo>
                <a:cubicBezTo>
                  <a:pt x="52" y="29"/>
                  <a:pt x="45" y="34"/>
                  <a:pt x="39" y="40"/>
                </a:cubicBezTo>
                <a:cubicBezTo>
                  <a:pt x="33" y="45"/>
                  <a:pt x="29" y="52"/>
                  <a:pt x="25" y="60"/>
                </a:cubicBezTo>
                <a:cubicBezTo>
                  <a:pt x="22" y="67"/>
                  <a:pt x="21" y="75"/>
                  <a:pt x="21" y="84"/>
                </a:cubicBez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91" name="文本框 1290"/>
          <p:cNvSpPr txBox="1"/>
          <p:nvPr/>
        </p:nvSpPr>
        <p:spPr>
          <a:xfrm>
            <a:off x="1306080" y="4554720"/>
            <a:ext cx="7232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向量检索优化</a:t>
            </a:r>
            <a:endParaRPr lang="en-US" sz="939" b="0" u="none" strike="noStrike">
              <a:solidFill>
                <a:srgbClr val="000000"/>
              </a:solidFill>
              <a:effectLst/>
              <a:uFillTx/>
              <a:latin typeface="Times New Roman"/>
            </a:endParaRPr>
          </a:p>
        </p:txBody>
      </p:sp>
      <p:sp>
        <p:nvSpPr>
          <p:cNvPr id="1292" name="文本框 1291"/>
          <p:cNvSpPr txBox="1"/>
          <p:nvPr/>
        </p:nvSpPr>
        <p:spPr>
          <a:xfrm>
            <a:off x="2152080" y="4581360"/>
            <a:ext cx="335880" cy="122400"/>
          </a:xfrm>
          <a:prstGeom prst="rect">
            <a:avLst/>
          </a:prstGeom>
          <a:noFill/>
          <a:ln w="0">
            <a:noFill/>
          </a:ln>
        </p:spPr>
        <p:txBody>
          <a:bodyPr wrap="none" lIns="0" tIns="0" rIns="0" bIns="0" anchor="t">
            <a:spAutoFit/>
          </a:bodyPr>
          <a:lstStyle/>
          <a:p>
            <a:r>
              <a:rPr lang="zh-CN" sz="660" b="0" u="none" strike="noStrike">
                <a:solidFill>
                  <a:srgbClr val="FFB86A"/>
                </a:solidFill>
                <a:effectLst/>
                <a:uFillTx/>
                <a:latin typeface="NotoSansCJKsc"/>
                <a:ea typeface="NotoSansCJKsc"/>
              </a:rPr>
              <a:t>索引构建</a:t>
            </a:r>
            <a:endParaRPr lang="en-US" sz="660" b="0" u="none" strike="noStrike">
              <a:solidFill>
                <a:srgbClr val="000000"/>
              </a:solidFill>
              <a:effectLst/>
              <a:uFillTx/>
              <a:latin typeface="Times New Roman"/>
            </a:endParaRPr>
          </a:p>
        </p:txBody>
      </p:sp>
      <p:sp>
        <p:nvSpPr>
          <p:cNvPr id="1293" name="文本框 1292"/>
          <p:cNvSpPr txBox="1"/>
          <p:nvPr/>
        </p:nvSpPr>
        <p:spPr>
          <a:xfrm>
            <a:off x="1306080" y="479664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a:t>
            </a:r>
            <a:endParaRPr lang="en-US" sz="820" b="0" u="none" strike="noStrike">
              <a:solidFill>
                <a:srgbClr val="000000"/>
              </a:solidFill>
              <a:effectLst/>
              <a:uFillTx/>
              <a:latin typeface="Times New Roman"/>
            </a:endParaRPr>
          </a:p>
        </p:txBody>
      </p:sp>
      <p:sp>
        <p:nvSpPr>
          <p:cNvPr id="1294" name="文本框 1293"/>
          <p:cNvSpPr txBox="1"/>
          <p:nvPr/>
        </p:nvSpPr>
        <p:spPr>
          <a:xfrm>
            <a:off x="1515960" y="4820760"/>
            <a:ext cx="29772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FAISS</a:t>
            </a:r>
            <a:endParaRPr lang="en-US" sz="820" b="0" u="none" strike="noStrike">
              <a:solidFill>
                <a:srgbClr val="000000"/>
              </a:solidFill>
              <a:effectLst/>
              <a:uFillTx/>
              <a:latin typeface="Times New Roman"/>
            </a:endParaRPr>
          </a:p>
        </p:txBody>
      </p:sp>
      <p:sp>
        <p:nvSpPr>
          <p:cNvPr id="1295" name="文本框 1294"/>
          <p:cNvSpPr txBox="1"/>
          <p:nvPr/>
        </p:nvSpPr>
        <p:spPr>
          <a:xfrm>
            <a:off x="1802160" y="4796640"/>
            <a:ext cx="33656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等⾼效索引结构，通过倒排索引和聚类技术提升向量检索速度，在⼤规模</a:t>
            </a:r>
            <a:endParaRPr lang="en-US" sz="820" b="0" u="none" strike="noStrike">
              <a:solidFill>
                <a:srgbClr val="000000"/>
              </a:solidFill>
              <a:effectLst/>
              <a:uFillTx/>
              <a:latin typeface="Times New Roman"/>
            </a:endParaRPr>
          </a:p>
        </p:txBody>
      </p:sp>
      <p:sp>
        <p:nvSpPr>
          <p:cNvPr id="1296" name="任意多边形 1295"/>
          <p:cNvSpPr/>
          <p:nvPr/>
        </p:nvSpPr>
        <p:spPr>
          <a:xfrm>
            <a:off x="5445720" y="4446360"/>
            <a:ext cx="4345920" cy="778680"/>
          </a:xfrm>
          <a:custGeom>
            <a:avLst/>
            <a:gdLst/>
            <a:ahLst/>
            <a:cxnLst/>
            <a:rect l="0" t="0" r="r" b="b"/>
            <a:pathLst>
              <a:path w="12072" h="2163">
                <a:moveTo>
                  <a:pt x="0" y="2163"/>
                </a:moveTo>
                <a:lnTo>
                  <a:pt x="0" y="0"/>
                </a:lnTo>
                <a:lnTo>
                  <a:pt x="11905" y="0"/>
                </a:lnTo>
                <a:cubicBezTo>
                  <a:pt x="11916" y="0"/>
                  <a:pt x="11927" y="1"/>
                  <a:pt x="11938" y="3"/>
                </a:cubicBezTo>
                <a:cubicBezTo>
                  <a:pt x="11948" y="5"/>
                  <a:pt x="11959" y="8"/>
                  <a:pt x="11969" y="13"/>
                </a:cubicBezTo>
                <a:cubicBezTo>
                  <a:pt x="11979" y="17"/>
                  <a:pt x="11989" y="22"/>
                  <a:pt x="11998" y="28"/>
                </a:cubicBezTo>
                <a:cubicBezTo>
                  <a:pt x="12007" y="34"/>
                  <a:pt x="12015" y="41"/>
                  <a:pt x="12023" y="49"/>
                </a:cubicBezTo>
                <a:cubicBezTo>
                  <a:pt x="12031" y="56"/>
                  <a:pt x="12038" y="65"/>
                  <a:pt x="12044" y="74"/>
                </a:cubicBezTo>
                <a:cubicBezTo>
                  <a:pt x="12050" y="83"/>
                  <a:pt x="12055" y="93"/>
                  <a:pt x="12059" y="103"/>
                </a:cubicBezTo>
                <a:cubicBezTo>
                  <a:pt x="12063" y="113"/>
                  <a:pt x="12066" y="123"/>
                  <a:pt x="12068" y="134"/>
                </a:cubicBezTo>
                <a:cubicBezTo>
                  <a:pt x="12071" y="145"/>
                  <a:pt x="12072" y="155"/>
                  <a:pt x="12072" y="166"/>
                </a:cubicBezTo>
                <a:lnTo>
                  <a:pt x="12072" y="1997"/>
                </a:lnTo>
                <a:cubicBezTo>
                  <a:pt x="12072" y="2008"/>
                  <a:pt x="12071" y="2019"/>
                  <a:pt x="12068" y="2030"/>
                </a:cubicBezTo>
                <a:cubicBezTo>
                  <a:pt x="12066" y="2040"/>
                  <a:pt x="12063" y="2051"/>
                  <a:pt x="12059" y="2061"/>
                </a:cubicBezTo>
                <a:cubicBezTo>
                  <a:pt x="12055" y="2071"/>
                  <a:pt x="12050" y="2080"/>
                  <a:pt x="12044" y="2090"/>
                </a:cubicBezTo>
                <a:cubicBezTo>
                  <a:pt x="12038" y="2099"/>
                  <a:pt x="12031" y="2107"/>
                  <a:pt x="12023" y="2115"/>
                </a:cubicBezTo>
                <a:cubicBezTo>
                  <a:pt x="12015" y="2122"/>
                  <a:pt x="12007" y="2129"/>
                  <a:pt x="11998" y="2135"/>
                </a:cubicBezTo>
                <a:cubicBezTo>
                  <a:pt x="11989" y="2142"/>
                  <a:pt x="11979" y="2147"/>
                  <a:pt x="11969" y="2151"/>
                </a:cubicBezTo>
                <a:cubicBezTo>
                  <a:pt x="11959" y="2155"/>
                  <a:pt x="11948" y="2158"/>
                  <a:pt x="11938" y="2160"/>
                </a:cubicBezTo>
                <a:cubicBezTo>
                  <a:pt x="11927" y="2162"/>
                  <a:pt x="11916" y="2163"/>
                  <a:pt x="11905" y="2163"/>
                </a:cubicBezTo>
                <a:lnTo>
                  <a:pt x="0" y="2163"/>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97" name="任意多边形 1296"/>
          <p:cNvSpPr/>
          <p:nvPr/>
        </p:nvSpPr>
        <p:spPr>
          <a:xfrm>
            <a:off x="5434560" y="4446360"/>
            <a:ext cx="22680" cy="778680"/>
          </a:xfrm>
          <a:custGeom>
            <a:avLst/>
            <a:gdLst/>
            <a:ahLst/>
            <a:cxnLst/>
            <a:rect l="0" t="0" r="r" b="b"/>
            <a:pathLst>
              <a:path w="63" h="2163">
                <a:moveTo>
                  <a:pt x="0" y="0"/>
                </a:moveTo>
                <a:lnTo>
                  <a:pt x="63" y="0"/>
                </a:lnTo>
                <a:lnTo>
                  <a:pt x="63" y="2163"/>
                </a:lnTo>
                <a:lnTo>
                  <a:pt x="0" y="2163"/>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98" name="图片 1297"/>
          <p:cNvPicPr/>
          <p:nvPr/>
        </p:nvPicPr>
        <p:blipFill>
          <a:blip r:embed="rId10"/>
          <a:stretch/>
        </p:blipFill>
        <p:spPr>
          <a:xfrm>
            <a:off x="5576760" y="4596120"/>
            <a:ext cx="149400" cy="149400"/>
          </a:xfrm>
          <a:prstGeom prst="rect">
            <a:avLst/>
          </a:prstGeom>
          <a:noFill/>
          <a:ln w="0">
            <a:noFill/>
          </a:ln>
        </p:spPr>
      </p:pic>
      <p:sp>
        <p:nvSpPr>
          <p:cNvPr id="1299" name="文本框 1298"/>
          <p:cNvSpPr txBox="1"/>
          <p:nvPr/>
        </p:nvSpPr>
        <p:spPr>
          <a:xfrm>
            <a:off x="1306080" y="4946400"/>
            <a:ext cx="10522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⽂档中实现毫秒级响应</a:t>
            </a:r>
            <a:endParaRPr lang="en-US" sz="820" b="0" u="none" strike="noStrike">
              <a:solidFill>
                <a:srgbClr val="000000"/>
              </a:solidFill>
              <a:effectLst/>
              <a:uFillTx/>
              <a:latin typeface="Times New Roman"/>
            </a:endParaRPr>
          </a:p>
        </p:txBody>
      </p:sp>
      <p:sp>
        <p:nvSpPr>
          <p:cNvPr id="1300" name="任意多边形 1299"/>
          <p:cNvSpPr/>
          <p:nvPr/>
        </p:nvSpPr>
        <p:spPr>
          <a:xfrm>
            <a:off x="6474960" y="4573440"/>
            <a:ext cx="464400" cy="165240"/>
          </a:xfrm>
          <a:custGeom>
            <a:avLst/>
            <a:gdLst/>
            <a:ahLst/>
            <a:cxnLst/>
            <a:rect l="0" t="0" r="r" b="b"/>
            <a:pathLst>
              <a:path w="1290" h="459">
                <a:moveTo>
                  <a:pt x="0" y="376"/>
                </a:moveTo>
                <a:lnTo>
                  <a:pt x="0" y="84"/>
                </a:lnTo>
                <a:cubicBezTo>
                  <a:pt x="0" y="61"/>
                  <a:pt x="8" y="41"/>
                  <a:pt x="24" y="25"/>
                </a:cubicBezTo>
                <a:cubicBezTo>
                  <a:pt x="41" y="9"/>
                  <a:pt x="60" y="0"/>
                  <a:pt x="83" y="0"/>
                </a:cubicBezTo>
                <a:lnTo>
                  <a:pt x="1207" y="0"/>
                </a:lnTo>
                <a:cubicBezTo>
                  <a:pt x="1230" y="0"/>
                  <a:pt x="1250" y="9"/>
                  <a:pt x="1266" y="25"/>
                </a:cubicBezTo>
                <a:cubicBezTo>
                  <a:pt x="1282" y="41"/>
                  <a:pt x="1290" y="61"/>
                  <a:pt x="1290" y="83"/>
                </a:cubicBezTo>
                <a:lnTo>
                  <a:pt x="1290" y="376"/>
                </a:lnTo>
                <a:cubicBezTo>
                  <a:pt x="1290" y="399"/>
                  <a:pt x="1282" y="418"/>
                  <a:pt x="1266" y="435"/>
                </a:cubicBezTo>
                <a:cubicBezTo>
                  <a:pt x="1250" y="451"/>
                  <a:pt x="1230" y="459"/>
                  <a:pt x="1207" y="459"/>
                </a:cubicBezTo>
                <a:lnTo>
                  <a:pt x="83" y="459"/>
                </a:lnTo>
                <a:cubicBezTo>
                  <a:pt x="60" y="459"/>
                  <a:pt x="41" y="451"/>
                  <a:pt x="24" y="435"/>
                </a:cubicBezTo>
                <a:cubicBezTo>
                  <a:pt x="8" y="418"/>
                  <a:pt x="0" y="399"/>
                  <a:pt x="0" y="376"/>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01" name="任意多边形 1300"/>
          <p:cNvSpPr/>
          <p:nvPr/>
        </p:nvSpPr>
        <p:spPr>
          <a:xfrm>
            <a:off x="6474960" y="4573440"/>
            <a:ext cx="464400" cy="165240"/>
          </a:xfrm>
          <a:custGeom>
            <a:avLst/>
            <a:gdLst/>
            <a:ahLst/>
            <a:cxnLst/>
            <a:rect l="0" t="0" r="r" b="b"/>
            <a:pathLst>
              <a:path w="1290" h="459">
                <a:moveTo>
                  <a:pt x="0" y="376"/>
                </a:moveTo>
                <a:lnTo>
                  <a:pt x="0" y="84"/>
                </a:lnTo>
                <a:cubicBezTo>
                  <a:pt x="0" y="61"/>
                  <a:pt x="8" y="41"/>
                  <a:pt x="24" y="25"/>
                </a:cubicBezTo>
                <a:cubicBezTo>
                  <a:pt x="41" y="9"/>
                  <a:pt x="60" y="0"/>
                  <a:pt x="83" y="0"/>
                </a:cubicBezTo>
                <a:lnTo>
                  <a:pt x="1207" y="0"/>
                </a:lnTo>
                <a:cubicBezTo>
                  <a:pt x="1230" y="0"/>
                  <a:pt x="1250" y="9"/>
                  <a:pt x="1266" y="25"/>
                </a:cubicBezTo>
                <a:cubicBezTo>
                  <a:pt x="1282" y="41"/>
                  <a:pt x="1290" y="61"/>
                  <a:pt x="1290" y="84"/>
                </a:cubicBezTo>
                <a:lnTo>
                  <a:pt x="1290" y="376"/>
                </a:lnTo>
                <a:cubicBezTo>
                  <a:pt x="1290" y="399"/>
                  <a:pt x="1282" y="418"/>
                  <a:pt x="1266" y="435"/>
                </a:cubicBezTo>
                <a:cubicBezTo>
                  <a:pt x="1250" y="451"/>
                  <a:pt x="1230" y="459"/>
                  <a:pt x="1207" y="459"/>
                </a:cubicBezTo>
                <a:lnTo>
                  <a:pt x="83" y="459"/>
                </a:lnTo>
                <a:cubicBezTo>
                  <a:pt x="60" y="459"/>
                  <a:pt x="41" y="451"/>
                  <a:pt x="24" y="435"/>
                </a:cubicBezTo>
                <a:cubicBezTo>
                  <a:pt x="8" y="418"/>
                  <a:pt x="0" y="399"/>
                  <a:pt x="0" y="376"/>
                </a:cubicBezTo>
                <a:moveTo>
                  <a:pt x="21" y="84"/>
                </a:moveTo>
                <a:lnTo>
                  <a:pt x="21" y="376"/>
                </a:lnTo>
                <a:cubicBezTo>
                  <a:pt x="21" y="384"/>
                  <a:pt x="22" y="392"/>
                  <a:pt x="26" y="400"/>
                </a:cubicBezTo>
                <a:cubicBezTo>
                  <a:pt x="29" y="407"/>
                  <a:pt x="33" y="414"/>
                  <a:pt x="39" y="420"/>
                </a:cubicBezTo>
                <a:cubicBezTo>
                  <a:pt x="45" y="426"/>
                  <a:pt x="52" y="430"/>
                  <a:pt x="59" y="433"/>
                </a:cubicBezTo>
                <a:cubicBezTo>
                  <a:pt x="67" y="437"/>
                  <a:pt x="75" y="438"/>
                  <a:pt x="83" y="438"/>
                </a:cubicBezTo>
                <a:lnTo>
                  <a:pt x="1207" y="438"/>
                </a:lnTo>
                <a:cubicBezTo>
                  <a:pt x="1215" y="438"/>
                  <a:pt x="1223" y="437"/>
                  <a:pt x="1231" y="433"/>
                </a:cubicBezTo>
                <a:cubicBezTo>
                  <a:pt x="1239" y="430"/>
                  <a:pt x="1245" y="426"/>
                  <a:pt x="1251" y="420"/>
                </a:cubicBezTo>
                <a:cubicBezTo>
                  <a:pt x="1257" y="414"/>
                  <a:pt x="1262" y="407"/>
                  <a:pt x="1265" y="400"/>
                </a:cubicBezTo>
                <a:cubicBezTo>
                  <a:pt x="1268" y="392"/>
                  <a:pt x="1269" y="384"/>
                  <a:pt x="1269" y="376"/>
                </a:cubicBezTo>
                <a:lnTo>
                  <a:pt x="1269" y="84"/>
                </a:lnTo>
                <a:cubicBezTo>
                  <a:pt x="1269" y="75"/>
                  <a:pt x="1268" y="67"/>
                  <a:pt x="1265" y="60"/>
                </a:cubicBezTo>
                <a:cubicBezTo>
                  <a:pt x="1262" y="52"/>
                  <a:pt x="1257" y="45"/>
                  <a:pt x="1251" y="40"/>
                </a:cubicBezTo>
                <a:cubicBezTo>
                  <a:pt x="1245" y="34"/>
                  <a:pt x="1239" y="29"/>
                  <a:pt x="1231" y="26"/>
                </a:cubicBezTo>
                <a:cubicBezTo>
                  <a:pt x="1223" y="23"/>
                  <a:pt x="1215" y="21"/>
                  <a:pt x="1207" y="21"/>
                </a:cubicBezTo>
                <a:lnTo>
                  <a:pt x="83" y="21"/>
                </a:lnTo>
                <a:cubicBezTo>
                  <a:pt x="75" y="21"/>
                  <a:pt x="67" y="23"/>
                  <a:pt x="59" y="26"/>
                </a:cubicBezTo>
                <a:cubicBezTo>
                  <a:pt x="52" y="29"/>
                  <a:pt x="45" y="34"/>
                  <a:pt x="39" y="40"/>
                </a:cubicBezTo>
                <a:cubicBezTo>
                  <a:pt x="33" y="45"/>
                  <a:pt x="29" y="52"/>
                  <a:pt x="26" y="60"/>
                </a:cubicBezTo>
                <a:cubicBezTo>
                  <a:pt x="22" y="67"/>
                  <a:pt x="21" y="75"/>
                  <a:pt x="21" y="84"/>
                </a:cubicBez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02" name="文本框 1301"/>
          <p:cNvSpPr txBox="1"/>
          <p:nvPr/>
        </p:nvSpPr>
        <p:spPr>
          <a:xfrm>
            <a:off x="5812560" y="4554720"/>
            <a:ext cx="6026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提⽰词设计</a:t>
            </a:r>
            <a:endParaRPr lang="en-US" sz="939" b="0" u="none" strike="noStrike">
              <a:solidFill>
                <a:srgbClr val="000000"/>
              </a:solidFill>
              <a:effectLst/>
              <a:uFillTx/>
              <a:latin typeface="Times New Roman"/>
            </a:endParaRPr>
          </a:p>
        </p:txBody>
      </p:sp>
      <p:sp>
        <p:nvSpPr>
          <p:cNvPr id="1303" name="文本框 1302"/>
          <p:cNvSpPr txBox="1"/>
          <p:nvPr/>
        </p:nvSpPr>
        <p:spPr>
          <a:xfrm>
            <a:off x="6538680" y="4581360"/>
            <a:ext cx="335880" cy="122400"/>
          </a:xfrm>
          <a:prstGeom prst="rect">
            <a:avLst/>
          </a:prstGeom>
          <a:noFill/>
          <a:ln w="0">
            <a:noFill/>
          </a:ln>
        </p:spPr>
        <p:txBody>
          <a:bodyPr wrap="none" lIns="0" tIns="0" rIns="0" bIns="0" anchor="t">
            <a:spAutoFit/>
          </a:bodyPr>
          <a:lstStyle/>
          <a:p>
            <a:r>
              <a:rPr lang="zh-CN" sz="660" b="0" u="none" strike="noStrike">
                <a:solidFill>
                  <a:srgbClr val="FFB86A"/>
                </a:solidFill>
                <a:effectLst/>
                <a:uFillTx/>
                <a:latin typeface="NotoSansCJKsc"/>
                <a:ea typeface="NotoSansCJKsc"/>
              </a:rPr>
              <a:t>模型调优</a:t>
            </a:r>
            <a:endParaRPr lang="en-US" sz="660" b="0" u="none" strike="noStrike">
              <a:solidFill>
                <a:srgbClr val="000000"/>
              </a:solidFill>
              <a:effectLst/>
              <a:uFillTx/>
              <a:latin typeface="Times New Roman"/>
            </a:endParaRPr>
          </a:p>
        </p:txBody>
      </p:sp>
      <p:sp>
        <p:nvSpPr>
          <p:cNvPr id="1304" name="文本框 1303"/>
          <p:cNvSpPr txBox="1"/>
          <p:nvPr/>
        </p:nvSpPr>
        <p:spPr>
          <a:xfrm>
            <a:off x="5812560" y="4796640"/>
            <a:ext cx="37864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构建结合背景描述和具体查询的提⽰词结构，引导⽣成模型更精准理解企业内部问</a:t>
            </a:r>
            <a:endParaRPr lang="en-US" sz="820" b="0" u="none" strike="noStrike">
              <a:solidFill>
                <a:srgbClr val="000000"/>
              </a:solidFill>
              <a:effectLst/>
              <a:uFillTx/>
              <a:latin typeface="Times New Roman"/>
            </a:endParaRPr>
          </a:p>
        </p:txBody>
      </p:sp>
      <p:sp>
        <p:nvSpPr>
          <p:cNvPr id="1305" name="任意多边形 1304"/>
          <p:cNvSpPr/>
          <p:nvPr/>
        </p:nvSpPr>
        <p:spPr>
          <a:xfrm>
            <a:off x="939240" y="5374440"/>
            <a:ext cx="4345920" cy="779040"/>
          </a:xfrm>
          <a:custGeom>
            <a:avLst/>
            <a:gdLst/>
            <a:ahLst/>
            <a:cxnLst/>
            <a:rect l="0" t="0" r="r" b="b"/>
            <a:pathLst>
              <a:path w="12072" h="2164">
                <a:moveTo>
                  <a:pt x="0" y="2164"/>
                </a:moveTo>
                <a:lnTo>
                  <a:pt x="0" y="0"/>
                </a:lnTo>
                <a:lnTo>
                  <a:pt x="11905" y="0"/>
                </a:lnTo>
                <a:cubicBezTo>
                  <a:pt x="11916" y="0"/>
                  <a:pt x="11927" y="1"/>
                  <a:pt x="11938" y="4"/>
                </a:cubicBezTo>
                <a:cubicBezTo>
                  <a:pt x="11949" y="6"/>
                  <a:pt x="11959" y="9"/>
                  <a:pt x="11969" y="13"/>
                </a:cubicBezTo>
                <a:cubicBezTo>
                  <a:pt x="11979" y="17"/>
                  <a:pt x="11989" y="22"/>
                  <a:pt x="11998" y="28"/>
                </a:cubicBezTo>
                <a:cubicBezTo>
                  <a:pt x="12007" y="34"/>
                  <a:pt x="12015" y="41"/>
                  <a:pt x="12023" y="49"/>
                </a:cubicBezTo>
                <a:cubicBezTo>
                  <a:pt x="12031" y="57"/>
                  <a:pt x="12038" y="65"/>
                  <a:pt x="12044" y="74"/>
                </a:cubicBezTo>
                <a:cubicBezTo>
                  <a:pt x="12050" y="83"/>
                  <a:pt x="12055" y="93"/>
                  <a:pt x="12059" y="103"/>
                </a:cubicBezTo>
                <a:cubicBezTo>
                  <a:pt x="12063" y="113"/>
                  <a:pt x="12067" y="124"/>
                  <a:pt x="12069" y="134"/>
                </a:cubicBezTo>
                <a:cubicBezTo>
                  <a:pt x="12071" y="145"/>
                  <a:pt x="12072" y="156"/>
                  <a:pt x="12072" y="167"/>
                </a:cubicBezTo>
                <a:lnTo>
                  <a:pt x="12072" y="1998"/>
                </a:lnTo>
                <a:cubicBezTo>
                  <a:pt x="12072" y="2008"/>
                  <a:pt x="12071" y="2019"/>
                  <a:pt x="12069" y="2030"/>
                </a:cubicBezTo>
                <a:cubicBezTo>
                  <a:pt x="12067" y="2041"/>
                  <a:pt x="12063" y="2051"/>
                  <a:pt x="12059" y="2061"/>
                </a:cubicBezTo>
                <a:cubicBezTo>
                  <a:pt x="12055" y="2071"/>
                  <a:pt x="12050" y="2081"/>
                  <a:pt x="12044" y="2090"/>
                </a:cubicBezTo>
                <a:cubicBezTo>
                  <a:pt x="12038" y="2099"/>
                  <a:pt x="12031" y="2107"/>
                  <a:pt x="12023" y="2115"/>
                </a:cubicBezTo>
                <a:cubicBezTo>
                  <a:pt x="12015" y="2123"/>
                  <a:pt x="12007" y="2130"/>
                  <a:pt x="11998" y="2136"/>
                </a:cubicBezTo>
                <a:cubicBezTo>
                  <a:pt x="11989" y="2142"/>
                  <a:pt x="11979" y="2147"/>
                  <a:pt x="11969" y="2151"/>
                </a:cubicBezTo>
                <a:cubicBezTo>
                  <a:pt x="11959" y="2155"/>
                  <a:pt x="11949" y="2159"/>
                  <a:pt x="11938" y="2161"/>
                </a:cubicBezTo>
                <a:cubicBezTo>
                  <a:pt x="11927" y="2163"/>
                  <a:pt x="11916" y="2164"/>
                  <a:pt x="11905" y="2164"/>
                </a:cubicBezTo>
                <a:lnTo>
                  <a:pt x="0" y="2164"/>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06" name="任意多边形 1305"/>
          <p:cNvSpPr/>
          <p:nvPr/>
        </p:nvSpPr>
        <p:spPr>
          <a:xfrm>
            <a:off x="928080" y="5374440"/>
            <a:ext cx="22680" cy="779040"/>
          </a:xfrm>
          <a:custGeom>
            <a:avLst/>
            <a:gdLst/>
            <a:ahLst/>
            <a:cxnLst/>
            <a:rect l="0" t="0" r="r" b="b"/>
            <a:pathLst>
              <a:path w="63" h="2164">
                <a:moveTo>
                  <a:pt x="0" y="0"/>
                </a:moveTo>
                <a:lnTo>
                  <a:pt x="63" y="0"/>
                </a:lnTo>
                <a:lnTo>
                  <a:pt x="63" y="2164"/>
                </a:lnTo>
                <a:lnTo>
                  <a:pt x="0" y="216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307" name="图片 1306"/>
          <p:cNvPicPr/>
          <p:nvPr/>
        </p:nvPicPr>
        <p:blipFill>
          <a:blip r:embed="rId11"/>
          <a:stretch/>
        </p:blipFill>
        <p:spPr>
          <a:xfrm>
            <a:off x="1070280" y="5524560"/>
            <a:ext cx="149400" cy="149400"/>
          </a:xfrm>
          <a:prstGeom prst="rect">
            <a:avLst/>
          </a:prstGeom>
          <a:noFill/>
          <a:ln w="0">
            <a:noFill/>
          </a:ln>
        </p:spPr>
      </p:pic>
      <p:sp>
        <p:nvSpPr>
          <p:cNvPr id="1308" name="文本框 1307"/>
          <p:cNvSpPr txBox="1"/>
          <p:nvPr/>
        </p:nvSpPr>
        <p:spPr>
          <a:xfrm>
            <a:off x="5812560" y="4946400"/>
            <a:ext cx="5266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答场景需求</a:t>
            </a:r>
            <a:endParaRPr lang="en-US" sz="820" b="0" u="none" strike="noStrike">
              <a:solidFill>
                <a:srgbClr val="000000"/>
              </a:solidFill>
              <a:effectLst/>
              <a:uFillTx/>
              <a:latin typeface="Times New Roman"/>
            </a:endParaRPr>
          </a:p>
        </p:txBody>
      </p:sp>
      <p:sp>
        <p:nvSpPr>
          <p:cNvPr id="1309" name="任意多边形 1308"/>
          <p:cNvSpPr/>
          <p:nvPr/>
        </p:nvSpPr>
        <p:spPr>
          <a:xfrm>
            <a:off x="1968480" y="5501880"/>
            <a:ext cx="464400" cy="164880"/>
          </a:xfrm>
          <a:custGeom>
            <a:avLst/>
            <a:gdLst/>
            <a:ahLst/>
            <a:cxnLst/>
            <a:rect l="0" t="0" r="r" b="b"/>
            <a:pathLst>
              <a:path w="1290" h="458">
                <a:moveTo>
                  <a:pt x="0" y="375"/>
                </a:moveTo>
                <a:lnTo>
                  <a:pt x="0" y="84"/>
                </a:lnTo>
                <a:cubicBezTo>
                  <a:pt x="0" y="61"/>
                  <a:pt x="8" y="41"/>
                  <a:pt x="25" y="24"/>
                </a:cubicBezTo>
                <a:cubicBezTo>
                  <a:pt x="41" y="8"/>
                  <a:pt x="60" y="0"/>
                  <a:pt x="83" y="0"/>
                </a:cubicBezTo>
                <a:lnTo>
                  <a:pt x="1207" y="0"/>
                </a:lnTo>
                <a:cubicBezTo>
                  <a:pt x="1230" y="0"/>
                  <a:pt x="1250" y="8"/>
                  <a:pt x="1266" y="24"/>
                </a:cubicBezTo>
                <a:cubicBezTo>
                  <a:pt x="1282" y="41"/>
                  <a:pt x="1290" y="61"/>
                  <a:pt x="1290" y="84"/>
                </a:cubicBezTo>
                <a:lnTo>
                  <a:pt x="1290" y="375"/>
                </a:lnTo>
                <a:cubicBezTo>
                  <a:pt x="1290" y="398"/>
                  <a:pt x="1282" y="418"/>
                  <a:pt x="1266" y="434"/>
                </a:cubicBezTo>
                <a:cubicBezTo>
                  <a:pt x="1250" y="450"/>
                  <a:pt x="1230" y="458"/>
                  <a:pt x="1207" y="458"/>
                </a:cubicBezTo>
                <a:lnTo>
                  <a:pt x="83" y="458"/>
                </a:lnTo>
                <a:cubicBezTo>
                  <a:pt x="60" y="458"/>
                  <a:pt x="41" y="450"/>
                  <a:pt x="25" y="434"/>
                </a:cubicBezTo>
                <a:cubicBezTo>
                  <a:pt x="8" y="418"/>
                  <a:pt x="0" y="398"/>
                  <a:pt x="0" y="375"/>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10" name="任意多边形 1309"/>
          <p:cNvSpPr/>
          <p:nvPr/>
        </p:nvSpPr>
        <p:spPr>
          <a:xfrm>
            <a:off x="1968480" y="5501880"/>
            <a:ext cx="464400" cy="164880"/>
          </a:xfrm>
          <a:custGeom>
            <a:avLst/>
            <a:gdLst/>
            <a:ahLst/>
            <a:cxnLst/>
            <a:rect l="0" t="0" r="r" b="b"/>
            <a:pathLst>
              <a:path w="1290" h="458">
                <a:moveTo>
                  <a:pt x="0" y="375"/>
                </a:moveTo>
                <a:lnTo>
                  <a:pt x="0" y="84"/>
                </a:lnTo>
                <a:cubicBezTo>
                  <a:pt x="0" y="61"/>
                  <a:pt x="8" y="41"/>
                  <a:pt x="25" y="24"/>
                </a:cubicBezTo>
                <a:cubicBezTo>
                  <a:pt x="41" y="8"/>
                  <a:pt x="60" y="0"/>
                  <a:pt x="83" y="0"/>
                </a:cubicBezTo>
                <a:lnTo>
                  <a:pt x="1207" y="0"/>
                </a:lnTo>
                <a:cubicBezTo>
                  <a:pt x="1230" y="0"/>
                  <a:pt x="1250" y="8"/>
                  <a:pt x="1266" y="24"/>
                </a:cubicBezTo>
                <a:cubicBezTo>
                  <a:pt x="1282" y="41"/>
                  <a:pt x="1290" y="61"/>
                  <a:pt x="1290" y="84"/>
                </a:cubicBezTo>
                <a:lnTo>
                  <a:pt x="1290" y="375"/>
                </a:lnTo>
                <a:cubicBezTo>
                  <a:pt x="1290" y="398"/>
                  <a:pt x="1282" y="418"/>
                  <a:pt x="1266" y="434"/>
                </a:cubicBezTo>
                <a:cubicBezTo>
                  <a:pt x="1250" y="450"/>
                  <a:pt x="1230" y="458"/>
                  <a:pt x="1207" y="458"/>
                </a:cubicBezTo>
                <a:lnTo>
                  <a:pt x="83" y="458"/>
                </a:lnTo>
                <a:cubicBezTo>
                  <a:pt x="60" y="458"/>
                  <a:pt x="41" y="450"/>
                  <a:pt x="25" y="434"/>
                </a:cubicBezTo>
                <a:cubicBezTo>
                  <a:pt x="8" y="418"/>
                  <a:pt x="0" y="398"/>
                  <a:pt x="0" y="375"/>
                </a:cubicBezTo>
                <a:moveTo>
                  <a:pt x="21" y="84"/>
                </a:moveTo>
                <a:lnTo>
                  <a:pt x="21" y="375"/>
                </a:lnTo>
                <a:cubicBezTo>
                  <a:pt x="21" y="383"/>
                  <a:pt x="23" y="391"/>
                  <a:pt x="26" y="399"/>
                </a:cubicBezTo>
                <a:cubicBezTo>
                  <a:pt x="29" y="407"/>
                  <a:pt x="33" y="413"/>
                  <a:pt x="39" y="419"/>
                </a:cubicBezTo>
                <a:cubicBezTo>
                  <a:pt x="45" y="425"/>
                  <a:pt x="52" y="430"/>
                  <a:pt x="60" y="433"/>
                </a:cubicBezTo>
                <a:cubicBezTo>
                  <a:pt x="67" y="436"/>
                  <a:pt x="75" y="438"/>
                  <a:pt x="83" y="438"/>
                </a:cubicBezTo>
                <a:lnTo>
                  <a:pt x="1207" y="438"/>
                </a:lnTo>
                <a:cubicBezTo>
                  <a:pt x="1216" y="438"/>
                  <a:pt x="1224" y="436"/>
                  <a:pt x="1231" y="433"/>
                </a:cubicBezTo>
                <a:cubicBezTo>
                  <a:pt x="1239" y="430"/>
                  <a:pt x="1246" y="425"/>
                  <a:pt x="1251" y="419"/>
                </a:cubicBezTo>
                <a:cubicBezTo>
                  <a:pt x="1257" y="413"/>
                  <a:pt x="1262" y="407"/>
                  <a:pt x="1265" y="399"/>
                </a:cubicBezTo>
                <a:cubicBezTo>
                  <a:pt x="1268" y="391"/>
                  <a:pt x="1270" y="383"/>
                  <a:pt x="1270" y="375"/>
                </a:cubicBezTo>
                <a:lnTo>
                  <a:pt x="1270" y="84"/>
                </a:lnTo>
                <a:cubicBezTo>
                  <a:pt x="1270" y="76"/>
                  <a:pt x="1268" y="68"/>
                  <a:pt x="1265" y="60"/>
                </a:cubicBezTo>
                <a:cubicBezTo>
                  <a:pt x="1262" y="53"/>
                  <a:pt x="1257" y="46"/>
                  <a:pt x="1251" y="40"/>
                </a:cubicBezTo>
                <a:cubicBezTo>
                  <a:pt x="1246" y="34"/>
                  <a:pt x="1239" y="30"/>
                  <a:pt x="1231" y="25"/>
                </a:cubicBezTo>
                <a:cubicBezTo>
                  <a:pt x="1224" y="22"/>
                  <a:pt x="1216" y="21"/>
                  <a:pt x="1207" y="21"/>
                </a:cubicBezTo>
                <a:lnTo>
                  <a:pt x="83" y="21"/>
                </a:lnTo>
                <a:cubicBezTo>
                  <a:pt x="75" y="21"/>
                  <a:pt x="67" y="22"/>
                  <a:pt x="60" y="25"/>
                </a:cubicBezTo>
                <a:cubicBezTo>
                  <a:pt x="52" y="30"/>
                  <a:pt x="45" y="34"/>
                  <a:pt x="39" y="40"/>
                </a:cubicBezTo>
                <a:cubicBezTo>
                  <a:pt x="33" y="46"/>
                  <a:pt x="29" y="53"/>
                  <a:pt x="26" y="60"/>
                </a:cubicBezTo>
                <a:cubicBezTo>
                  <a:pt x="23" y="68"/>
                  <a:pt x="21" y="76"/>
                  <a:pt x="21" y="84"/>
                </a:cubicBez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11" name="文本框 1310"/>
          <p:cNvSpPr txBox="1"/>
          <p:nvPr/>
        </p:nvSpPr>
        <p:spPr>
          <a:xfrm>
            <a:off x="1306080" y="5482800"/>
            <a:ext cx="60264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模块化设计</a:t>
            </a:r>
            <a:endParaRPr lang="en-US" sz="939" b="0" u="none" strike="noStrike">
              <a:solidFill>
                <a:srgbClr val="000000"/>
              </a:solidFill>
              <a:effectLst/>
              <a:uFillTx/>
              <a:latin typeface="Times New Roman"/>
            </a:endParaRPr>
          </a:p>
        </p:txBody>
      </p:sp>
      <p:sp>
        <p:nvSpPr>
          <p:cNvPr id="1312" name="文本框 1311"/>
          <p:cNvSpPr txBox="1"/>
          <p:nvPr/>
        </p:nvSpPr>
        <p:spPr>
          <a:xfrm>
            <a:off x="2032200" y="5509440"/>
            <a:ext cx="335880" cy="122400"/>
          </a:xfrm>
          <a:prstGeom prst="rect">
            <a:avLst/>
          </a:prstGeom>
          <a:noFill/>
          <a:ln w="0">
            <a:noFill/>
          </a:ln>
        </p:spPr>
        <p:txBody>
          <a:bodyPr wrap="none" lIns="0" tIns="0" rIns="0" bIns="0" anchor="t">
            <a:spAutoFit/>
          </a:bodyPr>
          <a:lstStyle/>
          <a:p>
            <a:r>
              <a:rPr lang="zh-CN" sz="660" b="0" u="none" strike="noStrike">
                <a:solidFill>
                  <a:srgbClr val="FFB86A"/>
                </a:solidFill>
                <a:effectLst/>
                <a:uFillTx/>
                <a:latin typeface="NotoSansCJKsc"/>
                <a:ea typeface="NotoSansCJKsc"/>
              </a:rPr>
              <a:t>系统架构</a:t>
            </a:r>
            <a:endParaRPr lang="en-US" sz="660" b="0" u="none" strike="noStrike">
              <a:solidFill>
                <a:srgbClr val="000000"/>
              </a:solidFill>
              <a:effectLst/>
              <a:uFillTx/>
              <a:latin typeface="Times New Roman"/>
            </a:endParaRPr>
          </a:p>
        </p:txBody>
      </p:sp>
      <p:sp>
        <p:nvSpPr>
          <p:cNvPr id="1313" name="文本框 1312"/>
          <p:cNvSpPr txBox="1"/>
          <p:nvPr/>
        </p:nvSpPr>
        <p:spPr>
          <a:xfrm>
            <a:off x="1306080" y="5724720"/>
            <a:ext cx="37864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清晰划分数据预处理、向量检索、⽣成和响应整合模块，确保系统可扩展性和维护</a:t>
            </a:r>
            <a:endParaRPr lang="en-US" sz="820" b="0" u="none" strike="noStrike">
              <a:solidFill>
                <a:srgbClr val="000000"/>
              </a:solidFill>
              <a:effectLst/>
              <a:uFillTx/>
              <a:latin typeface="Times New Roman"/>
            </a:endParaRPr>
          </a:p>
        </p:txBody>
      </p:sp>
      <p:sp>
        <p:nvSpPr>
          <p:cNvPr id="1314" name="任意多边形 1313"/>
          <p:cNvSpPr/>
          <p:nvPr/>
        </p:nvSpPr>
        <p:spPr>
          <a:xfrm>
            <a:off x="5445720" y="5374440"/>
            <a:ext cx="4345920" cy="779040"/>
          </a:xfrm>
          <a:custGeom>
            <a:avLst/>
            <a:gdLst/>
            <a:ahLst/>
            <a:cxnLst/>
            <a:rect l="0" t="0" r="r" b="b"/>
            <a:pathLst>
              <a:path w="12072" h="2164">
                <a:moveTo>
                  <a:pt x="0" y="2164"/>
                </a:moveTo>
                <a:lnTo>
                  <a:pt x="0" y="0"/>
                </a:lnTo>
                <a:lnTo>
                  <a:pt x="11905" y="0"/>
                </a:lnTo>
                <a:cubicBezTo>
                  <a:pt x="11916" y="0"/>
                  <a:pt x="11927" y="1"/>
                  <a:pt x="11938" y="4"/>
                </a:cubicBezTo>
                <a:cubicBezTo>
                  <a:pt x="11948" y="6"/>
                  <a:pt x="11959" y="9"/>
                  <a:pt x="11969" y="13"/>
                </a:cubicBezTo>
                <a:cubicBezTo>
                  <a:pt x="11979" y="17"/>
                  <a:pt x="11989" y="22"/>
                  <a:pt x="11998" y="28"/>
                </a:cubicBezTo>
                <a:cubicBezTo>
                  <a:pt x="12007" y="34"/>
                  <a:pt x="12015" y="41"/>
                  <a:pt x="12023" y="49"/>
                </a:cubicBezTo>
                <a:cubicBezTo>
                  <a:pt x="12031" y="57"/>
                  <a:pt x="12038" y="65"/>
                  <a:pt x="12044" y="74"/>
                </a:cubicBezTo>
                <a:cubicBezTo>
                  <a:pt x="12050" y="83"/>
                  <a:pt x="12055" y="93"/>
                  <a:pt x="12059" y="103"/>
                </a:cubicBezTo>
                <a:cubicBezTo>
                  <a:pt x="12063" y="113"/>
                  <a:pt x="12066" y="124"/>
                  <a:pt x="12068" y="134"/>
                </a:cubicBezTo>
                <a:cubicBezTo>
                  <a:pt x="12071" y="145"/>
                  <a:pt x="12072" y="156"/>
                  <a:pt x="12072" y="167"/>
                </a:cubicBezTo>
                <a:lnTo>
                  <a:pt x="12072" y="1998"/>
                </a:lnTo>
                <a:cubicBezTo>
                  <a:pt x="12072" y="2008"/>
                  <a:pt x="12071" y="2019"/>
                  <a:pt x="12068" y="2030"/>
                </a:cubicBezTo>
                <a:cubicBezTo>
                  <a:pt x="12066" y="2041"/>
                  <a:pt x="12063" y="2051"/>
                  <a:pt x="12059" y="2061"/>
                </a:cubicBezTo>
                <a:cubicBezTo>
                  <a:pt x="12055" y="2071"/>
                  <a:pt x="12050" y="2081"/>
                  <a:pt x="12044" y="2090"/>
                </a:cubicBezTo>
                <a:cubicBezTo>
                  <a:pt x="12038" y="2099"/>
                  <a:pt x="12031" y="2107"/>
                  <a:pt x="12023" y="2115"/>
                </a:cubicBezTo>
                <a:cubicBezTo>
                  <a:pt x="12015" y="2123"/>
                  <a:pt x="12007" y="2130"/>
                  <a:pt x="11998" y="2136"/>
                </a:cubicBezTo>
                <a:cubicBezTo>
                  <a:pt x="11989" y="2142"/>
                  <a:pt x="11979" y="2147"/>
                  <a:pt x="11969" y="2151"/>
                </a:cubicBezTo>
                <a:cubicBezTo>
                  <a:pt x="11959" y="2155"/>
                  <a:pt x="11948" y="2159"/>
                  <a:pt x="11938" y="2161"/>
                </a:cubicBezTo>
                <a:cubicBezTo>
                  <a:pt x="11927" y="2163"/>
                  <a:pt x="11916" y="2164"/>
                  <a:pt x="11905" y="2164"/>
                </a:cubicBezTo>
                <a:lnTo>
                  <a:pt x="0" y="2164"/>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15" name="任意多边形 1314"/>
          <p:cNvSpPr/>
          <p:nvPr/>
        </p:nvSpPr>
        <p:spPr>
          <a:xfrm>
            <a:off x="5434560" y="5374440"/>
            <a:ext cx="22680" cy="779040"/>
          </a:xfrm>
          <a:custGeom>
            <a:avLst/>
            <a:gdLst/>
            <a:ahLst/>
            <a:cxnLst/>
            <a:rect l="0" t="0" r="r" b="b"/>
            <a:pathLst>
              <a:path w="63" h="2164">
                <a:moveTo>
                  <a:pt x="0" y="0"/>
                </a:moveTo>
                <a:lnTo>
                  <a:pt x="63" y="0"/>
                </a:lnTo>
                <a:lnTo>
                  <a:pt x="63" y="2164"/>
                </a:lnTo>
                <a:lnTo>
                  <a:pt x="0" y="2164"/>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316" name="图片 1315"/>
          <p:cNvPicPr/>
          <p:nvPr/>
        </p:nvPicPr>
        <p:blipFill>
          <a:blip r:embed="rId12"/>
          <a:stretch/>
        </p:blipFill>
        <p:spPr>
          <a:xfrm>
            <a:off x="5576760" y="5524560"/>
            <a:ext cx="171720" cy="149400"/>
          </a:xfrm>
          <a:prstGeom prst="rect">
            <a:avLst/>
          </a:prstGeom>
          <a:noFill/>
          <a:ln w="0">
            <a:noFill/>
          </a:ln>
        </p:spPr>
      </p:pic>
      <p:sp>
        <p:nvSpPr>
          <p:cNvPr id="1317" name="文本框 1316"/>
          <p:cNvSpPr txBox="1"/>
          <p:nvPr/>
        </p:nvSpPr>
        <p:spPr>
          <a:xfrm>
            <a:off x="1306080" y="5874480"/>
            <a:ext cx="10584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性</a:t>
            </a:r>
            <a:endParaRPr lang="en-US" sz="820" b="0" u="none" strike="noStrike">
              <a:solidFill>
                <a:srgbClr val="000000"/>
              </a:solidFill>
              <a:effectLst/>
              <a:uFillTx/>
              <a:latin typeface="Times New Roman"/>
            </a:endParaRPr>
          </a:p>
        </p:txBody>
      </p:sp>
      <p:sp>
        <p:nvSpPr>
          <p:cNvPr id="1318" name="任意多边形 1317"/>
          <p:cNvSpPr/>
          <p:nvPr/>
        </p:nvSpPr>
        <p:spPr>
          <a:xfrm>
            <a:off x="6377760" y="5501880"/>
            <a:ext cx="464400" cy="164880"/>
          </a:xfrm>
          <a:custGeom>
            <a:avLst/>
            <a:gdLst/>
            <a:ahLst/>
            <a:cxnLst/>
            <a:rect l="0" t="0" r="r" b="b"/>
            <a:pathLst>
              <a:path w="1290" h="458">
                <a:moveTo>
                  <a:pt x="24" y="24"/>
                </a:moveTo>
                <a:cubicBezTo>
                  <a:pt x="40" y="8"/>
                  <a:pt x="60" y="0"/>
                  <a:pt x="83" y="0"/>
                </a:cubicBezTo>
                <a:lnTo>
                  <a:pt x="1207" y="0"/>
                </a:lnTo>
                <a:cubicBezTo>
                  <a:pt x="1230" y="0"/>
                  <a:pt x="1249" y="8"/>
                  <a:pt x="1266" y="24"/>
                </a:cubicBezTo>
                <a:cubicBezTo>
                  <a:pt x="1282" y="41"/>
                  <a:pt x="1290" y="61"/>
                  <a:pt x="1290" y="84"/>
                </a:cubicBezTo>
                <a:lnTo>
                  <a:pt x="1290" y="375"/>
                </a:lnTo>
                <a:cubicBezTo>
                  <a:pt x="1290" y="398"/>
                  <a:pt x="1282" y="418"/>
                  <a:pt x="1266" y="434"/>
                </a:cubicBezTo>
                <a:cubicBezTo>
                  <a:pt x="1249" y="450"/>
                  <a:pt x="1230" y="458"/>
                  <a:pt x="1207" y="458"/>
                </a:cubicBezTo>
                <a:lnTo>
                  <a:pt x="83" y="458"/>
                </a:lnTo>
                <a:cubicBezTo>
                  <a:pt x="60" y="458"/>
                  <a:pt x="40" y="450"/>
                  <a:pt x="24" y="434"/>
                </a:cubicBezTo>
                <a:cubicBezTo>
                  <a:pt x="8" y="418"/>
                  <a:pt x="0" y="398"/>
                  <a:pt x="0" y="375"/>
                </a:cubicBezTo>
                <a:lnTo>
                  <a:pt x="0" y="84"/>
                </a:lnTo>
                <a:cubicBezTo>
                  <a:pt x="0" y="61"/>
                  <a:pt x="8" y="41"/>
                  <a:pt x="24" y="24"/>
                </a:cubicBezTo>
                <a:close/>
              </a:path>
            </a:pathLst>
          </a:custGeom>
          <a:solidFill>
            <a:srgbClr val="FF9900">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19" name="任意多边形 1318"/>
          <p:cNvSpPr/>
          <p:nvPr/>
        </p:nvSpPr>
        <p:spPr>
          <a:xfrm>
            <a:off x="6377760" y="5501880"/>
            <a:ext cx="464400" cy="164880"/>
          </a:xfrm>
          <a:custGeom>
            <a:avLst/>
            <a:gdLst/>
            <a:ahLst/>
            <a:cxnLst/>
            <a:rect l="0" t="0" r="r" b="b"/>
            <a:pathLst>
              <a:path w="1290" h="458">
                <a:moveTo>
                  <a:pt x="0" y="375"/>
                </a:moveTo>
                <a:lnTo>
                  <a:pt x="0" y="84"/>
                </a:lnTo>
                <a:cubicBezTo>
                  <a:pt x="0" y="61"/>
                  <a:pt x="8" y="41"/>
                  <a:pt x="24" y="24"/>
                </a:cubicBezTo>
                <a:cubicBezTo>
                  <a:pt x="40" y="8"/>
                  <a:pt x="60" y="0"/>
                  <a:pt x="83" y="0"/>
                </a:cubicBezTo>
                <a:lnTo>
                  <a:pt x="1207" y="0"/>
                </a:lnTo>
                <a:cubicBezTo>
                  <a:pt x="1230" y="0"/>
                  <a:pt x="1249" y="8"/>
                  <a:pt x="1266" y="24"/>
                </a:cubicBezTo>
                <a:cubicBezTo>
                  <a:pt x="1282" y="41"/>
                  <a:pt x="1290" y="61"/>
                  <a:pt x="1290" y="84"/>
                </a:cubicBezTo>
                <a:lnTo>
                  <a:pt x="1290" y="375"/>
                </a:lnTo>
                <a:cubicBezTo>
                  <a:pt x="1290" y="398"/>
                  <a:pt x="1282" y="418"/>
                  <a:pt x="1266" y="434"/>
                </a:cubicBezTo>
                <a:cubicBezTo>
                  <a:pt x="1249" y="450"/>
                  <a:pt x="1230" y="458"/>
                  <a:pt x="1207" y="458"/>
                </a:cubicBezTo>
                <a:lnTo>
                  <a:pt x="83" y="458"/>
                </a:lnTo>
                <a:cubicBezTo>
                  <a:pt x="60" y="458"/>
                  <a:pt x="40" y="450"/>
                  <a:pt x="24" y="434"/>
                </a:cubicBezTo>
                <a:cubicBezTo>
                  <a:pt x="8" y="418"/>
                  <a:pt x="0" y="398"/>
                  <a:pt x="0" y="375"/>
                </a:cubicBezTo>
                <a:moveTo>
                  <a:pt x="21" y="84"/>
                </a:moveTo>
                <a:lnTo>
                  <a:pt x="21" y="375"/>
                </a:lnTo>
                <a:cubicBezTo>
                  <a:pt x="21" y="383"/>
                  <a:pt x="22" y="391"/>
                  <a:pt x="25" y="399"/>
                </a:cubicBezTo>
                <a:cubicBezTo>
                  <a:pt x="28" y="407"/>
                  <a:pt x="33" y="413"/>
                  <a:pt x="39" y="419"/>
                </a:cubicBezTo>
                <a:cubicBezTo>
                  <a:pt x="45" y="425"/>
                  <a:pt x="51" y="430"/>
                  <a:pt x="59" y="433"/>
                </a:cubicBezTo>
                <a:cubicBezTo>
                  <a:pt x="67" y="436"/>
                  <a:pt x="75" y="438"/>
                  <a:pt x="83" y="438"/>
                </a:cubicBezTo>
                <a:lnTo>
                  <a:pt x="1207" y="438"/>
                </a:lnTo>
                <a:cubicBezTo>
                  <a:pt x="1215" y="438"/>
                  <a:pt x="1223" y="436"/>
                  <a:pt x="1231" y="433"/>
                </a:cubicBezTo>
                <a:cubicBezTo>
                  <a:pt x="1238" y="430"/>
                  <a:pt x="1245" y="425"/>
                  <a:pt x="1251" y="419"/>
                </a:cubicBezTo>
                <a:cubicBezTo>
                  <a:pt x="1257" y="413"/>
                  <a:pt x="1261" y="407"/>
                  <a:pt x="1264" y="399"/>
                </a:cubicBezTo>
                <a:cubicBezTo>
                  <a:pt x="1268" y="391"/>
                  <a:pt x="1269" y="383"/>
                  <a:pt x="1269" y="375"/>
                </a:cubicBezTo>
                <a:lnTo>
                  <a:pt x="1269" y="84"/>
                </a:lnTo>
                <a:cubicBezTo>
                  <a:pt x="1269" y="76"/>
                  <a:pt x="1268" y="68"/>
                  <a:pt x="1264" y="60"/>
                </a:cubicBezTo>
                <a:cubicBezTo>
                  <a:pt x="1261" y="53"/>
                  <a:pt x="1257" y="46"/>
                  <a:pt x="1251" y="40"/>
                </a:cubicBezTo>
                <a:cubicBezTo>
                  <a:pt x="1245" y="34"/>
                  <a:pt x="1238" y="30"/>
                  <a:pt x="1231" y="25"/>
                </a:cubicBezTo>
                <a:cubicBezTo>
                  <a:pt x="1223" y="22"/>
                  <a:pt x="1215" y="21"/>
                  <a:pt x="1207" y="21"/>
                </a:cubicBezTo>
                <a:lnTo>
                  <a:pt x="83" y="21"/>
                </a:lnTo>
                <a:cubicBezTo>
                  <a:pt x="75" y="21"/>
                  <a:pt x="67" y="22"/>
                  <a:pt x="59" y="25"/>
                </a:cubicBezTo>
                <a:cubicBezTo>
                  <a:pt x="51" y="30"/>
                  <a:pt x="45" y="34"/>
                  <a:pt x="39" y="40"/>
                </a:cubicBezTo>
                <a:cubicBezTo>
                  <a:pt x="33" y="46"/>
                  <a:pt x="28" y="53"/>
                  <a:pt x="25" y="60"/>
                </a:cubicBezTo>
                <a:cubicBezTo>
                  <a:pt x="22" y="68"/>
                  <a:pt x="21" y="76"/>
                  <a:pt x="21" y="84"/>
                </a:cubicBezTo>
                <a:close/>
              </a:path>
            </a:pathLst>
          </a:custGeom>
          <a:solidFill>
            <a:srgbClr val="FF9900">
              <a:alpha val="3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20" name="文本框 1319"/>
          <p:cNvSpPr txBox="1"/>
          <p:nvPr/>
        </p:nvSpPr>
        <p:spPr>
          <a:xfrm>
            <a:off x="5835240" y="5482800"/>
            <a:ext cx="48240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性能监控</a:t>
            </a:r>
            <a:endParaRPr lang="en-US" sz="939" b="0" u="none" strike="noStrike">
              <a:solidFill>
                <a:srgbClr val="000000"/>
              </a:solidFill>
              <a:effectLst/>
              <a:uFillTx/>
              <a:latin typeface="Times New Roman"/>
            </a:endParaRPr>
          </a:p>
        </p:txBody>
      </p:sp>
      <p:sp>
        <p:nvSpPr>
          <p:cNvPr id="1321" name="文本框 1320"/>
          <p:cNvSpPr txBox="1"/>
          <p:nvPr/>
        </p:nvSpPr>
        <p:spPr>
          <a:xfrm>
            <a:off x="6441480" y="5509440"/>
            <a:ext cx="335880" cy="122400"/>
          </a:xfrm>
          <a:prstGeom prst="rect">
            <a:avLst/>
          </a:prstGeom>
          <a:noFill/>
          <a:ln w="0">
            <a:noFill/>
          </a:ln>
        </p:spPr>
        <p:txBody>
          <a:bodyPr wrap="none" lIns="0" tIns="0" rIns="0" bIns="0" anchor="t">
            <a:spAutoFit/>
          </a:bodyPr>
          <a:lstStyle/>
          <a:p>
            <a:r>
              <a:rPr lang="zh-CN" sz="660" b="0" u="none" strike="noStrike">
                <a:solidFill>
                  <a:srgbClr val="FFB86A"/>
                </a:solidFill>
                <a:effectLst/>
                <a:uFillTx/>
                <a:latin typeface="NotoSansCJKsc"/>
                <a:ea typeface="NotoSansCJKsc"/>
              </a:rPr>
              <a:t>系统优化</a:t>
            </a:r>
            <a:endParaRPr lang="en-US" sz="660" b="0" u="none" strike="noStrike">
              <a:solidFill>
                <a:srgbClr val="000000"/>
              </a:solidFill>
              <a:effectLst/>
              <a:uFillTx/>
              <a:latin typeface="Times New Roman"/>
            </a:endParaRPr>
          </a:p>
        </p:txBody>
      </p:sp>
      <p:sp>
        <p:nvSpPr>
          <p:cNvPr id="1322" name="文本框 1321"/>
          <p:cNvSpPr txBox="1"/>
          <p:nvPr/>
        </p:nvSpPr>
        <p:spPr>
          <a:xfrm>
            <a:off x="5835240" y="5724720"/>
            <a:ext cx="4212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实时监控</a:t>
            </a:r>
            <a:endParaRPr lang="en-US" sz="820" b="0" u="none" strike="noStrike">
              <a:solidFill>
                <a:srgbClr val="000000"/>
              </a:solidFill>
              <a:effectLst/>
              <a:uFillTx/>
              <a:latin typeface="Times New Roman"/>
            </a:endParaRPr>
          </a:p>
        </p:txBody>
      </p:sp>
      <p:sp>
        <p:nvSpPr>
          <p:cNvPr id="1323" name="文本框 1322"/>
          <p:cNvSpPr txBox="1"/>
          <p:nvPr/>
        </p:nvSpPr>
        <p:spPr>
          <a:xfrm>
            <a:off x="6254280" y="5749200"/>
            <a:ext cx="214560" cy="122400"/>
          </a:xfrm>
          <a:prstGeom prst="rect">
            <a:avLst/>
          </a:prstGeom>
          <a:noFill/>
          <a:ln w="0">
            <a:noFill/>
          </a:ln>
        </p:spPr>
        <p:txBody>
          <a:bodyPr wrap="none" lIns="0" tIns="0" rIns="0" bIns="0" anchor="t">
            <a:spAutoFit/>
          </a:bodyPr>
          <a:lstStyle/>
          <a:p>
            <a:r>
              <a:rPr lang="en-US" sz="820" b="0" u="none" strike="noStrike">
                <a:solidFill>
                  <a:srgbClr val="DBEAFE"/>
                </a:solidFill>
                <a:effectLst/>
                <a:uFillTx/>
                <a:latin typeface="DejaVuSans"/>
                <a:ea typeface="DejaVuSans"/>
              </a:rPr>
              <a:t>CPU</a:t>
            </a:r>
            <a:endParaRPr lang="en-US" sz="820" b="0" u="none" strike="noStrike">
              <a:solidFill>
                <a:srgbClr val="000000"/>
              </a:solidFill>
              <a:effectLst/>
              <a:uFillTx/>
              <a:latin typeface="Times New Roman"/>
            </a:endParaRPr>
          </a:p>
        </p:txBody>
      </p:sp>
      <p:sp>
        <p:nvSpPr>
          <p:cNvPr id="1324" name="文本框 1323"/>
          <p:cNvSpPr txBox="1"/>
          <p:nvPr/>
        </p:nvSpPr>
        <p:spPr>
          <a:xfrm>
            <a:off x="6467400" y="5724720"/>
            <a:ext cx="31554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使⽤率、内存消耗和响应时间，通过负载测试优化系统在⾼并发环境</a:t>
            </a:r>
            <a:endParaRPr lang="en-US" sz="820" b="0" u="none" strike="noStrike">
              <a:solidFill>
                <a:srgbClr val="000000"/>
              </a:solidFill>
              <a:effectLst/>
              <a:uFillTx/>
              <a:latin typeface="Times New Roman"/>
            </a:endParaRPr>
          </a:p>
        </p:txBody>
      </p:sp>
      <p:sp>
        <p:nvSpPr>
          <p:cNvPr id="1325" name="任意多边形 1324"/>
          <p:cNvSpPr/>
          <p:nvPr/>
        </p:nvSpPr>
        <p:spPr>
          <a:xfrm>
            <a:off x="928080" y="6587280"/>
            <a:ext cx="8863560" cy="748800"/>
          </a:xfrm>
          <a:custGeom>
            <a:avLst/>
            <a:gdLst/>
            <a:ahLst/>
            <a:cxnLst/>
            <a:rect l="0" t="0" r="r" b="b"/>
            <a:pathLst>
              <a:path w="24621" h="2080">
                <a:moveTo>
                  <a:pt x="0" y="1914"/>
                </a:moveTo>
                <a:lnTo>
                  <a:pt x="0" y="166"/>
                </a:lnTo>
                <a:cubicBezTo>
                  <a:pt x="0" y="155"/>
                  <a:pt x="1" y="145"/>
                  <a:pt x="3" y="134"/>
                </a:cubicBezTo>
                <a:cubicBezTo>
                  <a:pt x="5" y="123"/>
                  <a:pt x="8" y="113"/>
                  <a:pt x="13" y="103"/>
                </a:cubicBezTo>
                <a:cubicBezTo>
                  <a:pt x="17" y="93"/>
                  <a:pt x="22" y="83"/>
                  <a:pt x="28" y="74"/>
                </a:cubicBezTo>
                <a:cubicBezTo>
                  <a:pt x="34" y="65"/>
                  <a:pt x="41" y="56"/>
                  <a:pt x="49" y="49"/>
                </a:cubicBezTo>
                <a:cubicBezTo>
                  <a:pt x="56" y="41"/>
                  <a:pt x="65" y="34"/>
                  <a:pt x="74" y="28"/>
                </a:cubicBezTo>
                <a:cubicBezTo>
                  <a:pt x="83" y="22"/>
                  <a:pt x="93" y="17"/>
                  <a:pt x="103" y="13"/>
                </a:cubicBezTo>
                <a:cubicBezTo>
                  <a:pt x="113" y="8"/>
                  <a:pt x="123" y="5"/>
                  <a:pt x="134" y="3"/>
                </a:cubicBezTo>
                <a:cubicBezTo>
                  <a:pt x="145" y="1"/>
                  <a:pt x="155" y="0"/>
                  <a:pt x="166" y="0"/>
                </a:cubicBezTo>
                <a:lnTo>
                  <a:pt x="24454" y="0"/>
                </a:lnTo>
                <a:cubicBezTo>
                  <a:pt x="24465" y="0"/>
                  <a:pt x="24476" y="1"/>
                  <a:pt x="24487" y="3"/>
                </a:cubicBezTo>
                <a:cubicBezTo>
                  <a:pt x="24497" y="5"/>
                  <a:pt x="24508" y="8"/>
                  <a:pt x="24518" y="13"/>
                </a:cubicBezTo>
                <a:cubicBezTo>
                  <a:pt x="24528" y="17"/>
                  <a:pt x="24538" y="22"/>
                  <a:pt x="24547" y="28"/>
                </a:cubicBezTo>
                <a:cubicBezTo>
                  <a:pt x="24556" y="34"/>
                  <a:pt x="24564" y="41"/>
                  <a:pt x="24572" y="49"/>
                </a:cubicBezTo>
                <a:cubicBezTo>
                  <a:pt x="24580" y="56"/>
                  <a:pt x="24587" y="65"/>
                  <a:pt x="24593" y="74"/>
                </a:cubicBezTo>
                <a:cubicBezTo>
                  <a:pt x="24599" y="83"/>
                  <a:pt x="24604" y="93"/>
                  <a:pt x="24608" y="103"/>
                </a:cubicBezTo>
                <a:cubicBezTo>
                  <a:pt x="24612" y="113"/>
                  <a:pt x="24615" y="123"/>
                  <a:pt x="24617" y="134"/>
                </a:cubicBezTo>
                <a:cubicBezTo>
                  <a:pt x="24620" y="145"/>
                  <a:pt x="24621" y="155"/>
                  <a:pt x="24621" y="166"/>
                </a:cubicBezTo>
                <a:lnTo>
                  <a:pt x="24621" y="1914"/>
                </a:lnTo>
                <a:cubicBezTo>
                  <a:pt x="24621" y="1925"/>
                  <a:pt x="24620" y="1936"/>
                  <a:pt x="24617" y="1946"/>
                </a:cubicBezTo>
                <a:cubicBezTo>
                  <a:pt x="24615" y="1957"/>
                  <a:pt x="24612" y="1968"/>
                  <a:pt x="24608" y="1978"/>
                </a:cubicBezTo>
                <a:cubicBezTo>
                  <a:pt x="24604" y="1988"/>
                  <a:pt x="24599" y="1997"/>
                  <a:pt x="24593" y="2006"/>
                </a:cubicBezTo>
                <a:cubicBezTo>
                  <a:pt x="24587" y="2015"/>
                  <a:pt x="24580" y="2024"/>
                  <a:pt x="24572" y="2032"/>
                </a:cubicBezTo>
                <a:cubicBezTo>
                  <a:pt x="24564" y="2039"/>
                  <a:pt x="24556" y="2046"/>
                  <a:pt x="24547" y="2052"/>
                </a:cubicBezTo>
                <a:cubicBezTo>
                  <a:pt x="24538" y="2058"/>
                  <a:pt x="24528" y="2063"/>
                  <a:pt x="24518" y="2068"/>
                </a:cubicBezTo>
                <a:cubicBezTo>
                  <a:pt x="24508" y="2072"/>
                  <a:pt x="24497" y="2075"/>
                  <a:pt x="24487" y="2077"/>
                </a:cubicBezTo>
                <a:cubicBezTo>
                  <a:pt x="24476" y="2079"/>
                  <a:pt x="24465" y="2080"/>
                  <a:pt x="24454" y="2080"/>
                </a:cubicBezTo>
                <a:lnTo>
                  <a:pt x="166" y="2080"/>
                </a:lnTo>
                <a:cubicBezTo>
                  <a:pt x="155" y="2080"/>
                  <a:pt x="145" y="2079"/>
                  <a:pt x="134" y="2077"/>
                </a:cubicBezTo>
                <a:cubicBezTo>
                  <a:pt x="123" y="2075"/>
                  <a:pt x="113" y="2072"/>
                  <a:pt x="103" y="2068"/>
                </a:cubicBezTo>
                <a:cubicBezTo>
                  <a:pt x="93" y="2063"/>
                  <a:pt x="83" y="2058"/>
                  <a:pt x="74" y="2052"/>
                </a:cubicBezTo>
                <a:cubicBezTo>
                  <a:pt x="65" y="2046"/>
                  <a:pt x="56" y="2039"/>
                  <a:pt x="49" y="2032"/>
                </a:cubicBezTo>
                <a:cubicBezTo>
                  <a:pt x="41" y="2024"/>
                  <a:pt x="34" y="2015"/>
                  <a:pt x="28" y="2006"/>
                </a:cubicBezTo>
                <a:cubicBezTo>
                  <a:pt x="22" y="1997"/>
                  <a:pt x="17" y="1988"/>
                  <a:pt x="13" y="1978"/>
                </a:cubicBezTo>
                <a:cubicBezTo>
                  <a:pt x="8" y="1968"/>
                  <a:pt x="5" y="1957"/>
                  <a:pt x="3" y="1946"/>
                </a:cubicBezTo>
                <a:cubicBezTo>
                  <a:pt x="1" y="1936"/>
                  <a:pt x="0" y="1925"/>
                  <a:pt x="0" y="1914"/>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26" name="图片 1325"/>
          <p:cNvPicPr/>
          <p:nvPr/>
        </p:nvPicPr>
        <p:blipFill>
          <a:blip r:embed="rId13"/>
          <a:stretch/>
        </p:blipFill>
        <p:spPr>
          <a:xfrm>
            <a:off x="1047960" y="6886800"/>
            <a:ext cx="171720" cy="149400"/>
          </a:xfrm>
          <a:prstGeom prst="rect">
            <a:avLst/>
          </a:prstGeom>
          <a:noFill/>
          <a:ln w="0">
            <a:noFill/>
          </a:ln>
        </p:spPr>
      </p:pic>
      <p:sp>
        <p:nvSpPr>
          <p:cNvPr id="1327" name="文本框 1326"/>
          <p:cNvSpPr txBox="1"/>
          <p:nvPr/>
        </p:nvSpPr>
        <p:spPr>
          <a:xfrm>
            <a:off x="5835240" y="5874480"/>
            <a:ext cx="42120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下的表现</a:t>
            </a:r>
            <a:endParaRPr lang="en-US" sz="820" b="0" u="none" strike="noStrike">
              <a:solidFill>
                <a:srgbClr val="000000"/>
              </a:solidFill>
              <a:effectLst/>
              <a:uFillTx/>
              <a:latin typeface="Times New Roman"/>
            </a:endParaRPr>
          </a:p>
        </p:txBody>
      </p:sp>
      <p:sp>
        <p:nvSpPr>
          <p:cNvPr id="1328" name="文本框 1327"/>
          <p:cNvSpPr txBox="1"/>
          <p:nvPr/>
        </p:nvSpPr>
        <p:spPr>
          <a:xfrm>
            <a:off x="1306080" y="6695640"/>
            <a:ext cx="241560" cy="175680"/>
          </a:xfrm>
          <a:prstGeom prst="rect">
            <a:avLst/>
          </a:prstGeom>
          <a:noFill/>
          <a:ln w="0">
            <a:noFill/>
          </a:ln>
        </p:spPr>
        <p:txBody>
          <a:bodyPr wrap="none" lIns="0" tIns="0" rIns="0" bIns="0" anchor="t">
            <a:spAutoFit/>
          </a:bodyPr>
          <a:lstStyle/>
          <a:p>
            <a:r>
              <a:rPr lang="zh-CN" sz="939" b="0" u="none" strike="noStrike">
                <a:solidFill>
                  <a:srgbClr val="FFFFFF"/>
                </a:solidFill>
                <a:effectLst/>
                <a:uFillTx/>
                <a:latin typeface="NotoSansCJKsc"/>
                <a:ea typeface="NotoSansCJKsc"/>
              </a:rPr>
              <a:t>结语</a:t>
            </a:r>
            <a:endParaRPr lang="en-US" sz="939" b="0" u="none" strike="noStrike">
              <a:solidFill>
                <a:srgbClr val="000000"/>
              </a:solidFill>
              <a:effectLst/>
              <a:uFillTx/>
              <a:latin typeface="Times New Roman"/>
            </a:endParaRPr>
          </a:p>
        </p:txBody>
      </p:sp>
      <p:sp>
        <p:nvSpPr>
          <p:cNvPr id="1329" name="文本框 1328"/>
          <p:cNvSpPr txBox="1"/>
          <p:nvPr/>
        </p:nvSpPr>
        <p:spPr>
          <a:xfrm>
            <a:off x="1306080" y="6907680"/>
            <a:ext cx="830808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企业⽂档问答系统的开发不仅提⾼了信息检索效率，还加速了决策过程。通过合理的系统结构和模块划分，结合检索与⽣成技术的优势，能够构建出⾼效、精准的企业级知识服务平</a:t>
            </a:r>
            <a:endParaRPr lang="en-US" sz="820" b="0" u="none" strike="noStrike">
              <a:solidFill>
                <a:srgbClr val="000000"/>
              </a:solidFill>
              <a:effectLst/>
              <a:uFillTx/>
              <a:latin typeface="Times New Roman"/>
            </a:endParaRPr>
          </a:p>
        </p:txBody>
      </p:sp>
      <p:sp>
        <p:nvSpPr>
          <p:cNvPr id="1330" name="文本框 1329"/>
          <p:cNvSpPr txBox="1"/>
          <p:nvPr/>
        </p:nvSpPr>
        <p:spPr>
          <a:xfrm>
            <a:off x="1306080" y="7057080"/>
            <a:ext cx="210960" cy="153000"/>
          </a:xfrm>
          <a:prstGeom prst="rect">
            <a:avLst/>
          </a:prstGeom>
          <a:noFill/>
          <a:ln w="0">
            <a:noFill/>
          </a:ln>
        </p:spPr>
        <p:txBody>
          <a:bodyPr wrap="none" lIns="0" tIns="0" rIns="0" bIns="0" anchor="t">
            <a:spAutoFit/>
          </a:bodyPr>
          <a:lstStyle/>
          <a:p>
            <a:r>
              <a:rPr lang="zh-CN" sz="820" b="0" u="none" strike="noStrike">
                <a:solidFill>
                  <a:srgbClr val="DBEAFE"/>
                </a:solidFill>
                <a:effectLst/>
                <a:uFillTx/>
                <a:latin typeface="NotoSansCJKsc"/>
                <a:ea typeface="NotoSansCJKsc"/>
              </a:rPr>
              <a:t>台。</a:t>
            </a:r>
            <a:endParaRPr lang="en-US" sz="820" b="0" u="none" strike="noStrike">
              <a:solidFill>
                <a:srgbClr val="000000"/>
              </a:solidFill>
              <a:effectLst/>
              <a:uFillTx/>
              <a:latin typeface="Times New Roman"/>
            </a:endParaRPr>
          </a:p>
        </p:txBody>
      </p:sp>
      <p:sp>
        <p:nvSpPr>
          <p:cNvPr id="1331" name="文本框 1330"/>
          <p:cNvSpPr txBox="1"/>
          <p:nvPr/>
        </p:nvSpPr>
        <p:spPr>
          <a:xfrm>
            <a:off x="9628560" y="7403400"/>
            <a:ext cx="370440" cy="122400"/>
          </a:xfrm>
          <a:prstGeom prst="rect">
            <a:avLst/>
          </a:prstGeom>
          <a:noFill/>
          <a:ln w="0">
            <a:noFill/>
          </a:ln>
        </p:spPr>
        <p:txBody>
          <a:bodyPr wrap="none" lIns="0" tIns="0" rIns="0" bIns="0" anchor="t">
            <a:spAutoFit/>
          </a:bodyPr>
          <a:lstStyle/>
          <a:p>
            <a:r>
              <a:rPr lang="en-US" sz="820" b="0" u="none" strike="noStrike">
                <a:solidFill>
                  <a:srgbClr val="FFFFFF"/>
                </a:solidFill>
                <a:effectLst/>
                <a:uFillTx/>
                <a:latin typeface="DejaVuSans"/>
                <a:ea typeface="DejaVuSans"/>
              </a:rPr>
              <a:t>16 / 16</a:t>
            </a:r>
            <a:endParaRPr lang="en-US" sz="8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50"/>
          <p:cNvSpPr/>
          <p:nvPr/>
        </p:nvSpPr>
        <p:spPr>
          <a:xfrm>
            <a:off x="0" y="0"/>
            <a:ext cx="10704600" cy="6452640"/>
          </a:xfrm>
          <a:custGeom>
            <a:avLst/>
            <a:gdLst/>
            <a:ahLst/>
            <a:cxnLst/>
            <a:rect l="0" t="0" r="r" b="b"/>
            <a:pathLst>
              <a:path w="29735" h="17924">
                <a:moveTo>
                  <a:pt x="0" y="0"/>
                </a:moveTo>
                <a:lnTo>
                  <a:pt x="29735" y="0"/>
                </a:lnTo>
                <a:lnTo>
                  <a:pt x="29735" y="17924"/>
                </a:lnTo>
                <a:lnTo>
                  <a:pt x="0" y="17924"/>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2" name="图片 51"/>
          <p:cNvPicPr/>
          <p:nvPr/>
        </p:nvPicPr>
        <p:blipFill>
          <a:blip r:embed="rId2"/>
          <a:stretch/>
        </p:blipFill>
        <p:spPr>
          <a:xfrm>
            <a:off x="466560" y="282960"/>
            <a:ext cx="9786600" cy="5887080"/>
          </a:xfrm>
          <a:prstGeom prst="rect">
            <a:avLst/>
          </a:prstGeom>
          <a:noFill/>
          <a:ln w="0">
            <a:noFill/>
          </a:ln>
        </p:spPr>
      </p:pic>
      <p:sp>
        <p:nvSpPr>
          <p:cNvPr id="53" name="任意多边形 52"/>
          <p:cNvSpPr/>
          <p:nvPr/>
        </p:nvSpPr>
        <p:spPr>
          <a:xfrm>
            <a:off x="9335880" y="-360"/>
            <a:ext cx="1368720" cy="1200960"/>
          </a:xfrm>
          <a:custGeom>
            <a:avLst/>
            <a:gdLst/>
            <a:ahLst/>
            <a:cxnLst/>
            <a:rect l="0" t="0" r="r" b="b"/>
            <a:pathLst>
              <a:path w="3802" h="3336">
                <a:moveTo>
                  <a:pt x="3802" y="2515"/>
                </a:moveTo>
                <a:cubicBezTo>
                  <a:pt x="3791" y="2530"/>
                  <a:pt x="3779" y="2545"/>
                  <a:pt x="3767" y="2560"/>
                </a:cubicBezTo>
                <a:cubicBezTo>
                  <a:pt x="3722" y="2613"/>
                  <a:pt x="3676" y="2665"/>
                  <a:pt x="3627" y="2714"/>
                </a:cubicBezTo>
                <a:cubicBezTo>
                  <a:pt x="3577" y="2763"/>
                  <a:pt x="3526" y="2810"/>
                  <a:pt x="3472" y="2854"/>
                </a:cubicBezTo>
                <a:cubicBezTo>
                  <a:pt x="3418" y="2898"/>
                  <a:pt x="3363" y="2939"/>
                  <a:pt x="3305" y="2978"/>
                </a:cubicBezTo>
                <a:cubicBezTo>
                  <a:pt x="3247" y="3017"/>
                  <a:pt x="3187" y="3053"/>
                  <a:pt x="3126" y="3085"/>
                </a:cubicBezTo>
                <a:cubicBezTo>
                  <a:pt x="3065" y="3118"/>
                  <a:pt x="3002" y="3148"/>
                  <a:pt x="2938" y="3174"/>
                </a:cubicBezTo>
                <a:cubicBezTo>
                  <a:pt x="2873" y="3201"/>
                  <a:pt x="2808" y="3224"/>
                  <a:pt x="2741" y="3245"/>
                </a:cubicBezTo>
                <a:cubicBezTo>
                  <a:pt x="2675" y="3265"/>
                  <a:pt x="2607" y="3282"/>
                  <a:pt x="2538" y="3295"/>
                </a:cubicBezTo>
                <a:cubicBezTo>
                  <a:pt x="2470" y="3309"/>
                  <a:pt x="2401" y="3319"/>
                  <a:pt x="2332" y="3326"/>
                </a:cubicBezTo>
                <a:cubicBezTo>
                  <a:pt x="2263" y="3333"/>
                  <a:pt x="2193" y="3336"/>
                  <a:pt x="2124" y="3336"/>
                </a:cubicBezTo>
                <a:cubicBezTo>
                  <a:pt x="2054" y="3336"/>
                  <a:pt x="1985" y="3333"/>
                  <a:pt x="1916" y="3326"/>
                </a:cubicBezTo>
                <a:cubicBezTo>
                  <a:pt x="1846" y="3319"/>
                  <a:pt x="1778" y="3309"/>
                  <a:pt x="1709" y="3295"/>
                </a:cubicBezTo>
                <a:cubicBezTo>
                  <a:pt x="1641" y="3282"/>
                  <a:pt x="1574" y="3265"/>
                  <a:pt x="1507" y="3245"/>
                </a:cubicBezTo>
                <a:cubicBezTo>
                  <a:pt x="1441" y="3224"/>
                  <a:pt x="1375" y="3201"/>
                  <a:pt x="1311" y="3174"/>
                </a:cubicBezTo>
                <a:cubicBezTo>
                  <a:pt x="1247" y="3148"/>
                  <a:pt x="1184" y="3118"/>
                  <a:pt x="1123" y="3085"/>
                </a:cubicBezTo>
                <a:cubicBezTo>
                  <a:pt x="1061" y="3053"/>
                  <a:pt x="1002" y="3017"/>
                  <a:pt x="944" y="2978"/>
                </a:cubicBezTo>
                <a:cubicBezTo>
                  <a:pt x="886" y="2939"/>
                  <a:pt x="830" y="2898"/>
                  <a:pt x="776" y="2854"/>
                </a:cubicBezTo>
                <a:cubicBezTo>
                  <a:pt x="723" y="2810"/>
                  <a:pt x="671" y="2763"/>
                  <a:pt x="622" y="2714"/>
                </a:cubicBezTo>
                <a:cubicBezTo>
                  <a:pt x="573" y="2665"/>
                  <a:pt x="526" y="2613"/>
                  <a:pt x="482" y="2560"/>
                </a:cubicBezTo>
                <a:cubicBezTo>
                  <a:pt x="438" y="2506"/>
                  <a:pt x="396" y="2450"/>
                  <a:pt x="358" y="2392"/>
                </a:cubicBezTo>
                <a:cubicBezTo>
                  <a:pt x="319" y="2334"/>
                  <a:pt x="283" y="2275"/>
                  <a:pt x="251" y="2213"/>
                </a:cubicBezTo>
                <a:cubicBezTo>
                  <a:pt x="218" y="2152"/>
                  <a:pt x="188" y="2089"/>
                  <a:pt x="161" y="2025"/>
                </a:cubicBezTo>
                <a:cubicBezTo>
                  <a:pt x="135" y="1961"/>
                  <a:pt x="111" y="1895"/>
                  <a:pt x="91" y="1829"/>
                </a:cubicBezTo>
                <a:cubicBezTo>
                  <a:pt x="71" y="1762"/>
                  <a:pt x="54" y="1695"/>
                  <a:pt x="41" y="1626"/>
                </a:cubicBezTo>
                <a:cubicBezTo>
                  <a:pt x="27" y="1557"/>
                  <a:pt x="17" y="1489"/>
                  <a:pt x="10" y="1419"/>
                </a:cubicBezTo>
                <a:cubicBezTo>
                  <a:pt x="3" y="1350"/>
                  <a:pt x="0" y="1281"/>
                  <a:pt x="0" y="1211"/>
                </a:cubicBezTo>
                <a:cubicBezTo>
                  <a:pt x="0" y="1142"/>
                  <a:pt x="3" y="1072"/>
                  <a:pt x="10" y="1003"/>
                </a:cubicBezTo>
                <a:cubicBezTo>
                  <a:pt x="17" y="934"/>
                  <a:pt x="27" y="865"/>
                  <a:pt x="41" y="797"/>
                </a:cubicBezTo>
                <a:cubicBezTo>
                  <a:pt x="54" y="729"/>
                  <a:pt x="71" y="661"/>
                  <a:pt x="91" y="595"/>
                </a:cubicBezTo>
                <a:cubicBezTo>
                  <a:pt x="111" y="528"/>
                  <a:pt x="135" y="463"/>
                  <a:pt x="161" y="398"/>
                </a:cubicBezTo>
                <a:cubicBezTo>
                  <a:pt x="188" y="334"/>
                  <a:pt x="218" y="271"/>
                  <a:pt x="251" y="210"/>
                </a:cubicBezTo>
                <a:cubicBezTo>
                  <a:pt x="283" y="149"/>
                  <a:pt x="319" y="89"/>
                  <a:pt x="358" y="31"/>
                </a:cubicBezTo>
                <a:cubicBezTo>
                  <a:pt x="365" y="21"/>
                  <a:pt x="372" y="11"/>
                  <a:pt x="379" y="1"/>
                </a:cubicBezTo>
                <a:lnTo>
                  <a:pt x="3802" y="0"/>
                </a:lnTo>
                <a:lnTo>
                  <a:pt x="3802" y="2515"/>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4" name="任意多边形 53"/>
          <p:cNvSpPr/>
          <p:nvPr/>
        </p:nvSpPr>
        <p:spPr>
          <a:xfrm>
            <a:off x="83880" y="5405760"/>
            <a:ext cx="1147320" cy="1045800"/>
          </a:xfrm>
          <a:custGeom>
            <a:avLst/>
            <a:gdLst/>
            <a:ahLst/>
            <a:cxnLst/>
            <a:rect l="0" t="0" r="r" b="b"/>
            <a:pathLst>
              <a:path w="3187" h="2905">
                <a:moveTo>
                  <a:pt x="0" y="2905"/>
                </a:moveTo>
                <a:lnTo>
                  <a:pt x="0" y="1461"/>
                </a:lnTo>
                <a:cubicBezTo>
                  <a:pt x="0" y="1413"/>
                  <a:pt x="3" y="1365"/>
                  <a:pt x="8" y="1318"/>
                </a:cubicBezTo>
                <a:cubicBezTo>
                  <a:pt x="13" y="1270"/>
                  <a:pt x="21" y="1223"/>
                  <a:pt x="31" y="1176"/>
                </a:cubicBezTo>
                <a:cubicBezTo>
                  <a:pt x="41" y="1129"/>
                  <a:pt x="54" y="1083"/>
                  <a:pt x="69" y="1037"/>
                </a:cubicBezTo>
                <a:cubicBezTo>
                  <a:pt x="84" y="991"/>
                  <a:pt x="101" y="945"/>
                  <a:pt x="121" y="901"/>
                </a:cubicBezTo>
                <a:cubicBezTo>
                  <a:pt x="141" y="857"/>
                  <a:pt x="164" y="814"/>
                  <a:pt x="188" y="772"/>
                </a:cubicBezTo>
                <a:cubicBezTo>
                  <a:pt x="213" y="729"/>
                  <a:pt x="240" y="688"/>
                  <a:pt x="269" y="649"/>
                </a:cubicBezTo>
                <a:cubicBezTo>
                  <a:pt x="298" y="609"/>
                  <a:pt x="329" y="571"/>
                  <a:pt x="362" y="534"/>
                </a:cubicBezTo>
                <a:cubicBezTo>
                  <a:pt x="395" y="497"/>
                  <a:pt x="430" y="461"/>
                  <a:pt x="467" y="427"/>
                </a:cubicBezTo>
                <a:cubicBezTo>
                  <a:pt x="504" y="394"/>
                  <a:pt x="542" y="362"/>
                  <a:pt x="583" y="331"/>
                </a:cubicBezTo>
                <a:cubicBezTo>
                  <a:pt x="623" y="301"/>
                  <a:pt x="665" y="272"/>
                  <a:pt x="708" y="246"/>
                </a:cubicBezTo>
                <a:cubicBezTo>
                  <a:pt x="751" y="219"/>
                  <a:pt x="796" y="195"/>
                  <a:pt x="842" y="172"/>
                </a:cubicBezTo>
                <a:cubicBezTo>
                  <a:pt x="888" y="150"/>
                  <a:pt x="935" y="129"/>
                  <a:pt x="983" y="111"/>
                </a:cubicBezTo>
                <a:cubicBezTo>
                  <a:pt x="1032" y="93"/>
                  <a:pt x="1081" y="77"/>
                  <a:pt x="1131" y="63"/>
                </a:cubicBezTo>
                <a:cubicBezTo>
                  <a:pt x="1181" y="49"/>
                  <a:pt x="1231" y="37"/>
                  <a:pt x="1282" y="28"/>
                </a:cubicBezTo>
                <a:cubicBezTo>
                  <a:pt x="1333" y="18"/>
                  <a:pt x="1386" y="11"/>
                  <a:pt x="1438" y="7"/>
                </a:cubicBezTo>
                <a:cubicBezTo>
                  <a:pt x="1490" y="2"/>
                  <a:pt x="1542" y="0"/>
                  <a:pt x="1594" y="0"/>
                </a:cubicBezTo>
                <a:cubicBezTo>
                  <a:pt x="1646" y="0"/>
                  <a:pt x="1698" y="2"/>
                  <a:pt x="1750" y="7"/>
                </a:cubicBezTo>
                <a:cubicBezTo>
                  <a:pt x="1802" y="11"/>
                  <a:pt x="1854" y="18"/>
                  <a:pt x="1905" y="28"/>
                </a:cubicBezTo>
                <a:cubicBezTo>
                  <a:pt x="1956" y="37"/>
                  <a:pt x="2007" y="49"/>
                  <a:pt x="2056" y="63"/>
                </a:cubicBezTo>
                <a:cubicBezTo>
                  <a:pt x="2106" y="77"/>
                  <a:pt x="2155" y="93"/>
                  <a:pt x="2204" y="111"/>
                </a:cubicBezTo>
                <a:cubicBezTo>
                  <a:pt x="2252" y="129"/>
                  <a:pt x="2299" y="150"/>
                  <a:pt x="2345" y="172"/>
                </a:cubicBezTo>
                <a:cubicBezTo>
                  <a:pt x="2391" y="195"/>
                  <a:pt x="2436" y="219"/>
                  <a:pt x="2479" y="246"/>
                </a:cubicBezTo>
                <a:cubicBezTo>
                  <a:pt x="2522" y="272"/>
                  <a:pt x="2564" y="301"/>
                  <a:pt x="2605" y="331"/>
                </a:cubicBezTo>
                <a:cubicBezTo>
                  <a:pt x="2645" y="362"/>
                  <a:pt x="2684" y="394"/>
                  <a:pt x="2720" y="427"/>
                </a:cubicBezTo>
                <a:cubicBezTo>
                  <a:pt x="2757" y="461"/>
                  <a:pt x="2792" y="497"/>
                  <a:pt x="2825" y="534"/>
                </a:cubicBezTo>
                <a:cubicBezTo>
                  <a:pt x="2859" y="571"/>
                  <a:pt x="2890" y="609"/>
                  <a:pt x="2919" y="649"/>
                </a:cubicBezTo>
                <a:cubicBezTo>
                  <a:pt x="2948" y="688"/>
                  <a:pt x="2974" y="729"/>
                  <a:pt x="2999" y="772"/>
                </a:cubicBezTo>
                <a:cubicBezTo>
                  <a:pt x="3024" y="814"/>
                  <a:pt x="3046" y="857"/>
                  <a:pt x="3066" y="901"/>
                </a:cubicBezTo>
                <a:cubicBezTo>
                  <a:pt x="3086" y="945"/>
                  <a:pt x="3103" y="991"/>
                  <a:pt x="3118" y="1037"/>
                </a:cubicBezTo>
                <a:cubicBezTo>
                  <a:pt x="3134" y="1083"/>
                  <a:pt x="3146" y="1129"/>
                  <a:pt x="3156" y="1176"/>
                </a:cubicBezTo>
                <a:cubicBezTo>
                  <a:pt x="3167" y="1223"/>
                  <a:pt x="3174" y="1270"/>
                  <a:pt x="3179" y="1318"/>
                </a:cubicBezTo>
                <a:cubicBezTo>
                  <a:pt x="3184" y="1365"/>
                  <a:pt x="3187" y="1413"/>
                  <a:pt x="3187" y="1461"/>
                </a:cubicBezTo>
                <a:lnTo>
                  <a:pt x="3187" y="2905"/>
                </a:lnTo>
                <a:lnTo>
                  <a:pt x="0" y="2905"/>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5" name="图片 54"/>
          <p:cNvPicPr/>
          <p:nvPr/>
        </p:nvPicPr>
        <p:blipFill>
          <a:blip r:embed="rId3"/>
          <a:stretch/>
        </p:blipFill>
        <p:spPr>
          <a:xfrm>
            <a:off x="833400" y="1047600"/>
            <a:ext cx="3015000" cy="22680"/>
          </a:xfrm>
          <a:prstGeom prst="rect">
            <a:avLst/>
          </a:prstGeom>
          <a:noFill/>
          <a:ln w="0">
            <a:noFill/>
          </a:ln>
        </p:spPr>
      </p:pic>
      <p:pic>
        <p:nvPicPr>
          <p:cNvPr id="56" name="图片 55"/>
          <p:cNvPicPr/>
          <p:nvPr/>
        </p:nvPicPr>
        <p:blipFill>
          <a:blip r:embed="rId4"/>
          <a:stretch/>
        </p:blipFill>
        <p:spPr>
          <a:xfrm>
            <a:off x="833400" y="1338120"/>
            <a:ext cx="137160" cy="183240"/>
          </a:xfrm>
          <a:prstGeom prst="rect">
            <a:avLst/>
          </a:prstGeom>
          <a:noFill/>
          <a:ln w="0">
            <a:noFill/>
          </a:ln>
        </p:spPr>
      </p:pic>
      <p:sp>
        <p:nvSpPr>
          <p:cNvPr id="57" name="文本框 56"/>
          <p:cNvSpPr txBox="1"/>
          <p:nvPr/>
        </p:nvSpPr>
        <p:spPr>
          <a:xfrm>
            <a:off x="829440" y="575280"/>
            <a:ext cx="2469600" cy="398160"/>
          </a:xfrm>
          <a:prstGeom prst="rect">
            <a:avLst/>
          </a:prstGeom>
          <a:noFill/>
          <a:ln w="0">
            <a:noFill/>
          </a:ln>
        </p:spPr>
        <p:txBody>
          <a:bodyPr wrap="none" lIns="0" tIns="0" rIns="0" bIns="0" anchor="t">
            <a:spAutoFit/>
          </a:bodyPr>
          <a:lstStyle/>
          <a:p>
            <a:r>
              <a:rPr lang="zh-CN" sz="2170" b="0" u="none" strike="noStrike">
                <a:solidFill>
                  <a:srgbClr val="FFFFFF"/>
                </a:solidFill>
                <a:effectLst/>
                <a:uFillTx/>
                <a:latin typeface="NotoSansCJKsc"/>
                <a:ea typeface="NotoSansCJKsc"/>
              </a:rPr>
              <a:t>系统概述与技术背景</a:t>
            </a:r>
            <a:endParaRPr lang="en-US" sz="2170" b="0" u="none" strike="noStrike">
              <a:solidFill>
                <a:srgbClr val="000000"/>
              </a:solidFill>
              <a:effectLst/>
              <a:uFillTx/>
              <a:latin typeface="Times New Roman"/>
            </a:endParaRPr>
          </a:p>
        </p:txBody>
      </p:sp>
      <p:sp>
        <p:nvSpPr>
          <p:cNvPr id="58" name="任意多边形 57"/>
          <p:cNvSpPr/>
          <p:nvPr/>
        </p:nvSpPr>
        <p:spPr>
          <a:xfrm>
            <a:off x="848520" y="1743120"/>
            <a:ext cx="4389120" cy="642600"/>
          </a:xfrm>
          <a:custGeom>
            <a:avLst/>
            <a:gdLst/>
            <a:ahLst/>
            <a:cxnLst/>
            <a:rect l="0" t="0" r="r" b="b"/>
            <a:pathLst>
              <a:path w="12192" h="1785">
                <a:moveTo>
                  <a:pt x="0" y="1785"/>
                </a:moveTo>
                <a:lnTo>
                  <a:pt x="0" y="0"/>
                </a:lnTo>
                <a:lnTo>
                  <a:pt x="12023" y="0"/>
                </a:lnTo>
                <a:cubicBezTo>
                  <a:pt x="12034" y="0"/>
                  <a:pt x="12045" y="1"/>
                  <a:pt x="12056" y="3"/>
                </a:cubicBezTo>
                <a:cubicBezTo>
                  <a:pt x="12067" y="6"/>
                  <a:pt x="12077" y="9"/>
                  <a:pt x="12088" y="13"/>
                </a:cubicBezTo>
                <a:cubicBezTo>
                  <a:pt x="12098" y="17"/>
                  <a:pt x="12108" y="23"/>
                  <a:pt x="12117" y="29"/>
                </a:cubicBezTo>
                <a:cubicBezTo>
                  <a:pt x="12126" y="35"/>
                  <a:pt x="12135" y="42"/>
                  <a:pt x="12143" y="50"/>
                </a:cubicBezTo>
                <a:cubicBezTo>
                  <a:pt x="12151" y="58"/>
                  <a:pt x="12158" y="66"/>
                  <a:pt x="12164" y="76"/>
                </a:cubicBezTo>
                <a:cubicBezTo>
                  <a:pt x="12170" y="85"/>
                  <a:pt x="12175" y="95"/>
                  <a:pt x="12180" y="105"/>
                </a:cubicBezTo>
                <a:cubicBezTo>
                  <a:pt x="12184" y="115"/>
                  <a:pt x="12187" y="126"/>
                  <a:pt x="12189" y="137"/>
                </a:cubicBezTo>
                <a:cubicBezTo>
                  <a:pt x="12191" y="148"/>
                  <a:pt x="12192" y="159"/>
                  <a:pt x="12192" y="170"/>
                </a:cubicBezTo>
                <a:lnTo>
                  <a:pt x="12192" y="1615"/>
                </a:lnTo>
                <a:cubicBezTo>
                  <a:pt x="12192" y="1626"/>
                  <a:pt x="12191" y="1637"/>
                  <a:pt x="12189" y="1648"/>
                </a:cubicBezTo>
                <a:cubicBezTo>
                  <a:pt x="12187" y="1659"/>
                  <a:pt x="12184" y="1670"/>
                  <a:pt x="12180" y="1680"/>
                </a:cubicBezTo>
                <a:cubicBezTo>
                  <a:pt x="12175" y="1691"/>
                  <a:pt x="12170" y="1700"/>
                  <a:pt x="12164" y="1710"/>
                </a:cubicBezTo>
                <a:cubicBezTo>
                  <a:pt x="12158" y="1719"/>
                  <a:pt x="12151" y="1728"/>
                  <a:pt x="12143" y="1735"/>
                </a:cubicBezTo>
                <a:cubicBezTo>
                  <a:pt x="12135" y="1743"/>
                  <a:pt x="12126" y="1750"/>
                  <a:pt x="12117" y="1757"/>
                </a:cubicBezTo>
                <a:cubicBezTo>
                  <a:pt x="12108" y="1763"/>
                  <a:pt x="12098" y="1768"/>
                  <a:pt x="12088" y="1772"/>
                </a:cubicBezTo>
                <a:cubicBezTo>
                  <a:pt x="12077" y="1777"/>
                  <a:pt x="12067" y="1780"/>
                  <a:pt x="12056" y="1782"/>
                </a:cubicBezTo>
                <a:cubicBezTo>
                  <a:pt x="12045" y="1784"/>
                  <a:pt x="12034" y="1785"/>
                  <a:pt x="12023" y="1785"/>
                </a:cubicBezTo>
                <a:lnTo>
                  <a:pt x="0" y="1785"/>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 name="任意多边形 58"/>
          <p:cNvSpPr/>
          <p:nvPr/>
        </p:nvSpPr>
        <p:spPr>
          <a:xfrm>
            <a:off x="833400" y="1743120"/>
            <a:ext cx="30960" cy="642600"/>
          </a:xfrm>
          <a:custGeom>
            <a:avLst/>
            <a:gdLst/>
            <a:ahLst/>
            <a:cxnLst/>
            <a:rect l="0" t="0" r="r" b="b"/>
            <a:pathLst>
              <a:path w="86" h="1785">
                <a:moveTo>
                  <a:pt x="0" y="0"/>
                </a:moveTo>
                <a:lnTo>
                  <a:pt x="86" y="0"/>
                </a:lnTo>
                <a:lnTo>
                  <a:pt x="86" y="1785"/>
                </a:lnTo>
                <a:lnTo>
                  <a:pt x="0" y="178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0" name="任意多边形 59"/>
          <p:cNvSpPr/>
          <p:nvPr/>
        </p:nvSpPr>
        <p:spPr>
          <a:xfrm>
            <a:off x="848520" y="2538360"/>
            <a:ext cx="4389120" cy="642600"/>
          </a:xfrm>
          <a:custGeom>
            <a:avLst/>
            <a:gdLst/>
            <a:ahLst/>
            <a:cxnLst/>
            <a:rect l="0" t="0" r="r" b="b"/>
            <a:pathLst>
              <a:path w="12192" h="1785">
                <a:moveTo>
                  <a:pt x="0" y="1785"/>
                </a:moveTo>
                <a:lnTo>
                  <a:pt x="0" y="0"/>
                </a:lnTo>
                <a:lnTo>
                  <a:pt x="12023" y="0"/>
                </a:lnTo>
                <a:cubicBezTo>
                  <a:pt x="12034" y="0"/>
                  <a:pt x="12045" y="1"/>
                  <a:pt x="12056" y="3"/>
                </a:cubicBezTo>
                <a:cubicBezTo>
                  <a:pt x="12067" y="5"/>
                  <a:pt x="12077" y="9"/>
                  <a:pt x="12088" y="13"/>
                </a:cubicBezTo>
                <a:cubicBezTo>
                  <a:pt x="12098" y="17"/>
                  <a:pt x="12108" y="22"/>
                  <a:pt x="12117" y="29"/>
                </a:cubicBezTo>
                <a:cubicBezTo>
                  <a:pt x="12126" y="35"/>
                  <a:pt x="12135" y="42"/>
                  <a:pt x="12143" y="50"/>
                </a:cubicBezTo>
                <a:cubicBezTo>
                  <a:pt x="12151" y="58"/>
                  <a:pt x="12158" y="66"/>
                  <a:pt x="12164" y="75"/>
                </a:cubicBezTo>
                <a:cubicBezTo>
                  <a:pt x="12170" y="85"/>
                  <a:pt x="12175" y="95"/>
                  <a:pt x="12180" y="105"/>
                </a:cubicBezTo>
                <a:cubicBezTo>
                  <a:pt x="12184" y="115"/>
                  <a:pt x="12187" y="126"/>
                  <a:pt x="12189" y="137"/>
                </a:cubicBezTo>
                <a:cubicBezTo>
                  <a:pt x="12191" y="148"/>
                  <a:pt x="12192" y="159"/>
                  <a:pt x="12192" y="170"/>
                </a:cubicBezTo>
                <a:lnTo>
                  <a:pt x="12192" y="1615"/>
                </a:lnTo>
                <a:cubicBezTo>
                  <a:pt x="12192" y="1626"/>
                  <a:pt x="12191" y="1637"/>
                  <a:pt x="12189" y="1648"/>
                </a:cubicBezTo>
                <a:cubicBezTo>
                  <a:pt x="12187" y="1659"/>
                  <a:pt x="12184" y="1670"/>
                  <a:pt x="12180" y="1680"/>
                </a:cubicBezTo>
                <a:cubicBezTo>
                  <a:pt x="12175" y="1691"/>
                  <a:pt x="12170" y="1700"/>
                  <a:pt x="12164" y="1710"/>
                </a:cubicBezTo>
                <a:cubicBezTo>
                  <a:pt x="12158" y="1719"/>
                  <a:pt x="12151" y="1727"/>
                  <a:pt x="12143" y="1735"/>
                </a:cubicBezTo>
                <a:cubicBezTo>
                  <a:pt x="12135" y="1743"/>
                  <a:pt x="12126" y="1750"/>
                  <a:pt x="12117" y="1756"/>
                </a:cubicBezTo>
                <a:cubicBezTo>
                  <a:pt x="12108" y="1763"/>
                  <a:pt x="12098" y="1768"/>
                  <a:pt x="12088" y="1772"/>
                </a:cubicBezTo>
                <a:cubicBezTo>
                  <a:pt x="12077" y="1776"/>
                  <a:pt x="12067" y="1780"/>
                  <a:pt x="12056" y="1782"/>
                </a:cubicBezTo>
                <a:cubicBezTo>
                  <a:pt x="12045" y="1784"/>
                  <a:pt x="12034" y="1785"/>
                  <a:pt x="12023" y="1785"/>
                </a:cubicBezTo>
                <a:lnTo>
                  <a:pt x="0" y="1785"/>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1" name="任意多边形 60"/>
          <p:cNvSpPr/>
          <p:nvPr/>
        </p:nvSpPr>
        <p:spPr>
          <a:xfrm>
            <a:off x="833400" y="2538360"/>
            <a:ext cx="30960" cy="642600"/>
          </a:xfrm>
          <a:custGeom>
            <a:avLst/>
            <a:gdLst/>
            <a:ahLst/>
            <a:cxnLst/>
            <a:rect l="0" t="0" r="r" b="b"/>
            <a:pathLst>
              <a:path w="86" h="1785">
                <a:moveTo>
                  <a:pt x="0" y="0"/>
                </a:moveTo>
                <a:lnTo>
                  <a:pt x="86" y="0"/>
                </a:lnTo>
                <a:lnTo>
                  <a:pt x="86" y="1785"/>
                </a:lnTo>
                <a:lnTo>
                  <a:pt x="0" y="178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 name="任意多边形 61"/>
          <p:cNvSpPr/>
          <p:nvPr/>
        </p:nvSpPr>
        <p:spPr>
          <a:xfrm>
            <a:off x="848520" y="3333600"/>
            <a:ext cx="4389120" cy="642600"/>
          </a:xfrm>
          <a:custGeom>
            <a:avLst/>
            <a:gdLst/>
            <a:ahLst/>
            <a:cxnLst/>
            <a:rect l="0" t="0" r="r" b="b"/>
            <a:pathLst>
              <a:path w="12192" h="1785">
                <a:moveTo>
                  <a:pt x="0" y="1785"/>
                </a:moveTo>
                <a:lnTo>
                  <a:pt x="0" y="0"/>
                </a:lnTo>
                <a:lnTo>
                  <a:pt x="12023" y="0"/>
                </a:lnTo>
                <a:cubicBezTo>
                  <a:pt x="12034" y="0"/>
                  <a:pt x="12045" y="1"/>
                  <a:pt x="12056" y="3"/>
                </a:cubicBezTo>
                <a:cubicBezTo>
                  <a:pt x="12067" y="5"/>
                  <a:pt x="12077" y="9"/>
                  <a:pt x="12088" y="13"/>
                </a:cubicBezTo>
                <a:cubicBezTo>
                  <a:pt x="12098" y="17"/>
                  <a:pt x="12108" y="22"/>
                  <a:pt x="12117" y="29"/>
                </a:cubicBezTo>
                <a:cubicBezTo>
                  <a:pt x="12126" y="35"/>
                  <a:pt x="12135" y="42"/>
                  <a:pt x="12143" y="50"/>
                </a:cubicBezTo>
                <a:cubicBezTo>
                  <a:pt x="12151" y="58"/>
                  <a:pt x="12158" y="66"/>
                  <a:pt x="12164" y="75"/>
                </a:cubicBezTo>
                <a:cubicBezTo>
                  <a:pt x="12170" y="85"/>
                  <a:pt x="12175" y="94"/>
                  <a:pt x="12180" y="105"/>
                </a:cubicBezTo>
                <a:cubicBezTo>
                  <a:pt x="12184" y="115"/>
                  <a:pt x="12187" y="126"/>
                  <a:pt x="12189" y="137"/>
                </a:cubicBezTo>
                <a:cubicBezTo>
                  <a:pt x="12191" y="148"/>
                  <a:pt x="12192" y="159"/>
                  <a:pt x="12192" y="170"/>
                </a:cubicBezTo>
                <a:lnTo>
                  <a:pt x="12192" y="1615"/>
                </a:lnTo>
                <a:cubicBezTo>
                  <a:pt x="12192" y="1626"/>
                  <a:pt x="12191" y="1637"/>
                  <a:pt x="12189" y="1648"/>
                </a:cubicBezTo>
                <a:cubicBezTo>
                  <a:pt x="12187" y="1659"/>
                  <a:pt x="12184" y="1670"/>
                  <a:pt x="12180" y="1680"/>
                </a:cubicBezTo>
                <a:cubicBezTo>
                  <a:pt x="12175" y="1690"/>
                  <a:pt x="12170" y="1700"/>
                  <a:pt x="12164" y="1709"/>
                </a:cubicBezTo>
                <a:cubicBezTo>
                  <a:pt x="12158" y="1719"/>
                  <a:pt x="12151" y="1727"/>
                  <a:pt x="12143" y="1735"/>
                </a:cubicBezTo>
                <a:cubicBezTo>
                  <a:pt x="12135" y="1743"/>
                  <a:pt x="12126" y="1750"/>
                  <a:pt x="12117" y="1756"/>
                </a:cubicBezTo>
                <a:cubicBezTo>
                  <a:pt x="12108" y="1763"/>
                  <a:pt x="12098" y="1768"/>
                  <a:pt x="12088" y="1772"/>
                </a:cubicBezTo>
                <a:cubicBezTo>
                  <a:pt x="12077" y="1776"/>
                  <a:pt x="12067" y="1780"/>
                  <a:pt x="12056" y="1782"/>
                </a:cubicBezTo>
                <a:cubicBezTo>
                  <a:pt x="12045" y="1784"/>
                  <a:pt x="12034" y="1785"/>
                  <a:pt x="12023" y="1785"/>
                </a:cubicBezTo>
                <a:lnTo>
                  <a:pt x="0" y="1785"/>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 name="任意多边形 62"/>
          <p:cNvSpPr/>
          <p:nvPr/>
        </p:nvSpPr>
        <p:spPr>
          <a:xfrm>
            <a:off x="833400" y="3333600"/>
            <a:ext cx="30960" cy="642600"/>
          </a:xfrm>
          <a:custGeom>
            <a:avLst/>
            <a:gdLst/>
            <a:ahLst/>
            <a:cxnLst/>
            <a:rect l="0" t="0" r="r" b="b"/>
            <a:pathLst>
              <a:path w="86" h="1785">
                <a:moveTo>
                  <a:pt x="0" y="0"/>
                </a:moveTo>
                <a:lnTo>
                  <a:pt x="86" y="0"/>
                </a:lnTo>
                <a:lnTo>
                  <a:pt x="86" y="1785"/>
                </a:lnTo>
                <a:lnTo>
                  <a:pt x="0" y="178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64" name="图片 63"/>
          <p:cNvPicPr/>
          <p:nvPr/>
        </p:nvPicPr>
        <p:blipFill>
          <a:blip r:embed="rId5"/>
          <a:stretch/>
        </p:blipFill>
        <p:spPr>
          <a:xfrm>
            <a:off x="986400" y="1896120"/>
            <a:ext cx="175680" cy="152640"/>
          </a:xfrm>
          <a:prstGeom prst="rect">
            <a:avLst/>
          </a:prstGeom>
          <a:noFill/>
          <a:ln w="0">
            <a:noFill/>
          </a:ln>
        </p:spPr>
      </p:pic>
      <p:sp>
        <p:nvSpPr>
          <p:cNvPr id="65" name="文本框 64"/>
          <p:cNvSpPr txBox="1"/>
          <p:nvPr/>
        </p:nvSpPr>
        <p:spPr>
          <a:xfrm>
            <a:off x="1059120" y="1285920"/>
            <a:ext cx="1829520" cy="265680"/>
          </a:xfrm>
          <a:prstGeom prst="rect">
            <a:avLst/>
          </a:prstGeom>
          <a:noFill/>
          <a:ln w="0">
            <a:noFill/>
          </a:ln>
        </p:spPr>
        <p:txBody>
          <a:bodyPr wrap="none" lIns="0" tIns="0" rIns="0" bIns="0" anchor="t">
            <a:spAutoFit/>
          </a:bodyPr>
          <a:lstStyle/>
          <a:p>
            <a:r>
              <a:rPr lang="zh-CN" sz="1450" b="0" u="none" strike="noStrike">
                <a:solidFill>
                  <a:srgbClr val="BFDBFE"/>
                </a:solidFill>
                <a:effectLst/>
                <a:uFillTx/>
                <a:latin typeface="NotoSansCJKsc"/>
                <a:ea typeface="NotoSansCJKsc"/>
              </a:rPr>
              <a:t>企业⽂档问答系统价值</a:t>
            </a:r>
            <a:endParaRPr lang="en-US" sz="1450" b="0" u="none" strike="noStrike">
              <a:solidFill>
                <a:srgbClr val="000000"/>
              </a:solidFill>
              <a:effectLst/>
              <a:uFillTx/>
              <a:latin typeface="Times New Roman"/>
            </a:endParaRPr>
          </a:p>
        </p:txBody>
      </p:sp>
      <p:sp>
        <p:nvSpPr>
          <p:cNvPr id="66" name="文本框 65"/>
          <p:cNvSpPr txBox="1"/>
          <p:nvPr/>
        </p:nvSpPr>
        <p:spPr>
          <a:xfrm>
            <a:off x="1280880" y="1853640"/>
            <a:ext cx="97596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提⾼信息检索效率</a:t>
            </a:r>
            <a:endParaRPr lang="en-US" sz="960" b="0" u="none" strike="noStrike">
              <a:solidFill>
                <a:srgbClr val="000000"/>
              </a:solidFill>
              <a:effectLst/>
              <a:uFillTx/>
              <a:latin typeface="Times New Roman"/>
            </a:endParaRPr>
          </a:p>
        </p:txBody>
      </p:sp>
      <p:pic>
        <p:nvPicPr>
          <p:cNvPr id="67" name="图片 66"/>
          <p:cNvPicPr/>
          <p:nvPr/>
        </p:nvPicPr>
        <p:blipFill>
          <a:blip r:embed="rId6"/>
          <a:stretch/>
        </p:blipFill>
        <p:spPr>
          <a:xfrm>
            <a:off x="986400" y="2691360"/>
            <a:ext cx="152640" cy="152640"/>
          </a:xfrm>
          <a:prstGeom prst="rect">
            <a:avLst/>
          </a:prstGeom>
          <a:noFill/>
          <a:ln w="0">
            <a:noFill/>
          </a:ln>
        </p:spPr>
      </p:pic>
      <p:sp>
        <p:nvSpPr>
          <p:cNvPr id="68" name="文本框 67"/>
          <p:cNvSpPr txBox="1"/>
          <p:nvPr/>
        </p:nvSpPr>
        <p:spPr>
          <a:xfrm>
            <a:off x="1280880" y="2100960"/>
            <a:ext cx="266760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快速从⼤量企业⽂档中提取关键信息，减少⼈⼯查找时间</a:t>
            </a:r>
            <a:endParaRPr lang="en-US" sz="839" b="0" u="none" strike="noStrike">
              <a:solidFill>
                <a:srgbClr val="000000"/>
              </a:solidFill>
              <a:effectLst/>
              <a:uFillTx/>
              <a:latin typeface="Times New Roman"/>
            </a:endParaRPr>
          </a:p>
        </p:txBody>
      </p:sp>
      <p:sp>
        <p:nvSpPr>
          <p:cNvPr id="69" name="文本框 68"/>
          <p:cNvSpPr txBox="1"/>
          <p:nvPr/>
        </p:nvSpPr>
        <p:spPr>
          <a:xfrm>
            <a:off x="1257840" y="2648880"/>
            <a:ext cx="73224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加速决策过程</a:t>
            </a:r>
            <a:endParaRPr lang="en-US" sz="960" b="0" u="none" strike="noStrike">
              <a:solidFill>
                <a:srgbClr val="000000"/>
              </a:solidFill>
              <a:effectLst/>
              <a:uFillTx/>
              <a:latin typeface="Times New Roman"/>
            </a:endParaRPr>
          </a:p>
        </p:txBody>
      </p:sp>
      <p:pic>
        <p:nvPicPr>
          <p:cNvPr id="70" name="图片 69"/>
          <p:cNvPicPr/>
          <p:nvPr/>
        </p:nvPicPr>
        <p:blipFill>
          <a:blip r:embed="rId7"/>
          <a:stretch/>
        </p:blipFill>
        <p:spPr>
          <a:xfrm>
            <a:off x="986400" y="3486600"/>
            <a:ext cx="190800" cy="152640"/>
          </a:xfrm>
          <a:prstGeom prst="rect">
            <a:avLst/>
          </a:prstGeom>
          <a:noFill/>
          <a:ln w="0">
            <a:noFill/>
          </a:ln>
        </p:spPr>
      </p:pic>
      <p:sp>
        <p:nvSpPr>
          <p:cNvPr id="71" name="文本框 70"/>
          <p:cNvSpPr txBox="1"/>
          <p:nvPr/>
        </p:nvSpPr>
        <p:spPr>
          <a:xfrm>
            <a:off x="1257840" y="2896200"/>
            <a:ext cx="245448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为管理层提供实时、准确的信息⽀持，促进⾼效决策</a:t>
            </a:r>
            <a:endParaRPr lang="en-US" sz="839" b="0" u="none" strike="noStrike">
              <a:solidFill>
                <a:srgbClr val="000000"/>
              </a:solidFill>
              <a:effectLst/>
              <a:uFillTx/>
              <a:latin typeface="Times New Roman"/>
            </a:endParaRPr>
          </a:p>
        </p:txBody>
      </p:sp>
      <p:sp>
        <p:nvSpPr>
          <p:cNvPr id="72" name="文本框 71"/>
          <p:cNvSpPr txBox="1"/>
          <p:nvPr/>
        </p:nvSpPr>
        <p:spPr>
          <a:xfrm>
            <a:off x="1296000" y="3444120"/>
            <a:ext cx="122004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⽀持复杂⾃然语⾔查询</a:t>
            </a:r>
            <a:endParaRPr lang="en-US" sz="960" b="0" u="none" strike="noStrike">
              <a:solidFill>
                <a:srgbClr val="000000"/>
              </a:solidFill>
              <a:effectLst/>
              <a:uFillTx/>
              <a:latin typeface="Times New Roman"/>
            </a:endParaRPr>
          </a:p>
        </p:txBody>
      </p:sp>
      <p:pic>
        <p:nvPicPr>
          <p:cNvPr id="73" name="图片 72"/>
          <p:cNvPicPr/>
          <p:nvPr/>
        </p:nvPicPr>
        <p:blipFill>
          <a:blip r:embed="rId8"/>
          <a:stretch/>
        </p:blipFill>
        <p:spPr>
          <a:xfrm>
            <a:off x="5482440" y="1338120"/>
            <a:ext cx="228960" cy="183240"/>
          </a:xfrm>
          <a:prstGeom prst="rect">
            <a:avLst/>
          </a:prstGeom>
          <a:noFill/>
          <a:ln w="0">
            <a:noFill/>
          </a:ln>
        </p:spPr>
      </p:pic>
      <p:sp>
        <p:nvSpPr>
          <p:cNvPr id="74" name="文本框 73"/>
          <p:cNvSpPr txBox="1"/>
          <p:nvPr/>
        </p:nvSpPr>
        <p:spPr>
          <a:xfrm>
            <a:off x="1296000" y="3691440"/>
            <a:ext cx="288108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超越传统关键词检索和⽬录导航的局限性，理解⽤⼾真实意图</a:t>
            </a:r>
            <a:endParaRPr lang="en-US" sz="839" b="0" u="none" strike="noStrike">
              <a:solidFill>
                <a:srgbClr val="000000"/>
              </a:solidFill>
              <a:effectLst/>
              <a:uFillTx/>
              <a:latin typeface="Times New Roman"/>
            </a:endParaRPr>
          </a:p>
        </p:txBody>
      </p:sp>
      <p:sp>
        <p:nvSpPr>
          <p:cNvPr id="75" name="文本框 74"/>
          <p:cNvSpPr txBox="1"/>
          <p:nvPr/>
        </p:nvSpPr>
        <p:spPr>
          <a:xfrm>
            <a:off x="5799600" y="1328400"/>
            <a:ext cx="433080" cy="212400"/>
          </a:xfrm>
          <a:prstGeom prst="rect">
            <a:avLst/>
          </a:prstGeom>
          <a:noFill/>
          <a:ln w="0">
            <a:noFill/>
          </a:ln>
        </p:spPr>
        <p:txBody>
          <a:bodyPr wrap="none" lIns="0" tIns="0" rIns="0" bIns="0" anchor="t">
            <a:spAutoFit/>
          </a:bodyPr>
          <a:lstStyle/>
          <a:p>
            <a:r>
              <a:rPr lang="en-US" sz="1450" b="1" u="none" strike="noStrike">
                <a:solidFill>
                  <a:srgbClr val="BFDBFE"/>
                </a:solidFill>
                <a:effectLst/>
                <a:uFillTx/>
                <a:latin typeface="DejaVuSans"/>
                <a:ea typeface="DejaVuSans"/>
              </a:rPr>
              <a:t>RAG</a:t>
            </a:r>
            <a:endParaRPr lang="en-US" sz="1450" b="0" u="none" strike="noStrike">
              <a:solidFill>
                <a:srgbClr val="000000"/>
              </a:solidFill>
              <a:effectLst/>
              <a:uFillTx/>
              <a:latin typeface="Times New Roman"/>
            </a:endParaRPr>
          </a:p>
        </p:txBody>
      </p:sp>
      <p:sp>
        <p:nvSpPr>
          <p:cNvPr id="76" name="任意多边形 75"/>
          <p:cNvSpPr/>
          <p:nvPr/>
        </p:nvSpPr>
        <p:spPr>
          <a:xfrm>
            <a:off x="5497560" y="1743120"/>
            <a:ext cx="4389120" cy="642600"/>
          </a:xfrm>
          <a:custGeom>
            <a:avLst/>
            <a:gdLst/>
            <a:ahLst/>
            <a:cxnLst/>
            <a:rect l="0" t="0" r="r" b="b"/>
            <a:pathLst>
              <a:path w="12192" h="1785">
                <a:moveTo>
                  <a:pt x="0" y="1785"/>
                </a:moveTo>
                <a:lnTo>
                  <a:pt x="0" y="0"/>
                </a:lnTo>
                <a:lnTo>
                  <a:pt x="12022" y="0"/>
                </a:lnTo>
                <a:cubicBezTo>
                  <a:pt x="12033" y="0"/>
                  <a:pt x="12044" y="1"/>
                  <a:pt x="12055" y="3"/>
                </a:cubicBezTo>
                <a:cubicBezTo>
                  <a:pt x="12066" y="6"/>
                  <a:pt x="12077" y="9"/>
                  <a:pt x="12087" y="13"/>
                </a:cubicBezTo>
                <a:cubicBezTo>
                  <a:pt x="12097" y="17"/>
                  <a:pt x="12107" y="23"/>
                  <a:pt x="12117" y="29"/>
                </a:cubicBezTo>
                <a:cubicBezTo>
                  <a:pt x="12126" y="35"/>
                  <a:pt x="12134" y="42"/>
                  <a:pt x="12142" y="50"/>
                </a:cubicBezTo>
                <a:cubicBezTo>
                  <a:pt x="12150" y="58"/>
                  <a:pt x="12157" y="66"/>
                  <a:pt x="12163" y="76"/>
                </a:cubicBezTo>
                <a:cubicBezTo>
                  <a:pt x="12170" y="85"/>
                  <a:pt x="12175" y="95"/>
                  <a:pt x="12179" y="105"/>
                </a:cubicBezTo>
                <a:cubicBezTo>
                  <a:pt x="12183" y="115"/>
                  <a:pt x="12187" y="126"/>
                  <a:pt x="12189" y="137"/>
                </a:cubicBezTo>
                <a:cubicBezTo>
                  <a:pt x="12191" y="148"/>
                  <a:pt x="12192" y="159"/>
                  <a:pt x="12192" y="170"/>
                </a:cubicBezTo>
                <a:lnTo>
                  <a:pt x="12192" y="1615"/>
                </a:lnTo>
                <a:cubicBezTo>
                  <a:pt x="12192" y="1626"/>
                  <a:pt x="12191" y="1637"/>
                  <a:pt x="12189" y="1648"/>
                </a:cubicBezTo>
                <a:cubicBezTo>
                  <a:pt x="12187" y="1659"/>
                  <a:pt x="12183" y="1670"/>
                  <a:pt x="12179" y="1680"/>
                </a:cubicBezTo>
                <a:cubicBezTo>
                  <a:pt x="12175" y="1691"/>
                  <a:pt x="12170" y="1700"/>
                  <a:pt x="12163" y="1710"/>
                </a:cubicBezTo>
                <a:cubicBezTo>
                  <a:pt x="12157" y="1719"/>
                  <a:pt x="12150" y="1728"/>
                  <a:pt x="12142" y="1735"/>
                </a:cubicBezTo>
                <a:cubicBezTo>
                  <a:pt x="12134" y="1743"/>
                  <a:pt x="12126" y="1750"/>
                  <a:pt x="12117" y="1757"/>
                </a:cubicBezTo>
                <a:cubicBezTo>
                  <a:pt x="12107" y="1763"/>
                  <a:pt x="12097" y="1768"/>
                  <a:pt x="12087" y="1772"/>
                </a:cubicBezTo>
                <a:cubicBezTo>
                  <a:pt x="12077" y="1777"/>
                  <a:pt x="12066" y="1780"/>
                  <a:pt x="12055" y="1782"/>
                </a:cubicBezTo>
                <a:cubicBezTo>
                  <a:pt x="12044" y="1784"/>
                  <a:pt x="12033" y="1785"/>
                  <a:pt x="12022" y="1785"/>
                </a:cubicBezTo>
                <a:lnTo>
                  <a:pt x="0" y="1785"/>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7" name="任意多边形 76"/>
          <p:cNvSpPr/>
          <p:nvPr/>
        </p:nvSpPr>
        <p:spPr>
          <a:xfrm>
            <a:off x="5482080" y="1743120"/>
            <a:ext cx="30960" cy="642600"/>
          </a:xfrm>
          <a:custGeom>
            <a:avLst/>
            <a:gdLst/>
            <a:ahLst/>
            <a:cxnLst/>
            <a:rect l="0" t="0" r="r" b="b"/>
            <a:pathLst>
              <a:path w="86" h="1785">
                <a:moveTo>
                  <a:pt x="0" y="0"/>
                </a:moveTo>
                <a:lnTo>
                  <a:pt x="86" y="0"/>
                </a:lnTo>
                <a:lnTo>
                  <a:pt x="86" y="1785"/>
                </a:lnTo>
                <a:lnTo>
                  <a:pt x="0" y="178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8" name="任意多边形 77"/>
          <p:cNvSpPr/>
          <p:nvPr/>
        </p:nvSpPr>
        <p:spPr>
          <a:xfrm>
            <a:off x="5497560" y="2538360"/>
            <a:ext cx="4389120" cy="642600"/>
          </a:xfrm>
          <a:custGeom>
            <a:avLst/>
            <a:gdLst/>
            <a:ahLst/>
            <a:cxnLst/>
            <a:rect l="0" t="0" r="r" b="b"/>
            <a:pathLst>
              <a:path w="12192" h="1785">
                <a:moveTo>
                  <a:pt x="0" y="1785"/>
                </a:moveTo>
                <a:lnTo>
                  <a:pt x="0" y="0"/>
                </a:lnTo>
                <a:lnTo>
                  <a:pt x="12022" y="0"/>
                </a:lnTo>
                <a:cubicBezTo>
                  <a:pt x="12033" y="0"/>
                  <a:pt x="12044" y="1"/>
                  <a:pt x="12055" y="3"/>
                </a:cubicBezTo>
                <a:cubicBezTo>
                  <a:pt x="12066" y="5"/>
                  <a:pt x="12077" y="9"/>
                  <a:pt x="12087" y="13"/>
                </a:cubicBezTo>
                <a:cubicBezTo>
                  <a:pt x="12097" y="17"/>
                  <a:pt x="12107" y="22"/>
                  <a:pt x="12117" y="29"/>
                </a:cubicBezTo>
                <a:cubicBezTo>
                  <a:pt x="12126" y="35"/>
                  <a:pt x="12134" y="42"/>
                  <a:pt x="12142" y="50"/>
                </a:cubicBezTo>
                <a:cubicBezTo>
                  <a:pt x="12150" y="58"/>
                  <a:pt x="12157" y="66"/>
                  <a:pt x="12163" y="75"/>
                </a:cubicBezTo>
                <a:cubicBezTo>
                  <a:pt x="12170" y="85"/>
                  <a:pt x="12175" y="95"/>
                  <a:pt x="12179" y="105"/>
                </a:cubicBezTo>
                <a:cubicBezTo>
                  <a:pt x="12183" y="115"/>
                  <a:pt x="12187" y="126"/>
                  <a:pt x="12189" y="137"/>
                </a:cubicBezTo>
                <a:cubicBezTo>
                  <a:pt x="12191" y="148"/>
                  <a:pt x="12192" y="159"/>
                  <a:pt x="12192" y="170"/>
                </a:cubicBezTo>
                <a:lnTo>
                  <a:pt x="12192" y="1615"/>
                </a:lnTo>
                <a:cubicBezTo>
                  <a:pt x="12192" y="1626"/>
                  <a:pt x="12191" y="1637"/>
                  <a:pt x="12189" y="1648"/>
                </a:cubicBezTo>
                <a:cubicBezTo>
                  <a:pt x="12187" y="1659"/>
                  <a:pt x="12183" y="1670"/>
                  <a:pt x="12179" y="1680"/>
                </a:cubicBezTo>
                <a:cubicBezTo>
                  <a:pt x="12175" y="1691"/>
                  <a:pt x="12170" y="1700"/>
                  <a:pt x="12163" y="1710"/>
                </a:cubicBezTo>
                <a:cubicBezTo>
                  <a:pt x="12157" y="1719"/>
                  <a:pt x="12150" y="1727"/>
                  <a:pt x="12142" y="1735"/>
                </a:cubicBezTo>
                <a:cubicBezTo>
                  <a:pt x="12134" y="1743"/>
                  <a:pt x="12126" y="1750"/>
                  <a:pt x="12117" y="1756"/>
                </a:cubicBezTo>
                <a:cubicBezTo>
                  <a:pt x="12107" y="1763"/>
                  <a:pt x="12097" y="1768"/>
                  <a:pt x="12087" y="1772"/>
                </a:cubicBezTo>
                <a:cubicBezTo>
                  <a:pt x="12077" y="1776"/>
                  <a:pt x="12066" y="1780"/>
                  <a:pt x="12055" y="1782"/>
                </a:cubicBezTo>
                <a:cubicBezTo>
                  <a:pt x="12044" y="1784"/>
                  <a:pt x="12033" y="1785"/>
                  <a:pt x="12022" y="1785"/>
                </a:cubicBezTo>
                <a:lnTo>
                  <a:pt x="0" y="1785"/>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9" name="任意多边形 78"/>
          <p:cNvSpPr/>
          <p:nvPr/>
        </p:nvSpPr>
        <p:spPr>
          <a:xfrm>
            <a:off x="5482080" y="2538360"/>
            <a:ext cx="30960" cy="642600"/>
          </a:xfrm>
          <a:custGeom>
            <a:avLst/>
            <a:gdLst/>
            <a:ahLst/>
            <a:cxnLst/>
            <a:rect l="0" t="0" r="r" b="b"/>
            <a:pathLst>
              <a:path w="86" h="1785">
                <a:moveTo>
                  <a:pt x="0" y="0"/>
                </a:moveTo>
                <a:lnTo>
                  <a:pt x="86" y="0"/>
                </a:lnTo>
                <a:lnTo>
                  <a:pt x="86" y="1785"/>
                </a:lnTo>
                <a:lnTo>
                  <a:pt x="0" y="178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0" name="任意多边形 79"/>
          <p:cNvSpPr/>
          <p:nvPr/>
        </p:nvSpPr>
        <p:spPr>
          <a:xfrm>
            <a:off x="5497560" y="3333600"/>
            <a:ext cx="4389120" cy="642600"/>
          </a:xfrm>
          <a:custGeom>
            <a:avLst/>
            <a:gdLst/>
            <a:ahLst/>
            <a:cxnLst/>
            <a:rect l="0" t="0" r="r" b="b"/>
            <a:pathLst>
              <a:path w="12192" h="1785">
                <a:moveTo>
                  <a:pt x="0" y="1785"/>
                </a:moveTo>
                <a:lnTo>
                  <a:pt x="0" y="0"/>
                </a:lnTo>
                <a:lnTo>
                  <a:pt x="12022" y="0"/>
                </a:lnTo>
                <a:cubicBezTo>
                  <a:pt x="12033" y="0"/>
                  <a:pt x="12044" y="1"/>
                  <a:pt x="12055" y="3"/>
                </a:cubicBezTo>
                <a:cubicBezTo>
                  <a:pt x="12066" y="5"/>
                  <a:pt x="12077" y="9"/>
                  <a:pt x="12087" y="13"/>
                </a:cubicBezTo>
                <a:cubicBezTo>
                  <a:pt x="12097" y="17"/>
                  <a:pt x="12107" y="22"/>
                  <a:pt x="12117" y="29"/>
                </a:cubicBezTo>
                <a:cubicBezTo>
                  <a:pt x="12126" y="35"/>
                  <a:pt x="12134" y="42"/>
                  <a:pt x="12142" y="50"/>
                </a:cubicBezTo>
                <a:cubicBezTo>
                  <a:pt x="12150" y="58"/>
                  <a:pt x="12157" y="66"/>
                  <a:pt x="12163" y="75"/>
                </a:cubicBezTo>
                <a:cubicBezTo>
                  <a:pt x="12170" y="85"/>
                  <a:pt x="12175" y="94"/>
                  <a:pt x="12179" y="105"/>
                </a:cubicBezTo>
                <a:cubicBezTo>
                  <a:pt x="12183" y="115"/>
                  <a:pt x="12187" y="126"/>
                  <a:pt x="12189" y="137"/>
                </a:cubicBezTo>
                <a:cubicBezTo>
                  <a:pt x="12191" y="148"/>
                  <a:pt x="12192" y="159"/>
                  <a:pt x="12192" y="170"/>
                </a:cubicBezTo>
                <a:lnTo>
                  <a:pt x="12192" y="1615"/>
                </a:lnTo>
                <a:cubicBezTo>
                  <a:pt x="12192" y="1626"/>
                  <a:pt x="12191" y="1637"/>
                  <a:pt x="12189" y="1648"/>
                </a:cubicBezTo>
                <a:cubicBezTo>
                  <a:pt x="12187" y="1659"/>
                  <a:pt x="12183" y="1670"/>
                  <a:pt x="12179" y="1680"/>
                </a:cubicBezTo>
                <a:cubicBezTo>
                  <a:pt x="12175" y="1690"/>
                  <a:pt x="12170" y="1700"/>
                  <a:pt x="12163" y="1709"/>
                </a:cubicBezTo>
                <a:cubicBezTo>
                  <a:pt x="12157" y="1719"/>
                  <a:pt x="12150" y="1727"/>
                  <a:pt x="12142" y="1735"/>
                </a:cubicBezTo>
                <a:cubicBezTo>
                  <a:pt x="12134" y="1743"/>
                  <a:pt x="12126" y="1750"/>
                  <a:pt x="12117" y="1756"/>
                </a:cubicBezTo>
                <a:cubicBezTo>
                  <a:pt x="12107" y="1763"/>
                  <a:pt x="12097" y="1768"/>
                  <a:pt x="12087" y="1772"/>
                </a:cubicBezTo>
                <a:cubicBezTo>
                  <a:pt x="12077" y="1776"/>
                  <a:pt x="12066" y="1780"/>
                  <a:pt x="12055" y="1782"/>
                </a:cubicBezTo>
                <a:cubicBezTo>
                  <a:pt x="12044" y="1784"/>
                  <a:pt x="12033" y="1785"/>
                  <a:pt x="12022" y="1785"/>
                </a:cubicBezTo>
                <a:lnTo>
                  <a:pt x="0" y="1785"/>
                </a:ln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1" name="任意多边形 80"/>
          <p:cNvSpPr/>
          <p:nvPr/>
        </p:nvSpPr>
        <p:spPr>
          <a:xfrm>
            <a:off x="5482080" y="3333600"/>
            <a:ext cx="30960" cy="642600"/>
          </a:xfrm>
          <a:custGeom>
            <a:avLst/>
            <a:gdLst/>
            <a:ahLst/>
            <a:cxnLst/>
            <a:rect l="0" t="0" r="r" b="b"/>
            <a:pathLst>
              <a:path w="86" h="1785">
                <a:moveTo>
                  <a:pt x="0" y="0"/>
                </a:moveTo>
                <a:lnTo>
                  <a:pt x="86" y="0"/>
                </a:lnTo>
                <a:lnTo>
                  <a:pt x="86" y="1785"/>
                </a:lnTo>
                <a:lnTo>
                  <a:pt x="0" y="1785"/>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2" name="图片 81"/>
          <p:cNvPicPr/>
          <p:nvPr/>
        </p:nvPicPr>
        <p:blipFill>
          <a:blip r:embed="rId9"/>
          <a:stretch/>
        </p:blipFill>
        <p:spPr>
          <a:xfrm>
            <a:off x="5635080" y="1896120"/>
            <a:ext cx="137160" cy="152640"/>
          </a:xfrm>
          <a:prstGeom prst="rect">
            <a:avLst/>
          </a:prstGeom>
          <a:noFill/>
          <a:ln w="0">
            <a:noFill/>
          </a:ln>
        </p:spPr>
      </p:pic>
      <p:sp>
        <p:nvSpPr>
          <p:cNvPr id="83" name="文本框 82"/>
          <p:cNvSpPr txBox="1"/>
          <p:nvPr/>
        </p:nvSpPr>
        <p:spPr>
          <a:xfrm>
            <a:off x="6233760" y="1285920"/>
            <a:ext cx="1098000" cy="265680"/>
          </a:xfrm>
          <a:prstGeom prst="rect">
            <a:avLst/>
          </a:prstGeom>
          <a:noFill/>
          <a:ln w="0">
            <a:noFill/>
          </a:ln>
        </p:spPr>
        <p:txBody>
          <a:bodyPr wrap="none" lIns="0" tIns="0" rIns="0" bIns="0" anchor="t">
            <a:spAutoFit/>
          </a:bodyPr>
          <a:lstStyle/>
          <a:p>
            <a:r>
              <a:rPr lang="zh-CN" sz="1450" b="0" u="none" strike="noStrike">
                <a:solidFill>
                  <a:srgbClr val="BFDBFE"/>
                </a:solidFill>
                <a:effectLst/>
                <a:uFillTx/>
                <a:latin typeface="NotoSansCJKsc"/>
                <a:ea typeface="NotoSansCJKsc"/>
              </a:rPr>
              <a:t>技术核⼼优势</a:t>
            </a:r>
            <a:endParaRPr lang="en-US" sz="1450" b="0" u="none" strike="noStrike">
              <a:solidFill>
                <a:srgbClr val="000000"/>
              </a:solidFill>
              <a:effectLst/>
              <a:uFillTx/>
              <a:latin typeface="Times New Roman"/>
            </a:endParaRPr>
          </a:p>
        </p:txBody>
      </p:sp>
      <p:sp>
        <p:nvSpPr>
          <p:cNvPr id="84" name="文本框 83"/>
          <p:cNvSpPr txBox="1"/>
          <p:nvPr/>
        </p:nvSpPr>
        <p:spPr>
          <a:xfrm>
            <a:off x="5891400" y="1853640"/>
            <a:ext cx="85428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⽣成与检索融合</a:t>
            </a:r>
            <a:endParaRPr lang="en-US" sz="960" b="0" u="none" strike="noStrike">
              <a:solidFill>
                <a:srgbClr val="000000"/>
              </a:solidFill>
              <a:effectLst/>
              <a:uFillTx/>
              <a:latin typeface="Times New Roman"/>
            </a:endParaRPr>
          </a:p>
        </p:txBody>
      </p:sp>
      <p:pic>
        <p:nvPicPr>
          <p:cNvPr id="85" name="图片 84"/>
          <p:cNvPicPr/>
          <p:nvPr/>
        </p:nvPicPr>
        <p:blipFill>
          <a:blip r:embed="rId10"/>
          <a:stretch/>
        </p:blipFill>
        <p:spPr>
          <a:xfrm>
            <a:off x="5635080" y="2691360"/>
            <a:ext cx="152640" cy="152640"/>
          </a:xfrm>
          <a:prstGeom prst="rect">
            <a:avLst/>
          </a:prstGeom>
          <a:noFill/>
          <a:ln w="0">
            <a:noFill/>
          </a:ln>
        </p:spPr>
      </p:pic>
      <p:sp>
        <p:nvSpPr>
          <p:cNvPr id="86" name="文本框 85"/>
          <p:cNvSpPr txBox="1"/>
          <p:nvPr/>
        </p:nvSpPr>
        <p:spPr>
          <a:xfrm>
            <a:off x="5891400" y="2100960"/>
            <a:ext cx="266760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结合⽣成模型和检索机制，实现信息精准提取和流畅⽣成</a:t>
            </a:r>
            <a:endParaRPr lang="en-US" sz="839" b="0" u="none" strike="noStrike">
              <a:solidFill>
                <a:srgbClr val="000000"/>
              </a:solidFill>
              <a:effectLst/>
              <a:uFillTx/>
              <a:latin typeface="Times New Roman"/>
            </a:endParaRPr>
          </a:p>
        </p:txBody>
      </p:sp>
      <p:sp>
        <p:nvSpPr>
          <p:cNvPr id="87" name="文本框 86"/>
          <p:cNvSpPr txBox="1"/>
          <p:nvPr/>
        </p:nvSpPr>
        <p:spPr>
          <a:xfrm>
            <a:off x="5906520" y="2648880"/>
            <a:ext cx="85428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提升回答准确性</a:t>
            </a:r>
            <a:endParaRPr lang="en-US" sz="960" b="0" u="none" strike="noStrike">
              <a:solidFill>
                <a:srgbClr val="000000"/>
              </a:solidFill>
              <a:effectLst/>
              <a:uFillTx/>
              <a:latin typeface="Times New Roman"/>
            </a:endParaRPr>
          </a:p>
        </p:txBody>
      </p:sp>
      <p:pic>
        <p:nvPicPr>
          <p:cNvPr id="88" name="图片 87"/>
          <p:cNvPicPr/>
          <p:nvPr/>
        </p:nvPicPr>
        <p:blipFill>
          <a:blip r:embed="rId11"/>
          <a:stretch/>
        </p:blipFill>
        <p:spPr>
          <a:xfrm>
            <a:off x="5635080" y="3486600"/>
            <a:ext cx="175680" cy="152640"/>
          </a:xfrm>
          <a:prstGeom prst="rect">
            <a:avLst/>
          </a:prstGeom>
          <a:noFill/>
          <a:ln w="0">
            <a:noFill/>
          </a:ln>
        </p:spPr>
      </p:pic>
      <p:sp>
        <p:nvSpPr>
          <p:cNvPr id="89" name="文本框 88"/>
          <p:cNvSpPr txBox="1"/>
          <p:nvPr/>
        </p:nvSpPr>
        <p:spPr>
          <a:xfrm>
            <a:off x="5906520" y="2896200"/>
            <a:ext cx="288108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从企业⽂档中检索相关信息，减少幻觉问题，提⾼内容可靠性</a:t>
            </a:r>
            <a:endParaRPr lang="en-US" sz="839" b="0" u="none" strike="noStrike">
              <a:solidFill>
                <a:srgbClr val="000000"/>
              </a:solidFill>
              <a:effectLst/>
              <a:uFillTx/>
              <a:latin typeface="Times New Roman"/>
            </a:endParaRPr>
          </a:p>
        </p:txBody>
      </p:sp>
      <p:sp>
        <p:nvSpPr>
          <p:cNvPr id="90" name="文本框 89"/>
          <p:cNvSpPr txBox="1"/>
          <p:nvPr/>
        </p:nvSpPr>
        <p:spPr>
          <a:xfrm>
            <a:off x="5929560" y="3444120"/>
            <a:ext cx="122004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基于上下⽂的实时回答</a:t>
            </a:r>
            <a:endParaRPr lang="en-US" sz="960" b="0" u="none" strike="noStrike">
              <a:solidFill>
                <a:srgbClr val="000000"/>
              </a:solidFill>
              <a:effectLst/>
              <a:uFillTx/>
              <a:latin typeface="Times New Roman"/>
            </a:endParaRPr>
          </a:p>
        </p:txBody>
      </p:sp>
      <p:sp>
        <p:nvSpPr>
          <p:cNvPr id="91" name="任意多边形 90"/>
          <p:cNvSpPr/>
          <p:nvPr/>
        </p:nvSpPr>
        <p:spPr>
          <a:xfrm>
            <a:off x="833400" y="5405760"/>
            <a:ext cx="9053280" cy="397800"/>
          </a:xfrm>
          <a:custGeom>
            <a:avLst/>
            <a:gdLst/>
            <a:ahLst/>
            <a:cxnLst/>
            <a:rect l="0" t="0" r="r" b="b"/>
            <a:pathLst>
              <a:path w="25148" h="1105">
                <a:moveTo>
                  <a:pt x="0" y="934"/>
                </a:moveTo>
                <a:lnTo>
                  <a:pt x="0" y="170"/>
                </a:lnTo>
                <a:cubicBezTo>
                  <a:pt x="0" y="159"/>
                  <a:pt x="1" y="147"/>
                  <a:pt x="3" y="137"/>
                </a:cubicBezTo>
                <a:cubicBezTo>
                  <a:pt x="5" y="126"/>
                  <a:pt x="8" y="115"/>
                  <a:pt x="13" y="105"/>
                </a:cubicBezTo>
                <a:cubicBezTo>
                  <a:pt x="17" y="94"/>
                  <a:pt x="22" y="85"/>
                  <a:pt x="28" y="75"/>
                </a:cubicBezTo>
                <a:cubicBezTo>
                  <a:pt x="34" y="66"/>
                  <a:pt x="41" y="57"/>
                  <a:pt x="49" y="50"/>
                </a:cubicBezTo>
                <a:cubicBezTo>
                  <a:pt x="57" y="42"/>
                  <a:pt x="66" y="35"/>
                  <a:pt x="75" y="28"/>
                </a:cubicBezTo>
                <a:cubicBezTo>
                  <a:pt x="84" y="22"/>
                  <a:pt x="94" y="17"/>
                  <a:pt x="104" y="13"/>
                </a:cubicBezTo>
                <a:cubicBezTo>
                  <a:pt x="115" y="8"/>
                  <a:pt x="125" y="5"/>
                  <a:pt x="136" y="3"/>
                </a:cubicBezTo>
                <a:cubicBezTo>
                  <a:pt x="147" y="1"/>
                  <a:pt x="158" y="0"/>
                  <a:pt x="170" y="0"/>
                </a:cubicBezTo>
                <a:lnTo>
                  <a:pt x="24978" y="0"/>
                </a:lnTo>
                <a:cubicBezTo>
                  <a:pt x="24989" y="0"/>
                  <a:pt x="25000" y="1"/>
                  <a:pt x="25011" y="3"/>
                </a:cubicBezTo>
                <a:cubicBezTo>
                  <a:pt x="25022" y="5"/>
                  <a:pt x="25033" y="8"/>
                  <a:pt x="25043" y="13"/>
                </a:cubicBezTo>
                <a:cubicBezTo>
                  <a:pt x="25053" y="17"/>
                  <a:pt x="25063" y="22"/>
                  <a:pt x="25073" y="28"/>
                </a:cubicBezTo>
                <a:cubicBezTo>
                  <a:pt x="25082" y="35"/>
                  <a:pt x="25090" y="42"/>
                  <a:pt x="25098" y="50"/>
                </a:cubicBezTo>
                <a:cubicBezTo>
                  <a:pt x="25106" y="57"/>
                  <a:pt x="25113" y="66"/>
                  <a:pt x="25119" y="75"/>
                </a:cubicBezTo>
                <a:cubicBezTo>
                  <a:pt x="25126" y="85"/>
                  <a:pt x="25131" y="94"/>
                  <a:pt x="25135" y="105"/>
                </a:cubicBezTo>
                <a:cubicBezTo>
                  <a:pt x="25139" y="115"/>
                  <a:pt x="25143" y="126"/>
                  <a:pt x="25145" y="137"/>
                </a:cubicBezTo>
                <a:cubicBezTo>
                  <a:pt x="25147" y="147"/>
                  <a:pt x="25148" y="159"/>
                  <a:pt x="25148" y="170"/>
                </a:cubicBezTo>
                <a:lnTo>
                  <a:pt x="25148" y="934"/>
                </a:lnTo>
                <a:cubicBezTo>
                  <a:pt x="25148" y="945"/>
                  <a:pt x="25147" y="956"/>
                  <a:pt x="25145" y="967"/>
                </a:cubicBezTo>
                <a:cubicBezTo>
                  <a:pt x="25143" y="978"/>
                  <a:pt x="25139" y="989"/>
                  <a:pt x="25135" y="1000"/>
                </a:cubicBezTo>
                <a:cubicBezTo>
                  <a:pt x="25131" y="1011"/>
                  <a:pt x="25126" y="1020"/>
                  <a:pt x="25119" y="1030"/>
                </a:cubicBezTo>
                <a:cubicBezTo>
                  <a:pt x="25113" y="1039"/>
                  <a:pt x="25106" y="1048"/>
                  <a:pt x="25098" y="1055"/>
                </a:cubicBezTo>
                <a:cubicBezTo>
                  <a:pt x="25090" y="1063"/>
                  <a:pt x="25082" y="1070"/>
                  <a:pt x="25073" y="1077"/>
                </a:cubicBezTo>
                <a:cubicBezTo>
                  <a:pt x="25063" y="1083"/>
                  <a:pt x="25053" y="1088"/>
                  <a:pt x="25043" y="1092"/>
                </a:cubicBezTo>
                <a:cubicBezTo>
                  <a:pt x="25033" y="1097"/>
                  <a:pt x="25022" y="1100"/>
                  <a:pt x="25011" y="1102"/>
                </a:cubicBezTo>
                <a:cubicBezTo>
                  <a:pt x="25000" y="1104"/>
                  <a:pt x="24989" y="1105"/>
                  <a:pt x="24978" y="1105"/>
                </a:cubicBezTo>
                <a:lnTo>
                  <a:pt x="170" y="1105"/>
                </a:lnTo>
                <a:cubicBezTo>
                  <a:pt x="158" y="1105"/>
                  <a:pt x="147" y="1104"/>
                  <a:pt x="136" y="1102"/>
                </a:cubicBezTo>
                <a:cubicBezTo>
                  <a:pt x="125" y="1100"/>
                  <a:pt x="115" y="1097"/>
                  <a:pt x="104" y="1092"/>
                </a:cubicBezTo>
                <a:cubicBezTo>
                  <a:pt x="94" y="1088"/>
                  <a:pt x="84" y="1083"/>
                  <a:pt x="75" y="1077"/>
                </a:cubicBezTo>
                <a:cubicBezTo>
                  <a:pt x="66" y="1070"/>
                  <a:pt x="57" y="1063"/>
                  <a:pt x="49" y="1055"/>
                </a:cubicBezTo>
                <a:cubicBezTo>
                  <a:pt x="41" y="1048"/>
                  <a:pt x="34" y="1039"/>
                  <a:pt x="28" y="1030"/>
                </a:cubicBezTo>
                <a:cubicBezTo>
                  <a:pt x="22" y="1020"/>
                  <a:pt x="17" y="1011"/>
                  <a:pt x="13" y="1000"/>
                </a:cubicBezTo>
                <a:cubicBezTo>
                  <a:pt x="8" y="989"/>
                  <a:pt x="5" y="978"/>
                  <a:pt x="3" y="967"/>
                </a:cubicBezTo>
                <a:cubicBezTo>
                  <a:pt x="1" y="956"/>
                  <a:pt x="0" y="945"/>
                  <a:pt x="0" y="934"/>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2" name="图片 91"/>
          <p:cNvPicPr/>
          <p:nvPr/>
        </p:nvPicPr>
        <p:blipFill>
          <a:blip r:embed="rId12"/>
          <a:stretch/>
        </p:blipFill>
        <p:spPr>
          <a:xfrm>
            <a:off x="955800" y="5528160"/>
            <a:ext cx="114480" cy="152640"/>
          </a:xfrm>
          <a:prstGeom prst="rect">
            <a:avLst/>
          </a:prstGeom>
          <a:noFill/>
          <a:ln w="0">
            <a:noFill/>
          </a:ln>
        </p:spPr>
      </p:pic>
      <p:sp>
        <p:nvSpPr>
          <p:cNvPr id="93" name="文本框 92"/>
          <p:cNvSpPr txBox="1"/>
          <p:nvPr/>
        </p:nvSpPr>
        <p:spPr>
          <a:xfrm>
            <a:off x="5929560" y="3691440"/>
            <a:ext cx="288108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理解查询上下⽂，提供连贯、相关的回答，显著提升⼯作效率</a:t>
            </a:r>
            <a:endParaRPr lang="en-US" sz="839" b="0" u="none" strike="noStrike">
              <a:solidFill>
                <a:srgbClr val="000000"/>
              </a:solidFill>
              <a:effectLst/>
              <a:uFillTx/>
              <a:latin typeface="Times New Roman"/>
            </a:endParaRPr>
          </a:p>
        </p:txBody>
      </p:sp>
      <p:sp>
        <p:nvSpPr>
          <p:cNvPr id="94" name="文本框 93"/>
          <p:cNvSpPr txBox="1"/>
          <p:nvPr/>
        </p:nvSpPr>
        <p:spPr>
          <a:xfrm>
            <a:off x="1158480" y="5543640"/>
            <a:ext cx="23040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RAG</a:t>
            </a:r>
            <a:endParaRPr lang="en-US" sz="839" b="0" u="none" strike="noStrike">
              <a:solidFill>
                <a:srgbClr val="000000"/>
              </a:solidFill>
              <a:effectLst/>
              <a:uFillTx/>
              <a:latin typeface="Times New Roman"/>
            </a:endParaRPr>
          </a:p>
        </p:txBody>
      </p:sp>
      <p:sp>
        <p:nvSpPr>
          <p:cNvPr id="95" name="文本框 94"/>
          <p:cNvSpPr txBox="1"/>
          <p:nvPr/>
        </p:nvSpPr>
        <p:spPr>
          <a:xfrm>
            <a:off x="1382760" y="5518800"/>
            <a:ext cx="554796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系统相⽐传统⽅法，能够更精准地从⼤量企业⽂档中提取信息，为⽤⼾提供基于上下⽂的实时回答，显著提升⼯作效率</a:t>
            </a:r>
            <a:endParaRPr lang="en-US" sz="839" b="0" u="none" strike="noStrike">
              <a:solidFill>
                <a:srgbClr val="000000"/>
              </a:solidFill>
              <a:effectLst/>
              <a:uFillTx/>
              <a:latin typeface="Times New Roman"/>
            </a:endParaRPr>
          </a:p>
        </p:txBody>
      </p:sp>
      <p:sp>
        <p:nvSpPr>
          <p:cNvPr id="96" name="文本框 95"/>
          <p:cNvSpPr txBox="1"/>
          <p:nvPr/>
        </p:nvSpPr>
        <p:spPr>
          <a:xfrm>
            <a:off x="9788400" y="5872320"/>
            <a:ext cx="30816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2 / 16</a:t>
            </a:r>
            <a:endParaRPr lang="en-US" sz="839"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任意多边形 96"/>
          <p:cNvSpPr/>
          <p:nvPr/>
        </p:nvSpPr>
        <p:spPr>
          <a:xfrm>
            <a:off x="0" y="0"/>
            <a:ext cx="10704600" cy="6452640"/>
          </a:xfrm>
          <a:custGeom>
            <a:avLst/>
            <a:gdLst/>
            <a:ahLst/>
            <a:cxnLst/>
            <a:rect l="0" t="0" r="r" b="b"/>
            <a:pathLst>
              <a:path w="29735" h="17924">
                <a:moveTo>
                  <a:pt x="0" y="0"/>
                </a:moveTo>
                <a:lnTo>
                  <a:pt x="29735" y="0"/>
                </a:lnTo>
                <a:lnTo>
                  <a:pt x="29735" y="17924"/>
                </a:lnTo>
                <a:lnTo>
                  <a:pt x="0" y="17924"/>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8" name="任意多边形 97"/>
          <p:cNvSpPr/>
          <p:nvPr/>
        </p:nvSpPr>
        <p:spPr>
          <a:xfrm>
            <a:off x="83880" y="-360"/>
            <a:ext cx="1147320" cy="100080"/>
          </a:xfrm>
          <a:custGeom>
            <a:avLst/>
            <a:gdLst/>
            <a:ahLst/>
            <a:cxnLst/>
            <a:rect l="0" t="0" r="r" b="b"/>
            <a:pathLst>
              <a:path w="3187" h="278">
                <a:moveTo>
                  <a:pt x="0" y="145"/>
                </a:moveTo>
                <a:lnTo>
                  <a:pt x="0" y="1"/>
                </a:lnTo>
                <a:lnTo>
                  <a:pt x="3187" y="0"/>
                </a:lnTo>
                <a:lnTo>
                  <a:pt x="3187" y="145"/>
                </a:lnTo>
                <a:cubicBezTo>
                  <a:pt x="3187" y="149"/>
                  <a:pt x="3184" y="154"/>
                  <a:pt x="3179" y="158"/>
                </a:cubicBezTo>
                <a:cubicBezTo>
                  <a:pt x="3174" y="162"/>
                  <a:pt x="3167" y="166"/>
                  <a:pt x="3156" y="171"/>
                </a:cubicBezTo>
                <a:cubicBezTo>
                  <a:pt x="3146" y="175"/>
                  <a:pt x="3134" y="179"/>
                  <a:pt x="3118" y="183"/>
                </a:cubicBezTo>
                <a:cubicBezTo>
                  <a:pt x="3103" y="188"/>
                  <a:pt x="3086" y="192"/>
                  <a:pt x="3066" y="196"/>
                </a:cubicBezTo>
                <a:cubicBezTo>
                  <a:pt x="3046" y="200"/>
                  <a:pt x="3024" y="204"/>
                  <a:pt x="2999" y="207"/>
                </a:cubicBezTo>
                <a:cubicBezTo>
                  <a:pt x="2974" y="211"/>
                  <a:pt x="2948" y="215"/>
                  <a:pt x="2919" y="219"/>
                </a:cubicBezTo>
                <a:cubicBezTo>
                  <a:pt x="2890" y="222"/>
                  <a:pt x="2859" y="226"/>
                  <a:pt x="2825" y="229"/>
                </a:cubicBezTo>
                <a:cubicBezTo>
                  <a:pt x="2792" y="232"/>
                  <a:pt x="2757" y="236"/>
                  <a:pt x="2720" y="239"/>
                </a:cubicBezTo>
                <a:cubicBezTo>
                  <a:pt x="2684" y="242"/>
                  <a:pt x="2645" y="245"/>
                  <a:pt x="2605" y="247"/>
                </a:cubicBezTo>
                <a:cubicBezTo>
                  <a:pt x="2564" y="250"/>
                  <a:pt x="2522" y="253"/>
                  <a:pt x="2479" y="255"/>
                </a:cubicBezTo>
                <a:cubicBezTo>
                  <a:pt x="2436" y="258"/>
                  <a:pt x="2391" y="260"/>
                  <a:pt x="2345" y="262"/>
                </a:cubicBezTo>
                <a:cubicBezTo>
                  <a:pt x="2299" y="264"/>
                  <a:pt x="2252" y="266"/>
                  <a:pt x="2204" y="268"/>
                </a:cubicBezTo>
                <a:cubicBezTo>
                  <a:pt x="2155" y="269"/>
                  <a:pt x="2106" y="271"/>
                  <a:pt x="2056" y="272"/>
                </a:cubicBezTo>
                <a:cubicBezTo>
                  <a:pt x="2007" y="273"/>
                  <a:pt x="1956" y="274"/>
                  <a:pt x="1905" y="275"/>
                </a:cubicBezTo>
                <a:cubicBezTo>
                  <a:pt x="1854" y="276"/>
                  <a:pt x="1802" y="277"/>
                  <a:pt x="1750" y="277"/>
                </a:cubicBezTo>
                <a:cubicBezTo>
                  <a:pt x="1698" y="277"/>
                  <a:pt x="1646" y="278"/>
                  <a:pt x="1594" y="278"/>
                </a:cubicBezTo>
                <a:cubicBezTo>
                  <a:pt x="1542" y="278"/>
                  <a:pt x="1490" y="277"/>
                  <a:pt x="1438" y="277"/>
                </a:cubicBezTo>
                <a:cubicBezTo>
                  <a:pt x="1386" y="277"/>
                  <a:pt x="1333" y="276"/>
                  <a:pt x="1282" y="275"/>
                </a:cubicBezTo>
                <a:cubicBezTo>
                  <a:pt x="1231" y="274"/>
                  <a:pt x="1181" y="273"/>
                  <a:pt x="1131" y="272"/>
                </a:cubicBezTo>
                <a:cubicBezTo>
                  <a:pt x="1081" y="271"/>
                  <a:pt x="1032" y="269"/>
                  <a:pt x="983" y="268"/>
                </a:cubicBezTo>
                <a:cubicBezTo>
                  <a:pt x="935" y="266"/>
                  <a:pt x="888" y="264"/>
                  <a:pt x="842" y="262"/>
                </a:cubicBezTo>
                <a:cubicBezTo>
                  <a:pt x="796" y="260"/>
                  <a:pt x="751" y="258"/>
                  <a:pt x="708" y="255"/>
                </a:cubicBezTo>
                <a:cubicBezTo>
                  <a:pt x="665" y="253"/>
                  <a:pt x="623" y="250"/>
                  <a:pt x="583" y="247"/>
                </a:cubicBezTo>
                <a:cubicBezTo>
                  <a:pt x="542" y="245"/>
                  <a:pt x="504" y="242"/>
                  <a:pt x="467" y="239"/>
                </a:cubicBezTo>
                <a:cubicBezTo>
                  <a:pt x="430" y="236"/>
                  <a:pt x="395" y="232"/>
                  <a:pt x="362" y="229"/>
                </a:cubicBezTo>
                <a:cubicBezTo>
                  <a:pt x="329" y="226"/>
                  <a:pt x="298" y="222"/>
                  <a:pt x="269" y="219"/>
                </a:cubicBezTo>
                <a:cubicBezTo>
                  <a:pt x="240" y="215"/>
                  <a:pt x="213" y="211"/>
                  <a:pt x="188" y="207"/>
                </a:cubicBezTo>
                <a:cubicBezTo>
                  <a:pt x="164" y="204"/>
                  <a:pt x="141" y="200"/>
                  <a:pt x="121" y="196"/>
                </a:cubicBezTo>
                <a:cubicBezTo>
                  <a:pt x="101" y="192"/>
                  <a:pt x="84" y="188"/>
                  <a:pt x="69" y="183"/>
                </a:cubicBezTo>
                <a:cubicBezTo>
                  <a:pt x="54" y="179"/>
                  <a:pt x="41" y="175"/>
                  <a:pt x="31" y="171"/>
                </a:cubicBezTo>
                <a:cubicBezTo>
                  <a:pt x="21" y="166"/>
                  <a:pt x="13" y="162"/>
                  <a:pt x="8" y="158"/>
                </a:cubicBezTo>
                <a:cubicBezTo>
                  <a:pt x="3" y="154"/>
                  <a:pt x="0" y="149"/>
                  <a:pt x="0" y="145"/>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任意多边形 98"/>
          <p:cNvSpPr/>
          <p:nvPr/>
        </p:nvSpPr>
        <p:spPr>
          <a:xfrm>
            <a:off x="0" y="0"/>
            <a:ext cx="10704600" cy="7478280"/>
          </a:xfrm>
          <a:custGeom>
            <a:avLst/>
            <a:gdLst/>
            <a:ahLst/>
            <a:cxnLst/>
            <a:rect l="0" t="0" r="r" b="b"/>
            <a:pathLst>
              <a:path w="29735" h="20773">
                <a:moveTo>
                  <a:pt x="0" y="0"/>
                </a:moveTo>
                <a:lnTo>
                  <a:pt x="29735" y="0"/>
                </a:lnTo>
                <a:lnTo>
                  <a:pt x="29735" y="20773"/>
                </a:lnTo>
                <a:lnTo>
                  <a:pt x="0" y="20773"/>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0" name="图片 99"/>
          <p:cNvPicPr/>
          <p:nvPr/>
        </p:nvPicPr>
        <p:blipFill>
          <a:blip r:embed="rId2"/>
          <a:stretch/>
        </p:blipFill>
        <p:spPr>
          <a:xfrm>
            <a:off x="466560" y="374760"/>
            <a:ext cx="9786600" cy="6728400"/>
          </a:xfrm>
          <a:prstGeom prst="rect">
            <a:avLst/>
          </a:prstGeom>
          <a:noFill/>
          <a:ln w="0">
            <a:noFill/>
          </a:ln>
        </p:spPr>
      </p:pic>
      <p:sp>
        <p:nvSpPr>
          <p:cNvPr id="101" name="任意多边形 100"/>
          <p:cNvSpPr/>
          <p:nvPr/>
        </p:nvSpPr>
        <p:spPr>
          <a:xfrm>
            <a:off x="8953560" y="5956200"/>
            <a:ext cx="1751040" cy="1523880"/>
          </a:xfrm>
          <a:custGeom>
            <a:avLst/>
            <a:gdLst/>
            <a:ahLst/>
            <a:cxnLst/>
            <a:rect l="0" t="0" r="r" b="b"/>
            <a:pathLst>
              <a:path w="4864" h="4233">
                <a:moveTo>
                  <a:pt x="0" y="4233"/>
                </a:moveTo>
                <a:lnTo>
                  <a:pt x="0" y="2124"/>
                </a:lnTo>
                <a:cubicBezTo>
                  <a:pt x="0" y="2089"/>
                  <a:pt x="1" y="2054"/>
                  <a:pt x="3" y="2020"/>
                </a:cubicBezTo>
                <a:cubicBezTo>
                  <a:pt x="5" y="1985"/>
                  <a:pt x="8" y="1950"/>
                  <a:pt x="13" y="1916"/>
                </a:cubicBezTo>
                <a:cubicBezTo>
                  <a:pt x="17" y="1881"/>
                  <a:pt x="22" y="1847"/>
                  <a:pt x="29" y="1812"/>
                </a:cubicBezTo>
                <a:cubicBezTo>
                  <a:pt x="35" y="1778"/>
                  <a:pt x="42" y="1744"/>
                  <a:pt x="51" y="1710"/>
                </a:cubicBezTo>
                <a:cubicBezTo>
                  <a:pt x="59" y="1675"/>
                  <a:pt x="69" y="1642"/>
                  <a:pt x="79" y="1608"/>
                </a:cubicBezTo>
                <a:cubicBezTo>
                  <a:pt x="90" y="1574"/>
                  <a:pt x="102" y="1541"/>
                  <a:pt x="114" y="1507"/>
                </a:cubicBezTo>
                <a:cubicBezTo>
                  <a:pt x="127" y="1474"/>
                  <a:pt x="140" y="1441"/>
                  <a:pt x="155" y="1408"/>
                </a:cubicBezTo>
                <a:cubicBezTo>
                  <a:pt x="170" y="1376"/>
                  <a:pt x="185" y="1343"/>
                  <a:pt x="202" y="1311"/>
                </a:cubicBezTo>
                <a:cubicBezTo>
                  <a:pt x="219" y="1279"/>
                  <a:pt x="236" y="1247"/>
                  <a:pt x="255" y="1216"/>
                </a:cubicBezTo>
                <a:cubicBezTo>
                  <a:pt x="273" y="1184"/>
                  <a:pt x="293" y="1153"/>
                  <a:pt x="313" y="1123"/>
                </a:cubicBezTo>
                <a:cubicBezTo>
                  <a:pt x="334" y="1092"/>
                  <a:pt x="355" y="1062"/>
                  <a:pt x="378" y="1032"/>
                </a:cubicBezTo>
                <a:cubicBezTo>
                  <a:pt x="400" y="1002"/>
                  <a:pt x="423" y="973"/>
                  <a:pt x="447" y="944"/>
                </a:cubicBezTo>
                <a:cubicBezTo>
                  <a:pt x="471" y="915"/>
                  <a:pt x="496" y="887"/>
                  <a:pt x="522" y="859"/>
                </a:cubicBezTo>
                <a:cubicBezTo>
                  <a:pt x="548" y="831"/>
                  <a:pt x="575" y="803"/>
                  <a:pt x="602" y="777"/>
                </a:cubicBezTo>
                <a:cubicBezTo>
                  <a:pt x="630" y="750"/>
                  <a:pt x="658" y="723"/>
                  <a:pt x="688" y="698"/>
                </a:cubicBezTo>
                <a:cubicBezTo>
                  <a:pt x="717" y="672"/>
                  <a:pt x="747" y="647"/>
                  <a:pt x="777" y="622"/>
                </a:cubicBezTo>
                <a:cubicBezTo>
                  <a:pt x="808" y="597"/>
                  <a:pt x="840" y="574"/>
                  <a:pt x="872" y="550"/>
                </a:cubicBezTo>
                <a:cubicBezTo>
                  <a:pt x="904" y="527"/>
                  <a:pt x="937" y="504"/>
                  <a:pt x="970" y="482"/>
                </a:cubicBezTo>
                <a:cubicBezTo>
                  <a:pt x="1004" y="460"/>
                  <a:pt x="1038" y="439"/>
                  <a:pt x="1073" y="418"/>
                </a:cubicBezTo>
                <a:cubicBezTo>
                  <a:pt x="1108" y="397"/>
                  <a:pt x="1144" y="377"/>
                  <a:pt x="1180" y="358"/>
                </a:cubicBezTo>
                <a:cubicBezTo>
                  <a:pt x="1216" y="339"/>
                  <a:pt x="1253" y="320"/>
                  <a:pt x="1290" y="302"/>
                </a:cubicBezTo>
                <a:cubicBezTo>
                  <a:pt x="1327" y="284"/>
                  <a:pt x="1365" y="267"/>
                  <a:pt x="1403" y="251"/>
                </a:cubicBezTo>
                <a:cubicBezTo>
                  <a:pt x="1442" y="234"/>
                  <a:pt x="1480" y="219"/>
                  <a:pt x="1520" y="204"/>
                </a:cubicBezTo>
                <a:cubicBezTo>
                  <a:pt x="1559" y="189"/>
                  <a:pt x="1599" y="175"/>
                  <a:pt x="1639" y="162"/>
                </a:cubicBezTo>
                <a:cubicBezTo>
                  <a:pt x="1679" y="148"/>
                  <a:pt x="1719" y="136"/>
                  <a:pt x="1760" y="124"/>
                </a:cubicBezTo>
                <a:cubicBezTo>
                  <a:pt x="1801" y="112"/>
                  <a:pt x="1842" y="102"/>
                  <a:pt x="1885" y="91"/>
                </a:cubicBezTo>
                <a:cubicBezTo>
                  <a:pt x="1927" y="81"/>
                  <a:pt x="1969" y="72"/>
                  <a:pt x="2011" y="64"/>
                </a:cubicBezTo>
                <a:cubicBezTo>
                  <a:pt x="2053" y="55"/>
                  <a:pt x="2095" y="48"/>
                  <a:pt x="2138" y="41"/>
                </a:cubicBezTo>
                <a:cubicBezTo>
                  <a:pt x="2180" y="34"/>
                  <a:pt x="2223" y="28"/>
                  <a:pt x="2266" y="23"/>
                </a:cubicBezTo>
                <a:cubicBezTo>
                  <a:pt x="2309" y="18"/>
                  <a:pt x="2352" y="14"/>
                  <a:pt x="2396" y="10"/>
                </a:cubicBezTo>
                <a:cubicBezTo>
                  <a:pt x="2439" y="7"/>
                  <a:pt x="2482" y="4"/>
                  <a:pt x="2525" y="3"/>
                </a:cubicBezTo>
                <a:cubicBezTo>
                  <a:pt x="2569" y="1"/>
                  <a:pt x="2612" y="0"/>
                  <a:pt x="2656" y="0"/>
                </a:cubicBezTo>
                <a:cubicBezTo>
                  <a:pt x="2699" y="0"/>
                  <a:pt x="2743" y="1"/>
                  <a:pt x="2786" y="3"/>
                </a:cubicBezTo>
                <a:cubicBezTo>
                  <a:pt x="2829" y="4"/>
                  <a:pt x="2873" y="7"/>
                  <a:pt x="2916" y="10"/>
                </a:cubicBezTo>
                <a:cubicBezTo>
                  <a:pt x="2959" y="14"/>
                  <a:pt x="3002" y="18"/>
                  <a:pt x="3045" y="23"/>
                </a:cubicBezTo>
                <a:cubicBezTo>
                  <a:pt x="3088" y="28"/>
                  <a:pt x="3131" y="34"/>
                  <a:pt x="3174" y="41"/>
                </a:cubicBezTo>
                <a:cubicBezTo>
                  <a:pt x="3216" y="48"/>
                  <a:pt x="3259" y="55"/>
                  <a:pt x="3301" y="64"/>
                </a:cubicBezTo>
                <a:cubicBezTo>
                  <a:pt x="3343" y="72"/>
                  <a:pt x="3385" y="81"/>
                  <a:pt x="3426" y="91"/>
                </a:cubicBezTo>
                <a:cubicBezTo>
                  <a:pt x="3468" y="102"/>
                  <a:pt x="3509" y="112"/>
                  <a:pt x="3550" y="124"/>
                </a:cubicBezTo>
                <a:cubicBezTo>
                  <a:pt x="3591" y="136"/>
                  <a:pt x="3632" y="148"/>
                  <a:pt x="3672" y="162"/>
                </a:cubicBezTo>
                <a:cubicBezTo>
                  <a:pt x="3712" y="175"/>
                  <a:pt x="3752" y="189"/>
                  <a:pt x="3791" y="204"/>
                </a:cubicBezTo>
                <a:cubicBezTo>
                  <a:pt x="3830" y="219"/>
                  <a:pt x="3869" y="234"/>
                  <a:pt x="3907" y="251"/>
                </a:cubicBezTo>
                <a:cubicBezTo>
                  <a:pt x="3946" y="267"/>
                  <a:pt x="3983" y="284"/>
                  <a:pt x="4021" y="302"/>
                </a:cubicBezTo>
                <a:cubicBezTo>
                  <a:pt x="4058" y="320"/>
                  <a:pt x="4095" y="339"/>
                  <a:pt x="4131" y="358"/>
                </a:cubicBezTo>
                <a:cubicBezTo>
                  <a:pt x="4167" y="377"/>
                  <a:pt x="4202" y="397"/>
                  <a:pt x="4237" y="418"/>
                </a:cubicBezTo>
                <a:cubicBezTo>
                  <a:pt x="4272" y="439"/>
                  <a:pt x="4306" y="460"/>
                  <a:pt x="4340" y="482"/>
                </a:cubicBezTo>
                <a:cubicBezTo>
                  <a:pt x="4374" y="504"/>
                  <a:pt x="4407" y="527"/>
                  <a:pt x="4439" y="550"/>
                </a:cubicBezTo>
                <a:cubicBezTo>
                  <a:pt x="4471" y="574"/>
                  <a:pt x="4502" y="597"/>
                  <a:pt x="4533" y="622"/>
                </a:cubicBezTo>
                <a:cubicBezTo>
                  <a:pt x="4564" y="647"/>
                  <a:pt x="4594" y="672"/>
                  <a:pt x="4623" y="698"/>
                </a:cubicBezTo>
                <a:cubicBezTo>
                  <a:pt x="4652" y="723"/>
                  <a:pt x="4680" y="750"/>
                  <a:pt x="4708" y="777"/>
                </a:cubicBezTo>
                <a:cubicBezTo>
                  <a:pt x="4736" y="803"/>
                  <a:pt x="4762" y="831"/>
                  <a:pt x="4788" y="859"/>
                </a:cubicBezTo>
                <a:cubicBezTo>
                  <a:pt x="4814" y="887"/>
                  <a:pt x="4839" y="915"/>
                  <a:pt x="4863" y="944"/>
                </a:cubicBezTo>
                <a:cubicBezTo>
                  <a:pt x="4864" y="944"/>
                  <a:pt x="4864" y="945"/>
                  <a:pt x="4864" y="945"/>
                </a:cubicBezTo>
                <a:lnTo>
                  <a:pt x="4864" y="4233"/>
                </a:lnTo>
                <a:lnTo>
                  <a:pt x="0" y="4233"/>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2" name="任意多边形 101"/>
          <p:cNvSpPr/>
          <p:nvPr/>
        </p:nvSpPr>
        <p:spPr>
          <a:xfrm>
            <a:off x="3402360" y="0"/>
            <a:ext cx="1376640" cy="1139400"/>
          </a:xfrm>
          <a:custGeom>
            <a:avLst/>
            <a:gdLst/>
            <a:ahLst/>
            <a:cxnLst/>
            <a:rect l="0" t="0" r="r" b="b"/>
            <a:pathLst>
              <a:path w="3824" h="3165">
                <a:moveTo>
                  <a:pt x="3824" y="1253"/>
                </a:moveTo>
                <a:cubicBezTo>
                  <a:pt x="3824" y="1315"/>
                  <a:pt x="3821" y="1378"/>
                  <a:pt x="3815" y="1440"/>
                </a:cubicBezTo>
                <a:cubicBezTo>
                  <a:pt x="3809" y="1502"/>
                  <a:pt x="3800" y="1564"/>
                  <a:pt x="3787" y="1627"/>
                </a:cubicBezTo>
                <a:cubicBezTo>
                  <a:pt x="3775" y="1688"/>
                  <a:pt x="3760" y="1749"/>
                  <a:pt x="3742" y="1809"/>
                </a:cubicBezTo>
                <a:cubicBezTo>
                  <a:pt x="3724" y="1868"/>
                  <a:pt x="3703" y="1927"/>
                  <a:pt x="3679" y="1985"/>
                </a:cubicBezTo>
                <a:cubicBezTo>
                  <a:pt x="3655" y="2043"/>
                  <a:pt x="3628" y="2100"/>
                  <a:pt x="3598" y="2155"/>
                </a:cubicBezTo>
                <a:cubicBezTo>
                  <a:pt x="3569" y="2210"/>
                  <a:pt x="3537" y="2264"/>
                  <a:pt x="3502" y="2316"/>
                </a:cubicBezTo>
                <a:cubicBezTo>
                  <a:pt x="3467" y="2368"/>
                  <a:pt x="3430" y="2418"/>
                  <a:pt x="3390" y="2466"/>
                </a:cubicBezTo>
                <a:cubicBezTo>
                  <a:pt x="3351" y="2515"/>
                  <a:pt x="3309" y="2561"/>
                  <a:pt x="3264" y="2605"/>
                </a:cubicBezTo>
                <a:cubicBezTo>
                  <a:pt x="3220" y="2650"/>
                  <a:pt x="3174" y="2692"/>
                  <a:pt x="3125" y="2731"/>
                </a:cubicBezTo>
                <a:cubicBezTo>
                  <a:pt x="3077" y="2771"/>
                  <a:pt x="3027" y="2808"/>
                  <a:pt x="2975" y="2843"/>
                </a:cubicBezTo>
                <a:cubicBezTo>
                  <a:pt x="2923" y="2878"/>
                  <a:pt x="2869" y="2910"/>
                  <a:pt x="2814" y="2939"/>
                </a:cubicBezTo>
                <a:cubicBezTo>
                  <a:pt x="2758" y="2969"/>
                  <a:pt x="2702" y="2996"/>
                  <a:pt x="2644" y="3020"/>
                </a:cubicBezTo>
                <a:cubicBezTo>
                  <a:pt x="2586" y="3044"/>
                  <a:pt x="2527" y="3065"/>
                  <a:pt x="2467" y="3083"/>
                </a:cubicBezTo>
                <a:cubicBezTo>
                  <a:pt x="2408" y="3101"/>
                  <a:pt x="2347" y="3116"/>
                  <a:pt x="2286" y="3128"/>
                </a:cubicBezTo>
                <a:cubicBezTo>
                  <a:pt x="2224" y="3141"/>
                  <a:pt x="2162" y="3150"/>
                  <a:pt x="2100" y="3156"/>
                </a:cubicBezTo>
                <a:cubicBezTo>
                  <a:pt x="2038" y="3162"/>
                  <a:pt x="1975" y="3165"/>
                  <a:pt x="1913" y="3165"/>
                </a:cubicBezTo>
                <a:cubicBezTo>
                  <a:pt x="1850" y="3165"/>
                  <a:pt x="1788" y="3162"/>
                  <a:pt x="1725" y="3156"/>
                </a:cubicBezTo>
                <a:cubicBezTo>
                  <a:pt x="1663" y="3150"/>
                  <a:pt x="1601" y="3141"/>
                  <a:pt x="1540" y="3128"/>
                </a:cubicBezTo>
                <a:cubicBezTo>
                  <a:pt x="1478" y="3116"/>
                  <a:pt x="1418" y="3101"/>
                  <a:pt x="1358" y="3083"/>
                </a:cubicBezTo>
                <a:cubicBezTo>
                  <a:pt x="1298" y="3065"/>
                  <a:pt x="1239" y="3044"/>
                  <a:pt x="1181" y="3020"/>
                </a:cubicBezTo>
                <a:cubicBezTo>
                  <a:pt x="1123" y="2996"/>
                  <a:pt x="1067" y="2969"/>
                  <a:pt x="1011" y="2939"/>
                </a:cubicBezTo>
                <a:cubicBezTo>
                  <a:pt x="956" y="2910"/>
                  <a:pt x="903" y="2878"/>
                  <a:pt x="851" y="2843"/>
                </a:cubicBezTo>
                <a:cubicBezTo>
                  <a:pt x="799" y="2808"/>
                  <a:pt x="748" y="2771"/>
                  <a:pt x="700" y="2731"/>
                </a:cubicBezTo>
                <a:cubicBezTo>
                  <a:pt x="652" y="2692"/>
                  <a:pt x="605" y="2650"/>
                  <a:pt x="561" y="2605"/>
                </a:cubicBezTo>
                <a:cubicBezTo>
                  <a:pt x="517" y="2561"/>
                  <a:pt x="475" y="2515"/>
                  <a:pt x="435" y="2466"/>
                </a:cubicBezTo>
                <a:cubicBezTo>
                  <a:pt x="395" y="2418"/>
                  <a:pt x="358" y="2368"/>
                  <a:pt x="323" y="2316"/>
                </a:cubicBezTo>
                <a:cubicBezTo>
                  <a:pt x="288" y="2264"/>
                  <a:pt x="256" y="2210"/>
                  <a:pt x="227" y="2155"/>
                </a:cubicBezTo>
                <a:cubicBezTo>
                  <a:pt x="197" y="2100"/>
                  <a:pt x="170" y="2043"/>
                  <a:pt x="147" y="1985"/>
                </a:cubicBezTo>
                <a:cubicBezTo>
                  <a:pt x="123" y="1927"/>
                  <a:pt x="101" y="1868"/>
                  <a:pt x="82" y="1809"/>
                </a:cubicBezTo>
                <a:cubicBezTo>
                  <a:pt x="64" y="1749"/>
                  <a:pt x="49" y="1688"/>
                  <a:pt x="37" y="1627"/>
                </a:cubicBezTo>
                <a:cubicBezTo>
                  <a:pt x="25" y="1564"/>
                  <a:pt x="15" y="1502"/>
                  <a:pt x="9" y="1440"/>
                </a:cubicBezTo>
                <a:cubicBezTo>
                  <a:pt x="3" y="1378"/>
                  <a:pt x="0" y="1315"/>
                  <a:pt x="0" y="1253"/>
                </a:cubicBezTo>
                <a:cubicBezTo>
                  <a:pt x="0" y="1190"/>
                  <a:pt x="3" y="1128"/>
                  <a:pt x="9" y="1065"/>
                </a:cubicBezTo>
                <a:cubicBezTo>
                  <a:pt x="15" y="1003"/>
                  <a:pt x="25" y="941"/>
                  <a:pt x="37" y="880"/>
                </a:cubicBezTo>
                <a:cubicBezTo>
                  <a:pt x="49" y="818"/>
                  <a:pt x="64" y="758"/>
                  <a:pt x="82" y="698"/>
                </a:cubicBezTo>
                <a:cubicBezTo>
                  <a:pt x="101" y="638"/>
                  <a:pt x="123" y="579"/>
                  <a:pt x="147" y="521"/>
                </a:cubicBezTo>
                <a:cubicBezTo>
                  <a:pt x="170" y="463"/>
                  <a:pt x="197" y="407"/>
                  <a:pt x="227" y="352"/>
                </a:cubicBezTo>
                <a:cubicBezTo>
                  <a:pt x="256" y="296"/>
                  <a:pt x="288" y="243"/>
                  <a:pt x="323" y="191"/>
                </a:cubicBezTo>
                <a:cubicBezTo>
                  <a:pt x="358" y="139"/>
                  <a:pt x="395" y="88"/>
                  <a:pt x="435" y="40"/>
                </a:cubicBezTo>
                <a:cubicBezTo>
                  <a:pt x="446" y="26"/>
                  <a:pt x="458" y="13"/>
                  <a:pt x="469" y="0"/>
                </a:cubicBezTo>
                <a:lnTo>
                  <a:pt x="3356" y="0"/>
                </a:lnTo>
                <a:cubicBezTo>
                  <a:pt x="3368" y="13"/>
                  <a:pt x="3379" y="26"/>
                  <a:pt x="3390" y="40"/>
                </a:cubicBezTo>
                <a:cubicBezTo>
                  <a:pt x="3430" y="88"/>
                  <a:pt x="3467" y="139"/>
                  <a:pt x="3502" y="191"/>
                </a:cubicBezTo>
                <a:cubicBezTo>
                  <a:pt x="3537" y="243"/>
                  <a:pt x="3569" y="296"/>
                  <a:pt x="3598" y="352"/>
                </a:cubicBezTo>
                <a:cubicBezTo>
                  <a:pt x="3628" y="407"/>
                  <a:pt x="3655" y="463"/>
                  <a:pt x="3679" y="521"/>
                </a:cubicBezTo>
                <a:cubicBezTo>
                  <a:pt x="3703" y="579"/>
                  <a:pt x="3724" y="638"/>
                  <a:pt x="3742" y="698"/>
                </a:cubicBezTo>
                <a:cubicBezTo>
                  <a:pt x="3760" y="758"/>
                  <a:pt x="3775" y="818"/>
                  <a:pt x="3787" y="880"/>
                </a:cubicBezTo>
                <a:cubicBezTo>
                  <a:pt x="3800" y="941"/>
                  <a:pt x="3809" y="1003"/>
                  <a:pt x="3815" y="1065"/>
                </a:cubicBezTo>
                <a:cubicBezTo>
                  <a:pt x="3821" y="1128"/>
                  <a:pt x="3824" y="1190"/>
                  <a:pt x="3824" y="1253"/>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3" name="图片 102"/>
          <p:cNvPicPr/>
          <p:nvPr/>
        </p:nvPicPr>
        <p:blipFill>
          <a:blip r:embed="rId3"/>
          <a:stretch/>
        </p:blipFill>
        <p:spPr>
          <a:xfrm>
            <a:off x="833400" y="1139400"/>
            <a:ext cx="3015000" cy="22680"/>
          </a:xfrm>
          <a:prstGeom prst="rect">
            <a:avLst/>
          </a:prstGeom>
          <a:noFill/>
          <a:ln w="0">
            <a:noFill/>
          </a:ln>
        </p:spPr>
      </p:pic>
      <p:pic>
        <p:nvPicPr>
          <p:cNvPr id="104" name="图片 103"/>
          <p:cNvPicPr/>
          <p:nvPr/>
        </p:nvPicPr>
        <p:blipFill>
          <a:blip r:embed="rId4"/>
          <a:stretch/>
        </p:blipFill>
        <p:spPr>
          <a:xfrm>
            <a:off x="833400" y="1368720"/>
            <a:ext cx="183240" cy="183240"/>
          </a:xfrm>
          <a:prstGeom prst="rect">
            <a:avLst/>
          </a:prstGeom>
          <a:noFill/>
          <a:ln w="0">
            <a:noFill/>
          </a:ln>
        </p:spPr>
      </p:pic>
      <p:sp>
        <p:nvSpPr>
          <p:cNvPr id="105" name="文本框 104"/>
          <p:cNvSpPr txBox="1"/>
          <p:nvPr/>
        </p:nvSpPr>
        <p:spPr>
          <a:xfrm>
            <a:off x="829440" y="667080"/>
            <a:ext cx="3018240" cy="398160"/>
          </a:xfrm>
          <a:prstGeom prst="rect">
            <a:avLst/>
          </a:prstGeom>
          <a:noFill/>
          <a:ln w="0">
            <a:noFill/>
          </a:ln>
        </p:spPr>
        <p:txBody>
          <a:bodyPr wrap="none" lIns="0" tIns="0" rIns="0" bIns="0" anchor="t">
            <a:spAutoFit/>
          </a:bodyPr>
          <a:lstStyle/>
          <a:p>
            <a:r>
              <a:rPr lang="zh-CN" sz="2170" b="0" u="none" strike="noStrike">
                <a:solidFill>
                  <a:srgbClr val="FFFFFF"/>
                </a:solidFill>
                <a:effectLst/>
                <a:uFillTx/>
                <a:latin typeface="NotoSansCJKsc"/>
                <a:ea typeface="NotoSansCJKsc"/>
              </a:rPr>
              <a:t>需求分析与系统架构设计</a:t>
            </a:r>
            <a:endParaRPr lang="en-US" sz="2170" b="0" u="none" strike="noStrike">
              <a:solidFill>
                <a:srgbClr val="000000"/>
              </a:solidFill>
              <a:effectLst/>
              <a:uFillTx/>
              <a:latin typeface="Times New Roman"/>
            </a:endParaRPr>
          </a:p>
        </p:txBody>
      </p:sp>
      <p:sp>
        <p:nvSpPr>
          <p:cNvPr id="106" name="任意多边形 105"/>
          <p:cNvSpPr/>
          <p:nvPr/>
        </p:nvSpPr>
        <p:spPr>
          <a:xfrm>
            <a:off x="833400" y="1712520"/>
            <a:ext cx="3670560" cy="688680"/>
          </a:xfrm>
          <a:custGeom>
            <a:avLst/>
            <a:gdLst/>
            <a:ahLst/>
            <a:cxnLst/>
            <a:rect l="0" t="0" r="r" b="b"/>
            <a:pathLst>
              <a:path w="10196" h="1913">
                <a:moveTo>
                  <a:pt x="0" y="1743"/>
                </a:moveTo>
                <a:lnTo>
                  <a:pt x="0" y="171"/>
                </a:lnTo>
                <a:cubicBezTo>
                  <a:pt x="0" y="149"/>
                  <a:pt x="4" y="127"/>
                  <a:pt x="13" y="106"/>
                </a:cubicBezTo>
                <a:cubicBezTo>
                  <a:pt x="21" y="85"/>
                  <a:pt x="33" y="67"/>
                  <a:pt x="49" y="51"/>
                </a:cubicBezTo>
                <a:cubicBezTo>
                  <a:pt x="65" y="35"/>
                  <a:pt x="84" y="23"/>
                  <a:pt x="104" y="13"/>
                </a:cubicBezTo>
                <a:cubicBezTo>
                  <a:pt x="125" y="4"/>
                  <a:pt x="147" y="0"/>
                  <a:pt x="170" y="0"/>
                </a:cubicBezTo>
                <a:lnTo>
                  <a:pt x="10026" y="0"/>
                </a:lnTo>
                <a:cubicBezTo>
                  <a:pt x="10048" y="0"/>
                  <a:pt x="10070" y="4"/>
                  <a:pt x="10091" y="13"/>
                </a:cubicBezTo>
                <a:cubicBezTo>
                  <a:pt x="10111" y="23"/>
                  <a:pt x="10130" y="35"/>
                  <a:pt x="10146" y="51"/>
                </a:cubicBezTo>
                <a:cubicBezTo>
                  <a:pt x="10162" y="67"/>
                  <a:pt x="10174" y="85"/>
                  <a:pt x="10183" y="106"/>
                </a:cubicBezTo>
                <a:cubicBezTo>
                  <a:pt x="10191" y="127"/>
                  <a:pt x="10195" y="148"/>
                  <a:pt x="10196" y="171"/>
                </a:cubicBezTo>
                <a:lnTo>
                  <a:pt x="10196" y="1743"/>
                </a:lnTo>
                <a:cubicBezTo>
                  <a:pt x="10195" y="1765"/>
                  <a:pt x="10191" y="1787"/>
                  <a:pt x="10183" y="1808"/>
                </a:cubicBezTo>
                <a:cubicBezTo>
                  <a:pt x="10174" y="1829"/>
                  <a:pt x="10162" y="1847"/>
                  <a:pt x="10146" y="1863"/>
                </a:cubicBezTo>
                <a:cubicBezTo>
                  <a:pt x="10130" y="1879"/>
                  <a:pt x="10111" y="1891"/>
                  <a:pt x="10091" y="1900"/>
                </a:cubicBezTo>
                <a:cubicBezTo>
                  <a:pt x="10070" y="1908"/>
                  <a:pt x="10048" y="1913"/>
                  <a:pt x="10026" y="1913"/>
                </a:cubicBezTo>
                <a:lnTo>
                  <a:pt x="169" y="1913"/>
                </a:lnTo>
                <a:cubicBezTo>
                  <a:pt x="147" y="1913"/>
                  <a:pt x="125" y="1908"/>
                  <a:pt x="104" y="1900"/>
                </a:cubicBezTo>
                <a:cubicBezTo>
                  <a:pt x="84" y="1891"/>
                  <a:pt x="65" y="1879"/>
                  <a:pt x="49" y="1863"/>
                </a:cubicBezTo>
                <a:cubicBezTo>
                  <a:pt x="33" y="1847"/>
                  <a:pt x="21" y="1829"/>
                  <a:pt x="13" y="1808"/>
                </a:cubicBezTo>
                <a:cubicBezTo>
                  <a:pt x="4" y="1787"/>
                  <a:pt x="0" y="1765"/>
                  <a:pt x="0" y="1743"/>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 name="任意多边形 106"/>
          <p:cNvSpPr/>
          <p:nvPr/>
        </p:nvSpPr>
        <p:spPr>
          <a:xfrm>
            <a:off x="833400" y="1712520"/>
            <a:ext cx="3670560" cy="688680"/>
          </a:xfrm>
          <a:custGeom>
            <a:avLst/>
            <a:gdLst/>
            <a:ahLst/>
            <a:cxnLst/>
            <a:rect l="0" t="0" r="r" b="b"/>
            <a:pathLst>
              <a:path w="10196" h="1913">
                <a:moveTo>
                  <a:pt x="0" y="1743"/>
                </a:moveTo>
                <a:lnTo>
                  <a:pt x="0" y="171"/>
                </a:lnTo>
                <a:cubicBezTo>
                  <a:pt x="0" y="149"/>
                  <a:pt x="4" y="127"/>
                  <a:pt x="13" y="106"/>
                </a:cubicBezTo>
                <a:cubicBezTo>
                  <a:pt x="21" y="85"/>
                  <a:pt x="33" y="67"/>
                  <a:pt x="49" y="51"/>
                </a:cubicBezTo>
                <a:cubicBezTo>
                  <a:pt x="65" y="35"/>
                  <a:pt x="84" y="23"/>
                  <a:pt x="104" y="13"/>
                </a:cubicBezTo>
                <a:cubicBezTo>
                  <a:pt x="125" y="4"/>
                  <a:pt x="147" y="0"/>
                  <a:pt x="170" y="0"/>
                </a:cubicBezTo>
                <a:lnTo>
                  <a:pt x="10026" y="0"/>
                </a:lnTo>
                <a:cubicBezTo>
                  <a:pt x="10048" y="0"/>
                  <a:pt x="10070" y="4"/>
                  <a:pt x="10091" y="13"/>
                </a:cubicBezTo>
                <a:cubicBezTo>
                  <a:pt x="10111" y="23"/>
                  <a:pt x="10130" y="35"/>
                  <a:pt x="10146" y="51"/>
                </a:cubicBezTo>
                <a:cubicBezTo>
                  <a:pt x="10162" y="67"/>
                  <a:pt x="10174" y="85"/>
                  <a:pt x="10183" y="106"/>
                </a:cubicBezTo>
                <a:cubicBezTo>
                  <a:pt x="10191" y="127"/>
                  <a:pt x="10196" y="149"/>
                  <a:pt x="10196" y="171"/>
                </a:cubicBezTo>
                <a:lnTo>
                  <a:pt x="10196" y="1743"/>
                </a:lnTo>
                <a:cubicBezTo>
                  <a:pt x="10196" y="1765"/>
                  <a:pt x="10191" y="1787"/>
                  <a:pt x="10183" y="1808"/>
                </a:cubicBezTo>
                <a:cubicBezTo>
                  <a:pt x="10174" y="1829"/>
                  <a:pt x="10162" y="1847"/>
                  <a:pt x="10146" y="1863"/>
                </a:cubicBezTo>
                <a:cubicBezTo>
                  <a:pt x="10130" y="1879"/>
                  <a:pt x="10111" y="1891"/>
                  <a:pt x="10091" y="1900"/>
                </a:cubicBezTo>
                <a:cubicBezTo>
                  <a:pt x="10070" y="1908"/>
                  <a:pt x="10048" y="1913"/>
                  <a:pt x="10026" y="1913"/>
                </a:cubicBezTo>
                <a:lnTo>
                  <a:pt x="170" y="1913"/>
                </a:lnTo>
                <a:cubicBezTo>
                  <a:pt x="147" y="1913"/>
                  <a:pt x="125" y="1908"/>
                  <a:pt x="104" y="1900"/>
                </a:cubicBezTo>
                <a:cubicBezTo>
                  <a:pt x="84" y="1891"/>
                  <a:pt x="65" y="1879"/>
                  <a:pt x="49" y="1863"/>
                </a:cubicBezTo>
                <a:cubicBezTo>
                  <a:pt x="33" y="1847"/>
                  <a:pt x="21" y="1829"/>
                  <a:pt x="13" y="1808"/>
                </a:cubicBezTo>
                <a:cubicBezTo>
                  <a:pt x="4" y="1787"/>
                  <a:pt x="0" y="1765"/>
                  <a:pt x="0" y="1743"/>
                </a:cubicBezTo>
                <a:moveTo>
                  <a:pt x="21" y="171"/>
                </a:moveTo>
                <a:lnTo>
                  <a:pt x="21" y="1743"/>
                </a:lnTo>
                <a:cubicBezTo>
                  <a:pt x="21" y="1753"/>
                  <a:pt x="22" y="1762"/>
                  <a:pt x="24" y="1772"/>
                </a:cubicBezTo>
                <a:cubicBezTo>
                  <a:pt x="26" y="1781"/>
                  <a:pt x="28" y="1791"/>
                  <a:pt x="32" y="1800"/>
                </a:cubicBezTo>
                <a:cubicBezTo>
                  <a:pt x="36" y="1809"/>
                  <a:pt x="40" y="1817"/>
                  <a:pt x="46" y="1825"/>
                </a:cubicBezTo>
                <a:cubicBezTo>
                  <a:pt x="51" y="1833"/>
                  <a:pt x="57" y="1841"/>
                  <a:pt x="64" y="1848"/>
                </a:cubicBezTo>
                <a:cubicBezTo>
                  <a:pt x="71" y="1855"/>
                  <a:pt x="79" y="1861"/>
                  <a:pt x="87" y="1866"/>
                </a:cubicBezTo>
                <a:cubicBezTo>
                  <a:pt x="95" y="1872"/>
                  <a:pt x="104" y="1876"/>
                  <a:pt x="113" y="1880"/>
                </a:cubicBezTo>
                <a:cubicBezTo>
                  <a:pt x="122" y="1884"/>
                  <a:pt x="131" y="1887"/>
                  <a:pt x="141" y="1889"/>
                </a:cubicBezTo>
                <a:cubicBezTo>
                  <a:pt x="150" y="1890"/>
                  <a:pt x="160" y="1891"/>
                  <a:pt x="170" y="1891"/>
                </a:cubicBezTo>
                <a:lnTo>
                  <a:pt x="10026" y="1891"/>
                </a:lnTo>
                <a:cubicBezTo>
                  <a:pt x="10035" y="1891"/>
                  <a:pt x="10045" y="1890"/>
                  <a:pt x="10055" y="1889"/>
                </a:cubicBezTo>
                <a:cubicBezTo>
                  <a:pt x="10064" y="1887"/>
                  <a:pt x="10073" y="1884"/>
                  <a:pt x="10082" y="1880"/>
                </a:cubicBezTo>
                <a:cubicBezTo>
                  <a:pt x="10092" y="1876"/>
                  <a:pt x="10100" y="1872"/>
                  <a:pt x="10108" y="1866"/>
                </a:cubicBezTo>
                <a:cubicBezTo>
                  <a:pt x="10116" y="1861"/>
                  <a:pt x="10124" y="1855"/>
                  <a:pt x="10131" y="1848"/>
                </a:cubicBezTo>
                <a:cubicBezTo>
                  <a:pt x="10138" y="1841"/>
                  <a:pt x="10144" y="1833"/>
                  <a:pt x="10149" y="1825"/>
                </a:cubicBezTo>
                <a:cubicBezTo>
                  <a:pt x="10155" y="1817"/>
                  <a:pt x="10159" y="1809"/>
                  <a:pt x="10163" y="1800"/>
                </a:cubicBezTo>
                <a:cubicBezTo>
                  <a:pt x="10167" y="1791"/>
                  <a:pt x="10170" y="1781"/>
                  <a:pt x="10171" y="1772"/>
                </a:cubicBezTo>
                <a:cubicBezTo>
                  <a:pt x="10173" y="1762"/>
                  <a:pt x="10174" y="1753"/>
                  <a:pt x="10174" y="1743"/>
                </a:cubicBezTo>
                <a:lnTo>
                  <a:pt x="10174" y="171"/>
                </a:lnTo>
                <a:cubicBezTo>
                  <a:pt x="10174" y="161"/>
                  <a:pt x="10173" y="152"/>
                  <a:pt x="10171" y="142"/>
                </a:cubicBezTo>
                <a:cubicBezTo>
                  <a:pt x="10170" y="132"/>
                  <a:pt x="10167" y="123"/>
                  <a:pt x="10163" y="114"/>
                </a:cubicBezTo>
                <a:cubicBezTo>
                  <a:pt x="10159" y="105"/>
                  <a:pt x="10155" y="97"/>
                  <a:pt x="10149" y="88"/>
                </a:cubicBezTo>
                <a:cubicBezTo>
                  <a:pt x="10144" y="80"/>
                  <a:pt x="10138" y="73"/>
                  <a:pt x="10131" y="66"/>
                </a:cubicBezTo>
                <a:cubicBezTo>
                  <a:pt x="10124" y="59"/>
                  <a:pt x="10116" y="53"/>
                  <a:pt x="10108" y="47"/>
                </a:cubicBezTo>
                <a:cubicBezTo>
                  <a:pt x="10100" y="42"/>
                  <a:pt x="10092" y="37"/>
                  <a:pt x="10082" y="34"/>
                </a:cubicBezTo>
                <a:cubicBezTo>
                  <a:pt x="10073" y="30"/>
                  <a:pt x="10064" y="27"/>
                  <a:pt x="10055" y="25"/>
                </a:cubicBezTo>
                <a:cubicBezTo>
                  <a:pt x="10045" y="23"/>
                  <a:pt x="10035" y="22"/>
                  <a:pt x="10026" y="22"/>
                </a:cubicBezTo>
                <a:lnTo>
                  <a:pt x="170" y="22"/>
                </a:lnTo>
                <a:cubicBezTo>
                  <a:pt x="160" y="22"/>
                  <a:pt x="150" y="23"/>
                  <a:pt x="141" y="25"/>
                </a:cubicBezTo>
                <a:cubicBezTo>
                  <a:pt x="131" y="27"/>
                  <a:pt x="122" y="30"/>
                  <a:pt x="113" y="34"/>
                </a:cubicBezTo>
                <a:cubicBezTo>
                  <a:pt x="104" y="37"/>
                  <a:pt x="95" y="42"/>
                  <a:pt x="87" y="47"/>
                </a:cubicBezTo>
                <a:cubicBezTo>
                  <a:pt x="79" y="53"/>
                  <a:pt x="71" y="59"/>
                  <a:pt x="64" y="66"/>
                </a:cubicBezTo>
                <a:cubicBezTo>
                  <a:pt x="57" y="73"/>
                  <a:pt x="51" y="80"/>
                  <a:pt x="46" y="88"/>
                </a:cubicBezTo>
                <a:cubicBezTo>
                  <a:pt x="40" y="97"/>
                  <a:pt x="36" y="105"/>
                  <a:pt x="32" y="114"/>
                </a:cubicBezTo>
                <a:cubicBezTo>
                  <a:pt x="28" y="123"/>
                  <a:pt x="26" y="132"/>
                  <a:pt x="24" y="142"/>
                </a:cubicBezTo>
                <a:cubicBezTo>
                  <a:pt x="22" y="152"/>
                  <a:pt x="21" y="161"/>
                  <a:pt x="21" y="171"/>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8" name="任意多边形 107"/>
          <p:cNvSpPr/>
          <p:nvPr/>
        </p:nvSpPr>
        <p:spPr>
          <a:xfrm>
            <a:off x="833400" y="2492640"/>
            <a:ext cx="3670560" cy="688320"/>
          </a:xfrm>
          <a:custGeom>
            <a:avLst/>
            <a:gdLst/>
            <a:ahLst/>
            <a:cxnLst/>
            <a:rect l="0" t="0" r="r" b="b"/>
            <a:pathLst>
              <a:path w="10196" h="1912">
                <a:moveTo>
                  <a:pt x="0" y="1742"/>
                </a:moveTo>
                <a:lnTo>
                  <a:pt x="0" y="169"/>
                </a:lnTo>
                <a:cubicBezTo>
                  <a:pt x="0" y="147"/>
                  <a:pt x="4" y="125"/>
                  <a:pt x="13" y="104"/>
                </a:cubicBezTo>
                <a:cubicBezTo>
                  <a:pt x="21" y="84"/>
                  <a:pt x="33" y="65"/>
                  <a:pt x="49" y="49"/>
                </a:cubicBezTo>
                <a:cubicBezTo>
                  <a:pt x="65" y="33"/>
                  <a:pt x="84" y="21"/>
                  <a:pt x="104" y="12"/>
                </a:cubicBezTo>
                <a:cubicBezTo>
                  <a:pt x="125" y="4"/>
                  <a:pt x="147" y="0"/>
                  <a:pt x="169" y="0"/>
                </a:cubicBezTo>
                <a:lnTo>
                  <a:pt x="10026" y="0"/>
                </a:lnTo>
                <a:cubicBezTo>
                  <a:pt x="10048" y="0"/>
                  <a:pt x="10070" y="4"/>
                  <a:pt x="10091" y="12"/>
                </a:cubicBezTo>
                <a:cubicBezTo>
                  <a:pt x="10111" y="21"/>
                  <a:pt x="10130" y="33"/>
                  <a:pt x="10146" y="49"/>
                </a:cubicBezTo>
                <a:cubicBezTo>
                  <a:pt x="10162" y="65"/>
                  <a:pt x="10174" y="84"/>
                  <a:pt x="10183" y="104"/>
                </a:cubicBezTo>
                <a:cubicBezTo>
                  <a:pt x="10191" y="125"/>
                  <a:pt x="10195" y="147"/>
                  <a:pt x="10196" y="169"/>
                </a:cubicBezTo>
                <a:lnTo>
                  <a:pt x="10196" y="1742"/>
                </a:lnTo>
                <a:cubicBezTo>
                  <a:pt x="10195" y="1765"/>
                  <a:pt x="10191" y="1786"/>
                  <a:pt x="10183" y="1807"/>
                </a:cubicBezTo>
                <a:cubicBezTo>
                  <a:pt x="10174" y="1828"/>
                  <a:pt x="10162" y="1846"/>
                  <a:pt x="10146" y="1862"/>
                </a:cubicBezTo>
                <a:cubicBezTo>
                  <a:pt x="10130" y="1878"/>
                  <a:pt x="10111" y="1891"/>
                  <a:pt x="10091" y="1899"/>
                </a:cubicBezTo>
                <a:cubicBezTo>
                  <a:pt x="10070" y="1908"/>
                  <a:pt x="10048" y="1912"/>
                  <a:pt x="10026" y="1912"/>
                </a:cubicBezTo>
                <a:lnTo>
                  <a:pt x="170" y="1912"/>
                </a:lnTo>
                <a:cubicBezTo>
                  <a:pt x="147" y="1912"/>
                  <a:pt x="125" y="1908"/>
                  <a:pt x="104" y="1899"/>
                </a:cubicBezTo>
                <a:cubicBezTo>
                  <a:pt x="84" y="1891"/>
                  <a:pt x="65" y="1878"/>
                  <a:pt x="49" y="1862"/>
                </a:cubicBezTo>
                <a:cubicBezTo>
                  <a:pt x="33" y="1846"/>
                  <a:pt x="21" y="1828"/>
                  <a:pt x="13" y="1807"/>
                </a:cubicBezTo>
                <a:cubicBezTo>
                  <a:pt x="4" y="1786"/>
                  <a:pt x="0" y="1765"/>
                  <a:pt x="0" y="1742"/>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9" name="任意多边形 108"/>
          <p:cNvSpPr/>
          <p:nvPr/>
        </p:nvSpPr>
        <p:spPr>
          <a:xfrm>
            <a:off x="833400" y="2492640"/>
            <a:ext cx="3670560" cy="688320"/>
          </a:xfrm>
          <a:custGeom>
            <a:avLst/>
            <a:gdLst/>
            <a:ahLst/>
            <a:cxnLst/>
            <a:rect l="0" t="0" r="r" b="b"/>
            <a:pathLst>
              <a:path w="10196" h="1912">
                <a:moveTo>
                  <a:pt x="0" y="1742"/>
                </a:moveTo>
                <a:lnTo>
                  <a:pt x="0" y="169"/>
                </a:lnTo>
                <a:cubicBezTo>
                  <a:pt x="0" y="147"/>
                  <a:pt x="4" y="125"/>
                  <a:pt x="13" y="104"/>
                </a:cubicBezTo>
                <a:cubicBezTo>
                  <a:pt x="21" y="84"/>
                  <a:pt x="33" y="65"/>
                  <a:pt x="49" y="49"/>
                </a:cubicBezTo>
                <a:cubicBezTo>
                  <a:pt x="65" y="33"/>
                  <a:pt x="84" y="21"/>
                  <a:pt x="104" y="12"/>
                </a:cubicBezTo>
                <a:cubicBezTo>
                  <a:pt x="125" y="4"/>
                  <a:pt x="147" y="0"/>
                  <a:pt x="170" y="0"/>
                </a:cubicBezTo>
                <a:lnTo>
                  <a:pt x="10026" y="0"/>
                </a:lnTo>
                <a:cubicBezTo>
                  <a:pt x="10048" y="0"/>
                  <a:pt x="10070" y="4"/>
                  <a:pt x="10091" y="12"/>
                </a:cubicBezTo>
                <a:cubicBezTo>
                  <a:pt x="10111" y="21"/>
                  <a:pt x="10130" y="33"/>
                  <a:pt x="10146" y="49"/>
                </a:cubicBezTo>
                <a:cubicBezTo>
                  <a:pt x="10162" y="65"/>
                  <a:pt x="10174" y="84"/>
                  <a:pt x="10183" y="104"/>
                </a:cubicBezTo>
                <a:cubicBezTo>
                  <a:pt x="10191" y="125"/>
                  <a:pt x="10196" y="147"/>
                  <a:pt x="10196" y="169"/>
                </a:cubicBezTo>
                <a:lnTo>
                  <a:pt x="10196" y="1742"/>
                </a:lnTo>
                <a:cubicBezTo>
                  <a:pt x="10196" y="1765"/>
                  <a:pt x="10191" y="1786"/>
                  <a:pt x="10183" y="1807"/>
                </a:cubicBezTo>
                <a:cubicBezTo>
                  <a:pt x="10174" y="1828"/>
                  <a:pt x="10162" y="1846"/>
                  <a:pt x="10146" y="1862"/>
                </a:cubicBezTo>
                <a:cubicBezTo>
                  <a:pt x="10130" y="1878"/>
                  <a:pt x="10111" y="1891"/>
                  <a:pt x="10091" y="1899"/>
                </a:cubicBezTo>
                <a:cubicBezTo>
                  <a:pt x="10070" y="1908"/>
                  <a:pt x="10048" y="1912"/>
                  <a:pt x="10026" y="1912"/>
                </a:cubicBezTo>
                <a:lnTo>
                  <a:pt x="170" y="1912"/>
                </a:lnTo>
                <a:cubicBezTo>
                  <a:pt x="147" y="1912"/>
                  <a:pt x="125" y="1908"/>
                  <a:pt x="104" y="1899"/>
                </a:cubicBezTo>
                <a:cubicBezTo>
                  <a:pt x="84" y="1891"/>
                  <a:pt x="65" y="1878"/>
                  <a:pt x="49" y="1862"/>
                </a:cubicBezTo>
                <a:cubicBezTo>
                  <a:pt x="33" y="1846"/>
                  <a:pt x="21" y="1828"/>
                  <a:pt x="13" y="1807"/>
                </a:cubicBezTo>
                <a:cubicBezTo>
                  <a:pt x="4" y="1786"/>
                  <a:pt x="0" y="1765"/>
                  <a:pt x="0" y="1742"/>
                </a:cubicBezTo>
                <a:moveTo>
                  <a:pt x="21" y="169"/>
                </a:moveTo>
                <a:lnTo>
                  <a:pt x="21" y="1742"/>
                </a:lnTo>
                <a:cubicBezTo>
                  <a:pt x="21" y="1752"/>
                  <a:pt x="22" y="1762"/>
                  <a:pt x="24" y="1771"/>
                </a:cubicBezTo>
                <a:cubicBezTo>
                  <a:pt x="26" y="1781"/>
                  <a:pt x="28" y="1790"/>
                  <a:pt x="32" y="1799"/>
                </a:cubicBezTo>
                <a:cubicBezTo>
                  <a:pt x="36" y="1808"/>
                  <a:pt x="40" y="1817"/>
                  <a:pt x="46" y="1825"/>
                </a:cubicBezTo>
                <a:cubicBezTo>
                  <a:pt x="51" y="1833"/>
                  <a:pt x="57" y="1840"/>
                  <a:pt x="64" y="1847"/>
                </a:cubicBezTo>
                <a:cubicBezTo>
                  <a:pt x="71" y="1854"/>
                  <a:pt x="79" y="1860"/>
                  <a:pt x="87" y="1866"/>
                </a:cubicBezTo>
                <a:cubicBezTo>
                  <a:pt x="95" y="1871"/>
                  <a:pt x="104" y="1876"/>
                  <a:pt x="113" y="1880"/>
                </a:cubicBezTo>
                <a:cubicBezTo>
                  <a:pt x="122" y="1883"/>
                  <a:pt x="131" y="1886"/>
                  <a:pt x="141" y="1888"/>
                </a:cubicBezTo>
                <a:cubicBezTo>
                  <a:pt x="150" y="1890"/>
                  <a:pt x="160" y="1891"/>
                  <a:pt x="170" y="1891"/>
                </a:cubicBezTo>
                <a:lnTo>
                  <a:pt x="10026" y="1891"/>
                </a:lnTo>
                <a:cubicBezTo>
                  <a:pt x="10035" y="1891"/>
                  <a:pt x="10045" y="1890"/>
                  <a:pt x="10055" y="1888"/>
                </a:cubicBezTo>
                <a:cubicBezTo>
                  <a:pt x="10064" y="1886"/>
                  <a:pt x="10073" y="1883"/>
                  <a:pt x="10082" y="1880"/>
                </a:cubicBezTo>
                <a:cubicBezTo>
                  <a:pt x="10092" y="1876"/>
                  <a:pt x="10100" y="1871"/>
                  <a:pt x="10108" y="1866"/>
                </a:cubicBezTo>
                <a:cubicBezTo>
                  <a:pt x="10116" y="1860"/>
                  <a:pt x="10124" y="1854"/>
                  <a:pt x="10131" y="1847"/>
                </a:cubicBezTo>
                <a:cubicBezTo>
                  <a:pt x="10138" y="1840"/>
                  <a:pt x="10144" y="1833"/>
                  <a:pt x="10149" y="1825"/>
                </a:cubicBezTo>
                <a:cubicBezTo>
                  <a:pt x="10155" y="1817"/>
                  <a:pt x="10159" y="1808"/>
                  <a:pt x="10163" y="1799"/>
                </a:cubicBezTo>
                <a:cubicBezTo>
                  <a:pt x="10167" y="1790"/>
                  <a:pt x="10170" y="1781"/>
                  <a:pt x="10171" y="1771"/>
                </a:cubicBezTo>
                <a:cubicBezTo>
                  <a:pt x="10173" y="1762"/>
                  <a:pt x="10174" y="1752"/>
                  <a:pt x="10174" y="1742"/>
                </a:cubicBezTo>
                <a:lnTo>
                  <a:pt x="10174" y="169"/>
                </a:lnTo>
                <a:cubicBezTo>
                  <a:pt x="10174" y="160"/>
                  <a:pt x="10173" y="150"/>
                  <a:pt x="10171" y="140"/>
                </a:cubicBezTo>
                <a:cubicBezTo>
                  <a:pt x="10170" y="131"/>
                  <a:pt x="10167" y="122"/>
                  <a:pt x="10163" y="113"/>
                </a:cubicBezTo>
                <a:cubicBezTo>
                  <a:pt x="10159" y="104"/>
                  <a:pt x="10155" y="95"/>
                  <a:pt x="10149" y="87"/>
                </a:cubicBezTo>
                <a:cubicBezTo>
                  <a:pt x="10144" y="79"/>
                  <a:pt x="10138" y="71"/>
                  <a:pt x="10131" y="64"/>
                </a:cubicBezTo>
                <a:cubicBezTo>
                  <a:pt x="10124" y="57"/>
                  <a:pt x="10116" y="51"/>
                  <a:pt x="10108" y="46"/>
                </a:cubicBezTo>
                <a:cubicBezTo>
                  <a:pt x="10100" y="40"/>
                  <a:pt x="10092" y="36"/>
                  <a:pt x="10082" y="32"/>
                </a:cubicBezTo>
                <a:cubicBezTo>
                  <a:pt x="10073" y="28"/>
                  <a:pt x="10064" y="26"/>
                  <a:pt x="10055" y="24"/>
                </a:cubicBezTo>
                <a:cubicBezTo>
                  <a:pt x="10045" y="22"/>
                  <a:pt x="10035" y="21"/>
                  <a:pt x="10026" y="21"/>
                </a:cubicBezTo>
                <a:lnTo>
                  <a:pt x="170" y="21"/>
                </a:lnTo>
                <a:cubicBezTo>
                  <a:pt x="160" y="21"/>
                  <a:pt x="150" y="22"/>
                  <a:pt x="141" y="24"/>
                </a:cubicBezTo>
                <a:cubicBezTo>
                  <a:pt x="131" y="26"/>
                  <a:pt x="122" y="28"/>
                  <a:pt x="113" y="32"/>
                </a:cubicBezTo>
                <a:cubicBezTo>
                  <a:pt x="104" y="36"/>
                  <a:pt x="95" y="40"/>
                  <a:pt x="87" y="46"/>
                </a:cubicBezTo>
                <a:cubicBezTo>
                  <a:pt x="79" y="51"/>
                  <a:pt x="71" y="57"/>
                  <a:pt x="64" y="64"/>
                </a:cubicBezTo>
                <a:cubicBezTo>
                  <a:pt x="57" y="71"/>
                  <a:pt x="51" y="79"/>
                  <a:pt x="46" y="87"/>
                </a:cubicBezTo>
                <a:cubicBezTo>
                  <a:pt x="40" y="95"/>
                  <a:pt x="36" y="104"/>
                  <a:pt x="32" y="113"/>
                </a:cubicBezTo>
                <a:cubicBezTo>
                  <a:pt x="28" y="122"/>
                  <a:pt x="26" y="131"/>
                  <a:pt x="24" y="140"/>
                </a:cubicBezTo>
                <a:cubicBezTo>
                  <a:pt x="22" y="150"/>
                  <a:pt x="21" y="160"/>
                  <a:pt x="21" y="169"/>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0" name="任意多边形 109"/>
          <p:cNvSpPr/>
          <p:nvPr/>
        </p:nvSpPr>
        <p:spPr>
          <a:xfrm>
            <a:off x="833400" y="3272400"/>
            <a:ext cx="3670560" cy="688680"/>
          </a:xfrm>
          <a:custGeom>
            <a:avLst/>
            <a:gdLst/>
            <a:ahLst/>
            <a:cxnLst/>
            <a:rect l="0" t="0" r="r" b="b"/>
            <a:pathLst>
              <a:path w="10196" h="1913">
                <a:moveTo>
                  <a:pt x="0" y="1743"/>
                </a:moveTo>
                <a:lnTo>
                  <a:pt x="0" y="170"/>
                </a:lnTo>
                <a:cubicBezTo>
                  <a:pt x="0" y="147"/>
                  <a:pt x="4" y="126"/>
                  <a:pt x="13" y="105"/>
                </a:cubicBezTo>
                <a:cubicBezTo>
                  <a:pt x="21" y="84"/>
                  <a:pt x="33" y="66"/>
                  <a:pt x="49" y="50"/>
                </a:cubicBezTo>
                <a:cubicBezTo>
                  <a:pt x="65" y="34"/>
                  <a:pt x="84" y="22"/>
                  <a:pt x="104" y="13"/>
                </a:cubicBezTo>
                <a:cubicBezTo>
                  <a:pt x="125" y="4"/>
                  <a:pt x="147" y="0"/>
                  <a:pt x="169" y="0"/>
                </a:cubicBezTo>
                <a:lnTo>
                  <a:pt x="10026" y="0"/>
                </a:lnTo>
                <a:cubicBezTo>
                  <a:pt x="10048" y="0"/>
                  <a:pt x="10070" y="4"/>
                  <a:pt x="10091" y="13"/>
                </a:cubicBezTo>
                <a:cubicBezTo>
                  <a:pt x="10111" y="22"/>
                  <a:pt x="10130" y="34"/>
                  <a:pt x="10146" y="50"/>
                </a:cubicBezTo>
                <a:cubicBezTo>
                  <a:pt x="10162" y="66"/>
                  <a:pt x="10174" y="84"/>
                  <a:pt x="10183" y="105"/>
                </a:cubicBezTo>
                <a:cubicBezTo>
                  <a:pt x="10191" y="126"/>
                  <a:pt x="10195" y="147"/>
                  <a:pt x="10196" y="170"/>
                </a:cubicBezTo>
                <a:lnTo>
                  <a:pt x="10196" y="1743"/>
                </a:lnTo>
                <a:cubicBezTo>
                  <a:pt x="10195" y="1765"/>
                  <a:pt x="10191" y="1787"/>
                  <a:pt x="10183" y="1808"/>
                </a:cubicBezTo>
                <a:cubicBezTo>
                  <a:pt x="10174" y="1828"/>
                  <a:pt x="10162" y="1847"/>
                  <a:pt x="10146" y="1863"/>
                </a:cubicBezTo>
                <a:cubicBezTo>
                  <a:pt x="10130" y="1879"/>
                  <a:pt x="10111" y="1891"/>
                  <a:pt x="10091" y="1900"/>
                </a:cubicBezTo>
                <a:cubicBezTo>
                  <a:pt x="10070" y="1908"/>
                  <a:pt x="10048" y="1913"/>
                  <a:pt x="10026" y="1913"/>
                </a:cubicBezTo>
                <a:lnTo>
                  <a:pt x="170" y="1913"/>
                </a:lnTo>
                <a:cubicBezTo>
                  <a:pt x="147" y="1913"/>
                  <a:pt x="125" y="1908"/>
                  <a:pt x="104" y="1900"/>
                </a:cubicBezTo>
                <a:cubicBezTo>
                  <a:pt x="84" y="1891"/>
                  <a:pt x="65" y="1879"/>
                  <a:pt x="49" y="1863"/>
                </a:cubicBezTo>
                <a:cubicBezTo>
                  <a:pt x="33" y="1847"/>
                  <a:pt x="21" y="1828"/>
                  <a:pt x="13" y="1808"/>
                </a:cubicBezTo>
                <a:cubicBezTo>
                  <a:pt x="4" y="1787"/>
                  <a:pt x="0" y="1765"/>
                  <a:pt x="0" y="1743"/>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1" name="任意多边形 110"/>
          <p:cNvSpPr/>
          <p:nvPr/>
        </p:nvSpPr>
        <p:spPr>
          <a:xfrm>
            <a:off x="833400" y="3272400"/>
            <a:ext cx="3670560" cy="688680"/>
          </a:xfrm>
          <a:custGeom>
            <a:avLst/>
            <a:gdLst/>
            <a:ahLst/>
            <a:cxnLst/>
            <a:rect l="0" t="0" r="r" b="b"/>
            <a:pathLst>
              <a:path w="10196" h="1913">
                <a:moveTo>
                  <a:pt x="0" y="1743"/>
                </a:moveTo>
                <a:lnTo>
                  <a:pt x="0" y="170"/>
                </a:lnTo>
                <a:cubicBezTo>
                  <a:pt x="0" y="147"/>
                  <a:pt x="4" y="126"/>
                  <a:pt x="13" y="105"/>
                </a:cubicBezTo>
                <a:cubicBezTo>
                  <a:pt x="21" y="84"/>
                  <a:pt x="33" y="66"/>
                  <a:pt x="49" y="50"/>
                </a:cubicBezTo>
                <a:cubicBezTo>
                  <a:pt x="65" y="34"/>
                  <a:pt x="84" y="22"/>
                  <a:pt x="104" y="13"/>
                </a:cubicBezTo>
                <a:cubicBezTo>
                  <a:pt x="125" y="4"/>
                  <a:pt x="147" y="0"/>
                  <a:pt x="170" y="0"/>
                </a:cubicBezTo>
                <a:lnTo>
                  <a:pt x="10026" y="0"/>
                </a:lnTo>
                <a:cubicBezTo>
                  <a:pt x="10048" y="0"/>
                  <a:pt x="10070" y="4"/>
                  <a:pt x="10091" y="13"/>
                </a:cubicBezTo>
                <a:cubicBezTo>
                  <a:pt x="10111" y="22"/>
                  <a:pt x="10130" y="34"/>
                  <a:pt x="10146" y="50"/>
                </a:cubicBezTo>
                <a:cubicBezTo>
                  <a:pt x="10162" y="66"/>
                  <a:pt x="10174" y="84"/>
                  <a:pt x="10183" y="105"/>
                </a:cubicBezTo>
                <a:cubicBezTo>
                  <a:pt x="10191" y="126"/>
                  <a:pt x="10196" y="147"/>
                  <a:pt x="10196" y="170"/>
                </a:cubicBezTo>
                <a:lnTo>
                  <a:pt x="10196" y="1743"/>
                </a:lnTo>
                <a:cubicBezTo>
                  <a:pt x="10196" y="1765"/>
                  <a:pt x="10191" y="1787"/>
                  <a:pt x="10183" y="1808"/>
                </a:cubicBezTo>
                <a:cubicBezTo>
                  <a:pt x="10174" y="1828"/>
                  <a:pt x="10162" y="1847"/>
                  <a:pt x="10146" y="1863"/>
                </a:cubicBezTo>
                <a:cubicBezTo>
                  <a:pt x="10130" y="1879"/>
                  <a:pt x="10111" y="1891"/>
                  <a:pt x="10091" y="1900"/>
                </a:cubicBezTo>
                <a:cubicBezTo>
                  <a:pt x="10070" y="1908"/>
                  <a:pt x="10048" y="1913"/>
                  <a:pt x="10026" y="1913"/>
                </a:cubicBezTo>
                <a:lnTo>
                  <a:pt x="170" y="1913"/>
                </a:lnTo>
                <a:cubicBezTo>
                  <a:pt x="147" y="1913"/>
                  <a:pt x="125" y="1908"/>
                  <a:pt x="104" y="1900"/>
                </a:cubicBezTo>
                <a:cubicBezTo>
                  <a:pt x="84" y="1891"/>
                  <a:pt x="65" y="1879"/>
                  <a:pt x="49" y="1863"/>
                </a:cubicBezTo>
                <a:cubicBezTo>
                  <a:pt x="33" y="1847"/>
                  <a:pt x="21" y="1828"/>
                  <a:pt x="13" y="1808"/>
                </a:cubicBezTo>
                <a:cubicBezTo>
                  <a:pt x="4" y="1787"/>
                  <a:pt x="0" y="1765"/>
                  <a:pt x="0" y="1743"/>
                </a:cubicBezTo>
                <a:moveTo>
                  <a:pt x="21" y="170"/>
                </a:moveTo>
                <a:lnTo>
                  <a:pt x="21" y="1743"/>
                </a:lnTo>
                <a:cubicBezTo>
                  <a:pt x="21" y="1752"/>
                  <a:pt x="22" y="1762"/>
                  <a:pt x="24" y="1772"/>
                </a:cubicBezTo>
                <a:cubicBezTo>
                  <a:pt x="26" y="1781"/>
                  <a:pt x="28" y="1790"/>
                  <a:pt x="32" y="1799"/>
                </a:cubicBezTo>
                <a:cubicBezTo>
                  <a:pt x="36" y="1809"/>
                  <a:pt x="40" y="1817"/>
                  <a:pt x="46" y="1825"/>
                </a:cubicBezTo>
                <a:cubicBezTo>
                  <a:pt x="51" y="1833"/>
                  <a:pt x="57" y="1841"/>
                  <a:pt x="64" y="1848"/>
                </a:cubicBezTo>
                <a:cubicBezTo>
                  <a:pt x="71" y="1855"/>
                  <a:pt x="79" y="1861"/>
                  <a:pt x="87" y="1866"/>
                </a:cubicBezTo>
                <a:cubicBezTo>
                  <a:pt x="95" y="1872"/>
                  <a:pt x="104" y="1876"/>
                  <a:pt x="113" y="1880"/>
                </a:cubicBezTo>
                <a:cubicBezTo>
                  <a:pt x="122" y="1884"/>
                  <a:pt x="131" y="1887"/>
                  <a:pt x="141" y="1888"/>
                </a:cubicBezTo>
                <a:cubicBezTo>
                  <a:pt x="150" y="1890"/>
                  <a:pt x="160" y="1891"/>
                  <a:pt x="170" y="1891"/>
                </a:cubicBezTo>
                <a:lnTo>
                  <a:pt x="10026" y="1891"/>
                </a:lnTo>
                <a:cubicBezTo>
                  <a:pt x="10035" y="1891"/>
                  <a:pt x="10045" y="1890"/>
                  <a:pt x="10055" y="1888"/>
                </a:cubicBezTo>
                <a:cubicBezTo>
                  <a:pt x="10064" y="1887"/>
                  <a:pt x="10073" y="1884"/>
                  <a:pt x="10082" y="1880"/>
                </a:cubicBezTo>
                <a:cubicBezTo>
                  <a:pt x="10092" y="1876"/>
                  <a:pt x="10100" y="1872"/>
                  <a:pt x="10108" y="1866"/>
                </a:cubicBezTo>
                <a:cubicBezTo>
                  <a:pt x="10116" y="1861"/>
                  <a:pt x="10124" y="1855"/>
                  <a:pt x="10131" y="1848"/>
                </a:cubicBezTo>
                <a:cubicBezTo>
                  <a:pt x="10138" y="1841"/>
                  <a:pt x="10144" y="1833"/>
                  <a:pt x="10149" y="1825"/>
                </a:cubicBezTo>
                <a:cubicBezTo>
                  <a:pt x="10155" y="1817"/>
                  <a:pt x="10159" y="1809"/>
                  <a:pt x="10163" y="1799"/>
                </a:cubicBezTo>
                <a:cubicBezTo>
                  <a:pt x="10167" y="1790"/>
                  <a:pt x="10170" y="1781"/>
                  <a:pt x="10171" y="1772"/>
                </a:cubicBezTo>
                <a:cubicBezTo>
                  <a:pt x="10173" y="1762"/>
                  <a:pt x="10174" y="1752"/>
                  <a:pt x="10174" y="1743"/>
                </a:cubicBezTo>
                <a:lnTo>
                  <a:pt x="10174" y="170"/>
                </a:lnTo>
                <a:cubicBezTo>
                  <a:pt x="10174" y="160"/>
                  <a:pt x="10173" y="150"/>
                  <a:pt x="10171" y="141"/>
                </a:cubicBezTo>
                <a:cubicBezTo>
                  <a:pt x="10170" y="131"/>
                  <a:pt x="10167" y="122"/>
                  <a:pt x="10163" y="113"/>
                </a:cubicBezTo>
                <a:cubicBezTo>
                  <a:pt x="10159" y="104"/>
                  <a:pt x="10155" y="95"/>
                  <a:pt x="10149" y="87"/>
                </a:cubicBezTo>
                <a:cubicBezTo>
                  <a:pt x="10144" y="79"/>
                  <a:pt x="10138" y="72"/>
                  <a:pt x="10131" y="65"/>
                </a:cubicBezTo>
                <a:cubicBezTo>
                  <a:pt x="10124" y="58"/>
                  <a:pt x="10116" y="52"/>
                  <a:pt x="10108" y="46"/>
                </a:cubicBezTo>
                <a:cubicBezTo>
                  <a:pt x="10100" y="41"/>
                  <a:pt x="10092" y="36"/>
                  <a:pt x="10082" y="33"/>
                </a:cubicBezTo>
                <a:cubicBezTo>
                  <a:pt x="10073" y="29"/>
                  <a:pt x="10064" y="26"/>
                  <a:pt x="10055" y="24"/>
                </a:cubicBezTo>
                <a:cubicBezTo>
                  <a:pt x="10045" y="22"/>
                  <a:pt x="10035" y="21"/>
                  <a:pt x="10026" y="21"/>
                </a:cubicBezTo>
                <a:lnTo>
                  <a:pt x="170" y="21"/>
                </a:lnTo>
                <a:cubicBezTo>
                  <a:pt x="160" y="21"/>
                  <a:pt x="150" y="22"/>
                  <a:pt x="141" y="24"/>
                </a:cubicBezTo>
                <a:cubicBezTo>
                  <a:pt x="131" y="26"/>
                  <a:pt x="122" y="29"/>
                  <a:pt x="113" y="33"/>
                </a:cubicBezTo>
                <a:cubicBezTo>
                  <a:pt x="104" y="36"/>
                  <a:pt x="95" y="41"/>
                  <a:pt x="87" y="46"/>
                </a:cubicBezTo>
                <a:cubicBezTo>
                  <a:pt x="79" y="52"/>
                  <a:pt x="71" y="58"/>
                  <a:pt x="64" y="65"/>
                </a:cubicBezTo>
                <a:cubicBezTo>
                  <a:pt x="57" y="72"/>
                  <a:pt x="51" y="79"/>
                  <a:pt x="46" y="87"/>
                </a:cubicBezTo>
                <a:cubicBezTo>
                  <a:pt x="40" y="95"/>
                  <a:pt x="36" y="104"/>
                  <a:pt x="32" y="113"/>
                </a:cubicBezTo>
                <a:cubicBezTo>
                  <a:pt x="28" y="122"/>
                  <a:pt x="26" y="131"/>
                  <a:pt x="24" y="141"/>
                </a:cubicBezTo>
                <a:cubicBezTo>
                  <a:pt x="22" y="150"/>
                  <a:pt x="21" y="160"/>
                  <a:pt x="21" y="170"/>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2" name="任意多边形 111"/>
          <p:cNvSpPr/>
          <p:nvPr/>
        </p:nvSpPr>
        <p:spPr>
          <a:xfrm>
            <a:off x="833400" y="4052160"/>
            <a:ext cx="3670560" cy="688680"/>
          </a:xfrm>
          <a:custGeom>
            <a:avLst/>
            <a:gdLst/>
            <a:ahLst/>
            <a:cxnLst/>
            <a:rect l="0" t="0" r="r" b="b"/>
            <a:pathLst>
              <a:path w="10196" h="1913">
                <a:moveTo>
                  <a:pt x="0" y="1743"/>
                </a:moveTo>
                <a:lnTo>
                  <a:pt x="0" y="170"/>
                </a:lnTo>
                <a:cubicBezTo>
                  <a:pt x="0" y="148"/>
                  <a:pt x="4" y="126"/>
                  <a:pt x="13" y="105"/>
                </a:cubicBezTo>
                <a:cubicBezTo>
                  <a:pt x="21" y="84"/>
                  <a:pt x="33" y="66"/>
                  <a:pt x="49" y="50"/>
                </a:cubicBezTo>
                <a:cubicBezTo>
                  <a:pt x="65" y="34"/>
                  <a:pt x="84" y="22"/>
                  <a:pt x="104" y="13"/>
                </a:cubicBezTo>
                <a:cubicBezTo>
                  <a:pt x="125" y="5"/>
                  <a:pt x="147" y="0"/>
                  <a:pt x="170" y="0"/>
                </a:cubicBezTo>
                <a:lnTo>
                  <a:pt x="10026" y="0"/>
                </a:lnTo>
                <a:cubicBezTo>
                  <a:pt x="10048" y="0"/>
                  <a:pt x="10070" y="5"/>
                  <a:pt x="10091" y="13"/>
                </a:cubicBezTo>
                <a:cubicBezTo>
                  <a:pt x="10111" y="22"/>
                  <a:pt x="10130" y="34"/>
                  <a:pt x="10146" y="50"/>
                </a:cubicBezTo>
                <a:cubicBezTo>
                  <a:pt x="10162" y="66"/>
                  <a:pt x="10174" y="84"/>
                  <a:pt x="10183" y="105"/>
                </a:cubicBezTo>
                <a:cubicBezTo>
                  <a:pt x="10191" y="126"/>
                  <a:pt x="10195" y="148"/>
                  <a:pt x="10196" y="170"/>
                </a:cubicBezTo>
                <a:lnTo>
                  <a:pt x="10196" y="1743"/>
                </a:lnTo>
                <a:cubicBezTo>
                  <a:pt x="10195" y="1766"/>
                  <a:pt x="10191" y="1787"/>
                  <a:pt x="10183" y="1808"/>
                </a:cubicBezTo>
                <a:cubicBezTo>
                  <a:pt x="10174" y="1829"/>
                  <a:pt x="10162" y="1847"/>
                  <a:pt x="10146" y="1863"/>
                </a:cubicBezTo>
                <a:cubicBezTo>
                  <a:pt x="10130" y="1879"/>
                  <a:pt x="10111" y="1891"/>
                  <a:pt x="10091" y="1900"/>
                </a:cubicBezTo>
                <a:cubicBezTo>
                  <a:pt x="10070" y="1909"/>
                  <a:pt x="10048" y="1913"/>
                  <a:pt x="10026" y="1913"/>
                </a:cubicBezTo>
                <a:lnTo>
                  <a:pt x="170" y="1913"/>
                </a:lnTo>
                <a:cubicBezTo>
                  <a:pt x="147" y="1913"/>
                  <a:pt x="125" y="1909"/>
                  <a:pt x="104" y="1900"/>
                </a:cubicBezTo>
                <a:cubicBezTo>
                  <a:pt x="84" y="1891"/>
                  <a:pt x="65" y="1879"/>
                  <a:pt x="49" y="1863"/>
                </a:cubicBezTo>
                <a:cubicBezTo>
                  <a:pt x="33" y="1847"/>
                  <a:pt x="21" y="1829"/>
                  <a:pt x="13" y="1808"/>
                </a:cubicBezTo>
                <a:cubicBezTo>
                  <a:pt x="4" y="1787"/>
                  <a:pt x="0" y="1766"/>
                  <a:pt x="0" y="1743"/>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3" name="任意多边形 112"/>
          <p:cNvSpPr/>
          <p:nvPr/>
        </p:nvSpPr>
        <p:spPr>
          <a:xfrm>
            <a:off x="833400" y="4052160"/>
            <a:ext cx="3670560" cy="688680"/>
          </a:xfrm>
          <a:custGeom>
            <a:avLst/>
            <a:gdLst/>
            <a:ahLst/>
            <a:cxnLst/>
            <a:rect l="0" t="0" r="r" b="b"/>
            <a:pathLst>
              <a:path w="10196" h="1913">
                <a:moveTo>
                  <a:pt x="0" y="1743"/>
                </a:moveTo>
                <a:lnTo>
                  <a:pt x="0" y="170"/>
                </a:lnTo>
                <a:cubicBezTo>
                  <a:pt x="0" y="148"/>
                  <a:pt x="4" y="126"/>
                  <a:pt x="13" y="105"/>
                </a:cubicBezTo>
                <a:cubicBezTo>
                  <a:pt x="21" y="84"/>
                  <a:pt x="33" y="66"/>
                  <a:pt x="49" y="50"/>
                </a:cubicBezTo>
                <a:cubicBezTo>
                  <a:pt x="65" y="34"/>
                  <a:pt x="84" y="22"/>
                  <a:pt x="104" y="13"/>
                </a:cubicBezTo>
                <a:cubicBezTo>
                  <a:pt x="125" y="5"/>
                  <a:pt x="147" y="0"/>
                  <a:pt x="170" y="0"/>
                </a:cubicBezTo>
                <a:lnTo>
                  <a:pt x="10026" y="0"/>
                </a:lnTo>
                <a:cubicBezTo>
                  <a:pt x="10048" y="0"/>
                  <a:pt x="10070" y="5"/>
                  <a:pt x="10091" y="13"/>
                </a:cubicBezTo>
                <a:cubicBezTo>
                  <a:pt x="10111" y="22"/>
                  <a:pt x="10130" y="34"/>
                  <a:pt x="10146" y="50"/>
                </a:cubicBezTo>
                <a:cubicBezTo>
                  <a:pt x="10162" y="66"/>
                  <a:pt x="10174" y="84"/>
                  <a:pt x="10183" y="105"/>
                </a:cubicBezTo>
                <a:cubicBezTo>
                  <a:pt x="10191" y="126"/>
                  <a:pt x="10196" y="148"/>
                  <a:pt x="10196" y="170"/>
                </a:cubicBezTo>
                <a:lnTo>
                  <a:pt x="10196" y="1743"/>
                </a:lnTo>
                <a:cubicBezTo>
                  <a:pt x="10196" y="1766"/>
                  <a:pt x="10191" y="1787"/>
                  <a:pt x="10183" y="1808"/>
                </a:cubicBezTo>
                <a:cubicBezTo>
                  <a:pt x="10174" y="1829"/>
                  <a:pt x="10162" y="1847"/>
                  <a:pt x="10146" y="1863"/>
                </a:cubicBezTo>
                <a:cubicBezTo>
                  <a:pt x="10130" y="1879"/>
                  <a:pt x="10111" y="1891"/>
                  <a:pt x="10091" y="1900"/>
                </a:cubicBezTo>
                <a:cubicBezTo>
                  <a:pt x="10070" y="1909"/>
                  <a:pt x="10048" y="1913"/>
                  <a:pt x="10026" y="1913"/>
                </a:cubicBezTo>
                <a:lnTo>
                  <a:pt x="170" y="1913"/>
                </a:lnTo>
                <a:cubicBezTo>
                  <a:pt x="147" y="1913"/>
                  <a:pt x="125" y="1909"/>
                  <a:pt x="104" y="1900"/>
                </a:cubicBezTo>
                <a:cubicBezTo>
                  <a:pt x="84" y="1891"/>
                  <a:pt x="65" y="1879"/>
                  <a:pt x="49" y="1863"/>
                </a:cubicBezTo>
                <a:cubicBezTo>
                  <a:pt x="33" y="1847"/>
                  <a:pt x="21" y="1829"/>
                  <a:pt x="13" y="1808"/>
                </a:cubicBezTo>
                <a:cubicBezTo>
                  <a:pt x="4" y="1787"/>
                  <a:pt x="0" y="1766"/>
                  <a:pt x="0" y="1743"/>
                </a:cubicBezTo>
                <a:moveTo>
                  <a:pt x="21" y="170"/>
                </a:moveTo>
                <a:lnTo>
                  <a:pt x="21" y="1743"/>
                </a:lnTo>
                <a:cubicBezTo>
                  <a:pt x="21" y="1753"/>
                  <a:pt x="22" y="1762"/>
                  <a:pt x="24" y="1772"/>
                </a:cubicBezTo>
                <a:cubicBezTo>
                  <a:pt x="26" y="1782"/>
                  <a:pt x="28" y="1791"/>
                  <a:pt x="32" y="1800"/>
                </a:cubicBezTo>
                <a:cubicBezTo>
                  <a:pt x="36" y="1809"/>
                  <a:pt x="40" y="1817"/>
                  <a:pt x="46" y="1826"/>
                </a:cubicBezTo>
                <a:cubicBezTo>
                  <a:pt x="51" y="1834"/>
                  <a:pt x="57" y="1841"/>
                  <a:pt x="64" y="1848"/>
                </a:cubicBezTo>
                <a:cubicBezTo>
                  <a:pt x="71" y="1855"/>
                  <a:pt x="79" y="1861"/>
                  <a:pt x="87" y="1867"/>
                </a:cubicBezTo>
                <a:cubicBezTo>
                  <a:pt x="95" y="1872"/>
                  <a:pt x="104" y="1877"/>
                  <a:pt x="113" y="1880"/>
                </a:cubicBezTo>
                <a:cubicBezTo>
                  <a:pt x="122" y="1884"/>
                  <a:pt x="131" y="1887"/>
                  <a:pt x="141" y="1889"/>
                </a:cubicBezTo>
                <a:cubicBezTo>
                  <a:pt x="150" y="1891"/>
                  <a:pt x="160" y="1892"/>
                  <a:pt x="170" y="1892"/>
                </a:cubicBezTo>
                <a:lnTo>
                  <a:pt x="10026" y="1892"/>
                </a:lnTo>
                <a:cubicBezTo>
                  <a:pt x="10035" y="1892"/>
                  <a:pt x="10045" y="1891"/>
                  <a:pt x="10055" y="1889"/>
                </a:cubicBezTo>
                <a:cubicBezTo>
                  <a:pt x="10064" y="1887"/>
                  <a:pt x="10073" y="1884"/>
                  <a:pt x="10082" y="1880"/>
                </a:cubicBezTo>
                <a:cubicBezTo>
                  <a:pt x="10092" y="1877"/>
                  <a:pt x="10100" y="1872"/>
                  <a:pt x="10108" y="1867"/>
                </a:cubicBezTo>
                <a:cubicBezTo>
                  <a:pt x="10116" y="1861"/>
                  <a:pt x="10124" y="1855"/>
                  <a:pt x="10131" y="1848"/>
                </a:cubicBezTo>
                <a:cubicBezTo>
                  <a:pt x="10138" y="1841"/>
                  <a:pt x="10144" y="1834"/>
                  <a:pt x="10149" y="1826"/>
                </a:cubicBezTo>
                <a:cubicBezTo>
                  <a:pt x="10155" y="1817"/>
                  <a:pt x="10159" y="1809"/>
                  <a:pt x="10163" y="1800"/>
                </a:cubicBezTo>
                <a:cubicBezTo>
                  <a:pt x="10167" y="1791"/>
                  <a:pt x="10170" y="1782"/>
                  <a:pt x="10171" y="1772"/>
                </a:cubicBezTo>
                <a:cubicBezTo>
                  <a:pt x="10173" y="1762"/>
                  <a:pt x="10174" y="1753"/>
                  <a:pt x="10174" y="1743"/>
                </a:cubicBezTo>
                <a:lnTo>
                  <a:pt x="10174" y="170"/>
                </a:lnTo>
                <a:cubicBezTo>
                  <a:pt x="10174" y="161"/>
                  <a:pt x="10173" y="151"/>
                  <a:pt x="10171" y="141"/>
                </a:cubicBezTo>
                <a:cubicBezTo>
                  <a:pt x="10170" y="132"/>
                  <a:pt x="10167" y="122"/>
                  <a:pt x="10163" y="113"/>
                </a:cubicBezTo>
                <a:cubicBezTo>
                  <a:pt x="10159" y="104"/>
                  <a:pt x="10155" y="96"/>
                  <a:pt x="10149" y="88"/>
                </a:cubicBezTo>
                <a:cubicBezTo>
                  <a:pt x="10144" y="80"/>
                  <a:pt x="10138" y="72"/>
                  <a:pt x="10131" y="65"/>
                </a:cubicBezTo>
                <a:cubicBezTo>
                  <a:pt x="10124" y="58"/>
                  <a:pt x="10116" y="52"/>
                  <a:pt x="10108" y="47"/>
                </a:cubicBezTo>
                <a:cubicBezTo>
                  <a:pt x="10100" y="41"/>
                  <a:pt x="10092" y="37"/>
                  <a:pt x="10082" y="33"/>
                </a:cubicBezTo>
                <a:cubicBezTo>
                  <a:pt x="10073" y="29"/>
                  <a:pt x="10064" y="26"/>
                  <a:pt x="10055" y="24"/>
                </a:cubicBezTo>
                <a:cubicBezTo>
                  <a:pt x="10045" y="23"/>
                  <a:pt x="10035" y="22"/>
                  <a:pt x="10026" y="22"/>
                </a:cubicBezTo>
                <a:lnTo>
                  <a:pt x="170" y="22"/>
                </a:lnTo>
                <a:cubicBezTo>
                  <a:pt x="160" y="22"/>
                  <a:pt x="150" y="23"/>
                  <a:pt x="141" y="24"/>
                </a:cubicBezTo>
                <a:cubicBezTo>
                  <a:pt x="131" y="26"/>
                  <a:pt x="122" y="29"/>
                  <a:pt x="113" y="33"/>
                </a:cubicBezTo>
                <a:cubicBezTo>
                  <a:pt x="104" y="37"/>
                  <a:pt x="95" y="41"/>
                  <a:pt x="87" y="47"/>
                </a:cubicBezTo>
                <a:cubicBezTo>
                  <a:pt x="79" y="52"/>
                  <a:pt x="71" y="58"/>
                  <a:pt x="64" y="65"/>
                </a:cubicBezTo>
                <a:cubicBezTo>
                  <a:pt x="57" y="72"/>
                  <a:pt x="51" y="80"/>
                  <a:pt x="46" y="88"/>
                </a:cubicBezTo>
                <a:cubicBezTo>
                  <a:pt x="40" y="96"/>
                  <a:pt x="36" y="104"/>
                  <a:pt x="32" y="113"/>
                </a:cubicBezTo>
                <a:cubicBezTo>
                  <a:pt x="28" y="122"/>
                  <a:pt x="26" y="132"/>
                  <a:pt x="24" y="141"/>
                </a:cubicBezTo>
                <a:cubicBezTo>
                  <a:pt x="22" y="151"/>
                  <a:pt x="21" y="161"/>
                  <a:pt x="21" y="170"/>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14" name="图片 113"/>
          <p:cNvPicPr/>
          <p:nvPr/>
        </p:nvPicPr>
        <p:blipFill>
          <a:blip r:embed="rId5"/>
          <a:stretch/>
        </p:blipFill>
        <p:spPr>
          <a:xfrm>
            <a:off x="932760" y="1842840"/>
            <a:ext cx="152640" cy="152640"/>
          </a:xfrm>
          <a:prstGeom prst="rect">
            <a:avLst/>
          </a:prstGeom>
          <a:noFill/>
          <a:ln w="0">
            <a:noFill/>
          </a:ln>
        </p:spPr>
      </p:pic>
      <p:sp>
        <p:nvSpPr>
          <p:cNvPr id="115" name="文本框 114"/>
          <p:cNvSpPr txBox="1"/>
          <p:nvPr/>
        </p:nvSpPr>
        <p:spPr>
          <a:xfrm>
            <a:off x="1104840" y="1316520"/>
            <a:ext cx="1463760" cy="265680"/>
          </a:xfrm>
          <a:prstGeom prst="rect">
            <a:avLst/>
          </a:prstGeom>
          <a:noFill/>
          <a:ln w="0">
            <a:noFill/>
          </a:ln>
        </p:spPr>
        <p:txBody>
          <a:bodyPr wrap="none" lIns="0" tIns="0" rIns="0" bIns="0" anchor="t">
            <a:spAutoFit/>
          </a:bodyPr>
          <a:lstStyle/>
          <a:p>
            <a:r>
              <a:rPr lang="zh-CN" sz="1450" b="0" u="none" strike="noStrike">
                <a:solidFill>
                  <a:srgbClr val="BFDBFE"/>
                </a:solidFill>
                <a:effectLst/>
                <a:uFillTx/>
                <a:latin typeface="NotoSansCJKsc"/>
                <a:ea typeface="NotoSansCJKsc"/>
              </a:rPr>
              <a:t>⽤⼾查询需求分析</a:t>
            </a:r>
            <a:endParaRPr lang="en-US" sz="1450" b="0" u="none" strike="noStrike">
              <a:solidFill>
                <a:srgbClr val="000000"/>
              </a:solidFill>
              <a:effectLst/>
              <a:uFillTx/>
              <a:latin typeface="Times New Roman"/>
            </a:endParaRPr>
          </a:p>
        </p:txBody>
      </p:sp>
      <p:sp>
        <p:nvSpPr>
          <p:cNvPr id="116" name="文本框 115"/>
          <p:cNvSpPr txBox="1"/>
          <p:nvPr/>
        </p:nvSpPr>
        <p:spPr>
          <a:xfrm>
            <a:off x="1173600" y="1800360"/>
            <a:ext cx="85428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简单事实性查询</a:t>
            </a:r>
            <a:endParaRPr lang="en-US" sz="960" b="0" u="none" strike="noStrike">
              <a:solidFill>
                <a:srgbClr val="000000"/>
              </a:solidFill>
              <a:effectLst/>
              <a:uFillTx/>
              <a:latin typeface="Times New Roman"/>
            </a:endParaRPr>
          </a:p>
        </p:txBody>
      </p:sp>
      <p:sp>
        <p:nvSpPr>
          <p:cNvPr id="117" name="文本框 116"/>
          <p:cNvSpPr txBox="1"/>
          <p:nvPr/>
        </p:nvSpPr>
        <p:spPr>
          <a:xfrm>
            <a:off x="1173600" y="1986120"/>
            <a:ext cx="181440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快速获取单⼀、明确的事实或定义信息</a:t>
            </a:r>
            <a:endParaRPr lang="en-US" sz="839" b="0" u="none" strike="noStrike">
              <a:solidFill>
                <a:srgbClr val="000000"/>
              </a:solidFill>
              <a:effectLst/>
              <a:uFillTx/>
              <a:latin typeface="Times New Roman"/>
            </a:endParaRPr>
          </a:p>
        </p:txBody>
      </p:sp>
      <p:pic>
        <p:nvPicPr>
          <p:cNvPr id="118" name="图片 117"/>
          <p:cNvPicPr/>
          <p:nvPr/>
        </p:nvPicPr>
        <p:blipFill>
          <a:blip r:embed="rId6"/>
          <a:stretch/>
        </p:blipFill>
        <p:spPr>
          <a:xfrm>
            <a:off x="932760" y="2622600"/>
            <a:ext cx="152640" cy="152640"/>
          </a:xfrm>
          <a:prstGeom prst="rect">
            <a:avLst/>
          </a:prstGeom>
          <a:noFill/>
          <a:ln w="0">
            <a:noFill/>
          </a:ln>
        </p:spPr>
      </p:pic>
      <p:sp>
        <p:nvSpPr>
          <p:cNvPr id="119" name="文本框 118"/>
          <p:cNvSpPr txBox="1"/>
          <p:nvPr/>
        </p:nvSpPr>
        <p:spPr>
          <a:xfrm>
            <a:off x="1200240" y="2164320"/>
            <a:ext cx="1323720" cy="137520"/>
          </a:xfrm>
          <a:prstGeom prst="rect">
            <a:avLst/>
          </a:prstGeom>
          <a:noFill/>
          <a:ln w="0">
            <a:noFill/>
          </a:ln>
        </p:spPr>
        <p:txBody>
          <a:bodyPr wrap="none" lIns="0" tIns="0" rIns="0" bIns="0" anchor="t">
            <a:spAutoFit/>
          </a:bodyPr>
          <a:lstStyle/>
          <a:p>
            <a:r>
              <a:rPr lang="zh-CN" sz="750" b="0" u="none" strike="noStrike">
                <a:solidFill>
                  <a:srgbClr val="BFDBFE"/>
                </a:solidFill>
                <a:effectLst/>
                <a:uFillTx/>
                <a:latin typeface="NotoSansCJKsc"/>
                <a:ea typeface="NotoSansCJKsc"/>
              </a:rPr>
              <a:t>⽰例：公司的年度收⼊是多少？</a:t>
            </a:r>
            <a:endParaRPr lang="en-US" sz="750" b="0" u="none" strike="noStrike">
              <a:solidFill>
                <a:srgbClr val="000000"/>
              </a:solidFill>
              <a:effectLst/>
              <a:uFillTx/>
              <a:latin typeface="Times New Roman"/>
            </a:endParaRPr>
          </a:p>
        </p:txBody>
      </p:sp>
      <p:sp>
        <p:nvSpPr>
          <p:cNvPr id="120" name="文本框 119"/>
          <p:cNvSpPr txBox="1"/>
          <p:nvPr/>
        </p:nvSpPr>
        <p:spPr>
          <a:xfrm>
            <a:off x="1173600" y="2580120"/>
            <a:ext cx="109800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特定⽂件或主题定位</a:t>
            </a:r>
            <a:endParaRPr lang="en-US" sz="960" b="0" u="none" strike="noStrike">
              <a:solidFill>
                <a:srgbClr val="000000"/>
              </a:solidFill>
              <a:effectLst/>
              <a:uFillTx/>
              <a:latin typeface="Times New Roman"/>
            </a:endParaRPr>
          </a:p>
        </p:txBody>
      </p:sp>
      <p:sp>
        <p:nvSpPr>
          <p:cNvPr id="121" name="文本框 120"/>
          <p:cNvSpPr txBox="1"/>
          <p:nvPr/>
        </p:nvSpPr>
        <p:spPr>
          <a:xfrm>
            <a:off x="1173600" y="2766240"/>
            <a:ext cx="181440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查找特定主题、⽂件或关键词相关内容</a:t>
            </a:r>
            <a:endParaRPr lang="en-US" sz="839" b="0" u="none" strike="noStrike">
              <a:solidFill>
                <a:srgbClr val="000000"/>
              </a:solidFill>
              <a:effectLst/>
              <a:uFillTx/>
              <a:latin typeface="Times New Roman"/>
            </a:endParaRPr>
          </a:p>
        </p:txBody>
      </p:sp>
      <p:sp>
        <p:nvSpPr>
          <p:cNvPr id="122" name="文本框 121"/>
          <p:cNvSpPr txBox="1"/>
          <p:nvPr/>
        </p:nvSpPr>
        <p:spPr>
          <a:xfrm>
            <a:off x="1200240" y="2944440"/>
            <a:ext cx="473040" cy="137520"/>
          </a:xfrm>
          <a:prstGeom prst="rect">
            <a:avLst/>
          </a:prstGeom>
          <a:noFill/>
          <a:ln w="0">
            <a:noFill/>
          </a:ln>
        </p:spPr>
        <p:txBody>
          <a:bodyPr wrap="none" lIns="0" tIns="0" rIns="0" bIns="0" anchor="t">
            <a:spAutoFit/>
          </a:bodyPr>
          <a:lstStyle/>
          <a:p>
            <a:r>
              <a:rPr lang="zh-CN" sz="750" b="0" u="none" strike="noStrike">
                <a:solidFill>
                  <a:srgbClr val="BFDBFE"/>
                </a:solidFill>
                <a:effectLst/>
                <a:uFillTx/>
                <a:latin typeface="NotoSansCJKsc"/>
                <a:ea typeface="NotoSansCJKsc"/>
              </a:rPr>
              <a:t>⽰例：找到</a:t>
            </a:r>
            <a:endParaRPr lang="en-US" sz="750" b="0" u="none" strike="noStrike">
              <a:solidFill>
                <a:srgbClr val="000000"/>
              </a:solidFill>
              <a:effectLst/>
              <a:uFillTx/>
              <a:latin typeface="Times New Roman"/>
            </a:endParaRPr>
          </a:p>
        </p:txBody>
      </p:sp>
      <p:sp>
        <p:nvSpPr>
          <p:cNvPr id="123" name="文本框 122"/>
          <p:cNvSpPr txBox="1"/>
          <p:nvPr/>
        </p:nvSpPr>
        <p:spPr>
          <a:xfrm>
            <a:off x="1653840" y="2965680"/>
            <a:ext cx="241200" cy="111960"/>
          </a:xfrm>
          <a:prstGeom prst="rect">
            <a:avLst/>
          </a:prstGeom>
          <a:noFill/>
          <a:ln w="0">
            <a:noFill/>
          </a:ln>
        </p:spPr>
        <p:txBody>
          <a:bodyPr wrap="none" lIns="0" tIns="0" rIns="0" bIns="0" anchor="t">
            <a:spAutoFit/>
          </a:bodyPr>
          <a:lstStyle/>
          <a:p>
            <a:r>
              <a:rPr lang="en-US" sz="750" b="0" u="none" strike="noStrike">
                <a:solidFill>
                  <a:srgbClr val="BFDBFE"/>
                </a:solidFill>
                <a:effectLst/>
                <a:uFillTx/>
                <a:latin typeface="DejaVuSans"/>
                <a:ea typeface="DejaVuSans"/>
              </a:rPr>
              <a:t>2023</a:t>
            </a:r>
            <a:endParaRPr lang="en-US" sz="750" b="0" u="none" strike="noStrike">
              <a:solidFill>
                <a:srgbClr val="000000"/>
              </a:solidFill>
              <a:effectLst/>
              <a:uFillTx/>
              <a:latin typeface="Times New Roman"/>
            </a:endParaRPr>
          </a:p>
        </p:txBody>
      </p:sp>
      <p:pic>
        <p:nvPicPr>
          <p:cNvPr id="124" name="图片 123"/>
          <p:cNvPicPr/>
          <p:nvPr/>
        </p:nvPicPr>
        <p:blipFill>
          <a:blip r:embed="rId7"/>
          <a:stretch/>
        </p:blipFill>
        <p:spPr>
          <a:xfrm>
            <a:off x="932760" y="3402720"/>
            <a:ext cx="152640" cy="152640"/>
          </a:xfrm>
          <a:prstGeom prst="rect">
            <a:avLst/>
          </a:prstGeom>
          <a:noFill/>
          <a:ln w="0">
            <a:noFill/>
          </a:ln>
        </p:spPr>
      </p:pic>
      <p:sp>
        <p:nvSpPr>
          <p:cNvPr id="125" name="文本框 124"/>
          <p:cNvSpPr txBox="1"/>
          <p:nvPr/>
        </p:nvSpPr>
        <p:spPr>
          <a:xfrm>
            <a:off x="1892520" y="2944440"/>
            <a:ext cx="756720" cy="137520"/>
          </a:xfrm>
          <a:prstGeom prst="rect">
            <a:avLst/>
          </a:prstGeom>
          <a:noFill/>
          <a:ln w="0">
            <a:noFill/>
          </a:ln>
        </p:spPr>
        <p:txBody>
          <a:bodyPr wrap="none" lIns="0" tIns="0" rIns="0" bIns="0" anchor="t">
            <a:spAutoFit/>
          </a:bodyPr>
          <a:lstStyle/>
          <a:p>
            <a:r>
              <a:rPr lang="zh-CN" sz="750" b="0" u="none" strike="noStrike">
                <a:solidFill>
                  <a:srgbClr val="BFDBFE"/>
                </a:solidFill>
                <a:effectLst/>
                <a:uFillTx/>
                <a:latin typeface="NotoSansCJKsc"/>
                <a:ea typeface="NotoSansCJKsc"/>
              </a:rPr>
              <a:t>年的销售计划⽂件</a:t>
            </a:r>
            <a:endParaRPr lang="en-US" sz="750" b="0" u="none" strike="noStrike">
              <a:solidFill>
                <a:srgbClr val="000000"/>
              </a:solidFill>
              <a:effectLst/>
              <a:uFillTx/>
              <a:latin typeface="Times New Roman"/>
            </a:endParaRPr>
          </a:p>
        </p:txBody>
      </p:sp>
      <p:sp>
        <p:nvSpPr>
          <p:cNvPr id="126" name="文本框 125"/>
          <p:cNvSpPr txBox="1"/>
          <p:nvPr/>
        </p:nvSpPr>
        <p:spPr>
          <a:xfrm>
            <a:off x="1173600" y="3359880"/>
            <a:ext cx="48852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复合查询</a:t>
            </a:r>
            <a:endParaRPr lang="en-US" sz="960" b="0" u="none" strike="noStrike">
              <a:solidFill>
                <a:srgbClr val="000000"/>
              </a:solidFill>
              <a:effectLst/>
              <a:uFillTx/>
              <a:latin typeface="Times New Roman"/>
            </a:endParaRPr>
          </a:p>
        </p:txBody>
      </p:sp>
      <p:sp>
        <p:nvSpPr>
          <p:cNvPr id="127" name="文本框 126"/>
          <p:cNvSpPr txBox="1"/>
          <p:nvPr/>
        </p:nvSpPr>
        <p:spPr>
          <a:xfrm>
            <a:off x="1173600" y="3546000"/>
            <a:ext cx="202752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综合信息查询，整合多个⽂档或段落的信息</a:t>
            </a:r>
            <a:endParaRPr lang="en-US" sz="839" b="0" u="none" strike="noStrike">
              <a:solidFill>
                <a:srgbClr val="000000"/>
              </a:solidFill>
              <a:effectLst/>
              <a:uFillTx/>
              <a:latin typeface="Times New Roman"/>
            </a:endParaRPr>
          </a:p>
        </p:txBody>
      </p:sp>
      <p:pic>
        <p:nvPicPr>
          <p:cNvPr id="128" name="图片 127"/>
          <p:cNvPicPr/>
          <p:nvPr/>
        </p:nvPicPr>
        <p:blipFill>
          <a:blip r:embed="rId8"/>
          <a:stretch/>
        </p:blipFill>
        <p:spPr>
          <a:xfrm>
            <a:off x="932760" y="4182480"/>
            <a:ext cx="190800" cy="152640"/>
          </a:xfrm>
          <a:prstGeom prst="rect">
            <a:avLst/>
          </a:prstGeom>
          <a:noFill/>
          <a:ln w="0">
            <a:noFill/>
          </a:ln>
        </p:spPr>
      </p:pic>
      <p:sp>
        <p:nvSpPr>
          <p:cNvPr id="129" name="文本框 128"/>
          <p:cNvSpPr txBox="1"/>
          <p:nvPr/>
        </p:nvSpPr>
        <p:spPr>
          <a:xfrm>
            <a:off x="1200240" y="3724200"/>
            <a:ext cx="1607040" cy="137520"/>
          </a:xfrm>
          <a:prstGeom prst="rect">
            <a:avLst/>
          </a:prstGeom>
          <a:noFill/>
          <a:ln w="0">
            <a:noFill/>
          </a:ln>
        </p:spPr>
        <p:txBody>
          <a:bodyPr wrap="none" lIns="0" tIns="0" rIns="0" bIns="0" anchor="t">
            <a:spAutoFit/>
          </a:bodyPr>
          <a:lstStyle/>
          <a:p>
            <a:r>
              <a:rPr lang="zh-CN" sz="750" b="0" u="none" strike="noStrike">
                <a:solidFill>
                  <a:srgbClr val="BFDBFE"/>
                </a:solidFill>
                <a:effectLst/>
                <a:uFillTx/>
                <a:latin typeface="NotoSansCJKsc"/>
                <a:ea typeface="NotoSansCJKsc"/>
              </a:rPr>
              <a:t>⽰例：去年主要产品的销售和市场表现</a:t>
            </a:r>
            <a:endParaRPr lang="en-US" sz="750" b="0" u="none" strike="noStrike">
              <a:solidFill>
                <a:srgbClr val="000000"/>
              </a:solidFill>
              <a:effectLst/>
              <a:uFillTx/>
              <a:latin typeface="Times New Roman"/>
            </a:endParaRPr>
          </a:p>
        </p:txBody>
      </p:sp>
      <p:sp>
        <p:nvSpPr>
          <p:cNvPr id="130" name="文本框 129"/>
          <p:cNvSpPr txBox="1"/>
          <p:nvPr/>
        </p:nvSpPr>
        <p:spPr>
          <a:xfrm>
            <a:off x="1211760" y="4140000"/>
            <a:ext cx="73224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多轮交互查询</a:t>
            </a:r>
            <a:endParaRPr lang="en-US" sz="960" b="0" u="none" strike="noStrike">
              <a:solidFill>
                <a:srgbClr val="000000"/>
              </a:solidFill>
              <a:effectLst/>
              <a:uFillTx/>
              <a:latin typeface="Times New Roman"/>
            </a:endParaRPr>
          </a:p>
        </p:txBody>
      </p:sp>
      <p:sp>
        <p:nvSpPr>
          <p:cNvPr id="131" name="文本框 130"/>
          <p:cNvSpPr txBox="1"/>
          <p:nvPr/>
        </p:nvSpPr>
        <p:spPr>
          <a:xfrm>
            <a:off x="1211760" y="4325760"/>
            <a:ext cx="234756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⽀持连续、上下⽂相关的对话，逐步深⼊探讨问题</a:t>
            </a:r>
            <a:endParaRPr lang="en-US" sz="839" b="0" u="none" strike="noStrike">
              <a:solidFill>
                <a:srgbClr val="000000"/>
              </a:solidFill>
              <a:effectLst/>
              <a:uFillTx/>
              <a:latin typeface="Times New Roman"/>
            </a:endParaRPr>
          </a:p>
        </p:txBody>
      </p:sp>
      <p:sp>
        <p:nvSpPr>
          <p:cNvPr id="132" name="文本框 131"/>
          <p:cNvSpPr txBox="1"/>
          <p:nvPr/>
        </p:nvSpPr>
        <p:spPr>
          <a:xfrm>
            <a:off x="1238400" y="4504320"/>
            <a:ext cx="473040" cy="137520"/>
          </a:xfrm>
          <a:prstGeom prst="rect">
            <a:avLst/>
          </a:prstGeom>
          <a:noFill/>
          <a:ln w="0">
            <a:noFill/>
          </a:ln>
        </p:spPr>
        <p:txBody>
          <a:bodyPr wrap="none" lIns="0" tIns="0" rIns="0" bIns="0" anchor="t">
            <a:spAutoFit/>
          </a:bodyPr>
          <a:lstStyle/>
          <a:p>
            <a:r>
              <a:rPr lang="zh-CN" sz="750" b="0" u="none" strike="noStrike">
                <a:solidFill>
                  <a:srgbClr val="BFDBFE"/>
                </a:solidFill>
                <a:effectLst/>
                <a:uFillTx/>
                <a:latin typeface="NotoSansCJKsc"/>
                <a:ea typeface="NotoSansCJKsc"/>
              </a:rPr>
              <a:t>⽰例：关于</a:t>
            </a:r>
            <a:endParaRPr lang="en-US" sz="750" b="0" u="none" strike="noStrike">
              <a:solidFill>
                <a:srgbClr val="000000"/>
              </a:solidFill>
              <a:effectLst/>
              <a:uFillTx/>
              <a:latin typeface="Times New Roman"/>
            </a:endParaRPr>
          </a:p>
        </p:txBody>
      </p:sp>
      <p:sp>
        <p:nvSpPr>
          <p:cNvPr id="133" name="文本框 132"/>
          <p:cNvSpPr txBox="1"/>
          <p:nvPr/>
        </p:nvSpPr>
        <p:spPr>
          <a:xfrm>
            <a:off x="1692000" y="4525560"/>
            <a:ext cx="241200" cy="111960"/>
          </a:xfrm>
          <a:prstGeom prst="rect">
            <a:avLst/>
          </a:prstGeom>
          <a:noFill/>
          <a:ln w="0">
            <a:noFill/>
          </a:ln>
        </p:spPr>
        <p:txBody>
          <a:bodyPr wrap="none" lIns="0" tIns="0" rIns="0" bIns="0" anchor="t">
            <a:spAutoFit/>
          </a:bodyPr>
          <a:lstStyle/>
          <a:p>
            <a:r>
              <a:rPr lang="en-US" sz="750" b="0" u="none" strike="noStrike">
                <a:solidFill>
                  <a:srgbClr val="BFDBFE"/>
                </a:solidFill>
                <a:effectLst/>
                <a:uFillTx/>
                <a:latin typeface="DejaVuSans"/>
                <a:ea typeface="DejaVuSans"/>
              </a:rPr>
              <a:t>2022</a:t>
            </a:r>
            <a:endParaRPr lang="en-US" sz="750" b="0" u="none" strike="noStrike">
              <a:solidFill>
                <a:srgbClr val="000000"/>
              </a:solidFill>
              <a:effectLst/>
              <a:uFillTx/>
              <a:latin typeface="Times New Roman"/>
            </a:endParaRPr>
          </a:p>
        </p:txBody>
      </p:sp>
      <p:sp>
        <p:nvSpPr>
          <p:cNvPr id="134" name="任意多边形 133"/>
          <p:cNvSpPr/>
          <p:nvPr/>
        </p:nvSpPr>
        <p:spPr>
          <a:xfrm>
            <a:off x="4748040" y="4771080"/>
            <a:ext cx="5138640" cy="963720"/>
          </a:xfrm>
          <a:custGeom>
            <a:avLst/>
            <a:gdLst/>
            <a:ahLst/>
            <a:cxnLst/>
            <a:rect l="0" t="0" r="r" b="b"/>
            <a:pathLst>
              <a:path w="14274" h="2677">
                <a:moveTo>
                  <a:pt x="0" y="2507"/>
                </a:moveTo>
                <a:lnTo>
                  <a:pt x="0" y="170"/>
                </a:lnTo>
                <a:cubicBezTo>
                  <a:pt x="0" y="147"/>
                  <a:pt x="4" y="126"/>
                  <a:pt x="13" y="105"/>
                </a:cubicBezTo>
                <a:cubicBezTo>
                  <a:pt x="22" y="84"/>
                  <a:pt x="34" y="66"/>
                  <a:pt x="50" y="50"/>
                </a:cubicBezTo>
                <a:cubicBezTo>
                  <a:pt x="66" y="34"/>
                  <a:pt x="84" y="21"/>
                  <a:pt x="105" y="13"/>
                </a:cubicBezTo>
                <a:cubicBezTo>
                  <a:pt x="126" y="4"/>
                  <a:pt x="148" y="0"/>
                  <a:pt x="170" y="0"/>
                </a:cubicBezTo>
                <a:lnTo>
                  <a:pt x="14104" y="0"/>
                </a:lnTo>
                <a:cubicBezTo>
                  <a:pt x="14127" y="0"/>
                  <a:pt x="14148" y="4"/>
                  <a:pt x="14169" y="13"/>
                </a:cubicBezTo>
                <a:cubicBezTo>
                  <a:pt x="14190" y="21"/>
                  <a:pt x="14208" y="34"/>
                  <a:pt x="14224" y="50"/>
                </a:cubicBezTo>
                <a:cubicBezTo>
                  <a:pt x="14240" y="66"/>
                  <a:pt x="14252" y="84"/>
                  <a:pt x="14261" y="105"/>
                </a:cubicBezTo>
                <a:cubicBezTo>
                  <a:pt x="14270" y="126"/>
                  <a:pt x="14274" y="147"/>
                  <a:pt x="14274" y="170"/>
                </a:cubicBezTo>
                <a:lnTo>
                  <a:pt x="14274" y="2507"/>
                </a:lnTo>
                <a:cubicBezTo>
                  <a:pt x="14274" y="2530"/>
                  <a:pt x="14270" y="2551"/>
                  <a:pt x="14261" y="2572"/>
                </a:cubicBezTo>
                <a:cubicBezTo>
                  <a:pt x="14252" y="2593"/>
                  <a:pt x="14240" y="2611"/>
                  <a:pt x="14224" y="2627"/>
                </a:cubicBezTo>
                <a:cubicBezTo>
                  <a:pt x="14208" y="2643"/>
                  <a:pt x="14190" y="2655"/>
                  <a:pt x="14169" y="2664"/>
                </a:cubicBezTo>
                <a:cubicBezTo>
                  <a:pt x="14148" y="2673"/>
                  <a:pt x="14127" y="2677"/>
                  <a:pt x="14104" y="2677"/>
                </a:cubicBezTo>
                <a:lnTo>
                  <a:pt x="170" y="2677"/>
                </a:lnTo>
                <a:cubicBezTo>
                  <a:pt x="148" y="2677"/>
                  <a:pt x="126" y="2673"/>
                  <a:pt x="105" y="2664"/>
                </a:cubicBezTo>
                <a:cubicBezTo>
                  <a:pt x="84" y="2655"/>
                  <a:pt x="66" y="2643"/>
                  <a:pt x="50" y="2627"/>
                </a:cubicBezTo>
                <a:cubicBezTo>
                  <a:pt x="34" y="2611"/>
                  <a:pt x="22" y="2593"/>
                  <a:pt x="13" y="2572"/>
                </a:cubicBezTo>
                <a:cubicBezTo>
                  <a:pt x="4" y="2551"/>
                  <a:pt x="0" y="2530"/>
                  <a:pt x="0" y="2507"/>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35" name="任意多边形 134"/>
          <p:cNvSpPr/>
          <p:nvPr/>
        </p:nvSpPr>
        <p:spPr>
          <a:xfrm>
            <a:off x="4748040" y="4771080"/>
            <a:ext cx="5138640" cy="963720"/>
          </a:xfrm>
          <a:custGeom>
            <a:avLst/>
            <a:gdLst/>
            <a:ahLst/>
            <a:cxnLst/>
            <a:rect l="0" t="0" r="r" b="b"/>
            <a:pathLst>
              <a:path w="14274" h="2677">
                <a:moveTo>
                  <a:pt x="0" y="2507"/>
                </a:moveTo>
                <a:lnTo>
                  <a:pt x="0" y="170"/>
                </a:lnTo>
                <a:cubicBezTo>
                  <a:pt x="0" y="147"/>
                  <a:pt x="4" y="126"/>
                  <a:pt x="13" y="105"/>
                </a:cubicBezTo>
                <a:cubicBezTo>
                  <a:pt x="22" y="84"/>
                  <a:pt x="34" y="66"/>
                  <a:pt x="50" y="50"/>
                </a:cubicBezTo>
                <a:cubicBezTo>
                  <a:pt x="66" y="34"/>
                  <a:pt x="84" y="21"/>
                  <a:pt x="105" y="13"/>
                </a:cubicBezTo>
                <a:cubicBezTo>
                  <a:pt x="126" y="4"/>
                  <a:pt x="148" y="0"/>
                  <a:pt x="170" y="0"/>
                </a:cubicBezTo>
                <a:lnTo>
                  <a:pt x="14104" y="0"/>
                </a:lnTo>
                <a:cubicBezTo>
                  <a:pt x="14127" y="0"/>
                  <a:pt x="14148" y="4"/>
                  <a:pt x="14169" y="13"/>
                </a:cubicBezTo>
                <a:cubicBezTo>
                  <a:pt x="14190" y="21"/>
                  <a:pt x="14208" y="34"/>
                  <a:pt x="14224" y="50"/>
                </a:cubicBezTo>
                <a:cubicBezTo>
                  <a:pt x="14240" y="66"/>
                  <a:pt x="14252" y="84"/>
                  <a:pt x="14261" y="105"/>
                </a:cubicBezTo>
                <a:cubicBezTo>
                  <a:pt x="14270" y="126"/>
                  <a:pt x="14274" y="147"/>
                  <a:pt x="14274" y="170"/>
                </a:cubicBezTo>
                <a:lnTo>
                  <a:pt x="14274" y="2507"/>
                </a:lnTo>
                <a:cubicBezTo>
                  <a:pt x="14274" y="2530"/>
                  <a:pt x="14270" y="2551"/>
                  <a:pt x="14261" y="2572"/>
                </a:cubicBezTo>
                <a:cubicBezTo>
                  <a:pt x="14252" y="2593"/>
                  <a:pt x="14240" y="2611"/>
                  <a:pt x="14224" y="2627"/>
                </a:cubicBezTo>
                <a:cubicBezTo>
                  <a:pt x="14208" y="2643"/>
                  <a:pt x="14190" y="2655"/>
                  <a:pt x="14169" y="2664"/>
                </a:cubicBezTo>
                <a:cubicBezTo>
                  <a:pt x="14148" y="2673"/>
                  <a:pt x="14127" y="2677"/>
                  <a:pt x="14104" y="2677"/>
                </a:cubicBezTo>
                <a:lnTo>
                  <a:pt x="170" y="2677"/>
                </a:lnTo>
                <a:cubicBezTo>
                  <a:pt x="148" y="2677"/>
                  <a:pt x="126" y="2673"/>
                  <a:pt x="105" y="2664"/>
                </a:cubicBezTo>
                <a:cubicBezTo>
                  <a:pt x="84" y="2655"/>
                  <a:pt x="66" y="2643"/>
                  <a:pt x="50" y="2627"/>
                </a:cubicBezTo>
                <a:cubicBezTo>
                  <a:pt x="34" y="2611"/>
                  <a:pt x="22" y="2593"/>
                  <a:pt x="13" y="2572"/>
                </a:cubicBezTo>
                <a:cubicBezTo>
                  <a:pt x="4" y="2551"/>
                  <a:pt x="0" y="2530"/>
                  <a:pt x="0" y="2507"/>
                </a:cubicBezTo>
                <a:moveTo>
                  <a:pt x="21" y="170"/>
                </a:moveTo>
                <a:lnTo>
                  <a:pt x="21" y="2507"/>
                </a:lnTo>
                <a:cubicBezTo>
                  <a:pt x="21" y="2517"/>
                  <a:pt x="22" y="2527"/>
                  <a:pt x="24" y="2536"/>
                </a:cubicBezTo>
                <a:cubicBezTo>
                  <a:pt x="26" y="2546"/>
                  <a:pt x="29" y="2555"/>
                  <a:pt x="33" y="2564"/>
                </a:cubicBezTo>
                <a:cubicBezTo>
                  <a:pt x="36" y="2573"/>
                  <a:pt x="41" y="2582"/>
                  <a:pt x="46" y="2590"/>
                </a:cubicBezTo>
                <a:cubicBezTo>
                  <a:pt x="52" y="2598"/>
                  <a:pt x="58" y="2605"/>
                  <a:pt x="65" y="2612"/>
                </a:cubicBezTo>
                <a:cubicBezTo>
                  <a:pt x="72" y="2619"/>
                  <a:pt x="79" y="2625"/>
                  <a:pt x="87" y="2631"/>
                </a:cubicBezTo>
                <a:cubicBezTo>
                  <a:pt x="96" y="2636"/>
                  <a:pt x="104" y="2641"/>
                  <a:pt x="113" y="2644"/>
                </a:cubicBezTo>
                <a:cubicBezTo>
                  <a:pt x="122" y="2648"/>
                  <a:pt x="132" y="2651"/>
                  <a:pt x="141" y="2653"/>
                </a:cubicBezTo>
                <a:cubicBezTo>
                  <a:pt x="151" y="2655"/>
                  <a:pt x="160" y="2656"/>
                  <a:pt x="170" y="2656"/>
                </a:cubicBezTo>
                <a:lnTo>
                  <a:pt x="14104" y="2656"/>
                </a:lnTo>
                <a:cubicBezTo>
                  <a:pt x="14114" y="2656"/>
                  <a:pt x="14124" y="2655"/>
                  <a:pt x="14133" y="2653"/>
                </a:cubicBezTo>
                <a:cubicBezTo>
                  <a:pt x="14143" y="2651"/>
                  <a:pt x="14152" y="2648"/>
                  <a:pt x="14161" y="2644"/>
                </a:cubicBezTo>
                <a:cubicBezTo>
                  <a:pt x="14170" y="2641"/>
                  <a:pt x="14179" y="2636"/>
                  <a:pt x="14187" y="2631"/>
                </a:cubicBezTo>
                <a:cubicBezTo>
                  <a:pt x="14195" y="2625"/>
                  <a:pt x="14202" y="2619"/>
                  <a:pt x="14209" y="2612"/>
                </a:cubicBezTo>
                <a:cubicBezTo>
                  <a:pt x="14216" y="2605"/>
                  <a:pt x="14222" y="2598"/>
                  <a:pt x="14228" y="2590"/>
                </a:cubicBezTo>
                <a:cubicBezTo>
                  <a:pt x="14233" y="2582"/>
                  <a:pt x="14238" y="2573"/>
                  <a:pt x="14241" y="2564"/>
                </a:cubicBezTo>
                <a:cubicBezTo>
                  <a:pt x="14245" y="2555"/>
                  <a:pt x="14248" y="2546"/>
                  <a:pt x="14250" y="2536"/>
                </a:cubicBezTo>
                <a:cubicBezTo>
                  <a:pt x="14252" y="2527"/>
                  <a:pt x="14253" y="2517"/>
                  <a:pt x="14253" y="2507"/>
                </a:cubicBezTo>
                <a:lnTo>
                  <a:pt x="14253" y="170"/>
                </a:lnTo>
                <a:cubicBezTo>
                  <a:pt x="14253" y="160"/>
                  <a:pt x="14252" y="150"/>
                  <a:pt x="14250" y="141"/>
                </a:cubicBezTo>
                <a:cubicBezTo>
                  <a:pt x="14248" y="131"/>
                  <a:pt x="14245" y="122"/>
                  <a:pt x="14241" y="113"/>
                </a:cubicBezTo>
                <a:cubicBezTo>
                  <a:pt x="14238" y="104"/>
                  <a:pt x="14233" y="95"/>
                  <a:pt x="14228" y="87"/>
                </a:cubicBezTo>
                <a:cubicBezTo>
                  <a:pt x="14222" y="79"/>
                  <a:pt x="14216" y="72"/>
                  <a:pt x="14209" y="65"/>
                </a:cubicBezTo>
                <a:cubicBezTo>
                  <a:pt x="14202" y="58"/>
                  <a:pt x="14195" y="52"/>
                  <a:pt x="14187" y="46"/>
                </a:cubicBezTo>
                <a:cubicBezTo>
                  <a:pt x="14179" y="41"/>
                  <a:pt x="14170" y="36"/>
                  <a:pt x="14161" y="32"/>
                </a:cubicBezTo>
                <a:cubicBezTo>
                  <a:pt x="14152" y="29"/>
                  <a:pt x="14143" y="26"/>
                  <a:pt x="14133" y="24"/>
                </a:cubicBezTo>
                <a:cubicBezTo>
                  <a:pt x="14124" y="22"/>
                  <a:pt x="14114" y="21"/>
                  <a:pt x="14104" y="21"/>
                </a:cubicBezTo>
                <a:lnTo>
                  <a:pt x="170" y="21"/>
                </a:lnTo>
                <a:cubicBezTo>
                  <a:pt x="160" y="21"/>
                  <a:pt x="151" y="22"/>
                  <a:pt x="141" y="24"/>
                </a:cubicBezTo>
                <a:cubicBezTo>
                  <a:pt x="132" y="26"/>
                  <a:pt x="122" y="29"/>
                  <a:pt x="113" y="32"/>
                </a:cubicBezTo>
                <a:cubicBezTo>
                  <a:pt x="104" y="36"/>
                  <a:pt x="96" y="41"/>
                  <a:pt x="87" y="46"/>
                </a:cubicBezTo>
                <a:cubicBezTo>
                  <a:pt x="79" y="52"/>
                  <a:pt x="72" y="58"/>
                  <a:pt x="65" y="65"/>
                </a:cubicBezTo>
                <a:cubicBezTo>
                  <a:pt x="58" y="72"/>
                  <a:pt x="52" y="79"/>
                  <a:pt x="46" y="87"/>
                </a:cubicBezTo>
                <a:cubicBezTo>
                  <a:pt x="41" y="95"/>
                  <a:pt x="36" y="104"/>
                  <a:pt x="33" y="113"/>
                </a:cubicBezTo>
                <a:cubicBezTo>
                  <a:pt x="29" y="122"/>
                  <a:pt x="26" y="131"/>
                  <a:pt x="24" y="141"/>
                </a:cubicBezTo>
                <a:cubicBezTo>
                  <a:pt x="22" y="150"/>
                  <a:pt x="21" y="160"/>
                  <a:pt x="21" y="170"/>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36" name="图片 135"/>
          <p:cNvPicPr/>
          <p:nvPr/>
        </p:nvPicPr>
        <p:blipFill>
          <a:blip r:embed="rId9"/>
          <a:stretch/>
        </p:blipFill>
        <p:spPr>
          <a:xfrm>
            <a:off x="4748400" y="1368720"/>
            <a:ext cx="205920" cy="183240"/>
          </a:xfrm>
          <a:prstGeom prst="rect">
            <a:avLst/>
          </a:prstGeom>
          <a:noFill/>
          <a:ln w="0">
            <a:noFill/>
          </a:ln>
        </p:spPr>
      </p:pic>
      <p:sp>
        <p:nvSpPr>
          <p:cNvPr id="137" name="文本框 136"/>
          <p:cNvSpPr txBox="1"/>
          <p:nvPr/>
        </p:nvSpPr>
        <p:spPr>
          <a:xfrm>
            <a:off x="1930680" y="4504320"/>
            <a:ext cx="1323720" cy="137520"/>
          </a:xfrm>
          <a:prstGeom prst="rect">
            <a:avLst/>
          </a:prstGeom>
          <a:noFill/>
          <a:ln w="0">
            <a:noFill/>
          </a:ln>
        </p:spPr>
        <p:txBody>
          <a:bodyPr wrap="none" lIns="0" tIns="0" rIns="0" bIns="0" anchor="t">
            <a:spAutoFit/>
          </a:bodyPr>
          <a:lstStyle/>
          <a:p>
            <a:r>
              <a:rPr lang="zh-CN" sz="750" b="0" u="none" strike="noStrike">
                <a:solidFill>
                  <a:srgbClr val="BFDBFE"/>
                </a:solidFill>
                <a:effectLst/>
                <a:uFillTx/>
                <a:latin typeface="NotoSansCJKsc"/>
                <a:ea typeface="NotoSansCJKsc"/>
              </a:rPr>
              <a:t>年的财报，产品销售额是多少？</a:t>
            </a:r>
            <a:endParaRPr lang="en-US" sz="750" b="0" u="none" strike="noStrike">
              <a:solidFill>
                <a:srgbClr val="000000"/>
              </a:solidFill>
              <a:effectLst/>
              <a:uFillTx/>
              <a:latin typeface="Times New Roman"/>
            </a:endParaRPr>
          </a:p>
        </p:txBody>
      </p:sp>
      <p:pic>
        <p:nvPicPr>
          <p:cNvPr id="138" name="图片 137"/>
          <p:cNvPicPr/>
          <p:nvPr/>
        </p:nvPicPr>
        <p:blipFill>
          <a:blip r:embed="rId10"/>
          <a:stretch/>
        </p:blipFill>
        <p:spPr>
          <a:xfrm>
            <a:off x="4878360" y="4931640"/>
            <a:ext cx="152640" cy="122040"/>
          </a:xfrm>
          <a:prstGeom prst="rect">
            <a:avLst/>
          </a:prstGeom>
          <a:noFill/>
          <a:ln w="0">
            <a:noFill/>
          </a:ln>
        </p:spPr>
      </p:pic>
      <p:sp>
        <p:nvSpPr>
          <p:cNvPr id="139" name="文本框 138"/>
          <p:cNvSpPr txBox="1"/>
          <p:nvPr/>
        </p:nvSpPr>
        <p:spPr>
          <a:xfrm>
            <a:off x="5042520" y="1316520"/>
            <a:ext cx="1646640" cy="265680"/>
          </a:xfrm>
          <a:prstGeom prst="rect">
            <a:avLst/>
          </a:prstGeom>
          <a:noFill/>
          <a:ln w="0">
            <a:noFill/>
          </a:ln>
        </p:spPr>
        <p:txBody>
          <a:bodyPr wrap="none" lIns="0" tIns="0" rIns="0" bIns="0" anchor="t">
            <a:spAutoFit/>
          </a:bodyPr>
          <a:lstStyle/>
          <a:p>
            <a:r>
              <a:rPr lang="zh-CN" sz="1450" b="0" u="none" strike="noStrike">
                <a:solidFill>
                  <a:srgbClr val="BFDBFE"/>
                </a:solidFill>
                <a:effectLst/>
                <a:uFillTx/>
                <a:latin typeface="NotoSansCJKsc"/>
                <a:ea typeface="NotoSansCJKsc"/>
              </a:rPr>
              <a:t>系统架构与模块协作</a:t>
            </a:r>
            <a:endParaRPr lang="en-US" sz="1450" b="0" u="none" strike="noStrike">
              <a:solidFill>
                <a:srgbClr val="000000"/>
              </a:solidFill>
              <a:effectLst/>
              <a:uFillTx/>
              <a:latin typeface="Times New Roman"/>
            </a:endParaRPr>
          </a:p>
        </p:txBody>
      </p:sp>
      <p:sp>
        <p:nvSpPr>
          <p:cNvPr id="140" name="文本框 139"/>
          <p:cNvSpPr txBox="1"/>
          <p:nvPr/>
        </p:nvSpPr>
        <p:spPr>
          <a:xfrm>
            <a:off x="5088600" y="4889160"/>
            <a:ext cx="1341720" cy="177120"/>
          </a:xfrm>
          <a:prstGeom prst="rect">
            <a:avLst/>
          </a:prstGeom>
          <a:noFill/>
          <a:ln w="0">
            <a:noFill/>
          </a:ln>
        </p:spPr>
        <p:txBody>
          <a:bodyPr wrap="none" lIns="0" tIns="0" rIns="0" bIns="0" anchor="t">
            <a:spAutoFit/>
          </a:bodyPr>
          <a:lstStyle/>
          <a:p>
            <a:r>
              <a:rPr lang="zh-CN" sz="960" b="0" u="none" strike="noStrike">
                <a:solidFill>
                  <a:srgbClr val="FFFFFF"/>
                </a:solidFill>
                <a:effectLst/>
                <a:uFillTx/>
                <a:latin typeface="NotoSansCJKsc"/>
                <a:ea typeface="NotoSansCJKsc"/>
              </a:rPr>
              <a:t>检索与⽣成模块协作⽅式</a:t>
            </a:r>
            <a:endParaRPr lang="en-US" sz="960" b="0" u="none" strike="noStrike">
              <a:solidFill>
                <a:srgbClr val="000000"/>
              </a:solidFill>
              <a:effectLst/>
              <a:uFillTx/>
              <a:latin typeface="Times New Roman"/>
            </a:endParaRPr>
          </a:p>
        </p:txBody>
      </p:sp>
      <p:sp>
        <p:nvSpPr>
          <p:cNvPr id="141" name="文本框 140"/>
          <p:cNvSpPr txBox="1"/>
          <p:nvPr/>
        </p:nvSpPr>
        <p:spPr>
          <a:xfrm>
            <a:off x="4874400" y="5136480"/>
            <a:ext cx="480132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检索模块负责从⽂档中找到与⽤⼾查询最相关的信息⽚段，⽣成模块则基于这些信息⽚段⽣成⾃然语⾔</a:t>
            </a:r>
            <a:endParaRPr lang="en-US" sz="839" b="0" u="none" strike="noStrike">
              <a:solidFill>
                <a:srgbClr val="000000"/>
              </a:solidFill>
              <a:effectLst/>
              <a:uFillTx/>
              <a:latin typeface="Times New Roman"/>
            </a:endParaRPr>
          </a:p>
        </p:txBody>
      </p:sp>
      <p:sp>
        <p:nvSpPr>
          <p:cNvPr id="142" name="文本框 141"/>
          <p:cNvSpPr txBox="1"/>
          <p:nvPr/>
        </p:nvSpPr>
        <p:spPr>
          <a:xfrm>
            <a:off x="4874400" y="5289480"/>
            <a:ext cx="32076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回答。</a:t>
            </a:r>
            <a:endParaRPr lang="en-US" sz="839" b="0" u="none" strike="noStrike">
              <a:solidFill>
                <a:srgbClr val="000000"/>
              </a:solidFill>
              <a:effectLst/>
              <a:uFillTx/>
              <a:latin typeface="Times New Roman"/>
            </a:endParaRPr>
          </a:p>
        </p:txBody>
      </p:sp>
      <p:sp>
        <p:nvSpPr>
          <p:cNvPr id="143" name="文本框 142"/>
          <p:cNvSpPr txBox="1"/>
          <p:nvPr/>
        </p:nvSpPr>
        <p:spPr>
          <a:xfrm>
            <a:off x="5195520" y="5314320"/>
            <a:ext cx="106560" cy="125280"/>
          </a:xfrm>
          <a:prstGeom prst="rect">
            <a:avLst/>
          </a:prstGeom>
          <a:noFill/>
          <a:ln w="0">
            <a:noFill/>
          </a:ln>
        </p:spPr>
        <p:txBody>
          <a:bodyPr wrap="none" lIns="0" tIns="0" rIns="0" bIns="0" anchor="t">
            <a:spAutoFit/>
          </a:bodyPr>
          <a:lstStyle/>
          <a:p>
            <a:r>
              <a:rPr lang="en-US" sz="839" b="0" u="none" strike="noStrike">
                <a:solidFill>
                  <a:srgbClr val="DBEAFE"/>
                </a:solidFill>
                <a:effectLst/>
                <a:uFillTx/>
                <a:latin typeface="DejaVuSans"/>
                <a:ea typeface="DejaVuSans"/>
              </a:rPr>
              <a:t> </a:t>
            </a:r>
            <a:endParaRPr lang="en-US" sz="839" b="0" u="none" strike="noStrike">
              <a:solidFill>
                <a:srgbClr val="000000"/>
              </a:solidFill>
              <a:effectLst/>
              <a:uFillTx/>
              <a:latin typeface="Times New Roman"/>
            </a:endParaRPr>
          </a:p>
        </p:txBody>
      </p:sp>
      <p:sp>
        <p:nvSpPr>
          <p:cNvPr id="144" name="文本框 143"/>
          <p:cNvSpPr txBox="1"/>
          <p:nvPr/>
        </p:nvSpPr>
        <p:spPr>
          <a:xfrm>
            <a:off x="5229720" y="5289480"/>
            <a:ext cx="448128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通过明确的模块划分，检索模块专注于提⾼查询效率，⽣成模块着重于内容质量提升，两者协同</a:t>
            </a:r>
            <a:endParaRPr lang="en-US" sz="839" b="0" u="none" strike="noStrike">
              <a:solidFill>
                <a:srgbClr val="000000"/>
              </a:solidFill>
              <a:effectLst/>
              <a:uFillTx/>
              <a:latin typeface="Times New Roman"/>
            </a:endParaRPr>
          </a:p>
        </p:txBody>
      </p:sp>
      <p:sp>
        <p:nvSpPr>
          <p:cNvPr id="145" name="任意多边形 144"/>
          <p:cNvSpPr/>
          <p:nvPr/>
        </p:nvSpPr>
        <p:spPr>
          <a:xfrm>
            <a:off x="4748040" y="1712520"/>
            <a:ext cx="5138640" cy="2936520"/>
          </a:xfrm>
          <a:custGeom>
            <a:avLst/>
            <a:gdLst/>
            <a:ahLst/>
            <a:cxnLst/>
            <a:rect l="0" t="0" r="r" b="b"/>
            <a:pathLst>
              <a:path w="14274" h="8157">
                <a:moveTo>
                  <a:pt x="0" y="7987"/>
                </a:moveTo>
                <a:lnTo>
                  <a:pt x="0" y="170"/>
                </a:lnTo>
                <a:cubicBezTo>
                  <a:pt x="0" y="148"/>
                  <a:pt x="4" y="126"/>
                  <a:pt x="13" y="105"/>
                </a:cubicBezTo>
                <a:cubicBezTo>
                  <a:pt x="22" y="84"/>
                  <a:pt x="34" y="66"/>
                  <a:pt x="50" y="50"/>
                </a:cubicBezTo>
                <a:cubicBezTo>
                  <a:pt x="66" y="34"/>
                  <a:pt x="84" y="22"/>
                  <a:pt x="105" y="13"/>
                </a:cubicBezTo>
                <a:cubicBezTo>
                  <a:pt x="126" y="4"/>
                  <a:pt x="148" y="0"/>
                  <a:pt x="170" y="0"/>
                </a:cubicBezTo>
                <a:lnTo>
                  <a:pt x="14104" y="0"/>
                </a:lnTo>
                <a:cubicBezTo>
                  <a:pt x="14127" y="0"/>
                  <a:pt x="14148" y="4"/>
                  <a:pt x="14169" y="13"/>
                </a:cubicBezTo>
                <a:cubicBezTo>
                  <a:pt x="14190" y="22"/>
                  <a:pt x="14208" y="34"/>
                  <a:pt x="14224" y="50"/>
                </a:cubicBezTo>
                <a:cubicBezTo>
                  <a:pt x="14240" y="66"/>
                  <a:pt x="14252" y="84"/>
                  <a:pt x="14261" y="105"/>
                </a:cubicBezTo>
                <a:cubicBezTo>
                  <a:pt x="14270" y="126"/>
                  <a:pt x="14274" y="148"/>
                  <a:pt x="14274" y="170"/>
                </a:cubicBezTo>
                <a:lnTo>
                  <a:pt x="14274" y="7987"/>
                </a:lnTo>
                <a:cubicBezTo>
                  <a:pt x="14274" y="8010"/>
                  <a:pt x="14270" y="8031"/>
                  <a:pt x="14261" y="8052"/>
                </a:cubicBezTo>
                <a:cubicBezTo>
                  <a:pt x="14252" y="8073"/>
                  <a:pt x="14240" y="8091"/>
                  <a:pt x="14224" y="8107"/>
                </a:cubicBezTo>
                <a:cubicBezTo>
                  <a:pt x="14208" y="8123"/>
                  <a:pt x="14190" y="8135"/>
                  <a:pt x="14169" y="8144"/>
                </a:cubicBezTo>
                <a:cubicBezTo>
                  <a:pt x="14148" y="8153"/>
                  <a:pt x="14127" y="8157"/>
                  <a:pt x="14104" y="8157"/>
                </a:cubicBezTo>
                <a:lnTo>
                  <a:pt x="170" y="8157"/>
                </a:lnTo>
                <a:cubicBezTo>
                  <a:pt x="148" y="8157"/>
                  <a:pt x="126" y="8153"/>
                  <a:pt x="105" y="8144"/>
                </a:cubicBezTo>
                <a:cubicBezTo>
                  <a:pt x="84" y="8135"/>
                  <a:pt x="66" y="8123"/>
                  <a:pt x="50" y="8107"/>
                </a:cubicBezTo>
                <a:cubicBezTo>
                  <a:pt x="34" y="8091"/>
                  <a:pt x="22" y="8073"/>
                  <a:pt x="13" y="8052"/>
                </a:cubicBezTo>
                <a:cubicBezTo>
                  <a:pt x="4" y="8031"/>
                  <a:pt x="0" y="8010"/>
                  <a:pt x="0" y="7987"/>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6" name="任意多边形 145"/>
          <p:cNvSpPr/>
          <p:nvPr/>
        </p:nvSpPr>
        <p:spPr>
          <a:xfrm>
            <a:off x="4748040" y="1712520"/>
            <a:ext cx="5138640" cy="2936520"/>
          </a:xfrm>
          <a:custGeom>
            <a:avLst/>
            <a:gdLst/>
            <a:ahLst/>
            <a:cxnLst/>
            <a:rect l="0" t="0" r="r" b="b"/>
            <a:pathLst>
              <a:path w="14274" h="8157">
                <a:moveTo>
                  <a:pt x="0" y="7987"/>
                </a:moveTo>
                <a:lnTo>
                  <a:pt x="0" y="170"/>
                </a:lnTo>
                <a:cubicBezTo>
                  <a:pt x="0" y="148"/>
                  <a:pt x="4" y="126"/>
                  <a:pt x="13" y="105"/>
                </a:cubicBezTo>
                <a:cubicBezTo>
                  <a:pt x="22" y="84"/>
                  <a:pt x="34" y="66"/>
                  <a:pt x="50" y="50"/>
                </a:cubicBezTo>
                <a:cubicBezTo>
                  <a:pt x="66" y="34"/>
                  <a:pt x="84" y="22"/>
                  <a:pt x="105" y="13"/>
                </a:cubicBezTo>
                <a:cubicBezTo>
                  <a:pt x="126" y="4"/>
                  <a:pt x="148" y="0"/>
                  <a:pt x="170" y="0"/>
                </a:cubicBezTo>
                <a:lnTo>
                  <a:pt x="14104" y="0"/>
                </a:lnTo>
                <a:cubicBezTo>
                  <a:pt x="14127" y="0"/>
                  <a:pt x="14148" y="4"/>
                  <a:pt x="14169" y="13"/>
                </a:cubicBezTo>
                <a:cubicBezTo>
                  <a:pt x="14190" y="22"/>
                  <a:pt x="14208" y="34"/>
                  <a:pt x="14224" y="50"/>
                </a:cubicBezTo>
                <a:cubicBezTo>
                  <a:pt x="14240" y="66"/>
                  <a:pt x="14252" y="84"/>
                  <a:pt x="14261" y="105"/>
                </a:cubicBezTo>
                <a:cubicBezTo>
                  <a:pt x="14270" y="126"/>
                  <a:pt x="14274" y="148"/>
                  <a:pt x="14274" y="170"/>
                </a:cubicBezTo>
                <a:lnTo>
                  <a:pt x="14274" y="7987"/>
                </a:lnTo>
                <a:cubicBezTo>
                  <a:pt x="14274" y="8010"/>
                  <a:pt x="14270" y="8031"/>
                  <a:pt x="14261" y="8052"/>
                </a:cubicBezTo>
                <a:cubicBezTo>
                  <a:pt x="14252" y="8073"/>
                  <a:pt x="14240" y="8091"/>
                  <a:pt x="14224" y="8107"/>
                </a:cubicBezTo>
                <a:cubicBezTo>
                  <a:pt x="14208" y="8123"/>
                  <a:pt x="14190" y="8135"/>
                  <a:pt x="14169" y="8144"/>
                </a:cubicBezTo>
                <a:cubicBezTo>
                  <a:pt x="14148" y="8153"/>
                  <a:pt x="14127" y="8157"/>
                  <a:pt x="14104" y="8157"/>
                </a:cubicBezTo>
                <a:lnTo>
                  <a:pt x="170" y="8157"/>
                </a:lnTo>
                <a:cubicBezTo>
                  <a:pt x="148" y="8157"/>
                  <a:pt x="126" y="8153"/>
                  <a:pt x="105" y="8144"/>
                </a:cubicBezTo>
                <a:cubicBezTo>
                  <a:pt x="84" y="8135"/>
                  <a:pt x="66" y="8123"/>
                  <a:pt x="50" y="8107"/>
                </a:cubicBezTo>
                <a:cubicBezTo>
                  <a:pt x="34" y="8091"/>
                  <a:pt x="22" y="8073"/>
                  <a:pt x="13" y="8052"/>
                </a:cubicBezTo>
                <a:cubicBezTo>
                  <a:pt x="4" y="8031"/>
                  <a:pt x="0" y="8010"/>
                  <a:pt x="0" y="7987"/>
                </a:cubicBezTo>
                <a:moveTo>
                  <a:pt x="21" y="170"/>
                </a:moveTo>
                <a:lnTo>
                  <a:pt x="21" y="7987"/>
                </a:lnTo>
                <a:cubicBezTo>
                  <a:pt x="21" y="7997"/>
                  <a:pt x="22" y="8007"/>
                  <a:pt x="24" y="8016"/>
                </a:cubicBezTo>
                <a:cubicBezTo>
                  <a:pt x="26" y="8026"/>
                  <a:pt x="29" y="8035"/>
                  <a:pt x="33" y="8044"/>
                </a:cubicBezTo>
                <a:cubicBezTo>
                  <a:pt x="36" y="8053"/>
                  <a:pt x="41" y="8062"/>
                  <a:pt x="46" y="8070"/>
                </a:cubicBezTo>
                <a:cubicBezTo>
                  <a:pt x="52" y="8078"/>
                  <a:pt x="58" y="8085"/>
                  <a:pt x="65" y="8092"/>
                </a:cubicBezTo>
                <a:cubicBezTo>
                  <a:pt x="72" y="8099"/>
                  <a:pt x="79" y="8105"/>
                  <a:pt x="87" y="8111"/>
                </a:cubicBezTo>
                <a:cubicBezTo>
                  <a:pt x="96" y="8116"/>
                  <a:pt x="104" y="8121"/>
                  <a:pt x="113" y="8124"/>
                </a:cubicBezTo>
                <a:cubicBezTo>
                  <a:pt x="122" y="8128"/>
                  <a:pt x="132" y="8131"/>
                  <a:pt x="141" y="8133"/>
                </a:cubicBezTo>
                <a:cubicBezTo>
                  <a:pt x="151" y="8135"/>
                  <a:pt x="160" y="8136"/>
                  <a:pt x="170" y="8136"/>
                </a:cubicBezTo>
                <a:lnTo>
                  <a:pt x="14104" y="8136"/>
                </a:lnTo>
                <a:cubicBezTo>
                  <a:pt x="14114" y="8136"/>
                  <a:pt x="14124" y="8135"/>
                  <a:pt x="14133" y="8133"/>
                </a:cubicBezTo>
                <a:cubicBezTo>
                  <a:pt x="14143" y="8131"/>
                  <a:pt x="14152" y="8128"/>
                  <a:pt x="14161" y="8124"/>
                </a:cubicBezTo>
                <a:cubicBezTo>
                  <a:pt x="14170" y="8121"/>
                  <a:pt x="14179" y="8116"/>
                  <a:pt x="14187" y="8111"/>
                </a:cubicBezTo>
                <a:cubicBezTo>
                  <a:pt x="14195" y="8105"/>
                  <a:pt x="14202" y="8099"/>
                  <a:pt x="14209" y="8092"/>
                </a:cubicBezTo>
                <a:cubicBezTo>
                  <a:pt x="14216" y="8085"/>
                  <a:pt x="14222" y="8078"/>
                  <a:pt x="14228" y="8070"/>
                </a:cubicBezTo>
                <a:cubicBezTo>
                  <a:pt x="14233" y="8062"/>
                  <a:pt x="14238" y="8053"/>
                  <a:pt x="14241" y="8044"/>
                </a:cubicBezTo>
                <a:cubicBezTo>
                  <a:pt x="14245" y="8035"/>
                  <a:pt x="14248" y="8026"/>
                  <a:pt x="14250" y="8016"/>
                </a:cubicBezTo>
                <a:cubicBezTo>
                  <a:pt x="14252" y="8007"/>
                  <a:pt x="14253" y="7997"/>
                  <a:pt x="14253" y="7987"/>
                </a:cubicBezTo>
                <a:lnTo>
                  <a:pt x="14253" y="170"/>
                </a:lnTo>
                <a:cubicBezTo>
                  <a:pt x="14253" y="160"/>
                  <a:pt x="14252" y="151"/>
                  <a:pt x="14250" y="141"/>
                </a:cubicBezTo>
                <a:cubicBezTo>
                  <a:pt x="14248" y="131"/>
                  <a:pt x="14245" y="122"/>
                  <a:pt x="14241" y="113"/>
                </a:cubicBezTo>
                <a:cubicBezTo>
                  <a:pt x="14238" y="104"/>
                  <a:pt x="14233" y="96"/>
                  <a:pt x="14228" y="87"/>
                </a:cubicBezTo>
                <a:cubicBezTo>
                  <a:pt x="14222" y="79"/>
                  <a:pt x="14216" y="72"/>
                  <a:pt x="14209" y="65"/>
                </a:cubicBezTo>
                <a:cubicBezTo>
                  <a:pt x="14202" y="58"/>
                  <a:pt x="14195" y="52"/>
                  <a:pt x="14187" y="46"/>
                </a:cubicBezTo>
                <a:cubicBezTo>
                  <a:pt x="14179" y="41"/>
                  <a:pt x="14170" y="36"/>
                  <a:pt x="14161" y="33"/>
                </a:cubicBezTo>
                <a:cubicBezTo>
                  <a:pt x="14152" y="29"/>
                  <a:pt x="14143" y="26"/>
                  <a:pt x="14133" y="24"/>
                </a:cubicBezTo>
                <a:cubicBezTo>
                  <a:pt x="14124" y="22"/>
                  <a:pt x="14114" y="21"/>
                  <a:pt x="14104" y="21"/>
                </a:cubicBezTo>
                <a:lnTo>
                  <a:pt x="170" y="21"/>
                </a:lnTo>
                <a:cubicBezTo>
                  <a:pt x="160" y="21"/>
                  <a:pt x="151" y="22"/>
                  <a:pt x="141" y="24"/>
                </a:cubicBezTo>
                <a:cubicBezTo>
                  <a:pt x="132" y="26"/>
                  <a:pt x="122" y="29"/>
                  <a:pt x="113" y="33"/>
                </a:cubicBezTo>
                <a:cubicBezTo>
                  <a:pt x="104" y="36"/>
                  <a:pt x="96" y="41"/>
                  <a:pt x="87" y="46"/>
                </a:cubicBezTo>
                <a:cubicBezTo>
                  <a:pt x="79" y="52"/>
                  <a:pt x="72" y="58"/>
                  <a:pt x="65" y="65"/>
                </a:cubicBezTo>
                <a:cubicBezTo>
                  <a:pt x="58" y="72"/>
                  <a:pt x="52" y="79"/>
                  <a:pt x="46" y="87"/>
                </a:cubicBezTo>
                <a:cubicBezTo>
                  <a:pt x="41" y="96"/>
                  <a:pt x="36" y="104"/>
                  <a:pt x="33" y="113"/>
                </a:cubicBezTo>
                <a:cubicBezTo>
                  <a:pt x="29" y="122"/>
                  <a:pt x="26" y="131"/>
                  <a:pt x="24" y="141"/>
                </a:cubicBezTo>
                <a:cubicBezTo>
                  <a:pt x="22" y="151"/>
                  <a:pt x="21" y="160"/>
                  <a:pt x="21" y="170"/>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47" name="任意多边形 146"/>
          <p:cNvSpPr/>
          <p:nvPr/>
        </p:nvSpPr>
        <p:spPr>
          <a:xfrm>
            <a:off x="5000400" y="2209680"/>
            <a:ext cx="979200" cy="612000"/>
          </a:xfrm>
          <a:custGeom>
            <a:avLst/>
            <a:gdLst/>
            <a:ahLst/>
            <a:cxnLst/>
            <a:rect l="0" t="0" r="r" b="b"/>
            <a:pathLst>
              <a:path w="2720" h="1700">
                <a:moveTo>
                  <a:pt x="13" y="105"/>
                </a:moveTo>
                <a:cubicBezTo>
                  <a:pt x="22" y="84"/>
                  <a:pt x="34" y="65"/>
                  <a:pt x="50" y="49"/>
                </a:cubicBezTo>
                <a:cubicBezTo>
                  <a:pt x="66" y="34"/>
                  <a:pt x="84" y="21"/>
                  <a:pt x="105" y="13"/>
                </a:cubicBezTo>
                <a:cubicBezTo>
                  <a:pt x="126" y="4"/>
                  <a:pt x="147" y="0"/>
                  <a:pt x="170" y="0"/>
                </a:cubicBezTo>
                <a:lnTo>
                  <a:pt x="2550" y="0"/>
                </a:lnTo>
                <a:cubicBezTo>
                  <a:pt x="2572" y="0"/>
                  <a:pt x="2594" y="4"/>
                  <a:pt x="2615" y="13"/>
                </a:cubicBezTo>
                <a:cubicBezTo>
                  <a:pt x="2636" y="21"/>
                  <a:pt x="2654" y="34"/>
                  <a:pt x="2670" y="49"/>
                </a:cubicBezTo>
                <a:cubicBezTo>
                  <a:pt x="2686" y="65"/>
                  <a:pt x="2698" y="84"/>
                  <a:pt x="2707" y="105"/>
                </a:cubicBezTo>
                <a:cubicBezTo>
                  <a:pt x="2715" y="125"/>
                  <a:pt x="2720" y="147"/>
                  <a:pt x="2720" y="170"/>
                </a:cubicBezTo>
                <a:lnTo>
                  <a:pt x="2720" y="1530"/>
                </a:lnTo>
                <a:cubicBezTo>
                  <a:pt x="2720" y="1552"/>
                  <a:pt x="2715" y="1574"/>
                  <a:pt x="2707" y="1595"/>
                </a:cubicBezTo>
                <a:cubicBezTo>
                  <a:pt x="2698" y="1616"/>
                  <a:pt x="2686" y="1634"/>
                  <a:pt x="2670" y="1650"/>
                </a:cubicBezTo>
                <a:cubicBezTo>
                  <a:pt x="2654" y="1666"/>
                  <a:pt x="2636" y="1678"/>
                  <a:pt x="2615" y="1687"/>
                </a:cubicBezTo>
                <a:cubicBezTo>
                  <a:pt x="2594" y="1696"/>
                  <a:pt x="2572" y="1700"/>
                  <a:pt x="2550" y="1700"/>
                </a:cubicBezTo>
                <a:lnTo>
                  <a:pt x="170" y="1700"/>
                </a:lnTo>
                <a:cubicBezTo>
                  <a:pt x="147" y="1700"/>
                  <a:pt x="126" y="1696"/>
                  <a:pt x="105" y="1687"/>
                </a:cubicBezTo>
                <a:cubicBezTo>
                  <a:pt x="84" y="1678"/>
                  <a:pt x="66" y="1666"/>
                  <a:pt x="50" y="1650"/>
                </a:cubicBezTo>
                <a:cubicBezTo>
                  <a:pt x="34" y="1634"/>
                  <a:pt x="22" y="1616"/>
                  <a:pt x="13" y="1595"/>
                </a:cubicBezTo>
                <a:cubicBezTo>
                  <a:pt x="4" y="1574"/>
                  <a:pt x="0" y="1552"/>
                  <a:pt x="0" y="1530"/>
                </a:cubicBezTo>
                <a:lnTo>
                  <a:pt x="0" y="170"/>
                </a:lnTo>
                <a:cubicBezTo>
                  <a:pt x="0" y="147"/>
                  <a:pt x="4" y="125"/>
                  <a:pt x="13" y="10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8" name="任意多边形 147"/>
          <p:cNvSpPr/>
          <p:nvPr/>
        </p:nvSpPr>
        <p:spPr>
          <a:xfrm>
            <a:off x="5000400" y="2209680"/>
            <a:ext cx="979200" cy="612000"/>
          </a:xfrm>
          <a:custGeom>
            <a:avLst/>
            <a:gdLst/>
            <a:ahLst/>
            <a:cxnLst/>
            <a:rect l="0" t="0" r="r" b="b"/>
            <a:pathLst>
              <a:path w="2720" h="1700">
                <a:moveTo>
                  <a:pt x="0" y="1530"/>
                </a:moveTo>
                <a:lnTo>
                  <a:pt x="0" y="170"/>
                </a:lnTo>
                <a:cubicBezTo>
                  <a:pt x="0" y="147"/>
                  <a:pt x="4" y="125"/>
                  <a:pt x="13" y="105"/>
                </a:cubicBezTo>
                <a:cubicBezTo>
                  <a:pt x="22" y="84"/>
                  <a:pt x="34" y="65"/>
                  <a:pt x="50" y="49"/>
                </a:cubicBezTo>
                <a:cubicBezTo>
                  <a:pt x="66" y="34"/>
                  <a:pt x="84" y="21"/>
                  <a:pt x="105" y="13"/>
                </a:cubicBezTo>
                <a:cubicBezTo>
                  <a:pt x="126" y="4"/>
                  <a:pt x="147" y="0"/>
                  <a:pt x="170" y="0"/>
                </a:cubicBezTo>
                <a:lnTo>
                  <a:pt x="2550" y="0"/>
                </a:lnTo>
                <a:cubicBezTo>
                  <a:pt x="2572" y="0"/>
                  <a:pt x="2594" y="4"/>
                  <a:pt x="2615" y="13"/>
                </a:cubicBezTo>
                <a:cubicBezTo>
                  <a:pt x="2636" y="21"/>
                  <a:pt x="2654" y="34"/>
                  <a:pt x="2670" y="49"/>
                </a:cubicBezTo>
                <a:cubicBezTo>
                  <a:pt x="2686" y="65"/>
                  <a:pt x="2698" y="84"/>
                  <a:pt x="2707" y="105"/>
                </a:cubicBezTo>
                <a:cubicBezTo>
                  <a:pt x="2715" y="125"/>
                  <a:pt x="2720" y="147"/>
                  <a:pt x="2720" y="170"/>
                </a:cubicBezTo>
                <a:lnTo>
                  <a:pt x="2720" y="1530"/>
                </a:lnTo>
                <a:cubicBezTo>
                  <a:pt x="2720" y="1552"/>
                  <a:pt x="2715" y="1574"/>
                  <a:pt x="2707" y="1595"/>
                </a:cubicBezTo>
                <a:cubicBezTo>
                  <a:pt x="2698" y="1616"/>
                  <a:pt x="2686" y="1634"/>
                  <a:pt x="2670" y="1650"/>
                </a:cubicBezTo>
                <a:cubicBezTo>
                  <a:pt x="2654" y="1666"/>
                  <a:pt x="2636" y="1678"/>
                  <a:pt x="2615" y="1687"/>
                </a:cubicBezTo>
                <a:cubicBezTo>
                  <a:pt x="2594" y="1696"/>
                  <a:pt x="2572" y="1700"/>
                  <a:pt x="2550" y="1700"/>
                </a:cubicBezTo>
                <a:lnTo>
                  <a:pt x="170" y="1700"/>
                </a:lnTo>
                <a:cubicBezTo>
                  <a:pt x="147" y="1700"/>
                  <a:pt x="126" y="1696"/>
                  <a:pt x="105" y="1687"/>
                </a:cubicBezTo>
                <a:cubicBezTo>
                  <a:pt x="84" y="1678"/>
                  <a:pt x="66" y="1666"/>
                  <a:pt x="50" y="1650"/>
                </a:cubicBezTo>
                <a:cubicBezTo>
                  <a:pt x="34" y="1634"/>
                  <a:pt x="22" y="1616"/>
                  <a:pt x="13" y="1595"/>
                </a:cubicBezTo>
                <a:cubicBezTo>
                  <a:pt x="4" y="1574"/>
                  <a:pt x="0" y="1552"/>
                  <a:pt x="0" y="1530"/>
                </a:cubicBezTo>
                <a:moveTo>
                  <a:pt x="21" y="170"/>
                </a:moveTo>
                <a:lnTo>
                  <a:pt x="21" y="1530"/>
                </a:lnTo>
                <a:cubicBezTo>
                  <a:pt x="21" y="1540"/>
                  <a:pt x="22" y="1549"/>
                  <a:pt x="24" y="1559"/>
                </a:cubicBezTo>
                <a:cubicBezTo>
                  <a:pt x="26" y="1569"/>
                  <a:pt x="29" y="1578"/>
                  <a:pt x="33" y="1587"/>
                </a:cubicBezTo>
                <a:cubicBezTo>
                  <a:pt x="36" y="1596"/>
                  <a:pt x="41" y="1604"/>
                  <a:pt x="46" y="1613"/>
                </a:cubicBezTo>
                <a:cubicBezTo>
                  <a:pt x="52" y="1621"/>
                  <a:pt x="58" y="1628"/>
                  <a:pt x="65" y="1635"/>
                </a:cubicBezTo>
                <a:cubicBezTo>
                  <a:pt x="72" y="1642"/>
                  <a:pt x="79" y="1648"/>
                  <a:pt x="87" y="1654"/>
                </a:cubicBezTo>
                <a:cubicBezTo>
                  <a:pt x="95" y="1659"/>
                  <a:pt x="104" y="1664"/>
                  <a:pt x="113" y="1667"/>
                </a:cubicBezTo>
                <a:cubicBezTo>
                  <a:pt x="122" y="1671"/>
                  <a:pt x="131" y="1674"/>
                  <a:pt x="141" y="1676"/>
                </a:cubicBezTo>
                <a:cubicBezTo>
                  <a:pt x="151" y="1678"/>
                  <a:pt x="160" y="1679"/>
                  <a:pt x="170" y="1679"/>
                </a:cubicBezTo>
                <a:lnTo>
                  <a:pt x="2550" y="1679"/>
                </a:lnTo>
                <a:cubicBezTo>
                  <a:pt x="2560" y="1679"/>
                  <a:pt x="2569" y="1678"/>
                  <a:pt x="2579" y="1676"/>
                </a:cubicBezTo>
                <a:cubicBezTo>
                  <a:pt x="2588" y="1674"/>
                  <a:pt x="2598" y="1671"/>
                  <a:pt x="2607" y="1667"/>
                </a:cubicBezTo>
                <a:cubicBezTo>
                  <a:pt x="2616" y="1664"/>
                  <a:pt x="2624" y="1659"/>
                  <a:pt x="2632" y="1654"/>
                </a:cubicBezTo>
                <a:cubicBezTo>
                  <a:pt x="2641" y="1648"/>
                  <a:pt x="2648" y="1642"/>
                  <a:pt x="2655" y="1635"/>
                </a:cubicBezTo>
                <a:cubicBezTo>
                  <a:pt x="2662" y="1628"/>
                  <a:pt x="2668" y="1621"/>
                  <a:pt x="2673" y="1613"/>
                </a:cubicBezTo>
                <a:cubicBezTo>
                  <a:pt x="2679" y="1604"/>
                  <a:pt x="2683" y="1596"/>
                  <a:pt x="2687" y="1587"/>
                </a:cubicBezTo>
                <a:cubicBezTo>
                  <a:pt x="2691" y="1578"/>
                  <a:pt x="2694" y="1569"/>
                  <a:pt x="2696" y="1559"/>
                </a:cubicBezTo>
                <a:cubicBezTo>
                  <a:pt x="2698" y="1549"/>
                  <a:pt x="2698" y="1540"/>
                  <a:pt x="2698" y="1530"/>
                </a:cubicBezTo>
                <a:lnTo>
                  <a:pt x="2698" y="170"/>
                </a:lnTo>
                <a:cubicBezTo>
                  <a:pt x="2698" y="160"/>
                  <a:pt x="2698" y="150"/>
                  <a:pt x="2696" y="141"/>
                </a:cubicBezTo>
                <a:cubicBezTo>
                  <a:pt x="2694" y="131"/>
                  <a:pt x="2691" y="122"/>
                  <a:pt x="2687" y="113"/>
                </a:cubicBezTo>
                <a:cubicBezTo>
                  <a:pt x="2683" y="104"/>
                  <a:pt x="2679" y="95"/>
                  <a:pt x="2673" y="87"/>
                </a:cubicBezTo>
                <a:cubicBezTo>
                  <a:pt x="2668" y="79"/>
                  <a:pt x="2662" y="71"/>
                  <a:pt x="2655" y="64"/>
                </a:cubicBezTo>
                <a:cubicBezTo>
                  <a:pt x="2648" y="58"/>
                  <a:pt x="2641" y="51"/>
                  <a:pt x="2632" y="46"/>
                </a:cubicBezTo>
                <a:cubicBezTo>
                  <a:pt x="2624" y="41"/>
                  <a:pt x="2616" y="36"/>
                  <a:pt x="2607" y="32"/>
                </a:cubicBezTo>
                <a:cubicBezTo>
                  <a:pt x="2598" y="29"/>
                  <a:pt x="2588" y="26"/>
                  <a:pt x="2579" y="24"/>
                </a:cubicBezTo>
                <a:cubicBezTo>
                  <a:pt x="2569" y="22"/>
                  <a:pt x="2560" y="21"/>
                  <a:pt x="2550" y="21"/>
                </a:cubicBezTo>
                <a:lnTo>
                  <a:pt x="170" y="21"/>
                </a:lnTo>
                <a:cubicBezTo>
                  <a:pt x="160" y="21"/>
                  <a:pt x="151" y="22"/>
                  <a:pt x="141" y="24"/>
                </a:cubicBezTo>
                <a:cubicBezTo>
                  <a:pt x="131" y="26"/>
                  <a:pt x="122" y="29"/>
                  <a:pt x="113" y="32"/>
                </a:cubicBezTo>
                <a:cubicBezTo>
                  <a:pt x="104" y="36"/>
                  <a:pt x="95" y="41"/>
                  <a:pt x="87" y="46"/>
                </a:cubicBezTo>
                <a:cubicBezTo>
                  <a:pt x="79" y="51"/>
                  <a:pt x="72" y="58"/>
                  <a:pt x="65" y="64"/>
                </a:cubicBezTo>
                <a:cubicBezTo>
                  <a:pt x="58" y="71"/>
                  <a:pt x="52" y="79"/>
                  <a:pt x="46" y="87"/>
                </a:cubicBezTo>
                <a:cubicBezTo>
                  <a:pt x="41" y="95"/>
                  <a:pt x="36" y="104"/>
                  <a:pt x="33" y="113"/>
                </a:cubicBezTo>
                <a:cubicBezTo>
                  <a:pt x="29" y="122"/>
                  <a:pt x="26" y="131"/>
                  <a:pt x="24" y="141"/>
                </a:cubicBezTo>
                <a:cubicBezTo>
                  <a:pt x="22" y="150"/>
                  <a:pt x="21" y="160"/>
                  <a:pt x="21" y="170"/>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49" name="图片 148"/>
          <p:cNvPicPr/>
          <p:nvPr/>
        </p:nvPicPr>
        <p:blipFill>
          <a:blip r:embed="rId11"/>
          <a:stretch/>
        </p:blipFill>
        <p:spPr>
          <a:xfrm>
            <a:off x="5428800" y="2332080"/>
            <a:ext cx="114480" cy="152640"/>
          </a:xfrm>
          <a:prstGeom prst="rect">
            <a:avLst/>
          </a:prstGeom>
          <a:noFill/>
          <a:ln w="0">
            <a:noFill/>
          </a:ln>
        </p:spPr>
      </p:pic>
      <p:sp>
        <p:nvSpPr>
          <p:cNvPr id="150" name="文本框 149"/>
          <p:cNvSpPr txBox="1"/>
          <p:nvPr/>
        </p:nvSpPr>
        <p:spPr>
          <a:xfrm>
            <a:off x="4874400" y="5442120"/>
            <a:ext cx="1600920" cy="154440"/>
          </a:xfrm>
          <a:prstGeom prst="rect">
            <a:avLst/>
          </a:prstGeom>
          <a:noFill/>
          <a:ln w="0">
            <a:noFill/>
          </a:ln>
        </p:spPr>
        <p:txBody>
          <a:bodyPr wrap="none" lIns="0" tIns="0" rIns="0" bIns="0" anchor="t">
            <a:spAutoFit/>
          </a:bodyPr>
          <a:lstStyle/>
          <a:p>
            <a:r>
              <a:rPr lang="zh-CN" sz="839" b="0" u="none" strike="noStrike">
                <a:solidFill>
                  <a:srgbClr val="DBEAFE"/>
                </a:solidFill>
                <a:effectLst/>
                <a:uFillTx/>
                <a:latin typeface="NotoSansCJKsc"/>
                <a:ea typeface="NotoSansCJKsc"/>
              </a:rPr>
              <a:t>⼯作，确保回答准确且语⾔⾃然。</a:t>
            </a:r>
            <a:endParaRPr lang="en-US" sz="839" b="0" u="none" strike="noStrike">
              <a:solidFill>
                <a:srgbClr val="000000"/>
              </a:solidFill>
              <a:effectLst/>
              <a:uFillTx/>
              <a:latin typeface="Times New Roman"/>
            </a:endParaRPr>
          </a:p>
        </p:txBody>
      </p:sp>
      <p:sp>
        <p:nvSpPr>
          <p:cNvPr id="151" name="任意多边形 150"/>
          <p:cNvSpPr/>
          <p:nvPr/>
        </p:nvSpPr>
        <p:spPr>
          <a:xfrm>
            <a:off x="6093720" y="2209680"/>
            <a:ext cx="1224000" cy="612000"/>
          </a:xfrm>
          <a:custGeom>
            <a:avLst/>
            <a:gdLst/>
            <a:ahLst/>
            <a:cxnLst/>
            <a:rect l="0" t="0" r="r" b="b"/>
            <a:pathLst>
              <a:path w="3400" h="1700">
                <a:moveTo>
                  <a:pt x="13" y="105"/>
                </a:moveTo>
                <a:cubicBezTo>
                  <a:pt x="22" y="84"/>
                  <a:pt x="34" y="65"/>
                  <a:pt x="50" y="49"/>
                </a:cubicBezTo>
                <a:cubicBezTo>
                  <a:pt x="66" y="34"/>
                  <a:pt x="84" y="21"/>
                  <a:pt x="105" y="13"/>
                </a:cubicBezTo>
                <a:cubicBezTo>
                  <a:pt x="126" y="4"/>
                  <a:pt x="148" y="0"/>
                  <a:pt x="170" y="0"/>
                </a:cubicBezTo>
                <a:lnTo>
                  <a:pt x="3230" y="0"/>
                </a:lnTo>
                <a:cubicBezTo>
                  <a:pt x="3252" y="0"/>
                  <a:pt x="3274" y="4"/>
                  <a:pt x="3295" y="13"/>
                </a:cubicBezTo>
                <a:cubicBezTo>
                  <a:pt x="3316" y="21"/>
                  <a:pt x="3334" y="34"/>
                  <a:pt x="3350" y="49"/>
                </a:cubicBezTo>
                <a:cubicBezTo>
                  <a:pt x="3366" y="65"/>
                  <a:pt x="3378" y="84"/>
                  <a:pt x="3387" y="105"/>
                </a:cubicBezTo>
                <a:cubicBezTo>
                  <a:pt x="3395" y="125"/>
                  <a:pt x="3400" y="147"/>
                  <a:pt x="3400" y="170"/>
                </a:cubicBezTo>
                <a:lnTo>
                  <a:pt x="3400" y="1530"/>
                </a:lnTo>
                <a:cubicBezTo>
                  <a:pt x="3400" y="1552"/>
                  <a:pt x="3395" y="1574"/>
                  <a:pt x="3387" y="1595"/>
                </a:cubicBezTo>
                <a:cubicBezTo>
                  <a:pt x="3378" y="1616"/>
                  <a:pt x="3366" y="1634"/>
                  <a:pt x="3350" y="1650"/>
                </a:cubicBezTo>
                <a:cubicBezTo>
                  <a:pt x="3334" y="1666"/>
                  <a:pt x="3316" y="1678"/>
                  <a:pt x="3295" y="1687"/>
                </a:cubicBezTo>
                <a:cubicBezTo>
                  <a:pt x="3274" y="1696"/>
                  <a:pt x="3252" y="1700"/>
                  <a:pt x="3230" y="1700"/>
                </a:cubicBezTo>
                <a:lnTo>
                  <a:pt x="170" y="1700"/>
                </a:lnTo>
                <a:cubicBezTo>
                  <a:pt x="148" y="1700"/>
                  <a:pt x="126" y="1696"/>
                  <a:pt x="105" y="1687"/>
                </a:cubicBezTo>
                <a:cubicBezTo>
                  <a:pt x="84" y="1678"/>
                  <a:pt x="66" y="1666"/>
                  <a:pt x="50" y="1650"/>
                </a:cubicBezTo>
                <a:cubicBezTo>
                  <a:pt x="34" y="1634"/>
                  <a:pt x="22" y="1616"/>
                  <a:pt x="13" y="1595"/>
                </a:cubicBezTo>
                <a:cubicBezTo>
                  <a:pt x="5" y="1574"/>
                  <a:pt x="0" y="1552"/>
                  <a:pt x="0" y="1530"/>
                </a:cubicBezTo>
                <a:lnTo>
                  <a:pt x="0" y="170"/>
                </a:lnTo>
                <a:cubicBezTo>
                  <a:pt x="0" y="147"/>
                  <a:pt x="5" y="125"/>
                  <a:pt x="13" y="10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2" name="任意多边形 151"/>
          <p:cNvSpPr/>
          <p:nvPr/>
        </p:nvSpPr>
        <p:spPr>
          <a:xfrm>
            <a:off x="6093720" y="2209680"/>
            <a:ext cx="1224000" cy="612000"/>
          </a:xfrm>
          <a:custGeom>
            <a:avLst/>
            <a:gdLst/>
            <a:ahLst/>
            <a:cxnLst/>
            <a:rect l="0" t="0" r="r" b="b"/>
            <a:pathLst>
              <a:path w="3400" h="1700">
                <a:moveTo>
                  <a:pt x="0" y="1530"/>
                </a:moveTo>
                <a:lnTo>
                  <a:pt x="0" y="170"/>
                </a:lnTo>
                <a:cubicBezTo>
                  <a:pt x="0" y="147"/>
                  <a:pt x="5" y="125"/>
                  <a:pt x="13" y="105"/>
                </a:cubicBezTo>
                <a:cubicBezTo>
                  <a:pt x="22" y="84"/>
                  <a:pt x="34" y="65"/>
                  <a:pt x="50" y="49"/>
                </a:cubicBezTo>
                <a:cubicBezTo>
                  <a:pt x="66" y="34"/>
                  <a:pt x="84" y="21"/>
                  <a:pt x="105" y="13"/>
                </a:cubicBezTo>
                <a:cubicBezTo>
                  <a:pt x="126" y="4"/>
                  <a:pt x="148" y="0"/>
                  <a:pt x="170" y="0"/>
                </a:cubicBezTo>
                <a:lnTo>
                  <a:pt x="3230" y="0"/>
                </a:lnTo>
                <a:cubicBezTo>
                  <a:pt x="3252" y="0"/>
                  <a:pt x="3274" y="4"/>
                  <a:pt x="3295" y="13"/>
                </a:cubicBezTo>
                <a:cubicBezTo>
                  <a:pt x="3316" y="21"/>
                  <a:pt x="3334" y="34"/>
                  <a:pt x="3350" y="49"/>
                </a:cubicBezTo>
                <a:cubicBezTo>
                  <a:pt x="3366" y="65"/>
                  <a:pt x="3378" y="84"/>
                  <a:pt x="3387" y="105"/>
                </a:cubicBezTo>
                <a:cubicBezTo>
                  <a:pt x="3395" y="125"/>
                  <a:pt x="3400" y="147"/>
                  <a:pt x="3400" y="170"/>
                </a:cubicBezTo>
                <a:lnTo>
                  <a:pt x="3400" y="1530"/>
                </a:lnTo>
                <a:cubicBezTo>
                  <a:pt x="3400" y="1552"/>
                  <a:pt x="3395" y="1574"/>
                  <a:pt x="3387" y="1595"/>
                </a:cubicBezTo>
                <a:cubicBezTo>
                  <a:pt x="3378" y="1616"/>
                  <a:pt x="3366" y="1634"/>
                  <a:pt x="3350" y="1650"/>
                </a:cubicBezTo>
                <a:cubicBezTo>
                  <a:pt x="3334" y="1666"/>
                  <a:pt x="3316" y="1678"/>
                  <a:pt x="3295" y="1687"/>
                </a:cubicBezTo>
                <a:cubicBezTo>
                  <a:pt x="3274" y="1696"/>
                  <a:pt x="3252" y="1700"/>
                  <a:pt x="3230" y="1700"/>
                </a:cubicBezTo>
                <a:lnTo>
                  <a:pt x="170" y="1700"/>
                </a:lnTo>
                <a:cubicBezTo>
                  <a:pt x="148" y="1700"/>
                  <a:pt x="126" y="1696"/>
                  <a:pt x="105" y="1687"/>
                </a:cubicBezTo>
                <a:cubicBezTo>
                  <a:pt x="84" y="1678"/>
                  <a:pt x="66" y="1666"/>
                  <a:pt x="50" y="1650"/>
                </a:cubicBezTo>
                <a:cubicBezTo>
                  <a:pt x="34" y="1634"/>
                  <a:pt x="22" y="1616"/>
                  <a:pt x="13" y="1595"/>
                </a:cubicBezTo>
                <a:cubicBezTo>
                  <a:pt x="5" y="1574"/>
                  <a:pt x="0" y="1552"/>
                  <a:pt x="0" y="1530"/>
                </a:cubicBezTo>
                <a:moveTo>
                  <a:pt x="22" y="170"/>
                </a:moveTo>
                <a:lnTo>
                  <a:pt x="22" y="1530"/>
                </a:lnTo>
                <a:cubicBezTo>
                  <a:pt x="22" y="1540"/>
                  <a:pt x="22" y="1549"/>
                  <a:pt x="24" y="1559"/>
                </a:cubicBezTo>
                <a:cubicBezTo>
                  <a:pt x="26" y="1569"/>
                  <a:pt x="29" y="1578"/>
                  <a:pt x="33" y="1587"/>
                </a:cubicBezTo>
                <a:cubicBezTo>
                  <a:pt x="37" y="1596"/>
                  <a:pt x="41" y="1604"/>
                  <a:pt x="47" y="1613"/>
                </a:cubicBezTo>
                <a:cubicBezTo>
                  <a:pt x="52" y="1621"/>
                  <a:pt x="58" y="1628"/>
                  <a:pt x="65" y="1635"/>
                </a:cubicBezTo>
                <a:cubicBezTo>
                  <a:pt x="72" y="1642"/>
                  <a:pt x="80" y="1648"/>
                  <a:pt x="88" y="1654"/>
                </a:cubicBezTo>
                <a:cubicBezTo>
                  <a:pt x="96" y="1659"/>
                  <a:pt x="104" y="1664"/>
                  <a:pt x="113" y="1667"/>
                </a:cubicBezTo>
                <a:cubicBezTo>
                  <a:pt x="122" y="1671"/>
                  <a:pt x="132" y="1674"/>
                  <a:pt x="141" y="1676"/>
                </a:cubicBezTo>
                <a:cubicBezTo>
                  <a:pt x="151" y="1678"/>
                  <a:pt x="160" y="1679"/>
                  <a:pt x="170" y="1679"/>
                </a:cubicBezTo>
                <a:lnTo>
                  <a:pt x="3230" y="1679"/>
                </a:lnTo>
                <a:cubicBezTo>
                  <a:pt x="3239" y="1679"/>
                  <a:pt x="3249" y="1678"/>
                  <a:pt x="3259" y="1676"/>
                </a:cubicBezTo>
                <a:cubicBezTo>
                  <a:pt x="3268" y="1674"/>
                  <a:pt x="3278" y="1671"/>
                  <a:pt x="3287" y="1667"/>
                </a:cubicBezTo>
                <a:cubicBezTo>
                  <a:pt x="3296" y="1664"/>
                  <a:pt x="3304" y="1659"/>
                  <a:pt x="3312" y="1654"/>
                </a:cubicBezTo>
                <a:cubicBezTo>
                  <a:pt x="3320" y="1648"/>
                  <a:pt x="3328" y="1642"/>
                  <a:pt x="3335" y="1635"/>
                </a:cubicBezTo>
                <a:cubicBezTo>
                  <a:pt x="3342" y="1628"/>
                  <a:pt x="3348" y="1621"/>
                  <a:pt x="3353" y="1613"/>
                </a:cubicBezTo>
                <a:cubicBezTo>
                  <a:pt x="3359" y="1604"/>
                  <a:pt x="3363" y="1596"/>
                  <a:pt x="3367" y="1587"/>
                </a:cubicBezTo>
                <a:cubicBezTo>
                  <a:pt x="3371" y="1578"/>
                  <a:pt x="3374" y="1569"/>
                  <a:pt x="3376" y="1559"/>
                </a:cubicBezTo>
                <a:cubicBezTo>
                  <a:pt x="3377" y="1549"/>
                  <a:pt x="3378" y="1540"/>
                  <a:pt x="3378" y="1530"/>
                </a:cubicBezTo>
                <a:lnTo>
                  <a:pt x="3378" y="170"/>
                </a:lnTo>
                <a:cubicBezTo>
                  <a:pt x="3378" y="160"/>
                  <a:pt x="3377" y="150"/>
                  <a:pt x="3376" y="141"/>
                </a:cubicBezTo>
                <a:cubicBezTo>
                  <a:pt x="3374" y="131"/>
                  <a:pt x="3371" y="122"/>
                  <a:pt x="3367" y="113"/>
                </a:cubicBezTo>
                <a:cubicBezTo>
                  <a:pt x="3363" y="104"/>
                  <a:pt x="3359" y="95"/>
                  <a:pt x="3353" y="87"/>
                </a:cubicBezTo>
                <a:cubicBezTo>
                  <a:pt x="3348" y="79"/>
                  <a:pt x="3342" y="71"/>
                  <a:pt x="3335" y="64"/>
                </a:cubicBezTo>
                <a:cubicBezTo>
                  <a:pt x="3328" y="58"/>
                  <a:pt x="3320" y="51"/>
                  <a:pt x="3312" y="46"/>
                </a:cubicBezTo>
                <a:cubicBezTo>
                  <a:pt x="3304" y="41"/>
                  <a:pt x="3296" y="36"/>
                  <a:pt x="3287" y="32"/>
                </a:cubicBezTo>
                <a:cubicBezTo>
                  <a:pt x="3278" y="29"/>
                  <a:pt x="3268" y="26"/>
                  <a:pt x="3259" y="24"/>
                </a:cubicBezTo>
                <a:cubicBezTo>
                  <a:pt x="3249" y="22"/>
                  <a:pt x="3239" y="21"/>
                  <a:pt x="3230" y="21"/>
                </a:cubicBezTo>
                <a:lnTo>
                  <a:pt x="170" y="21"/>
                </a:lnTo>
                <a:cubicBezTo>
                  <a:pt x="160" y="21"/>
                  <a:pt x="151" y="22"/>
                  <a:pt x="141" y="24"/>
                </a:cubicBezTo>
                <a:cubicBezTo>
                  <a:pt x="132" y="26"/>
                  <a:pt x="122" y="29"/>
                  <a:pt x="113" y="32"/>
                </a:cubicBezTo>
                <a:cubicBezTo>
                  <a:pt x="104" y="36"/>
                  <a:pt x="96" y="41"/>
                  <a:pt x="88" y="46"/>
                </a:cubicBezTo>
                <a:cubicBezTo>
                  <a:pt x="80" y="51"/>
                  <a:pt x="72" y="58"/>
                  <a:pt x="65" y="64"/>
                </a:cubicBezTo>
                <a:cubicBezTo>
                  <a:pt x="58" y="71"/>
                  <a:pt x="52" y="79"/>
                  <a:pt x="47" y="87"/>
                </a:cubicBezTo>
                <a:cubicBezTo>
                  <a:pt x="41" y="95"/>
                  <a:pt x="37" y="104"/>
                  <a:pt x="33" y="113"/>
                </a:cubicBezTo>
                <a:cubicBezTo>
                  <a:pt x="29" y="122"/>
                  <a:pt x="26" y="131"/>
                  <a:pt x="24" y="141"/>
                </a:cubicBezTo>
                <a:cubicBezTo>
                  <a:pt x="22" y="150"/>
                  <a:pt x="22" y="160"/>
                  <a:pt x="22" y="170"/>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53" name="图片 152"/>
          <p:cNvPicPr/>
          <p:nvPr/>
        </p:nvPicPr>
        <p:blipFill>
          <a:blip r:embed="rId12"/>
          <a:stretch/>
        </p:blipFill>
        <p:spPr>
          <a:xfrm>
            <a:off x="6606360" y="2332080"/>
            <a:ext cx="190800" cy="152640"/>
          </a:xfrm>
          <a:prstGeom prst="rect">
            <a:avLst/>
          </a:prstGeom>
          <a:noFill/>
          <a:ln w="0">
            <a:noFill/>
          </a:ln>
        </p:spPr>
      </p:pic>
      <p:sp>
        <p:nvSpPr>
          <p:cNvPr id="154" name="文本框 153"/>
          <p:cNvSpPr txBox="1"/>
          <p:nvPr/>
        </p:nvSpPr>
        <p:spPr>
          <a:xfrm>
            <a:off x="5272200" y="2536560"/>
            <a:ext cx="42732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企业⽂档</a:t>
            </a:r>
            <a:endParaRPr lang="en-US" sz="839" b="0" u="none" strike="noStrike">
              <a:solidFill>
                <a:srgbClr val="000000"/>
              </a:solidFill>
              <a:effectLst/>
              <a:uFillTx/>
              <a:latin typeface="Times New Roman"/>
            </a:endParaRPr>
          </a:p>
        </p:txBody>
      </p:sp>
      <p:sp>
        <p:nvSpPr>
          <p:cNvPr id="155" name="任意多边形 154"/>
          <p:cNvSpPr/>
          <p:nvPr/>
        </p:nvSpPr>
        <p:spPr>
          <a:xfrm>
            <a:off x="8655480" y="2209680"/>
            <a:ext cx="978840" cy="612000"/>
          </a:xfrm>
          <a:custGeom>
            <a:avLst/>
            <a:gdLst/>
            <a:ahLst/>
            <a:cxnLst/>
            <a:rect l="0" t="0" r="r" b="b"/>
            <a:pathLst>
              <a:path w="2719" h="1700">
                <a:moveTo>
                  <a:pt x="12" y="105"/>
                </a:moveTo>
                <a:cubicBezTo>
                  <a:pt x="21" y="84"/>
                  <a:pt x="33" y="65"/>
                  <a:pt x="49" y="49"/>
                </a:cubicBezTo>
                <a:cubicBezTo>
                  <a:pt x="65" y="34"/>
                  <a:pt x="84" y="21"/>
                  <a:pt x="104" y="13"/>
                </a:cubicBezTo>
                <a:cubicBezTo>
                  <a:pt x="125" y="4"/>
                  <a:pt x="147" y="0"/>
                  <a:pt x="169" y="0"/>
                </a:cubicBezTo>
                <a:lnTo>
                  <a:pt x="2549" y="0"/>
                </a:lnTo>
                <a:cubicBezTo>
                  <a:pt x="2572" y="0"/>
                  <a:pt x="2593" y="4"/>
                  <a:pt x="2614" y="13"/>
                </a:cubicBezTo>
                <a:cubicBezTo>
                  <a:pt x="2635" y="21"/>
                  <a:pt x="2653" y="34"/>
                  <a:pt x="2669" y="49"/>
                </a:cubicBezTo>
                <a:cubicBezTo>
                  <a:pt x="2685" y="65"/>
                  <a:pt x="2698" y="84"/>
                  <a:pt x="2706" y="105"/>
                </a:cubicBezTo>
                <a:cubicBezTo>
                  <a:pt x="2715" y="125"/>
                  <a:pt x="2719" y="147"/>
                  <a:pt x="2719" y="170"/>
                </a:cubicBezTo>
                <a:lnTo>
                  <a:pt x="2719" y="1530"/>
                </a:lnTo>
                <a:cubicBezTo>
                  <a:pt x="2719" y="1552"/>
                  <a:pt x="2715" y="1574"/>
                  <a:pt x="2706" y="1595"/>
                </a:cubicBezTo>
                <a:cubicBezTo>
                  <a:pt x="2698" y="1616"/>
                  <a:pt x="2685" y="1634"/>
                  <a:pt x="2669" y="1650"/>
                </a:cubicBezTo>
                <a:cubicBezTo>
                  <a:pt x="2653" y="1666"/>
                  <a:pt x="2635" y="1678"/>
                  <a:pt x="2614" y="1687"/>
                </a:cubicBezTo>
                <a:cubicBezTo>
                  <a:pt x="2593" y="1696"/>
                  <a:pt x="2572" y="1700"/>
                  <a:pt x="2549" y="1700"/>
                </a:cubicBezTo>
                <a:lnTo>
                  <a:pt x="169" y="1700"/>
                </a:lnTo>
                <a:cubicBezTo>
                  <a:pt x="147" y="1700"/>
                  <a:pt x="125" y="1696"/>
                  <a:pt x="104" y="1687"/>
                </a:cubicBezTo>
                <a:cubicBezTo>
                  <a:pt x="84" y="1678"/>
                  <a:pt x="65" y="1666"/>
                  <a:pt x="49" y="1650"/>
                </a:cubicBezTo>
                <a:cubicBezTo>
                  <a:pt x="33" y="1634"/>
                  <a:pt x="21" y="1616"/>
                  <a:pt x="12" y="1595"/>
                </a:cubicBezTo>
                <a:cubicBezTo>
                  <a:pt x="4" y="1574"/>
                  <a:pt x="0" y="1553"/>
                  <a:pt x="0" y="1530"/>
                </a:cubicBezTo>
                <a:lnTo>
                  <a:pt x="0" y="169"/>
                </a:lnTo>
                <a:cubicBezTo>
                  <a:pt x="0" y="147"/>
                  <a:pt x="4" y="125"/>
                  <a:pt x="12" y="10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56" name="任意多边形 155"/>
          <p:cNvSpPr/>
          <p:nvPr/>
        </p:nvSpPr>
        <p:spPr>
          <a:xfrm>
            <a:off x="8655480" y="2209680"/>
            <a:ext cx="978840" cy="612000"/>
          </a:xfrm>
          <a:custGeom>
            <a:avLst/>
            <a:gdLst/>
            <a:ahLst/>
            <a:cxnLst/>
            <a:rect l="0" t="0" r="r" b="b"/>
            <a:pathLst>
              <a:path w="2719" h="1700">
                <a:moveTo>
                  <a:pt x="0" y="1530"/>
                </a:moveTo>
                <a:lnTo>
                  <a:pt x="0" y="170"/>
                </a:lnTo>
                <a:cubicBezTo>
                  <a:pt x="-1" y="147"/>
                  <a:pt x="4" y="125"/>
                  <a:pt x="12" y="105"/>
                </a:cubicBezTo>
                <a:cubicBezTo>
                  <a:pt x="21" y="84"/>
                  <a:pt x="33" y="65"/>
                  <a:pt x="49" y="49"/>
                </a:cubicBezTo>
                <a:cubicBezTo>
                  <a:pt x="65" y="34"/>
                  <a:pt x="84" y="21"/>
                  <a:pt x="104" y="13"/>
                </a:cubicBezTo>
                <a:cubicBezTo>
                  <a:pt x="125" y="4"/>
                  <a:pt x="147" y="0"/>
                  <a:pt x="169" y="0"/>
                </a:cubicBezTo>
                <a:lnTo>
                  <a:pt x="2549" y="0"/>
                </a:lnTo>
                <a:cubicBezTo>
                  <a:pt x="2572" y="0"/>
                  <a:pt x="2593" y="4"/>
                  <a:pt x="2614" y="13"/>
                </a:cubicBezTo>
                <a:cubicBezTo>
                  <a:pt x="2635" y="21"/>
                  <a:pt x="2653" y="34"/>
                  <a:pt x="2669" y="49"/>
                </a:cubicBezTo>
                <a:cubicBezTo>
                  <a:pt x="2685" y="65"/>
                  <a:pt x="2698" y="84"/>
                  <a:pt x="2706" y="105"/>
                </a:cubicBezTo>
                <a:cubicBezTo>
                  <a:pt x="2715" y="125"/>
                  <a:pt x="2719" y="147"/>
                  <a:pt x="2719" y="170"/>
                </a:cubicBezTo>
                <a:lnTo>
                  <a:pt x="2719" y="1530"/>
                </a:lnTo>
                <a:cubicBezTo>
                  <a:pt x="2719" y="1552"/>
                  <a:pt x="2715" y="1574"/>
                  <a:pt x="2706" y="1595"/>
                </a:cubicBezTo>
                <a:cubicBezTo>
                  <a:pt x="2698" y="1616"/>
                  <a:pt x="2685" y="1634"/>
                  <a:pt x="2669" y="1650"/>
                </a:cubicBezTo>
                <a:cubicBezTo>
                  <a:pt x="2653" y="1666"/>
                  <a:pt x="2635" y="1678"/>
                  <a:pt x="2614" y="1687"/>
                </a:cubicBezTo>
                <a:cubicBezTo>
                  <a:pt x="2593" y="1696"/>
                  <a:pt x="2572" y="1700"/>
                  <a:pt x="2549" y="1700"/>
                </a:cubicBezTo>
                <a:lnTo>
                  <a:pt x="169" y="1700"/>
                </a:lnTo>
                <a:cubicBezTo>
                  <a:pt x="147" y="1700"/>
                  <a:pt x="125" y="1696"/>
                  <a:pt x="104" y="1687"/>
                </a:cubicBezTo>
                <a:cubicBezTo>
                  <a:pt x="84" y="1678"/>
                  <a:pt x="65" y="1666"/>
                  <a:pt x="49" y="1650"/>
                </a:cubicBezTo>
                <a:cubicBezTo>
                  <a:pt x="33" y="1634"/>
                  <a:pt x="21" y="1616"/>
                  <a:pt x="12" y="1595"/>
                </a:cubicBezTo>
                <a:cubicBezTo>
                  <a:pt x="4" y="1574"/>
                  <a:pt x="-1" y="1552"/>
                  <a:pt x="0" y="1530"/>
                </a:cubicBezTo>
                <a:moveTo>
                  <a:pt x="21" y="170"/>
                </a:moveTo>
                <a:lnTo>
                  <a:pt x="21" y="1530"/>
                </a:lnTo>
                <a:cubicBezTo>
                  <a:pt x="21" y="1540"/>
                  <a:pt x="22" y="1549"/>
                  <a:pt x="24" y="1559"/>
                </a:cubicBezTo>
                <a:cubicBezTo>
                  <a:pt x="25" y="1569"/>
                  <a:pt x="28" y="1578"/>
                  <a:pt x="32" y="1587"/>
                </a:cubicBezTo>
                <a:cubicBezTo>
                  <a:pt x="36" y="1596"/>
                  <a:pt x="40" y="1604"/>
                  <a:pt x="46" y="1613"/>
                </a:cubicBezTo>
                <a:cubicBezTo>
                  <a:pt x="51" y="1621"/>
                  <a:pt x="57" y="1628"/>
                  <a:pt x="64" y="1635"/>
                </a:cubicBezTo>
                <a:cubicBezTo>
                  <a:pt x="71" y="1642"/>
                  <a:pt x="79" y="1648"/>
                  <a:pt x="87" y="1654"/>
                </a:cubicBezTo>
                <a:cubicBezTo>
                  <a:pt x="95" y="1659"/>
                  <a:pt x="103" y="1664"/>
                  <a:pt x="113" y="1667"/>
                </a:cubicBezTo>
                <a:cubicBezTo>
                  <a:pt x="122" y="1671"/>
                  <a:pt x="131" y="1674"/>
                  <a:pt x="140" y="1676"/>
                </a:cubicBezTo>
                <a:cubicBezTo>
                  <a:pt x="150" y="1678"/>
                  <a:pt x="160" y="1679"/>
                  <a:pt x="169" y="1679"/>
                </a:cubicBezTo>
                <a:lnTo>
                  <a:pt x="2549" y="1679"/>
                </a:lnTo>
                <a:cubicBezTo>
                  <a:pt x="2559" y="1679"/>
                  <a:pt x="2569" y="1678"/>
                  <a:pt x="2578" y="1676"/>
                </a:cubicBezTo>
                <a:cubicBezTo>
                  <a:pt x="2588" y="1674"/>
                  <a:pt x="2597" y="1671"/>
                  <a:pt x="2606" y="1667"/>
                </a:cubicBezTo>
                <a:cubicBezTo>
                  <a:pt x="2615" y="1664"/>
                  <a:pt x="2624" y="1659"/>
                  <a:pt x="2632" y="1654"/>
                </a:cubicBezTo>
                <a:cubicBezTo>
                  <a:pt x="2640" y="1648"/>
                  <a:pt x="2647" y="1642"/>
                  <a:pt x="2654" y="1635"/>
                </a:cubicBezTo>
                <a:cubicBezTo>
                  <a:pt x="2661" y="1628"/>
                  <a:pt x="2667" y="1621"/>
                  <a:pt x="2673" y="1613"/>
                </a:cubicBezTo>
                <a:cubicBezTo>
                  <a:pt x="2678" y="1604"/>
                  <a:pt x="2683" y="1596"/>
                  <a:pt x="2687" y="1587"/>
                </a:cubicBezTo>
                <a:cubicBezTo>
                  <a:pt x="2690" y="1578"/>
                  <a:pt x="2693" y="1569"/>
                  <a:pt x="2695" y="1559"/>
                </a:cubicBezTo>
                <a:cubicBezTo>
                  <a:pt x="2697" y="1549"/>
                  <a:pt x="2698" y="1540"/>
                  <a:pt x="2698" y="1530"/>
                </a:cubicBezTo>
                <a:lnTo>
                  <a:pt x="2698" y="170"/>
                </a:lnTo>
                <a:cubicBezTo>
                  <a:pt x="2698" y="160"/>
                  <a:pt x="2697" y="150"/>
                  <a:pt x="2695" y="141"/>
                </a:cubicBezTo>
                <a:cubicBezTo>
                  <a:pt x="2693" y="131"/>
                  <a:pt x="2690" y="122"/>
                  <a:pt x="2687" y="113"/>
                </a:cubicBezTo>
                <a:cubicBezTo>
                  <a:pt x="2683" y="104"/>
                  <a:pt x="2678" y="95"/>
                  <a:pt x="2673" y="87"/>
                </a:cubicBezTo>
                <a:cubicBezTo>
                  <a:pt x="2667" y="79"/>
                  <a:pt x="2661" y="71"/>
                  <a:pt x="2654" y="64"/>
                </a:cubicBezTo>
                <a:cubicBezTo>
                  <a:pt x="2647" y="58"/>
                  <a:pt x="2640" y="51"/>
                  <a:pt x="2632" y="46"/>
                </a:cubicBezTo>
                <a:cubicBezTo>
                  <a:pt x="2624" y="41"/>
                  <a:pt x="2615" y="36"/>
                  <a:pt x="2606" y="32"/>
                </a:cubicBezTo>
                <a:cubicBezTo>
                  <a:pt x="2597" y="29"/>
                  <a:pt x="2588" y="26"/>
                  <a:pt x="2578" y="24"/>
                </a:cubicBezTo>
                <a:cubicBezTo>
                  <a:pt x="2569" y="22"/>
                  <a:pt x="2559" y="21"/>
                  <a:pt x="2549" y="21"/>
                </a:cubicBezTo>
                <a:lnTo>
                  <a:pt x="169" y="21"/>
                </a:lnTo>
                <a:cubicBezTo>
                  <a:pt x="160" y="21"/>
                  <a:pt x="150" y="22"/>
                  <a:pt x="140" y="24"/>
                </a:cubicBezTo>
                <a:cubicBezTo>
                  <a:pt x="131" y="26"/>
                  <a:pt x="122" y="29"/>
                  <a:pt x="113" y="32"/>
                </a:cubicBezTo>
                <a:cubicBezTo>
                  <a:pt x="103" y="36"/>
                  <a:pt x="95" y="41"/>
                  <a:pt x="87" y="46"/>
                </a:cubicBezTo>
                <a:cubicBezTo>
                  <a:pt x="79" y="51"/>
                  <a:pt x="71" y="58"/>
                  <a:pt x="64" y="64"/>
                </a:cubicBezTo>
                <a:cubicBezTo>
                  <a:pt x="57" y="71"/>
                  <a:pt x="51" y="79"/>
                  <a:pt x="46" y="87"/>
                </a:cubicBezTo>
                <a:cubicBezTo>
                  <a:pt x="40" y="95"/>
                  <a:pt x="36" y="104"/>
                  <a:pt x="32" y="113"/>
                </a:cubicBezTo>
                <a:cubicBezTo>
                  <a:pt x="28" y="122"/>
                  <a:pt x="25" y="131"/>
                  <a:pt x="24" y="141"/>
                </a:cubicBezTo>
                <a:cubicBezTo>
                  <a:pt x="22" y="150"/>
                  <a:pt x="21" y="160"/>
                  <a:pt x="21" y="170"/>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57" name="图片 156"/>
          <p:cNvPicPr/>
          <p:nvPr/>
        </p:nvPicPr>
        <p:blipFill>
          <a:blip r:embed="rId13"/>
          <a:stretch/>
        </p:blipFill>
        <p:spPr>
          <a:xfrm>
            <a:off x="9075960" y="2332080"/>
            <a:ext cx="137160" cy="152640"/>
          </a:xfrm>
          <a:prstGeom prst="rect">
            <a:avLst/>
          </a:prstGeom>
          <a:noFill/>
          <a:ln w="0">
            <a:noFill/>
          </a:ln>
        </p:spPr>
      </p:pic>
      <p:sp>
        <p:nvSpPr>
          <p:cNvPr id="158" name="文本框 157"/>
          <p:cNvSpPr txBox="1"/>
          <p:nvPr/>
        </p:nvSpPr>
        <p:spPr>
          <a:xfrm>
            <a:off x="6327360" y="2536560"/>
            <a:ext cx="74736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数据预处理模块</a:t>
            </a:r>
            <a:endParaRPr lang="en-US" sz="839" b="0" u="none" strike="noStrike">
              <a:solidFill>
                <a:srgbClr val="000000"/>
              </a:solidFill>
              <a:effectLst/>
              <a:uFillTx/>
              <a:latin typeface="Times New Roman"/>
            </a:endParaRPr>
          </a:p>
        </p:txBody>
      </p:sp>
      <p:sp>
        <p:nvSpPr>
          <p:cNvPr id="159" name="任意多边形 158"/>
          <p:cNvSpPr/>
          <p:nvPr/>
        </p:nvSpPr>
        <p:spPr>
          <a:xfrm>
            <a:off x="4809240" y="2568960"/>
            <a:ext cx="1223640" cy="612000"/>
          </a:xfrm>
          <a:custGeom>
            <a:avLst/>
            <a:gdLst/>
            <a:ahLst/>
            <a:cxnLst/>
            <a:rect l="0" t="0" r="r" b="b"/>
            <a:pathLst>
              <a:path w="3399" h="1700">
                <a:moveTo>
                  <a:pt x="13" y="105"/>
                </a:moveTo>
                <a:cubicBezTo>
                  <a:pt x="22" y="84"/>
                  <a:pt x="34" y="66"/>
                  <a:pt x="50" y="50"/>
                </a:cubicBezTo>
                <a:cubicBezTo>
                  <a:pt x="66" y="34"/>
                  <a:pt x="84" y="21"/>
                  <a:pt x="105" y="13"/>
                </a:cubicBezTo>
                <a:cubicBezTo>
                  <a:pt x="126" y="4"/>
                  <a:pt x="147" y="0"/>
                  <a:pt x="170" y="0"/>
                </a:cubicBezTo>
                <a:lnTo>
                  <a:pt x="3229" y="0"/>
                </a:lnTo>
                <a:cubicBezTo>
                  <a:pt x="3252" y="0"/>
                  <a:pt x="3274" y="4"/>
                  <a:pt x="3294" y="13"/>
                </a:cubicBezTo>
                <a:cubicBezTo>
                  <a:pt x="3315" y="21"/>
                  <a:pt x="3334" y="34"/>
                  <a:pt x="3350" y="50"/>
                </a:cubicBezTo>
                <a:cubicBezTo>
                  <a:pt x="3366" y="66"/>
                  <a:pt x="3378" y="84"/>
                  <a:pt x="3386" y="105"/>
                </a:cubicBezTo>
                <a:cubicBezTo>
                  <a:pt x="3395" y="126"/>
                  <a:pt x="3399" y="147"/>
                  <a:pt x="3399" y="170"/>
                </a:cubicBezTo>
                <a:lnTo>
                  <a:pt x="3399" y="1530"/>
                </a:lnTo>
                <a:cubicBezTo>
                  <a:pt x="3399" y="1553"/>
                  <a:pt x="3395" y="1574"/>
                  <a:pt x="3386" y="1595"/>
                </a:cubicBezTo>
                <a:cubicBezTo>
                  <a:pt x="3378" y="1616"/>
                  <a:pt x="3366" y="1634"/>
                  <a:pt x="3350" y="1650"/>
                </a:cubicBezTo>
                <a:cubicBezTo>
                  <a:pt x="3334" y="1666"/>
                  <a:pt x="3315" y="1679"/>
                  <a:pt x="3294" y="1687"/>
                </a:cubicBezTo>
                <a:cubicBezTo>
                  <a:pt x="3274" y="1696"/>
                  <a:pt x="3252" y="1700"/>
                  <a:pt x="3229" y="1700"/>
                </a:cubicBezTo>
                <a:lnTo>
                  <a:pt x="170" y="1700"/>
                </a:lnTo>
                <a:cubicBezTo>
                  <a:pt x="147" y="1700"/>
                  <a:pt x="126" y="1696"/>
                  <a:pt x="105" y="1687"/>
                </a:cubicBezTo>
                <a:cubicBezTo>
                  <a:pt x="84" y="1679"/>
                  <a:pt x="66" y="1666"/>
                  <a:pt x="50" y="1650"/>
                </a:cubicBezTo>
                <a:cubicBezTo>
                  <a:pt x="34" y="1634"/>
                  <a:pt x="22" y="1616"/>
                  <a:pt x="13" y="1595"/>
                </a:cubicBezTo>
                <a:cubicBezTo>
                  <a:pt x="4" y="1574"/>
                  <a:pt x="0" y="1553"/>
                  <a:pt x="0" y="1530"/>
                </a:cubicBezTo>
                <a:lnTo>
                  <a:pt x="0" y="170"/>
                </a:lnTo>
                <a:cubicBezTo>
                  <a:pt x="0" y="147"/>
                  <a:pt x="4" y="126"/>
                  <a:pt x="13" y="10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0" name="任意多边形 159"/>
          <p:cNvSpPr/>
          <p:nvPr/>
        </p:nvSpPr>
        <p:spPr>
          <a:xfrm>
            <a:off x="4809240" y="2568960"/>
            <a:ext cx="1223640" cy="612000"/>
          </a:xfrm>
          <a:custGeom>
            <a:avLst/>
            <a:gdLst/>
            <a:ahLst/>
            <a:cxnLst/>
            <a:rect l="0" t="0" r="r" b="b"/>
            <a:pathLst>
              <a:path w="3399" h="1700">
                <a:moveTo>
                  <a:pt x="0" y="1530"/>
                </a:moveTo>
                <a:lnTo>
                  <a:pt x="0" y="170"/>
                </a:lnTo>
                <a:cubicBezTo>
                  <a:pt x="0" y="147"/>
                  <a:pt x="4" y="126"/>
                  <a:pt x="13" y="105"/>
                </a:cubicBezTo>
                <a:cubicBezTo>
                  <a:pt x="22" y="84"/>
                  <a:pt x="34" y="66"/>
                  <a:pt x="50" y="50"/>
                </a:cubicBezTo>
                <a:cubicBezTo>
                  <a:pt x="66" y="34"/>
                  <a:pt x="84" y="21"/>
                  <a:pt x="105" y="13"/>
                </a:cubicBezTo>
                <a:cubicBezTo>
                  <a:pt x="126" y="4"/>
                  <a:pt x="147" y="0"/>
                  <a:pt x="170" y="0"/>
                </a:cubicBezTo>
                <a:lnTo>
                  <a:pt x="3229" y="0"/>
                </a:lnTo>
                <a:cubicBezTo>
                  <a:pt x="3252" y="0"/>
                  <a:pt x="3274" y="4"/>
                  <a:pt x="3294" y="13"/>
                </a:cubicBezTo>
                <a:cubicBezTo>
                  <a:pt x="3315" y="21"/>
                  <a:pt x="3334" y="34"/>
                  <a:pt x="3350" y="50"/>
                </a:cubicBezTo>
                <a:cubicBezTo>
                  <a:pt x="3366" y="66"/>
                  <a:pt x="3378" y="84"/>
                  <a:pt x="3386" y="105"/>
                </a:cubicBezTo>
                <a:cubicBezTo>
                  <a:pt x="3395" y="126"/>
                  <a:pt x="3399" y="147"/>
                  <a:pt x="3399" y="170"/>
                </a:cubicBezTo>
                <a:lnTo>
                  <a:pt x="3399" y="1530"/>
                </a:lnTo>
                <a:cubicBezTo>
                  <a:pt x="3399" y="1553"/>
                  <a:pt x="3395" y="1574"/>
                  <a:pt x="3386" y="1595"/>
                </a:cubicBezTo>
                <a:cubicBezTo>
                  <a:pt x="3378" y="1616"/>
                  <a:pt x="3366" y="1634"/>
                  <a:pt x="3350" y="1650"/>
                </a:cubicBezTo>
                <a:cubicBezTo>
                  <a:pt x="3334" y="1666"/>
                  <a:pt x="3315" y="1679"/>
                  <a:pt x="3294" y="1687"/>
                </a:cubicBezTo>
                <a:cubicBezTo>
                  <a:pt x="3274" y="1696"/>
                  <a:pt x="3252" y="1700"/>
                  <a:pt x="3229" y="1700"/>
                </a:cubicBezTo>
                <a:lnTo>
                  <a:pt x="170" y="1700"/>
                </a:lnTo>
                <a:cubicBezTo>
                  <a:pt x="147" y="1700"/>
                  <a:pt x="126" y="1696"/>
                  <a:pt x="105" y="1687"/>
                </a:cubicBezTo>
                <a:cubicBezTo>
                  <a:pt x="84" y="1679"/>
                  <a:pt x="66" y="1666"/>
                  <a:pt x="50" y="1650"/>
                </a:cubicBezTo>
                <a:cubicBezTo>
                  <a:pt x="34" y="1634"/>
                  <a:pt x="22" y="1616"/>
                  <a:pt x="13" y="1595"/>
                </a:cubicBezTo>
                <a:cubicBezTo>
                  <a:pt x="4" y="1574"/>
                  <a:pt x="0" y="1553"/>
                  <a:pt x="0" y="1530"/>
                </a:cubicBezTo>
                <a:moveTo>
                  <a:pt x="21" y="170"/>
                </a:moveTo>
                <a:lnTo>
                  <a:pt x="21" y="1530"/>
                </a:lnTo>
                <a:cubicBezTo>
                  <a:pt x="21" y="1540"/>
                  <a:pt x="22" y="1550"/>
                  <a:pt x="24" y="1559"/>
                </a:cubicBezTo>
                <a:cubicBezTo>
                  <a:pt x="26" y="1569"/>
                  <a:pt x="29" y="1578"/>
                  <a:pt x="33" y="1587"/>
                </a:cubicBezTo>
                <a:cubicBezTo>
                  <a:pt x="36" y="1596"/>
                  <a:pt x="41" y="1605"/>
                  <a:pt x="46" y="1613"/>
                </a:cubicBezTo>
                <a:cubicBezTo>
                  <a:pt x="52" y="1621"/>
                  <a:pt x="58" y="1628"/>
                  <a:pt x="65" y="1635"/>
                </a:cubicBezTo>
                <a:cubicBezTo>
                  <a:pt x="72" y="1642"/>
                  <a:pt x="79" y="1648"/>
                  <a:pt x="87" y="1654"/>
                </a:cubicBezTo>
                <a:cubicBezTo>
                  <a:pt x="96" y="1659"/>
                  <a:pt x="104" y="1664"/>
                  <a:pt x="113" y="1668"/>
                </a:cubicBezTo>
                <a:cubicBezTo>
                  <a:pt x="122" y="1671"/>
                  <a:pt x="131" y="1674"/>
                  <a:pt x="141" y="1676"/>
                </a:cubicBezTo>
                <a:cubicBezTo>
                  <a:pt x="151" y="1678"/>
                  <a:pt x="160" y="1679"/>
                  <a:pt x="170" y="1679"/>
                </a:cubicBezTo>
                <a:lnTo>
                  <a:pt x="3229" y="1679"/>
                </a:lnTo>
                <a:cubicBezTo>
                  <a:pt x="3239" y="1679"/>
                  <a:pt x="3249" y="1678"/>
                  <a:pt x="3258" y="1676"/>
                </a:cubicBezTo>
                <a:cubicBezTo>
                  <a:pt x="3268" y="1674"/>
                  <a:pt x="3277" y="1671"/>
                  <a:pt x="3286" y="1668"/>
                </a:cubicBezTo>
                <a:cubicBezTo>
                  <a:pt x="3295" y="1664"/>
                  <a:pt x="3304" y="1659"/>
                  <a:pt x="3312" y="1654"/>
                </a:cubicBezTo>
                <a:cubicBezTo>
                  <a:pt x="3320" y="1648"/>
                  <a:pt x="3328" y="1642"/>
                  <a:pt x="3335" y="1635"/>
                </a:cubicBezTo>
                <a:cubicBezTo>
                  <a:pt x="3342" y="1628"/>
                  <a:pt x="3348" y="1621"/>
                  <a:pt x="3353" y="1613"/>
                </a:cubicBezTo>
                <a:cubicBezTo>
                  <a:pt x="3359" y="1605"/>
                  <a:pt x="3363" y="1596"/>
                  <a:pt x="3367" y="1587"/>
                </a:cubicBezTo>
                <a:cubicBezTo>
                  <a:pt x="3371" y="1578"/>
                  <a:pt x="3373" y="1569"/>
                  <a:pt x="3375" y="1559"/>
                </a:cubicBezTo>
                <a:cubicBezTo>
                  <a:pt x="3377" y="1550"/>
                  <a:pt x="3378" y="1540"/>
                  <a:pt x="3378" y="1530"/>
                </a:cubicBezTo>
                <a:lnTo>
                  <a:pt x="3378" y="170"/>
                </a:lnTo>
                <a:cubicBezTo>
                  <a:pt x="3378" y="160"/>
                  <a:pt x="3377" y="150"/>
                  <a:pt x="3375" y="141"/>
                </a:cubicBezTo>
                <a:cubicBezTo>
                  <a:pt x="3373" y="131"/>
                  <a:pt x="3371" y="122"/>
                  <a:pt x="3367" y="113"/>
                </a:cubicBezTo>
                <a:cubicBezTo>
                  <a:pt x="3363" y="104"/>
                  <a:pt x="3359" y="95"/>
                  <a:pt x="3353" y="87"/>
                </a:cubicBezTo>
                <a:cubicBezTo>
                  <a:pt x="3348" y="79"/>
                  <a:pt x="3342" y="72"/>
                  <a:pt x="3335" y="65"/>
                </a:cubicBezTo>
                <a:cubicBezTo>
                  <a:pt x="3328" y="58"/>
                  <a:pt x="3320" y="52"/>
                  <a:pt x="3312" y="46"/>
                </a:cubicBezTo>
                <a:cubicBezTo>
                  <a:pt x="3304" y="41"/>
                  <a:pt x="3295" y="36"/>
                  <a:pt x="3286" y="32"/>
                </a:cubicBezTo>
                <a:cubicBezTo>
                  <a:pt x="3277" y="29"/>
                  <a:pt x="3268" y="26"/>
                  <a:pt x="3258" y="24"/>
                </a:cubicBezTo>
                <a:cubicBezTo>
                  <a:pt x="3249" y="22"/>
                  <a:pt x="3239" y="21"/>
                  <a:pt x="3229" y="21"/>
                </a:cubicBezTo>
                <a:lnTo>
                  <a:pt x="170" y="21"/>
                </a:lnTo>
                <a:cubicBezTo>
                  <a:pt x="160" y="21"/>
                  <a:pt x="151" y="22"/>
                  <a:pt x="141" y="24"/>
                </a:cubicBezTo>
                <a:cubicBezTo>
                  <a:pt x="131" y="26"/>
                  <a:pt x="122" y="29"/>
                  <a:pt x="113" y="32"/>
                </a:cubicBezTo>
                <a:cubicBezTo>
                  <a:pt x="104" y="36"/>
                  <a:pt x="96" y="41"/>
                  <a:pt x="87" y="46"/>
                </a:cubicBezTo>
                <a:cubicBezTo>
                  <a:pt x="79" y="52"/>
                  <a:pt x="72" y="58"/>
                  <a:pt x="65" y="65"/>
                </a:cubicBezTo>
                <a:cubicBezTo>
                  <a:pt x="58" y="72"/>
                  <a:pt x="52" y="79"/>
                  <a:pt x="46" y="87"/>
                </a:cubicBezTo>
                <a:cubicBezTo>
                  <a:pt x="41" y="95"/>
                  <a:pt x="36" y="104"/>
                  <a:pt x="33" y="113"/>
                </a:cubicBezTo>
                <a:cubicBezTo>
                  <a:pt x="29" y="122"/>
                  <a:pt x="26" y="131"/>
                  <a:pt x="24" y="141"/>
                </a:cubicBezTo>
                <a:cubicBezTo>
                  <a:pt x="22" y="150"/>
                  <a:pt x="21" y="160"/>
                  <a:pt x="21" y="170"/>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1" name="图片 160"/>
          <p:cNvPicPr/>
          <p:nvPr/>
        </p:nvPicPr>
        <p:blipFill>
          <a:blip r:embed="rId14"/>
          <a:stretch/>
        </p:blipFill>
        <p:spPr>
          <a:xfrm>
            <a:off x="5344560" y="2691360"/>
            <a:ext cx="152640" cy="152640"/>
          </a:xfrm>
          <a:prstGeom prst="rect">
            <a:avLst/>
          </a:prstGeom>
          <a:noFill/>
          <a:ln w="0">
            <a:noFill/>
          </a:ln>
        </p:spPr>
      </p:pic>
      <p:sp>
        <p:nvSpPr>
          <p:cNvPr id="162" name="文本框 161"/>
          <p:cNvSpPr txBox="1"/>
          <p:nvPr/>
        </p:nvSpPr>
        <p:spPr>
          <a:xfrm>
            <a:off x="8873280" y="2536560"/>
            <a:ext cx="53424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向量数据库</a:t>
            </a:r>
            <a:endParaRPr lang="en-US" sz="839" b="0" u="none" strike="noStrike">
              <a:solidFill>
                <a:srgbClr val="000000"/>
              </a:solidFill>
              <a:effectLst/>
              <a:uFillTx/>
              <a:latin typeface="Times New Roman"/>
            </a:endParaRPr>
          </a:p>
        </p:txBody>
      </p:sp>
      <p:sp>
        <p:nvSpPr>
          <p:cNvPr id="163" name="任意多边形 162"/>
          <p:cNvSpPr/>
          <p:nvPr/>
        </p:nvSpPr>
        <p:spPr>
          <a:xfrm>
            <a:off x="7982280" y="2568960"/>
            <a:ext cx="1224000" cy="612000"/>
          </a:xfrm>
          <a:custGeom>
            <a:avLst/>
            <a:gdLst/>
            <a:ahLst/>
            <a:cxnLst/>
            <a:rect l="0" t="0" r="r" b="b"/>
            <a:pathLst>
              <a:path w="3400" h="1700">
                <a:moveTo>
                  <a:pt x="0" y="1530"/>
                </a:moveTo>
                <a:lnTo>
                  <a:pt x="0" y="170"/>
                </a:lnTo>
                <a:cubicBezTo>
                  <a:pt x="0" y="147"/>
                  <a:pt x="5" y="126"/>
                  <a:pt x="13" y="105"/>
                </a:cubicBezTo>
                <a:cubicBezTo>
                  <a:pt x="22" y="84"/>
                  <a:pt x="34" y="66"/>
                  <a:pt x="50" y="50"/>
                </a:cubicBezTo>
                <a:cubicBezTo>
                  <a:pt x="66" y="34"/>
                  <a:pt x="85" y="21"/>
                  <a:pt x="105" y="13"/>
                </a:cubicBezTo>
                <a:cubicBezTo>
                  <a:pt x="126" y="4"/>
                  <a:pt x="148" y="0"/>
                  <a:pt x="170" y="0"/>
                </a:cubicBezTo>
                <a:lnTo>
                  <a:pt x="3229" y="0"/>
                </a:lnTo>
                <a:cubicBezTo>
                  <a:pt x="3251" y="0"/>
                  <a:pt x="3273" y="4"/>
                  <a:pt x="3294" y="13"/>
                </a:cubicBezTo>
                <a:cubicBezTo>
                  <a:pt x="3316" y="21"/>
                  <a:pt x="3334" y="34"/>
                  <a:pt x="3350" y="50"/>
                </a:cubicBezTo>
                <a:cubicBezTo>
                  <a:pt x="3366" y="66"/>
                  <a:pt x="3378" y="84"/>
                  <a:pt x="3387" y="105"/>
                </a:cubicBezTo>
                <a:cubicBezTo>
                  <a:pt x="3395" y="126"/>
                  <a:pt x="3400" y="147"/>
                  <a:pt x="3400" y="170"/>
                </a:cubicBezTo>
                <a:lnTo>
                  <a:pt x="3400" y="1530"/>
                </a:lnTo>
                <a:cubicBezTo>
                  <a:pt x="3400" y="1553"/>
                  <a:pt x="3395" y="1574"/>
                  <a:pt x="3387" y="1595"/>
                </a:cubicBezTo>
                <a:cubicBezTo>
                  <a:pt x="3378" y="1616"/>
                  <a:pt x="3366" y="1634"/>
                  <a:pt x="3350" y="1650"/>
                </a:cubicBezTo>
                <a:cubicBezTo>
                  <a:pt x="3334" y="1666"/>
                  <a:pt x="3316" y="1679"/>
                  <a:pt x="3294" y="1687"/>
                </a:cubicBezTo>
                <a:cubicBezTo>
                  <a:pt x="3273" y="1696"/>
                  <a:pt x="3251" y="1700"/>
                  <a:pt x="3229" y="1700"/>
                </a:cubicBezTo>
                <a:lnTo>
                  <a:pt x="170" y="1700"/>
                </a:lnTo>
                <a:cubicBezTo>
                  <a:pt x="148" y="1700"/>
                  <a:pt x="126" y="1696"/>
                  <a:pt x="105" y="1687"/>
                </a:cubicBezTo>
                <a:cubicBezTo>
                  <a:pt x="85" y="1679"/>
                  <a:pt x="66" y="1666"/>
                  <a:pt x="50" y="1650"/>
                </a:cubicBezTo>
                <a:cubicBezTo>
                  <a:pt x="34" y="1634"/>
                  <a:pt x="22" y="1616"/>
                  <a:pt x="13" y="1595"/>
                </a:cubicBezTo>
                <a:cubicBezTo>
                  <a:pt x="5" y="1574"/>
                  <a:pt x="0" y="1553"/>
                  <a:pt x="0" y="1530"/>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4" name="任意多边形 163"/>
          <p:cNvSpPr/>
          <p:nvPr/>
        </p:nvSpPr>
        <p:spPr>
          <a:xfrm>
            <a:off x="7982280" y="2568960"/>
            <a:ext cx="1224000" cy="612000"/>
          </a:xfrm>
          <a:custGeom>
            <a:avLst/>
            <a:gdLst/>
            <a:ahLst/>
            <a:cxnLst/>
            <a:rect l="0" t="0" r="r" b="b"/>
            <a:pathLst>
              <a:path w="3400" h="1700">
                <a:moveTo>
                  <a:pt x="0" y="1530"/>
                </a:moveTo>
                <a:lnTo>
                  <a:pt x="0" y="170"/>
                </a:lnTo>
                <a:cubicBezTo>
                  <a:pt x="0" y="147"/>
                  <a:pt x="5" y="126"/>
                  <a:pt x="13" y="105"/>
                </a:cubicBezTo>
                <a:cubicBezTo>
                  <a:pt x="22" y="84"/>
                  <a:pt x="34" y="66"/>
                  <a:pt x="50" y="50"/>
                </a:cubicBezTo>
                <a:cubicBezTo>
                  <a:pt x="66" y="34"/>
                  <a:pt x="85" y="21"/>
                  <a:pt x="105" y="13"/>
                </a:cubicBezTo>
                <a:cubicBezTo>
                  <a:pt x="126" y="4"/>
                  <a:pt x="148" y="0"/>
                  <a:pt x="170" y="0"/>
                </a:cubicBezTo>
                <a:lnTo>
                  <a:pt x="3229" y="0"/>
                </a:lnTo>
                <a:cubicBezTo>
                  <a:pt x="3251" y="0"/>
                  <a:pt x="3273" y="4"/>
                  <a:pt x="3294" y="13"/>
                </a:cubicBezTo>
                <a:cubicBezTo>
                  <a:pt x="3316" y="21"/>
                  <a:pt x="3334" y="34"/>
                  <a:pt x="3350" y="50"/>
                </a:cubicBezTo>
                <a:cubicBezTo>
                  <a:pt x="3366" y="66"/>
                  <a:pt x="3378" y="84"/>
                  <a:pt x="3387" y="105"/>
                </a:cubicBezTo>
                <a:cubicBezTo>
                  <a:pt x="3395" y="126"/>
                  <a:pt x="3400" y="147"/>
                  <a:pt x="3400" y="170"/>
                </a:cubicBezTo>
                <a:lnTo>
                  <a:pt x="3400" y="1530"/>
                </a:lnTo>
                <a:cubicBezTo>
                  <a:pt x="3400" y="1553"/>
                  <a:pt x="3395" y="1574"/>
                  <a:pt x="3387" y="1595"/>
                </a:cubicBezTo>
                <a:cubicBezTo>
                  <a:pt x="3378" y="1616"/>
                  <a:pt x="3366" y="1634"/>
                  <a:pt x="3350" y="1650"/>
                </a:cubicBezTo>
                <a:cubicBezTo>
                  <a:pt x="3334" y="1666"/>
                  <a:pt x="3316" y="1679"/>
                  <a:pt x="3294" y="1687"/>
                </a:cubicBezTo>
                <a:cubicBezTo>
                  <a:pt x="3273" y="1696"/>
                  <a:pt x="3251" y="1700"/>
                  <a:pt x="3229" y="1700"/>
                </a:cubicBezTo>
                <a:lnTo>
                  <a:pt x="170" y="1700"/>
                </a:lnTo>
                <a:cubicBezTo>
                  <a:pt x="148" y="1700"/>
                  <a:pt x="126" y="1696"/>
                  <a:pt x="105" y="1687"/>
                </a:cubicBezTo>
                <a:cubicBezTo>
                  <a:pt x="85" y="1679"/>
                  <a:pt x="66" y="1666"/>
                  <a:pt x="50" y="1650"/>
                </a:cubicBezTo>
                <a:cubicBezTo>
                  <a:pt x="34" y="1634"/>
                  <a:pt x="22" y="1616"/>
                  <a:pt x="13" y="1595"/>
                </a:cubicBezTo>
                <a:cubicBezTo>
                  <a:pt x="5" y="1574"/>
                  <a:pt x="0" y="1553"/>
                  <a:pt x="0" y="1530"/>
                </a:cubicBezTo>
                <a:moveTo>
                  <a:pt x="22" y="170"/>
                </a:moveTo>
                <a:lnTo>
                  <a:pt x="22" y="1530"/>
                </a:lnTo>
                <a:cubicBezTo>
                  <a:pt x="22" y="1540"/>
                  <a:pt x="23" y="1550"/>
                  <a:pt x="25" y="1559"/>
                </a:cubicBezTo>
                <a:cubicBezTo>
                  <a:pt x="26" y="1569"/>
                  <a:pt x="29" y="1578"/>
                  <a:pt x="33" y="1587"/>
                </a:cubicBezTo>
                <a:cubicBezTo>
                  <a:pt x="37" y="1596"/>
                  <a:pt x="41" y="1605"/>
                  <a:pt x="47" y="1613"/>
                </a:cubicBezTo>
                <a:cubicBezTo>
                  <a:pt x="52" y="1621"/>
                  <a:pt x="58" y="1628"/>
                  <a:pt x="65" y="1635"/>
                </a:cubicBezTo>
                <a:cubicBezTo>
                  <a:pt x="72" y="1642"/>
                  <a:pt x="80" y="1648"/>
                  <a:pt x="88" y="1654"/>
                </a:cubicBezTo>
                <a:cubicBezTo>
                  <a:pt x="96" y="1659"/>
                  <a:pt x="104" y="1664"/>
                  <a:pt x="113" y="1668"/>
                </a:cubicBezTo>
                <a:cubicBezTo>
                  <a:pt x="122" y="1671"/>
                  <a:pt x="132" y="1674"/>
                  <a:pt x="141" y="1676"/>
                </a:cubicBezTo>
                <a:cubicBezTo>
                  <a:pt x="151" y="1678"/>
                  <a:pt x="161" y="1679"/>
                  <a:pt x="170" y="1679"/>
                </a:cubicBezTo>
                <a:lnTo>
                  <a:pt x="3229" y="1679"/>
                </a:lnTo>
                <a:cubicBezTo>
                  <a:pt x="3239" y="1679"/>
                  <a:pt x="3248" y="1678"/>
                  <a:pt x="3258" y="1676"/>
                </a:cubicBezTo>
                <a:cubicBezTo>
                  <a:pt x="3267" y="1674"/>
                  <a:pt x="3277" y="1671"/>
                  <a:pt x="3286" y="1668"/>
                </a:cubicBezTo>
                <a:cubicBezTo>
                  <a:pt x="3295" y="1664"/>
                  <a:pt x="3303" y="1659"/>
                  <a:pt x="3311" y="1654"/>
                </a:cubicBezTo>
                <a:cubicBezTo>
                  <a:pt x="3321" y="1648"/>
                  <a:pt x="3328" y="1642"/>
                  <a:pt x="3335" y="1635"/>
                </a:cubicBezTo>
                <a:cubicBezTo>
                  <a:pt x="3342" y="1628"/>
                  <a:pt x="3348" y="1621"/>
                  <a:pt x="3353" y="1613"/>
                </a:cubicBezTo>
                <a:cubicBezTo>
                  <a:pt x="3359" y="1605"/>
                  <a:pt x="3363" y="1596"/>
                  <a:pt x="3367" y="1587"/>
                </a:cubicBezTo>
                <a:cubicBezTo>
                  <a:pt x="3371" y="1578"/>
                  <a:pt x="3374" y="1569"/>
                  <a:pt x="3376" y="1559"/>
                </a:cubicBezTo>
                <a:cubicBezTo>
                  <a:pt x="3378" y="1550"/>
                  <a:pt x="3378" y="1540"/>
                  <a:pt x="3378" y="1530"/>
                </a:cubicBezTo>
                <a:lnTo>
                  <a:pt x="3378" y="170"/>
                </a:lnTo>
                <a:cubicBezTo>
                  <a:pt x="3378" y="160"/>
                  <a:pt x="3378" y="150"/>
                  <a:pt x="3376" y="141"/>
                </a:cubicBezTo>
                <a:cubicBezTo>
                  <a:pt x="3374" y="131"/>
                  <a:pt x="3371" y="122"/>
                  <a:pt x="3367" y="113"/>
                </a:cubicBezTo>
                <a:cubicBezTo>
                  <a:pt x="3363" y="104"/>
                  <a:pt x="3359" y="95"/>
                  <a:pt x="3353" y="87"/>
                </a:cubicBezTo>
                <a:cubicBezTo>
                  <a:pt x="3348" y="79"/>
                  <a:pt x="3342" y="72"/>
                  <a:pt x="3335" y="65"/>
                </a:cubicBezTo>
                <a:cubicBezTo>
                  <a:pt x="3328" y="58"/>
                  <a:pt x="3321" y="52"/>
                  <a:pt x="3311" y="46"/>
                </a:cubicBezTo>
                <a:cubicBezTo>
                  <a:pt x="3303" y="41"/>
                  <a:pt x="3295" y="36"/>
                  <a:pt x="3286" y="32"/>
                </a:cubicBezTo>
                <a:cubicBezTo>
                  <a:pt x="3277" y="29"/>
                  <a:pt x="3267" y="26"/>
                  <a:pt x="3258" y="24"/>
                </a:cubicBezTo>
                <a:cubicBezTo>
                  <a:pt x="3248" y="22"/>
                  <a:pt x="3239" y="21"/>
                  <a:pt x="3229" y="21"/>
                </a:cubicBezTo>
                <a:lnTo>
                  <a:pt x="170" y="21"/>
                </a:lnTo>
                <a:cubicBezTo>
                  <a:pt x="161" y="21"/>
                  <a:pt x="151" y="22"/>
                  <a:pt x="141" y="24"/>
                </a:cubicBezTo>
                <a:cubicBezTo>
                  <a:pt x="132" y="26"/>
                  <a:pt x="122" y="29"/>
                  <a:pt x="113" y="32"/>
                </a:cubicBezTo>
                <a:cubicBezTo>
                  <a:pt x="104" y="36"/>
                  <a:pt x="96" y="41"/>
                  <a:pt x="88" y="46"/>
                </a:cubicBezTo>
                <a:cubicBezTo>
                  <a:pt x="80" y="52"/>
                  <a:pt x="72" y="58"/>
                  <a:pt x="65" y="65"/>
                </a:cubicBezTo>
                <a:cubicBezTo>
                  <a:pt x="58" y="72"/>
                  <a:pt x="52" y="79"/>
                  <a:pt x="47" y="87"/>
                </a:cubicBezTo>
                <a:cubicBezTo>
                  <a:pt x="41" y="95"/>
                  <a:pt x="37" y="104"/>
                  <a:pt x="33" y="113"/>
                </a:cubicBezTo>
                <a:cubicBezTo>
                  <a:pt x="29" y="122"/>
                  <a:pt x="26" y="131"/>
                  <a:pt x="25" y="141"/>
                </a:cubicBezTo>
                <a:cubicBezTo>
                  <a:pt x="23" y="150"/>
                  <a:pt x="22" y="160"/>
                  <a:pt x="22" y="170"/>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5" name="图片 164"/>
          <p:cNvPicPr/>
          <p:nvPr/>
        </p:nvPicPr>
        <p:blipFill>
          <a:blip r:embed="rId15"/>
          <a:stretch/>
        </p:blipFill>
        <p:spPr>
          <a:xfrm>
            <a:off x="8517960" y="2691360"/>
            <a:ext cx="152640" cy="152640"/>
          </a:xfrm>
          <a:prstGeom prst="rect">
            <a:avLst/>
          </a:prstGeom>
          <a:noFill/>
          <a:ln w="0">
            <a:noFill/>
          </a:ln>
        </p:spPr>
      </p:pic>
      <p:sp>
        <p:nvSpPr>
          <p:cNvPr id="166" name="文本框 165"/>
          <p:cNvSpPr txBox="1"/>
          <p:nvPr/>
        </p:nvSpPr>
        <p:spPr>
          <a:xfrm>
            <a:off x="5100120" y="2896200"/>
            <a:ext cx="6408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向量检索模块</a:t>
            </a:r>
            <a:endParaRPr lang="en-US" sz="839" b="0" u="none" strike="noStrike">
              <a:solidFill>
                <a:srgbClr val="000000"/>
              </a:solidFill>
              <a:effectLst/>
              <a:uFillTx/>
              <a:latin typeface="Times New Roman"/>
            </a:endParaRPr>
          </a:p>
        </p:txBody>
      </p:sp>
      <p:sp>
        <p:nvSpPr>
          <p:cNvPr id="167" name="任意多边形 166"/>
          <p:cNvSpPr/>
          <p:nvPr/>
        </p:nvSpPr>
        <p:spPr>
          <a:xfrm>
            <a:off x="6093720" y="3539880"/>
            <a:ext cx="1224000" cy="612000"/>
          </a:xfrm>
          <a:custGeom>
            <a:avLst/>
            <a:gdLst/>
            <a:ahLst/>
            <a:cxnLst/>
            <a:rect l="0" t="0" r="r" b="b"/>
            <a:pathLst>
              <a:path w="3400" h="1700">
                <a:moveTo>
                  <a:pt x="13" y="105"/>
                </a:moveTo>
                <a:cubicBezTo>
                  <a:pt x="22" y="84"/>
                  <a:pt x="34" y="66"/>
                  <a:pt x="50" y="50"/>
                </a:cubicBezTo>
                <a:cubicBezTo>
                  <a:pt x="66" y="34"/>
                  <a:pt x="84" y="22"/>
                  <a:pt x="105" y="13"/>
                </a:cubicBezTo>
                <a:cubicBezTo>
                  <a:pt x="126" y="5"/>
                  <a:pt x="148" y="0"/>
                  <a:pt x="170" y="0"/>
                </a:cubicBezTo>
                <a:lnTo>
                  <a:pt x="3230" y="0"/>
                </a:lnTo>
                <a:cubicBezTo>
                  <a:pt x="3252" y="0"/>
                  <a:pt x="3274" y="5"/>
                  <a:pt x="3295" y="13"/>
                </a:cubicBezTo>
                <a:cubicBezTo>
                  <a:pt x="3316" y="22"/>
                  <a:pt x="3334" y="34"/>
                  <a:pt x="3350" y="50"/>
                </a:cubicBezTo>
                <a:cubicBezTo>
                  <a:pt x="3366" y="66"/>
                  <a:pt x="3378" y="84"/>
                  <a:pt x="3387" y="105"/>
                </a:cubicBezTo>
                <a:cubicBezTo>
                  <a:pt x="3395" y="126"/>
                  <a:pt x="3400" y="148"/>
                  <a:pt x="3400" y="170"/>
                </a:cubicBezTo>
                <a:lnTo>
                  <a:pt x="3400" y="1531"/>
                </a:lnTo>
                <a:cubicBezTo>
                  <a:pt x="3400" y="1553"/>
                  <a:pt x="3395" y="1575"/>
                  <a:pt x="3387" y="1596"/>
                </a:cubicBezTo>
                <a:cubicBezTo>
                  <a:pt x="3378" y="1616"/>
                  <a:pt x="3366" y="1635"/>
                  <a:pt x="3350" y="1651"/>
                </a:cubicBezTo>
                <a:cubicBezTo>
                  <a:pt x="3334" y="1667"/>
                  <a:pt x="3316" y="1679"/>
                  <a:pt x="3295" y="1688"/>
                </a:cubicBezTo>
                <a:cubicBezTo>
                  <a:pt x="3274" y="1696"/>
                  <a:pt x="3252" y="1700"/>
                  <a:pt x="3230" y="1700"/>
                </a:cubicBezTo>
                <a:lnTo>
                  <a:pt x="170" y="1700"/>
                </a:lnTo>
                <a:cubicBezTo>
                  <a:pt x="148" y="1700"/>
                  <a:pt x="126" y="1696"/>
                  <a:pt x="105" y="1688"/>
                </a:cubicBezTo>
                <a:cubicBezTo>
                  <a:pt x="84" y="1679"/>
                  <a:pt x="66" y="1667"/>
                  <a:pt x="50" y="1651"/>
                </a:cubicBezTo>
                <a:cubicBezTo>
                  <a:pt x="34" y="1635"/>
                  <a:pt x="22" y="1616"/>
                  <a:pt x="13" y="1596"/>
                </a:cubicBezTo>
                <a:cubicBezTo>
                  <a:pt x="5" y="1575"/>
                  <a:pt x="0" y="1553"/>
                  <a:pt x="0" y="1531"/>
                </a:cubicBezTo>
                <a:lnTo>
                  <a:pt x="0" y="170"/>
                </a:lnTo>
                <a:cubicBezTo>
                  <a:pt x="0" y="148"/>
                  <a:pt x="5" y="126"/>
                  <a:pt x="13" y="10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68" name="任意多边形 167"/>
          <p:cNvSpPr/>
          <p:nvPr/>
        </p:nvSpPr>
        <p:spPr>
          <a:xfrm>
            <a:off x="6093720" y="3539880"/>
            <a:ext cx="1224000" cy="612000"/>
          </a:xfrm>
          <a:custGeom>
            <a:avLst/>
            <a:gdLst/>
            <a:ahLst/>
            <a:cxnLst/>
            <a:rect l="0" t="0" r="r" b="b"/>
            <a:pathLst>
              <a:path w="3400" h="1700">
                <a:moveTo>
                  <a:pt x="0" y="1531"/>
                </a:moveTo>
                <a:lnTo>
                  <a:pt x="0" y="170"/>
                </a:lnTo>
                <a:cubicBezTo>
                  <a:pt x="0" y="148"/>
                  <a:pt x="5" y="126"/>
                  <a:pt x="13" y="105"/>
                </a:cubicBezTo>
                <a:cubicBezTo>
                  <a:pt x="22" y="84"/>
                  <a:pt x="34" y="66"/>
                  <a:pt x="50" y="50"/>
                </a:cubicBezTo>
                <a:cubicBezTo>
                  <a:pt x="66" y="34"/>
                  <a:pt x="84" y="22"/>
                  <a:pt x="105" y="13"/>
                </a:cubicBezTo>
                <a:cubicBezTo>
                  <a:pt x="126" y="5"/>
                  <a:pt x="148" y="0"/>
                  <a:pt x="170" y="0"/>
                </a:cubicBezTo>
                <a:lnTo>
                  <a:pt x="3230" y="0"/>
                </a:lnTo>
                <a:cubicBezTo>
                  <a:pt x="3252" y="0"/>
                  <a:pt x="3274" y="5"/>
                  <a:pt x="3295" y="13"/>
                </a:cubicBezTo>
                <a:cubicBezTo>
                  <a:pt x="3316" y="22"/>
                  <a:pt x="3334" y="34"/>
                  <a:pt x="3350" y="50"/>
                </a:cubicBezTo>
                <a:cubicBezTo>
                  <a:pt x="3366" y="66"/>
                  <a:pt x="3378" y="84"/>
                  <a:pt x="3387" y="105"/>
                </a:cubicBezTo>
                <a:cubicBezTo>
                  <a:pt x="3395" y="126"/>
                  <a:pt x="3400" y="148"/>
                  <a:pt x="3400" y="170"/>
                </a:cubicBezTo>
                <a:lnTo>
                  <a:pt x="3400" y="1531"/>
                </a:lnTo>
                <a:cubicBezTo>
                  <a:pt x="3400" y="1553"/>
                  <a:pt x="3395" y="1575"/>
                  <a:pt x="3387" y="1596"/>
                </a:cubicBezTo>
                <a:cubicBezTo>
                  <a:pt x="3378" y="1616"/>
                  <a:pt x="3366" y="1635"/>
                  <a:pt x="3350" y="1651"/>
                </a:cubicBezTo>
                <a:cubicBezTo>
                  <a:pt x="3334" y="1667"/>
                  <a:pt x="3316" y="1679"/>
                  <a:pt x="3295" y="1688"/>
                </a:cubicBezTo>
                <a:cubicBezTo>
                  <a:pt x="3274" y="1696"/>
                  <a:pt x="3252" y="1700"/>
                  <a:pt x="3230" y="1700"/>
                </a:cubicBezTo>
                <a:lnTo>
                  <a:pt x="170" y="1700"/>
                </a:lnTo>
                <a:cubicBezTo>
                  <a:pt x="148" y="1700"/>
                  <a:pt x="126" y="1696"/>
                  <a:pt x="105" y="1688"/>
                </a:cubicBezTo>
                <a:cubicBezTo>
                  <a:pt x="84" y="1679"/>
                  <a:pt x="66" y="1667"/>
                  <a:pt x="50" y="1651"/>
                </a:cubicBezTo>
                <a:cubicBezTo>
                  <a:pt x="34" y="1635"/>
                  <a:pt x="22" y="1616"/>
                  <a:pt x="13" y="1596"/>
                </a:cubicBezTo>
                <a:cubicBezTo>
                  <a:pt x="5" y="1575"/>
                  <a:pt x="0" y="1553"/>
                  <a:pt x="0" y="1531"/>
                </a:cubicBezTo>
                <a:moveTo>
                  <a:pt x="22" y="170"/>
                </a:moveTo>
                <a:lnTo>
                  <a:pt x="22" y="1531"/>
                </a:lnTo>
                <a:cubicBezTo>
                  <a:pt x="22" y="1540"/>
                  <a:pt x="22" y="1550"/>
                  <a:pt x="24" y="1560"/>
                </a:cubicBezTo>
                <a:cubicBezTo>
                  <a:pt x="26" y="1569"/>
                  <a:pt x="29" y="1578"/>
                  <a:pt x="33" y="1587"/>
                </a:cubicBezTo>
                <a:cubicBezTo>
                  <a:pt x="37" y="1596"/>
                  <a:pt x="41" y="1605"/>
                  <a:pt x="47" y="1613"/>
                </a:cubicBezTo>
                <a:cubicBezTo>
                  <a:pt x="52" y="1621"/>
                  <a:pt x="58" y="1629"/>
                  <a:pt x="65" y="1636"/>
                </a:cubicBezTo>
                <a:cubicBezTo>
                  <a:pt x="72" y="1643"/>
                  <a:pt x="80" y="1649"/>
                  <a:pt x="88" y="1654"/>
                </a:cubicBezTo>
                <a:cubicBezTo>
                  <a:pt x="96" y="1660"/>
                  <a:pt x="104" y="1664"/>
                  <a:pt x="113" y="1668"/>
                </a:cubicBezTo>
                <a:cubicBezTo>
                  <a:pt x="122" y="1672"/>
                  <a:pt x="132" y="1674"/>
                  <a:pt x="141" y="1676"/>
                </a:cubicBezTo>
                <a:cubicBezTo>
                  <a:pt x="151" y="1678"/>
                  <a:pt x="160" y="1679"/>
                  <a:pt x="170" y="1679"/>
                </a:cubicBezTo>
                <a:lnTo>
                  <a:pt x="3230" y="1679"/>
                </a:lnTo>
                <a:cubicBezTo>
                  <a:pt x="3239" y="1679"/>
                  <a:pt x="3249" y="1678"/>
                  <a:pt x="3259" y="1676"/>
                </a:cubicBezTo>
                <a:cubicBezTo>
                  <a:pt x="3268" y="1674"/>
                  <a:pt x="3278" y="1672"/>
                  <a:pt x="3287" y="1668"/>
                </a:cubicBezTo>
                <a:cubicBezTo>
                  <a:pt x="3296" y="1664"/>
                  <a:pt x="3304" y="1660"/>
                  <a:pt x="3312" y="1654"/>
                </a:cubicBezTo>
                <a:cubicBezTo>
                  <a:pt x="3320" y="1649"/>
                  <a:pt x="3328" y="1643"/>
                  <a:pt x="3335" y="1636"/>
                </a:cubicBezTo>
                <a:cubicBezTo>
                  <a:pt x="3342" y="1629"/>
                  <a:pt x="3348" y="1621"/>
                  <a:pt x="3353" y="1613"/>
                </a:cubicBezTo>
                <a:cubicBezTo>
                  <a:pt x="3359" y="1605"/>
                  <a:pt x="3363" y="1596"/>
                  <a:pt x="3367" y="1587"/>
                </a:cubicBezTo>
                <a:cubicBezTo>
                  <a:pt x="3371" y="1578"/>
                  <a:pt x="3374" y="1569"/>
                  <a:pt x="3376" y="1560"/>
                </a:cubicBezTo>
                <a:cubicBezTo>
                  <a:pt x="3377" y="1550"/>
                  <a:pt x="3378" y="1540"/>
                  <a:pt x="3378" y="1531"/>
                </a:cubicBezTo>
                <a:lnTo>
                  <a:pt x="3378" y="170"/>
                </a:lnTo>
                <a:cubicBezTo>
                  <a:pt x="3378" y="160"/>
                  <a:pt x="3377" y="151"/>
                  <a:pt x="3376" y="141"/>
                </a:cubicBezTo>
                <a:cubicBezTo>
                  <a:pt x="3374" y="132"/>
                  <a:pt x="3371" y="122"/>
                  <a:pt x="3367" y="113"/>
                </a:cubicBezTo>
                <a:cubicBezTo>
                  <a:pt x="3363" y="104"/>
                  <a:pt x="3359" y="96"/>
                  <a:pt x="3353" y="88"/>
                </a:cubicBezTo>
                <a:cubicBezTo>
                  <a:pt x="3348" y="80"/>
                  <a:pt x="3342" y="72"/>
                  <a:pt x="3335" y="65"/>
                </a:cubicBezTo>
                <a:cubicBezTo>
                  <a:pt x="3328" y="58"/>
                  <a:pt x="3320" y="52"/>
                  <a:pt x="3312" y="47"/>
                </a:cubicBezTo>
                <a:cubicBezTo>
                  <a:pt x="3304" y="41"/>
                  <a:pt x="3296" y="37"/>
                  <a:pt x="3287" y="33"/>
                </a:cubicBezTo>
                <a:cubicBezTo>
                  <a:pt x="3278" y="29"/>
                  <a:pt x="3268" y="26"/>
                  <a:pt x="3259" y="24"/>
                </a:cubicBezTo>
                <a:cubicBezTo>
                  <a:pt x="3249" y="23"/>
                  <a:pt x="3239" y="22"/>
                  <a:pt x="3230" y="22"/>
                </a:cubicBezTo>
                <a:lnTo>
                  <a:pt x="170" y="22"/>
                </a:lnTo>
                <a:cubicBezTo>
                  <a:pt x="160" y="22"/>
                  <a:pt x="151" y="23"/>
                  <a:pt x="141" y="24"/>
                </a:cubicBezTo>
                <a:cubicBezTo>
                  <a:pt x="132" y="26"/>
                  <a:pt x="122" y="29"/>
                  <a:pt x="113" y="33"/>
                </a:cubicBezTo>
                <a:cubicBezTo>
                  <a:pt x="104" y="37"/>
                  <a:pt x="96" y="41"/>
                  <a:pt x="88" y="47"/>
                </a:cubicBezTo>
                <a:cubicBezTo>
                  <a:pt x="80" y="52"/>
                  <a:pt x="72" y="58"/>
                  <a:pt x="65" y="65"/>
                </a:cubicBezTo>
                <a:cubicBezTo>
                  <a:pt x="58" y="72"/>
                  <a:pt x="52" y="80"/>
                  <a:pt x="47" y="88"/>
                </a:cubicBezTo>
                <a:cubicBezTo>
                  <a:pt x="41" y="96"/>
                  <a:pt x="37" y="104"/>
                  <a:pt x="33" y="113"/>
                </a:cubicBezTo>
                <a:cubicBezTo>
                  <a:pt x="29" y="122"/>
                  <a:pt x="26" y="132"/>
                  <a:pt x="24" y="141"/>
                </a:cubicBezTo>
                <a:cubicBezTo>
                  <a:pt x="22" y="151"/>
                  <a:pt x="22" y="160"/>
                  <a:pt x="22" y="170"/>
                </a:cubicBezTo>
                <a:close/>
              </a:path>
            </a:pathLst>
          </a:custGeom>
          <a:solidFill>
            <a:srgbClr val="4A90E2">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69" name="图片 168"/>
          <p:cNvPicPr/>
          <p:nvPr/>
        </p:nvPicPr>
        <p:blipFill>
          <a:blip r:embed="rId16"/>
          <a:stretch/>
        </p:blipFill>
        <p:spPr>
          <a:xfrm>
            <a:off x="6629400" y="3662640"/>
            <a:ext cx="152640" cy="152640"/>
          </a:xfrm>
          <a:prstGeom prst="rect">
            <a:avLst/>
          </a:prstGeom>
          <a:noFill/>
          <a:ln w="0">
            <a:noFill/>
          </a:ln>
        </p:spPr>
      </p:pic>
      <p:sp>
        <p:nvSpPr>
          <p:cNvPr id="170" name="文本框 169"/>
          <p:cNvSpPr txBox="1"/>
          <p:nvPr/>
        </p:nvSpPr>
        <p:spPr>
          <a:xfrm>
            <a:off x="8380080" y="2896200"/>
            <a:ext cx="42732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⽣成模块</a:t>
            </a:r>
            <a:endParaRPr lang="en-US" sz="839" b="0" u="none" strike="noStrike">
              <a:solidFill>
                <a:srgbClr val="000000"/>
              </a:solidFill>
              <a:effectLst/>
              <a:uFillTx/>
              <a:latin typeface="Times New Roman"/>
            </a:endParaRPr>
          </a:p>
        </p:txBody>
      </p:sp>
      <p:sp>
        <p:nvSpPr>
          <p:cNvPr id="171" name="文本框 170"/>
          <p:cNvSpPr txBox="1"/>
          <p:nvPr/>
        </p:nvSpPr>
        <p:spPr>
          <a:xfrm>
            <a:off x="6380640" y="3867120"/>
            <a:ext cx="640800" cy="154440"/>
          </a:xfrm>
          <a:prstGeom prst="rect">
            <a:avLst/>
          </a:prstGeom>
          <a:noFill/>
          <a:ln w="0">
            <a:noFill/>
          </a:ln>
        </p:spPr>
        <p:txBody>
          <a:bodyPr wrap="none" lIns="0" tIns="0" rIns="0" bIns="0" anchor="t">
            <a:spAutoFit/>
          </a:bodyPr>
          <a:lstStyle/>
          <a:p>
            <a:r>
              <a:rPr lang="zh-CN" sz="839" b="0" u="none" strike="noStrike">
                <a:solidFill>
                  <a:srgbClr val="FFFFFF"/>
                </a:solidFill>
                <a:effectLst/>
                <a:uFillTx/>
                <a:latin typeface="NotoSansCJKsc"/>
                <a:ea typeface="NotoSansCJKsc"/>
              </a:rPr>
              <a:t>响应整合模块</a:t>
            </a:r>
            <a:endParaRPr lang="en-US" sz="839" b="0" u="none" strike="noStrike">
              <a:solidFill>
                <a:srgbClr val="000000"/>
              </a:solidFill>
              <a:effectLst/>
              <a:uFillTx/>
              <a:latin typeface="Times New Roman"/>
            </a:endParaRPr>
          </a:p>
        </p:txBody>
      </p:sp>
      <p:sp>
        <p:nvSpPr>
          <p:cNvPr id="172" name="文本框 171"/>
          <p:cNvSpPr txBox="1"/>
          <p:nvPr/>
        </p:nvSpPr>
        <p:spPr>
          <a:xfrm>
            <a:off x="9788400" y="6805080"/>
            <a:ext cx="308160" cy="125280"/>
          </a:xfrm>
          <a:prstGeom prst="rect">
            <a:avLst/>
          </a:prstGeom>
          <a:noFill/>
          <a:ln w="0">
            <a:noFill/>
          </a:ln>
        </p:spPr>
        <p:txBody>
          <a:bodyPr wrap="none" lIns="0" tIns="0" rIns="0" bIns="0" anchor="t">
            <a:spAutoFit/>
          </a:bodyPr>
          <a:lstStyle/>
          <a:p>
            <a:r>
              <a:rPr lang="en-US" sz="839" b="0" u="none" strike="noStrike">
                <a:solidFill>
                  <a:srgbClr val="FFFFFF"/>
                </a:solidFill>
                <a:effectLst/>
                <a:uFillTx/>
                <a:latin typeface="DejaVuSans"/>
                <a:ea typeface="DejaVuSans"/>
              </a:rPr>
              <a:t>3 / 16</a:t>
            </a:r>
            <a:endParaRPr lang="en-US" sz="839"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任意多边形 172"/>
          <p:cNvSpPr/>
          <p:nvPr/>
        </p:nvSpPr>
        <p:spPr>
          <a:xfrm>
            <a:off x="0" y="0"/>
            <a:ext cx="10704600" cy="7478280"/>
          </a:xfrm>
          <a:custGeom>
            <a:avLst/>
            <a:gdLst/>
            <a:ahLst/>
            <a:cxnLst/>
            <a:rect l="0" t="0" r="r" b="b"/>
            <a:pathLst>
              <a:path w="29735" h="20773">
                <a:moveTo>
                  <a:pt x="0" y="0"/>
                </a:moveTo>
                <a:lnTo>
                  <a:pt x="29735" y="0"/>
                </a:lnTo>
                <a:lnTo>
                  <a:pt x="29735" y="20773"/>
                </a:lnTo>
                <a:lnTo>
                  <a:pt x="0" y="20773"/>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4" name="任意多边形 173"/>
          <p:cNvSpPr/>
          <p:nvPr/>
        </p:nvSpPr>
        <p:spPr>
          <a:xfrm>
            <a:off x="8953560" y="0"/>
            <a:ext cx="1751040" cy="382320"/>
          </a:xfrm>
          <a:custGeom>
            <a:avLst/>
            <a:gdLst/>
            <a:ahLst/>
            <a:cxnLst/>
            <a:rect l="0" t="0" r="r" b="b"/>
            <a:pathLst>
              <a:path w="4864" h="1062">
                <a:moveTo>
                  <a:pt x="0" y="530"/>
                </a:moveTo>
                <a:lnTo>
                  <a:pt x="0" y="0"/>
                </a:lnTo>
                <a:lnTo>
                  <a:pt x="4864" y="0"/>
                </a:lnTo>
                <a:lnTo>
                  <a:pt x="4864" y="826"/>
                </a:lnTo>
                <a:lnTo>
                  <a:pt x="4863" y="826"/>
                </a:lnTo>
                <a:cubicBezTo>
                  <a:pt x="4815" y="841"/>
                  <a:pt x="4763" y="855"/>
                  <a:pt x="4708" y="868"/>
                </a:cubicBezTo>
                <a:cubicBezTo>
                  <a:pt x="4653" y="882"/>
                  <a:pt x="4595" y="895"/>
                  <a:pt x="4533" y="907"/>
                </a:cubicBezTo>
                <a:cubicBezTo>
                  <a:pt x="4472" y="919"/>
                  <a:pt x="4407" y="931"/>
                  <a:pt x="4340" y="942"/>
                </a:cubicBezTo>
                <a:cubicBezTo>
                  <a:pt x="4273" y="953"/>
                  <a:pt x="4203" y="963"/>
                  <a:pt x="4131" y="973"/>
                </a:cubicBezTo>
                <a:cubicBezTo>
                  <a:pt x="4058" y="983"/>
                  <a:pt x="3984" y="992"/>
                  <a:pt x="3907" y="1000"/>
                </a:cubicBezTo>
                <a:cubicBezTo>
                  <a:pt x="3831" y="1008"/>
                  <a:pt x="3752" y="1015"/>
                  <a:pt x="3672" y="1022"/>
                </a:cubicBezTo>
                <a:cubicBezTo>
                  <a:pt x="3591" y="1029"/>
                  <a:pt x="3510" y="1035"/>
                  <a:pt x="3426" y="1040"/>
                </a:cubicBezTo>
                <a:cubicBezTo>
                  <a:pt x="3343" y="1045"/>
                  <a:pt x="3259" y="1049"/>
                  <a:pt x="3174" y="1052"/>
                </a:cubicBezTo>
                <a:cubicBezTo>
                  <a:pt x="3088" y="1056"/>
                  <a:pt x="3003" y="1058"/>
                  <a:pt x="2916" y="1060"/>
                </a:cubicBezTo>
                <a:cubicBezTo>
                  <a:pt x="2829" y="1062"/>
                  <a:pt x="2743" y="1062"/>
                  <a:pt x="2656" y="1062"/>
                </a:cubicBezTo>
                <a:cubicBezTo>
                  <a:pt x="2569" y="1062"/>
                  <a:pt x="2482" y="1062"/>
                  <a:pt x="2396" y="1060"/>
                </a:cubicBezTo>
                <a:cubicBezTo>
                  <a:pt x="2309" y="1058"/>
                  <a:pt x="2223" y="1056"/>
                  <a:pt x="2138" y="1052"/>
                </a:cubicBezTo>
                <a:cubicBezTo>
                  <a:pt x="2053" y="1049"/>
                  <a:pt x="1968" y="1045"/>
                  <a:pt x="1885" y="1040"/>
                </a:cubicBezTo>
                <a:cubicBezTo>
                  <a:pt x="1801" y="1035"/>
                  <a:pt x="1719" y="1029"/>
                  <a:pt x="1639" y="1022"/>
                </a:cubicBezTo>
                <a:cubicBezTo>
                  <a:pt x="1558" y="1015"/>
                  <a:pt x="1480" y="1008"/>
                  <a:pt x="1403" y="1000"/>
                </a:cubicBezTo>
                <a:cubicBezTo>
                  <a:pt x="1327" y="992"/>
                  <a:pt x="1252" y="983"/>
                  <a:pt x="1180" y="973"/>
                </a:cubicBezTo>
                <a:cubicBezTo>
                  <a:pt x="1107" y="963"/>
                  <a:pt x="1038" y="953"/>
                  <a:pt x="970" y="942"/>
                </a:cubicBezTo>
                <a:cubicBezTo>
                  <a:pt x="903" y="931"/>
                  <a:pt x="839" y="919"/>
                  <a:pt x="777" y="907"/>
                </a:cubicBezTo>
                <a:cubicBezTo>
                  <a:pt x="716" y="895"/>
                  <a:pt x="658" y="882"/>
                  <a:pt x="602" y="868"/>
                </a:cubicBezTo>
                <a:cubicBezTo>
                  <a:pt x="547" y="855"/>
                  <a:pt x="496" y="841"/>
                  <a:pt x="447" y="826"/>
                </a:cubicBezTo>
                <a:cubicBezTo>
                  <a:pt x="399" y="812"/>
                  <a:pt x="354" y="797"/>
                  <a:pt x="313" y="782"/>
                </a:cubicBezTo>
                <a:cubicBezTo>
                  <a:pt x="272" y="766"/>
                  <a:pt x="235" y="751"/>
                  <a:pt x="202" y="735"/>
                </a:cubicBezTo>
                <a:cubicBezTo>
                  <a:pt x="169" y="719"/>
                  <a:pt x="139" y="702"/>
                  <a:pt x="114" y="686"/>
                </a:cubicBezTo>
                <a:cubicBezTo>
                  <a:pt x="89" y="669"/>
                  <a:pt x="68" y="652"/>
                  <a:pt x="51" y="635"/>
                </a:cubicBezTo>
                <a:cubicBezTo>
                  <a:pt x="34" y="618"/>
                  <a:pt x="21" y="601"/>
                  <a:pt x="13" y="584"/>
                </a:cubicBezTo>
                <a:cubicBezTo>
                  <a:pt x="4" y="566"/>
                  <a:pt x="0" y="549"/>
                  <a:pt x="0" y="530"/>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任意多边形 174"/>
          <p:cNvSpPr/>
          <p:nvPr/>
        </p:nvSpPr>
        <p:spPr>
          <a:xfrm>
            <a:off x="0" y="0"/>
            <a:ext cx="10704600" cy="7923960"/>
          </a:xfrm>
          <a:custGeom>
            <a:avLst/>
            <a:gdLst/>
            <a:ahLst/>
            <a:cxnLst/>
            <a:rect l="0" t="0" r="r" b="b"/>
            <a:pathLst>
              <a:path w="29735" h="22011">
                <a:moveTo>
                  <a:pt x="0" y="0"/>
                </a:moveTo>
                <a:lnTo>
                  <a:pt x="29735" y="0"/>
                </a:lnTo>
                <a:lnTo>
                  <a:pt x="29735" y="22011"/>
                </a:lnTo>
                <a:lnTo>
                  <a:pt x="0" y="22011"/>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6" name="图片 175"/>
          <p:cNvPicPr/>
          <p:nvPr/>
        </p:nvPicPr>
        <p:blipFill>
          <a:blip r:embed="rId2"/>
          <a:stretch/>
        </p:blipFill>
        <p:spPr>
          <a:xfrm>
            <a:off x="300240" y="726840"/>
            <a:ext cx="10112040" cy="6477840"/>
          </a:xfrm>
          <a:prstGeom prst="rect">
            <a:avLst/>
          </a:prstGeom>
          <a:noFill/>
          <a:ln w="0">
            <a:noFill/>
          </a:ln>
        </p:spPr>
      </p:pic>
      <p:sp>
        <p:nvSpPr>
          <p:cNvPr id="177" name="任意多边形 176"/>
          <p:cNvSpPr/>
          <p:nvPr/>
        </p:nvSpPr>
        <p:spPr>
          <a:xfrm>
            <a:off x="8832240" y="6019920"/>
            <a:ext cx="1872360" cy="1904760"/>
          </a:xfrm>
          <a:custGeom>
            <a:avLst/>
            <a:gdLst/>
            <a:ahLst/>
            <a:cxnLst/>
            <a:rect l="0" t="0" r="r" b="b"/>
            <a:pathLst>
              <a:path w="5201" h="5291">
                <a:moveTo>
                  <a:pt x="0" y="5291"/>
                </a:moveTo>
                <a:lnTo>
                  <a:pt x="0" y="2661"/>
                </a:lnTo>
                <a:cubicBezTo>
                  <a:pt x="0" y="2618"/>
                  <a:pt x="1" y="2574"/>
                  <a:pt x="3" y="2531"/>
                </a:cubicBezTo>
                <a:cubicBezTo>
                  <a:pt x="5" y="2487"/>
                  <a:pt x="9" y="2444"/>
                  <a:pt x="13" y="2401"/>
                </a:cubicBezTo>
                <a:cubicBezTo>
                  <a:pt x="18" y="2357"/>
                  <a:pt x="23" y="2314"/>
                  <a:pt x="30" y="2271"/>
                </a:cubicBezTo>
                <a:cubicBezTo>
                  <a:pt x="36" y="2228"/>
                  <a:pt x="44" y="2185"/>
                  <a:pt x="53" y="2142"/>
                </a:cubicBezTo>
                <a:cubicBezTo>
                  <a:pt x="61" y="2100"/>
                  <a:pt x="71" y="2057"/>
                  <a:pt x="82" y="2015"/>
                </a:cubicBezTo>
                <a:cubicBezTo>
                  <a:pt x="93" y="1973"/>
                  <a:pt x="105" y="1931"/>
                  <a:pt x="118" y="1889"/>
                </a:cubicBezTo>
                <a:cubicBezTo>
                  <a:pt x="131" y="1847"/>
                  <a:pt x="145" y="1806"/>
                  <a:pt x="160" y="1764"/>
                </a:cubicBezTo>
                <a:cubicBezTo>
                  <a:pt x="175" y="1723"/>
                  <a:pt x="192" y="1682"/>
                  <a:pt x="209" y="1642"/>
                </a:cubicBezTo>
                <a:cubicBezTo>
                  <a:pt x="226" y="1602"/>
                  <a:pt x="244" y="1562"/>
                  <a:pt x="263" y="1523"/>
                </a:cubicBezTo>
                <a:cubicBezTo>
                  <a:pt x="283" y="1483"/>
                  <a:pt x="303" y="1444"/>
                  <a:pt x="324" y="1406"/>
                </a:cubicBezTo>
                <a:cubicBezTo>
                  <a:pt x="345" y="1368"/>
                  <a:pt x="367" y="1330"/>
                  <a:pt x="390" y="1292"/>
                </a:cubicBezTo>
                <a:cubicBezTo>
                  <a:pt x="413" y="1255"/>
                  <a:pt x="437" y="1218"/>
                  <a:pt x="462" y="1182"/>
                </a:cubicBezTo>
                <a:cubicBezTo>
                  <a:pt x="487" y="1146"/>
                  <a:pt x="513" y="1110"/>
                  <a:pt x="540" y="1075"/>
                </a:cubicBezTo>
                <a:cubicBezTo>
                  <a:pt x="567" y="1040"/>
                  <a:pt x="594" y="1006"/>
                  <a:pt x="623" y="972"/>
                </a:cubicBezTo>
                <a:cubicBezTo>
                  <a:pt x="651" y="939"/>
                  <a:pt x="680" y="906"/>
                  <a:pt x="711" y="873"/>
                </a:cubicBezTo>
                <a:cubicBezTo>
                  <a:pt x="741" y="841"/>
                  <a:pt x="772" y="810"/>
                  <a:pt x="803" y="779"/>
                </a:cubicBezTo>
                <a:cubicBezTo>
                  <a:pt x="835" y="748"/>
                  <a:pt x="868" y="718"/>
                  <a:pt x="901" y="689"/>
                </a:cubicBezTo>
                <a:cubicBezTo>
                  <a:pt x="934" y="660"/>
                  <a:pt x="968" y="631"/>
                  <a:pt x="1003" y="604"/>
                </a:cubicBezTo>
                <a:cubicBezTo>
                  <a:pt x="1038" y="576"/>
                  <a:pt x="1073" y="549"/>
                  <a:pt x="1109" y="523"/>
                </a:cubicBezTo>
                <a:cubicBezTo>
                  <a:pt x="1145" y="497"/>
                  <a:pt x="1182" y="472"/>
                  <a:pt x="1219" y="448"/>
                </a:cubicBezTo>
                <a:cubicBezTo>
                  <a:pt x="1256" y="424"/>
                  <a:pt x="1294" y="401"/>
                  <a:pt x="1333" y="378"/>
                </a:cubicBezTo>
                <a:cubicBezTo>
                  <a:pt x="1371" y="356"/>
                  <a:pt x="1410" y="334"/>
                  <a:pt x="1450" y="314"/>
                </a:cubicBezTo>
                <a:cubicBezTo>
                  <a:pt x="1490" y="293"/>
                  <a:pt x="1530" y="274"/>
                  <a:pt x="1570" y="255"/>
                </a:cubicBezTo>
                <a:cubicBezTo>
                  <a:pt x="1611" y="236"/>
                  <a:pt x="1652" y="219"/>
                  <a:pt x="1693" y="202"/>
                </a:cubicBezTo>
                <a:cubicBezTo>
                  <a:pt x="1735" y="185"/>
                  <a:pt x="1777" y="170"/>
                  <a:pt x="1819" y="155"/>
                </a:cubicBezTo>
                <a:cubicBezTo>
                  <a:pt x="1861" y="140"/>
                  <a:pt x="1904" y="127"/>
                  <a:pt x="1947" y="114"/>
                </a:cubicBezTo>
                <a:cubicBezTo>
                  <a:pt x="1990" y="102"/>
                  <a:pt x="2033" y="90"/>
                  <a:pt x="2077" y="79"/>
                </a:cubicBezTo>
                <a:cubicBezTo>
                  <a:pt x="2120" y="69"/>
                  <a:pt x="2164" y="59"/>
                  <a:pt x="2208" y="51"/>
                </a:cubicBezTo>
                <a:cubicBezTo>
                  <a:pt x="2252" y="42"/>
                  <a:pt x="2296" y="35"/>
                  <a:pt x="2341" y="28"/>
                </a:cubicBezTo>
                <a:cubicBezTo>
                  <a:pt x="2385" y="22"/>
                  <a:pt x="2430" y="17"/>
                  <a:pt x="2474" y="12"/>
                </a:cubicBezTo>
                <a:cubicBezTo>
                  <a:pt x="2519" y="8"/>
                  <a:pt x="2564" y="5"/>
                  <a:pt x="2609" y="3"/>
                </a:cubicBezTo>
                <a:cubicBezTo>
                  <a:pt x="2653" y="1"/>
                  <a:pt x="2698" y="0"/>
                  <a:pt x="2743" y="0"/>
                </a:cubicBezTo>
                <a:cubicBezTo>
                  <a:pt x="2788" y="0"/>
                  <a:pt x="2833" y="1"/>
                  <a:pt x="2878" y="3"/>
                </a:cubicBezTo>
                <a:cubicBezTo>
                  <a:pt x="2923" y="5"/>
                  <a:pt x="2967" y="8"/>
                  <a:pt x="3012" y="12"/>
                </a:cubicBezTo>
                <a:cubicBezTo>
                  <a:pt x="3057" y="17"/>
                  <a:pt x="3101" y="22"/>
                  <a:pt x="3146" y="28"/>
                </a:cubicBezTo>
                <a:cubicBezTo>
                  <a:pt x="3190" y="35"/>
                  <a:pt x="3234" y="42"/>
                  <a:pt x="3278" y="51"/>
                </a:cubicBezTo>
                <a:cubicBezTo>
                  <a:pt x="3322" y="59"/>
                  <a:pt x="3366" y="69"/>
                  <a:pt x="3410" y="79"/>
                </a:cubicBezTo>
                <a:cubicBezTo>
                  <a:pt x="3453" y="90"/>
                  <a:pt x="3496" y="102"/>
                  <a:pt x="3539" y="114"/>
                </a:cubicBezTo>
                <a:cubicBezTo>
                  <a:pt x="3582" y="127"/>
                  <a:pt x="3625" y="140"/>
                  <a:pt x="3667" y="155"/>
                </a:cubicBezTo>
                <a:cubicBezTo>
                  <a:pt x="3709" y="170"/>
                  <a:pt x="3751" y="185"/>
                  <a:pt x="3793" y="202"/>
                </a:cubicBezTo>
                <a:cubicBezTo>
                  <a:pt x="3834" y="219"/>
                  <a:pt x="3875" y="236"/>
                  <a:pt x="3916" y="255"/>
                </a:cubicBezTo>
                <a:cubicBezTo>
                  <a:pt x="3957" y="274"/>
                  <a:pt x="3997" y="293"/>
                  <a:pt x="4036" y="314"/>
                </a:cubicBezTo>
                <a:cubicBezTo>
                  <a:pt x="4077" y="334"/>
                  <a:pt x="4116" y="356"/>
                  <a:pt x="4154" y="378"/>
                </a:cubicBezTo>
                <a:cubicBezTo>
                  <a:pt x="4193" y="401"/>
                  <a:pt x="4231" y="424"/>
                  <a:pt x="4268" y="448"/>
                </a:cubicBezTo>
                <a:cubicBezTo>
                  <a:pt x="4305" y="472"/>
                  <a:pt x="4342" y="497"/>
                  <a:pt x="4378" y="523"/>
                </a:cubicBezTo>
                <a:cubicBezTo>
                  <a:pt x="4414" y="549"/>
                  <a:pt x="4450" y="576"/>
                  <a:pt x="4484" y="604"/>
                </a:cubicBezTo>
                <a:cubicBezTo>
                  <a:pt x="4519" y="631"/>
                  <a:pt x="4553" y="660"/>
                  <a:pt x="4586" y="689"/>
                </a:cubicBezTo>
                <a:cubicBezTo>
                  <a:pt x="4620" y="718"/>
                  <a:pt x="4652" y="748"/>
                  <a:pt x="4684" y="779"/>
                </a:cubicBezTo>
                <a:cubicBezTo>
                  <a:pt x="4716" y="810"/>
                  <a:pt x="4746" y="841"/>
                  <a:pt x="4777" y="873"/>
                </a:cubicBezTo>
                <a:cubicBezTo>
                  <a:pt x="4807" y="906"/>
                  <a:pt x="4836" y="939"/>
                  <a:pt x="4865" y="972"/>
                </a:cubicBezTo>
                <a:cubicBezTo>
                  <a:pt x="4893" y="1006"/>
                  <a:pt x="4921" y="1040"/>
                  <a:pt x="4947" y="1075"/>
                </a:cubicBezTo>
                <a:cubicBezTo>
                  <a:pt x="4974" y="1110"/>
                  <a:pt x="5000" y="1146"/>
                  <a:pt x="5025" y="1182"/>
                </a:cubicBezTo>
                <a:cubicBezTo>
                  <a:pt x="5050" y="1218"/>
                  <a:pt x="5074" y="1255"/>
                  <a:pt x="5097" y="1292"/>
                </a:cubicBezTo>
                <a:cubicBezTo>
                  <a:pt x="5120" y="1330"/>
                  <a:pt x="5142" y="1368"/>
                  <a:pt x="5163" y="1406"/>
                </a:cubicBezTo>
                <a:cubicBezTo>
                  <a:pt x="5176" y="1430"/>
                  <a:pt x="5189" y="1454"/>
                  <a:pt x="5201" y="1478"/>
                </a:cubicBezTo>
                <a:lnTo>
                  <a:pt x="5201" y="5291"/>
                </a:lnTo>
                <a:lnTo>
                  <a:pt x="0" y="5291"/>
                </a:ln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78" name="任意多边形 177"/>
          <p:cNvSpPr/>
          <p:nvPr/>
        </p:nvSpPr>
        <p:spPr>
          <a:xfrm>
            <a:off x="2322360" y="94680"/>
            <a:ext cx="1422360" cy="1422360"/>
          </a:xfrm>
          <a:custGeom>
            <a:avLst/>
            <a:gdLst/>
            <a:ahLst/>
            <a:cxnLst/>
            <a:rect l="0" t="0" r="r" b="b"/>
            <a:pathLst>
              <a:path w="3951" h="3951">
                <a:moveTo>
                  <a:pt x="3951" y="1976"/>
                </a:moveTo>
                <a:cubicBezTo>
                  <a:pt x="3951" y="2041"/>
                  <a:pt x="3948" y="2105"/>
                  <a:pt x="3942" y="2169"/>
                </a:cubicBezTo>
                <a:cubicBezTo>
                  <a:pt x="3936" y="2234"/>
                  <a:pt x="3926" y="2298"/>
                  <a:pt x="3913" y="2361"/>
                </a:cubicBezTo>
                <a:cubicBezTo>
                  <a:pt x="3901" y="2425"/>
                  <a:pt x="3885" y="2487"/>
                  <a:pt x="3866" y="2549"/>
                </a:cubicBezTo>
                <a:cubicBezTo>
                  <a:pt x="3848" y="2611"/>
                  <a:pt x="3826" y="2672"/>
                  <a:pt x="3801" y="2732"/>
                </a:cubicBezTo>
                <a:cubicBezTo>
                  <a:pt x="3776" y="2791"/>
                  <a:pt x="3749" y="2850"/>
                  <a:pt x="3718" y="2907"/>
                </a:cubicBezTo>
                <a:cubicBezTo>
                  <a:pt x="3688" y="2964"/>
                  <a:pt x="3654" y="3019"/>
                  <a:pt x="3619" y="3073"/>
                </a:cubicBezTo>
                <a:cubicBezTo>
                  <a:pt x="3583" y="3127"/>
                  <a:pt x="3544" y="3179"/>
                  <a:pt x="3503" y="3229"/>
                </a:cubicBezTo>
                <a:cubicBezTo>
                  <a:pt x="3462" y="3279"/>
                  <a:pt x="3418" y="3327"/>
                  <a:pt x="3372" y="3372"/>
                </a:cubicBezTo>
                <a:cubicBezTo>
                  <a:pt x="3326" y="3418"/>
                  <a:pt x="3278" y="3462"/>
                  <a:pt x="3228" y="3503"/>
                </a:cubicBezTo>
                <a:cubicBezTo>
                  <a:pt x="3178" y="3544"/>
                  <a:pt x="3126" y="3582"/>
                  <a:pt x="3073" y="3618"/>
                </a:cubicBezTo>
                <a:cubicBezTo>
                  <a:pt x="3019" y="3654"/>
                  <a:pt x="2963" y="3687"/>
                  <a:pt x="2906" y="3718"/>
                </a:cubicBezTo>
                <a:cubicBezTo>
                  <a:pt x="2849" y="3748"/>
                  <a:pt x="2791" y="3776"/>
                  <a:pt x="2731" y="3801"/>
                </a:cubicBezTo>
                <a:cubicBezTo>
                  <a:pt x="2671" y="3825"/>
                  <a:pt x="2611" y="3847"/>
                  <a:pt x="2549" y="3866"/>
                </a:cubicBezTo>
                <a:cubicBezTo>
                  <a:pt x="2487" y="3885"/>
                  <a:pt x="2424" y="3900"/>
                  <a:pt x="2361" y="3913"/>
                </a:cubicBezTo>
                <a:cubicBezTo>
                  <a:pt x="2297" y="3926"/>
                  <a:pt x="2233" y="3935"/>
                  <a:pt x="2169" y="3941"/>
                </a:cubicBezTo>
                <a:cubicBezTo>
                  <a:pt x="2105" y="3948"/>
                  <a:pt x="2040" y="3951"/>
                  <a:pt x="1975" y="3951"/>
                </a:cubicBezTo>
                <a:cubicBezTo>
                  <a:pt x="1911" y="3951"/>
                  <a:pt x="1846" y="3948"/>
                  <a:pt x="1782" y="3941"/>
                </a:cubicBezTo>
                <a:cubicBezTo>
                  <a:pt x="1717" y="3935"/>
                  <a:pt x="1654" y="3926"/>
                  <a:pt x="1590" y="3913"/>
                </a:cubicBezTo>
                <a:cubicBezTo>
                  <a:pt x="1527" y="3900"/>
                  <a:pt x="1464" y="3885"/>
                  <a:pt x="1402" y="3866"/>
                </a:cubicBezTo>
                <a:cubicBezTo>
                  <a:pt x="1340" y="3847"/>
                  <a:pt x="1279" y="3825"/>
                  <a:pt x="1220" y="3801"/>
                </a:cubicBezTo>
                <a:cubicBezTo>
                  <a:pt x="1160" y="3776"/>
                  <a:pt x="1101" y="3748"/>
                  <a:pt x="1044" y="3718"/>
                </a:cubicBezTo>
                <a:cubicBezTo>
                  <a:pt x="987" y="3687"/>
                  <a:pt x="932" y="3654"/>
                  <a:pt x="878" y="3618"/>
                </a:cubicBezTo>
                <a:cubicBezTo>
                  <a:pt x="824" y="3582"/>
                  <a:pt x="772" y="3544"/>
                  <a:pt x="722" y="3503"/>
                </a:cubicBezTo>
                <a:cubicBezTo>
                  <a:pt x="672" y="3462"/>
                  <a:pt x="625" y="3418"/>
                  <a:pt x="579" y="3372"/>
                </a:cubicBezTo>
                <a:cubicBezTo>
                  <a:pt x="533" y="3327"/>
                  <a:pt x="490" y="3279"/>
                  <a:pt x="449" y="3229"/>
                </a:cubicBezTo>
                <a:cubicBezTo>
                  <a:pt x="408" y="3179"/>
                  <a:pt x="369" y="3127"/>
                  <a:pt x="333" y="3073"/>
                </a:cubicBezTo>
                <a:cubicBezTo>
                  <a:pt x="297" y="3019"/>
                  <a:pt x="264" y="2964"/>
                  <a:pt x="234" y="2907"/>
                </a:cubicBezTo>
                <a:cubicBezTo>
                  <a:pt x="203" y="2850"/>
                  <a:pt x="175" y="2791"/>
                  <a:pt x="151" y="2732"/>
                </a:cubicBezTo>
                <a:cubicBezTo>
                  <a:pt x="126" y="2672"/>
                  <a:pt x="104" y="2611"/>
                  <a:pt x="85" y="2549"/>
                </a:cubicBezTo>
                <a:cubicBezTo>
                  <a:pt x="67" y="2487"/>
                  <a:pt x="51" y="2425"/>
                  <a:pt x="38" y="2361"/>
                </a:cubicBezTo>
                <a:cubicBezTo>
                  <a:pt x="26" y="2298"/>
                  <a:pt x="16" y="2234"/>
                  <a:pt x="10" y="2169"/>
                </a:cubicBezTo>
                <a:cubicBezTo>
                  <a:pt x="3" y="2105"/>
                  <a:pt x="0" y="2041"/>
                  <a:pt x="0" y="1976"/>
                </a:cubicBezTo>
                <a:cubicBezTo>
                  <a:pt x="0" y="1911"/>
                  <a:pt x="3" y="1847"/>
                  <a:pt x="10" y="1782"/>
                </a:cubicBezTo>
                <a:cubicBezTo>
                  <a:pt x="16" y="1718"/>
                  <a:pt x="26" y="1653"/>
                  <a:pt x="38" y="1590"/>
                </a:cubicBezTo>
                <a:cubicBezTo>
                  <a:pt x="51" y="1526"/>
                  <a:pt x="67" y="1463"/>
                  <a:pt x="85" y="1402"/>
                </a:cubicBezTo>
                <a:cubicBezTo>
                  <a:pt x="104" y="1340"/>
                  <a:pt x="126" y="1279"/>
                  <a:pt x="151" y="1219"/>
                </a:cubicBezTo>
                <a:cubicBezTo>
                  <a:pt x="175" y="1159"/>
                  <a:pt x="203" y="1101"/>
                  <a:pt x="234" y="1044"/>
                </a:cubicBezTo>
                <a:cubicBezTo>
                  <a:pt x="264" y="987"/>
                  <a:pt x="297" y="931"/>
                  <a:pt x="333" y="878"/>
                </a:cubicBezTo>
                <a:cubicBezTo>
                  <a:pt x="369" y="824"/>
                  <a:pt x="408" y="772"/>
                  <a:pt x="449" y="722"/>
                </a:cubicBezTo>
                <a:cubicBezTo>
                  <a:pt x="490" y="672"/>
                  <a:pt x="533" y="624"/>
                  <a:pt x="579" y="578"/>
                </a:cubicBezTo>
                <a:cubicBezTo>
                  <a:pt x="625" y="533"/>
                  <a:pt x="672" y="489"/>
                  <a:pt x="722" y="448"/>
                </a:cubicBezTo>
                <a:cubicBezTo>
                  <a:pt x="772" y="407"/>
                  <a:pt x="824" y="369"/>
                  <a:pt x="878" y="333"/>
                </a:cubicBezTo>
                <a:cubicBezTo>
                  <a:pt x="932" y="297"/>
                  <a:pt x="987" y="264"/>
                  <a:pt x="1044" y="233"/>
                </a:cubicBezTo>
                <a:cubicBezTo>
                  <a:pt x="1101" y="203"/>
                  <a:pt x="1160" y="175"/>
                  <a:pt x="1220" y="150"/>
                </a:cubicBezTo>
                <a:cubicBezTo>
                  <a:pt x="1279" y="125"/>
                  <a:pt x="1340" y="104"/>
                  <a:pt x="1402" y="85"/>
                </a:cubicBezTo>
                <a:cubicBezTo>
                  <a:pt x="1464" y="66"/>
                  <a:pt x="1527" y="50"/>
                  <a:pt x="1590" y="38"/>
                </a:cubicBezTo>
                <a:cubicBezTo>
                  <a:pt x="1654" y="25"/>
                  <a:pt x="1717" y="16"/>
                  <a:pt x="1782" y="9"/>
                </a:cubicBezTo>
                <a:cubicBezTo>
                  <a:pt x="1846" y="3"/>
                  <a:pt x="1911" y="0"/>
                  <a:pt x="1975" y="0"/>
                </a:cubicBezTo>
                <a:cubicBezTo>
                  <a:pt x="2040" y="0"/>
                  <a:pt x="2105" y="3"/>
                  <a:pt x="2169" y="9"/>
                </a:cubicBezTo>
                <a:cubicBezTo>
                  <a:pt x="2233" y="16"/>
                  <a:pt x="2297" y="25"/>
                  <a:pt x="2361" y="38"/>
                </a:cubicBezTo>
                <a:cubicBezTo>
                  <a:pt x="2424" y="50"/>
                  <a:pt x="2487" y="66"/>
                  <a:pt x="2549" y="85"/>
                </a:cubicBezTo>
                <a:cubicBezTo>
                  <a:pt x="2611" y="104"/>
                  <a:pt x="2671" y="125"/>
                  <a:pt x="2731" y="150"/>
                </a:cubicBezTo>
                <a:cubicBezTo>
                  <a:pt x="2791" y="175"/>
                  <a:pt x="2849" y="203"/>
                  <a:pt x="2906" y="233"/>
                </a:cubicBezTo>
                <a:cubicBezTo>
                  <a:pt x="2963" y="264"/>
                  <a:pt x="3019" y="297"/>
                  <a:pt x="3073" y="333"/>
                </a:cubicBezTo>
                <a:cubicBezTo>
                  <a:pt x="3126" y="369"/>
                  <a:pt x="3178" y="407"/>
                  <a:pt x="3228" y="448"/>
                </a:cubicBezTo>
                <a:cubicBezTo>
                  <a:pt x="3278" y="489"/>
                  <a:pt x="3326" y="533"/>
                  <a:pt x="3372" y="578"/>
                </a:cubicBezTo>
                <a:cubicBezTo>
                  <a:pt x="3418" y="624"/>
                  <a:pt x="3462" y="672"/>
                  <a:pt x="3503" y="722"/>
                </a:cubicBezTo>
                <a:cubicBezTo>
                  <a:pt x="3544" y="772"/>
                  <a:pt x="3583" y="824"/>
                  <a:pt x="3619" y="878"/>
                </a:cubicBezTo>
                <a:cubicBezTo>
                  <a:pt x="3654" y="931"/>
                  <a:pt x="3688" y="987"/>
                  <a:pt x="3718" y="1044"/>
                </a:cubicBezTo>
                <a:cubicBezTo>
                  <a:pt x="3749" y="1101"/>
                  <a:pt x="3776" y="1159"/>
                  <a:pt x="3801" y="1219"/>
                </a:cubicBezTo>
                <a:cubicBezTo>
                  <a:pt x="3826" y="1279"/>
                  <a:pt x="3848" y="1340"/>
                  <a:pt x="3866" y="1402"/>
                </a:cubicBezTo>
                <a:cubicBezTo>
                  <a:pt x="3885" y="1463"/>
                  <a:pt x="3901" y="1526"/>
                  <a:pt x="3913" y="1590"/>
                </a:cubicBezTo>
                <a:cubicBezTo>
                  <a:pt x="3926" y="1653"/>
                  <a:pt x="3936" y="1718"/>
                  <a:pt x="3942" y="1782"/>
                </a:cubicBezTo>
                <a:cubicBezTo>
                  <a:pt x="3948" y="1847"/>
                  <a:pt x="3951" y="1911"/>
                  <a:pt x="3951" y="1976"/>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79" name="图片 178"/>
          <p:cNvPicPr/>
          <p:nvPr/>
        </p:nvPicPr>
        <p:blipFill>
          <a:blip r:embed="rId3"/>
          <a:stretch/>
        </p:blipFill>
        <p:spPr>
          <a:xfrm>
            <a:off x="679320" y="1516680"/>
            <a:ext cx="3123000" cy="23400"/>
          </a:xfrm>
          <a:prstGeom prst="rect">
            <a:avLst/>
          </a:prstGeom>
          <a:noFill/>
          <a:ln w="0">
            <a:noFill/>
          </a:ln>
        </p:spPr>
      </p:pic>
      <p:sp>
        <p:nvSpPr>
          <p:cNvPr id="180" name="任意多边形 179"/>
          <p:cNvSpPr/>
          <p:nvPr/>
        </p:nvSpPr>
        <p:spPr>
          <a:xfrm>
            <a:off x="679320" y="1793160"/>
            <a:ext cx="4550760" cy="2093760"/>
          </a:xfrm>
          <a:custGeom>
            <a:avLst/>
            <a:gdLst/>
            <a:ahLst/>
            <a:cxnLst/>
            <a:rect l="0" t="0" r="r" b="b"/>
            <a:pathLst>
              <a:path w="12641" h="5816">
                <a:moveTo>
                  <a:pt x="0" y="5641"/>
                </a:moveTo>
                <a:lnTo>
                  <a:pt x="0" y="176"/>
                </a:lnTo>
                <a:cubicBezTo>
                  <a:pt x="0" y="164"/>
                  <a:pt x="1" y="153"/>
                  <a:pt x="3" y="141"/>
                </a:cubicBezTo>
                <a:cubicBezTo>
                  <a:pt x="5" y="130"/>
                  <a:pt x="9" y="119"/>
                  <a:pt x="13" y="108"/>
                </a:cubicBezTo>
                <a:cubicBezTo>
                  <a:pt x="18" y="98"/>
                  <a:pt x="23" y="88"/>
                  <a:pt x="29" y="78"/>
                </a:cubicBezTo>
                <a:cubicBezTo>
                  <a:pt x="36" y="68"/>
                  <a:pt x="43" y="60"/>
                  <a:pt x="51" y="51"/>
                </a:cubicBezTo>
                <a:cubicBezTo>
                  <a:pt x="59" y="43"/>
                  <a:pt x="68" y="36"/>
                  <a:pt x="78" y="30"/>
                </a:cubicBezTo>
                <a:cubicBezTo>
                  <a:pt x="87" y="23"/>
                  <a:pt x="97" y="18"/>
                  <a:pt x="108" y="13"/>
                </a:cubicBezTo>
                <a:cubicBezTo>
                  <a:pt x="119" y="9"/>
                  <a:pt x="130" y="6"/>
                  <a:pt x="141" y="3"/>
                </a:cubicBezTo>
                <a:cubicBezTo>
                  <a:pt x="152" y="1"/>
                  <a:pt x="164" y="0"/>
                  <a:pt x="175" y="0"/>
                </a:cubicBezTo>
                <a:lnTo>
                  <a:pt x="12466" y="0"/>
                </a:lnTo>
                <a:cubicBezTo>
                  <a:pt x="12477" y="0"/>
                  <a:pt x="12488" y="1"/>
                  <a:pt x="12500" y="3"/>
                </a:cubicBezTo>
                <a:cubicBezTo>
                  <a:pt x="12511" y="6"/>
                  <a:pt x="12522" y="9"/>
                  <a:pt x="12533" y="13"/>
                </a:cubicBezTo>
                <a:cubicBezTo>
                  <a:pt x="12543" y="18"/>
                  <a:pt x="12553" y="23"/>
                  <a:pt x="12563" y="30"/>
                </a:cubicBezTo>
                <a:cubicBezTo>
                  <a:pt x="12573" y="36"/>
                  <a:pt x="12582" y="43"/>
                  <a:pt x="12590" y="51"/>
                </a:cubicBezTo>
                <a:cubicBezTo>
                  <a:pt x="12598" y="60"/>
                  <a:pt x="12605" y="68"/>
                  <a:pt x="12611" y="78"/>
                </a:cubicBezTo>
                <a:cubicBezTo>
                  <a:pt x="12618" y="88"/>
                  <a:pt x="12623" y="98"/>
                  <a:pt x="12628" y="108"/>
                </a:cubicBezTo>
                <a:cubicBezTo>
                  <a:pt x="12632" y="119"/>
                  <a:pt x="12635" y="130"/>
                  <a:pt x="12638" y="141"/>
                </a:cubicBezTo>
                <a:cubicBezTo>
                  <a:pt x="12640" y="153"/>
                  <a:pt x="12641" y="164"/>
                  <a:pt x="12641" y="176"/>
                </a:cubicBezTo>
                <a:lnTo>
                  <a:pt x="12641" y="5641"/>
                </a:lnTo>
                <a:cubicBezTo>
                  <a:pt x="12641" y="5652"/>
                  <a:pt x="12640" y="5664"/>
                  <a:pt x="12638" y="5675"/>
                </a:cubicBezTo>
                <a:cubicBezTo>
                  <a:pt x="12635" y="5686"/>
                  <a:pt x="12632" y="5697"/>
                  <a:pt x="12628" y="5708"/>
                </a:cubicBezTo>
                <a:cubicBezTo>
                  <a:pt x="12623" y="5719"/>
                  <a:pt x="12618" y="5729"/>
                  <a:pt x="12611" y="5738"/>
                </a:cubicBezTo>
                <a:cubicBezTo>
                  <a:pt x="12605" y="5748"/>
                  <a:pt x="12598" y="5757"/>
                  <a:pt x="12590" y="5765"/>
                </a:cubicBezTo>
                <a:cubicBezTo>
                  <a:pt x="12582" y="5773"/>
                  <a:pt x="12573" y="5780"/>
                  <a:pt x="12563" y="5787"/>
                </a:cubicBezTo>
                <a:cubicBezTo>
                  <a:pt x="12553" y="5793"/>
                  <a:pt x="12543" y="5799"/>
                  <a:pt x="12533" y="5803"/>
                </a:cubicBezTo>
                <a:cubicBezTo>
                  <a:pt x="12522" y="5807"/>
                  <a:pt x="12511" y="5811"/>
                  <a:pt x="12500" y="5813"/>
                </a:cubicBezTo>
                <a:cubicBezTo>
                  <a:pt x="12488" y="5815"/>
                  <a:pt x="12477" y="5816"/>
                  <a:pt x="12466" y="5816"/>
                </a:cubicBezTo>
                <a:lnTo>
                  <a:pt x="175" y="5816"/>
                </a:lnTo>
                <a:cubicBezTo>
                  <a:pt x="164" y="5816"/>
                  <a:pt x="152" y="5815"/>
                  <a:pt x="141" y="5813"/>
                </a:cubicBezTo>
                <a:cubicBezTo>
                  <a:pt x="130" y="5811"/>
                  <a:pt x="119" y="5807"/>
                  <a:pt x="108" y="5803"/>
                </a:cubicBezTo>
                <a:cubicBezTo>
                  <a:pt x="97" y="5799"/>
                  <a:pt x="87" y="5793"/>
                  <a:pt x="78" y="5787"/>
                </a:cubicBezTo>
                <a:cubicBezTo>
                  <a:pt x="68" y="5780"/>
                  <a:pt x="59" y="5773"/>
                  <a:pt x="51" y="5765"/>
                </a:cubicBezTo>
                <a:cubicBezTo>
                  <a:pt x="43" y="5757"/>
                  <a:pt x="36" y="5748"/>
                  <a:pt x="29" y="5738"/>
                </a:cubicBezTo>
                <a:cubicBezTo>
                  <a:pt x="23" y="5729"/>
                  <a:pt x="18" y="5719"/>
                  <a:pt x="13" y="5708"/>
                </a:cubicBezTo>
                <a:cubicBezTo>
                  <a:pt x="9" y="5697"/>
                  <a:pt x="5" y="5686"/>
                  <a:pt x="3" y="5675"/>
                </a:cubicBezTo>
                <a:cubicBezTo>
                  <a:pt x="1" y="5664"/>
                  <a:pt x="0" y="5652"/>
                  <a:pt x="0" y="5641"/>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1" name="任意多边形 180"/>
          <p:cNvSpPr/>
          <p:nvPr/>
        </p:nvSpPr>
        <p:spPr>
          <a:xfrm>
            <a:off x="868680" y="1982880"/>
            <a:ext cx="474480" cy="474120"/>
          </a:xfrm>
          <a:custGeom>
            <a:avLst/>
            <a:gdLst/>
            <a:ahLst/>
            <a:cxnLst/>
            <a:rect l="0" t="0" r="r" b="b"/>
            <a:pathLst>
              <a:path w="1318" h="1317">
                <a:moveTo>
                  <a:pt x="1318" y="659"/>
                </a:moveTo>
                <a:cubicBezTo>
                  <a:pt x="1318" y="681"/>
                  <a:pt x="1317" y="702"/>
                  <a:pt x="1315" y="724"/>
                </a:cubicBezTo>
                <a:cubicBezTo>
                  <a:pt x="1313" y="745"/>
                  <a:pt x="1310" y="766"/>
                  <a:pt x="1305" y="787"/>
                </a:cubicBezTo>
                <a:cubicBezTo>
                  <a:pt x="1301" y="809"/>
                  <a:pt x="1296" y="830"/>
                  <a:pt x="1290" y="850"/>
                </a:cubicBezTo>
                <a:cubicBezTo>
                  <a:pt x="1284" y="871"/>
                  <a:pt x="1276" y="891"/>
                  <a:pt x="1268" y="911"/>
                </a:cubicBezTo>
                <a:cubicBezTo>
                  <a:pt x="1260" y="931"/>
                  <a:pt x="1251" y="950"/>
                  <a:pt x="1240" y="969"/>
                </a:cubicBezTo>
                <a:cubicBezTo>
                  <a:pt x="1230" y="988"/>
                  <a:pt x="1219" y="1007"/>
                  <a:pt x="1207" y="1025"/>
                </a:cubicBezTo>
                <a:cubicBezTo>
                  <a:pt x="1195" y="1043"/>
                  <a:pt x="1182" y="1060"/>
                  <a:pt x="1169" y="1077"/>
                </a:cubicBezTo>
                <a:cubicBezTo>
                  <a:pt x="1155" y="1093"/>
                  <a:pt x="1141" y="1109"/>
                  <a:pt x="1125" y="1125"/>
                </a:cubicBezTo>
                <a:cubicBezTo>
                  <a:pt x="1110" y="1140"/>
                  <a:pt x="1094" y="1154"/>
                  <a:pt x="1077" y="1168"/>
                </a:cubicBezTo>
                <a:cubicBezTo>
                  <a:pt x="1061" y="1182"/>
                  <a:pt x="1043" y="1194"/>
                  <a:pt x="1026" y="1206"/>
                </a:cubicBezTo>
                <a:cubicBezTo>
                  <a:pt x="1008" y="1218"/>
                  <a:pt x="989" y="1229"/>
                  <a:pt x="970" y="1240"/>
                </a:cubicBezTo>
                <a:cubicBezTo>
                  <a:pt x="951" y="1250"/>
                  <a:pt x="932" y="1259"/>
                  <a:pt x="912" y="1267"/>
                </a:cubicBezTo>
                <a:cubicBezTo>
                  <a:pt x="892" y="1276"/>
                  <a:pt x="871" y="1283"/>
                  <a:pt x="850" y="1289"/>
                </a:cubicBezTo>
                <a:cubicBezTo>
                  <a:pt x="829" y="1295"/>
                  <a:pt x="808" y="1301"/>
                  <a:pt x="787" y="1305"/>
                </a:cubicBezTo>
                <a:cubicBezTo>
                  <a:pt x="766" y="1309"/>
                  <a:pt x="745" y="1312"/>
                  <a:pt x="723" y="1314"/>
                </a:cubicBezTo>
                <a:cubicBezTo>
                  <a:pt x="702" y="1316"/>
                  <a:pt x="680" y="1317"/>
                  <a:pt x="659" y="1317"/>
                </a:cubicBezTo>
                <a:cubicBezTo>
                  <a:pt x="637" y="1317"/>
                  <a:pt x="616" y="1316"/>
                  <a:pt x="594" y="1314"/>
                </a:cubicBezTo>
                <a:cubicBezTo>
                  <a:pt x="573" y="1312"/>
                  <a:pt x="552" y="1309"/>
                  <a:pt x="530" y="1305"/>
                </a:cubicBezTo>
                <a:cubicBezTo>
                  <a:pt x="509" y="1301"/>
                  <a:pt x="488" y="1295"/>
                  <a:pt x="468" y="1289"/>
                </a:cubicBezTo>
                <a:cubicBezTo>
                  <a:pt x="447" y="1283"/>
                  <a:pt x="427" y="1276"/>
                  <a:pt x="407" y="1267"/>
                </a:cubicBezTo>
                <a:cubicBezTo>
                  <a:pt x="387" y="1259"/>
                  <a:pt x="367" y="1250"/>
                  <a:pt x="348" y="1240"/>
                </a:cubicBezTo>
                <a:cubicBezTo>
                  <a:pt x="329" y="1229"/>
                  <a:pt x="311" y="1218"/>
                  <a:pt x="293" y="1206"/>
                </a:cubicBezTo>
                <a:cubicBezTo>
                  <a:pt x="275" y="1194"/>
                  <a:pt x="258" y="1182"/>
                  <a:pt x="241" y="1168"/>
                </a:cubicBezTo>
                <a:cubicBezTo>
                  <a:pt x="224" y="1154"/>
                  <a:pt x="209" y="1140"/>
                  <a:pt x="193" y="1125"/>
                </a:cubicBezTo>
                <a:cubicBezTo>
                  <a:pt x="178" y="1109"/>
                  <a:pt x="164" y="1093"/>
                  <a:pt x="150" y="1077"/>
                </a:cubicBezTo>
                <a:cubicBezTo>
                  <a:pt x="136" y="1060"/>
                  <a:pt x="123" y="1043"/>
                  <a:pt x="111" y="1025"/>
                </a:cubicBezTo>
                <a:cubicBezTo>
                  <a:pt x="99" y="1007"/>
                  <a:pt x="88" y="988"/>
                  <a:pt x="78" y="969"/>
                </a:cubicBezTo>
                <a:cubicBezTo>
                  <a:pt x="68" y="950"/>
                  <a:pt x="59" y="931"/>
                  <a:pt x="51" y="911"/>
                </a:cubicBezTo>
                <a:cubicBezTo>
                  <a:pt x="42" y="891"/>
                  <a:pt x="35" y="871"/>
                  <a:pt x="29" y="850"/>
                </a:cubicBezTo>
                <a:cubicBezTo>
                  <a:pt x="23" y="830"/>
                  <a:pt x="17" y="809"/>
                  <a:pt x="13" y="787"/>
                </a:cubicBezTo>
                <a:cubicBezTo>
                  <a:pt x="9" y="766"/>
                  <a:pt x="6" y="745"/>
                  <a:pt x="4" y="724"/>
                </a:cubicBezTo>
                <a:cubicBezTo>
                  <a:pt x="2" y="702"/>
                  <a:pt x="0" y="681"/>
                  <a:pt x="0" y="659"/>
                </a:cubicBezTo>
                <a:cubicBezTo>
                  <a:pt x="0" y="637"/>
                  <a:pt x="2" y="616"/>
                  <a:pt x="4" y="595"/>
                </a:cubicBezTo>
                <a:cubicBezTo>
                  <a:pt x="6" y="573"/>
                  <a:pt x="9" y="552"/>
                  <a:pt x="13" y="531"/>
                </a:cubicBezTo>
                <a:cubicBezTo>
                  <a:pt x="17" y="509"/>
                  <a:pt x="23" y="489"/>
                  <a:pt x="29" y="468"/>
                </a:cubicBezTo>
                <a:cubicBezTo>
                  <a:pt x="35" y="447"/>
                  <a:pt x="42" y="427"/>
                  <a:pt x="51" y="406"/>
                </a:cubicBezTo>
                <a:cubicBezTo>
                  <a:pt x="59" y="386"/>
                  <a:pt x="68" y="367"/>
                  <a:pt x="78" y="348"/>
                </a:cubicBezTo>
                <a:cubicBezTo>
                  <a:pt x="88" y="329"/>
                  <a:pt x="99" y="310"/>
                  <a:pt x="111" y="292"/>
                </a:cubicBezTo>
                <a:cubicBezTo>
                  <a:pt x="123" y="274"/>
                  <a:pt x="136" y="257"/>
                  <a:pt x="150" y="240"/>
                </a:cubicBezTo>
                <a:cubicBezTo>
                  <a:pt x="164" y="224"/>
                  <a:pt x="178" y="208"/>
                  <a:pt x="193" y="193"/>
                </a:cubicBezTo>
                <a:cubicBezTo>
                  <a:pt x="209" y="177"/>
                  <a:pt x="224" y="163"/>
                  <a:pt x="241" y="149"/>
                </a:cubicBezTo>
                <a:cubicBezTo>
                  <a:pt x="258" y="135"/>
                  <a:pt x="275" y="123"/>
                  <a:pt x="293" y="111"/>
                </a:cubicBezTo>
                <a:cubicBezTo>
                  <a:pt x="311" y="99"/>
                  <a:pt x="329" y="88"/>
                  <a:pt x="348" y="77"/>
                </a:cubicBezTo>
                <a:cubicBezTo>
                  <a:pt x="367" y="67"/>
                  <a:pt x="387" y="58"/>
                  <a:pt x="407" y="50"/>
                </a:cubicBezTo>
                <a:cubicBezTo>
                  <a:pt x="427" y="42"/>
                  <a:pt x="447" y="34"/>
                  <a:pt x="468" y="28"/>
                </a:cubicBezTo>
                <a:cubicBezTo>
                  <a:pt x="488" y="22"/>
                  <a:pt x="509" y="17"/>
                  <a:pt x="530" y="12"/>
                </a:cubicBezTo>
                <a:cubicBezTo>
                  <a:pt x="552" y="8"/>
                  <a:pt x="573" y="5"/>
                  <a:pt x="594" y="3"/>
                </a:cubicBezTo>
                <a:cubicBezTo>
                  <a:pt x="616" y="1"/>
                  <a:pt x="637" y="0"/>
                  <a:pt x="659" y="0"/>
                </a:cubicBezTo>
                <a:cubicBezTo>
                  <a:pt x="680" y="0"/>
                  <a:pt x="702" y="1"/>
                  <a:pt x="723" y="3"/>
                </a:cubicBezTo>
                <a:cubicBezTo>
                  <a:pt x="745" y="5"/>
                  <a:pt x="766" y="8"/>
                  <a:pt x="787" y="12"/>
                </a:cubicBezTo>
                <a:cubicBezTo>
                  <a:pt x="808" y="17"/>
                  <a:pt x="829" y="22"/>
                  <a:pt x="850" y="28"/>
                </a:cubicBezTo>
                <a:cubicBezTo>
                  <a:pt x="871" y="34"/>
                  <a:pt x="892" y="42"/>
                  <a:pt x="912" y="50"/>
                </a:cubicBezTo>
                <a:cubicBezTo>
                  <a:pt x="932" y="58"/>
                  <a:pt x="951" y="67"/>
                  <a:pt x="970" y="77"/>
                </a:cubicBezTo>
                <a:cubicBezTo>
                  <a:pt x="989" y="88"/>
                  <a:pt x="1008" y="99"/>
                  <a:pt x="1026" y="111"/>
                </a:cubicBezTo>
                <a:cubicBezTo>
                  <a:pt x="1043" y="123"/>
                  <a:pt x="1061" y="135"/>
                  <a:pt x="1077" y="149"/>
                </a:cubicBezTo>
                <a:cubicBezTo>
                  <a:pt x="1094" y="163"/>
                  <a:pt x="1110" y="177"/>
                  <a:pt x="1125" y="193"/>
                </a:cubicBezTo>
                <a:cubicBezTo>
                  <a:pt x="1141" y="208"/>
                  <a:pt x="1155" y="224"/>
                  <a:pt x="1169" y="240"/>
                </a:cubicBezTo>
                <a:cubicBezTo>
                  <a:pt x="1182" y="257"/>
                  <a:pt x="1195" y="274"/>
                  <a:pt x="1207" y="292"/>
                </a:cubicBezTo>
                <a:cubicBezTo>
                  <a:pt x="1219" y="310"/>
                  <a:pt x="1230" y="329"/>
                  <a:pt x="1240" y="348"/>
                </a:cubicBezTo>
                <a:cubicBezTo>
                  <a:pt x="1251" y="367"/>
                  <a:pt x="1260" y="386"/>
                  <a:pt x="1268" y="406"/>
                </a:cubicBezTo>
                <a:cubicBezTo>
                  <a:pt x="1276" y="427"/>
                  <a:pt x="1284" y="447"/>
                  <a:pt x="1290" y="468"/>
                </a:cubicBezTo>
                <a:cubicBezTo>
                  <a:pt x="1296" y="489"/>
                  <a:pt x="1301" y="509"/>
                  <a:pt x="1305" y="531"/>
                </a:cubicBezTo>
                <a:cubicBezTo>
                  <a:pt x="1310" y="552"/>
                  <a:pt x="1313" y="573"/>
                  <a:pt x="1315" y="595"/>
                </a:cubicBezTo>
                <a:cubicBezTo>
                  <a:pt x="1317" y="616"/>
                  <a:pt x="1318" y="637"/>
                  <a:pt x="1318" y="659"/>
                </a:cubicBezTo>
                <a:close/>
              </a:path>
            </a:pathLst>
          </a:custGeom>
          <a:solidFill>
            <a:srgbClr val="4A90E2">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82" name="图片 181"/>
          <p:cNvPicPr/>
          <p:nvPr/>
        </p:nvPicPr>
        <p:blipFill>
          <a:blip r:embed="rId4"/>
          <a:stretch/>
        </p:blipFill>
        <p:spPr>
          <a:xfrm>
            <a:off x="987480" y="2101320"/>
            <a:ext cx="236520" cy="236520"/>
          </a:xfrm>
          <a:prstGeom prst="rect">
            <a:avLst/>
          </a:prstGeom>
          <a:noFill/>
          <a:ln w="0">
            <a:noFill/>
          </a:ln>
        </p:spPr>
      </p:pic>
      <p:sp>
        <p:nvSpPr>
          <p:cNvPr id="183" name="文本框 182"/>
          <p:cNvSpPr txBox="1"/>
          <p:nvPr/>
        </p:nvSpPr>
        <p:spPr>
          <a:xfrm>
            <a:off x="679320" y="1028880"/>
            <a:ext cx="2280600" cy="413640"/>
          </a:xfrm>
          <a:prstGeom prst="rect">
            <a:avLst/>
          </a:prstGeom>
          <a:noFill/>
          <a:ln w="0">
            <a:noFill/>
          </a:ln>
        </p:spPr>
        <p:txBody>
          <a:bodyPr wrap="none" lIns="0" tIns="0" rIns="0" bIns="0" anchor="t">
            <a:spAutoFit/>
          </a:bodyPr>
          <a:lstStyle/>
          <a:p>
            <a:r>
              <a:rPr lang="zh-CN" sz="2240" b="0" u="none" strike="noStrike">
                <a:solidFill>
                  <a:srgbClr val="FFFFFF"/>
                </a:solidFill>
                <a:effectLst/>
                <a:uFillTx/>
                <a:latin typeface="NotoSansCJKsc"/>
                <a:ea typeface="NotoSansCJKsc"/>
              </a:rPr>
              <a:t>⽤⼾查询需求分析</a:t>
            </a:r>
            <a:endParaRPr lang="en-US" sz="2240" b="0" u="none" strike="noStrike">
              <a:solidFill>
                <a:srgbClr val="000000"/>
              </a:solidFill>
              <a:effectLst/>
              <a:uFillTx/>
              <a:latin typeface="Times New Roman"/>
            </a:endParaRPr>
          </a:p>
        </p:txBody>
      </p:sp>
      <p:sp>
        <p:nvSpPr>
          <p:cNvPr id="184" name="文本框 183"/>
          <p:cNvSpPr txBox="1"/>
          <p:nvPr/>
        </p:nvSpPr>
        <p:spPr>
          <a:xfrm>
            <a:off x="1469520" y="2155320"/>
            <a:ext cx="1110240" cy="230400"/>
          </a:xfrm>
          <a:prstGeom prst="rect">
            <a:avLst/>
          </a:prstGeom>
          <a:noFill/>
          <a:ln w="0">
            <a:noFill/>
          </a:ln>
        </p:spPr>
        <p:txBody>
          <a:bodyPr wrap="none" lIns="0" tIns="0" rIns="0" bIns="0" anchor="t">
            <a:spAutoFit/>
          </a:bodyPr>
          <a:lstStyle/>
          <a:p>
            <a:r>
              <a:rPr lang="zh-CN" sz="1240" b="0" u="none" strike="noStrike">
                <a:solidFill>
                  <a:srgbClr val="BFDBFE"/>
                </a:solidFill>
                <a:effectLst/>
                <a:uFillTx/>
                <a:latin typeface="NotoSansCJKsc"/>
                <a:ea typeface="NotoSansCJKsc"/>
              </a:rPr>
              <a:t>简单事实性查询</a:t>
            </a:r>
            <a:endParaRPr lang="en-US" sz="1240" b="0" u="none" strike="noStrike">
              <a:solidFill>
                <a:srgbClr val="000000"/>
              </a:solidFill>
              <a:effectLst/>
              <a:uFillTx/>
              <a:latin typeface="Times New Roman"/>
            </a:endParaRPr>
          </a:p>
        </p:txBody>
      </p:sp>
      <p:sp>
        <p:nvSpPr>
          <p:cNvPr id="185" name="任意多边形 184"/>
          <p:cNvSpPr/>
          <p:nvPr/>
        </p:nvSpPr>
        <p:spPr>
          <a:xfrm>
            <a:off x="880560" y="3349440"/>
            <a:ext cx="4159800" cy="348120"/>
          </a:xfrm>
          <a:custGeom>
            <a:avLst/>
            <a:gdLst/>
            <a:ahLst/>
            <a:cxnLst/>
            <a:rect l="0" t="0" r="r" b="b"/>
            <a:pathLst>
              <a:path w="11555" h="967">
                <a:moveTo>
                  <a:pt x="0" y="879"/>
                </a:moveTo>
                <a:lnTo>
                  <a:pt x="0" y="88"/>
                </a:lnTo>
                <a:cubicBezTo>
                  <a:pt x="0" y="76"/>
                  <a:pt x="2" y="65"/>
                  <a:pt x="5" y="54"/>
                </a:cubicBezTo>
                <a:cubicBezTo>
                  <a:pt x="7" y="44"/>
                  <a:pt x="11" y="34"/>
                  <a:pt x="16" y="26"/>
                </a:cubicBezTo>
                <a:cubicBezTo>
                  <a:pt x="22" y="18"/>
                  <a:pt x="28" y="11"/>
                  <a:pt x="34" y="7"/>
                </a:cubicBezTo>
                <a:cubicBezTo>
                  <a:pt x="41" y="2"/>
                  <a:pt x="48" y="0"/>
                  <a:pt x="55" y="0"/>
                </a:cubicBezTo>
                <a:lnTo>
                  <a:pt x="11468" y="0"/>
                </a:lnTo>
                <a:cubicBezTo>
                  <a:pt x="11479" y="0"/>
                  <a:pt x="11490" y="2"/>
                  <a:pt x="11501" y="7"/>
                </a:cubicBezTo>
                <a:cubicBezTo>
                  <a:pt x="11512" y="11"/>
                  <a:pt x="11521" y="18"/>
                  <a:pt x="11530" y="26"/>
                </a:cubicBezTo>
                <a:cubicBezTo>
                  <a:pt x="11538" y="34"/>
                  <a:pt x="11544" y="44"/>
                  <a:pt x="11549" y="54"/>
                </a:cubicBezTo>
                <a:cubicBezTo>
                  <a:pt x="11553" y="65"/>
                  <a:pt x="11555" y="76"/>
                  <a:pt x="11555" y="88"/>
                </a:cubicBezTo>
                <a:lnTo>
                  <a:pt x="11555" y="879"/>
                </a:lnTo>
                <a:cubicBezTo>
                  <a:pt x="11555" y="891"/>
                  <a:pt x="11553" y="902"/>
                  <a:pt x="11549" y="913"/>
                </a:cubicBezTo>
                <a:cubicBezTo>
                  <a:pt x="11544" y="923"/>
                  <a:pt x="11538" y="933"/>
                  <a:pt x="11530" y="941"/>
                </a:cubicBezTo>
                <a:cubicBezTo>
                  <a:pt x="11521" y="949"/>
                  <a:pt x="11512" y="956"/>
                  <a:pt x="11501" y="960"/>
                </a:cubicBezTo>
                <a:cubicBezTo>
                  <a:pt x="11490" y="965"/>
                  <a:pt x="11479" y="967"/>
                  <a:pt x="11468" y="967"/>
                </a:cubicBezTo>
                <a:lnTo>
                  <a:pt x="55" y="967"/>
                </a:lnTo>
                <a:cubicBezTo>
                  <a:pt x="48" y="967"/>
                  <a:pt x="41" y="965"/>
                  <a:pt x="34" y="960"/>
                </a:cubicBezTo>
                <a:cubicBezTo>
                  <a:pt x="28" y="956"/>
                  <a:pt x="22" y="949"/>
                  <a:pt x="16" y="941"/>
                </a:cubicBezTo>
                <a:cubicBezTo>
                  <a:pt x="11" y="933"/>
                  <a:pt x="7" y="923"/>
                  <a:pt x="5" y="913"/>
                </a:cubicBezTo>
                <a:cubicBezTo>
                  <a:pt x="2" y="902"/>
                  <a:pt x="0" y="891"/>
                  <a:pt x="0" y="879"/>
                </a:cubicBezTo>
                <a:close/>
              </a:path>
            </a:pathLst>
          </a:custGeom>
          <a:solidFill>
            <a:srgbClr val="FF9900">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86" name="任意多边形 185"/>
          <p:cNvSpPr/>
          <p:nvPr/>
        </p:nvSpPr>
        <p:spPr>
          <a:xfrm>
            <a:off x="868680" y="3349440"/>
            <a:ext cx="32040" cy="348120"/>
          </a:xfrm>
          <a:custGeom>
            <a:avLst/>
            <a:gdLst/>
            <a:ahLst/>
            <a:cxnLst/>
            <a:rect l="0" t="0" r="r" b="b"/>
            <a:pathLst>
              <a:path w="89" h="967">
                <a:moveTo>
                  <a:pt x="0" y="0"/>
                </a:moveTo>
                <a:lnTo>
                  <a:pt x="89" y="0"/>
                </a:lnTo>
                <a:lnTo>
                  <a:pt x="89" y="967"/>
                </a:lnTo>
                <a:lnTo>
                  <a:pt x="0" y="96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87" name="图片 186"/>
          <p:cNvPicPr/>
          <p:nvPr/>
        </p:nvPicPr>
        <p:blipFill>
          <a:blip r:embed="rId5"/>
          <a:stretch/>
        </p:blipFill>
        <p:spPr>
          <a:xfrm>
            <a:off x="869040" y="3152160"/>
            <a:ext cx="4170960" cy="133920"/>
          </a:xfrm>
          <a:prstGeom prst="rect">
            <a:avLst/>
          </a:prstGeom>
          <a:noFill/>
          <a:ln w="0">
            <a:noFill/>
          </a:ln>
        </p:spPr>
      </p:pic>
      <p:pic>
        <p:nvPicPr>
          <p:cNvPr id="188" name="图片 187"/>
          <p:cNvPicPr/>
          <p:nvPr/>
        </p:nvPicPr>
        <p:blipFill>
          <a:blip r:embed="rId6"/>
          <a:stretch/>
        </p:blipFill>
        <p:spPr>
          <a:xfrm>
            <a:off x="987480" y="3484080"/>
            <a:ext cx="86400" cy="94320"/>
          </a:xfrm>
          <a:prstGeom prst="rect">
            <a:avLst/>
          </a:prstGeom>
          <a:noFill/>
          <a:ln w="0">
            <a:noFill/>
          </a:ln>
        </p:spPr>
      </p:pic>
      <p:sp>
        <p:nvSpPr>
          <p:cNvPr id="189" name="文本框 188"/>
          <p:cNvSpPr txBox="1"/>
          <p:nvPr/>
        </p:nvSpPr>
        <p:spPr>
          <a:xfrm>
            <a:off x="869040" y="2700000"/>
            <a:ext cx="344952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快速获取单⼀、明确的事实或定义信息，⽆需深⼊分析或综合多个来源</a:t>
            </a:r>
            <a:endParaRPr lang="en-US" sz="870" b="0" u="none" strike="noStrike">
              <a:solidFill>
                <a:srgbClr val="000000"/>
              </a:solidFill>
              <a:effectLst/>
              <a:uFillTx/>
              <a:latin typeface="Times New Roman"/>
            </a:endParaRPr>
          </a:p>
        </p:txBody>
      </p:sp>
      <p:sp>
        <p:nvSpPr>
          <p:cNvPr id="190" name="文本框 189"/>
          <p:cNvSpPr txBox="1"/>
          <p:nvPr/>
        </p:nvSpPr>
        <p:spPr>
          <a:xfrm>
            <a:off x="1137600" y="3460320"/>
            <a:ext cx="11016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191" name="文本框 190"/>
          <p:cNvSpPr txBox="1"/>
          <p:nvPr/>
        </p:nvSpPr>
        <p:spPr>
          <a:xfrm>
            <a:off x="1172880" y="3434760"/>
            <a:ext cx="111312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公司的年度收⼊是多少</a:t>
            </a:r>
            <a:endParaRPr lang="en-US" sz="870" b="0" u="none" strike="noStrike">
              <a:solidFill>
                <a:srgbClr val="000000"/>
              </a:solidFill>
              <a:effectLst/>
              <a:uFillTx/>
              <a:latin typeface="Times New Roman"/>
            </a:endParaRPr>
          </a:p>
        </p:txBody>
      </p:sp>
      <p:pic>
        <p:nvPicPr>
          <p:cNvPr id="192" name="图片 191"/>
          <p:cNvPicPr/>
          <p:nvPr/>
        </p:nvPicPr>
        <p:blipFill>
          <a:blip r:embed="rId7"/>
          <a:stretch/>
        </p:blipFill>
        <p:spPr>
          <a:xfrm>
            <a:off x="2377800" y="3484080"/>
            <a:ext cx="86400" cy="94320"/>
          </a:xfrm>
          <a:prstGeom prst="rect">
            <a:avLst/>
          </a:prstGeom>
          <a:noFill/>
          <a:ln w="0">
            <a:noFill/>
          </a:ln>
        </p:spPr>
      </p:pic>
      <p:sp>
        <p:nvSpPr>
          <p:cNvPr id="193" name="任意多边形 192"/>
          <p:cNvSpPr/>
          <p:nvPr/>
        </p:nvSpPr>
        <p:spPr>
          <a:xfrm>
            <a:off x="5482440" y="1793160"/>
            <a:ext cx="4551120" cy="2093760"/>
          </a:xfrm>
          <a:custGeom>
            <a:avLst/>
            <a:gdLst/>
            <a:ahLst/>
            <a:cxnLst/>
            <a:rect l="0" t="0" r="r" b="b"/>
            <a:pathLst>
              <a:path w="12642" h="5816">
                <a:moveTo>
                  <a:pt x="0" y="5641"/>
                </a:moveTo>
                <a:lnTo>
                  <a:pt x="0" y="176"/>
                </a:lnTo>
                <a:cubicBezTo>
                  <a:pt x="0" y="164"/>
                  <a:pt x="1" y="153"/>
                  <a:pt x="4" y="141"/>
                </a:cubicBezTo>
                <a:cubicBezTo>
                  <a:pt x="6" y="130"/>
                  <a:pt x="9" y="119"/>
                  <a:pt x="14" y="108"/>
                </a:cubicBezTo>
                <a:cubicBezTo>
                  <a:pt x="18" y="98"/>
                  <a:pt x="23" y="88"/>
                  <a:pt x="30" y="78"/>
                </a:cubicBezTo>
                <a:cubicBezTo>
                  <a:pt x="36" y="68"/>
                  <a:pt x="44" y="60"/>
                  <a:pt x="52" y="51"/>
                </a:cubicBezTo>
                <a:cubicBezTo>
                  <a:pt x="60" y="43"/>
                  <a:pt x="69" y="36"/>
                  <a:pt x="78" y="30"/>
                </a:cubicBezTo>
                <a:cubicBezTo>
                  <a:pt x="88" y="23"/>
                  <a:pt x="98" y="18"/>
                  <a:pt x="109" y="13"/>
                </a:cubicBezTo>
                <a:cubicBezTo>
                  <a:pt x="119" y="9"/>
                  <a:pt x="130" y="6"/>
                  <a:pt x="142" y="3"/>
                </a:cubicBezTo>
                <a:cubicBezTo>
                  <a:pt x="153" y="1"/>
                  <a:pt x="164" y="0"/>
                  <a:pt x="176" y="0"/>
                </a:cubicBezTo>
                <a:lnTo>
                  <a:pt x="12466" y="0"/>
                </a:lnTo>
                <a:cubicBezTo>
                  <a:pt x="12478" y="0"/>
                  <a:pt x="12489" y="1"/>
                  <a:pt x="12500" y="3"/>
                </a:cubicBezTo>
                <a:cubicBezTo>
                  <a:pt x="12512" y="6"/>
                  <a:pt x="12523" y="9"/>
                  <a:pt x="12533" y="13"/>
                </a:cubicBezTo>
                <a:cubicBezTo>
                  <a:pt x="12544" y="18"/>
                  <a:pt x="12554" y="23"/>
                  <a:pt x="12564" y="30"/>
                </a:cubicBezTo>
                <a:cubicBezTo>
                  <a:pt x="12573" y="36"/>
                  <a:pt x="12582" y="43"/>
                  <a:pt x="12590" y="51"/>
                </a:cubicBezTo>
                <a:cubicBezTo>
                  <a:pt x="12598" y="60"/>
                  <a:pt x="12606" y="68"/>
                  <a:pt x="12612" y="78"/>
                </a:cubicBezTo>
                <a:cubicBezTo>
                  <a:pt x="12618" y="88"/>
                  <a:pt x="12624" y="98"/>
                  <a:pt x="12628" y="108"/>
                </a:cubicBezTo>
                <a:cubicBezTo>
                  <a:pt x="12633" y="119"/>
                  <a:pt x="12636" y="130"/>
                  <a:pt x="12638" y="141"/>
                </a:cubicBezTo>
                <a:cubicBezTo>
                  <a:pt x="12640" y="153"/>
                  <a:pt x="12642" y="164"/>
                  <a:pt x="12642" y="176"/>
                </a:cubicBezTo>
                <a:lnTo>
                  <a:pt x="12642" y="5641"/>
                </a:lnTo>
                <a:cubicBezTo>
                  <a:pt x="12642" y="5652"/>
                  <a:pt x="12640" y="5664"/>
                  <a:pt x="12638" y="5675"/>
                </a:cubicBezTo>
                <a:cubicBezTo>
                  <a:pt x="12636" y="5686"/>
                  <a:pt x="12633" y="5697"/>
                  <a:pt x="12628" y="5708"/>
                </a:cubicBezTo>
                <a:cubicBezTo>
                  <a:pt x="12624" y="5719"/>
                  <a:pt x="12618" y="5729"/>
                  <a:pt x="12612" y="5738"/>
                </a:cubicBezTo>
                <a:cubicBezTo>
                  <a:pt x="12606" y="5748"/>
                  <a:pt x="12598" y="5757"/>
                  <a:pt x="12590" y="5765"/>
                </a:cubicBezTo>
                <a:cubicBezTo>
                  <a:pt x="12582" y="5773"/>
                  <a:pt x="12573" y="5780"/>
                  <a:pt x="12564" y="5787"/>
                </a:cubicBezTo>
                <a:cubicBezTo>
                  <a:pt x="12554" y="5793"/>
                  <a:pt x="12544" y="5799"/>
                  <a:pt x="12533" y="5803"/>
                </a:cubicBezTo>
                <a:cubicBezTo>
                  <a:pt x="12523" y="5807"/>
                  <a:pt x="12512" y="5811"/>
                  <a:pt x="12500" y="5813"/>
                </a:cubicBezTo>
                <a:cubicBezTo>
                  <a:pt x="12489" y="5815"/>
                  <a:pt x="12478" y="5816"/>
                  <a:pt x="12466" y="5816"/>
                </a:cubicBezTo>
                <a:lnTo>
                  <a:pt x="176" y="5816"/>
                </a:lnTo>
                <a:cubicBezTo>
                  <a:pt x="164" y="5816"/>
                  <a:pt x="153" y="5815"/>
                  <a:pt x="142" y="5813"/>
                </a:cubicBezTo>
                <a:cubicBezTo>
                  <a:pt x="130" y="5811"/>
                  <a:pt x="119" y="5807"/>
                  <a:pt x="109" y="5803"/>
                </a:cubicBezTo>
                <a:cubicBezTo>
                  <a:pt x="98" y="5799"/>
                  <a:pt x="88" y="5793"/>
                  <a:pt x="78" y="5787"/>
                </a:cubicBezTo>
                <a:cubicBezTo>
                  <a:pt x="69" y="5780"/>
                  <a:pt x="60" y="5773"/>
                  <a:pt x="52" y="5765"/>
                </a:cubicBezTo>
                <a:cubicBezTo>
                  <a:pt x="44" y="5757"/>
                  <a:pt x="36" y="5748"/>
                  <a:pt x="30" y="5738"/>
                </a:cubicBezTo>
                <a:cubicBezTo>
                  <a:pt x="23" y="5729"/>
                  <a:pt x="18" y="5719"/>
                  <a:pt x="14" y="5708"/>
                </a:cubicBezTo>
                <a:cubicBezTo>
                  <a:pt x="9" y="5697"/>
                  <a:pt x="6" y="5686"/>
                  <a:pt x="4" y="5675"/>
                </a:cubicBezTo>
                <a:cubicBezTo>
                  <a:pt x="1" y="5664"/>
                  <a:pt x="0" y="5652"/>
                  <a:pt x="0" y="5641"/>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4" name="任意多边形 193"/>
          <p:cNvSpPr/>
          <p:nvPr/>
        </p:nvSpPr>
        <p:spPr>
          <a:xfrm>
            <a:off x="5672160" y="1982880"/>
            <a:ext cx="474480" cy="474120"/>
          </a:xfrm>
          <a:custGeom>
            <a:avLst/>
            <a:gdLst/>
            <a:ahLst/>
            <a:cxnLst/>
            <a:rect l="0" t="0" r="r" b="b"/>
            <a:pathLst>
              <a:path w="1318" h="1317">
                <a:moveTo>
                  <a:pt x="1318" y="659"/>
                </a:moveTo>
                <a:cubicBezTo>
                  <a:pt x="1318" y="681"/>
                  <a:pt x="1317" y="702"/>
                  <a:pt x="1315" y="724"/>
                </a:cubicBezTo>
                <a:cubicBezTo>
                  <a:pt x="1312" y="745"/>
                  <a:pt x="1309" y="766"/>
                  <a:pt x="1305" y="787"/>
                </a:cubicBezTo>
                <a:cubicBezTo>
                  <a:pt x="1301" y="809"/>
                  <a:pt x="1296" y="830"/>
                  <a:pt x="1289" y="850"/>
                </a:cubicBezTo>
                <a:cubicBezTo>
                  <a:pt x="1283" y="871"/>
                  <a:pt x="1276" y="891"/>
                  <a:pt x="1268" y="911"/>
                </a:cubicBezTo>
                <a:cubicBezTo>
                  <a:pt x="1259" y="931"/>
                  <a:pt x="1250" y="950"/>
                  <a:pt x="1240" y="969"/>
                </a:cubicBezTo>
                <a:cubicBezTo>
                  <a:pt x="1230" y="988"/>
                  <a:pt x="1219" y="1007"/>
                  <a:pt x="1207" y="1025"/>
                </a:cubicBezTo>
                <a:cubicBezTo>
                  <a:pt x="1195" y="1043"/>
                  <a:pt x="1182" y="1060"/>
                  <a:pt x="1168" y="1077"/>
                </a:cubicBezTo>
                <a:cubicBezTo>
                  <a:pt x="1155" y="1093"/>
                  <a:pt x="1140" y="1109"/>
                  <a:pt x="1125" y="1125"/>
                </a:cubicBezTo>
                <a:cubicBezTo>
                  <a:pt x="1110" y="1140"/>
                  <a:pt x="1094" y="1154"/>
                  <a:pt x="1077" y="1168"/>
                </a:cubicBezTo>
                <a:cubicBezTo>
                  <a:pt x="1060" y="1182"/>
                  <a:pt x="1043" y="1194"/>
                  <a:pt x="1025" y="1206"/>
                </a:cubicBezTo>
                <a:cubicBezTo>
                  <a:pt x="1007" y="1218"/>
                  <a:pt x="989" y="1229"/>
                  <a:pt x="970" y="1240"/>
                </a:cubicBezTo>
                <a:cubicBezTo>
                  <a:pt x="951" y="1250"/>
                  <a:pt x="931" y="1259"/>
                  <a:pt x="911" y="1267"/>
                </a:cubicBezTo>
                <a:cubicBezTo>
                  <a:pt x="891" y="1276"/>
                  <a:pt x="871" y="1283"/>
                  <a:pt x="850" y="1289"/>
                </a:cubicBezTo>
                <a:cubicBezTo>
                  <a:pt x="830" y="1295"/>
                  <a:pt x="809" y="1301"/>
                  <a:pt x="788" y="1305"/>
                </a:cubicBezTo>
                <a:cubicBezTo>
                  <a:pt x="767" y="1309"/>
                  <a:pt x="745" y="1312"/>
                  <a:pt x="724" y="1314"/>
                </a:cubicBezTo>
                <a:cubicBezTo>
                  <a:pt x="702" y="1316"/>
                  <a:pt x="680" y="1317"/>
                  <a:pt x="658" y="1317"/>
                </a:cubicBezTo>
                <a:cubicBezTo>
                  <a:pt x="637" y="1317"/>
                  <a:pt x="615" y="1316"/>
                  <a:pt x="594" y="1314"/>
                </a:cubicBezTo>
                <a:cubicBezTo>
                  <a:pt x="572" y="1312"/>
                  <a:pt x="551" y="1309"/>
                  <a:pt x="530" y="1305"/>
                </a:cubicBezTo>
                <a:cubicBezTo>
                  <a:pt x="509" y="1301"/>
                  <a:pt x="488" y="1295"/>
                  <a:pt x="467" y="1289"/>
                </a:cubicBezTo>
                <a:cubicBezTo>
                  <a:pt x="447" y="1283"/>
                  <a:pt x="426" y="1276"/>
                  <a:pt x="406" y="1267"/>
                </a:cubicBezTo>
                <a:cubicBezTo>
                  <a:pt x="386" y="1259"/>
                  <a:pt x="367" y="1250"/>
                  <a:pt x="348" y="1240"/>
                </a:cubicBezTo>
                <a:cubicBezTo>
                  <a:pt x="329" y="1229"/>
                  <a:pt x="311" y="1218"/>
                  <a:pt x="293" y="1206"/>
                </a:cubicBezTo>
                <a:cubicBezTo>
                  <a:pt x="275" y="1194"/>
                  <a:pt x="257" y="1182"/>
                  <a:pt x="241" y="1168"/>
                </a:cubicBezTo>
                <a:cubicBezTo>
                  <a:pt x="224" y="1154"/>
                  <a:pt x="208" y="1140"/>
                  <a:pt x="193" y="1125"/>
                </a:cubicBezTo>
                <a:cubicBezTo>
                  <a:pt x="178" y="1109"/>
                  <a:pt x="163" y="1093"/>
                  <a:pt x="149" y="1077"/>
                </a:cubicBezTo>
                <a:cubicBezTo>
                  <a:pt x="136" y="1060"/>
                  <a:pt x="123" y="1043"/>
                  <a:pt x="111" y="1025"/>
                </a:cubicBezTo>
                <a:cubicBezTo>
                  <a:pt x="99" y="1007"/>
                  <a:pt x="88" y="988"/>
                  <a:pt x="78" y="969"/>
                </a:cubicBezTo>
                <a:cubicBezTo>
                  <a:pt x="68" y="950"/>
                  <a:pt x="58" y="931"/>
                  <a:pt x="50" y="911"/>
                </a:cubicBezTo>
                <a:cubicBezTo>
                  <a:pt x="42" y="891"/>
                  <a:pt x="35" y="871"/>
                  <a:pt x="28" y="850"/>
                </a:cubicBezTo>
                <a:cubicBezTo>
                  <a:pt x="22" y="830"/>
                  <a:pt x="17" y="809"/>
                  <a:pt x="13" y="787"/>
                </a:cubicBezTo>
                <a:cubicBezTo>
                  <a:pt x="8" y="766"/>
                  <a:pt x="5" y="745"/>
                  <a:pt x="3" y="724"/>
                </a:cubicBezTo>
                <a:cubicBezTo>
                  <a:pt x="1" y="702"/>
                  <a:pt x="0" y="681"/>
                  <a:pt x="0" y="659"/>
                </a:cubicBezTo>
                <a:cubicBezTo>
                  <a:pt x="0" y="637"/>
                  <a:pt x="1" y="616"/>
                  <a:pt x="3" y="595"/>
                </a:cubicBezTo>
                <a:cubicBezTo>
                  <a:pt x="5" y="573"/>
                  <a:pt x="8" y="552"/>
                  <a:pt x="13" y="531"/>
                </a:cubicBezTo>
                <a:cubicBezTo>
                  <a:pt x="17" y="509"/>
                  <a:pt x="22" y="489"/>
                  <a:pt x="28" y="468"/>
                </a:cubicBezTo>
                <a:cubicBezTo>
                  <a:pt x="35" y="447"/>
                  <a:pt x="42" y="427"/>
                  <a:pt x="50" y="406"/>
                </a:cubicBezTo>
                <a:cubicBezTo>
                  <a:pt x="58" y="386"/>
                  <a:pt x="68" y="367"/>
                  <a:pt x="78" y="348"/>
                </a:cubicBezTo>
                <a:cubicBezTo>
                  <a:pt x="88" y="329"/>
                  <a:pt x="99" y="310"/>
                  <a:pt x="111" y="292"/>
                </a:cubicBezTo>
                <a:cubicBezTo>
                  <a:pt x="123" y="274"/>
                  <a:pt x="136" y="257"/>
                  <a:pt x="149" y="240"/>
                </a:cubicBezTo>
                <a:cubicBezTo>
                  <a:pt x="163" y="224"/>
                  <a:pt x="178" y="208"/>
                  <a:pt x="193" y="193"/>
                </a:cubicBezTo>
                <a:cubicBezTo>
                  <a:pt x="208" y="177"/>
                  <a:pt x="224" y="163"/>
                  <a:pt x="241" y="149"/>
                </a:cubicBezTo>
                <a:cubicBezTo>
                  <a:pt x="257" y="135"/>
                  <a:pt x="275" y="123"/>
                  <a:pt x="293" y="111"/>
                </a:cubicBezTo>
                <a:cubicBezTo>
                  <a:pt x="311" y="99"/>
                  <a:pt x="329" y="88"/>
                  <a:pt x="348" y="77"/>
                </a:cubicBezTo>
                <a:cubicBezTo>
                  <a:pt x="367" y="67"/>
                  <a:pt x="386" y="58"/>
                  <a:pt x="406" y="50"/>
                </a:cubicBezTo>
                <a:cubicBezTo>
                  <a:pt x="426" y="42"/>
                  <a:pt x="447" y="34"/>
                  <a:pt x="467" y="28"/>
                </a:cubicBezTo>
                <a:cubicBezTo>
                  <a:pt x="488" y="22"/>
                  <a:pt x="509" y="17"/>
                  <a:pt x="530" y="12"/>
                </a:cubicBezTo>
                <a:cubicBezTo>
                  <a:pt x="551" y="8"/>
                  <a:pt x="572" y="5"/>
                  <a:pt x="594" y="3"/>
                </a:cubicBezTo>
                <a:cubicBezTo>
                  <a:pt x="615" y="1"/>
                  <a:pt x="637" y="0"/>
                  <a:pt x="658" y="0"/>
                </a:cubicBezTo>
                <a:cubicBezTo>
                  <a:pt x="680" y="0"/>
                  <a:pt x="702" y="1"/>
                  <a:pt x="724" y="3"/>
                </a:cubicBezTo>
                <a:cubicBezTo>
                  <a:pt x="745" y="5"/>
                  <a:pt x="767" y="8"/>
                  <a:pt x="788" y="12"/>
                </a:cubicBezTo>
                <a:cubicBezTo>
                  <a:pt x="809" y="17"/>
                  <a:pt x="830" y="22"/>
                  <a:pt x="850" y="28"/>
                </a:cubicBezTo>
                <a:cubicBezTo>
                  <a:pt x="871" y="34"/>
                  <a:pt x="891" y="42"/>
                  <a:pt x="911" y="50"/>
                </a:cubicBezTo>
                <a:cubicBezTo>
                  <a:pt x="931" y="58"/>
                  <a:pt x="951" y="67"/>
                  <a:pt x="970" y="77"/>
                </a:cubicBezTo>
                <a:cubicBezTo>
                  <a:pt x="989" y="88"/>
                  <a:pt x="1007" y="99"/>
                  <a:pt x="1025" y="111"/>
                </a:cubicBezTo>
                <a:cubicBezTo>
                  <a:pt x="1043" y="123"/>
                  <a:pt x="1060" y="135"/>
                  <a:pt x="1077" y="149"/>
                </a:cubicBezTo>
                <a:cubicBezTo>
                  <a:pt x="1094" y="163"/>
                  <a:pt x="1110" y="177"/>
                  <a:pt x="1125" y="193"/>
                </a:cubicBezTo>
                <a:cubicBezTo>
                  <a:pt x="1140" y="208"/>
                  <a:pt x="1155" y="224"/>
                  <a:pt x="1168" y="240"/>
                </a:cubicBezTo>
                <a:cubicBezTo>
                  <a:pt x="1182" y="257"/>
                  <a:pt x="1195" y="274"/>
                  <a:pt x="1207" y="292"/>
                </a:cubicBezTo>
                <a:cubicBezTo>
                  <a:pt x="1219" y="310"/>
                  <a:pt x="1230" y="329"/>
                  <a:pt x="1240" y="348"/>
                </a:cubicBezTo>
                <a:cubicBezTo>
                  <a:pt x="1250" y="367"/>
                  <a:pt x="1259" y="386"/>
                  <a:pt x="1268" y="406"/>
                </a:cubicBezTo>
                <a:cubicBezTo>
                  <a:pt x="1276" y="427"/>
                  <a:pt x="1283" y="447"/>
                  <a:pt x="1289" y="468"/>
                </a:cubicBezTo>
                <a:cubicBezTo>
                  <a:pt x="1296" y="489"/>
                  <a:pt x="1301" y="509"/>
                  <a:pt x="1305" y="531"/>
                </a:cubicBezTo>
                <a:cubicBezTo>
                  <a:pt x="1309" y="552"/>
                  <a:pt x="1312" y="573"/>
                  <a:pt x="1315" y="595"/>
                </a:cubicBezTo>
                <a:cubicBezTo>
                  <a:pt x="1317" y="616"/>
                  <a:pt x="1318" y="637"/>
                  <a:pt x="1318" y="659"/>
                </a:cubicBezTo>
                <a:close/>
              </a:path>
            </a:pathLst>
          </a:custGeom>
          <a:solidFill>
            <a:srgbClr val="4A90E2">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5" name="图片 194"/>
          <p:cNvPicPr/>
          <p:nvPr/>
        </p:nvPicPr>
        <p:blipFill>
          <a:blip r:embed="rId8"/>
          <a:stretch/>
        </p:blipFill>
        <p:spPr>
          <a:xfrm>
            <a:off x="5822280" y="2101320"/>
            <a:ext cx="181440" cy="236520"/>
          </a:xfrm>
          <a:prstGeom prst="rect">
            <a:avLst/>
          </a:prstGeom>
          <a:noFill/>
          <a:ln w="0">
            <a:noFill/>
          </a:ln>
        </p:spPr>
      </p:pic>
      <p:sp>
        <p:nvSpPr>
          <p:cNvPr id="196" name="文本框 195"/>
          <p:cNvSpPr txBox="1"/>
          <p:nvPr/>
        </p:nvSpPr>
        <p:spPr>
          <a:xfrm>
            <a:off x="2278800" y="3460320"/>
            <a:ext cx="11016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197" name="文本框 196"/>
          <p:cNvSpPr txBox="1"/>
          <p:nvPr/>
        </p:nvSpPr>
        <p:spPr>
          <a:xfrm>
            <a:off x="6272640" y="2155320"/>
            <a:ext cx="1427040" cy="230400"/>
          </a:xfrm>
          <a:prstGeom prst="rect">
            <a:avLst/>
          </a:prstGeom>
          <a:noFill/>
          <a:ln w="0">
            <a:noFill/>
          </a:ln>
        </p:spPr>
        <p:txBody>
          <a:bodyPr wrap="none" lIns="0" tIns="0" rIns="0" bIns="0" anchor="t">
            <a:spAutoFit/>
          </a:bodyPr>
          <a:lstStyle/>
          <a:p>
            <a:r>
              <a:rPr lang="zh-CN" sz="1240" b="0" u="none" strike="noStrike">
                <a:solidFill>
                  <a:srgbClr val="BFDBFE"/>
                </a:solidFill>
                <a:effectLst/>
                <a:uFillTx/>
                <a:latin typeface="NotoSansCJKsc"/>
                <a:ea typeface="NotoSansCJKsc"/>
              </a:rPr>
              <a:t>特定⽂件或主题定位</a:t>
            </a:r>
            <a:endParaRPr lang="en-US" sz="1240" b="0" u="none" strike="noStrike">
              <a:solidFill>
                <a:srgbClr val="000000"/>
              </a:solidFill>
              <a:effectLst/>
              <a:uFillTx/>
              <a:latin typeface="Times New Roman"/>
            </a:endParaRPr>
          </a:p>
        </p:txBody>
      </p:sp>
      <p:sp>
        <p:nvSpPr>
          <p:cNvPr id="198" name="任意多边形 197"/>
          <p:cNvSpPr/>
          <p:nvPr/>
        </p:nvSpPr>
        <p:spPr>
          <a:xfrm>
            <a:off x="5684040" y="3349440"/>
            <a:ext cx="4159800" cy="348120"/>
          </a:xfrm>
          <a:custGeom>
            <a:avLst/>
            <a:gdLst/>
            <a:ahLst/>
            <a:cxnLst/>
            <a:rect l="0" t="0" r="r" b="b"/>
            <a:pathLst>
              <a:path w="11555" h="967">
                <a:moveTo>
                  <a:pt x="0" y="879"/>
                </a:moveTo>
                <a:lnTo>
                  <a:pt x="0" y="88"/>
                </a:lnTo>
                <a:cubicBezTo>
                  <a:pt x="0" y="76"/>
                  <a:pt x="1" y="65"/>
                  <a:pt x="4" y="54"/>
                </a:cubicBezTo>
                <a:cubicBezTo>
                  <a:pt x="7" y="44"/>
                  <a:pt x="11" y="34"/>
                  <a:pt x="16" y="26"/>
                </a:cubicBezTo>
                <a:cubicBezTo>
                  <a:pt x="21" y="18"/>
                  <a:pt x="27" y="11"/>
                  <a:pt x="34" y="7"/>
                </a:cubicBezTo>
                <a:cubicBezTo>
                  <a:pt x="40" y="2"/>
                  <a:pt x="47" y="0"/>
                  <a:pt x="55" y="0"/>
                </a:cubicBezTo>
                <a:lnTo>
                  <a:pt x="11467" y="0"/>
                </a:lnTo>
                <a:cubicBezTo>
                  <a:pt x="11479" y="0"/>
                  <a:pt x="11490" y="2"/>
                  <a:pt x="11501" y="7"/>
                </a:cubicBezTo>
                <a:cubicBezTo>
                  <a:pt x="11512" y="11"/>
                  <a:pt x="11521" y="18"/>
                  <a:pt x="11529" y="26"/>
                </a:cubicBezTo>
                <a:cubicBezTo>
                  <a:pt x="11537" y="34"/>
                  <a:pt x="11544" y="44"/>
                  <a:pt x="11548" y="54"/>
                </a:cubicBezTo>
                <a:cubicBezTo>
                  <a:pt x="11553" y="65"/>
                  <a:pt x="11555" y="76"/>
                  <a:pt x="11555" y="88"/>
                </a:cubicBezTo>
                <a:lnTo>
                  <a:pt x="11555" y="879"/>
                </a:lnTo>
                <a:cubicBezTo>
                  <a:pt x="11555" y="891"/>
                  <a:pt x="11553" y="902"/>
                  <a:pt x="11548" y="913"/>
                </a:cubicBezTo>
                <a:cubicBezTo>
                  <a:pt x="11544" y="923"/>
                  <a:pt x="11537" y="933"/>
                  <a:pt x="11529" y="941"/>
                </a:cubicBezTo>
                <a:cubicBezTo>
                  <a:pt x="11521" y="949"/>
                  <a:pt x="11512" y="956"/>
                  <a:pt x="11501" y="960"/>
                </a:cubicBezTo>
                <a:cubicBezTo>
                  <a:pt x="11490" y="965"/>
                  <a:pt x="11479" y="967"/>
                  <a:pt x="11467" y="967"/>
                </a:cubicBezTo>
                <a:lnTo>
                  <a:pt x="55" y="967"/>
                </a:lnTo>
                <a:cubicBezTo>
                  <a:pt x="47" y="967"/>
                  <a:pt x="40" y="965"/>
                  <a:pt x="34" y="960"/>
                </a:cubicBezTo>
                <a:cubicBezTo>
                  <a:pt x="27" y="956"/>
                  <a:pt x="21" y="949"/>
                  <a:pt x="16" y="941"/>
                </a:cubicBezTo>
                <a:cubicBezTo>
                  <a:pt x="11" y="933"/>
                  <a:pt x="7" y="923"/>
                  <a:pt x="4" y="913"/>
                </a:cubicBezTo>
                <a:cubicBezTo>
                  <a:pt x="1" y="902"/>
                  <a:pt x="0" y="891"/>
                  <a:pt x="0" y="879"/>
                </a:cubicBezTo>
                <a:close/>
              </a:path>
            </a:pathLst>
          </a:custGeom>
          <a:solidFill>
            <a:srgbClr val="FF9900">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99" name="任意多边形 198"/>
          <p:cNvSpPr/>
          <p:nvPr/>
        </p:nvSpPr>
        <p:spPr>
          <a:xfrm>
            <a:off x="5672160" y="3349440"/>
            <a:ext cx="32040" cy="348120"/>
          </a:xfrm>
          <a:custGeom>
            <a:avLst/>
            <a:gdLst/>
            <a:ahLst/>
            <a:cxnLst/>
            <a:rect l="0" t="0" r="r" b="b"/>
            <a:pathLst>
              <a:path w="89" h="967">
                <a:moveTo>
                  <a:pt x="0" y="0"/>
                </a:moveTo>
                <a:lnTo>
                  <a:pt x="89" y="0"/>
                </a:lnTo>
                <a:lnTo>
                  <a:pt x="89" y="967"/>
                </a:lnTo>
                <a:lnTo>
                  <a:pt x="0" y="967"/>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00" name="图片 199"/>
          <p:cNvPicPr/>
          <p:nvPr/>
        </p:nvPicPr>
        <p:blipFill>
          <a:blip r:embed="rId9"/>
          <a:stretch/>
        </p:blipFill>
        <p:spPr>
          <a:xfrm>
            <a:off x="5672160" y="3160080"/>
            <a:ext cx="4170960" cy="126000"/>
          </a:xfrm>
          <a:prstGeom prst="rect">
            <a:avLst/>
          </a:prstGeom>
          <a:noFill/>
          <a:ln w="0">
            <a:noFill/>
          </a:ln>
        </p:spPr>
      </p:pic>
      <p:pic>
        <p:nvPicPr>
          <p:cNvPr id="201" name="图片 200"/>
          <p:cNvPicPr/>
          <p:nvPr/>
        </p:nvPicPr>
        <p:blipFill>
          <a:blip r:embed="rId6"/>
          <a:stretch/>
        </p:blipFill>
        <p:spPr>
          <a:xfrm>
            <a:off x="5790960" y="3484080"/>
            <a:ext cx="86400" cy="94320"/>
          </a:xfrm>
          <a:prstGeom prst="rect">
            <a:avLst/>
          </a:prstGeom>
          <a:noFill/>
          <a:ln w="0">
            <a:noFill/>
          </a:ln>
        </p:spPr>
      </p:pic>
      <p:sp>
        <p:nvSpPr>
          <p:cNvPr id="202" name="文本框 201"/>
          <p:cNvSpPr txBox="1"/>
          <p:nvPr/>
        </p:nvSpPr>
        <p:spPr>
          <a:xfrm>
            <a:off x="5672160" y="2700000"/>
            <a:ext cx="289332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查找特定主题、⽂件或关键词相关内容，快速锁定特定⽂档</a:t>
            </a:r>
            <a:endParaRPr lang="en-US" sz="870" b="0" u="none" strike="noStrike">
              <a:solidFill>
                <a:srgbClr val="000000"/>
              </a:solidFill>
              <a:effectLst/>
              <a:uFillTx/>
              <a:latin typeface="Times New Roman"/>
            </a:endParaRPr>
          </a:p>
        </p:txBody>
      </p:sp>
      <p:sp>
        <p:nvSpPr>
          <p:cNvPr id="203" name="文本框 202"/>
          <p:cNvSpPr txBox="1"/>
          <p:nvPr/>
        </p:nvSpPr>
        <p:spPr>
          <a:xfrm>
            <a:off x="5941080" y="3460320"/>
            <a:ext cx="11016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204" name="文本框 203"/>
          <p:cNvSpPr txBox="1"/>
          <p:nvPr/>
        </p:nvSpPr>
        <p:spPr>
          <a:xfrm>
            <a:off x="5976000" y="3434760"/>
            <a:ext cx="22320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找到</a:t>
            </a:r>
            <a:endParaRPr lang="en-US" sz="870" b="0" u="none" strike="noStrike">
              <a:solidFill>
                <a:srgbClr val="000000"/>
              </a:solidFill>
              <a:effectLst/>
              <a:uFillTx/>
              <a:latin typeface="Times New Roman"/>
            </a:endParaRPr>
          </a:p>
        </p:txBody>
      </p:sp>
      <p:sp>
        <p:nvSpPr>
          <p:cNvPr id="205" name="文本框 204"/>
          <p:cNvSpPr txBox="1"/>
          <p:nvPr/>
        </p:nvSpPr>
        <p:spPr>
          <a:xfrm>
            <a:off x="6197400" y="3460320"/>
            <a:ext cx="35460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2023 </a:t>
            </a:r>
            <a:endParaRPr lang="en-US" sz="870" b="0" u="none" strike="noStrike">
              <a:solidFill>
                <a:srgbClr val="000000"/>
              </a:solidFill>
              <a:effectLst/>
              <a:uFillTx/>
              <a:latin typeface="Times New Roman"/>
            </a:endParaRPr>
          </a:p>
        </p:txBody>
      </p:sp>
      <p:sp>
        <p:nvSpPr>
          <p:cNvPr id="206" name="文本框 205"/>
          <p:cNvSpPr txBox="1"/>
          <p:nvPr/>
        </p:nvSpPr>
        <p:spPr>
          <a:xfrm>
            <a:off x="6549120" y="3434760"/>
            <a:ext cx="89064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年的销售计划⽂件</a:t>
            </a:r>
            <a:endParaRPr lang="en-US" sz="870" b="0" u="none" strike="noStrike">
              <a:solidFill>
                <a:srgbClr val="000000"/>
              </a:solidFill>
              <a:effectLst/>
              <a:uFillTx/>
              <a:latin typeface="Times New Roman"/>
            </a:endParaRPr>
          </a:p>
        </p:txBody>
      </p:sp>
      <p:pic>
        <p:nvPicPr>
          <p:cNvPr id="207" name="图片 206"/>
          <p:cNvPicPr/>
          <p:nvPr/>
        </p:nvPicPr>
        <p:blipFill>
          <a:blip r:embed="rId10"/>
          <a:stretch/>
        </p:blipFill>
        <p:spPr>
          <a:xfrm>
            <a:off x="7529040" y="3484080"/>
            <a:ext cx="86400" cy="94320"/>
          </a:xfrm>
          <a:prstGeom prst="rect">
            <a:avLst/>
          </a:prstGeom>
          <a:noFill/>
          <a:ln w="0">
            <a:noFill/>
          </a:ln>
        </p:spPr>
      </p:pic>
      <p:sp>
        <p:nvSpPr>
          <p:cNvPr id="208" name="任意多边形 207"/>
          <p:cNvSpPr/>
          <p:nvPr/>
        </p:nvSpPr>
        <p:spPr>
          <a:xfrm>
            <a:off x="679320" y="4139640"/>
            <a:ext cx="4550760" cy="2085840"/>
          </a:xfrm>
          <a:custGeom>
            <a:avLst/>
            <a:gdLst/>
            <a:ahLst/>
            <a:cxnLst/>
            <a:rect l="0" t="0" r="r" b="b"/>
            <a:pathLst>
              <a:path w="12641" h="5794">
                <a:moveTo>
                  <a:pt x="0" y="5619"/>
                </a:moveTo>
                <a:lnTo>
                  <a:pt x="0" y="175"/>
                </a:lnTo>
                <a:cubicBezTo>
                  <a:pt x="0" y="164"/>
                  <a:pt x="1" y="152"/>
                  <a:pt x="3" y="141"/>
                </a:cubicBezTo>
                <a:cubicBezTo>
                  <a:pt x="5" y="130"/>
                  <a:pt x="9" y="119"/>
                  <a:pt x="13" y="108"/>
                </a:cubicBezTo>
                <a:cubicBezTo>
                  <a:pt x="18" y="97"/>
                  <a:pt x="23" y="87"/>
                  <a:pt x="29" y="78"/>
                </a:cubicBezTo>
                <a:cubicBezTo>
                  <a:pt x="36" y="68"/>
                  <a:pt x="43" y="59"/>
                  <a:pt x="51" y="51"/>
                </a:cubicBezTo>
                <a:cubicBezTo>
                  <a:pt x="59" y="43"/>
                  <a:pt x="68" y="36"/>
                  <a:pt x="78" y="29"/>
                </a:cubicBezTo>
                <a:cubicBezTo>
                  <a:pt x="87" y="23"/>
                  <a:pt x="97" y="17"/>
                  <a:pt x="108" y="13"/>
                </a:cubicBezTo>
                <a:cubicBezTo>
                  <a:pt x="119" y="9"/>
                  <a:pt x="130" y="5"/>
                  <a:pt x="141" y="3"/>
                </a:cubicBezTo>
                <a:cubicBezTo>
                  <a:pt x="152" y="1"/>
                  <a:pt x="164" y="0"/>
                  <a:pt x="175" y="0"/>
                </a:cubicBezTo>
                <a:lnTo>
                  <a:pt x="12466" y="0"/>
                </a:lnTo>
                <a:cubicBezTo>
                  <a:pt x="12477" y="0"/>
                  <a:pt x="12488" y="1"/>
                  <a:pt x="12500" y="3"/>
                </a:cubicBezTo>
                <a:cubicBezTo>
                  <a:pt x="12511" y="5"/>
                  <a:pt x="12522" y="9"/>
                  <a:pt x="12533" y="13"/>
                </a:cubicBezTo>
                <a:cubicBezTo>
                  <a:pt x="12543" y="17"/>
                  <a:pt x="12553" y="23"/>
                  <a:pt x="12563" y="29"/>
                </a:cubicBezTo>
                <a:cubicBezTo>
                  <a:pt x="12573" y="36"/>
                  <a:pt x="12582" y="43"/>
                  <a:pt x="12590" y="51"/>
                </a:cubicBezTo>
                <a:cubicBezTo>
                  <a:pt x="12598" y="59"/>
                  <a:pt x="12605" y="68"/>
                  <a:pt x="12611" y="78"/>
                </a:cubicBezTo>
                <a:cubicBezTo>
                  <a:pt x="12618" y="87"/>
                  <a:pt x="12623" y="97"/>
                  <a:pt x="12628" y="108"/>
                </a:cubicBezTo>
                <a:cubicBezTo>
                  <a:pt x="12632" y="119"/>
                  <a:pt x="12635" y="130"/>
                  <a:pt x="12638" y="141"/>
                </a:cubicBezTo>
                <a:cubicBezTo>
                  <a:pt x="12640" y="152"/>
                  <a:pt x="12641" y="164"/>
                  <a:pt x="12641" y="175"/>
                </a:cubicBezTo>
                <a:lnTo>
                  <a:pt x="12641" y="5619"/>
                </a:lnTo>
                <a:cubicBezTo>
                  <a:pt x="12641" y="5630"/>
                  <a:pt x="12640" y="5642"/>
                  <a:pt x="12638" y="5653"/>
                </a:cubicBezTo>
                <a:cubicBezTo>
                  <a:pt x="12635" y="5664"/>
                  <a:pt x="12632" y="5675"/>
                  <a:pt x="12628" y="5686"/>
                </a:cubicBezTo>
                <a:cubicBezTo>
                  <a:pt x="12623" y="5696"/>
                  <a:pt x="12618" y="5707"/>
                  <a:pt x="12611" y="5716"/>
                </a:cubicBezTo>
                <a:cubicBezTo>
                  <a:pt x="12605" y="5726"/>
                  <a:pt x="12598" y="5735"/>
                  <a:pt x="12590" y="5743"/>
                </a:cubicBezTo>
                <a:cubicBezTo>
                  <a:pt x="12582" y="5751"/>
                  <a:pt x="12573" y="5758"/>
                  <a:pt x="12563" y="5765"/>
                </a:cubicBezTo>
                <a:cubicBezTo>
                  <a:pt x="12553" y="5771"/>
                  <a:pt x="12543" y="5776"/>
                  <a:pt x="12533" y="5781"/>
                </a:cubicBezTo>
                <a:cubicBezTo>
                  <a:pt x="12522" y="5785"/>
                  <a:pt x="12511" y="5789"/>
                  <a:pt x="12500" y="5791"/>
                </a:cubicBezTo>
                <a:cubicBezTo>
                  <a:pt x="12488" y="5793"/>
                  <a:pt x="12477" y="5794"/>
                  <a:pt x="12466" y="5794"/>
                </a:cubicBezTo>
                <a:lnTo>
                  <a:pt x="175" y="5794"/>
                </a:lnTo>
                <a:cubicBezTo>
                  <a:pt x="164" y="5794"/>
                  <a:pt x="152" y="5793"/>
                  <a:pt x="141" y="5791"/>
                </a:cubicBezTo>
                <a:cubicBezTo>
                  <a:pt x="130" y="5789"/>
                  <a:pt x="119" y="5785"/>
                  <a:pt x="108" y="5781"/>
                </a:cubicBezTo>
                <a:cubicBezTo>
                  <a:pt x="97" y="5776"/>
                  <a:pt x="87" y="5771"/>
                  <a:pt x="78" y="5765"/>
                </a:cubicBezTo>
                <a:cubicBezTo>
                  <a:pt x="68" y="5758"/>
                  <a:pt x="59" y="5751"/>
                  <a:pt x="51" y="5743"/>
                </a:cubicBezTo>
                <a:cubicBezTo>
                  <a:pt x="43" y="5735"/>
                  <a:pt x="36" y="5726"/>
                  <a:pt x="29" y="5716"/>
                </a:cubicBezTo>
                <a:cubicBezTo>
                  <a:pt x="23" y="5707"/>
                  <a:pt x="18" y="5696"/>
                  <a:pt x="13" y="5686"/>
                </a:cubicBezTo>
                <a:cubicBezTo>
                  <a:pt x="9" y="5675"/>
                  <a:pt x="5" y="5664"/>
                  <a:pt x="3" y="5653"/>
                </a:cubicBezTo>
                <a:cubicBezTo>
                  <a:pt x="1" y="5642"/>
                  <a:pt x="0" y="5630"/>
                  <a:pt x="0" y="5619"/>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9" name="任意多边形 208"/>
          <p:cNvSpPr/>
          <p:nvPr/>
        </p:nvSpPr>
        <p:spPr>
          <a:xfrm>
            <a:off x="868680" y="4329000"/>
            <a:ext cx="474480" cy="474480"/>
          </a:xfrm>
          <a:custGeom>
            <a:avLst/>
            <a:gdLst/>
            <a:ahLst/>
            <a:cxnLst/>
            <a:rect l="0" t="0" r="r" b="b"/>
            <a:pathLst>
              <a:path w="1318" h="1318">
                <a:moveTo>
                  <a:pt x="1318" y="660"/>
                </a:moveTo>
                <a:cubicBezTo>
                  <a:pt x="1318" y="681"/>
                  <a:pt x="1317" y="703"/>
                  <a:pt x="1315" y="724"/>
                </a:cubicBezTo>
                <a:cubicBezTo>
                  <a:pt x="1313" y="746"/>
                  <a:pt x="1310" y="767"/>
                  <a:pt x="1305" y="788"/>
                </a:cubicBezTo>
                <a:cubicBezTo>
                  <a:pt x="1301" y="809"/>
                  <a:pt x="1296" y="830"/>
                  <a:pt x="1290" y="851"/>
                </a:cubicBezTo>
                <a:cubicBezTo>
                  <a:pt x="1284" y="871"/>
                  <a:pt x="1276" y="892"/>
                  <a:pt x="1268" y="912"/>
                </a:cubicBezTo>
                <a:cubicBezTo>
                  <a:pt x="1260" y="932"/>
                  <a:pt x="1251" y="951"/>
                  <a:pt x="1240" y="970"/>
                </a:cubicBezTo>
                <a:cubicBezTo>
                  <a:pt x="1230" y="989"/>
                  <a:pt x="1219" y="1008"/>
                  <a:pt x="1207" y="1025"/>
                </a:cubicBezTo>
                <a:cubicBezTo>
                  <a:pt x="1195" y="1043"/>
                  <a:pt x="1182" y="1061"/>
                  <a:pt x="1169" y="1077"/>
                </a:cubicBezTo>
                <a:cubicBezTo>
                  <a:pt x="1155" y="1094"/>
                  <a:pt x="1141" y="1110"/>
                  <a:pt x="1125" y="1125"/>
                </a:cubicBezTo>
                <a:cubicBezTo>
                  <a:pt x="1110" y="1140"/>
                  <a:pt x="1094" y="1155"/>
                  <a:pt x="1077" y="1169"/>
                </a:cubicBezTo>
                <a:cubicBezTo>
                  <a:pt x="1061" y="1182"/>
                  <a:pt x="1043" y="1195"/>
                  <a:pt x="1026" y="1207"/>
                </a:cubicBezTo>
                <a:cubicBezTo>
                  <a:pt x="1008" y="1219"/>
                  <a:pt x="989" y="1230"/>
                  <a:pt x="970" y="1240"/>
                </a:cubicBezTo>
                <a:cubicBezTo>
                  <a:pt x="951" y="1250"/>
                  <a:pt x="932" y="1260"/>
                  <a:pt x="912" y="1268"/>
                </a:cubicBezTo>
                <a:cubicBezTo>
                  <a:pt x="892" y="1276"/>
                  <a:pt x="871" y="1283"/>
                  <a:pt x="850" y="1290"/>
                </a:cubicBezTo>
                <a:cubicBezTo>
                  <a:pt x="829" y="1296"/>
                  <a:pt x="808" y="1301"/>
                  <a:pt x="787" y="1305"/>
                </a:cubicBezTo>
                <a:cubicBezTo>
                  <a:pt x="766" y="1310"/>
                  <a:pt x="745" y="1313"/>
                  <a:pt x="723" y="1315"/>
                </a:cubicBezTo>
                <a:cubicBezTo>
                  <a:pt x="702" y="1317"/>
                  <a:pt x="680" y="1318"/>
                  <a:pt x="659" y="1318"/>
                </a:cubicBezTo>
                <a:cubicBezTo>
                  <a:pt x="637" y="1318"/>
                  <a:pt x="616" y="1317"/>
                  <a:pt x="594" y="1315"/>
                </a:cubicBezTo>
                <a:cubicBezTo>
                  <a:pt x="573" y="1313"/>
                  <a:pt x="552" y="1310"/>
                  <a:pt x="530" y="1305"/>
                </a:cubicBezTo>
                <a:cubicBezTo>
                  <a:pt x="509" y="1301"/>
                  <a:pt x="488" y="1296"/>
                  <a:pt x="468" y="1290"/>
                </a:cubicBezTo>
                <a:cubicBezTo>
                  <a:pt x="447" y="1283"/>
                  <a:pt x="427" y="1276"/>
                  <a:pt x="407" y="1268"/>
                </a:cubicBezTo>
                <a:cubicBezTo>
                  <a:pt x="387" y="1260"/>
                  <a:pt x="367" y="1250"/>
                  <a:pt x="348" y="1240"/>
                </a:cubicBezTo>
                <a:cubicBezTo>
                  <a:pt x="329" y="1230"/>
                  <a:pt x="311" y="1219"/>
                  <a:pt x="293" y="1207"/>
                </a:cubicBezTo>
                <a:cubicBezTo>
                  <a:pt x="275" y="1195"/>
                  <a:pt x="258" y="1182"/>
                  <a:pt x="241" y="1169"/>
                </a:cubicBezTo>
                <a:cubicBezTo>
                  <a:pt x="224" y="1155"/>
                  <a:pt x="209" y="1140"/>
                  <a:pt x="193" y="1125"/>
                </a:cubicBezTo>
                <a:cubicBezTo>
                  <a:pt x="178" y="1110"/>
                  <a:pt x="164" y="1094"/>
                  <a:pt x="150" y="1077"/>
                </a:cubicBezTo>
                <a:cubicBezTo>
                  <a:pt x="136" y="1061"/>
                  <a:pt x="123" y="1043"/>
                  <a:pt x="111" y="1025"/>
                </a:cubicBezTo>
                <a:cubicBezTo>
                  <a:pt x="99" y="1008"/>
                  <a:pt x="88" y="989"/>
                  <a:pt x="78" y="970"/>
                </a:cubicBezTo>
                <a:cubicBezTo>
                  <a:pt x="68" y="951"/>
                  <a:pt x="59" y="932"/>
                  <a:pt x="51" y="912"/>
                </a:cubicBezTo>
                <a:cubicBezTo>
                  <a:pt x="42" y="892"/>
                  <a:pt x="35" y="871"/>
                  <a:pt x="29" y="851"/>
                </a:cubicBezTo>
                <a:cubicBezTo>
                  <a:pt x="23" y="830"/>
                  <a:pt x="17" y="809"/>
                  <a:pt x="13" y="788"/>
                </a:cubicBezTo>
                <a:cubicBezTo>
                  <a:pt x="9" y="767"/>
                  <a:pt x="6" y="746"/>
                  <a:pt x="4" y="724"/>
                </a:cubicBezTo>
                <a:cubicBezTo>
                  <a:pt x="2" y="703"/>
                  <a:pt x="0" y="681"/>
                  <a:pt x="0" y="660"/>
                </a:cubicBezTo>
                <a:cubicBezTo>
                  <a:pt x="0" y="638"/>
                  <a:pt x="2" y="617"/>
                  <a:pt x="4" y="595"/>
                </a:cubicBezTo>
                <a:cubicBezTo>
                  <a:pt x="6" y="574"/>
                  <a:pt x="9" y="552"/>
                  <a:pt x="13" y="531"/>
                </a:cubicBezTo>
                <a:cubicBezTo>
                  <a:pt x="17" y="510"/>
                  <a:pt x="23" y="489"/>
                  <a:pt x="29" y="468"/>
                </a:cubicBezTo>
                <a:cubicBezTo>
                  <a:pt x="35" y="447"/>
                  <a:pt x="42" y="427"/>
                  <a:pt x="51" y="407"/>
                </a:cubicBezTo>
                <a:cubicBezTo>
                  <a:pt x="59" y="387"/>
                  <a:pt x="68" y="367"/>
                  <a:pt x="78" y="348"/>
                </a:cubicBezTo>
                <a:cubicBezTo>
                  <a:pt x="88" y="329"/>
                  <a:pt x="99" y="311"/>
                  <a:pt x="111" y="293"/>
                </a:cubicBezTo>
                <a:cubicBezTo>
                  <a:pt x="123" y="275"/>
                  <a:pt x="136" y="258"/>
                  <a:pt x="150" y="241"/>
                </a:cubicBezTo>
                <a:cubicBezTo>
                  <a:pt x="164" y="224"/>
                  <a:pt x="178" y="208"/>
                  <a:pt x="193" y="193"/>
                </a:cubicBezTo>
                <a:cubicBezTo>
                  <a:pt x="209" y="178"/>
                  <a:pt x="224" y="163"/>
                  <a:pt x="241" y="150"/>
                </a:cubicBezTo>
                <a:cubicBezTo>
                  <a:pt x="258" y="136"/>
                  <a:pt x="275" y="123"/>
                  <a:pt x="293" y="111"/>
                </a:cubicBezTo>
                <a:cubicBezTo>
                  <a:pt x="311" y="99"/>
                  <a:pt x="329" y="88"/>
                  <a:pt x="348" y="78"/>
                </a:cubicBezTo>
                <a:cubicBezTo>
                  <a:pt x="367" y="68"/>
                  <a:pt x="387" y="59"/>
                  <a:pt x="407" y="50"/>
                </a:cubicBezTo>
                <a:cubicBezTo>
                  <a:pt x="427" y="42"/>
                  <a:pt x="447" y="35"/>
                  <a:pt x="468" y="29"/>
                </a:cubicBezTo>
                <a:cubicBezTo>
                  <a:pt x="488" y="22"/>
                  <a:pt x="509" y="17"/>
                  <a:pt x="530" y="13"/>
                </a:cubicBezTo>
                <a:cubicBezTo>
                  <a:pt x="552" y="9"/>
                  <a:pt x="573" y="6"/>
                  <a:pt x="594" y="4"/>
                </a:cubicBezTo>
                <a:cubicBezTo>
                  <a:pt x="616" y="1"/>
                  <a:pt x="637" y="0"/>
                  <a:pt x="659" y="0"/>
                </a:cubicBezTo>
                <a:cubicBezTo>
                  <a:pt x="680" y="0"/>
                  <a:pt x="702" y="1"/>
                  <a:pt x="723" y="4"/>
                </a:cubicBezTo>
                <a:cubicBezTo>
                  <a:pt x="745" y="6"/>
                  <a:pt x="766" y="9"/>
                  <a:pt x="787" y="13"/>
                </a:cubicBezTo>
                <a:cubicBezTo>
                  <a:pt x="808" y="17"/>
                  <a:pt x="829" y="22"/>
                  <a:pt x="850" y="29"/>
                </a:cubicBezTo>
                <a:cubicBezTo>
                  <a:pt x="871" y="35"/>
                  <a:pt x="892" y="42"/>
                  <a:pt x="912" y="50"/>
                </a:cubicBezTo>
                <a:cubicBezTo>
                  <a:pt x="932" y="59"/>
                  <a:pt x="951" y="68"/>
                  <a:pt x="970" y="78"/>
                </a:cubicBezTo>
                <a:cubicBezTo>
                  <a:pt x="989" y="88"/>
                  <a:pt x="1008" y="99"/>
                  <a:pt x="1026" y="111"/>
                </a:cubicBezTo>
                <a:cubicBezTo>
                  <a:pt x="1043" y="123"/>
                  <a:pt x="1061" y="136"/>
                  <a:pt x="1077" y="150"/>
                </a:cubicBezTo>
                <a:cubicBezTo>
                  <a:pt x="1094" y="163"/>
                  <a:pt x="1110" y="178"/>
                  <a:pt x="1125" y="193"/>
                </a:cubicBezTo>
                <a:cubicBezTo>
                  <a:pt x="1141" y="208"/>
                  <a:pt x="1155" y="224"/>
                  <a:pt x="1169" y="241"/>
                </a:cubicBezTo>
                <a:cubicBezTo>
                  <a:pt x="1182" y="258"/>
                  <a:pt x="1195" y="275"/>
                  <a:pt x="1207" y="293"/>
                </a:cubicBezTo>
                <a:cubicBezTo>
                  <a:pt x="1219" y="311"/>
                  <a:pt x="1230" y="329"/>
                  <a:pt x="1240" y="348"/>
                </a:cubicBezTo>
                <a:cubicBezTo>
                  <a:pt x="1251" y="367"/>
                  <a:pt x="1260" y="387"/>
                  <a:pt x="1268" y="407"/>
                </a:cubicBezTo>
                <a:cubicBezTo>
                  <a:pt x="1276" y="427"/>
                  <a:pt x="1284" y="447"/>
                  <a:pt x="1290" y="468"/>
                </a:cubicBezTo>
                <a:cubicBezTo>
                  <a:pt x="1296" y="489"/>
                  <a:pt x="1301" y="510"/>
                  <a:pt x="1305" y="531"/>
                </a:cubicBezTo>
                <a:cubicBezTo>
                  <a:pt x="1310" y="552"/>
                  <a:pt x="1313" y="574"/>
                  <a:pt x="1315" y="595"/>
                </a:cubicBezTo>
                <a:cubicBezTo>
                  <a:pt x="1317" y="617"/>
                  <a:pt x="1318" y="638"/>
                  <a:pt x="1318" y="660"/>
                </a:cubicBezTo>
                <a:close/>
              </a:path>
            </a:pathLst>
          </a:custGeom>
          <a:solidFill>
            <a:srgbClr val="4A90E2">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10" name="图片 209"/>
          <p:cNvPicPr/>
          <p:nvPr/>
        </p:nvPicPr>
        <p:blipFill>
          <a:blip r:embed="rId11"/>
          <a:stretch/>
        </p:blipFill>
        <p:spPr>
          <a:xfrm>
            <a:off x="987480" y="4447800"/>
            <a:ext cx="236520" cy="236520"/>
          </a:xfrm>
          <a:prstGeom prst="rect">
            <a:avLst/>
          </a:prstGeom>
          <a:noFill/>
          <a:ln w="0">
            <a:noFill/>
          </a:ln>
        </p:spPr>
      </p:pic>
      <p:sp>
        <p:nvSpPr>
          <p:cNvPr id="211" name="文本框 210"/>
          <p:cNvSpPr txBox="1"/>
          <p:nvPr/>
        </p:nvSpPr>
        <p:spPr>
          <a:xfrm>
            <a:off x="7434000" y="3460320"/>
            <a:ext cx="11016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212" name="文本框 211"/>
          <p:cNvSpPr txBox="1"/>
          <p:nvPr/>
        </p:nvSpPr>
        <p:spPr>
          <a:xfrm>
            <a:off x="1469520" y="4501440"/>
            <a:ext cx="634680" cy="230400"/>
          </a:xfrm>
          <a:prstGeom prst="rect">
            <a:avLst/>
          </a:prstGeom>
          <a:noFill/>
          <a:ln w="0">
            <a:noFill/>
          </a:ln>
        </p:spPr>
        <p:txBody>
          <a:bodyPr wrap="none" lIns="0" tIns="0" rIns="0" bIns="0" anchor="t">
            <a:spAutoFit/>
          </a:bodyPr>
          <a:lstStyle/>
          <a:p>
            <a:r>
              <a:rPr lang="zh-CN" sz="1240" b="0" u="none" strike="noStrike">
                <a:solidFill>
                  <a:srgbClr val="BFDBFE"/>
                </a:solidFill>
                <a:effectLst/>
                <a:uFillTx/>
                <a:latin typeface="NotoSansCJKsc"/>
                <a:ea typeface="NotoSansCJKsc"/>
              </a:rPr>
              <a:t>复合查询</a:t>
            </a:r>
            <a:endParaRPr lang="en-US" sz="1240" b="0" u="none" strike="noStrike">
              <a:solidFill>
                <a:srgbClr val="000000"/>
              </a:solidFill>
              <a:effectLst/>
              <a:uFillTx/>
              <a:latin typeface="Times New Roman"/>
            </a:endParaRPr>
          </a:p>
        </p:txBody>
      </p:sp>
      <p:sp>
        <p:nvSpPr>
          <p:cNvPr id="213" name="任意多边形 212"/>
          <p:cNvSpPr/>
          <p:nvPr/>
        </p:nvSpPr>
        <p:spPr>
          <a:xfrm>
            <a:off x="880560" y="5688000"/>
            <a:ext cx="4159800" cy="347760"/>
          </a:xfrm>
          <a:custGeom>
            <a:avLst/>
            <a:gdLst/>
            <a:ahLst/>
            <a:cxnLst/>
            <a:rect l="0" t="0" r="r" b="b"/>
            <a:pathLst>
              <a:path w="11555" h="966">
                <a:moveTo>
                  <a:pt x="0" y="879"/>
                </a:moveTo>
                <a:lnTo>
                  <a:pt x="0" y="88"/>
                </a:lnTo>
                <a:cubicBezTo>
                  <a:pt x="0" y="76"/>
                  <a:pt x="2" y="65"/>
                  <a:pt x="5" y="54"/>
                </a:cubicBezTo>
                <a:cubicBezTo>
                  <a:pt x="7" y="43"/>
                  <a:pt x="11" y="34"/>
                  <a:pt x="16" y="26"/>
                </a:cubicBezTo>
                <a:cubicBezTo>
                  <a:pt x="22" y="17"/>
                  <a:pt x="28" y="11"/>
                  <a:pt x="34" y="7"/>
                </a:cubicBezTo>
                <a:cubicBezTo>
                  <a:pt x="41" y="2"/>
                  <a:pt x="48" y="0"/>
                  <a:pt x="55" y="0"/>
                </a:cubicBezTo>
                <a:lnTo>
                  <a:pt x="11468" y="0"/>
                </a:lnTo>
                <a:cubicBezTo>
                  <a:pt x="11479" y="0"/>
                  <a:pt x="11490" y="2"/>
                  <a:pt x="11501" y="7"/>
                </a:cubicBezTo>
                <a:cubicBezTo>
                  <a:pt x="11512" y="11"/>
                  <a:pt x="11521" y="17"/>
                  <a:pt x="11530" y="26"/>
                </a:cubicBezTo>
                <a:cubicBezTo>
                  <a:pt x="11538" y="34"/>
                  <a:pt x="11544" y="43"/>
                  <a:pt x="11549" y="54"/>
                </a:cubicBezTo>
                <a:cubicBezTo>
                  <a:pt x="11553" y="65"/>
                  <a:pt x="11555" y="76"/>
                  <a:pt x="11555" y="88"/>
                </a:cubicBezTo>
                <a:lnTo>
                  <a:pt x="11555" y="879"/>
                </a:lnTo>
                <a:cubicBezTo>
                  <a:pt x="11555" y="890"/>
                  <a:pt x="11553" y="902"/>
                  <a:pt x="11549" y="912"/>
                </a:cubicBezTo>
                <a:cubicBezTo>
                  <a:pt x="11544" y="923"/>
                  <a:pt x="11538" y="933"/>
                  <a:pt x="11530" y="941"/>
                </a:cubicBezTo>
                <a:cubicBezTo>
                  <a:pt x="11521" y="949"/>
                  <a:pt x="11512" y="955"/>
                  <a:pt x="11501" y="960"/>
                </a:cubicBezTo>
                <a:cubicBezTo>
                  <a:pt x="11490" y="964"/>
                  <a:pt x="11479" y="966"/>
                  <a:pt x="11468" y="966"/>
                </a:cubicBezTo>
                <a:lnTo>
                  <a:pt x="55" y="966"/>
                </a:lnTo>
                <a:cubicBezTo>
                  <a:pt x="48" y="966"/>
                  <a:pt x="41" y="964"/>
                  <a:pt x="34" y="960"/>
                </a:cubicBezTo>
                <a:cubicBezTo>
                  <a:pt x="28" y="955"/>
                  <a:pt x="22" y="949"/>
                  <a:pt x="16" y="941"/>
                </a:cubicBezTo>
                <a:cubicBezTo>
                  <a:pt x="11" y="933"/>
                  <a:pt x="7" y="923"/>
                  <a:pt x="5" y="912"/>
                </a:cubicBezTo>
                <a:cubicBezTo>
                  <a:pt x="2" y="902"/>
                  <a:pt x="0" y="890"/>
                  <a:pt x="0" y="879"/>
                </a:cubicBezTo>
                <a:close/>
              </a:path>
            </a:pathLst>
          </a:custGeom>
          <a:solidFill>
            <a:srgbClr val="FF9900">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4" name="任意多边形 213"/>
          <p:cNvSpPr/>
          <p:nvPr/>
        </p:nvSpPr>
        <p:spPr>
          <a:xfrm>
            <a:off x="868680" y="5688000"/>
            <a:ext cx="32040" cy="347760"/>
          </a:xfrm>
          <a:custGeom>
            <a:avLst/>
            <a:gdLst/>
            <a:ahLst/>
            <a:cxnLst/>
            <a:rect l="0" t="0" r="r" b="b"/>
            <a:pathLst>
              <a:path w="89" h="966">
                <a:moveTo>
                  <a:pt x="0" y="0"/>
                </a:moveTo>
                <a:lnTo>
                  <a:pt x="89" y="0"/>
                </a:lnTo>
                <a:lnTo>
                  <a:pt x="89" y="966"/>
                </a:lnTo>
                <a:lnTo>
                  <a:pt x="0" y="966"/>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15" name="图片 214"/>
          <p:cNvPicPr/>
          <p:nvPr/>
        </p:nvPicPr>
        <p:blipFill>
          <a:blip r:embed="rId9"/>
          <a:stretch/>
        </p:blipFill>
        <p:spPr>
          <a:xfrm>
            <a:off x="869040" y="5498640"/>
            <a:ext cx="4170960" cy="126000"/>
          </a:xfrm>
          <a:prstGeom prst="rect">
            <a:avLst/>
          </a:prstGeom>
          <a:noFill/>
          <a:ln w="0">
            <a:noFill/>
          </a:ln>
        </p:spPr>
      </p:pic>
      <p:pic>
        <p:nvPicPr>
          <p:cNvPr id="216" name="图片 215"/>
          <p:cNvPicPr/>
          <p:nvPr/>
        </p:nvPicPr>
        <p:blipFill>
          <a:blip r:embed="rId6"/>
          <a:stretch/>
        </p:blipFill>
        <p:spPr>
          <a:xfrm>
            <a:off x="987480" y="5822280"/>
            <a:ext cx="86400" cy="94320"/>
          </a:xfrm>
          <a:prstGeom prst="rect">
            <a:avLst/>
          </a:prstGeom>
          <a:noFill/>
          <a:ln w="0">
            <a:noFill/>
          </a:ln>
        </p:spPr>
      </p:pic>
      <p:sp>
        <p:nvSpPr>
          <p:cNvPr id="217" name="文本框 216"/>
          <p:cNvSpPr txBox="1"/>
          <p:nvPr/>
        </p:nvSpPr>
        <p:spPr>
          <a:xfrm>
            <a:off x="869040" y="5046480"/>
            <a:ext cx="333828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综合信息查询，整合多个⽂档或段落的信息，需要系统进⾏信息汇总</a:t>
            </a:r>
            <a:endParaRPr lang="en-US" sz="870" b="0" u="none" strike="noStrike">
              <a:solidFill>
                <a:srgbClr val="000000"/>
              </a:solidFill>
              <a:effectLst/>
              <a:uFillTx/>
              <a:latin typeface="Times New Roman"/>
            </a:endParaRPr>
          </a:p>
        </p:txBody>
      </p:sp>
      <p:sp>
        <p:nvSpPr>
          <p:cNvPr id="218" name="文本框 217"/>
          <p:cNvSpPr txBox="1"/>
          <p:nvPr/>
        </p:nvSpPr>
        <p:spPr>
          <a:xfrm>
            <a:off x="1137600" y="5798880"/>
            <a:ext cx="11016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219" name="文本框 218"/>
          <p:cNvSpPr txBox="1"/>
          <p:nvPr/>
        </p:nvSpPr>
        <p:spPr>
          <a:xfrm>
            <a:off x="1172880" y="5773320"/>
            <a:ext cx="155808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去年主要产品的销售和市场表现</a:t>
            </a:r>
            <a:endParaRPr lang="en-US" sz="870" b="0" u="none" strike="noStrike">
              <a:solidFill>
                <a:srgbClr val="000000"/>
              </a:solidFill>
              <a:effectLst/>
              <a:uFillTx/>
              <a:latin typeface="Times New Roman"/>
            </a:endParaRPr>
          </a:p>
        </p:txBody>
      </p:sp>
      <p:pic>
        <p:nvPicPr>
          <p:cNvPr id="220" name="图片 219"/>
          <p:cNvPicPr/>
          <p:nvPr/>
        </p:nvPicPr>
        <p:blipFill>
          <a:blip r:embed="rId7"/>
          <a:stretch/>
        </p:blipFill>
        <p:spPr>
          <a:xfrm>
            <a:off x="2820240" y="5822280"/>
            <a:ext cx="86400" cy="94320"/>
          </a:xfrm>
          <a:prstGeom prst="rect">
            <a:avLst/>
          </a:prstGeom>
          <a:noFill/>
          <a:ln w="0">
            <a:noFill/>
          </a:ln>
        </p:spPr>
      </p:pic>
      <p:sp>
        <p:nvSpPr>
          <p:cNvPr id="221" name="任意多边形 220"/>
          <p:cNvSpPr/>
          <p:nvPr/>
        </p:nvSpPr>
        <p:spPr>
          <a:xfrm>
            <a:off x="5482440" y="4139640"/>
            <a:ext cx="4551120" cy="2085840"/>
          </a:xfrm>
          <a:custGeom>
            <a:avLst/>
            <a:gdLst/>
            <a:ahLst/>
            <a:cxnLst/>
            <a:rect l="0" t="0" r="r" b="b"/>
            <a:pathLst>
              <a:path w="12642" h="5794">
                <a:moveTo>
                  <a:pt x="0" y="5619"/>
                </a:moveTo>
                <a:lnTo>
                  <a:pt x="0" y="175"/>
                </a:lnTo>
                <a:cubicBezTo>
                  <a:pt x="0" y="164"/>
                  <a:pt x="1" y="152"/>
                  <a:pt x="4" y="141"/>
                </a:cubicBezTo>
                <a:cubicBezTo>
                  <a:pt x="6" y="130"/>
                  <a:pt x="9" y="119"/>
                  <a:pt x="14" y="108"/>
                </a:cubicBezTo>
                <a:cubicBezTo>
                  <a:pt x="18" y="97"/>
                  <a:pt x="23" y="87"/>
                  <a:pt x="30" y="78"/>
                </a:cubicBezTo>
                <a:cubicBezTo>
                  <a:pt x="36" y="68"/>
                  <a:pt x="44" y="59"/>
                  <a:pt x="52" y="51"/>
                </a:cubicBezTo>
                <a:cubicBezTo>
                  <a:pt x="60" y="43"/>
                  <a:pt x="69" y="36"/>
                  <a:pt x="78" y="29"/>
                </a:cubicBezTo>
                <a:cubicBezTo>
                  <a:pt x="88" y="23"/>
                  <a:pt x="98" y="17"/>
                  <a:pt x="109" y="13"/>
                </a:cubicBezTo>
                <a:cubicBezTo>
                  <a:pt x="119" y="9"/>
                  <a:pt x="130" y="5"/>
                  <a:pt x="142" y="3"/>
                </a:cubicBezTo>
                <a:cubicBezTo>
                  <a:pt x="153" y="1"/>
                  <a:pt x="164" y="0"/>
                  <a:pt x="176" y="0"/>
                </a:cubicBezTo>
                <a:lnTo>
                  <a:pt x="12466" y="0"/>
                </a:lnTo>
                <a:cubicBezTo>
                  <a:pt x="12478" y="0"/>
                  <a:pt x="12489" y="1"/>
                  <a:pt x="12500" y="3"/>
                </a:cubicBezTo>
                <a:cubicBezTo>
                  <a:pt x="12512" y="5"/>
                  <a:pt x="12523" y="9"/>
                  <a:pt x="12533" y="13"/>
                </a:cubicBezTo>
                <a:cubicBezTo>
                  <a:pt x="12544" y="17"/>
                  <a:pt x="12554" y="23"/>
                  <a:pt x="12564" y="29"/>
                </a:cubicBezTo>
                <a:cubicBezTo>
                  <a:pt x="12573" y="36"/>
                  <a:pt x="12582" y="43"/>
                  <a:pt x="12590" y="51"/>
                </a:cubicBezTo>
                <a:cubicBezTo>
                  <a:pt x="12598" y="59"/>
                  <a:pt x="12606" y="68"/>
                  <a:pt x="12612" y="78"/>
                </a:cubicBezTo>
                <a:cubicBezTo>
                  <a:pt x="12618" y="87"/>
                  <a:pt x="12624" y="97"/>
                  <a:pt x="12628" y="108"/>
                </a:cubicBezTo>
                <a:cubicBezTo>
                  <a:pt x="12633" y="119"/>
                  <a:pt x="12636" y="130"/>
                  <a:pt x="12638" y="141"/>
                </a:cubicBezTo>
                <a:cubicBezTo>
                  <a:pt x="12640" y="152"/>
                  <a:pt x="12642" y="164"/>
                  <a:pt x="12642" y="175"/>
                </a:cubicBezTo>
                <a:lnTo>
                  <a:pt x="12642" y="5619"/>
                </a:lnTo>
                <a:cubicBezTo>
                  <a:pt x="12642" y="5630"/>
                  <a:pt x="12640" y="5642"/>
                  <a:pt x="12638" y="5653"/>
                </a:cubicBezTo>
                <a:cubicBezTo>
                  <a:pt x="12636" y="5664"/>
                  <a:pt x="12633" y="5675"/>
                  <a:pt x="12628" y="5686"/>
                </a:cubicBezTo>
                <a:cubicBezTo>
                  <a:pt x="12624" y="5696"/>
                  <a:pt x="12618" y="5707"/>
                  <a:pt x="12612" y="5716"/>
                </a:cubicBezTo>
                <a:cubicBezTo>
                  <a:pt x="12606" y="5726"/>
                  <a:pt x="12598" y="5735"/>
                  <a:pt x="12590" y="5743"/>
                </a:cubicBezTo>
                <a:cubicBezTo>
                  <a:pt x="12582" y="5751"/>
                  <a:pt x="12573" y="5758"/>
                  <a:pt x="12564" y="5765"/>
                </a:cubicBezTo>
                <a:cubicBezTo>
                  <a:pt x="12554" y="5771"/>
                  <a:pt x="12544" y="5776"/>
                  <a:pt x="12533" y="5781"/>
                </a:cubicBezTo>
                <a:cubicBezTo>
                  <a:pt x="12523" y="5785"/>
                  <a:pt x="12512" y="5789"/>
                  <a:pt x="12500" y="5791"/>
                </a:cubicBezTo>
                <a:cubicBezTo>
                  <a:pt x="12489" y="5793"/>
                  <a:pt x="12478" y="5794"/>
                  <a:pt x="12466" y="5794"/>
                </a:cubicBezTo>
                <a:lnTo>
                  <a:pt x="176" y="5794"/>
                </a:lnTo>
                <a:cubicBezTo>
                  <a:pt x="164" y="5794"/>
                  <a:pt x="153" y="5793"/>
                  <a:pt x="142" y="5791"/>
                </a:cubicBezTo>
                <a:cubicBezTo>
                  <a:pt x="130" y="5789"/>
                  <a:pt x="119" y="5785"/>
                  <a:pt x="109" y="5781"/>
                </a:cubicBezTo>
                <a:cubicBezTo>
                  <a:pt x="98" y="5776"/>
                  <a:pt x="88" y="5771"/>
                  <a:pt x="78" y="5765"/>
                </a:cubicBezTo>
                <a:cubicBezTo>
                  <a:pt x="69" y="5758"/>
                  <a:pt x="60" y="5751"/>
                  <a:pt x="52" y="5743"/>
                </a:cubicBezTo>
                <a:cubicBezTo>
                  <a:pt x="44" y="5735"/>
                  <a:pt x="36" y="5726"/>
                  <a:pt x="30" y="5716"/>
                </a:cubicBezTo>
                <a:cubicBezTo>
                  <a:pt x="23" y="5707"/>
                  <a:pt x="18" y="5696"/>
                  <a:pt x="14" y="5686"/>
                </a:cubicBezTo>
                <a:cubicBezTo>
                  <a:pt x="9" y="5675"/>
                  <a:pt x="6" y="5664"/>
                  <a:pt x="4" y="5653"/>
                </a:cubicBezTo>
                <a:cubicBezTo>
                  <a:pt x="1" y="5642"/>
                  <a:pt x="0" y="5630"/>
                  <a:pt x="0" y="5619"/>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22" name="任意多边形 221"/>
          <p:cNvSpPr/>
          <p:nvPr/>
        </p:nvSpPr>
        <p:spPr>
          <a:xfrm>
            <a:off x="5672160" y="4329000"/>
            <a:ext cx="474480" cy="474480"/>
          </a:xfrm>
          <a:custGeom>
            <a:avLst/>
            <a:gdLst/>
            <a:ahLst/>
            <a:cxnLst/>
            <a:rect l="0" t="0" r="r" b="b"/>
            <a:pathLst>
              <a:path w="1318" h="1318">
                <a:moveTo>
                  <a:pt x="1318" y="660"/>
                </a:moveTo>
                <a:cubicBezTo>
                  <a:pt x="1318" y="681"/>
                  <a:pt x="1317" y="703"/>
                  <a:pt x="1315" y="724"/>
                </a:cubicBezTo>
                <a:cubicBezTo>
                  <a:pt x="1312" y="746"/>
                  <a:pt x="1309" y="767"/>
                  <a:pt x="1305" y="788"/>
                </a:cubicBezTo>
                <a:cubicBezTo>
                  <a:pt x="1301" y="809"/>
                  <a:pt x="1296" y="830"/>
                  <a:pt x="1289" y="851"/>
                </a:cubicBezTo>
                <a:cubicBezTo>
                  <a:pt x="1283" y="871"/>
                  <a:pt x="1276" y="892"/>
                  <a:pt x="1268" y="912"/>
                </a:cubicBezTo>
                <a:cubicBezTo>
                  <a:pt x="1259" y="932"/>
                  <a:pt x="1250" y="951"/>
                  <a:pt x="1240" y="970"/>
                </a:cubicBezTo>
                <a:cubicBezTo>
                  <a:pt x="1230" y="989"/>
                  <a:pt x="1219" y="1008"/>
                  <a:pt x="1207" y="1025"/>
                </a:cubicBezTo>
                <a:cubicBezTo>
                  <a:pt x="1195" y="1043"/>
                  <a:pt x="1182" y="1061"/>
                  <a:pt x="1168" y="1077"/>
                </a:cubicBezTo>
                <a:cubicBezTo>
                  <a:pt x="1155" y="1094"/>
                  <a:pt x="1140" y="1110"/>
                  <a:pt x="1125" y="1125"/>
                </a:cubicBezTo>
                <a:cubicBezTo>
                  <a:pt x="1110" y="1140"/>
                  <a:pt x="1094" y="1155"/>
                  <a:pt x="1077" y="1169"/>
                </a:cubicBezTo>
                <a:cubicBezTo>
                  <a:pt x="1060" y="1182"/>
                  <a:pt x="1043" y="1195"/>
                  <a:pt x="1025" y="1207"/>
                </a:cubicBezTo>
                <a:cubicBezTo>
                  <a:pt x="1007" y="1219"/>
                  <a:pt x="989" y="1230"/>
                  <a:pt x="970" y="1240"/>
                </a:cubicBezTo>
                <a:cubicBezTo>
                  <a:pt x="951" y="1250"/>
                  <a:pt x="931" y="1260"/>
                  <a:pt x="911" y="1268"/>
                </a:cubicBezTo>
                <a:cubicBezTo>
                  <a:pt x="891" y="1276"/>
                  <a:pt x="871" y="1283"/>
                  <a:pt x="850" y="1290"/>
                </a:cubicBezTo>
                <a:cubicBezTo>
                  <a:pt x="830" y="1296"/>
                  <a:pt x="809" y="1301"/>
                  <a:pt x="788" y="1305"/>
                </a:cubicBezTo>
                <a:cubicBezTo>
                  <a:pt x="767" y="1310"/>
                  <a:pt x="745" y="1313"/>
                  <a:pt x="724" y="1315"/>
                </a:cubicBezTo>
                <a:cubicBezTo>
                  <a:pt x="702" y="1317"/>
                  <a:pt x="680" y="1318"/>
                  <a:pt x="658" y="1318"/>
                </a:cubicBezTo>
                <a:cubicBezTo>
                  <a:pt x="637" y="1318"/>
                  <a:pt x="615" y="1317"/>
                  <a:pt x="594" y="1315"/>
                </a:cubicBezTo>
                <a:cubicBezTo>
                  <a:pt x="572" y="1313"/>
                  <a:pt x="551" y="1310"/>
                  <a:pt x="530" y="1305"/>
                </a:cubicBezTo>
                <a:cubicBezTo>
                  <a:pt x="509" y="1301"/>
                  <a:pt x="488" y="1296"/>
                  <a:pt x="467" y="1290"/>
                </a:cubicBezTo>
                <a:cubicBezTo>
                  <a:pt x="447" y="1283"/>
                  <a:pt x="426" y="1276"/>
                  <a:pt x="406" y="1268"/>
                </a:cubicBezTo>
                <a:cubicBezTo>
                  <a:pt x="386" y="1260"/>
                  <a:pt x="367" y="1250"/>
                  <a:pt x="348" y="1240"/>
                </a:cubicBezTo>
                <a:cubicBezTo>
                  <a:pt x="329" y="1230"/>
                  <a:pt x="311" y="1219"/>
                  <a:pt x="293" y="1207"/>
                </a:cubicBezTo>
                <a:cubicBezTo>
                  <a:pt x="275" y="1195"/>
                  <a:pt x="257" y="1182"/>
                  <a:pt x="241" y="1169"/>
                </a:cubicBezTo>
                <a:cubicBezTo>
                  <a:pt x="224" y="1155"/>
                  <a:pt x="208" y="1140"/>
                  <a:pt x="193" y="1125"/>
                </a:cubicBezTo>
                <a:cubicBezTo>
                  <a:pt x="178" y="1110"/>
                  <a:pt x="163" y="1094"/>
                  <a:pt x="149" y="1077"/>
                </a:cubicBezTo>
                <a:cubicBezTo>
                  <a:pt x="136" y="1061"/>
                  <a:pt x="123" y="1043"/>
                  <a:pt x="111" y="1025"/>
                </a:cubicBezTo>
                <a:cubicBezTo>
                  <a:pt x="99" y="1008"/>
                  <a:pt x="88" y="989"/>
                  <a:pt x="78" y="970"/>
                </a:cubicBezTo>
                <a:cubicBezTo>
                  <a:pt x="68" y="951"/>
                  <a:pt x="58" y="932"/>
                  <a:pt x="50" y="912"/>
                </a:cubicBezTo>
                <a:cubicBezTo>
                  <a:pt x="42" y="892"/>
                  <a:pt x="35" y="871"/>
                  <a:pt x="28" y="851"/>
                </a:cubicBezTo>
                <a:cubicBezTo>
                  <a:pt x="22" y="830"/>
                  <a:pt x="17" y="809"/>
                  <a:pt x="13" y="788"/>
                </a:cubicBezTo>
                <a:cubicBezTo>
                  <a:pt x="8" y="767"/>
                  <a:pt x="5" y="746"/>
                  <a:pt x="3" y="724"/>
                </a:cubicBezTo>
                <a:cubicBezTo>
                  <a:pt x="1" y="703"/>
                  <a:pt x="0" y="681"/>
                  <a:pt x="0" y="660"/>
                </a:cubicBezTo>
                <a:cubicBezTo>
                  <a:pt x="0" y="638"/>
                  <a:pt x="1" y="617"/>
                  <a:pt x="3" y="595"/>
                </a:cubicBezTo>
                <a:cubicBezTo>
                  <a:pt x="5" y="574"/>
                  <a:pt x="8" y="552"/>
                  <a:pt x="13" y="531"/>
                </a:cubicBezTo>
                <a:cubicBezTo>
                  <a:pt x="17" y="510"/>
                  <a:pt x="22" y="489"/>
                  <a:pt x="28" y="468"/>
                </a:cubicBezTo>
                <a:cubicBezTo>
                  <a:pt x="35" y="447"/>
                  <a:pt x="42" y="427"/>
                  <a:pt x="50" y="407"/>
                </a:cubicBezTo>
                <a:cubicBezTo>
                  <a:pt x="58" y="387"/>
                  <a:pt x="68" y="367"/>
                  <a:pt x="78" y="348"/>
                </a:cubicBezTo>
                <a:cubicBezTo>
                  <a:pt x="88" y="329"/>
                  <a:pt x="99" y="311"/>
                  <a:pt x="111" y="293"/>
                </a:cubicBezTo>
                <a:cubicBezTo>
                  <a:pt x="123" y="275"/>
                  <a:pt x="136" y="258"/>
                  <a:pt x="149" y="241"/>
                </a:cubicBezTo>
                <a:cubicBezTo>
                  <a:pt x="163" y="224"/>
                  <a:pt x="178" y="208"/>
                  <a:pt x="193" y="193"/>
                </a:cubicBezTo>
                <a:cubicBezTo>
                  <a:pt x="208" y="178"/>
                  <a:pt x="224" y="163"/>
                  <a:pt x="241" y="150"/>
                </a:cubicBezTo>
                <a:cubicBezTo>
                  <a:pt x="257" y="136"/>
                  <a:pt x="275" y="123"/>
                  <a:pt x="293" y="111"/>
                </a:cubicBezTo>
                <a:cubicBezTo>
                  <a:pt x="311" y="99"/>
                  <a:pt x="329" y="88"/>
                  <a:pt x="348" y="78"/>
                </a:cubicBezTo>
                <a:cubicBezTo>
                  <a:pt x="367" y="68"/>
                  <a:pt x="386" y="59"/>
                  <a:pt x="406" y="50"/>
                </a:cubicBezTo>
                <a:cubicBezTo>
                  <a:pt x="426" y="42"/>
                  <a:pt x="447" y="35"/>
                  <a:pt x="467" y="29"/>
                </a:cubicBezTo>
                <a:cubicBezTo>
                  <a:pt x="488" y="22"/>
                  <a:pt x="509" y="17"/>
                  <a:pt x="530" y="13"/>
                </a:cubicBezTo>
                <a:cubicBezTo>
                  <a:pt x="551" y="9"/>
                  <a:pt x="572" y="6"/>
                  <a:pt x="594" y="4"/>
                </a:cubicBezTo>
                <a:cubicBezTo>
                  <a:pt x="615" y="1"/>
                  <a:pt x="637" y="0"/>
                  <a:pt x="658" y="0"/>
                </a:cubicBezTo>
                <a:cubicBezTo>
                  <a:pt x="680" y="0"/>
                  <a:pt x="702" y="1"/>
                  <a:pt x="724" y="4"/>
                </a:cubicBezTo>
                <a:cubicBezTo>
                  <a:pt x="745" y="6"/>
                  <a:pt x="767" y="9"/>
                  <a:pt x="788" y="13"/>
                </a:cubicBezTo>
                <a:cubicBezTo>
                  <a:pt x="809" y="17"/>
                  <a:pt x="830" y="22"/>
                  <a:pt x="850" y="29"/>
                </a:cubicBezTo>
                <a:cubicBezTo>
                  <a:pt x="871" y="35"/>
                  <a:pt x="891" y="42"/>
                  <a:pt x="911" y="50"/>
                </a:cubicBezTo>
                <a:cubicBezTo>
                  <a:pt x="931" y="59"/>
                  <a:pt x="951" y="68"/>
                  <a:pt x="970" y="78"/>
                </a:cubicBezTo>
                <a:cubicBezTo>
                  <a:pt x="989" y="88"/>
                  <a:pt x="1007" y="99"/>
                  <a:pt x="1025" y="111"/>
                </a:cubicBezTo>
                <a:cubicBezTo>
                  <a:pt x="1043" y="123"/>
                  <a:pt x="1060" y="136"/>
                  <a:pt x="1077" y="150"/>
                </a:cubicBezTo>
                <a:cubicBezTo>
                  <a:pt x="1094" y="163"/>
                  <a:pt x="1110" y="178"/>
                  <a:pt x="1125" y="193"/>
                </a:cubicBezTo>
                <a:cubicBezTo>
                  <a:pt x="1140" y="208"/>
                  <a:pt x="1155" y="224"/>
                  <a:pt x="1168" y="241"/>
                </a:cubicBezTo>
                <a:cubicBezTo>
                  <a:pt x="1182" y="258"/>
                  <a:pt x="1195" y="275"/>
                  <a:pt x="1207" y="293"/>
                </a:cubicBezTo>
                <a:cubicBezTo>
                  <a:pt x="1219" y="311"/>
                  <a:pt x="1230" y="329"/>
                  <a:pt x="1240" y="348"/>
                </a:cubicBezTo>
                <a:cubicBezTo>
                  <a:pt x="1250" y="367"/>
                  <a:pt x="1259" y="387"/>
                  <a:pt x="1268" y="407"/>
                </a:cubicBezTo>
                <a:cubicBezTo>
                  <a:pt x="1276" y="427"/>
                  <a:pt x="1283" y="447"/>
                  <a:pt x="1289" y="468"/>
                </a:cubicBezTo>
                <a:cubicBezTo>
                  <a:pt x="1296" y="489"/>
                  <a:pt x="1301" y="510"/>
                  <a:pt x="1305" y="531"/>
                </a:cubicBezTo>
                <a:cubicBezTo>
                  <a:pt x="1309" y="552"/>
                  <a:pt x="1312" y="574"/>
                  <a:pt x="1315" y="595"/>
                </a:cubicBezTo>
                <a:cubicBezTo>
                  <a:pt x="1317" y="617"/>
                  <a:pt x="1318" y="638"/>
                  <a:pt x="1318" y="660"/>
                </a:cubicBezTo>
                <a:close/>
              </a:path>
            </a:pathLst>
          </a:custGeom>
          <a:solidFill>
            <a:srgbClr val="4A90E2">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23" name="图片 222"/>
          <p:cNvPicPr/>
          <p:nvPr/>
        </p:nvPicPr>
        <p:blipFill>
          <a:blip r:embed="rId12"/>
          <a:stretch/>
        </p:blipFill>
        <p:spPr>
          <a:xfrm>
            <a:off x="5759280" y="4447800"/>
            <a:ext cx="299880" cy="236520"/>
          </a:xfrm>
          <a:prstGeom prst="rect">
            <a:avLst/>
          </a:prstGeom>
          <a:noFill/>
          <a:ln w="0">
            <a:noFill/>
          </a:ln>
        </p:spPr>
      </p:pic>
      <p:sp>
        <p:nvSpPr>
          <p:cNvPr id="224" name="文本框 223"/>
          <p:cNvSpPr txBox="1"/>
          <p:nvPr/>
        </p:nvSpPr>
        <p:spPr>
          <a:xfrm>
            <a:off x="2721240" y="5798880"/>
            <a:ext cx="11016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225" name="文本框 224"/>
          <p:cNvSpPr txBox="1"/>
          <p:nvPr/>
        </p:nvSpPr>
        <p:spPr>
          <a:xfrm>
            <a:off x="6272640" y="4501440"/>
            <a:ext cx="951840" cy="230400"/>
          </a:xfrm>
          <a:prstGeom prst="rect">
            <a:avLst/>
          </a:prstGeom>
          <a:noFill/>
          <a:ln w="0">
            <a:noFill/>
          </a:ln>
        </p:spPr>
        <p:txBody>
          <a:bodyPr wrap="none" lIns="0" tIns="0" rIns="0" bIns="0" anchor="t">
            <a:spAutoFit/>
          </a:bodyPr>
          <a:lstStyle/>
          <a:p>
            <a:r>
              <a:rPr lang="zh-CN" sz="1240" b="0" u="none" strike="noStrike">
                <a:solidFill>
                  <a:srgbClr val="BFDBFE"/>
                </a:solidFill>
                <a:effectLst/>
                <a:uFillTx/>
                <a:latin typeface="NotoSansCJKsc"/>
                <a:ea typeface="NotoSansCJKsc"/>
              </a:rPr>
              <a:t>多轮交互查询</a:t>
            </a:r>
            <a:endParaRPr lang="en-US" sz="1240" b="0" u="none" strike="noStrike">
              <a:solidFill>
                <a:srgbClr val="000000"/>
              </a:solidFill>
              <a:effectLst/>
              <a:uFillTx/>
              <a:latin typeface="Times New Roman"/>
            </a:endParaRPr>
          </a:p>
        </p:txBody>
      </p:sp>
      <p:sp>
        <p:nvSpPr>
          <p:cNvPr id="226" name="任意多边形 225"/>
          <p:cNvSpPr/>
          <p:nvPr/>
        </p:nvSpPr>
        <p:spPr>
          <a:xfrm>
            <a:off x="5684040" y="5688000"/>
            <a:ext cx="4159800" cy="347760"/>
          </a:xfrm>
          <a:custGeom>
            <a:avLst/>
            <a:gdLst/>
            <a:ahLst/>
            <a:cxnLst/>
            <a:rect l="0" t="0" r="r" b="b"/>
            <a:pathLst>
              <a:path w="11555" h="966">
                <a:moveTo>
                  <a:pt x="0" y="879"/>
                </a:moveTo>
                <a:lnTo>
                  <a:pt x="0" y="88"/>
                </a:lnTo>
                <a:cubicBezTo>
                  <a:pt x="0" y="76"/>
                  <a:pt x="1" y="65"/>
                  <a:pt x="4" y="54"/>
                </a:cubicBezTo>
                <a:cubicBezTo>
                  <a:pt x="7" y="43"/>
                  <a:pt x="11" y="34"/>
                  <a:pt x="16" y="26"/>
                </a:cubicBezTo>
                <a:cubicBezTo>
                  <a:pt x="21" y="17"/>
                  <a:pt x="27" y="11"/>
                  <a:pt x="34" y="7"/>
                </a:cubicBezTo>
                <a:cubicBezTo>
                  <a:pt x="40" y="2"/>
                  <a:pt x="47" y="0"/>
                  <a:pt x="55" y="0"/>
                </a:cubicBezTo>
                <a:lnTo>
                  <a:pt x="11467" y="0"/>
                </a:lnTo>
                <a:cubicBezTo>
                  <a:pt x="11479" y="0"/>
                  <a:pt x="11490" y="2"/>
                  <a:pt x="11501" y="7"/>
                </a:cubicBezTo>
                <a:cubicBezTo>
                  <a:pt x="11512" y="11"/>
                  <a:pt x="11521" y="17"/>
                  <a:pt x="11529" y="26"/>
                </a:cubicBezTo>
                <a:cubicBezTo>
                  <a:pt x="11537" y="34"/>
                  <a:pt x="11544" y="43"/>
                  <a:pt x="11548" y="54"/>
                </a:cubicBezTo>
                <a:cubicBezTo>
                  <a:pt x="11553" y="65"/>
                  <a:pt x="11555" y="76"/>
                  <a:pt x="11555" y="88"/>
                </a:cubicBezTo>
                <a:lnTo>
                  <a:pt x="11555" y="879"/>
                </a:lnTo>
                <a:cubicBezTo>
                  <a:pt x="11555" y="890"/>
                  <a:pt x="11553" y="902"/>
                  <a:pt x="11548" y="912"/>
                </a:cubicBezTo>
                <a:cubicBezTo>
                  <a:pt x="11544" y="923"/>
                  <a:pt x="11537" y="933"/>
                  <a:pt x="11529" y="941"/>
                </a:cubicBezTo>
                <a:cubicBezTo>
                  <a:pt x="11521" y="949"/>
                  <a:pt x="11512" y="955"/>
                  <a:pt x="11501" y="960"/>
                </a:cubicBezTo>
                <a:cubicBezTo>
                  <a:pt x="11490" y="964"/>
                  <a:pt x="11479" y="966"/>
                  <a:pt x="11467" y="966"/>
                </a:cubicBezTo>
                <a:lnTo>
                  <a:pt x="55" y="966"/>
                </a:lnTo>
                <a:cubicBezTo>
                  <a:pt x="47" y="966"/>
                  <a:pt x="40" y="964"/>
                  <a:pt x="34" y="960"/>
                </a:cubicBezTo>
                <a:cubicBezTo>
                  <a:pt x="27" y="955"/>
                  <a:pt x="21" y="949"/>
                  <a:pt x="16" y="941"/>
                </a:cubicBezTo>
                <a:cubicBezTo>
                  <a:pt x="11" y="933"/>
                  <a:pt x="7" y="923"/>
                  <a:pt x="4" y="912"/>
                </a:cubicBezTo>
                <a:cubicBezTo>
                  <a:pt x="1" y="902"/>
                  <a:pt x="0" y="890"/>
                  <a:pt x="0" y="879"/>
                </a:cubicBezTo>
                <a:close/>
              </a:path>
            </a:pathLst>
          </a:custGeom>
          <a:solidFill>
            <a:srgbClr val="FF9900">
              <a:alpha val="1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27" name="任意多边形 226"/>
          <p:cNvSpPr/>
          <p:nvPr/>
        </p:nvSpPr>
        <p:spPr>
          <a:xfrm>
            <a:off x="5672160" y="5688000"/>
            <a:ext cx="32040" cy="347760"/>
          </a:xfrm>
          <a:custGeom>
            <a:avLst/>
            <a:gdLst/>
            <a:ahLst/>
            <a:cxnLst/>
            <a:rect l="0" t="0" r="r" b="b"/>
            <a:pathLst>
              <a:path w="89" h="966">
                <a:moveTo>
                  <a:pt x="0" y="0"/>
                </a:moveTo>
                <a:lnTo>
                  <a:pt x="89" y="0"/>
                </a:lnTo>
                <a:lnTo>
                  <a:pt x="89" y="966"/>
                </a:lnTo>
                <a:lnTo>
                  <a:pt x="0" y="966"/>
                </a:lnTo>
                <a:lnTo>
                  <a:pt x="0" y="0"/>
                </a:lnTo>
                <a:close/>
              </a:path>
            </a:pathLst>
          </a:custGeom>
          <a:solidFill>
            <a:srgbClr val="FF9900"/>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28" name="图片 227"/>
          <p:cNvPicPr/>
          <p:nvPr/>
        </p:nvPicPr>
        <p:blipFill>
          <a:blip r:embed="rId9"/>
          <a:stretch/>
        </p:blipFill>
        <p:spPr>
          <a:xfrm>
            <a:off x="5672160" y="5498640"/>
            <a:ext cx="4170960" cy="126000"/>
          </a:xfrm>
          <a:prstGeom prst="rect">
            <a:avLst/>
          </a:prstGeom>
          <a:noFill/>
          <a:ln w="0">
            <a:noFill/>
          </a:ln>
        </p:spPr>
      </p:pic>
      <p:pic>
        <p:nvPicPr>
          <p:cNvPr id="229" name="图片 228"/>
          <p:cNvPicPr/>
          <p:nvPr/>
        </p:nvPicPr>
        <p:blipFill>
          <a:blip r:embed="rId6"/>
          <a:stretch/>
        </p:blipFill>
        <p:spPr>
          <a:xfrm>
            <a:off x="5790960" y="5822280"/>
            <a:ext cx="86400" cy="94320"/>
          </a:xfrm>
          <a:prstGeom prst="rect">
            <a:avLst/>
          </a:prstGeom>
          <a:noFill/>
          <a:ln w="0">
            <a:noFill/>
          </a:ln>
        </p:spPr>
      </p:pic>
      <p:sp>
        <p:nvSpPr>
          <p:cNvPr id="230" name="文本框 229"/>
          <p:cNvSpPr txBox="1"/>
          <p:nvPr/>
        </p:nvSpPr>
        <p:spPr>
          <a:xfrm>
            <a:off x="5672160" y="5046480"/>
            <a:ext cx="4005720" cy="162000"/>
          </a:xfrm>
          <a:prstGeom prst="rect">
            <a:avLst/>
          </a:prstGeom>
          <a:noFill/>
          <a:ln w="0">
            <a:noFill/>
          </a:ln>
        </p:spPr>
        <p:txBody>
          <a:bodyPr wrap="none" lIns="0" tIns="0" rIns="0" bIns="0" anchor="t">
            <a:spAutoFit/>
          </a:bodyPr>
          <a:lstStyle/>
          <a:p>
            <a:r>
              <a:rPr lang="zh-CN" sz="870" b="0" u="none" strike="noStrike">
                <a:solidFill>
                  <a:srgbClr val="DBEAFE"/>
                </a:solidFill>
                <a:effectLst/>
                <a:uFillTx/>
                <a:latin typeface="NotoSansCJKsc"/>
                <a:ea typeface="NotoSansCJKsc"/>
              </a:rPr>
              <a:t>⽀持连续、上下⽂相关的对话，允许⽤⼾逐步深⼊探讨问题，系统保持对话连贯性</a:t>
            </a:r>
            <a:endParaRPr lang="en-US" sz="870" b="0" u="none" strike="noStrike">
              <a:solidFill>
                <a:srgbClr val="000000"/>
              </a:solidFill>
              <a:effectLst/>
              <a:uFillTx/>
              <a:latin typeface="Times New Roman"/>
            </a:endParaRPr>
          </a:p>
        </p:txBody>
      </p:sp>
      <p:sp>
        <p:nvSpPr>
          <p:cNvPr id="231" name="文本框 230"/>
          <p:cNvSpPr txBox="1"/>
          <p:nvPr/>
        </p:nvSpPr>
        <p:spPr>
          <a:xfrm>
            <a:off x="5941080" y="5798880"/>
            <a:ext cx="11016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232" name="文本框 231"/>
          <p:cNvSpPr txBox="1"/>
          <p:nvPr/>
        </p:nvSpPr>
        <p:spPr>
          <a:xfrm>
            <a:off x="5976000" y="5773320"/>
            <a:ext cx="22320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关于</a:t>
            </a:r>
            <a:endParaRPr lang="en-US" sz="870" b="0" u="none" strike="noStrike">
              <a:solidFill>
                <a:srgbClr val="000000"/>
              </a:solidFill>
              <a:effectLst/>
              <a:uFillTx/>
              <a:latin typeface="Times New Roman"/>
            </a:endParaRPr>
          </a:p>
        </p:txBody>
      </p:sp>
      <p:sp>
        <p:nvSpPr>
          <p:cNvPr id="233" name="文本框 232"/>
          <p:cNvSpPr txBox="1"/>
          <p:nvPr/>
        </p:nvSpPr>
        <p:spPr>
          <a:xfrm>
            <a:off x="6197400" y="5798880"/>
            <a:ext cx="35460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2022 </a:t>
            </a:r>
            <a:endParaRPr lang="en-US" sz="870" b="0" u="none" strike="noStrike">
              <a:solidFill>
                <a:srgbClr val="000000"/>
              </a:solidFill>
              <a:effectLst/>
              <a:uFillTx/>
              <a:latin typeface="Times New Roman"/>
            </a:endParaRPr>
          </a:p>
        </p:txBody>
      </p:sp>
      <p:sp>
        <p:nvSpPr>
          <p:cNvPr id="234" name="文本框 233"/>
          <p:cNvSpPr txBox="1"/>
          <p:nvPr/>
        </p:nvSpPr>
        <p:spPr>
          <a:xfrm>
            <a:off x="6549120" y="5773320"/>
            <a:ext cx="144684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年的财报，产品销售额是多少</a:t>
            </a:r>
            <a:endParaRPr lang="en-US" sz="870" b="0" u="none" strike="noStrike">
              <a:solidFill>
                <a:srgbClr val="000000"/>
              </a:solidFill>
              <a:effectLst/>
              <a:uFillTx/>
              <a:latin typeface="Times New Roman"/>
            </a:endParaRPr>
          </a:p>
        </p:txBody>
      </p:sp>
      <p:pic>
        <p:nvPicPr>
          <p:cNvPr id="235" name="图片 234"/>
          <p:cNvPicPr/>
          <p:nvPr/>
        </p:nvPicPr>
        <p:blipFill>
          <a:blip r:embed="rId10"/>
          <a:stretch/>
        </p:blipFill>
        <p:spPr>
          <a:xfrm>
            <a:off x="8082000" y="5822280"/>
            <a:ext cx="86400" cy="94320"/>
          </a:xfrm>
          <a:prstGeom prst="rect">
            <a:avLst/>
          </a:prstGeom>
          <a:noFill/>
          <a:ln w="0">
            <a:noFill/>
          </a:ln>
        </p:spPr>
      </p:pic>
      <p:sp>
        <p:nvSpPr>
          <p:cNvPr id="236" name="任意多边形 235"/>
          <p:cNvSpPr/>
          <p:nvPr/>
        </p:nvSpPr>
        <p:spPr>
          <a:xfrm>
            <a:off x="679320" y="6414840"/>
            <a:ext cx="9354240" cy="411120"/>
          </a:xfrm>
          <a:custGeom>
            <a:avLst/>
            <a:gdLst/>
            <a:ahLst/>
            <a:cxnLst/>
            <a:rect l="0" t="0" r="r" b="b"/>
            <a:pathLst>
              <a:path w="25984" h="1142">
                <a:moveTo>
                  <a:pt x="0" y="965"/>
                </a:moveTo>
                <a:lnTo>
                  <a:pt x="0" y="175"/>
                </a:lnTo>
                <a:cubicBezTo>
                  <a:pt x="0" y="164"/>
                  <a:pt x="1" y="152"/>
                  <a:pt x="3" y="141"/>
                </a:cubicBezTo>
                <a:cubicBezTo>
                  <a:pt x="5" y="130"/>
                  <a:pt x="9" y="119"/>
                  <a:pt x="13" y="108"/>
                </a:cubicBezTo>
                <a:cubicBezTo>
                  <a:pt x="18" y="98"/>
                  <a:pt x="23" y="87"/>
                  <a:pt x="29" y="78"/>
                </a:cubicBezTo>
                <a:cubicBezTo>
                  <a:pt x="36" y="68"/>
                  <a:pt x="43" y="59"/>
                  <a:pt x="51" y="51"/>
                </a:cubicBezTo>
                <a:cubicBezTo>
                  <a:pt x="59" y="43"/>
                  <a:pt x="68" y="36"/>
                  <a:pt x="78" y="29"/>
                </a:cubicBezTo>
                <a:cubicBezTo>
                  <a:pt x="87" y="23"/>
                  <a:pt x="97" y="18"/>
                  <a:pt x="108" y="13"/>
                </a:cubicBezTo>
                <a:cubicBezTo>
                  <a:pt x="119" y="9"/>
                  <a:pt x="130" y="5"/>
                  <a:pt x="141" y="3"/>
                </a:cubicBezTo>
                <a:cubicBezTo>
                  <a:pt x="152" y="1"/>
                  <a:pt x="164" y="0"/>
                  <a:pt x="175" y="0"/>
                </a:cubicBezTo>
                <a:lnTo>
                  <a:pt x="25808" y="0"/>
                </a:lnTo>
                <a:cubicBezTo>
                  <a:pt x="25820" y="0"/>
                  <a:pt x="25831" y="1"/>
                  <a:pt x="25842" y="3"/>
                </a:cubicBezTo>
                <a:cubicBezTo>
                  <a:pt x="25854" y="5"/>
                  <a:pt x="25865" y="9"/>
                  <a:pt x="25875" y="13"/>
                </a:cubicBezTo>
                <a:cubicBezTo>
                  <a:pt x="25886" y="18"/>
                  <a:pt x="25896" y="23"/>
                  <a:pt x="25906" y="29"/>
                </a:cubicBezTo>
                <a:cubicBezTo>
                  <a:pt x="25915" y="36"/>
                  <a:pt x="25924" y="43"/>
                  <a:pt x="25932" y="51"/>
                </a:cubicBezTo>
                <a:cubicBezTo>
                  <a:pt x="25940" y="59"/>
                  <a:pt x="25948" y="68"/>
                  <a:pt x="25954" y="78"/>
                </a:cubicBezTo>
                <a:cubicBezTo>
                  <a:pt x="25960" y="87"/>
                  <a:pt x="25966" y="98"/>
                  <a:pt x="25970" y="108"/>
                </a:cubicBezTo>
                <a:cubicBezTo>
                  <a:pt x="25975" y="119"/>
                  <a:pt x="25978" y="130"/>
                  <a:pt x="25980" y="141"/>
                </a:cubicBezTo>
                <a:cubicBezTo>
                  <a:pt x="25982" y="152"/>
                  <a:pt x="25984" y="164"/>
                  <a:pt x="25984" y="175"/>
                </a:cubicBezTo>
                <a:lnTo>
                  <a:pt x="25984" y="965"/>
                </a:lnTo>
                <a:cubicBezTo>
                  <a:pt x="25984" y="977"/>
                  <a:pt x="25982" y="988"/>
                  <a:pt x="25980" y="1000"/>
                </a:cubicBezTo>
                <a:cubicBezTo>
                  <a:pt x="25978" y="1012"/>
                  <a:pt x="25975" y="1023"/>
                  <a:pt x="25970" y="1034"/>
                </a:cubicBezTo>
                <a:cubicBezTo>
                  <a:pt x="25966" y="1044"/>
                  <a:pt x="25960" y="1054"/>
                  <a:pt x="25954" y="1064"/>
                </a:cubicBezTo>
                <a:cubicBezTo>
                  <a:pt x="25948" y="1074"/>
                  <a:pt x="25940" y="1082"/>
                  <a:pt x="25932" y="1091"/>
                </a:cubicBezTo>
                <a:cubicBezTo>
                  <a:pt x="25924" y="1099"/>
                  <a:pt x="25915" y="1106"/>
                  <a:pt x="25906" y="1112"/>
                </a:cubicBezTo>
                <a:cubicBezTo>
                  <a:pt x="25896" y="1119"/>
                  <a:pt x="25886" y="1124"/>
                  <a:pt x="25875" y="1129"/>
                </a:cubicBezTo>
                <a:cubicBezTo>
                  <a:pt x="25865" y="1133"/>
                  <a:pt x="25854" y="1136"/>
                  <a:pt x="25842" y="1139"/>
                </a:cubicBezTo>
                <a:cubicBezTo>
                  <a:pt x="25831" y="1141"/>
                  <a:pt x="25820" y="1142"/>
                  <a:pt x="25808" y="1142"/>
                </a:cubicBezTo>
                <a:lnTo>
                  <a:pt x="175" y="1142"/>
                </a:lnTo>
                <a:cubicBezTo>
                  <a:pt x="164" y="1142"/>
                  <a:pt x="152" y="1141"/>
                  <a:pt x="141" y="1139"/>
                </a:cubicBezTo>
                <a:cubicBezTo>
                  <a:pt x="130" y="1136"/>
                  <a:pt x="119" y="1133"/>
                  <a:pt x="108" y="1129"/>
                </a:cubicBezTo>
                <a:cubicBezTo>
                  <a:pt x="97" y="1124"/>
                  <a:pt x="87" y="1119"/>
                  <a:pt x="78" y="1112"/>
                </a:cubicBezTo>
                <a:cubicBezTo>
                  <a:pt x="68" y="1106"/>
                  <a:pt x="59" y="1099"/>
                  <a:pt x="51" y="1091"/>
                </a:cubicBezTo>
                <a:cubicBezTo>
                  <a:pt x="43" y="1082"/>
                  <a:pt x="36" y="1074"/>
                  <a:pt x="29" y="1064"/>
                </a:cubicBezTo>
                <a:cubicBezTo>
                  <a:pt x="23" y="1054"/>
                  <a:pt x="18" y="1044"/>
                  <a:pt x="13" y="1034"/>
                </a:cubicBezTo>
                <a:cubicBezTo>
                  <a:pt x="9" y="1023"/>
                  <a:pt x="5" y="1012"/>
                  <a:pt x="3" y="1000"/>
                </a:cubicBezTo>
                <a:cubicBezTo>
                  <a:pt x="1" y="988"/>
                  <a:pt x="0" y="977"/>
                  <a:pt x="0" y="965"/>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37" name="图片 236"/>
          <p:cNvPicPr/>
          <p:nvPr/>
        </p:nvPicPr>
        <p:blipFill>
          <a:blip r:embed="rId13"/>
          <a:stretch/>
        </p:blipFill>
        <p:spPr>
          <a:xfrm>
            <a:off x="805680" y="6541200"/>
            <a:ext cx="118080" cy="157680"/>
          </a:xfrm>
          <a:prstGeom prst="rect">
            <a:avLst/>
          </a:prstGeom>
          <a:noFill/>
          <a:ln w="0">
            <a:noFill/>
          </a:ln>
        </p:spPr>
      </p:pic>
      <p:sp>
        <p:nvSpPr>
          <p:cNvPr id="238" name="文本框 237"/>
          <p:cNvSpPr txBox="1"/>
          <p:nvPr/>
        </p:nvSpPr>
        <p:spPr>
          <a:xfrm>
            <a:off x="7986960" y="5798880"/>
            <a:ext cx="11016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 </a:t>
            </a:r>
            <a:endParaRPr lang="en-US" sz="870" b="0" u="none" strike="noStrike">
              <a:solidFill>
                <a:srgbClr val="000000"/>
              </a:solidFill>
              <a:effectLst/>
              <a:uFillTx/>
              <a:latin typeface="Times New Roman"/>
            </a:endParaRPr>
          </a:p>
        </p:txBody>
      </p:sp>
      <p:sp>
        <p:nvSpPr>
          <p:cNvPr id="239" name="文本框 238"/>
          <p:cNvSpPr txBox="1"/>
          <p:nvPr/>
        </p:nvSpPr>
        <p:spPr>
          <a:xfrm>
            <a:off x="1019160" y="6531480"/>
            <a:ext cx="5674680" cy="162000"/>
          </a:xfrm>
          <a:prstGeom prst="rect">
            <a:avLst/>
          </a:prstGeom>
          <a:noFill/>
          <a:ln w="0">
            <a:noFill/>
          </a:ln>
        </p:spPr>
        <p:txBody>
          <a:bodyPr wrap="none" lIns="0" tIns="0" rIns="0" bIns="0" anchor="t">
            <a:spAutoFit/>
          </a:bodyPr>
          <a:lstStyle/>
          <a:p>
            <a:r>
              <a:rPr lang="zh-CN" sz="870" b="0" u="none" strike="noStrike">
                <a:solidFill>
                  <a:srgbClr val="FFFFFF"/>
                </a:solidFill>
                <a:effectLst/>
                <a:uFillTx/>
                <a:latin typeface="NotoSansCJKsc"/>
                <a:ea typeface="NotoSansCJKsc"/>
              </a:rPr>
              <a:t>通过识别这些查询类型，能够更加精准地设计系统的检索和⽣成模块，针对不同复杂度的需求提供定制化的回答策略</a:t>
            </a:r>
            <a:endParaRPr lang="en-US" sz="870" b="0" u="none" strike="noStrike">
              <a:solidFill>
                <a:srgbClr val="000000"/>
              </a:solidFill>
              <a:effectLst/>
              <a:uFillTx/>
              <a:latin typeface="Times New Roman"/>
            </a:endParaRPr>
          </a:p>
        </p:txBody>
      </p:sp>
      <p:sp>
        <p:nvSpPr>
          <p:cNvPr id="240" name="文本框 239"/>
          <p:cNvSpPr txBox="1"/>
          <p:nvPr/>
        </p:nvSpPr>
        <p:spPr>
          <a:xfrm>
            <a:off x="9935640" y="6896880"/>
            <a:ext cx="321120" cy="129960"/>
          </a:xfrm>
          <a:prstGeom prst="rect">
            <a:avLst/>
          </a:prstGeom>
          <a:noFill/>
          <a:ln w="0">
            <a:noFill/>
          </a:ln>
        </p:spPr>
        <p:txBody>
          <a:bodyPr wrap="none" lIns="0" tIns="0" rIns="0" bIns="0" anchor="t">
            <a:spAutoFit/>
          </a:bodyPr>
          <a:lstStyle/>
          <a:p>
            <a:r>
              <a:rPr lang="en-US" sz="870" b="0" u="none" strike="noStrike">
                <a:solidFill>
                  <a:srgbClr val="FFFFFF"/>
                </a:solidFill>
                <a:effectLst/>
                <a:uFillTx/>
                <a:latin typeface="DejaVuSans"/>
                <a:ea typeface="DejaVuSans"/>
              </a:rPr>
              <a:t>4 / 16</a:t>
            </a:r>
            <a:endParaRPr lang="en-US" sz="87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任意多边形 240"/>
          <p:cNvSpPr/>
          <p:nvPr/>
        </p:nvSpPr>
        <p:spPr>
          <a:xfrm>
            <a:off x="0" y="0"/>
            <a:ext cx="10704600" cy="7923960"/>
          </a:xfrm>
          <a:custGeom>
            <a:avLst/>
            <a:gdLst/>
            <a:ahLst/>
            <a:cxnLst/>
            <a:rect l="0" t="0" r="r" b="b"/>
            <a:pathLst>
              <a:path w="29735" h="22011">
                <a:moveTo>
                  <a:pt x="0" y="0"/>
                </a:moveTo>
                <a:lnTo>
                  <a:pt x="29735" y="0"/>
                </a:lnTo>
                <a:lnTo>
                  <a:pt x="29735" y="22011"/>
                </a:lnTo>
                <a:lnTo>
                  <a:pt x="0" y="22011"/>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2" name="任意多边形 241"/>
          <p:cNvSpPr/>
          <p:nvPr/>
        </p:nvSpPr>
        <p:spPr>
          <a:xfrm>
            <a:off x="8832240" y="0"/>
            <a:ext cx="1872360" cy="63360"/>
          </a:xfrm>
          <a:custGeom>
            <a:avLst/>
            <a:gdLst/>
            <a:ahLst/>
            <a:cxnLst/>
            <a:rect l="0" t="0" r="r" b="b"/>
            <a:pathLst>
              <a:path w="5201" h="176">
                <a:moveTo>
                  <a:pt x="0" y="94"/>
                </a:moveTo>
                <a:lnTo>
                  <a:pt x="0" y="0"/>
                </a:lnTo>
                <a:lnTo>
                  <a:pt x="5201" y="0"/>
                </a:lnTo>
                <a:lnTo>
                  <a:pt x="5201" y="130"/>
                </a:lnTo>
                <a:cubicBezTo>
                  <a:pt x="5189" y="131"/>
                  <a:pt x="5176" y="132"/>
                  <a:pt x="5163" y="133"/>
                </a:cubicBezTo>
                <a:cubicBezTo>
                  <a:pt x="5121" y="135"/>
                  <a:pt x="5075" y="137"/>
                  <a:pt x="5025" y="139"/>
                </a:cubicBezTo>
                <a:cubicBezTo>
                  <a:pt x="4975" y="142"/>
                  <a:pt x="4922" y="144"/>
                  <a:pt x="4865" y="146"/>
                </a:cubicBezTo>
                <a:cubicBezTo>
                  <a:pt x="4808" y="148"/>
                  <a:pt x="4747" y="150"/>
                  <a:pt x="4684" y="152"/>
                </a:cubicBezTo>
                <a:cubicBezTo>
                  <a:pt x="4620" y="154"/>
                  <a:pt x="4554" y="156"/>
                  <a:pt x="4484" y="157"/>
                </a:cubicBezTo>
                <a:cubicBezTo>
                  <a:pt x="4415" y="159"/>
                  <a:pt x="4343" y="161"/>
                  <a:pt x="4268" y="162"/>
                </a:cubicBezTo>
                <a:cubicBezTo>
                  <a:pt x="4193" y="164"/>
                  <a:pt x="4116" y="165"/>
                  <a:pt x="4036" y="166"/>
                </a:cubicBezTo>
                <a:cubicBezTo>
                  <a:pt x="3957" y="168"/>
                  <a:pt x="3876" y="169"/>
                  <a:pt x="3793" y="170"/>
                </a:cubicBezTo>
                <a:cubicBezTo>
                  <a:pt x="3710" y="171"/>
                  <a:pt x="3625" y="172"/>
                  <a:pt x="3539" y="173"/>
                </a:cubicBezTo>
                <a:cubicBezTo>
                  <a:pt x="3453" y="173"/>
                  <a:pt x="3366" y="174"/>
                  <a:pt x="3278" y="174"/>
                </a:cubicBezTo>
                <a:cubicBezTo>
                  <a:pt x="3190" y="175"/>
                  <a:pt x="3101" y="175"/>
                  <a:pt x="3012" y="176"/>
                </a:cubicBezTo>
                <a:cubicBezTo>
                  <a:pt x="2923" y="176"/>
                  <a:pt x="2833" y="176"/>
                  <a:pt x="2743" y="176"/>
                </a:cubicBezTo>
                <a:cubicBezTo>
                  <a:pt x="2653" y="176"/>
                  <a:pt x="2564" y="176"/>
                  <a:pt x="2474" y="176"/>
                </a:cubicBezTo>
                <a:cubicBezTo>
                  <a:pt x="2385" y="175"/>
                  <a:pt x="2296" y="175"/>
                  <a:pt x="2208" y="174"/>
                </a:cubicBezTo>
                <a:cubicBezTo>
                  <a:pt x="2120" y="174"/>
                  <a:pt x="2033" y="173"/>
                  <a:pt x="1947" y="173"/>
                </a:cubicBezTo>
                <a:cubicBezTo>
                  <a:pt x="1861" y="172"/>
                  <a:pt x="1776" y="171"/>
                  <a:pt x="1693" y="170"/>
                </a:cubicBezTo>
                <a:cubicBezTo>
                  <a:pt x="1610" y="169"/>
                  <a:pt x="1529" y="168"/>
                  <a:pt x="1450" y="166"/>
                </a:cubicBezTo>
                <a:cubicBezTo>
                  <a:pt x="1371" y="165"/>
                  <a:pt x="1294" y="164"/>
                  <a:pt x="1219" y="162"/>
                </a:cubicBezTo>
                <a:cubicBezTo>
                  <a:pt x="1144" y="161"/>
                  <a:pt x="1072" y="159"/>
                  <a:pt x="1003" y="157"/>
                </a:cubicBezTo>
                <a:cubicBezTo>
                  <a:pt x="933" y="156"/>
                  <a:pt x="867" y="154"/>
                  <a:pt x="803" y="152"/>
                </a:cubicBezTo>
                <a:cubicBezTo>
                  <a:pt x="740" y="150"/>
                  <a:pt x="680" y="148"/>
                  <a:pt x="623" y="146"/>
                </a:cubicBezTo>
                <a:cubicBezTo>
                  <a:pt x="566" y="144"/>
                  <a:pt x="512" y="142"/>
                  <a:pt x="462" y="139"/>
                </a:cubicBezTo>
                <a:cubicBezTo>
                  <a:pt x="412" y="137"/>
                  <a:pt x="366" y="135"/>
                  <a:pt x="324" y="133"/>
                </a:cubicBezTo>
                <a:cubicBezTo>
                  <a:pt x="282" y="130"/>
                  <a:pt x="243" y="128"/>
                  <a:pt x="209" y="125"/>
                </a:cubicBezTo>
                <a:cubicBezTo>
                  <a:pt x="174" y="123"/>
                  <a:pt x="144" y="120"/>
                  <a:pt x="118" y="118"/>
                </a:cubicBezTo>
                <a:cubicBezTo>
                  <a:pt x="92" y="115"/>
                  <a:pt x="70" y="112"/>
                  <a:pt x="53" y="110"/>
                </a:cubicBezTo>
                <a:cubicBezTo>
                  <a:pt x="35" y="107"/>
                  <a:pt x="22" y="105"/>
                  <a:pt x="13" y="102"/>
                </a:cubicBezTo>
                <a:cubicBezTo>
                  <a:pt x="4" y="99"/>
                  <a:pt x="0" y="96"/>
                  <a:pt x="0" y="94"/>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任意多边形 242"/>
          <p:cNvSpPr/>
          <p:nvPr/>
        </p:nvSpPr>
        <p:spPr>
          <a:xfrm>
            <a:off x="0" y="0"/>
            <a:ext cx="10704600" cy="8240040"/>
          </a:xfrm>
          <a:custGeom>
            <a:avLst/>
            <a:gdLst/>
            <a:ahLst/>
            <a:cxnLst/>
            <a:rect l="0" t="0" r="r" b="b"/>
            <a:pathLst>
              <a:path w="29735" h="22889">
                <a:moveTo>
                  <a:pt x="0" y="0"/>
                </a:moveTo>
                <a:lnTo>
                  <a:pt x="29735" y="0"/>
                </a:lnTo>
                <a:lnTo>
                  <a:pt x="29735" y="22889"/>
                </a:lnTo>
                <a:lnTo>
                  <a:pt x="0" y="22889"/>
                </a:lnTo>
                <a:lnTo>
                  <a:pt x="0" y="0"/>
                </a:lnTo>
                <a:close/>
              </a:path>
            </a:pathLst>
          </a:custGeom>
          <a:solidFill>
            <a:srgbClr val="F3F4F6"/>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44" name="图片 243"/>
          <p:cNvPicPr/>
          <p:nvPr/>
        </p:nvPicPr>
        <p:blipFill>
          <a:blip r:embed="rId2"/>
          <a:stretch/>
        </p:blipFill>
        <p:spPr>
          <a:xfrm>
            <a:off x="8280" y="902520"/>
            <a:ext cx="10696320" cy="6434280"/>
          </a:xfrm>
          <a:prstGeom prst="rect">
            <a:avLst/>
          </a:prstGeom>
          <a:noFill/>
          <a:ln w="0">
            <a:noFill/>
          </a:ln>
        </p:spPr>
      </p:pic>
      <p:sp>
        <p:nvSpPr>
          <p:cNvPr id="245" name="任意多边形 244"/>
          <p:cNvSpPr/>
          <p:nvPr/>
        </p:nvSpPr>
        <p:spPr>
          <a:xfrm>
            <a:off x="5356440" y="401040"/>
            <a:ext cx="1504440" cy="1504440"/>
          </a:xfrm>
          <a:custGeom>
            <a:avLst/>
            <a:gdLst/>
            <a:ahLst/>
            <a:cxnLst/>
            <a:rect l="0" t="0" r="r" b="b"/>
            <a:pathLst>
              <a:path w="4179" h="4179">
                <a:moveTo>
                  <a:pt x="4179" y="2090"/>
                </a:moveTo>
                <a:cubicBezTo>
                  <a:pt x="4179" y="2158"/>
                  <a:pt x="4176" y="2227"/>
                  <a:pt x="4169" y="2295"/>
                </a:cubicBezTo>
                <a:cubicBezTo>
                  <a:pt x="4163" y="2363"/>
                  <a:pt x="4153" y="2430"/>
                  <a:pt x="4139" y="2497"/>
                </a:cubicBezTo>
                <a:cubicBezTo>
                  <a:pt x="4126" y="2565"/>
                  <a:pt x="4109" y="2631"/>
                  <a:pt x="4089" y="2696"/>
                </a:cubicBezTo>
                <a:cubicBezTo>
                  <a:pt x="4070" y="2762"/>
                  <a:pt x="4047" y="2826"/>
                  <a:pt x="4020" y="2889"/>
                </a:cubicBezTo>
                <a:cubicBezTo>
                  <a:pt x="3994" y="2953"/>
                  <a:pt x="3965" y="3014"/>
                  <a:pt x="3933" y="3075"/>
                </a:cubicBezTo>
                <a:cubicBezTo>
                  <a:pt x="3899" y="3135"/>
                  <a:pt x="3864" y="3194"/>
                  <a:pt x="3826" y="3251"/>
                </a:cubicBezTo>
                <a:cubicBezTo>
                  <a:pt x="3788" y="3307"/>
                  <a:pt x="3748" y="3362"/>
                  <a:pt x="3704" y="3415"/>
                </a:cubicBezTo>
                <a:cubicBezTo>
                  <a:pt x="3661" y="3468"/>
                  <a:pt x="3615" y="3519"/>
                  <a:pt x="3567" y="3567"/>
                </a:cubicBezTo>
                <a:cubicBezTo>
                  <a:pt x="3518" y="3616"/>
                  <a:pt x="3467" y="3661"/>
                  <a:pt x="3415" y="3705"/>
                </a:cubicBezTo>
                <a:cubicBezTo>
                  <a:pt x="3362" y="3748"/>
                  <a:pt x="3307" y="3789"/>
                  <a:pt x="3250" y="3827"/>
                </a:cubicBezTo>
                <a:cubicBezTo>
                  <a:pt x="3193" y="3865"/>
                  <a:pt x="3134" y="3900"/>
                  <a:pt x="3074" y="3932"/>
                </a:cubicBezTo>
                <a:cubicBezTo>
                  <a:pt x="3014" y="3965"/>
                  <a:pt x="2952" y="3994"/>
                  <a:pt x="2889" y="4020"/>
                </a:cubicBezTo>
                <a:cubicBezTo>
                  <a:pt x="2826" y="4046"/>
                  <a:pt x="2761" y="4069"/>
                  <a:pt x="2696" y="4089"/>
                </a:cubicBezTo>
                <a:cubicBezTo>
                  <a:pt x="2630" y="4109"/>
                  <a:pt x="2564" y="4126"/>
                  <a:pt x="2497" y="4139"/>
                </a:cubicBezTo>
                <a:cubicBezTo>
                  <a:pt x="2430" y="4152"/>
                  <a:pt x="2362" y="4162"/>
                  <a:pt x="2294" y="4169"/>
                </a:cubicBezTo>
                <a:cubicBezTo>
                  <a:pt x="2226" y="4176"/>
                  <a:pt x="2158" y="4179"/>
                  <a:pt x="2089" y="4179"/>
                </a:cubicBezTo>
                <a:cubicBezTo>
                  <a:pt x="2021" y="4179"/>
                  <a:pt x="1953" y="4176"/>
                  <a:pt x="1884" y="4169"/>
                </a:cubicBezTo>
                <a:cubicBezTo>
                  <a:pt x="1816" y="4162"/>
                  <a:pt x="1749" y="4152"/>
                  <a:pt x="1682" y="4139"/>
                </a:cubicBezTo>
                <a:cubicBezTo>
                  <a:pt x="1615" y="4126"/>
                  <a:pt x="1548" y="4109"/>
                  <a:pt x="1483" y="4089"/>
                </a:cubicBezTo>
                <a:cubicBezTo>
                  <a:pt x="1417" y="4069"/>
                  <a:pt x="1353" y="4046"/>
                  <a:pt x="1290" y="4020"/>
                </a:cubicBezTo>
                <a:cubicBezTo>
                  <a:pt x="1227" y="3994"/>
                  <a:pt x="1165" y="3965"/>
                  <a:pt x="1104" y="3932"/>
                </a:cubicBezTo>
                <a:cubicBezTo>
                  <a:pt x="1044" y="3900"/>
                  <a:pt x="985" y="3865"/>
                  <a:pt x="929" y="3827"/>
                </a:cubicBezTo>
                <a:cubicBezTo>
                  <a:pt x="872" y="3789"/>
                  <a:pt x="817" y="3748"/>
                  <a:pt x="764" y="3705"/>
                </a:cubicBezTo>
                <a:cubicBezTo>
                  <a:pt x="711" y="3661"/>
                  <a:pt x="660" y="3616"/>
                  <a:pt x="612" y="3567"/>
                </a:cubicBezTo>
                <a:cubicBezTo>
                  <a:pt x="564" y="3519"/>
                  <a:pt x="518" y="3468"/>
                  <a:pt x="474" y="3415"/>
                </a:cubicBezTo>
                <a:cubicBezTo>
                  <a:pt x="431" y="3362"/>
                  <a:pt x="390" y="3307"/>
                  <a:pt x="352" y="3251"/>
                </a:cubicBezTo>
                <a:cubicBezTo>
                  <a:pt x="314" y="3194"/>
                  <a:pt x="279" y="3135"/>
                  <a:pt x="247" y="3075"/>
                </a:cubicBezTo>
                <a:cubicBezTo>
                  <a:pt x="214" y="3014"/>
                  <a:pt x="185" y="2953"/>
                  <a:pt x="159" y="2889"/>
                </a:cubicBezTo>
                <a:cubicBezTo>
                  <a:pt x="133" y="2826"/>
                  <a:pt x="110" y="2762"/>
                  <a:pt x="90" y="2696"/>
                </a:cubicBezTo>
                <a:cubicBezTo>
                  <a:pt x="70" y="2631"/>
                  <a:pt x="54" y="2565"/>
                  <a:pt x="40" y="2497"/>
                </a:cubicBezTo>
                <a:cubicBezTo>
                  <a:pt x="27" y="2430"/>
                  <a:pt x="17" y="2363"/>
                  <a:pt x="10" y="2295"/>
                </a:cubicBezTo>
                <a:cubicBezTo>
                  <a:pt x="3" y="2227"/>
                  <a:pt x="0" y="2158"/>
                  <a:pt x="0" y="2090"/>
                </a:cubicBezTo>
                <a:cubicBezTo>
                  <a:pt x="0" y="2021"/>
                  <a:pt x="3" y="1953"/>
                  <a:pt x="10" y="1885"/>
                </a:cubicBezTo>
                <a:cubicBezTo>
                  <a:pt x="17" y="1817"/>
                  <a:pt x="27" y="1749"/>
                  <a:pt x="40" y="1682"/>
                </a:cubicBezTo>
                <a:cubicBezTo>
                  <a:pt x="54" y="1615"/>
                  <a:pt x="70" y="1549"/>
                  <a:pt x="90" y="1483"/>
                </a:cubicBezTo>
                <a:cubicBezTo>
                  <a:pt x="110" y="1418"/>
                  <a:pt x="133" y="1354"/>
                  <a:pt x="159" y="1290"/>
                </a:cubicBezTo>
                <a:cubicBezTo>
                  <a:pt x="185" y="1227"/>
                  <a:pt x="214" y="1165"/>
                  <a:pt x="247" y="1105"/>
                </a:cubicBezTo>
                <a:cubicBezTo>
                  <a:pt x="279" y="1045"/>
                  <a:pt x="314" y="986"/>
                  <a:pt x="352" y="928"/>
                </a:cubicBezTo>
                <a:cubicBezTo>
                  <a:pt x="390" y="871"/>
                  <a:pt x="431" y="816"/>
                  <a:pt x="474" y="764"/>
                </a:cubicBezTo>
                <a:cubicBezTo>
                  <a:pt x="518" y="711"/>
                  <a:pt x="564" y="660"/>
                  <a:pt x="612" y="612"/>
                </a:cubicBezTo>
                <a:cubicBezTo>
                  <a:pt x="660" y="563"/>
                  <a:pt x="711" y="517"/>
                  <a:pt x="764" y="474"/>
                </a:cubicBezTo>
                <a:cubicBezTo>
                  <a:pt x="817" y="431"/>
                  <a:pt x="872" y="390"/>
                  <a:pt x="929" y="352"/>
                </a:cubicBezTo>
                <a:cubicBezTo>
                  <a:pt x="985" y="314"/>
                  <a:pt x="1044" y="279"/>
                  <a:pt x="1104" y="246"/>
                </a:cubicBezTo>
                <a:cubicBezTo>
                  <a:pt x="1165" y="214"/>
                  <a:pt x="1227" y="185"/>
                  <a:pt x="1290" y="159"/>
                </a:cubicBezTo>
                <a:cubicBezTo>
                  <a:pt x="1353" y="133"/>
                  <a:pt x="1417" y="110"/>
                  <a:pt x="1483" y="90"/>
                </a:cubicBezTo>
                <a:cubicBezTo>
                  <a:pt x="1548" y="70"/>
                  <a:pt x="1615" y="53"/>
                  <a:pt x="1682" y="40"/>
                </a:cubicBezTo>
                <a:cubicBezTo>
                  <a:pt x="1749" y="27"/>
                  <a:pt x="1816" y="16"/>
                  <a:pt x="1884" y="10"/>
                </a:cubicBezTo>
                <a:cubicBezTo>
                  <a:pt x="1953" y="3"/>
                  <a:pt x="2021" y="0"/>
                  <a:pt x="2089" y="0"/>
                </a:cubicBezTo>
                <a:cubicBezTo>
                  <a:pt x="2158" y="0"/>
                  <a:pt x="2226" y="3"/>
                  <a:pt x="2294" y="10"/>
                </a:cubicBezTo>
                <a:cubicBezTo>
                  <a:pt x="2362" y="16"/>
                  <a:pt x="2430" y="27"/>
                  <a:pt x="2497" y="40"/>
                </a:cubicBezTo>
                <a:cubicBezTo>
                  <a:pt x="2564" y="53"/>
                  <a:pt x="2630" y="70"/>
                  <a:pt x="2696" y="90"/>
                </a:cubicBezTo>
                <a:cubicBezTo>
                  <a:pt x="2761" y="110"/>
                  <a:pt x="2826" y="133"/>
                  <a:pt x="2889" y="159"/>
                </a:cubicBezTo>
                <a:cubicBezTo>
                  <a:pt x="2952" y="185"/>
                  <a:pt x="3014" y="214"/>
                  <a:pt x="3074" y="246"/>
                </a:cubicBezTo>
                <a:cubicBezTo>
                  <a:pt x="3134" y="279"/>
                  <a:pt x="3193" y="314"/>
                  <a:pt x="3250" y="352"/>
                </a:cubicBezTo>
                <a:cubicBezTo>
                  <a:pt x="3307" y="390"/>
                  <a:pt x="3362" y="431"/>
                  <a:pt x="3415" y="474"/>
                </a:cubicBezTo>
                <a:cubicBezTo>
                  <a:pt x="3467" y="517"/>
                  <a:pt x="3518" y="563"/>
                  <a:pt x="3567" y="612"/>
                </a:cubicBezTo>
                <a:cubicBezTo>
                  <a:pt x="3615" y="660"/>
                  <a:pt x="3661" y="711"/>
                  <a:pt x="3704" y="764"/>
                </a:cubicBezTo>
                <a:cubicBezTo>
                  <a:pt x="3748" y="816"/>
                  <a:pt x="3788" y="871"/>
                  <a:pt x="3826" y="928"/>
                </a:cubicBezTo>
                <a:cubicBezTo>
                  <a:pt x="3864" y="986"/>
                  <a:pt x="3899" y="1045"/>
                  <a:pt x="3933" y="1105"/>
                </a:cubicBezTo>
                <a:cubicBezTo>
                  <a:pt x="3965" y="1165"/>
                  <a:pt x="3994" y="1227"/>
                  <a:pt x="4020" y="1290"/>
                </a:cubicBezTo>
                <a:cubicBezTo>
                  <a:pt x="4047" y="1354"/>
                  <a:pt x="4070" y="1418"/>
                  <a:pt x="4089" y="1483"/>
                </a:cubicBezTo>
                <a:cubicBezTo>
                  <a:pt x="4109" y="1549"/>
                  <a:pt x="4126" y="1615"/>
                  <a:pt x="4139" y="1682"/>
                </a:cubicBezTo>
                <a:cubicBezTo>
                  <a:pt x="4153" y="1749"/>
                  <a:pt x="4163" y="1817"/>
                  <a:pt x="4169" y="1885"/>
                </a:cubicBezTo>
                <a:cubicBezTo>
                  <a:pt x="4176" y="1953"/>
                  <a:pt x="4179" y="2021"/>
                  <a:pt x="4179" y="2090"/>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46" name="任意多边形 245"/>
          <p:cNvSpPr/>
          <p:nvPr/>
        </p:nvSpPr>
        <p:spPr>
          <a:xfrm>
            <a:off x="8381520" y="6501240"/>
            <a:ext cx="1253880" cy="1253880"/>
          </a:xfrm>
          <a:custGeom>
            <a:avLst/>
            <a:gdLst/>
            <a:ahLst/>
            <a:cxnLst/>
            <a:rect l="0" t="0" r="r" b="b"/>
            <a:pathLst>
              <a:path w="3483" h="3483">
                <a:moveTo>
                  <a:pt x="3483" y="1742"/>
                </a:moveTo>
                <a:cubicBezTo>
                  <a:pt x="3483" y="1799"/>
                  <a:pt x="3480" y="1856"/>
                  <a:pt x="3475" y="1913"/>
                </a:cubicBezTo>
                <a:cubicBezTo>
                  <a:pt x="3469" y="1970"/>
                  <a:pt x="3461" y="2026"/>
                  <a:pt x="3450" y="2082"/>
                </a:cubicBezTo>
                <a:cubicBezTo>
                  <a:pt x="3439" y="2138"/>
                  <a:pt x="3425" y="2193"/>
                  <a:pt x="3408" y="2248"/>
                </a:cubicBezTo>
                <a:cubicBezTo>
                  <a:pt x="3392" y="2302"/>
                  <a:pt x="3372" y="2356"/>
                  <a:pt x="3351" y="2408"/>
                </a:cubicBezTo>
                <a:cubicBezTo>
                  <a:pt x="3329" y="2461"/>
                  <a:pt x="3304" y="2513"/>
                  <a:pt x="3278" y="2563"/>
                </a:cubicBezTo>
                <a:cubicBezTo>
                  <a:pt x="3251" y="2613"/>
                  <a:pt x="3221" y="2662"/>
                  <a:pt x="3190" y="2709"/>
                </a:cubicBezTo>
                <a:cubicBezTo>
                  <a:pt x="3158" y="2757"/>
                  <a:pt x="3124" y="2803"/>
                  <a:pt x="3088" y="2847"/>
                </a:cubicBezTo>
                <a:cubicBezTo>
                  <a:pt x="3052" y="2891"/>
                  <a:pt x="3014" y="2933"/>
                  <a:pt x="2973" y="2973"/>
                </a:cubicBezTo>
                <a:cubicBezTo>
                  <a:pt x="2933" y="3014"/>
                  <a:pt x="2891" y="3052"/>
                  <a:pt x="2847" y="3088"/>
                </a:cubicBezTo>
                <a:cubicBezTo>
                  <a:pt x="2802" y="3124"/>
                  <a:pt x="2756" y="3158"/>
                  <a:pt x="2708" y="3190"/>
                </a:cubicBezTo>
                <a:cubicBezTo>
                  <a:pt x="2661" y="3221"/>
                  <a:pt x="2612" y="3251"/>
                  <a:pt x="2562" y="3278"/>
                </a:cubicBezTo>
                <a:cubicBezTo>
                  <a:pt x="2512" y="3305"/>
                  <a:pt x="2460" y="3329"/>
                  <a:pt x="2407" y="3351"/>
                </a:cubicBezTo>
                <a:cubicBezTo>
                  <a:pt x="2355" y="3373"/>
                  <a:pt x="2301" y="3392"/>
                  <a:pt x="2247" y="3408"/>
                </a:cubicBezTo>
                <a:cubicBezTo>
                  <a:pt x="2192" y="3425"/>
                  <a:pt x="2137" y="3439"/>
                  <a:pt x="2081" y="3450"/>
                </a:cubicBezTo>
                <a:cubicBezTo>
                  <a:pt x="2025" y="3461"/>
                  <a:pt x="1969" y="3469"/>
                  <a:pt x="1912" y="3475"/>
                </a:cubicBezTo>
                <a:cubicBezTo>
                  <a:pt x="1855" y="3480"/>
                  <a:pt x="1798" y="3483"/>
                  <a:pt x="1741" y="3483"/>
                </a:cubicBezTo>
                <a:cubicBezTo>
                  <a:pt x="1684" y="3483"/>
                  <a:pt x="1627" y="3480"/>
                  <a:pt x="1571" y="3475"/>
                </a:cubicBezTo>
                <a:cubicBezTo>
                  <a:pt x="1514" y="3469"/>
                  <a:pt x="1457" y="3461"/>
                  <a:pt x="1402" y="3450"/>
                </a:cubicBezTo>
                <a:cubicBezTo>
                  <a:pt x="1346" y="3439"/>
                  <a:pt x="1290" y="3425"/>
                  <a:pt x="1236" y="3408"/>
                </a:cubicBezTo>
                <a:cubicBezTo>
                  <a:pt x="1181" y="3392"/>
                  <a:pt x="1128" y="3373"/>
                  <a:pt x="1075" y="3351"/>
                </a:cubicBezTo>
                <a:cubicBezTo>
                  <a:pt x="1022" y="3329"/>
                  <a:pt x="971" y="3305"/>
                  <a:pt x="920" y="3278"/>
                </a:cubicBezTo>
                <a:cubicBezTo>
                  <a:pt x="870" y="3251"/>
                  <a:pt x="821" y="3221"/>
                  <a:pt x="774" y="3190"/>
                </a:cubicBezTo>
                <a:cubicBezTo>
                  <a:pt x="727" y="3158"/>
                  <a:pt x="681" y="3124"/>
                  <a:pt x="637" y="3088"/>
                </a:cubicBezTo>
                <a:cubicBezTo>
                  <a:pt x="593" y="3052"/>
                  <a:pt x="550" y="3014"/>
                  <a:pt x="510" y="2973"/>
                </a:cubicBezTo>
                <a:cubicBezTo>
                  <a:pt x="470" y="2933"/>
                  <a:pt x="432" y="2891"/>
                  <a:pt x="395" y="2847"/>
                </a:cubicBezTo>
                <a:cubicBezTo>
                  <a:pt x="359" y="2803"/>
                  <a:pt x="325" y="2757"/>
                  <a:pt x="294" y="2709"/>
                </a:cubicBezTo>
                <a:cubicBezTo>
                  <a:pt x="262" y="2662"/>
                  <a:pt x="233" y="2613"/>
                  <a:pt x="206" y="2563"/>
                </a:cubicBezTo>
                <a:cubicBezTo>
                  <a:pt x="179" y="2513"/>
                  <a:pt x="155" y="2461"/>
                  <a:pt x="133" y="2408"/>
                </a:cubicBezTo>
                <a:cubicBezTo>
                  <a:pt x="111" y="2356"/>
                  <a:pt x="92" y="2302"/>
                  <a:pt x="75" y="2248"/>
                </a:cubicBezTo>
                <a:cubicBezTo>
                  <a:pt x="59" y="2193"/>
                  <a:pt x="45" y="2138"/>
                  <a:pt x="34" y="2082"/>
                </a:cubicBezTo>
                <a:cubicBezTo>
                  <a:pt x="23" y="2026"/>
                  <a:pt x="14" y="1970"/>
                  <a:pt x="9" y="1913"/>
                </a:cubicBezTo>
                <a:cubicBezTo>
                  <a:pt x="3" y="1856"/>
                  <a:pt x="0" y="1799"/>
                  <a:pt x="0" y="1742"/>
                </a:cubicBezTo>
                <a:cubicBezTo>
                  <a:pt x="0" y="1685"/>
                  <a:pt x="3" y="1628"/>
                  <a:pt x="9" y="1572"/>
                </a:cubicBezTo>
                <a:cubicBezTo>
                  <a:pt x="14" y="1515"/>
                  <a:pt x="23" y="1459"/>
                  <a:pt x="34" y="1403"/>
                </a:cubicBezTo>
                <a:cubicBezTo>
                  <a:pt x="45" y="1347"/>
                  <a:pt x="59" y="1291"/>
                  <a:pt x="75" y="1237"/>
                </a:cubicBezTo>
                <a:cubicBezTo>
                  <a:pt x="92" y="1182"/>
                  <a:pt x="111" y="1129"/>
                  <a:pt x="133" y="1075"/>
                </a:cubicBezTo>
                <a:cubicBezTo>
                  <a:pt x="155" y="1022"/>
                  <a:pt x="179" y="971"/>
                  <a:pt x="206" y="921"/>
                </a:cubicBezTo>
                <a:cubicBezTo>
                  <a:pt x="233" y="870"/>
                  <a:pt x="262" y="821"/>
                  <a:pt x="294" y="774"/>
                </a:cubicBezTo>
                <a:cubicBezTo>
                  <a:pt x="325" y="727"/>
                  <a:pt x="359" y="681"/>
                  <a:pt x="395" y="637"/>
                </a:cubicBezTo>
                <a:cubicBezTo>
                  <a:pt x="432" y="593"/>
                  <a:pt x="470" y="550"/>
                  <a:pt x="510" y="510"/>
                </a:cubicBezTo>
                <a:cubicBezTo>
                  <a:pt x="550" y="470"/>
                  <a:pt x="593" y="432"/>
                  <a:pt x="637" y="395"/>
                </a:cubicBezTo>
                <a:cubicBezTo>
                  <a:pt x="681" y="359"/>
                  <a:pt x="727" y="325"/>
                  <a:pt x="774" y="294"/>
                </a:cubicBezTo>
                <a:cubicBezTo>
                  <a:pt x="821" y="262"/>
                  <a:pt x="870" y="233"/>
                  <a:pt x="920" y="206"/>
                </a:cubicBezTo>
                <a:cubicBezTo>
                  <a:pt x="971" y="179"/>
                  <a:pt x="1022" y="155"/>
                  <a:pt x="1075" y="133"/>
                </a:cubicBezTo>
                <a:cubicBezTo>
                  <a:pt x="1128" y="111"/>
                  <a:pt x="1181" y="92"/>
                  <a:pt x="1236" y="75"/>
                </a:cubicBezTo>
                <a:cubicBezTo>
                  <a:pt x="1290" y="59"/>
                  <a:pt x="1346" y="45"/>
                  <a:pt x="1402" y="34"/>
                </a:cubicBezTo>
                <a:cubicBezTo>
                  <a:pt x="1457" y="23"/>
                  <a:pt x="1514" y="14"/>
                  <a:pt x="1571" y="9"/>
                </a:cubicBezTo>
                <a:cubicBezTo>
                  <a:pt x="1627" y="3"/>
                  <a:pt x="1684" y="0"/>
                  <a:pt x="1741" y="0"/>
                </a:cubicBezTo>
                <a:cubicBezTo>
                  <a:pt x="1798" y="0"/>
                  <a:pt x="1855" y="3"/>
                  <a:pt x="1912" y="9"/>
                </a:cubicBezTo>
                <a:cubicBezTo>
                  <a:pt x="1969" y="14"/>
                  <a:pt x="2025" y="23"/>
                  <a:pt x="2081" y="34"/>
                </a:cubicBezTo>
                <a:cubicBezTo>
                  <a:pt x="2137" y="45"/>
                  <a:pt x="2192" y="59"/>
                  <a:pt x="2247" y="75"/>
                </a:cubicBezTo>
                <a:cubicBezTo>
                  <a:pt x="2301" y="92"/>
                  <a:pt x="2355" y="111"/>
                  <a:pt x="2407" y="133"/>
                </a:cubicBezTo>
                <a:cubicBezTo>
                  <a:pt x="2460" y="155"/>
                  <a:pt x="2512" y="179"/>
                  <a:pt x="2562" y="206"/>
                </a:cubicBezTo>
                <a:cubicBezTo>
                  <a:pt x="2612" y="233"/>
                  <a:pt x="2661" y="262"/>
                  <a:pt x="2708" y="294"/>
                </a:cubicBezTo>
                <a:cubicBezTo>
                  <a:pt x="2756" y="325"/>
                  <a:pt x="2802" y="359"/>
                  <a:pt x="2847" y="395"/>
                </a:cubicBezTo>
                <a:cubicBezTo>
                  <a:pt x="2891" y="432"/>
                  <a:pt x="2933" y="470"/>
                  <a:pt x="2973" y="510"/>
                </a:cubicBezTo>
                <a:cubicBezTo>
                  <a:pt x="3014" y="550"/>
                  <a:pt x="3052" y="593"/>
                  <a:pt x="3088" y="637"/>
                </a:cubicBezTo>
                <a:cubicBezTo>
                  <a:pt x="3124" y="681"/>
                  <a:pt x="3158" y="727"/>
                  <a:pt x="3190" y="774"/>
                </a:cubicBezTo>
                <a:cubicBezTo>
                  <a:pt x="3221" y="821"/>
                  <a:pt x="3251" y="870"/>
                  <a:pt x="3278" y="921"/>
                </a:cubicBezTo>
                <a:cubicBezTo>
                  <a:pt x="3304" y="971"/>
                  <a:pt x="3329" y="1022"/>
                  <a:pt x="3351" y="1075"/>
                </a:cubicBezTo>
                <a:cubicBezTo>
                  <a:pt x="3372" y="1129"/>
                  <a:pt x="3392" y="1182"/>
                  <a:pt x="3408" y="1237"/>
                </a:cubicBezTo>
                <a:cubicBezTo>
                  <a:pt x="3425" y="1291"/>
                  <a:pt x="3439" y="1347"/>
                  <a:pt x="3450" y="1403"/>
                </a:cubicBezTo>
                <a:cubicBezTo>
                  <a:pt x="3461" y="1459"/>
                  <a:pt x="3469" y="1515"/>
                  <a:pt x="3475" y="1572"/>
                </a:cubicBezTo>
                <a:cubicBezTo>
                  <a:pt x="3480" y="1628"/>
                  <a:pt x="3483" y="1685"/>
                  <a:pt x="3483" y="1742"/>
                </a:cubicBezTo>
                <a:close/>
              </a:path>
            </a:pathLst>
          </a:custGeom>
          <a:solidFill>
            <a:srgbClr val="4A90E2">
              <a:alpha val="1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47" name="图片 246"/>
          <p:cNvPicPr/>
          <p:nvPr/>
        </p:nvPicPr>
        <p:blipFill>
          <a:blip r:embed="rId3"/>
          <a:stretch/>
        </p:blipFill>
        <p:spPr>
          <a:xfrm>
            <a:off x="409320" y="1738080"/>
            <a:ext cx="3303360" cy="24840"/>
          </a:xfrm>
          <a:prstGeom prst="rect">
            <a:avLst/>
          </a:prstGeom>
          <a:noFill/>
          <a:ln w="0">
            <a:noFill/>
          </a:ln>
        </p:spPr>
      </p:pic>
      <p:sp>
        <p:nvSpPr>
          <p:cNvPr id="248" name="文本框 247"/>
          <p:cNvSpPr txBox="1"/>
          <p:nvPr/>
        </p:nvSpPr>
        <p:spPr>
          <a:xfrm>
            <a:off x="409320" y="1222200"/>
            <a:ext cx="3303360" cy="43632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NotoSansCJKsc"/>
                <a:ea typeface="NotoSansCJKsc"/>
              </a:rPr>
              <a:t>系统模块划分与协作⽅式</a:t>
            </a:r>
            <a:endParaRPr lang="en-US" sz="2370" b="0" u="none" strike="noStrike">
              <a:solidFill>
                <a:srgbClr val="000000"/>
              </a:solidFill>
              <a:effectLst/>
              <a:uFillTx/>
              <a:latin typeface="Times New Roman"/>
            </a:endParaRPr>
          </a:p>
        </p:txBody>
      </p:sp>
      <p:sp>
        <p:nvSpPr>
          <p:cNvPr id="249" name="文本框 248"/>
          <p:cNvSpPr txBox="1"/>
          <p:nvPr/>
        </p:nvSpPr>
        <p:spPr>
          <a:xfrm>
            <a:off x="409320" y="1981800"/>
            <a:ext cx="289440" cy="157320"/>
          </a:xfrm>
          <a:prstGeom prst="rect">
            <a:avLst/>
          </a:prstGeom>
          <a:noFill/>
          <a:ln w="0">
            <a:noFill/>
          </a:ln>
        </p:spPr>
        <p:txBody>
          <a:bodyPr wrap="none" lIns="0" tIns="0" rIns="0" bIns="0" anchor="t">
            <a:spAutoFit/>
          </a:bodyPr>
          <a:lstStyle/>
          <a:p>
            <a:r>
              <a:rPr lang="en-US" sz="1050" b="0" u="none" strike="noStrike">
                <a:solidFill>
                  <a:srgbClr val="DBEAFE"/>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250" name="任意多边形 249"/>
          <p:cNvSpPr/>
          <p:nvPr/>
        </p:nvSpPr>
        <p:spPr>
          <a:xfrm>
            <a:off x="409320" y="2431440"/>
            <a:ext cx="2373480" cy="3560400"/>
          </a:xfrm>
          <a:custGeom>
            <a:avLst/>
            <a:gdLst/>
            <a:ahLst/>
            <a:cxnLst/>
            <a:rect l="0" t="0" r="r" b="b"/>
            <a:pathLst>
              <a:path w="6593" h="9890">
                <a:moveTo>
                  <a:pt x="0" y="9705"/>
                </a:moveTo>
                <a:lnTo>
                  <a:pt x="0" y="186"/>
                </a:lnTo>
                <a:cubicBezTo>
                  <a:pt x="0" y="174"/>
                  <a:pt x="1" y="162"/>
                  <a:pt x="4" y="150"/>
                </a:cubicBezTo>
                <a:cubicBezTo>
                  <a:pt x="6" y="138"/>
                  <a:pt x="9" y="126"/>
                  <a:pt x="14" y="115"/>
                </a:cubicBezTo>
                <a:cubicBezTo>
                  <a:pt x="19" y="104"/>
                  <a:pt x="24" y="93"/>
                  <a:pt x="31" y="83"/>
                </a:cubicBezTo>
                <a:cubicBezTo>
                  <a:pt x="38" y="73"/>
                  <a:pt x="46" y="64"/>
                  <a:pt x="54" y="55"/>
                </a:cubicBezTo>
                <a:cubicBezTo>
                  <a:pt x="63" y="46"/>
                  <a:pt x="72" y="39"/>
                  <a:pt x="82" y="32"/>
                </a:cubicBezTo>
                <a:cubicBezTo>
                  <a:pt x="93" y="25"/>
                  <a:pt x="103" y="19"/>
                  <a:pt x="115" y="15"/>
                </a:cubicBezTo>
                <a:cubicBezTo>
                  <a:pt x="126" y="10"/>
                  <a:pt x="137" y="6"/>
                  <a:pt x="149" y="4"/>
                </a:cubicBezTo>
                <a:cubicBezTo>
                  <a:pt x="161" y="2"/>
                  <a:pt x="173" y="0"/>
                  <a:pt x="186" y="0"/>
                </a:cubicBezTo>
                <a:lnTo>
                  <a:pt x="6408" y="0"/>
                </a:lnTo>
                <a:cubicBezTo>
                  <a:pt x="6420" y="0"/>
                  <a:pt x="6432" y="2"/>
                  <a:pt x="6444" y="4"/>
                </a:cubicBezTo>
                <a:cubicBezTo>
                  <a:pt x="6456" y="6"/>
                  <a:pt x="6468" y="10"/>
                  <a:pt x="6479" y="15"/>
                </a:cubicBezTo>
                <a:cubicBezTo>
                  <a:pt x="6490" y="19"/>
                  <a:pt x="6501" y="25"/>
                  <a:pt x="6511" y="32"/>
                </a:cubicBezTo>
                <a:cubicBezTo>
                  <a:pt x="6521" y="39"/>
                  <a:pt x="6530" y="46"/>
                  <a:pt x="6539" y="55"/>
                </a:cubicBezTo>
                <a:cubicBezTo>
                  <a:pt x="6548" y="64"/>
                  <a:pt x="6555" y="73"/>
                  <a:pt x="6562" y="83"/>
                </a:cubicBezTo>
                <a:cubicBezTo>
                  <a:pt x="6569" y="93"/>
                  <a:pt x="6575" y="104"/>
                  <a:pt x="6579" y="115"/>
                </a:cubicBezTo>
                <a:cubicBezTo>
                  <a:pt x="6584" y="126"/>
                  <a:pt x="6587" y="138"/>
                  <a:pt x="6590" y="150"/>
                </a:cubicBezTo>
                <a:cubicBezTo>
                  <a:pt x="6592" y="162"/>
                  <a:pt x="6593" y="174"/>
                  <a:pt x="6593" y="186"/>
                </a:cubicBezTo>
                <a:lnTo>
                  <a:pt x="6593" y="9705"/>
                </a:lnTo>
                <a:cubicBezTo>
                  <a:pt x="6593" y="9717"/>
                  <a:pt x="6592" y="9729"/>
                  <a:pt x="6590" y="9741"/>
                </a:cubicBezTo>
                <a:cubicBezTo>
                  <a:pt x="6587" y="9753"/>
                  <a:pt x="6584" y="9764"/>
                  <a:pt x="6579" y="9776"/>
                </a:cubicBezTo>
                <a:cubicBezTo>
                  <a:pt x="6575" y="9787"/>
                  <a:pt x="6569" y="9798"/>
                  <a:pt x="6562" y="9808"/>
                </a:cubicBezTo>
                <a:cubicBezTo>
                  <a:pt x="6555" y="9818"/>
                  <a:pt x="6548" y="9827"/>
                  <a:pt x="6539" y="9836"/>
                </a:cubicBezTo>
                <a:cubicBezTo>
                  <a:pt x="6530" y="9844"/>
                  <a:pt x="6521" y="9852"/>
                  <a:pt x="6511" y="9859"/>
                </a:cubicBezTo>
                <a:cubicBezTo>
                  <a:pt x="6501" y="9866"/>
                  <a:pt x="6490" y="9871"/>
                  <a:pt x="6479" y="9876"/>
                </a:cubicBezTo>
                <a:cubicBezTo>
                  <a:pt x="6468" y="9881"/>
                  <a:pt x="6456" y="9884"/>
                  <a:pt x="6444" y="9887"/>
                </a:cubicBezTo>
                <a:cubicBezTo>
                  <a:pt x="6432" y="9889"/>
                  <a:pt x="6420" y="9890"/>
                  <a:pt x="6408" y="9890"/>
                </a:cubicBezTo>
                <a:lnTo>
                  <a:pt x="186" y="9890"/>
                </a:lnTo>
                <a:cubicBezTo>
                  <a:pt x="173" y="9890"/>
                  <a:pt x="161" y="9889"/>
                  <a:pt x="149" y="9887"/>
                </a:cubicBezTo>
                <a:cubicBezTo>
                  <a:pt x="137" y="9884"/>
                  <a:pt x="126" y="9881"/>
                  <a:pt x="115" y="9876"/>
                </a:cubicBezTo>
                <a:cubicBezTo>
                  <a:pt x="103" y="9871"/>
                  <a:pt x="93" y="9866"/>
                  <a:pt x="82" y="9859"/>
                </a:cubicBezTo>
                <a:cubicBezTo>
                  <a:pt x="72" y="9852"/>
                  <a:pt x="63" y="9844"/>
                  <a:pt x="54" y="9836"/>
                </a:cubicBezTo>
                <a:cubicBezTo>
                  <a:pt x="46" y="9827"/>
                  <a:pt x="38" y="9818"/>
                  <a:pt x="31" y="9808"/>
                </a:cubicBezTo>
                <a:cubicBezTo>
                  <a:pt x="24" y="9798"/>
                  <a:pt x="19" y="9787"/>
                  <a:pt x="14" y="9776"/>
                </a:cubicBezTo>
                <a:cubicBezTo>
                  <a:pt x="9" y="9764"/>
                  <a:pt x="6" y="9753"/>
                  <a:pt x="4" y="9741"/>
                </a:cubicBezTo>
                <a:cubicBezTo>
                  <a:pt x="1" y="9729"/>
                  <a:pt x="0" y="9717"/>
                  <a:pt x="0" y="970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51" name="任意多边形 250"/>
          <p:cNvSpPr/>
          <p:nvPr/>
        </p:nvSpPr>
        <p:spPr>
          <a:xfrm>
            <a:off x="1345320" y="2598840"/>
            <a:ext cx="501840" cy="501840"/>
          </a:xfrm>
          <a:custGeom>
            <a:avLst/>
            <a:gdLst/>
            <a:ahLst/>
            <a:cxnLst/>
            <a:rect l="0" t="0" r="r" b="b"/>
            <a:pathLst>
              <a:path w="1394" h="1394">
                <a:moveTo>
                  <a:pt x="1394" y="697"/>
                </a:moveTo>
                <a:cubicBezTo>
                  <a:pt x="1394" y="720"/>
                  <a:pt x="1392" y="743"/>
                  <a:pt x="1390" y="765"/>
                </a:cubicBezTo>
                <a:cubicBezTo>
                  <a:pt x="1388" y="788"/>
                  <a:pt x="1385" y="811"/>
                  <a:pt x="1380" y="833"/>
                </a:cubicBezTo>
                <a:cubicBezTo>
                  <a:pt x="1376" y="855"/>
                  <a:pt x="1370" y="877"/>
                  <a:pt x="1364" y="899"/>
                </a:cubicBezTo>
                <a:cubicBezTo>
                  <a:pt x="1357" y="921"/>
                  <a:pt x="1349" y="943"/>
                  <a:pt x="1341" y="964"/>
                </a:cubicBezTo>
                <a:cubicBezTo>
                  <a:pt x="1332" y="985"/>
                  <a:pt x="1322" y="1005"/>
                  <a:pt x="1311" y="1025"/>
                </a:cubicBezTo>
                <a:cubicBezTo>
                  <a:pt x="1301" y="1046"/>
                  <a:pt x="1289" y="1065"/>
                  <a:pt x="1276" y="1084"/>
                </a:cubicBezTo>
                <a:cubicBezTo>
                  <a:pt x="1264" y="1103"/>
                  <a:pt x="1250" y="1121"/>
                  <a:pt x="1236" y="1139"/>
                </a:cubicBezTo>
                <a:cubicBezTo>
                  <a:pt x="1221" y="1157"/>
                  <a:pt x="1206" y="1173"/>
                  <a:pt x="1190" y="1190"/>
                </a:cubicBezTo>
                <a:cubicBezTo>
                  <a:pt x="1173" y="1206"/>
                  <a:pt x="1157" y="1221"/>
                  <a:pt x="1139" y="1235"/>
                </a:cubicBezTo>
                <a:cubicBezTo>
                  <a:pt x="1120" y="1250"/>
                  <a:pt x="1102" y="1264"/>
                  <a:pt x="1083" y="1276"/>
                </a:cubicBezTo>
                <a:cubicBezTo>
                  <a:pt x="1064" y="1289"/>
                  <a:pt x="1045" y="1301"/>
                  <a:pt x="1024" y="1311"/>
                </a:cubicBezTo>
                <a:cubicBezTo>
                  <a:pt x="1004" y="1322"/>
                  <a:pt x="984" y="1332"/>
                  <a:pt x="963" y="1341"/>
                </a:cubicBezTo>
                <a:cubicBezTo>
                  <a:pt x="942" y="1349"/>
                  <a:pt x="920" y="1357"/>
                  <a:pt x="898" y="1364"/>
                </a:cubicBezTo>
                <a:cubicBezTo>
                  <a:pt x="877" y="1370"/>
                  <a:pt x="854" y="1376"/>
                  <a:pt x="832" y="1380"/>
                </a:cubicBezTo>
                <a:cubicBezTo>
                  <a:pt x="810" y="1385"/>
                  <a:pt x="787" y="1388"/>
                  <a:pt x="764" y="1390"/>
                </a:cubicBezTo>
                <a:cubicBezTo>
                  <a:pt x="742" y="1392"/>
                  <a:pt x="719" y="1394"/>
                  <a:pt x="696" y="1394"/>
                </a:cubicBezTo>
                <a:cubicBezTo>
                  <a:pt x="673" y="1394"/>
                  <a:pt x="651" y="1392"/>
                  <a:pt x="628" y="1390"/>
                </a:cubicBezTo>
                <a:cubicBezTo>
                  <a:pt x="605" y="1388"/>
                  <a:pt x="583" y="1385"/>
                  <a:pt x="560" y="1380"/>
                </a:cubicBezTo>
                <a:cubicBezTo>
                  <a:pt x="538" y="1376"/>
                  <a:pt x="516" y="1370"/>
                  <a:pt x="494" y="1364"/>
                </a:cubicBezTo>
                <a:cubicBezTo>
                  <a:pt x="472" y="1357"/>
                  <a:pt x="451" y="1349"/>
                  <a:pt x="430" y="1341"/>
                </a:cubicBezTo>
                <a:cubicBezTo>
                  <a:pt x="409" y="1332"/>
                  <a:pt x="388" y="1322"/>
                  <a:pt x="368" y="1311"/>
                </a:cubicBezTo>
                <a:cubicBezTo>
                  <a:pt x="348" y="1301"/>
                  <a:pt x="328" y="1289"/>
                  <a:pt x="309" y="1276"/>
                </a:cubicBezTo>
                <a:cubicBezTo>
                  <a:pt x="290" y="1264"/>
                  <a:pt x="272" y="1250"/>
                  <a:pt x="254" y="1235"/>
                </a:cubicBezTo>
                <a:cubicBezTo>
                  <a:pt x="237" y="1221"/>
                  <a:pt x="220" y="1206"/>
                  <a:pt x="204" y="1190"/>
                </a:cubicBezTo>
                <a:cubicBezTo>
                  <a:pt x="188" y="1173"/>
                  <a:pt x="172" y="1157"/>
                  <a:pt x="158" y="1139"/>
                </a:cubicBezTo>
                <a:cubicBezTo>
                  <a:pt x="143" y="1121"/>
                  <a:pt x="130" y="1103"/>
                  <a:pt x="117" y="1084"/>
                </a:cubicBezTo>
                <a:cubicBezTo>
                  <a:pt x="104" y="1065"/>
                  <a:pt x="93" y="1046"/>
                  <a:pt x="82" y="1025"/>
                </a:cubicBezTo>
                <a:cubicBezTo>
                  <a:pt x="71" y="1005"/>
                  <a:pt x="62" y="985"/>
                  <a:pt x="53" y="964"/>
                </a:cubicBezTo>
                <a:cubicBezTo>
                  <a:pt x="44" y="943"/>
                  <a:pt x="36" y="921"/>
                  <a:pt x="30" y="899"/>
                </a:cubicBezTo>
                <a:cubicBezTo>
                  <a:pt x="23" y="877"/>
                  <a:pt x="18" y="855"/>
                  <a:pt x="13" y="833"/>
                </a:cubicBezTo>
                <a:cubicBezTo>
                  <a:pt x="9" y="811"/>
                  <a:pt x="5" y="788"/>
                  <a:pt x="3" y="765"/>
                </a:cubicBezTo>
                <a:cubicBezTo>
                  <a:pt x="1" y="743"/>
                  <a:pt x="0" y="720"/>
                  <a:pt x="0" y="697"/>
                </a:cubicBezTo>
                <a:cubicBezTo>
                  <a:pt x="0" y="674"/>
                  <a:pt x="1" y="652"/>
                  <a:pt x="3" y="629"/>
                </a:cubicBezTo>
                <a:cubicBezTo>
                  <a:pt x="5" y="606"/>
                  <a:pt x="9" y="584"/>
                  <a:pt x="13" y="561"/>
                </a:cubicBezTo>
                <a:cubicBezTo>
                  <a:pt x="18" y="539"/>
                  <a:pt x="23" y="517"/>
                  <a:pt x="30" y="495"/>
                </a:cubicBezTo>
                <a:cubicBezTo>
                  <a:pt x="36" y="473"/>
                  <a:pt x="44" y="452"/>
                  <a:pt x="53" y="430"/>
                </a:cubicBezTo>
                <a:cubicBezTo>
                  <a:pt x="62" y="409"/>
                  <a:pt x="71" y="388"/>
                  <a:pt x="82" y="368"/>
                </a:cubicBezTo>
                <a:cubicBezTo>
                  <a:pt x="93" y="348"/>
                  <a:pt x="104" y="328"/>
                  <a:pt x="117" y="309"/>
                </a:cubicBezTo>
                <a:cubicBezTo>
                  <a:pt x="130" y="290"/>
                  <a:pt x="143" y="272"/>
                  <a:pt x="158" y="254"/>
                </a:cubicBezTo>
                <a:cubicBezTo>
                  <a:pt x="172" y="237"/>
                  <a:pt x="188" y="220"/>
                  <a:pt x="204" y="204"/>
                </a:cubicBezTo>
                <a:cubicBezTo>
                  <a:pt x="220" y="188"/>
                  <a:pt x="237" y="172"/>
                  <a:pt x="254" y="158"/>
                </a:cubicBezTo>
                <a:cubicBezTo>
                  <a:pt x="272" y="143"/>
                  <a:pt x="290" y="130"/>
                  <a:pt x="309" y="117"/>
                </a:cubicBezTo>
                <a:cubicBezTo>
                  <a:pt x="328" y="104"/>
                  <a:pt x="348" y="93"/>
                  <a:pt x="368" y="82"/>
                </a:cubicBezTo>
                <a:cubicBezTo>
                  <a:pt x="388" y="71"/>
                  <a:pt x="409" y="61"/>
                  <a:pt x="430" y="53"/>
                </a:cubicBezTo>
                <a:cubicBezTo>
                  <a:pt x="451" y="44"/>
                  <a:pt x="472" y="36"/>
                  <a:pt x="494" y="30"/>
                </a:cubicBezTo>
                <a:cubicBezTo>
                  <a:pt x="516" y="23"/>
                  <a:pt x="538" y="18"/>
                  <a:pt x="560" y="13"/>
                </a:cubicBezTo>
                <a:cubicBezTo>
                  <a:pt x="583" y="9"/>
                  <a:pt x="605" y="5"/>
                  <a:pt x="628" y="3"/>
                </a:cubicBezTo>
                <a:cubicBezTo>
                  <a:pt x="651" y="1"/>
                  <a:pt x="673" y="0"/>
                  <a:pt x="696" y="0"/>
                </a:cubicBezTo>
                <a:cubicBezTo>
                  <a:pt x="719" y="0"/>
                  <a:pt x="742" y="1"/>
                  <a:pt x="764" y="3"/>
                </a:cubicBezTo>
                <a:cubicBezTo>
                  <a:pt x="787" y="5"/>
                  <a:pt x="810" y="9"/>
                  <a:pt x="832" y="13"/>
                </a:cubicBezTo>
                <a:cubicBezTo>
                  <a:pt x="854" y="18"/>
                  <a:pt x="877" y="23"/>
                  <a:pt x="898" y="30"/>
                </a:cubicBezTo>
                <a:cubicBezTo>
                  <a:pt x="920" y="36"/>
                  <a:pt x="942" y="44"/>
                  <a:pt x="963" y="53"/>
                </a:cubicBezTo>
                <a:cubicBezTo>
                  <a:pt x="984" y="61"/>
                  <a:pt x="1004" y="71"/>
                  <a:pt x="1024" y="82"/>
                </a:cubicBezTo>
                <a:cubicBezTo>
                  <a:pt x="1045" y="93"/>
                  <a:pt x="1064" y="104"/>
                  <a:pt x="1083" y="117"/>
                </a:cubicBezTo>
                <a:cubicBezTo>
                  <a:pt x="1102" y="130"/>
                  <a:pt x="1120" y="143"/>
                  <a:pt x="1139" y="158"/>
                </a:cubicBezTo>
                <a:cubicBezTo>
                  <a:pt x="1157" y="172"/>
                  <a:pt x="1173" y="188"/>
                  <a:pt x="1190" y="204"/>
                </a:cubicBezTo>
                <a:cubicBezTo>
                  <a:pt x="1206" y="220"/>
                  <a:pt x="1221" y="237"/>
                  <a:pt x="1236" y="254"/>
                </a:cubicBezTo>
                <a:cubicBezTo>
                  <a:pt x="1250" y="272"/>
                  <a:pt x="1264" y="290"/>
                  <a:pt x="1276" y="309"/>
                </a:cubicBezTo>
                <a:cubicBezTo>
                  <a:pt x="1289" y="328"/>
                  <a:pt x="1301" y="348"/>
                  <a:pt x="1311" y="368"/>
                </a:cubicBezTo>
                <a:cubicBezTo>
                  <a:pt x="1322" y="388"/>
                  <a:pt x="1332" y="409"/>
                  <a:pt x="1341" y="430"/>
                </a:cubicBezTo>
                <a:cubicBezTo>
                  <a:pt x="1349" y="452"/>
                  <a:pt x="1357" y="473"/>
                  <a:pt x="1364" y="495"/>
                </a:cubicBezTo>
                <a:cubicBezTo>
                  <a:pt x="1370" y="517"/>
                  <a:pt x="1376" y="539"/>
                  <a:pt x="1380" y="561"/>
                </a:cubicBezTo>
                <a:cubicBezTo>
                  <a:pt x="1385" y="584"/>
                  <a:pt x="1388" y="606"/>
                  <a:pt x="1390" y="629"/>
                </a:cubicBezTo>
                <a:cubicBezTo>
                  <a:pt x="1392" y="652"/>
                  <a:pt x="1394" y="674"/>
                  <a:pt x="1394" y="697"/>
                </a:cubicBezTo>
                <a:close/>
              </a:path>
            </a:pathLst>
          </a:custGeom>
          <a:solidFill>
            <a:srgbClr val="1E40AF">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52" name="图片 251"/>
          <p:cNvPicPr/>
          <p:nvPr/>
        </p:nvPicPr>
        <p:blipFill>
          <a:blip r:embed="rId4"/>
          <a:stretch/>
        </p:blipFill>
        <p:spPr>
          <a:xfrm>
            <a:off x="1504080" y="2724120"/>
            <a:ext cx="191880" cy="250200"/>
          </a:xfrm>
          <a:prstGeom prst="rect">
            <a:avLst/>
          </a:prstGeom>
          <a:noFill/>
          <a:ln w="0">
            <a:noFill/>
          </a:ln>
        </p:spPr>
      </p:pic>
      <p:sp>
        <p:nvSpPr>
          <p:cNvPr id="253" name="文本框 252"/>
          <p:cNvSpPr txBox="1"/>
          <p:nvPr/>
        </p:nvSpPr>
        <p:spPr>
          <a:xfrm>
            <a:off x="689760" y="1950840"/>
            <a:ext cx="7779240" cy="194040"/>
          </a:xfrm>
          <a:prstGeom prst="rect">
            <a:avLst/>
          </a:prstGeom>
          <a:noFill/>
          <a:ln w="0">
            <a:noFill/>
          </a:ln>
        </p:spPr>
        <p:txBody>
          <a:bodyPr wrap="none" lIns="0" tIns="0" rIns="0" bIns="0" anchor="t">
            <a:spAutoFit/>
          </a:bodyPr>
          <a:lstStyle/>
          <a:p>
            <a:r>
              <a:rPr lang="zh-CN" sz="1050" b="0" u="none" strike="noStrike">
                <a:solidFill>
                  <a:srgbClr val="DBEAFE"/>
                </a:solidFill>
                <a:effectLst/>
                <a:uFillTx/>
                <a:latin typeface="NotoSansCJKsc"/>
                <a:ea typeface="NotoSansCJKsc"/>
              </a:rPr>
              <a:t>系统通过四⼤核⼼模块协同⼯作，实现从⽂档处理到最终回答⽣成的完整流程，各模块间的数据流转确保了系统响应的准确性与效率</a:t>
            </a:r>
            <a:endParaRPr lang="en-US" sz="1050" b="0" u="none" strike="noStrike">
              <a:solidFill>
                <a:srgbClr val="000000"/>
              </a:solidFill>
              <a:effectLst/>
              <a:uFillTx/>
              <a:latin typeface="Times New Roman"/>
            </a:endParaRPr>
          </a:p>
        </p:txBody>
      </p:sp>
      <p:sp>
        <p:nvSpPr>
          <p:cNvPr id="254" name="任意多边形 253"/>
          <p:cNvSpPr/>
          <p:nvPr/>
        </p:nvSpPr>
        <p:spPr>
          <a:xfrm>
            <a:off x="576360" y="3559680"/>
            <a:ext cx="2039400" cy="735840"/>
          </a:xfrm>
          <a:custGeom>
            <a:avLst/>
            <a:gdLst/>
            <a:ahLst/>
            <a:cxnLst/>
            <a:rect l="0" t="0" r="r" b="b"/>
            <a:pathLst>
              <a:path w="5665" h="2044">
                <a:moveTo>
                  <a:pt x="0" y="1858"/>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1"/>
                  <a:pt x="174" y="0"/>
                  <a:pt x="186" y="0"/>
                </a:cubicBezTo>
                <a:lnTo>
                  <a:pt x="5479" y="0"/>
                </a:lnTo>
                <a:cubicBezTo>
                  <a:pt x="5492" y="0"/>
                  <a:pt x="5504" y="1"/>
                  <a:pt x="5516" y="4"/>
                </a:cubicBezTo>
                <a:cubicBezTo>
                  <a:pt x="5528" y="6"/>
                  <a:pt x="5539" y="10"/>
                  <a:pt x="5551" y="14"/>
                </a:cubicBezTo>
                <a:cubicBezTo>
                  <a:pt x="5562" y="19"/>
                  <a:pt x="5573" y="25"/>
                  <a:pt x="5583" y="32"/>
                </a:cubicBezTo>
                <a:cubicBezTo>
                  <a:pt x="5593" y="38"/>
                  <a:pt x="5602" y="46"/>
                  <a:pt x="5611" y="55"/>
                </a:cubicBezTo>
                <a:cubicBezTo>
                  <a:pt x="5619" y="63"/>
                  <a:pt x="5627" y="73"/>
                  <a:pt x="5634" y="83"/>
                </a:cubicBezTo>
                <a:cubicBezTo>
                  <a:pt x="5641" y="93"/>
                  <a:pt x="5646" y="104"/>
                  <a:pt x="5651" y="115"/>
                </a:cubicBezTo>
                <a:cubicBezTo>
                  <a:pt x="5656" y="126"/>
                  <a:pt x="5659" y="138"/>
                  <a:pt x="5662" y="150"/>
                </a:cubicBezTo>
                <a:cubicBezTo>
                  <a:pt x="5664" y="162"/>
                  <a:pt x="5665" y="174"/>
                  <a:pt x="5665" y="186"/>
                </a:cubicBezTo>
                <a:lnTo>
                  <a:pt x="5665" y="1858"/>
                </a:lnTo>
                <a:cubicBezTo>
                  <a:pt x="5665" y="1870"/>
                  <a:pt x="5664" y="1883"/>
                  <a:pt x="5662" y="1895"/>
                </a:cubicBezTo>
                <a:cubicBezTo>
                  <a:pt x="5659" y="1906"/>
                  <a:pt x="5656" y="1918"/>
                  <a:pt x="5651" y="1929"/>
                </a:cubicBezTo>
                <a:cubicBezTo>
                  <a:pt x="5646" y="1941"/>
                  <a:pt x="5641" y="1951"/>
                  <a:pt x="5634" y="1961"/>
                </a:cubicBezTo>
                <a:cubicBezTo>
                  <a:pt x="5627" y="1972"/>
                  <a:pt x="5619" y="1981"/>
                  <a:pt x="5611" y="1990"/>
                </a:cubicBezTo>
                <a:cubicBezTo>
                  <a:pt x="5602" y="1998"/>
                  <a:pt x="5593" y="2006"/>
                  <a:pt x="5583" y="2013"/>
                </a:cubicBezTo>
                <a:cubicBezTo>
                  <a:pt x="5573" y="2019"/>
                  <a:pt x="5562" y="2025"/>
                  <a:pt x="5551" y="2030"/>
                </a:cubicBezTo>
                <a:cubicBezTo>
                  <a:pt x="5539" y="2035"/>
                  <a:pt x="5528" y="2038"/>
                  <a:pt x="5516" y="2040"/>
                </a:cubicBezTo>
                <a:cubicBezTo>
                  <a:pt x="5504" y="2043"/>
                  <a:pt x="5492" y="2044"/>
                  <a:pt x="5479" y="2044"/>
                </a:cubicBezTo>
                <a:lnTo>
                  <a:pt x="186" y="2044"/>
                </a:lnTo>
                <a:cubicBezTo>
                  <a:pt x="174" y="2044"/>
                  <a:pt x="162" y="2043"/>
                  <a:pt x="150" y="2040"/>
                </a:cubicBezTo>
                <a:cubicBezTo>
                  <a:pt x="138" y="2038"/>
                  <a:pt x="126" y="2035"/>
                  <a:pt x="115" y="2030"/>
                </a:cubicBezTo>
                <a:cubicBezTo>
                  <a:pt x="104" y="2025"/>
                  <a:pt x="93" y="2019"/>
                  <a:pt x="83" y="2013"/>
                </a:cubicBezTo>
                <a:cubicBezTo>
                  <a:pt x="73" y="2006"/>
                  <a:pt x="63" y="1998"/>
                  <a:pt x="55" y="1990"/>
                </a:cubicBezTo>
                <a:cubicBezTo>
                  <a:pt x="46" y="1981"/>
                  <a:pt x="38" y="1972"/>
                  <a:pt x="31" y="1961"/>
                </a:cubicBezTo>
                <a:cubicBezTo>
                  <a:pt x="25" y="1951"/>
                  <a:pt x="19" y="1941"/>
                  <a:pt x="14" y="1929"/>
                </a:cubicBezTo>
                <a:cubicBezTo>
                  <a:pt x="10" y="1918"/>
                  <a:pt x="6" y="1906"/>
                  <a:pt x="4" y="1895"/>
                </a:cubicBezTo>
                <a:cubicBezTo>
                  <a:pt x="1" y="1883"/>
                  <a:pt x="0" y="1870"/>
                  <a:pt x="0" y="1858"/>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55" name="文本框 254"/>
          <p:cNvSpPr txBox="1"/>
          <p:nvPr/>
        </p:nvSpPr>
        <p:spPr>
          <a:xfrm>
            <a:off x="1011240" y="3207240"/>
            <a:ext cx="117432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CJKsc"/>
                <a:ea typeface="NotoSansCJKsc"/>
              </a:rPr>
              <a:t>数据预处理模块</a:t>
            </a:r>
            <a:endParaRPr lang="en-US" sz="1320" b="0" u="none" strike="noStrike">
              <a:solidFill>
                <a:srgbClr val="000000"/>
              </a:solidFill>
              <a:effectLst/>
              <a:uFillTx/>
              <a:latin typeface="Times New Roman"/>
            </a:endParaRPr>
          </a:p>
        </p:txBody>
      </p:sp>
      <p:sp>
        <p:nvSpPr>
          <p:cNvPr id="256" name="文本框 255"/>
          <p:cNvSpPr txBox="1"/>
          <p:nvPr/>
        </p:nvSpPr>
        <p:spPr>
          <a:xfrm>
            <a:off x="676800" y="3650040"/>
            <a:ext cx="470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CJKsc"/>
                <a:ea typeface="NotoSansCJKsc"/>
              </a:rPr>
              <a:t>主要功能</a:t>
            </a:r>
            <a:endParaRPr lang="en-US" sz="920" b="0" u="none" strike="noStrike">
              <a:solidFill>
                <a:srgbClr val="000000"/>
              </a:solidFill>
              <a:effectLst/>
              <a:uFillTx/>
              <a:latin typeface="Times New Roman"/>
            </a:endParaRPr>
          </a:p>
        </p:txBody>
      </p:sp>
      <p:sp>
        <p:nvSpPr>
          <p:cNvPr id="257" name="文本框 256"/>
          <p:cNvSpPr txBox="1"/>
          <p:nvPr/>
        </p:nvSpPr>
        <p:spPr>
          <a:xfrm>
            <a:off x="676800" y="3850560"/>
            <a:ext cx="17611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⽂本清洗、分词、向量化，存储到</a:t>
            </a:r>
            <a:endParaRPr lang="en-US" sz="920" b="0" u="none" strike="noStrike">
              <a:solidFill>
                <a:srgbClr val="000000"/>
              </a:solidFill>
              <a:effectLst/>
              <a:uFillTx/>
              <a:latin typeface="Times New Roman"/>
            </a:endParaRPr>
          </a:p>
        </p:txBody>
      </p:sp>
      <p:pic>
        <p:nvPicPr>
          <p:cNvPr id="258" name="图片 257"/>
          <p:cNvPicPr/>
          <p:nvPr/>
        </p:nvPicPr>
        <p:blipFill>
          <a:blip r:embed="rId5"/>
          <a:stretch/>
        </p:blipFill>
        <p:spPr>
          <a:xfrm>
            <a:off x="576720" y="5222880"/>
            <a:ext cx="116640" cy="116640"/>
          </a:xfrm>
          <a:prstGeom prst="rect">
            <a:avLst/>
          </a:prstGeom>
          <a:noFill/>
          <a:ln w="0">
            <a:noFill/>
          </a:ln>
        </p:spPr>
      </p:pic>
      <p:sp>
        <p:nvSpPr>
          <p:cNvPr id="259" name="文本框 258"/>
          <p:cNvSpPr txBox="1"/>
          <p:nvPr/>
        </p:nvSpPr>
        <p:spPr>
          <a:xfrm>
            <a:off x="676800" y="4017600"/>
            <a:ext cx="3528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数据库</a:t>
            </a:r>
            <a:endParaRPr lang="en-US" sz="920" b="0" u="none" strike="noStrike">
              <a:solidFill>
                <a:srgbClr val="000000"/>
              </a:solidFill>
              <a:effectLst/>
              <a:uFillTx/>
              <a:latin typeface="Times New Roman"/>
            </a:endParaRPr>
          </a:p>
        </p:txBody>
      </p:sp>
      <p:pic>
        <p:nvPicPr>
          <p:cNvPr id="260" name="图片 259"/>
          <p:cNvPicPr/>
          <p:nvPr/>
        </p:nvPicPr>
        <p:blipFill>
          <a:blip r:embed="rId5"/>
          <a:stretch/>
        </p:blipFill>
        <p:spPr>
          <a:xfrm>
            <a:off x="576720" y="5456880"/>
            <a:ext cx="116640" cy="116640"/>
          </a:xfrm>
          <a:prstGeom prst="rect">
            <a:avLst/>
          </a:prstGeom>
          <a:noFill/>
          <a:ln w="0">
            <a:noFill/>
          </a:ln>
        </p:spPr>
      </p:pic>
      <p:sp>
        <p:nvSpPr>
          <p:cNvPr id="261" name="文本框 260"/>
          <p:cNvSpPr txBox="1"/>
          <p:nvPr/>
        </p:nvSpPr>
        <p:spPr>
          <a:xfrm>
            <a:off x="760320" y="5179320"/>
            <a:ext cx="10569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对企业⽂档进⾏处理</a:t>
            </a:r>
            <a:endParaRPr lang="en-US" sz="920" b="0" u="none" strike="noStrike">
              <a:solidFill>
                <a:srgbClr val="000000"/>
              </a:solidFill>
              <a:effectLst/>
              <a:uFillTx/>
              <a:latin typeface="Times New Roman"/>
            </a:endParaRPr>
          </a:p>
        </p:txBody>
      </p:sp>
      <p:pic>
        <p:nvPicPr>
          <p:cNvPr id="262" name="图片 261"/>
          <p:cNvPicPr/>
          <p:nvPr/>
        </p:nvPicPr>
        <p:blipFill>
          <a:blip r:embed="rId5"/>
          <a:stretch/>
        </p:blipFill>
        <p:spPr>
          <a:xfrm>
            <a:off x="576720" y="5690880"/>
            <a:ext cx="116640" cy="116640"/>
          </a:xfrm>
          <a:prstGeom prst="rect">
            <a:avLst/>
          </a:prstGeom>
          <a:noFill/>
          <a:ln w="0">
            <a:noFill/>
          </a:ln>
        </p:spPr>
      </p:pic>
      <p:sp>
        <p:nvSpPr>
          <p:cNvPr id="263" name="文本框 262"/>
          <p:cNvSpPr txBox="1"/>
          <p:nvPr/>
        </p:nvSpPr>
        <p:spPr>
          <a:xfrm>
            <a:off x="760320" y="5412960"/>
            <a:ext cx="8222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⽣成嵌⼊向量库</a:t>
            </a:r>
            <a:endParaRPr lang="en-US" sz="920" b="0" u="none" strike="noStrike">
              <a:solidFill>
                <a:srgbClr val="000000"/>
              </a:solidFill>
              <a:effectLst/>
              <a:uFillTx/>
              <a:latin typeface="Times New Roman"/>
            </a:endParaRPr>
          </a:p>
        </p:txBody>
      </p:sp>
      <p:sp>
        <p:nvSpPr>
          <p:cNvPr id="264" name="任意多边形 263"/>
          <p:cNvSpPr/>
          <p:nvPr/>
        </p:nvSpPr>
        <p:spPr>
          <a:xfrm>
            <a:off x="2916360" y="2431440"/>
            <a:ext cx="2373480" cy="3560400"/>
          </a:xfrm>
          <a:custGeom>
            <a:avLst/>
            <a:gdLst/>
            <a:ahLst/>
            <a:cxnLst/>
            <a:rect l="0" t="0" r="r" b="b"/>
            <a:pathLst>
              <a:path w="6593" h="9890">
                <a:moveTo>
                  <a:pt x="0" y="9705"/>
                </a:moveTo>
                <a:lnTo>
                  <a:pt x="0" y="186"/>
                </a:lnTo>
                <a:cubicBezTo>
                  <a:pt x="0" y="174"/>
                  <a:pt x="1" y="162"/>
                  <a:pt x="3" y="150"/>
                </a:cubicBezTo>
                <a:cubicBezTo>
                  <a:pt x="6" y="138"/>
                  <a:pt x="9" y="126"/>
                  <a:pt x="14" y="115"/>
                </a:cubicBezTo>
                <a:cubicBezTo>
                  <a:pt x="19" y="104"/>
                  <a:pt x="24" y="93"/>
                  <a:pt x="31" y="83"/>
                </a:cubicBezTo>
                <a:cubicBezTo>
                  <a:pt x="38" y="73"/>
                  <a:pt x="46" y="64"/>
                  <a:pt x="54" y="55"/>
                </a:cubicBezTo>
                <a:cubicBezTo>
                  <a:pt x="63" y="46"/>
                  <a:pt x="72" y="39"/>
                  <a:pt x="82" y="32"/>
                </a:cubicBezTo>
                <a:cubicBezTo>
                  <a:pt x="93" y="25"/>
                  <a:pt x="103" y="19"/>
                  <a:pt x="114" y="15"/>
                </a:cubicBezTo>
                <a:cubicBezTo>
                  <a:pt x="126" y="10"/>
                  <a:pt x="137" y="6"/>
                  <a:pt x="149" y="4"/>
                </a:cubicBezTo>
                <a:cubicBezTo>
                  <a:pt x="161" y="2"/>
                  <a:pt x="173" y="0"/>
                  <a:pt x="186" y="0"/>
                </a:cubicBezTo>
                <a:lnTo>
                  <a:pt x="6408" y="0"/>
                </a:lnTo>
                <a:cubicBezTo>
                  <a:pt x="6420" y="0"/>
                  <a:pt x="6432" y="2"/>
                  <a:pt x="6444" y="4"/>
                </a:cubicBezTo>
                <a:cubicBezTo>
                  <a:pt x="6456" y="6"/>
                  <a:pt x="6467" y="10"/>
                  <a:pt x="6479" y="15"/>
                </a:cubicBezTo>
                <a:cubicBezTo>
                  <a:pt x="6490" y="19"/>
                  <a:pt x="6501" y="25"/>
                  <a:pt x="6511" y="32"/>
                </a:cubicBezTo>
                <a:cubicBezTo>
                  <a:pt x="6521" y="39"/>
                  <a:pt x="6530" y="46"/>
                  <a:pt x="6539" y="55"/>
                </a:cubicBezTo>
                <a:cubicBezTo>
                  <a:pt x="6548" y="64"/>
                  <a:pt x="6555" y="73"/>
                  <a:pt x="6562" y="83"/>
                </a:cubicBezTo>
                <a:cubicBezTo>
                  <a:pt x="6569" y="93"/>
                  <a:pt x="6575" y="104"/>
                  <a:pt x="6579" y="115"/>
                </a:cubicBezTo>
                <a:cubicBezTo>
                  <a:pt x="6584" y="126"/>
                  <a:pt x="6587" y="138"/>
                  <a:pt x="6590" y="150"/>
                </a:cubicBezTo>
                <a:cubicBezTo>
                  <a:pt x="6592" y="162"/>
                  <a:pt x="6593" y="174"/>
                  <a:pt x="6593" y="186"/>
                </a:cubicBezTo>
                <a:lnTo>
                  <a:pt x="6593" y="9705"/>
                </a:lnTo>
                <a:cubicBezTo>
                  <a:pt x="6593" y="9717"/>
                  <a:pt x="6592" y="9729"/>
                  <a:pt x="6590" y="9741"/>
                </a:cubicBezTo>
                <a:cubicBezTo>
                  <a:pt x="6587" y="9753"/>
                  <a:pt x="6584" y="9764"/>
                  <a:pt x="6579" y="9776"/>
                </a:cubicBezTo>
                <a:cubicBezTo>
                  <a:pt x="6575" y="9787"/>
                  <a:pt x="6569" y="9798"/>
                  <a:pt x="6562" y="9808"/>
                </a:cubicBezTo>
                <a:cubicBezTo>
                  <a:pt x="6555" y="9818"/>
                  <a:pt x="6548" y="9827"/>
                  <a:pt x="6539" y="9836"/>
                </a:cubicBezTo>
                <a:cubicBezTo>
                  <a:pt x="6530" y="9844"/>
                  <a:pt x="6521" y="9852"/>
                  <a:pt x="6511" y="9859"/>
                </a:cubicBezTo>
                <a:cubicBezTo>
                  <a:pt x="6501" y="9866"/>
                  <a:pt x="6490" y="9871"/>
                  <a:pt x="6479" y="9876"/>
                </a:cubicBezTo>
                <a:cubicBezTo>
                  <a:pt x="6467" y="9881"/>
                  <a:pt x="6456" y="9884"/>
                  <a:pt x="6444" y="9887"/>
                </a:cubicBezTo>
                <a:cubicBezTo>
                  <a:pt x="6432" y="9889"/>
                  <a:pt x="6420" y="9890"/>
                  <a:pt x="6408" y="9890"/>
                </a:cubicBezTo>
                <a:lnTo>
                  <a:pt x="186" y="9890"/>
                </a:lnTo>
                <a:cubicBezTo>
                  <a:pt x="173" y="9890"/>
                  <a:pt x="161" y="9889"/>
                  <a:pt x="149" y="9887"/>
                </a:cubicBezTo>
                <a:cubicBezTo>
                  <a:pt x="137" y="9884"/>
                  <a:pt x="126" y="9881"/>
                  <a:pt x="114" y="9876"/>
                </a:cubicBezTo>
                <a:cubicBezTo>
                  <a:pt x="103" y="9871"/>
                  <a:pt x="93" y="9866"/>
                  <a:pt x="82" y="9859"/>
                </a:cubicBezTo>
                <a:cubicBezTo>
                  <a:pt x="72" y="9852"/>
                  <a:pt x="63" y="9844"/>
                  <a:pt x="54" y="9836"/>
                </a:cubicBezTo>
                <a:cubicBezTo>
                  <a:pt x="46" y="9827"/>
                  <a:pt x="38" y="9818"/>
                  <a:pt x="31" y="9808"/>
                </a:cubicBezTo>
                <a:cubicBezTo>
                  <a:pt x="24" y="9798"/>
                  <a:pt x="19" y="9787"/>
                  <a:pt x="14" y="9776"/>
                </a:cubicBezTo>
                <a:cubicBezTo>
                  <a:pt x="9" y="9764"/>
                  <a:pt x="6" y="9753"/>
                  <a:pt x="3" y="9741"/>
                </a:cubicBezTo>
                <a:cubicBezTo>
                  <a:pt x="1" y="9729"/>
                  <a:pt x="0" y="9717"/>
                  <a:pt x="0" y="970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5" name="任意多边形 264"/>
          <p:cNvSpPr/>
          <p:nvPr/>
        </p:nvSpPr>
        <p:spPr>
          <a:xfrm>
            <a:off x="3852360" y="2598840"/>
            <a:ext cx="501840" cy="501840"/>
          </a:xfrm>
          <a:custGeom>
            <a:avLst/>
            <a:gdLst/>
            <a:ahLst/>
            <a:cxnLst/>
            <a:rect l="0" t="0" r="r" b="b"/>
            <a:pathLst>
              <a:path w="1394" h="1394">
                <a:moveTo>
                  <a:pt x="1394" y="697"/>
                </a:moveTo>
                <a:cubicBezTo>
                  <a:pt x="1394" y="720"/>
                  <a:pt x="1392" y="743"/>
                  <a:pt x="1390" y="765"/>
                </a:cubicBezTo>
                <a:cubicBezTo>
                  <a:pt x="1388" y="788"/>
                  <a:pt x="1385" y="811"/>
                  <a:pt x="1380" y="833"/>
                </a:cubicBezTo>
                <a:cubicBezTo>
                  <a:pt x="1376" y="855"/>
                  <a:pt x="1370" y="877"/>
                  <a:pt x="1364" y="899"/>
                </a:cubicBezTo>
                <a:cubicBezTo>
                  <a:pt x="1357" y="921"/>
                  <a:pt x="1349" y="943"/>
                  <a:pt x="1340" y="964"/>
                </a:cubicBezTo>
                <a:cubicBezTo>
                  <a:pt x="1332" y="985"/>
                  <a:pt x="1322" y="1005"/>
                  <a:pt x="1311" y="1025"/>
                </a:cubicBezTo>
                <a:cubicBezTo>
                  <a:pt x="1301" y="1046"/>
                  <a:pt x="1289" y="1065"/>
                  <a:pt x="1276" y="1084"/>
                </a:cubicBezTo>
                <a:cubicBezTo>
                  <a:pt x="1263" y="1103"/>
                  <a:pt x="1250" y="1121"/>
                  <a:pt x="1235" y="1139"/>
                </a:cubicBezTo>
                <a:cubicBezTo>
                  <a:pt x="1221" y="1157"/>
                  <a:pt x="1206" y="1173"/>
                  <a:pt x="1190" y="1190"/>
                </a:cubicBezTo>
                <a:cubicBezTo>
                  <a:pt x="1173" y="1206"/>
                  <a:pt x="1157" y="1221"/>
                  <a:pt x="1139" y="1235"/>
                </a:cubicBezTo>
                <a:cubicBezTo>
                  <a:pt x="1120" y="1250"/>
                  <a:pt x="1102" y="1264"/>
                  <a:pt x="1083" y="1276"/>
                </a:cubicBezTo>
                <a:cubicBezTo>
                  <a:pt x="1064" y="1289"/>
                  <a:pt x="1045" y="1301"/>
                  <a:pt x="1024" y="1311"/>
                </a:cubicBezTo>
                <a:cubicBezTo>
                  <a:pt x="1004" y="1322"/>
                  <a:pt x="984" y="1332"/>
                  <a:pt x="963" y="1341"/>
                </a:cubicBezTo>
                <a:cubicBezTo>
                  <a:pt x="942" y="1349"/>
                  <a:pt x="920" y="1357"/>
                  <a:pt x="898" y="1364"/>
                </a:cubicBezTo>
                <a:cubicBezTo>
                  <a:pt x="876" y="1370"/>
                  <a:pt x="854" y="1376"/>
                  <a:pt x="832" y="1380"/>
                </a:cubicBezTo>
                <a:cubicBezTo>
                  <a:pt x="810" y="1385"/>
                  <a:pt x="787" y="1388"/>
                  <a:pt x="764" y="1390"/>
                </a:cubicBezTo>
                <a:cubicBezTo>
                  <a:pt x="742" y="1392"/>
                  <a:pt x="719" y="1394"/>
                  <a:pt x="696" y="1394"/>
                </a:cubicBezTo>
                <a:cubicBezTo>
                  <a:pt x="673" y="1394"/>
                  <a:pt x="651" y="1392"/>
                  <a:pt x="628" y="1390"/>
                </a:cubicBezTo>
                <a:cubicBezTo>
                  <a:pt x="605" y="1388"/>
                  <a:pt x="583" y="1385"/>
                  <a:pt x="560" y="1380"/>
                </a:cubicBezTo>
                <a:cubicBezTo>
                  <a:pt x="538" y="1376"/>
                  <a:pt x="516" y="1370"/>
                  <a:pt x="494" y="1364"/>
                </a:cubicBezTo>
                <a:cubicBezTo>
                  <a:pt x="472" y="1357"/>
                  <a:pt x="451" y="1349"/>
                  <a:pt x="430" y="1341"/>
                </a:cubicBezTo>
                <a:cubicBezTo>
                  <a:pt x="409" y="1332"/>
                  <a:pt x="388" y="1322"/>
                  <a:pt x="368" y="1311"/>
                </a:cubicBezTo>
                <a:cubicBezTo>
                  <a:pt x="348" y="1301"/>
                  <a:pt x="328" y="1289"/>
                  <a:pt x="309" y="1276"/>
                </a:cubicBezTo>
                <a:cubicBezTo>
                  <a:pt x="290" y="1264"/>
                  <a:pt x="272" y="1250"/>
                  <a:pt x="254" y="1235"/>
                </a:cubicBezTo>
                <a:cubicBezTo>
                  <a:pt x="237" y="1221"/>
                  <a:pt x="220" y="1206"/>
                  <a:pt x="204" y="1190"/>
                </a:cubicBezTo>
                <a:cubicBezTo>
                  <a:pt x="188" y="1173"/>
                  <a:pt x="172" y="1157"/>
                  <a:pt x="158" y="1139"/>
                </a:cubicBezTo>
                <a:cubicBezTo>
                  <a:pt x="143" y="1121"/>
                  <a:pt x="130" y="1103"/>
                  <a:pt x="117" y="1084"/>
                </a:cubicBezTo>
                <a:cubicBezTo>
                  <a:pt x="104" y="1065"/>
                  <a:pt x="93" y="1046"/>
                  <a:pt x="82" y="1025"/>
                </a:cubicBezTo>
                <a:cubicBezTo>
                  <a:pt x="71" y="1005"/>
                  <a:pt x="61" y="985"/>
                  <a:pt x="53" y="964"/>
                </a:cubicBezTo>
                <a:cubicBezTo>
                  <a:pt x="44" y="943"/>
                  <a:pt x="36" y="921"/>
                  <a:pt x="30" y="899"/>
                </a:cubicBezTo>
                <a:cubicBezTo>
                  <a:pt x="23" y="877"/>
                  <a:pt x="18" y="855"/>
                  <a:pt x="13" y="833"/>
                </a:cubicBezTo>
                <a:cubicBezTo>
                  <a:pt x="9" y="811"/>
                  <a:pt x="5" y="788"/>
                  <a:pt x="3" y="765"/>
                </a:cubicBezTo>
                <a:cubicBezTo>
                  <a:pt x="1" y="743"/>
                  <a:pt x="0" y="720"/>
                  <a:pt x="0" y="697"/>
                </a:cubicBezTo>
                <a:cubicBezTo>
                  <a:pt x="0" y="674"/>
                  <a:pt x="1" y="652"/>
                  <a:pt x="3" y="629"/>
                </a:cubicBezTo>
                <a:cubicBezTo>
                  <a:pt x="5" y="606"/>
                  <a:pt x="9" y="584"/>
                  <a:pt x="13" y="561"/>
                </a:cubicBezTo>
                <a:cubicBezTo>
                  <a:pt x="18" y="539"/>
                  <a:pt x="23" y="517"/>
                  <a:pt x="30" y="495"/>
                </a:cubicBezTo>
                <a:cubicBezTo>
                  <a:pt x="36" y="473"/>
                  <a:pt x="44" y="452"/>
                  <a:pt x="53" y="430"/>
                </a:cubicBezTo>
                <a:cubicBezTo>
                  <a:pt x="61" y="409"/>
                  <a:pt x="71" y="388"/>
                  <a:pt x="82" y="368"/>
                </a:cubicBezTo>
                <a:cubicBezTo>
                  <a:pt x="93" y="348"/>
                  <a:pt x="104" y="328"/>
                  <a:pt x="117" y="309"/>
                </a:cubicBezTo>
                <a:cubicBezTo>
                  <a:pt x="130" y="290"/>
                  <a:pt x="143" y="272"/>
                  <a:pt x="158" y="254"/>
                </a:cubicBezTo>
                <a:cubicBezTo>
                  <a:pt x="172" y="237"/>
                  <a:pt x="188" y="220"/>
                  <a:pt x="204" y="204"/>
                </a:cubicBezTo>
                <a:cubicBezTo>
                  <a:pt x="220" y="188"/>
                  <a:pt x="237" y="172"/>
                  <a:pt x="254" y="158"/>
                </a:cubicBezTo>
                <a:cubicBezTo>
                  <a:pt x="272" y="143"/>
                  <a:pt x="290" y="130"/>
                  <a:pt x="309" y="117"/>
                </a:cubicBezTo>
                <a:cubicBezTo>
                  <a:pt x="328" y="104"/>
                  <a:pt x="348" y="93"/>
                  <a:pt x="368" y="82"/>
                </a:cubicBezTo>
                <a:cubicBezTo>
                  <a:pt x="388" y="71"/>
                  <a:pt x="409" y="61"/>
                  <a:pt x="430" y="53"/>
                </a:cubicBezTo>
                <a:cubicBezTo>
                  <a:pt x="451" y="44"/>
                  <a:pt x="472" y="36"/>
                  <a:pt x="494" y="30"/>
                </a:cubicBezTo>
                <a:cubicBezTo>
                  <a:pt x="516" y="23"/>
                  <a:pt x="538" y="18"/>
                  <a:pt x="560" y="13"/>
                </a:cubicBezTo>
                <a:cubicBezTo>
                  <a:pt x="583" y="9"/>
                  <a:pt x="605" y="5"/>
                  <a:pt x="628" y="3"/>
                </a:cubicBezTo>
                <a:cubicBezTo>
                  <a:pt x="651" y="1"/>
                  <a:pt x="673" y="0"/>
                  <a:pt x="696" y="0"/>
                </a:cubicBezTo>
                <a:cubicBezTo>
                  <a:pt x="719" y="0"/>
                  <a:pt x="742" y="1"/>
                  <a:pt x="764" y="3"/>
                </a:cubicBezTo>
                <a:cubicBezTo>
                  <a:pt x="787" y="5"/>
                  <a:pt x="810" y="9"/>
                  <a:pt x="832" y="13"/>
                </a:cubicBezTo>
                <a:cubicBezTo>
                  <a:pt x="854" y="18"/>
                  <a:pt x="876" y="23"/>
                  <a:pt x="898" y="30"/>
                </a:cubicBezTo>
                <a:cubicBezTo>
                  <a:pt x="920" y="36"/>
                  <a:pt x="942" y="44"/>
                  <a:pt x="963" y="53"/>
                </a:cubicBezTo>
                <a:cubicBezTo>
                  <a:pt x="984" y="61"/>
                  <a:pt x="1004" y="71"/>
                  <a:pt x="1024" y="82"/>
                </a:cubicBezTo>
                <a:cubicBezTo>
                  <a:pt x="1045" y="93"/>
                  <a:pt x="1064" y="104"/>
                  <a:pt x="1083" y="117"/>
                </a:cubicBezTo>
                <a:cubicBezTo>
                  <a:pt x="1102" y="130"/>
                  <a:pt x="1120" y="143"/>
                  <a:pt x="1139" y="158"/>
                </a:cubicBezTo>
                <a:cubicBezTo>
                  <a:pt x="1157" y="172"/>
                  <a:pt x="1173" y="188"/>
                  <a:pt x="1190" y="204"/>
                </a:cubicBezTo>
                <a:cubicBezTo>
                  <a:pt x="1206" y="220"/>
                  <a:pt x="1221" y="237"/>
                  <a:pt x="1235" y="254"/>
                </a:cubicBezTo>
                <a:cubicBezTo>
                  <a:pt x="1250" y="272"/>
                  <a:pt x="1263" y="290"/>
                  <a:pt x="1276" y="309"/>
                </a:cubicBezTo>
                <a:cubicBezTo>
                  <a:pt x="1289" y="328"/>
                  <a:pt x="1301" y="348"/>
                  <a:pt x="1311" y="368"/>
                </a:cubicBezTo>
                <a:cubicBezTo>
                  <a:pt x="1322" y="388"/>
                  <a:pt x="1332" y="409"/>
                  <a:pt x="1340" y="430"/>
                </a:cubicBezTo>
                <a:cubicBezTo>
                  <a:pt x="1349" y="452"/>
                  <a:pt x="1357" y="473"/>
                  <a:pt x="1364" y="495"/>
                </a:cubicBezTo>
                <a:cubicBezTo>
                  <a:pt x="1370" y="517"/>
                  <a:pt x="1376" y="539"/>
                  <a:pt x="1380" y="561"/>
                </a:cubicBezTo>
                <a:cubicBezTo>
                  <a:pt x="1385" y="584"/>
                  <a:pt x="1388" y="606"/>
                  <a:pt x="1390" y="629"/>
                </a:cubicBezTo>
                <a:cubicBezTo>
                  <a:pt x="1392" y="652"/>
                  <a:pt x="1394" y="674"/>
                  <a:pt x="1394" y="697"/>
                </a:cubicBezTo>
                <a:close/>
              </a:path>
            </a:pathLst>
          </a:custGeom>
          <a:solidFill>
            <a:srgbClr val="1E40AF">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66" name="图片 265"/>
          <p:cNvPicPr/>
          <p:nvPr/>
        </p:nvPicPr>
        <p:blipFill>
          <a:blip r:embed="rId6"/>
          <a:stretch/>
        </p:blipFill>
        <p:spPr>
          <a:xfrm>
            <a:off x="3977640" y="2724120"/>
            <a:ext cx="250200" cy="250200"/>
          </a:xfrm>
          <a:prstGeom prst="rect">
            <a:avLst/>
          </a:prstGeom>
          <a:noFill/>
          <a:ln w="0">
            <a:noFill/>
          </a:ln>
        </p:spPr>
      </p:pic>
      <p:sp>
        <p:nvSpPr>
          <p:cNvPr id="267" name="文本框 266"/>
          <p:cNvSpPr txBox="1"/>
          <p:nvPr/>
        </p:nvSpPr>
        <p:spPr>
          <a:xfrm>
            <a:off x="760320" y="5646960"/>
            <a:ext cx="7048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⽀持向量检索</a:t>
            </a:r>
            <a:endParaRPr lang="en-US" sz="920" b="0" u="none" strike="noStrike">
              <a:solidFill>
                <a:srgbClr val="000000"/>
              </a:solidFill>
              <a:effectLst/>
              <a:uFillTx/>
              <a:latin typeface="Times New Roman"/>
            </a:endParaRPr>
          </a:p>
        </p:txBody>
      </p:sp>
      <p:sp>
        <p:nvSpPr>
          <p:cNvPr id="268" name="任意多边形 267"/>
          <p:cNvSpPr/>
          <p:nvPr/>
        </p:nvSpPr>
        <p:spPr>
          <a:xfrm>
            <a:off x="3083400" y="3559680"/>
            <a:ext cx="2039400" cy="735840"/>
          </a:xfrm>
          <a:custGeom>
            <a:avLst/>
            <a:gdLst/>
            <a:ahLst/>
            <a:cxnLst/>
            <a:rect l="0" t="0" r="r" b="b"/>
            <a:pathLst>
              <a:path w="5665" h="2044">
                <a:moveTo>
                  <a:pt x="0" y="1858"/>
                </a:moveTo>
                <a:lnTo>
                  <a:pt x="0" y="186"/>
                </a:lnTo>
                <a:cubicBezTo>
                  <a:pt x="0" y="174"/>
                  <a:pt x="1" y="162"/>
                  <a:pt x="4" y="150"/>
                </a:cubicBezTo>
                <a:cubicBezTo>
                  <a:pt x="6" y="138"/>
                  <a:pt x="10" y="126"/>
                  <a:pt x="14" y="115"/>
                </a:cubicBezTo>
                <a:cubicBezTo>
                  <a:pt x="19" y="104"/>
                  <a:pt x="25" y="93"/>
                  <a:pt x="31" y="83"/>
                </a:cubicBezTo>
                <a:cubicBezTo>
                  <a:pt x="38" y="73"/>
                  <a:pt x="46" y="63"/>
                  <a:pt x="55" y="55"/>
                </a:cubicBezTo>
                <a:cubicBezTo>
                  <a:pt x="63" y="46"/>
                  <a:pt x="73" y="38"/>
                  <a:pt x="83" y="32"/>
                </a:cubicBezTo>
                <a:cubicBezTo>
                  <a:pt x="93" y="25"/>
                  <a:pt x="103" y="19"/>
                  <a:pt x="115" y="14"/>
                </a:cubicBezTo>
                <a:cubicBezTo>
                  <a:pt x="126" y="10"/>
                  <a:pt x="138" y="6"/>
                  <a:pt x="150" y="4"/>
                </a:cubicBezTo>
                <a:cubicBezTo>
                  <a:pt x="162" y="1"/>
                  <a:pt x="174" y="0"/>
                  <a:pt x="186" y="0"/>
                </a:cubicBezTo>
                <a:lnTo>
                  <a:pt x="5478" y="0"/>
                </a:lnTo>
                <a:cubicBezTo>
                  <a:pt x="5491" y="0"/>
                  <a:pt x="5503" y="1"/>
                  <a:pt x="5515" y="4"/>
                </a:cubicBezTo>
                <a:cubicBezTo>
                  <a:pt x="5527" y="6"/>
                  <a:pt x="5538" y="10"/>
                  <a:pt x="5549" y="14"/>
                </a:cubicBezTo>
                <a:cubicBezTo>
                  <a:pt x="5561" y="19"/>
                  <a:pt x="5571" y="25"/>
                  <a:pt x="5582" y="32"/>
                </a:cubicBezTo>
                <a:cubicBezTo>
                  <a:pt x="5592" y="38"/>
                  <a:pt x="5602" y="46"/>
                  <a:pt x="5611" y="55"/>
                </a:cubicBezTo>
                <a:cubicBezTo>
                  <a:pt x="5619" y="63"/>
                  <a:pt x="5627" y="73"/>
                  <a:pt x="5634" y="83"/>
                </a:cubicBezTo>
                <a:cubicBezTo>
                  <a:pt x="5641" y="93"/>
                  <a:pt x="5646" y="104"/>
                  <a:pt x="5651" y="115"/>
                </a:cubicBezTo>
                <a:cubicBezTo>
                  <a:pt x="5656" y="126"/>
                  <a:pt x="5659" y="138"/>
                  <a:pt x="5662" y="150"/>
                </a:cubicBezTo>
                <a:cubicBezTo>
                  <a:pt x="5664" y="162"/>
                  <a:pt x="5665" y="174"/>
                  <a:pt x="5665" y="186"/>
                </a:cubicBezTo>
                <a:lnTo>
                  <a:pt x="5665" y="1858"/>
                </a:lnTo>
                <a:cubicBezTo>
                  <a:pt x="5665" y="1870"/>
                  <a:pt x="5664" y="1883"/>
                  <a:pt x="5662" y="1895"/>
                </a:cubicBezTo>
                <a:cubicBezTo>
                  <a:pt x="5659" y="1906"/>
                  <a:pt x="5656" y="1918"/>
                  <a:pt x="5651" y="1929"/>
                </a:cubicBezTo>
                <a:cubicBezTo>
                  <a:pt x="5646" y="1941"/>
                  <a:pt x="5641" y="1951"/>
                  <a:pt x="5634" y="1961"/>
                </a:cubicBezTo>
                <a:cubicBezTo>
                  <a:pt x="5627" y="1972"/>
                  <a:pt x="5619" y="1981"/>
                  <a:pt x="5611" y="1990"/>
                </a:cubicBezTo>
                <a:cubicBezTo>
                  <a:pt x="5602" y="1998"/>
                  <a:pt x="5592" y="2006"/>
                  <a:pt x="5582" y="2013"/>
                </a:cubicBezTo>
                <a:cubicBezTo>
                  <a:pt x="5571" y="2019"/>
                  <a:pt x="5561" y="2025"/>
                  <a:pt x="5549" y="2030"/>
                </a:cubicBezTo>
                <a:cubicBezTo>
                  <a:pt x="5538" y="2035"/>
                  <a:pt x="5527" y="2038"/>
                  <a:pt x="5515" y="2040"/>
                </a:cubicBezTo>
                <a:cubicBezTo>
                  <a:pt x="5503" y="2043"/>
                  <a:pt x="5491" y="2044"/>
                  <a:pt x="5478" y="2044"/>
                </a:cubicBezTo>
                <a:lnTo>
                  <a:pt x="186" y="2044"/>
                </a:lnTo>
                <a:cubicBezTo>
                  <a:pt x="174" y="2044"/>
                  <a:pt x="162" y="2043"/>
                  <a:pt x="150" y="2040"/>
                </a:cubicBezTo>
                <a:cubicBezTo>
                  <a:pt x="138" y="2038"/>
                  <a:pt x="126" y="2035"/>
                  <a:pt x="115" y="2030"/>
                </a:cubicBezTo>
                <a:cubicBezTo>
                  <a:pt x="103" y="2025"/>
                  <a:pt x="93" y="2019"/>
                  <a:pt x="83" y="2013"/>
                </a:cubicBezTo>
                <a:cubicBezTo>
                  <a:pt x="73" y="2006"/>
                  <a:pt x="63" y="1998"/>
                  <a:pt x="55" y="1990"/>
                </a:cubicBezTo>
                <a:cubicBezTo>
                  <a:pt x="46" y="1981"/>
                  <a:pt x="38" y="1972"/>
                  <a:pt x="31" y="1961"/>
                </a:cubicBezTo>
                <a:cubicBezTo>
                  <a:pt x="25" y="1951"/>
                  <a:pt x="19" y="1941"/>
                  <a:pt x="14" y="1929"/>
                </a:cubicBezTo>
                <a:cubicBezTo>
                  <a:pt x="10" y="1918"/>
                  <a:pt x="6" y="1906"/>
                  <a:pt x="4" y="1895"/>
                </a:cubicBezTo>
                <a:cubicBezTo>
                  <a:pt x="1" y="1883"/>
                  <a:pt x="0" y="1870"/>
                  <a:pt x="0" y="1858"/>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69" name="文本框 268"/>
          <p:cNvSpPr txBox="1"/>
          <p:nvPr/>
        </p:nvSpPr>
        <p:spPr>
          <a:xfrm>
            <a:off x="3601800" y="320724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CJKsc"/>
                <a:ea typeface="NotoSansCJKsc"/>
              </a:rPr>
              <a:t>向量检索模块</a:t>
            </a:r>
            <a:endParaRPr lang="en-US" sz="1320" b="0" u="none" strike="noStrike">
              <a:solidFill>
                <a:srgbClr val="000000"/>
              </a:solidFill>
              <a:effectLst/>
              <a:uFillTx/>
              <a:latin typeface="Times New Roman"/>
            </a:endParaRPr>
          </a:p>
        </p:txBody>
      </p:sp>
      <p:sp>
        <p:nvSpPr>
          <p:cNvPr id="270" name="文本框 269"/>
          <p:cNvSpPr txBox="1"/>
          <p:nvPr/>
        </p:nvSpPr>
        <p:spPr>
          <a:xfrm>
            <a:off x="3183840" y="3650040"/>
            <a:ext cx="470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CJKsc"/>
                <a:ea typeface="NotoSansCJKsc"/>
              </a:rPr>
              <a:t>主要功能</a:t>
            </a:r>
            <a:endParaRPr lang="en-US" sz="920" b="0" u="none" strike="noStrike">
              <a:solidFill>
                <a:srgbClr val="000000"/>
              </a:solidFill>
              <a:effectLst/>
              <a:uFillTx/>
              <a:latin typeface="Times New Roman"/>
            </a:endParaRPr>
          </a:p>
        </p:txBody>
      </p:sp>
      <p:sp>
        <p:nvSpPr>
          <p:cNvPr id="271" name="文本框 270"/>
          <p:cNvSpPr txBox="1"/>
          <p:nvPr/>
        </p:nvSpPr>
        <p:spPr>
          <a:xfrm>
            <a:off x="3183840" y="3850560"/>
            <a:ext cx="17611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根据查询内容，从向量数据库中快</a:t>
            </a:r>
            <a:endParaRPr lang="en-US" sz="920" b="0" u="none" strike="noStrike">
              <a:solidFill>
                <a:srgbClr val="000000"/>
              </a:solidFill>
              <a:effectLst/>
              <a:uFillTx/>
              <a:latin typeface="Times New Roman"/>
            </a:endParaRPr>
          </a:p>
        </p:txBody>
      </p:sp>
      <p:pic>
        <p:nvPicPr>
          <p:cNvPr id="272" name="图片 271"/>
          <p:cNvPicPr/>
          <p:nvPr/>
        </p:nvPicPr>
        <p:blipFill>
          <a:blip r:embed="rId5"/>
          <a:stretch/>
        </p:blipFill>
        <p:spPr>
          <a:xfrm>
            <a:off x="3083760" y="5222880"/>
            <a:ext cx="116640" cy="116640"/>
          </a:xfrm>
          <a:prstGeom prst="rect">
            <a:avLst/>
          </a:prstGeom>
          <a:noFill/>
          <a:ln w="0">
            <a:noFill/>
          </a:ln>
        </p:spPr>
      </p:pic>
      <p:sp>
        <p:nvSpPr>
          <p:cNvPr id="273" name="文本框 272"/>
          <p:cNvSpPr txBox="1"/>
          <p:nvPr/>
        </p:nvSpPr>
        <p:spPr>
          <a:xfrm>
            <a:off x="3183840" y="4017600"/>
            <a:ext cx="105696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速检索相关内容⽚段</a:t>
            </a:r>
            <a:endParaRPr lang="en-US" sz="920" b="0" u="none" strike="noStrike">
              <a:solidFill>
                <a:srgbClr val="000000"/>
              </a:solidFill>
              <a:effectLst/>
              <a:uFillTx/>
              <a:latin typeface="Times New Roman"/>
            </a:endParaRPr>
          </a:p>
        </p:txBody>
      </p:sp>
      <p:pic>
        <p:nvPicPr>
          <p:cNvPr id="274" name="图片 273"/>
          <p:cNvPicPr/>
          <p:nvPr/>
        </p:nvPicPr>
        <p:blipFill>
          <a:blip r:embed="rId5"/>
          <a:stretch/>
        </p:blipFill>
        <p:spPr>
          <a:xfrm>
            <a:off x="3083760" y="5456880"/>
            <a:ext cx="116640" cy="116640"/>
          </a:xfrm>
          <a:prstGeom prst="rect">
            <a:avLst/>
          </a:prstGeom>
          <a:noFill/>
          <a:ln w="0">
            <a:noFill/>
          </a:ln>
        </p:spPr>
      </p:pic>
      <p:sp>
        <p:nvSpPr>
          <p:cNvPr id="275" name="文本框 274"/>
          <p:cNvSpPr txBox="1"/>
          <p:nvPr/>
        </p:nvSpPr>
        <p:spPr>
          <a:xfrm>
            <a:off x="3267360" y="5179320"/>
            <a:ext cx="7048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检索嵌⼊向量</a:t>
            </a:r>
            <a:endParaRPr lang="en-US" sz="920" b="0" u="none" strike="noStrike">
              <a:solidFill>
                <a:srgbClr val="000000"/>
              </a:solidFill>
              <a:effectLst/>
              <a:uFillTx/>
              <a:latin typeface="Times New Roman"/>
            </a:endParaRPr>
          </a:p>
        </p:txBody>
      </p:sp>
      <p:pic>
        <p:nvPicPr>
          <p:cNvPr id="276" name="图片 275"/>
          <p:cNvPicPr/>
          <p:nvPr/>
        </p:nvPicPr>
        <p:blipFill>
          <a:blip r:embed="rId5"/>
          <a:stretch/>
        </p:blipFill>
        <p:spPr>
          <a:xfrm>
            <a:off x="3083760" y="5690880"/>
            <a:ext cx="116640" cy="116640"/>
          </a:xfrm>
          <a:prstGeom prst="rect">
            <a:avLst/>
          </a:prstGeom>
          <a:noFill/>
          <a:ln w="0">
            <a:noFill/>
          </a:ln>
        </p:spPr>
      </p:pic>
      <p:sp>
        <p:nvSpPr>
          <p:cNvPr id="277" name="文本框 276"/>
          <p:cNvSpPr txBox="1"/>
          <p:nvPr/>
        </p:nvSpPr>
        <p:spPr>
          <a:xfrm>
            <a:off x="3267360" y="5412960"/>
            <a:ext cx="9396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筛选相关⽂本⽚段</a:t>
            </a:r>
            <a:endParaRPr lang="en-US" sz="920" b="0" u="none" strike="noStrike">
              <a:solidFill>
                <a:srgbClr val="000000"/>
              </a:solidFill>
              <a:effectLst/>
              <a:uFillTx/>
              <a:latin typeface="Times New Roman"/>
            </a:endParaRPr>
          </a:p>
        </p:txBody>
      </p:sp>
      <p:sp>
        <p:nvSpPr>
          <p:cNvPr id="278" name="任意多边形 277"/>
          <p:cNvSpPr/>
          <p:nvPr/>
        </p:nvSpPr>
        <p:spPr>
          <a:xfrm>
            <a:off x="5423400" y="2431440"/>
            <a:ext cx="2373480" cy="3560400"/>
          </a:xfrm>
          <a:custGeom>
            <a:avLst/>
            <a:gdLst/>
            <a:ahLst/>
            <a:cxnLst/>
            <a:rect l="0" t="0" r="r" b="b"/>
            <a:pathLst>
              <a:path w="6593" h="9890">
                <a:moveTo>
                  <a:pt x="0" y="9705"/>
                </a:moveTo>
                <a:lnTo>
                  <a:pt x="0" y="186"/>
                </a:lnTo>
                <a:cubicBezTo>
                  <a:pt x="0" y="174"/>
                  <a:pt x="1" y="162"/>
                  <a:pt x="3" y="150"/>
                </a:cubicBezTo>
                <a:cubicBezTo>
                  <a:pt x="6" y="138"/>
                  <a:pt x="9" y="126"/>
                  <a:pt x="14" y="115"/>
                </a:cubicBezTo>
                <a:cubicBezTo>
                  <a:pt x="19" y="104"/>
                  <a:pt x="24" y="93"/>
                  <a:pt x="31" y="83"/>
                </a:cubicBezTo>
                <a:cubicBezTo>
                  <a:pt x="38" y="73"/>
                  <a:pt x="46" y="64"/>
                  <a:pt x="54" y="55"/>
                </a:cubicBezTo>
                <a:cubicBezTo>
                  <a:pt x="63" y="46"/>
                  <a:pt x="72" y="39"/>
                  <a:pt x="82" y="32"/>
                </a:cubicBezTo>
                <a:cubicBezTo>
                  <a:pt x="92" y="25"/>
                  <a:pt x="103" y="19"/>
                  <a:pt x="114" y="15"/>
                </a:cubicBezTo>
                <a:cubicBezTo>
                  <a:pt x="126" y="10"/>
                  <a:pt x="137" y="6"/>
                  <a:pt x="149" y="4"/>
                </a:cubicBezTo>
                <a:cubicBezTo>
                  <a:pt x="161" y="2"/>
                  <a:pt x="173" y="0"/>
                  <a:pt x="185" y="0"/>
                </a:cubicBezTo>
                <a:lnTo>
                  <a:pt x="6408" y="0"/>
                </a:lnTo>
                <a:cubicBezTo>
                  <a:pt x="6420" y="0"/>
                  <a:pt x="6432" y="2"/>
                  <a:pt x="6444" y="4"/>
                </a:cubicBezTo>
                <a:cubicBezTo>
                  <a:pt x="6456" y="6"/>
                  <a:pt x="6467" y="10"/>
                  <a:pt x="6479" y="15"/>
                </a:cubicBezTo>
                <a:cubicBezTo>
                  <a:pt x="6490" y="19"/>
                  <a:pt x="6501" y="25"/>
                  <a:pt x="6511" y="32"/>
                </a:cubicBezTo>
                <a:cubicBezTo>
                  <a:pt x="6521" y="39"/>
                  <a:pt x="6530" y="46"/>
                  <a:pt x="6539" y="55"/>
                </a:cubicBezTo>
                <a:cubicBezTo>
                  <a:pt x="6548" y="64"/>
                  <a:pt x="6555" y="73"/>
                  <a:pt x="6562" y="83"/>
                </a:cubicBezTo>
                <a:cubicBezTo>
                  <a:pt x="6569" y="93"/>
                  <a:pt x="6574" y="104"/>
                  <a:pt x="6579" y="115"/>
                </a:cubicBezTo>
                <a:cubicBezTo>
                  <a:pt x="6584" y="126"/>
                  <a:pt x="6587" y="138"/>
                  <a:pt x="6590" y="150"/>
                </a:cubicBezTo>
                <a:cubicBezTo>
                  <a:pt x="6592" y="162"/>
                  <a:pt x="6593" y="174"/>
                  <a:pt x="6593" y="186"/>
                </a:cubicBezTo>
                <a:lnTo>
                  <a:pt x="6593" y="9705"/>
                </a:lnTo>
                <a:cubicBezTo>
                  <a:pt x="6593" y="9717"/>
                  <a:pt x="6592" y="9729"/>
                  <a:pt x="6590" y="9741"/>
                </a:cubicBezTo>
                <a:cubicBezTo>
                  <a:pt x="6587" y="9753"/>
                  <a:pt x="6584" y="9764"/>
                  <a:pt x="6579" y="9776"/>
                </a:cubicBezTo>
                <a:cubicBezTo>
                  <a:pt x="6574" y="9787"/>
                  <a:pt x="6569" y="9798"/>
                  <a:pt x="6562" y="9808"/>
                </a:cubicBezTo>
                <a:cubicBezTo>
                  <a:pt x="6555" y="9818"/>
                  <a:pt x="6548" y="9827"/>
                  <a:pt x="6539" y="9836"/>
                </a:cubicBezTo>
                <a:cubicBezTo>
                  <a:pt x="6530" y="9844"/>
                  <a:pt x="6521" y="9852"/>
                  <a:pt x="6511" y="9859"/>
                </a:cubicBezTo>
                <a:cubicBezTo>
                  <a:pt x="6501" y="9866"/>
                  <a:pt x="6490" y="9871"/>
                  <a:pt x="6479" y="9876"/>
                </a:cubicBezTo>
                <a:cubicBezTo>
                  <a:pt x="6467" y="9881"/>
                  <a:pt x="6456" y="9884"/>
                  <a:pt x="6444" y="9887"/>
                </a:cubicBezTo>
                <a:cubicBezTo>
                  <a:pt x="6432" y="9889"/>
                  <a:pt x="6420" y="9890"/>
                  <a:pt x="6408" y="9890"/>
                </a:cubicBezTo>
                <a:lnTo>
                  <a:pt x="185" y="9890"/>
                </a:lnTo>
                <a:cubicBezTo>
                  <a:pt x="173" y="9890"/>
                  <a:pt x="161" y="9889"/>
                  <a:pt x="149" y="9887"/>
                </a:cubicBezTo>
                <a:cubicBezTo>
                  <a:pt x="137" y="9884"/>
                  <a:pt x="126" y="9881"/>
                  <a:pt x="114" y="9876"/>
                </a:cubicBezTo>
                <a:cubicBezTo>
                  <a:pt x="103" y="9871"/>
                  <a:pt x="92" y="9866"/>
                  <a:pt x="82" y="9859"/>
                </a:cubicBezTo>
                <a:cubicBezTo>
                  <a:pt x="72" y="9852"/>
                  <a:pt x="63" y="9844"/>
                  <a:pt x="54" y="9836"/>
                </a:cubicBezTo>
                <a:cubicBezTo>
                  <a:pt x="46" y="9827"/>
                  <a:pt x="38" y="9818"/>
                  <a:pt x="31" y="9808"/>
                </a:cubicBezTo>
                <a:cubicBezTo>
                  <a:pt x="24" y="9798"/>
                  <a:pt x="19" y="9787"/>
                  <a:pt x="14" y="9776"/>
                </a:cubicBezTo>
                <a:cubicBezTo>
                  <a:pt x="9" y="9764"/>
                  <a:pt x="6" y="9753"/>
                  <a:pt x="3" y="9741"/>
                </a:cubicBezTo>
                <a:cubicBezTo>
                  <a:pt x="1" y="9729"/>
                  <a:pt x="0" y="9717"/>
                  <a:pt x="0" y="970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9" name="任意多边形 278"/>
          <p:cNvSpPr/>
          <p:nvPr/>
        </p:nvSpPr>
        <p:spPr>
          <a:xfrm>
            <a:off x="6359400" y="2598840"/>
            <a:ext cx="501480" cy="501840"/>
          </a:xfrm>
          <a:custGeom>
            <a:avLst/>
            <a:gdLst/>
            <a:ahLst/>
            <a:cxnLst/>
            <a:rect l="0" t="0" r="r" b="b"/>
            <a:pathLst>
              <a:path w="1393" h="1394">
                <a:moveTo>
                  <a:pt x="1393" y="697"/>
                </a:moveTo>
                <a:cubicBezTo>
                  <a:pt x="1393" y="720"/>
                  <a:pt x="1392" y="743"/>
                  <a:pt x="1390" y="765"/>
                </a:cubicBezTo>
                <a:cubicBezTo>
                  <a:pt x="1388" y="788"/>
                  <a:pt x="1384" y="811"/>
                  <a:pt x="1380" y="833"/>
                </a:cubicBezTo>
                <a:cubicBezTo>
                  <a:pt x="1376" y="855"/>
                  <a:pt x="1370" y="877"/>
                  <a:pt x="1363" y="899"/>
                </a:cubicBezTo>
                <a:cubicBezTo>
                  <a:pt x="1357" y="921"/>
                  <a:pt x="1349" y="943"/>
                  <a:pt x="1340" y="964"/>
                </a:cubicBezTo>
                <a:cubicBezTo>
                  <a:pt x="1332" y="985"/>
                  <a:pt x="1322" y="1005"/>
                  <a:pt x="1311" y="1025"/>
                </a:cubicBezTo>
                <a:cubicBezTo>
                  <a:pt x="1300" y="1046"/>
                  <a:pt x="1289" y="1065"/>
                  <a:pt x="1276" y="1084"/>
                </a:cubicBezTo>
                <a:cubicBezTo>
                  <a:pt x="1263" y="1103"/>
                  <a:pt x="1250" y="1121"/>
                  <a:pt x="1235" y="1139"/>
                </a:cubicBezTo>
                <a:cubicBezTo>
                  <a:pt x="1221" y="1157"/>
                  <a:pt x="1206" y="1173"/>
                  <a:pt x="1189" y="1190"/>
                </a:cubicBezTo>
                <a:cubicBezTo>
                  <a:pt x="1173" y="1206"/>
                  <a:pt x="1156" y="1221"/>
                  <a:pt x="1139" y="1235"/>
                </a:cubicBezTo>
                <a:cubicBezTo>
                  <a:pt x="1120" y="1250"/>
                  <a:pt x="1102" y="1264"/>
                  <a:pt x="1083" y="1276"/>
                </a:cubicBezTo>
                <a:cubicBezTo>
                  <a:pt x="1064" y="1289"/>
                  <a:pt x="1044" y="1301"/>
                  <a:pt x="1024" y="1311"/>
                </a:cubicBezTo>
                <a:cubicBezTo>
                  <a:pt x="1004" y="1322"/>
                  <a:pt x="984" y="1332"/>
                  <a:pt x="963" y="1341"/>
                </a:cubicBezTo>
                <a:cubicBezTo>
                  <a:pt x="941" y="1349"/>
                  <a:pt x="920" y="1357"/>
                  <a:pt x="898" y="1364"/>
                </a:cubicBezTo>
                <a:cubicBezTo>
                  <a:pt x="876" y="1370"/>
                  <a:pt x="854" y="1376"/>
                  <a:pt x="832" y="1380"/>
                </a:cubicBezTo>
                <a:cubicBezTo>
                  <a:pt x="810" y="1385"/>
                  <a:pt x="787" y="1388"/>
                  <a:pt x="764" y="1390"/>
                </a:cubicBezTo>
                <a:cubicBezTo>
                  <a:pt x="742" y="1392"/>
                  <a:pt x="719" y="1394"/>
                  <a:pt x="696" y="1394"/>
                </a:cubicBezTo>
                <a:cubicBezTo>
                  <a:pt x="673" y="1394"/>
                  <a:pt x="650" y="1392"/>
                  <a:pt x="628" y="1390"/>
                </a:cubicBezTo>
                <a:cubicBezTo>
                  <a:pt x="605" y="1388"/>
                  <a:pt x="583" y="1385"/>
                  <a:pt x="560" y="1380"/>
                </a:cubicBezTo>
                <a:cubicBezTo>
                  <a:pt x="538" y="1376"/>
                  <a:pt x="516" y="1370"/>
                  <a:pt x="494" y="1364"/>
                </a:cubicBezTo>
                <a:cubicBezTo>
                  <a:pt x="472" y="1357"/>
                  <a:pt x="451" y="1349"/>
                  <a:pt x="430" y="1341"/>
                </a:cubicBezTo>
                <a:cubicBezTo>
                  <a:pt x="408" y="1332"/>
                  <a:pt x="388" y="1322"/>
                  <a:pt x="368" y="1311"/>
                </a:cubicBezTo>
                <a:cubicBezTo>
                  <a:pt x="348" y="1301"/>
                  <a:pt x="328" y="1289"/>
                  <a:pt x="309" y="1276"/>
                </a:cubicBezTo>
                <a:cubicBezTo>
                  <a:pt x="290" y="1264"/>
                  <a:pt x="272" y="1250"/>
                  <a:pt x="254" y="1235"/>
                </a:cubicBezTo>
                <a:cubicBezTo>
                  <a:pt x="237" y="1221"/>
                  <a:pt x="220" y="1206"/>
                  <a:pt x="204" y="1190"/>
                </a:cubicBezTo>
                <a:cubicBezTo>
                  <a:pt x="187" y="1173"/>
                  <a:pt x="172" y="1157"/>
                  <a:pt x="158" y="1139"/>
                </a:cubicBezTo>
                <a:cubicBezTo>
                  <a:pt x="143" y="1121"/>
                  <a:pt x="130" y="1103"/>
                  <a:pt x="117" y="1084"/>
                </a:cubicBezTo>
                <a:cubicBezTo>
                  <a:pt x="104" y="1065"/>
                  <a:pt x="93" y="1046"/>
                  <a:pt x="82" y="1025"/>
                </a:cubicBezTo>
                <a:cubicBezTo>
                  <a:pt x="71" y="1005"/>
                  <a:pt x="61" y="985"/>
                  <a:pt x="53" y="964"/>
                </a:cubicBezTo>
                <a:cubicBezTo>
                  <a:pt x="44" y="943"/>
                  <a:pt x="36" y="921"/>
                  <a:pt x="30" y="899"/>
                </a:cubicBezTo>
                <a:cubicBezTo>
                  <a:pt x="23" y="877"/>
                  <a:pt x="17" y="855"/>
                  <a:pt x="13" y="833"/>
                </a:cubicBezTo>
                <a:cubicBezTo>
                  <a:pt x="9" y="811"/>
                  <a:pt x="5" y="788"/>
                  <a:pt x="3" y="765"/>
                </a:cubicBezTo>
                <a:cubicBezTo>
                  <a:pt x="1" y="743"/>
                  <a:pt x="0" y="720"/>
                  <a:pt x="0" y="697"/>
                </a:cubicBezTo>
                <a:cubicBezTo>
                  <a:pt x="0" y="674"/>
                  <a:pt x="1" y="652"/>
                  <a:pt x="3" y="629"/>
                </a:cubicBezTo>
                <a:cubicBezTo>
                  <a:pt x="5" y="606"/>
                  <a:pt x="9" y="584"/>
                  <a:pt x="13" y="561"/>
                </a:cubicBezTo>
                <a:cubicBezTo>
                  <a:pt x="17" y="539"/>
                  <a:pt x="23" y="517"/>
                  <a:pt x="30" y="495"/>
                </a:cubicBezTo>
                <a:cubicBezTo>
                  <a:pt x="36" y="473"/>
                  <a:pt x="44" y="452"/>
                  <a:pt x="53" y="430"/>
                </a:cubicBezTo>
                <a:cubicBezTo>
                  <a:pt x="61" y="409"/>
                  <a:pt x="71" y="388"/>
                  <a:pt x="82" y="368"/>
                </a:cubicBezTo>
                <a:cubicBezTo>
                  <a:pt x="93" y="348"/>
                  <a:pt x="104" y="328"/>
                  <a:pt x="117" y="309"/>
                </a:cubicBezTo>
                <a:cubicBezTo>
                  <a:pt x="130" y="290"/>
                  <a:pt x="143" y="272"/>
                  <a:pt x="158" y="254"/>
                </a:cubicBezTo>
                <a:cubicBezTo>
                  <a:pt x="172" y="237"/>
                  <a:pt x="187" y="220"/>
                  <a:pt x="204" y="204"/>
                </a:cubicBezTo>
                <a:cubicBezTo>
                  <a:pt x="220" y="188"/>
                  <a:pt x="237" y="172"/>
                  <a:pt x="254" y="158"/>
                </a:cubicBezTo>
                <a:cubicBezTo>
                  <a:pt x="272" y="143"/>
                  <a:pt x="290" y="130"/>
                  <a:pt x="309" y="117"/>
                </a:cubicBezTo>
                <a:cubicBezTo>
                  <a:pt x="328" y="104"/>
                  <a:pt x="348" y="93"/>
                  <a:pt x="368" y="82"/>
                </a:cubicBezTo>
                <a:cubicBezTo>
                  <a:pt x="388" y="71"/>
                  <a:pt x="408" y="61"/>
                  <a:pt x="430" y="53"/>
                </a:cubicBezTo>
                <a:cubicBezTo>
                  <a:pt x="451" y="44"/>
                  <a:pt x="472" y="36"/>
                  <a:pt x="494" y="30"/>
                </a:cubicBezTo>
                <a:cubicBezTo>
                  <a:pt x="516" y="23"/>
                  <a:pt x="538" y="18"/>
                  <a:pt x="560" y="13"/>
                </a:cubicBezTo>
                <a:cubicBezTo>
                  <a:pt x="583" y="9"/>
                  <a:pt x="605" y="5"/>
                  <a:pt x="628" y="3"/>
                </a:cubicBezTo>
                <a:cubicBezTo>
                  <a:pt x="650" y="1"/>
                  <a:pt x="673" y="0"/>
                  <a:pt x="696" y="0"/>
                </a:cubicBezTo>
                <a:cubicBezTo>
                  <a:pt x="719" y="0"/>
                  <a:pt x="742" y="1"/>
                  <a:pt x="764" y="3"/>
                </a:cubicBezTo>
                <a:cubicBezTo>
                  <a:pt x="787" y="5"/>
                  <a:pt x="810" y="9"/>
                  <a:pt x="832" y="13"/>
                </a:cubicBezTo>
                <a:cubicBezTo>
                  <a:pt x="854" y="18"/>
                  <a:pt x="876" y="23"/>
                  <a:pt x="898" y="30"/>
                </a:cubicBezTo>
                <a:cubicBezTo>
                  <a:pt x="920" y="36"/>
                  <a:pt x="941" y="44"/>
                  <a:pt x="963" y="53"/>
                </a:cubicBezTo>
                <a:cubicBezTo>
                  <a:pt x="984" y="61"/>
                  <a:pt x="1004" y="71"/>
                  <a:pt x="1024" y="82"/>
                </a:cubicBezTo>
                <a:cubicBezTo>
                  <a:pt x="1044" y="93"/>
                  <a:pt x="1064" y="104"/>
                  <a:pt x="1083" y="117"/>
                </a:cubicBezTo>
                <a:cubicBezTo>
                  <a:pt x="1102" y="130"/>
                  <a:pt x="1120" y="143"/>
                  <a:pt x="1139" y="158"/>
                </a:cubicBezTo>
                <a:cubicBezTo>
                  <a:pt x="1156" y="172"/>
                  <a:pt x="1173" y="188"/>
                  <a:pt x="1189" y="204"/>
                </a:cubicBezTo>
                <a:cubicBezTo>
                  <a:pt x="1206" y="220"/>
                  <a:pt x="1221" y="237"/>
                  <a:pt x="1235" y="254"/>
                </a:cubicBezTo>
                <a:cubicBezTo>
                  <a:pt x="1250" y="272"/>
                  <a:pt x="1263" y="290"/>
                  <a:pt x="1276" y="309"/>
                </a:cubicBezTo>
                <a:cubicBezTo>
                  <a:pt x="1289" y="328"/>
                  <a:pt x="1300" y="348"/>
                  <a:pt x="1311" y="368"/>
                </a:cubicBezTo>
                <a:cubicBezTo>
                  <a:pt x="1322" y="388"/>
                  <a:pt x="1332" y="409"/>
                  <a:pt x="1340" y="430"/>
                </a:cubicBezTo>
                <a:cubicBezTo>
                  <a:pt x="1349" y="452"/>
                  <a:pt x="1357" y="473"/>
                  <a:pt x="1363" y="495"/>
                </a:cubicBezTo>
                <a:cubicBezTo>
                  <a:pt x="1370" y="517"/>
                  <a:pt x="1376" y="539"/>
                  <a:pt x="1380" y="561"/>
                </a:cubicBezTo>
                <a:cubicBezTo>
                  <a:pt x="1384" y="584"/>
                  <a:pt x="1388" y="606"/>
                  <a:pt x="1390" y="629"/>
                </a:cubicBezTo>
                <a:cubicBezTo>
                  <a:pt x="1392" y="652"/>
                  <a:pt x="1393" y="674"/>
                  <a:pt x="1393" y="697"/>
                </a:cubicBezTo>
                <a:close/>
              </a:path>
            </a:pathLst>
          </a:custGeom>
          <a:solidFill>
            <a:srgbClr val="1E40AF">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80" name="图片 279"/>
          <p:cNvPicPr/>
          <p:nvPr/>
        </p:nvPicPr>
        <p:blipFill>
          <a:blip r:embed="rId7"/>
          <a:stretch/>
        </p:blipFill>
        <p:spPr>
          <a:xfrm>
            <a:off x="6484680" y="2724120"/>
            <a:ext cx="250200" cy="250200"/>
          </a:xfrm>
          <a:prstGeom prst="rect">
            <a:avLst/>
          </a:prstGeom>
          <a:noFill/>
          <a:ln w="0">
            <a:noFill/>
          </a:ln>
        </p:spPr>
      </p:pic>
      <p:sp>
        <p:nvSpPr>
          <p:cNvPr id="281" name="文本框 280"/>
          <p:cNvSpPr txBox="1"/>
          <p:nvPr/>
        </p:nvSpPr>
        <p:spPr>
          <a:xfrm>
            <a:off x="3267360" y="5646960"/>
            <a:ext cx="8222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提供上下⽂信息</a:t>
            </a:r>
            <a:endParaRPr lang="en-US" sz="920" b="0" u="none" strike="noStrike">
              <a:solidFill>
                <a:srgbClr val="000000"/>
              </a:solidFill>
              <a:effectLst/>
              <a:uFillTx/>
              <a:latin typeface="Times New Roman"/>
            </a:endParaRPr>
          </a:p>
        </p:txBody>
      </p:sp>
      <p:sp>
        <p:nvSpPr>
          <p:cNvPr id="282" name="任意多边形 281"/>
          <p:cNvSpPr/>
          <p:nvPr/>
        </p:nvSpPr>
        <p:spPr>
          <a:xfrm>
            <a:off x="5590440" y="3559680"/>
            <a:ext cx="2039400" cy="735840"/>
          </a:xfrm>
          <a:custGeom>
            <a:avLst/>
            <a:gdLst/>
            <a:ahLst/>
            <a:cxnLst/>
            <a:rect l="0" t="0" r="r" b="b"/>
            <a:pathLst>
              <a:path w="5665" h="2044">
                <a:moveTo>
                  <a:pt x="0" y="1858"/>
                </a:moveTo>
                <a:lnTo>
                  <a:pt x="0" y="186"/>
                </a:lnTo>
                <a:cubicBezTo>
                  <a:pt x="0" y="174"/>
                  <a:pt x="1" y="162"/>
                  <a:pt x="4" y="150"/>
                </a:cubicBezTo>
                <a:cubicBezTo>
                  <a:pt x="6" y="138"/>
                  <a:pt x="10" y="126"/>
                  <a:pt x="14" y="115"/>
                </a:cubicBezTo>
                <a:cubicBezTo>
                  <a:pt x="19" y="104"/>
                  <a:pt x="25" y="93"/>
                  <a:pt x="31" y="83"/>
                </a:cubicBezTo>
                <a:cubicBezTo>
                  <a:pt x="38" y="73"/>
                  <a:pt x="46" y="63"/>
                  <a:pt x="54" y="55"/>
                </a:cubicBezTo>
                <a:cubicBezTo>
                  <a:pt x="63" y="46"/>
                  <a:pt x="72" y="38"/>
                  <a:pt x="83" y="32"/>
                </a:cubicBezTo>
                <a:cubicBezTo>
                  <a:pt x="93" y="25"/>
                  <a:pt x="103" y="19"/>
                  <a:pt x="115" y="14"/>
                </a:cubicBezTo>
                <a:cubicBezTo>
                  <a:pt x="126" y="10"/>
                  <a:pt x="138" y="6"/>
                  <a:pt x="150" y="4"/>
                </a:cubicBezTo>
                <a:cubicBezTo>
                  <a:pt x="161" y="1"/>
                  <a:pt x="174" y="0"/>
                  <a:pt x="186" y="0"/>
                </a:cubicBezTo>
                <a:lnTo>
                  <a:pt x="5479" y="0"/>
                </a:lnTo>
                <a:cubicBezTo>
                  <a:pt x="5492" y="0"/>
                  <a:pt x="5504" y="1"/>
                  <a:pt x="5516" y="4"/>
                </a:cubicBezTo>
                <a:cubicBezTo>
                  <a:pt x="5528" y="6"/>
                  <a:pt x="5539" y="10"/>
                  <a:pt x="5550" y="14"/>
                </a:cubicBezTo>
                <a:cubicBezTo>
                  <a:pt x="5562" y="19"/>
                  <a:pt x="5572" y="25"/>
                  <a:pt x="5582" y="32"/>
                </a:cubicBezTo>
                <a:cubicBezTo>
                  <a:pt x="5593" y="38"/>
                  <a:pt x="5602" y="46"/>
                  <a:pt x="5611" y="55"/>
                </a:cubicBezTo>
                <a:cubicBezTo>
                  <a:pt x="5619" y="63"/>
                  <a:pt x="5627" y="73"/>
                  <a:pt x="5634" y="83"/>
                </a:cubicBezTo>
                <a:cubicBezTo>
                  <a:pt x="5640" y="93"/>
                  <a:pt x="5646" y="104"/>
                  <a:pt x="5651" y="115"/>
                </a:cubicBezTo>
                <a:cubicBezTo>
                  <a:pt x="5656" y="126"/>
                  <a:pt x="5659" y="138"/>
                  <a:pt x="5661" y="150"/>
                </a:cubicBezTo>
                <a:cubicBezTo>
                  <a:pt x="5664" y="162"/>
                  <a:pt x="5665" y="174"/>
                  <a:pt x="5665" y="186"/>
                </a:cubicBezTo>
                <a:lnTo>
                  <a:pt x="5665" y="1858"/>
                </a:lnTo>
                <a:cubicBezTo>
                  <a:pt x="5665" y="1870"/>
                  <a:pt x="5664" y="1883"/>
                  <a:pt x="5661" y="1895"/>
                </a:cubicBezTo>
                <a:cubicBezTo>
                  <a:pt x="5659" y="1906"/>
                  <a:pt x="5656" y="1918"/>
                  <a:pt x="5651" y="1929"/>
                </a:cubicBezTo>
                <a:cubicBezTo>
                  <a:pt x="5646" y="1941"/>
                  <a:pt x="5640" y="1951"/>
                  <a:pt x="5634" y="1961"/>
                </a:cubicBezTo>
                <a:cubicBezTo>
                  <a:pt x="5627" y="1972"/>
                  <a:pt x="5619" y="1981"/>
                  <a:pt x="5611" y="1990"/>
                </a:cubicBezTo>
                <a:cubicBezTo>
                  <a:pt x="5602" y="1998"/>
                  <a:pt x="5593" y="2006"/>
                  <a:pt x="5582" y="2013"/>
                </a:cubicBezTo>
                <a:cubicBezTo>
                  <a:pt x="5572" y="2019"/>
                  <a:pt x="5562" y="2025"/>
                  <a:pt x="5550" y="2030"/>
                </a:cubicBezTo>
                <a:cubicBezTo>
                  <a:pt x="5539" y="2035"/>
                  <a:pt x="5528" y="2038"/>
                  <a:pt x="5516" y="2040"/>
                </a:cubicBezTo>
                <a:cubicBezTo>
                  <a:pt x="5504" y="2043"/>
                  <a:pt x="5492" y="2044"/>
                  <a:pt x="5479" y="2044"/>
                </a:cubicBezTo>
                <a:lnTo>
                  <a:pt x="186" y="2044"/>
                </a:lnTo>
                <a:cubicBezTo>
                  <a:pt x="174" y="2044"/>
                  <a:pt x="161" y="2043"/>
                  <a:pt x="150" y="2040"/>
                </a:cubicBezTo>
                <a:cubicBezTo>
                  <a:pt x="138" y="2038"/>
                  <a:pt x="126" y="2035"/>
                  <a:pt x="115" y="2030"/>
                </a:cubicBezTo>
                <a:cubicBezTo>
                  <a:pt x="103" y="2025"/>
                  <a:pt x="93" y="2019"/>
                  <a:pt x="83" y="2013"/>
                </a:cubicBezTo>
                <a:cubicBezTo>
                  <a:pt x="72" y="2006"/>
                  <a:pt x="63" y="1998"/>
                  <a:pt x="54" y="1990"/>
                </a:cubicBezTo>
                <a:cubicBezTo>
                  <a:pt x="46" y="1981"/>
                  <a:pt x="38" y="1972"/>
                  <a:pt x="31" y="1961"/>
                </a:cubicBezTo>
                <a:cubicBezTo>
                  <a:pt x="25" y="1951"/>
                  <a:pt x="19" y="1941"/>
                  <a:pt x="14" y="1929"/>
                </a:cubicBezTo>
                <a:cubicBezTo>
                  <a:pt x="10" y="1918"/>
                  <a:pt x="6" y="1906"/>
                  <a:pt x="4" y="1895"/>
                </a:cubicBezTo>
                <a:cubicBezTo>
                  <a:pt x="1" y="1883"/>
                  <a:pt x="0" y="1870"/>
                  <a:pt x="0" y="1858"/>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3" name="文本框 282"/>
          <p:cNvSpPr txBox="1"/>
          <p:nvPr/>
        </p:nvSpPr>
        <p:spPr>
          <a:xfrm>
            <a:off x="6275880" y="3207240"/>
            <a:ext cx="67140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CJKsc"/>
                <a:ea typeface="NotoSansCJKsc"/>
              </a:rPr>
              <a:t>⽣成模块</a:t>
            </a:r>
            <a:endParaRPr lang="en-US" sz="1320" b="0" u="none" strike="noStrike">
              <a:solidFill>
                <a:srgbClr val="000000"/>
              </a:solidFill>
              <a:effectLst/>
              <a:uFillTx/>
              <a:latin typeface="Times New Roman"/>
            </a:endParaRPr>
          </a:p>
        </p:txBody>
      </p:sp>
      <p:sp>
        <p:nvSpPr>
          <p:cNvPr id="284" name="文本框 283"/>
          <p:cNvSpPr txBox="1"/>
          <p:nvPr/>
        </p:nvSpPr>
        <p:spPr>
          <a:xfrm>
            <a:off x="5690880" y="3650040"/>
            <a:ext cx="470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CJKsc"/>
                <a:ea typeface="NotoSansCJKsc"/>
              </a:rPr>
              <a:t>主要功能</a:t>
            </a:r>
            <a:endParaRPr lang="en-US" sz="920" b="0" u="none" strike="noStrike">
              <a:solidFill>
                <a:srgbClr val="000000"/>
              </a:solidFill>
              <a:effectLst/>
              <a:uFillTx/>
              <a:latin typeface="Times New Roman"/>
            </a:endParaRPr>
          </a:p>
        </p:txBody>
      </p:sp>
      <p:sp>
        <p:nvSpPr>
          <p:cNvPr id="285" name="文本框 284"/>
          <p:cNvSpPr txBox="1"/>
          <p:nvPr/>
        </p:nvSpPr>
        <p:spPr>
          <a:xfrm>
            <a:off x="5690880" y="3850560"/>
            <a:ext cx="17611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基于检索内容⽣成⾃然语⾔回答，</a:t>
            </a:r>
            <a:endParaRPr lang="en-US" sz="920" b="0" u="none" strike="noStrike">
              <a:solidFill>
                <a:srgbClr val="000000"/>
              </a:solidFill>
              <a:effectLst/>
              <a:uFillTx/>
              <a:latin typeface="Times New Roman"/>
            </a:endParaRPr>
          </a:p>
        </p:txBody>
      </p:sp>
      <p:pic>
        <p:nvPicPr>
          <p:cNvPr id="286" name="图片 285"/>
          <p:cNvPicPr/>
          <p:nvPr/>
        </p:nvPicPr>
        <p:blipFill>
          <a:blip r:embed="rId5"/>
          <a:stretch/>
        </p:blipFill>
        <p:spPr>
          <a:xfrm>
            <a:off x="5590800" y="5222880"/>
            <a:ext cx="116640" cy="116640"/>
          </a:xfrm>
          <a:prstGeom prst="rect">
            <a:avLst/>
          </a:prstGeom>
          <a:noFill/>
          <a:ln w="0">
            <a:noFill/>
          </a:ln>
        </p:spPr>
      </p:pic>
      <p:sp>
        <p:nvSpPr>
          <p:cNvPr id="287" name="文本框 286"/>
          <p:cNvSpPr txBox="1"/>
          <p:nvPr/>
        </p:nvSpPr>
        <p:spPr>
          <a:xfrm>
            <a:off x="5690880" y="4017600"/>
            <a:ext cx="14090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保证上下⽂的连贯和准确性</a:t>
            </a:r>
            <a:endParaRPr lang="en-US" sz="920" b="0" u="none" strike="noStrike">
              <a:solidFill>
                <a:srgbClr val="000000"/>
              </a:solidFill>
              <a:effectLst/>
              <a:uFillTx/>
              <a:latin typeface="Times New Roman"/>
            </a:endParaRPr>
          </a:p>
        </p:txBody>
      </p:sp>
      <p:pic>
        <p:nvPicPr>
          <p:cNvPr id="288" name="图片 287"/>
          <p:cNvPicPr/>
          <p:nvPr/>
        </p:nvPicPr>
        <p:blipFill>
          <a:blip r:embed="rId5"/>
          <a:stretch/>
        </p:blipFill>
        <p:spPr>
          <a:xfrm>
            <a:off x="5590800" y="5456880"/>
            <a:ext cx="116640" cy="116640"/>
          </a:xfrm>
          <a:prstGeom prst="rect">
            <a:avLst/>
          </a:prstGeom>
          <a:noFill/>
          <a:ln w="0">
            <a:noFill/>
          </a:ln>
        </p:spPr>
      </p:pic>
      <p:sp>
        <p:nvSpPr>
          <p:cNvPr id="289" name="文本框 288"/>
          <p:cNvSpPr txBox="1"/>
          <p:nvPr/>
        </p:nvSpPr>
        <p:spPr>
          <a:xfrm>
            <a:off x="5774400" y="5179320"/>
            <a:ext cx="14090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使⽤⽣成模型加⼯检索内容</a:t>
            </a:r>
            <a:endParaRPr lang="en-US" sz="920" b="0" u="none" strike="noStrike">
              <a:solidFill>
                <a:srgbClr val="000000"/>
              </a:solidFill>
              <a:effectLst/>
              <a:uFillTx/>
              <a:latin typeface="Times New Roman"/>
            </a:endParaRPr>
          </a:p>
        </p:txBody>
      </p:sp>
      <p:pic>
        <p:nvPicPr>
          <p:cNvPr id="290" name="图片 289"/>
          <p:cNvPicPr/>
          <p:nvPr/>
        </p:nvPicPr>
        <p:blipFill>
          <a:blip r:embed="rId5"/>
          <a:stretch/>
        </p:blipFill>
        <p:spPr>
          <a:xfrm>
            <a:off x="5590800" y="5690880"/>
            <a:ext cx="116640" cy="116640"/>
          </a:xfrm>
          <a:prstGeom prst="rect">
            <a:avLst/>
          </a:prstGeom>
          <a:noFill/>
          <a:ln w="0">
            <a:noFill/>
          </a:ln>
        </p:spPr>
      </p:pic>
      <p:sp>
        <p:nvSpPr>
          <p:cNvPr id="291" name="文本框 290"/>
          <p:cNvSpPr txBox="1"/>
          <p:nvPr/>
        </p:nvSpPr>
        <p:spPr>
          <a:xfrm>
            <a:off x="5774400" y="5412960"/>
            <a:ext cx="11743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⽣成准确且连贯的答案</a:t>
            </a:r>
            <a:endParaRPr lang="en-US" sz="920" b="0" u="none" strike="noStrike">
              <a:solidFill>
                <a:srgbClr val="000000"/>
              </a:solidFill>
              <a:effectLst/>
              <a:uFillTx/>
              <a:latin typeface="Times New Roman"/>
            </a:endParaRPr>
          </a:p>
        </p:txBody>
      </p:sp>
      <p:sp>
        <p:nvSpPr>
          <p:cNvPr id="292" name="任意多边形 291"/>
          <p:cNvSpPr/>
          <p:nvPr/>
        </p:nvSpPr>
        <p:spPr>
          <a:xfrm>
            <a:off x="7930440" y="2431440"/>
            <a:ext cx="2373480" cy="3560400"/>
          </a:xfrm>
          <a:custGeom>
            <a:avLst/>
            <a:gdLst/>
            <a:ahLst/>
            <a:cxnLst/>
            <a:rect l="0" t="0" r="r" b="b"/>
            <a:pathLst>
              <a:path w="6593" h="9890">
                <a:moveTo>
                  <a:pt x="0" y="9705"/>
                </a:moveTo>
                <a:lnTo>
                  <a:pt x="0" y="186"/>
                </a:lnTo>
                <a:cubicBezTo>
                  <a:pt x="0" y="174"/>
                  <a:pt x="1" y="162"/>
                  <a:pt x="3" y="150"/>
                </a:cubicBezTo>
                <a:cubicBezTo>
                  <a:pt x="6" y="138"/>
                  <a:pt x="9" y="126"/>
                  <a:pt x="14" y="115"/>
                </a:cubicBezTo>
                <a:cubicBezTo>
                  <a:pt x="18" y="104"/>
                  <a:pt x="24" y="93"/>
                  <a:pt x="31" y="83"/>
                </a:cubicBezTo>
                <a:cubicBezTo>
                  <a:pt x="38" y="73"/>
                  <a:pt x="45" y="64"/>
                  <a:pt x="54" y="55"/>
                </a:cubicBezTo>
                <a:cubicBezTo>
                  <a:pt x="63" y="46"/>
                  <a:pt x="72" y="39"/>
                  <a:pt x="82" y="32"/>
                </a:cubicBezTo>
                <a:cubicBezTo>
                  <a:pt x="92" y="25"/>
                  <a:pt x="103" y="19"/>
                  <a:pt x="114" y="15"/>
                </a:cubicBezTo>
                <a:cubicBezTo>
                  <a:pt x="126" y="10"/>
                  <a:pt x="137" y="6"/>
                  <a:pt x="149" y="4"/>
                </a:cubicBezTo>
                <a:cubicBezTo>
                  <a:pt x="161" y="2"/>
                  <a:pt x="173" y="0"/>
                  <a:pt x="185" y="0"/>
                </a:cubicBezTo>
                <a:lnTo>
                  <a:pt x="6407" y="0"/>
                </a:lnTo>
                <a:cubicBezTo>
                  <a:pt x="6420" y="0"/>
                  <a:pt x="6432" y="2"/>
                  <a:pt x="6444" y="4"/>
                </a:cubicBezTo>
                <a:cubicBezTo>
                  <a:pt x="6456" y="6"/>
                  <a:pt x="6467" y="10"/>
                  <a:pt x="6479" y="15"/>
                </a:cubicBezTo>
                <a:cubicBezTo>
                  <a:pt x="6490" y="19"/>
                  <a:pt x="6501" y="25"/>
                  <a:pt x="6511" y="32"/>
                </a:cubicBezTo>
                <a:cubicBezTo>
                  <a:pt x="6521" y="39"/>
                  <a:pt x="6530" y="46"/>
                  <a:pt x="6539" y="55"/>
                </a:cubicBezTo>
                <a:cubicBezTo>
                  <a:pt x="6547" y="64"/>
                  <a:pt x="6555" y="73"/>
                  <a:pt x="6562" y="83"/>
                </a:cubicBezTo>
                <a:cubicBezTo>
                  <a:pt x="6569" y="93"/>
                  <a:pt x="6574" y="104"/>
                  <a:pt x="6579" y="115"/>
                </a:cubicBezTo>
                <a:cubicBezTo>
                  <a:pt x="6584" y="126"/>
                  <a:pt x="6587" y="138"/>
                  <a:pt x="6590" y="150"/>
                </a:cubicBezTo>
                <a:cubicBezTo>
                  <a:pt x="6592" y="162"/>
                  <a:pt x="6593" y="174"/>
                  <a:pt x="6593" y="186"/>
                </a:cubicBezTo>
                <a:lnTo>
                  <a:pt x="6593" y="9705"/>
                </a:lnTo>
                <a:cubicBezTo>
                  <a:pt x="6593" y="9717"/>
                  <a:pt x="6592" y="9729"/>
                  <a:pt x="6590" y="9741"/>
                </a:cubicBezTo>
                <a:cubicBezTo>
                  <a:pt x="6587" y="9753"/>
                  <a:pt x="6584" y="9764"/>
                  <a:pt x="6579" y="9776"/>
                </a:cubicBezTo>
                <a:cubicBezTo>
                  <a:pt x="6574" y="9787"/>
                  <a:pt x="6569" y="9798"/>
                  <a:pt x="6562" y="9808"/>
                </a:cubicBezTo>
                <a:cubicBezTo>
                  <a:pt x="6555" y="9818"/>
                  <a:pt x="6547" y="9827"/>
                  <a:pt x="6539" y="9836"/>
                </a:cubicBezTo>
                <a:cubicBezTo>
                  <a:pt x="6530" y="9844"/>
                  <a:pt x="6521" y="9852"/>
                  <a:pt x="6511" y="9859"/>
                </a:cubicBezTo>
                <a:cubicBezTo>
                  <a:pt x="6501" y="9866"/>
                  <a:pt x="6490" y="9871"/>
                  <a:pt x="6479" y="9876"/>
                </a:cubicBezTo>
                <a:cubicBezTo>
                  <a:pt x="6467" y="9881"/>
                  <a:pt x="6456" y="9884"/>
                  <a:pt x="6444" y="9887"/>
                </a:cubicBezTo>
                <a:cubicBezTo>
                  <a:pt x="6432" y="9889"/>
                  <a:pt x="6420" y="9890"/>
                  <a:pt x="6407" y="9890"/>
                </a:cubicBezTo>
                <a:lnTo>
                  <a:pt x="185" y="9890"/>
                </a:lnTo>
                <a:cubicBezTo>
                  <a:pt x="173" y="9890"/>
                  <a:pt x="161" y="9889"/>
                  <a:pt x="149" y="9887"/>
                </a:cubicBezTo>
                <a:cubicBezTo>
                  <a:pt x="137" y="9884"/>
                  <a:pt x="126" y="9881"/>
                  <a:pt x="114" y="9876"/>
                </a:cubicBezTo>
                <a:cubicBezTo>
                  <a:pt x="103" y="9871"/>
                  <a:pt x="92" y="9866"/>
                  <a:pt x="82" y="9859"/>
                </a:cubicBezTo>
                <a:cubicBezTo>
                  <a:pt x="72" y="9852"/>
                  <a:pt x="63" y="9844"/>
                  <a:pt x="54" y="9836"/>
                </a:cubicBezTo>
                <a:cubicBezTo>
                  <a:pt x="45" y="9827"/>
                  <a:pt x="38" y="9818"/>
                  <a:pt x="31" y="9808"/>
                </a:cubicBezTo>
                <a:cubicBezTo>
                  <a:pt x="24" y="9798"/>
                  <a:pt x="18" y="9787"/>
                  <a:pt x="14" y="9776"/>
                </a:cubicBezTo>
                <a:cubicBezTo>
                  <a:pt x="9" y="9764"/>
                  <a:pt x="6" y="9753"/>
                  <a:pt x="3" y="9741"/>
                </a:cubicBezTo>
                <a:cubicBezTo>
                  <a:pt x="1" y="9729"/>
                  <a:pt x="0" y="9717"/>
                  <a:pt x="0" y="9705"/>
                </a:cubicBezTo>
                <a:close/>
              </a:path>
            </a:pathLst>
          </a:custGeom>
          <a:solidFill>
            <a:srgbClr val="FFFFFF">
              <a:alpha val="5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93" name="任意多边形 292"/>
          <p:cNvSpPr/>
          <p:nvPr/>
        </p:nvSpPr>
        <p:spPr>
          <a:xfrm>
            <a:off x="8866440" y="2598840"/>
            <a:ext cx="501480" cy="501840"/>
          </a:xfrm>
          <a:custGeom>
            <a:avLst/>
            <a:gdLst/>
            <a:ahLst/>
            <a:cxnLst/>
            <a:rect l="0" t="0" r="r" b="b"/>
            <a:pathLst>
              <a:path w="1393" h="1394">
                <a:moveTo>
                  <a:pt x="1393" y="697"/>
                </a:moveTo>
                <a:cubicBezTo>
                  <a:pt x="1393" y="720"/>
                  <a:pt x="1392" y="743"/>
                  <a:pt x="1390" y="765"/>
                </a:cubicBezTo>
                <a:cubicBezTo>
                  <a:pt x="1388" y="788"/>
                  <a:pt x="1384" y="811"/>
                  <a:pt x="1380" y="833"/>
                </a:cubicBezTo>
                <a:cubicBezTo>
                  <a:pt x="1375" y="855"/>
                  <a:pt x="1370" y="877"/>
                  <a:pt x="1363" y="899"/>
                </a:cubicBezTo>
                <a:cubicBezTo>
                  <a:pt x="1357" y="921"/>
                  <a:pt x="1349" y="943"/>
                  <a:pt x="1340" y="964"/>
                </a:cubicBezTo>
                <a:cubicBezTo>
                  <a:pt x="1332" y="985"/>
                  <a:pt x="1322" y="1005"/>
                  <a:pt x="1311" y="1025"/>
                </a:cubicBezTo>
                <a:cubicBezTo>
                  <a:pt x="1300" y="1046"/>
                  <a:pt x="1289" y="1065"/>
                  <a:pt x="1276" y="1084"/>
                </a:cubicBezTo>
                <a:cubicBezTo>
                  <a:pt x="1263" y="1103"/>
                  <a:pt x="1250" y="1121"/>
                  <a:pt x="1235" y="1139"/>
                </a:cubicBezTo>
                <a:cubicBezTo>
                  <a:pt x="1221" y="1157"/>
                  <a:pt x="1205" y="1173"/>
                  <a:pt x="1189" y="1190"/>
                </a:cubicBezTo>
                <a:cubicBezTo>
                  <a:pt x="1173" y="1206"/>
                  <a:pt x="1156" y="1221"/>
                  <a:pt x="1139" y="1235"/>
                </a:cubicBezTo>
                <a:cubicBezTo>
                  <a:pt x="1120" y="1250"/>
                  <a:pt x="1102" y="1264"/>
                  <a:pt x="1083" y="1276"/>
                </a:cubicBezTo>
                <a:cubicBezTo>
                  <a:pt x="1064" y="1289"/>
                  <a:pt x="1044" y="1301"/>
                  <a:pt x="1024" y="1311"/>
                </a:cubicBezTo>
                <a:cubicBezTo>
                  <a:pt x="1004" y="1322"/>
                  <a:pt x="984" y="1332"/>
                  <a:pt x="962" y="1341"/>
                </a:cubicBezTo>
                <a:cubicBezTo>
                  <a:pt x="941" y="1349"/>
                  <a:pt x="920" y="1357"/>
                  <a:pt x="898" y="1364"/>
                </a:cubicBezTo>
                <a:cubicBezTo>
                  <a:pt x="876" y="1370"/>
                  <a:pt x="854" y="1376"/>
                  <a:pt x="832" y="1380"/>
                </a:cubicBezTo>
                <a:cubicBezTo>
                  <a:pt x="809" y="1385"/>
                  <a:pt x="787" y="1388"/>
                  <a:pt x="764" y="1390"/>
                </a:cubicBezTo>
                <a:cubicBezTo>
                  <a:pt x="742" y="1392"/>
                  <a:pt x="719" y="1394"/>
                  <a:pt x="696" y="1394"/>
                </a:cubicBezTo>
                <a:cubicBezTo>
                  <a:pt x="673" y="1394"/>
                  <a:pt x="650" y="1392"/>
                  <a:pt x="628" y="1390"/>
                </a:cubicBezTo>
                <a:cubicBezTo>
                  <a:pt x="605" y="1388"/>
                  <a:pt x="582" y="1385"/>
                  <a:pt x="560" y="1380"/>
                </a:cubicBezTo>
                <a:cubicBezTo>
                  <a:pt x="538" y="1376"/>
                  <a:pt x="516" y="1370"/>
                  <a:pt x="494" y="1364"/>
                </a:cubicBezTo>
                <a:cubicBezTo>
                  <a:pt x="472" y="1357"/>
                  <a:pt x="451" y="1349"/>
                  <a:pt x="429" y="1341"/>
                </a:cubicBezTo>
                <a:cubicBezTo>
                  <a:pt x="408" y="1332"/>
                  <a:pt x="388" y="1322"/>
                  <a:pt x="368" y="1311"/>
                </a:cubicBezTo>
                <a:cubicBezTo>
                  <a:pt x="348" y="1301"/>
                  <a:pt x="328" y="1289"/>
                  <a:pt x="309" y="1276"/>
                </a:cubicBezTo>
                <a:cubicBezTo>
                  <a:pt x="290" y="1264"/>
                  <a:pt x="272" y="1250"/>
                  <a:pt x="254" y="1235"/>
                </a:cubicBezTo>
                <a:cubicBezTo>
                  <a:pt x="237" y="1221"/>
                  <a:pt x="220" y="1206"/>
                  <a:pt x="204" y="1190"/>
                </a:cubicBezTo>
                <a:cubicBezTo>
                  <a:pt x="187" y="1173"/>
                  <a:pt x="172" y="1157"/>
                  <a:pt x="158" y="1139"/>
                </a:cubicBezTo>
                <a:cubicBezTo>
                  <a:pt x="143" y="1121"/>
                  <a:pt x="130" y="1103"/>
                  <a:pt x="117" y="1084"/>
                </a:cubicBezTo>
                <a:cubicBezTo>
                  <a:pt x="104" y="1065"/>
                  <a:pt x="93" y="1046"/>
                  <a:pt x="82" y="1025"/>
                </a:cubicBezTo>
                <a:cubicBezTo>
                  <a:pt x="71" y="1005"/>
                  <a:pt x="61" y="985"/>
                  <a:pt x="53" y="964"/>
                </a:cubicBezTo>
                <a:cubicBezTo>
                  <a:pt x="44" y="943"/>
                  <a:pt x="36" y="921"/>
                  <a:pt x="30" y="899"/>
                </a:cubicBezTo>
                <a:cubicBezTo>
                  <a:pt x="23" y="877"/>
                  <a:pt x="17" y="855"/>
                  <a:pt x="13" y="833"/>
                </a:cubicBezTo>
                <a:cubicBezTo>
                  <a:pt x="8" y="811"/>
                  <a:pt x="5" y="788"/>
                  <a:pt x="3" y="765"/>
                </a:cubicBezTo>
                <a:cubicBezTo>
                  <a:pt x="1" y="743"/>
                  <a:pt x="0" y="720"/>
                  <a:pt x="0" y="697"/>
                </a:cubicBezTo>
                <a:cubicBezTo>
                  <a:pt x="0" y="674"/>
                  <a:pt x="1" y="652"/>
                  <a:pt x="3" y="629"/>
                </a:cubicBezTo>
                <a:cubicBezTo>
                  <a:pt x="5" y="606"/>
                  <a:pt x="8" y="584"/>
                  <a:pt x="13" y="561"/>
                </a:cubicBezTo>
                <a:cubicBezTo>
                  <a:pt x="17" y="539"/>
                  <a:pt x="23" y="517"/>
                  <a:pt x="30" y="495"/>
                </a:cubicBezTo>
                <a:cubicBezTo>
                  <a:pt x="36" y="473"/>
                  <a:pt x="44" y="452"/>
                  <a:pt x="53" y="430"/>
                </a:cubicBezTo>
                <a:cubicBezTo>
                  <a:pt x="61" y="409"/>
                  <a:pt x="71" y="388"/>
                  <a:pt x="82" y="368"/>
                </a:cubicBezTo>
                <a:cubicBezTo>
                  <a:pt x="93" y="348"/>
                  <a:pt x="104" y="328"/>
                  <a:pt x="117" y="309"/>
                </a:cubicBezTo>
                <a:cubicBezTo>
                  <a:pt x="130" y="290"/>
                  <a:pt x="143" y="272"/>
                  <a:pt x="158" y="254"/>
                </a:cubicBezTo>
                <a:cubicBezTo>
                  <a:pt x="172" y="237"/>
                  <a:pt x="187" y="220"/>
                  <a:pt x="204" y="204"/>
                </a:cubicBezTo>
                <a:cubicBezTo>
                  <a:pt x="220" y="188"/>
                  <a:pt x="237" y="172"/>
                  <a:pt x="254" y="158"/>
                </a:cubicBezTo>
                <a:cubicBezTo>
                  <a:pt x="272" y="143"/>
                  <a:pt x="290" y="130"/>
                  <a:pt x="309" y="117"/>
                </a:cubicBezTo>
                <a:cubicBezTo>
                  <a:pt x="328" y="104"/>
                  <a:pt x="348" y="93"/>
                  <a:pt x="368" y="82"/>
                </a:cubicBezTo>
                <a:cubicBezTo>
                  <a:pt x="388" y="71"/>
                  <a:pt x="408" y="61"/>
                  <a:pt x="429" y="53"/>
                </a:cubicBezTo>
                <a:cubicBezTo>
                  <a:pt x="451" y="44"/>
                  <a:pt x="472" y="36"/>
                  <a:pt x="494" y="30"/>
                </a:cubicBezTo>
                <a:cubicBezTo>
                  <a:pt x="516" y="23"/>
                  <a:pt x="538" y="18"/>
                  <a:pt x="560" y="13"/>
                </a:cubicBezTo>
                <a:cubicBezTo>
                  <a:pt x="582" y="9"/>
                  <a:pt x="605" y="5"/>
                  <a:pt x="628" y="3"/>
                </a:cubicBezTo>
                <a:cubicBezTo>
                  <a:pt x="650" y="1"/>
                  <a:pt x="673" y="0"/>
                  <a:pt x="696" y="0"/>
                </a:cubicBezTo>
                <a:cubicBezTo>
                  <a:pt x="719" y="0"/>
                  <a:pt x="742" y="1"/>
                  <a:pt x="764" y="3"/>
                </a:cubicBezTo>
                <a:cubicBezTo>
                  <a:pt x="787" y="5"/>
                  <a:pt x="809" y="9"/>
                  <a:pt x="832" y="13"/>
                </a:cubicBezTo>
                <a:cubicBezTo>
                  <a:pt x="854" y="18"/>
                  <a:pt x="876" y="23"/>
                  <a:pt x="898" y="30"/>
                </a:cubicBezTo>
                <a:cubicBezTo>
                  <a:pt x="920" y="36"/>
                  <a:pt x="941" y="44"/>
                  <a:pt x="962" y="53"/>
                </a:cubicBezTo>
                <a:cubicBezTo>
                  <a:pt x="984" y="61"/>
                  <a:pt x="1004" y="71"/>
                  <a:pt x="1024" y="82"/>
                </a:cubicBezTo>
                <a:cubicBezTo>
                  <a:pt x="1044" y="93"/>
                  <a:pt x="1064" y="104"/>
                  <a:pt x="1083" y="117"/>
                </a:cubicBezTo>
                <a:cubicBezTo>
                  <a:pt x="1102" y="130"/>
                  <a:pt x="1120" y="143"/>
                  <a:pt x="1139" y="158"/>
                </a:cubicBezTo>
                <a:cubicBezTo>
                  <a:pt x="1156" y="172"/>
                  <a:pt x="1173" y="188"/>
                  <a:pt x="1189" y="204"/>
                </a:cubicBezTo>
                <a:cubicBezTo>
                  <a:pt x="1205" y="220"/>
                  <a:pt x="1221" y="237"/>
                  <a:pt x="1235" y="254"/>
                </a:cubicBezTo>
                <a:cubicBezTo>
                  <a:pt x="1250" y="272"/>
                  <a:pt x="1263" y="290"/>
                  <a:pt x="1276" y="309"/>
                </a:cubicBezTo>
                <a:cubicBezTo>
                  <a:pt x="1289" y="328"/>
                  <a:pt x="1300" y="348"/>
                  <a:pt x="1311" y="368"/>
                </a:cubicBezTo>
                <a:cubicBezTo>
                  <a:pt x="1322" y="388"/>
                  <a:pt x="1332" y="409"/>
                  <a:pt x="1340" y="430"/>
                </a:cubicBezTo>
                <a:cubicBezTo>
                  <a:pt x="1349" y="452"/>
                  <a:pt x="1357" y="473"/>
                  <a:pt x="1363" y="495"/>
                </a:cubicBezTo>
                <a:cubicBezTo>
                  <a:pt x="1370" y="517"/>
                  <a:pt x="1375" y="539"/>
                  <a:pt x="1380" y="561"/>
                </a:cubicBezTo>
                <a:cubicBezTo>
                  <a:pt x="1384" y="584"/>
                  <a:pt x="1388" y="606"/>
                  <a:pt x="1390" y="629"/>
                </a:cubicBezTo>
                <a:cubicBezTo>
                  <a:pt x="1392" y="652"/>
                  <a:pt x="1393" y="674"/>
                  <a:pt x="1393" y="697"/>
                </a:cubicBezTo>
                <a:close/>
              </a:path>
            </a:pathLst>
          </a:custGeom>
          <a:solidFill>
            <a:srgbClr val="1E40AF">
              <a:alpha val="4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94" name="图片 293"/>
          <p:cNvPicPr/>
          <p:nvPr/>
        </p:nvPicPr>
        <p:blipFill>
          <a:blip r:embed="rId8"/>
          <a:stretch/>
        </p:blipFill>
        <p:spPr>
          <a:xfrm>
            <a:off x="8975160" y="2724120"/>
            <a:ext cx="283680" cy="250200"/>
          </a:xfrm>
          <a:prstGeom prst="rect">
            <a:avLst/>
          </a:prstGeom>
          <a:noFill/>
          <a:ln w="0">
            <a:noFill/>
          </a:ln>
        </p:spPr>
      </p:pic>
      <p:sp>
        <p:nvSpPr>
          <p:cNvPr id="295" name="文本框 294"/>
          <p:cNvSpPr txBox="1"/>
          <p:nvPr/>
        </p:nvSpPr>
        <p:spPr>
          <a:xfrm>
            <a:off x="5774400" y="5646960"/>
            <a:ext cx="9396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优化回答语⾔表达</a:t>
            </a:r>
            <a:endParaRPr lang="en-US" sz="920" b="0" u="none" strike="noStrike">
              <a:solidFill>
                <a:srgbClr val="000000"/>
              </a:solidFill>
              <a:effectLst/>
              <a:uFillTx/>
              <a:latin typeface="Times New Roman"/>
            </a:endParaRPr>
          </a:p>
        </p:txBody>
      </p:sp>
      <p:sp>
        <p:nvSpPr>
          <p:cNvPr id="296" name="任意多边形 295"/>
          <p:cNvSpPr/>
          <p:nvPr/>
        </p:nvSpPr>
        <p:spPr>
          <a:xfrm>
            <a:off x="8097480" y="3559680"/>
            <a:ext cx="2039400" cy="735840"/>
          </a:xfrm>
          <a:custGeom>
            <a:avLst/>
            <a:gdLst/>
            <a:ahLst/>
            <a:cxnLst/>
            <a:rect l="0" t="0" r="r" b="b"/>
            <a:pathLst>
              <a:path w="5665" h="2044">
                <a:moveTo>
                  <a:pt x="0" y="1858"/>
                </a:moveTo>
                <a:lnTo>
                  <a:pt x="0" y="186"/>
                </a:lnTo>
                <a:cubicBezTo>
                  <a:pt x="0" y="174"/>
                  <a:pt x="1" y="162"/>
                  <a:pt x="4" y="150"/>
                </a:cubicBezTo>
                <a:cubicBezTo>
                  <a:pt x="6" y="138"/>
                  <a:pt x="9" y="126"/>
                  <a:pt x="14" y="115"/>
                </a:cubicBezTo>
                <a:cubicBezTo>
                  <a:pt x="19" y="104"/>
                  <a:pt x="24" y="93"/>
                  <a:pt x="31" y="83"/>
                </a:cubicBezTo>
                <a:cubicBezTo>
                  <a:pt x="38" y="73"/>
                  <a:pt x="46" y="63"/>
                  <a:pt x="54" y="55"/>
                </a:cubicBezTo>
                <a:cubicBezTo>
                  <a:pt x="63" y="46"/>
                  <a:pt x="72" y="38"/>
                  <a:pt x="82" y="32"/>
                </a:cubicBezTo>
                <a:cubicBezTo>
                  <a:pt x="93" y="25"/>
                  <a:pt x="103" y="19"/>
                  <a:pt x="115" y="14"/>
                </a:cubicBezTo>
                <a:cubicBezTo>
                  <a:pt x="126" y="10"/>
                  <a:pt x="137" y="6"/>
                  <a:pt x="149" y="4"/>
                </a:cubicBezTo>
                <a:cubicBezTo>
                  <a:pt x="161" y="1"/>
                  <a:pt x="173" y="0"/>
                  <a:pt x="186" y="0"/>
                </a:cubicBezTo>
                <a:lnTo>
                  <a:pt x="5479" y="0"/>
                </a:lnTo>
                <a:cubicBezTo>
                  <a:pt x="5491" y="0"/>
                  <a:pt x="5503" y="1"/>
                  <a:pt x="5515" y="4"/>
                </a:cubicBezTo>
                <a:cubicBezTo>
                  <a:pt x="5527" y="6"/>
                  <a:pt x="5539" y="10"/>
                  <a:pt x="5550" y="14"/>
                </a:cubicBezTo>
                <a:cubicBezTo>
                  <a:pt x="5562" y="19"/>
                  <a:pt x="5572" y="25"/>
                  <a:pt x="5582" y="32"/>
                </a:cubicBezTo>
                <a:cubicBezTo>
                  <a:pt x="5593" y="38"/>
                  <a:pt x="5602" y="46"/>
                  <a:pt x="5611" y="55"/>
                </a:cubicBezTo>
                <a:cubicBezTo>
                  <a:pt x="5619" y="63"/>
                  <a:pt x="5627" y="73"/>
                  <a:pt x="5634" y="83"/>
                </a:cubicBezTo>
                <a:cubicBezTo>
                  <a:pt x="5640" y="93"/>
                  <a:pt x="5646" y="104"/>
                  <a:pt x="5651" y="115"/>
                </a:cubicBezTo>
                <a:cubicBezTo>
                  <a:pt x="5655" y="126"/>
                  <a:pt x="5659" y="138"/>
                  <a:pt x="5661" y="150"/>
                </a:cubicBezTo>
                <a:cubicBezTo>
                  <a:pt x="5664" y="162"/>
                  <a:pt x="5665" y="174"/>
                  <a:pt x="5665" y="186"/>
                </a:cubicBezTo>
                <a:lnTo>
                  <a:pt x="5665" y="1858"/>
                </a:lnTo>
                <a:cubicBezTo>
                  <a:pt x="5665" y="1870"/>
                  <a:pt x="5664" y="1883"/>
                  <a:pt x="5661" y="1895"/>
                </a:cubicBezTo>
                <a:cubicBezTo>
                  <a:pt x="5659" y="1906"/>
                  <a:pt x="5655" y="1918"/>
                  <a:pt x="5651" y="1929"/>
                </a:cubicBezTo>
                <a:cubicBezTo>
                  <a:pt x="5646" y="1941"/>
                  <a:pt x="5640" y="1951"/>
                  <a:pt x="5634" y="1961"/>
                </a:cubicBezTo>
                <a:cubicBezTo>
                  <a:pt x="5627" y="1972"/>
                  <a:pt x="5619" y="1981"/>
                  <a:pt x="5611" y="1990"/>
                </a:cubicBezTo>
                <a:cubicBezTo>
                  <a:pt x="5602" y="1998"/>
                  <a:pt x="5593" y="2006"/>
                  <a:pt x="5582" y="2013"/>
                </a:cubicBezTo>
                <a:cubicBezTo>
                  <a:pt x="5572" y="2019"/>
                  <a:pt x="5562" y="2025"/>
                  <a:pt x="5550" y="2030"/>
                </a:cubicBezTo>
                <a:cubicBezTo>
                  <a:pt x="5539" y="2035"/>
                  <a:pt x="5527" y="2038"/>
                  <a:pt x="5515" y="2040"/>
                </a:cubicBezTo>
                <a:cubicBezTo>
                  <a:pt x="5503" y="2043"/>
                  <a:pt x="5491" y="2044"/>
                  <a:pt x="5479" y="2044"/>
                </a:cubicBezTo>
                <a:lnTo>
                  <a:pt x="186" y="2044"/>
                </a:lnTo>
                <a:cubicBezTo>
                  <a:pt x="173" y="2044"/>
                  <a:pt x="161" y="2043"/>
                  <a:pt x="149" y="2040"/>
                </a:cubicBezTo>
                <a:cubicBezTo>
                  <a:pt x="137" y="2038"/>
                  <a:pt x="126" y="2035"/>
                  <a:pt x="115" y="2030"/>
                </a:cubicBezTo>
                <a:cubicBezTo>
                  <a:pt x="103" y="2025"/>
                  <a:pt x="93" y="2019"/>
                  <a:pt x="82" y="2013"/>
                </a:cubicBezTo>
                <a:cubicBezTo>
                  <a:pt x="72" y="2006"/>
                  <a:pt x="63" y="1998"/>
                  <a:pt x="54" y="1990"/>
                </a:cubicBezTo>
                <a:cubicBezTo>
                  <a:pt x="46" y="1981"/>
                  <a:pt x="38" y="1972"/>
                  <a:pt x="31" y="1961"/>
                </a:cubicBezTo>
                <a:cubicBezTo>
                  <a:pt x="24" y="1951"/>
                  <a:pt x="19" y="1941"/>
                  <a:pt x="14" y="1929"/>
                </a:cubicBezTo>
                <a:cubicBezTo>
                  <a:pt x="9" y="1918"/>
                  <a:pt x="6" y="1906"/>
                  <a:pt x="4" y="1895"/>
                </a:cubicBezTo>
                <a:cubicBezTo>
                  <a:pt x="1" y="1883"/>
                  <a:pt x="0" y="1870"/>
                  <a:pt x="0" y="1858"/>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97" name="文本框 296"/>
          <p:cNvSpPr txBox="1"/>
          <p:nvPr/>
        </p:nvSpPr>
        <p:spPr>
          <a:xfrm>
            <a:off x="8615880" y="3207240"/>
            <a:ext cx="1006560" cy="24408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NotoSansCJKsc"/>
                <a:ea typeface="NotoSansCJKsc"/>
              </a:rPr>
              <a:t>响应整合模块</a:t>
            </a:r>
            <a:endParaRPr lang="en-US" sz="1320" b="0" u="none" strike="noStrike">
              <a:solidFill>
                <a:srgbClr val="000000"/>
              </a:solidFill>
              <a:effectLst/>
              <a:uFillTx/>
              <a:latin typeface="Times New Roman"/>
            </a:endParaRPr>
          </a:p>
        </p:txBody>
      </p:sp>
      <p:sp>
        <p:nvSpPr>
          <p:cNvPr id="298" name="文本框 297"/>
          <p:cNvSpPr txBox="1"/>
          <p:nvPr/>
        </p:nvSpPr>
        <p:spPr>
          <a:xfrm>
            <a:off x="8197920" y="3650040"/>
            <a:ext cx="4701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CJKsc"/>
                <a:ea typeface="NotoSansCJKsc"/>
              </a:rPr>
              <a:t>主要功能</a:t>
            </a:r>
            <a:endParaRPr lang="en-US" sz="920" b="0" u="none" strike="noStrike">
              <a:solidFill>
                <a:srgbClr val="000000"/>
              </a:solidFill>
              <a:effectLst/>
              <a:uFillTx/>
              <a:latin typeface="Times New Roman"/>
            </a:endParaRPr>
          </a:p>
        </p:txBody>
      </p:sp>
      <p:sp>
        <p:nvSpPr>
          <p:cNvPr id="299" name="文本框 298"/>
          <p:cNvSpPr txBox="1"/>
          <p:nvPr/>
        </p:nvSpPr>
        <p:spPr>
          <a:xfrm>
            <a:off x="8197920" y="3850560"/>
            <a:ext cx="176112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对⽣成结果进⾏格式化，进⾏最终</a:t>
            </a:r>
            <a:endParaRPr lang="en-US" sz="920" b="0" u="none" strike="noStrike">
              <a:solidFill>
                <a:srgbClr val="000000"/>
              </a:solidFill>
              <a:effectLst/>
              <a:uFillTx/>
              <a:latin typeface="Times New Roman"/>
            </a:endParaRPr>
          </a:p>
        </p:txBody>
      </p:sp>
      <p:pic>
        <p:nvPicPr>
          <p:cNvPr id="300" name="图片 299"/>
          <p:cNvPicPr/>
          <p:nvPr/>
        </p:nvPicPr>
        <p:blipFill>
          <a:blip r:embed="rId5"/>
          <a:stretch/>
        </p:blipFill>
        <p:spPr>
          <a:xfrm>
            <a:off x="8097480" y="5222880"/>
            <a:ext cx="116640" cy="116640"/>
          </a:xfrm>
          <a:prstGeom prst="rect">
            <a:avLst/>
          </a:prstGeom>
          <a:noFill/>
          <a:ln w="0">
            <a:noFill/>
          </a:ln>
        </p:spPr>
      </p:pic>
      <p:sp>
        <p:nvSpPr>
          <p:cNvPr id="301" name="文本框 300"/>
          <p:cNvSpPr txBox="1"/>
          <p:nvPr/>
        </p:nvSpPr>
        <p:spPr>
          <a:xfrm>
            <a:off x="8197920" y="4017600"/>
            <a:ext cx="70488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的⽤⼾端展⽰</a:t>
            </a:r>
            <a:endParaRPr lang="en-US" sz="920" b="0" u="none" strike="noStrike">
              <a:solidFill>
                <a:srgbClr val="000000"/>
              </a:solidFill>
              <a:effectLst/>
              <a:uFillTx/>
              <a:latin typeface="Times New Roman"/>
            </a:endParaRPr>
          </a:p>
        </p:txBody>
      </p:sp>
      <p:pic>
        <p:nvPicPr>
          <p:cNvPr id="302" name="图片 301"/>
          <p:cNvPicPr/>
          <p:nvPr/>
        </p:nvPicPr>
        <p:blipFill>
          <a:blip r:embed="rId5"/>
          <a:stretch/>
        </p:blipFill>
        <p:spPr>
          <a:xfrm>
            <a:off x="8097480" y="5456880"/>
            <a:ext cx="116640" cy="116640"/>
          </a:xfrm>
          <a:prstGeom prst="rect">
            <a:avLst/>
          </a:prstGeom>
          <a:noFill/>
          <a:ln w="0">
            <a:noFill/>
          </a:ln>
        </p:spPr>
      </p:pic>
      <p:sp>
        <p:nvSpPr>
          <p:cNvPr id="303" name="文本框 302"/>
          <p:cNvSpPr txBox="1"/>
          <p:nvPr/>
        </p:nvSpPr>
        <p:spPr>
          <a:xfrm>
            <a:off x="8281440" y="5179320"/>
            <a:ext cx="82224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格式化⽣成内容</a:t>
            </a:r>
            <a:endParaRPr lang="en-US" sz="920" b="0" u="none" strike="noStrike">
              <a:solidFill>
                <a:srgbClr val="000000"/>
              </a:solidFill>
              <a:effectLst/>
              <a:uFillTx/>
              <a:latin typeface="Times New Roman"/>
            </a:endParaRPr>
          </a:p>
        </p:txBody>
      </p:sp>
      <p:pic>
        <p:nvPicPr>
          <p:cNvPr id="304" name="图片 303"/>
          <p:cNvPicPr/>
          <p:nvPr/>
        </p:nvPicPr>
        <p:blipFill>
          <a:blip r:embed="rId5"/>
          <a:stretch/>
        </p:blipFill>
        <p:spPr>
          <a:xfrm>
            <a:off x="8097480" y="5690880"/>
            <a:ext cx="116640" cy="116640"/>
          </a:xfrm>
          <a:prstGeom prst="rect">
            <a:avLst/>
          </a:prstGeom>
          <a:noFill/>
          <a:ln w="0">
            <a:noFill/>
          </a:ln>
        </p:spPr>
      </p:pic>
      <p:sp>
        <p:nvSpPr>
          <p:cNvPr id="305" name="文本框 304"/>
          <p:cNvSpPr txBox="1"/>
          <p:nvPr/>
        </p:nvSpPr>
        <p:spPr>
          <a:xfrm>
            <a:off x="8281440" y="5412960"/>
            <a:ext cx="9396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确保符合⽤⼾预期</a:t>
            </a:r>
            <a:endParaRPr lang="en-US" sz="920" b="0" u="none" strike="noStrike">
              <a:solidFill>
                <a:srgbClr val="000000"/>
              </a:solidFill>
              <a:effectLst/>
              <a:uFillTx/>
              <a:latin typeface="Times New Roman"/>
            </a:endParaRPr>
          </a:p>
        </p:txBody>
      </p:sp>
      <p:sp>
        <p:nvSpPr>
          <p:cNvPr id="306" name="任意多边形 305"/>
          <p:cNvSpPr/>
          <p:nvPr/>
        </p:nvSpPr>
        <p:spPr>
          <a:xfrm>
            <a:off x="409320" y="6568200"/>
            <a:ext cx="9894600" cy="367920"/>
          </a:xfrm>
          <a:custGeom>
            <a:avLst/>
            <a:gdLst/>
            <a:ahLst/>
            <a:cxnLst/>
            <a:rect l="0" t="0" r="r" b="b"/>
            <a:pathLst>
              <a:path w="27485" h="1022">
                <a:moveTo>
                  <a:pt x="0" y="837"/>
                </a:moveTo>
                <a:lnTo>
                  <a:pt x="0" y="186"/>
                </a:lnTo>
                <a:cubicBezTo>
                  <a:pt x="0" y="173"/>
                  <a:pt x="1" y="161"/>
                  <a:pt x="4" y="149"/>
                </a:cubicBezTo>
                <a:cubicBezTo>
                  <a:pt x="6" y="137"/>
                  <a:pt x="9" y="126"/>
                  <a:pt x="14" y="115"/>
                </a:cubicBezTo>
                <a:cubicBezTo>
                  <a:pt x="19" y="103"/>
                  <a:pt x="24" y="93"/>
                  <a:pt x="31" y="82"/>
                </a:cubicBezTo>
                <a:cubicBezTo>
                  <a:pt x="38" y="72"/>
                  <a:pt x="46" y="63"/>
                  <a:pt x="54" y="54"/>
                </a:cubicBezTo>
                <a:cubicBezTo>
                  <a:pt x="63" y="46"/>
                  <a:pt x="72" y="38"/>
                  <a:pt x="82" y="31"/>
                </a:cubicBezTo>
                <a:cubicBezTo>
                  <a:pt x="93" y="24"/>
                  <a:pt x="103" y="19"/>
                  <a:pt x="115" y="14"/>
                </a:cubicBezTo>
                <a:cubicBezTo>
                  <a:pt x="126" y="9"/>
                  <a:pt x="137" y="6"/>
                  <a:pt x="149" y="4"/>
                </a:cubicBezTo>
                <a:cubicBezTo>
                  <a:pt x="161" y="1"/>
                  <a:pt x="173" y="0"/>
                  <a:pt x="186" y="0"/>
                </a:cubicBezTo>
                <a:lnTo>
                  <a:pt x="27299" y="0"/>
                </a:lnTo>
                <a:cubicBezTo>
                  <a:pt x="27312" y="0"/>
                  <a:pt x="27324" y="1"/>
                  <a:pt x="27336" y="4"/>
                </a:cubicBezTo>
                <a:cubicBezTo>
                  <a:pt x="27348" y="6"/>
                  <a:pt x="27359" y="9"/>
                  <a:pt x="27371" y="14"/>
                </a:cubicBezTo>
                <a:cubicBezTo>
                  <a:pt x="27382" y="19"/>
                  <a:pt x="27393" y="24"/>
                  <a:pt x="27403" y="31"/>
                </a:cubicBezTo>
                <a:cubicBezTo>
                  <a:pt x="27413" y="38"/>
                  <a:pt x="27422" y="46"/>
                  <a:pt x="27431" y="54"/>
                </a:cubicBezTo>
                <a:cubicBezTo>
                  <a:pt x="27439" y="63"/>
                  <a:pt x="27447" y="72"/>
                  <a:pt x="27454" y="82"/>
                </a:cubicBezTo>
                <a:cubicBezTo>
                  <a:pt x="27461" y="93"/>
                  <a:pt x="27466" y="103"/>
                  <a:pt x="27471" y="115"/>
                </a:cubicBezTo>
                <a:cubicBezTo>
                  <a:pt x="27476" y="126"/>
                  <a:pt x="27479" y="137"/>
                  <a:pt x="27482" y="149"/>
                </a:cubicBezTo>
                <a:cubicBezTo>
                  <a:pt x="27484" y="161"/>
                  <a:pt x="27485" y="173"/>
                  <a:pt x="27485" y="186"/>
                </a:cubicBezTo>
                <a:lnTo>
                  <a:pt x="27485" y="837"/>
                </a:lnTo>
                <a:cubicBezTo>
                  <a:pt x="27485" y="849"/>
                  <a:pt x="27484" y="861"/>
                  <a:pt x="27482" y="873"/>
                </a:cubicBezTo>
                <a:cubicBezTo>
                  <a:pt x="27479" y="885"/>
                  <a:pt x="27476" y="896"/>
                  <a:pt x="27471" y="908"/>
                </a:cubicBezTo>
                <a:cubicBezTo>
                  <a:pt x="27466" y="919"/>
                  <a:pt x="27461" y="930"/>
                  <a:pt x="27454" y="940"/>
                </a:cubicBezTo>
                <a:cubicBezTo>
                  <a:pt x="27447" y="950"/>
                  <a:pt x="27439" y="959"/>
                  <a:pt x="27431" y="968"/>
                </a:cubicBezTo>
                <a:cubicBezTo>
                  <a:pt x="27422" y="977"/>
                  <a:pt x="27413" y="984"/>
                  <a:pt x="27403" y="991"/>
                </a:cubicBezTo>
                <a:cubicBezTo>
                  <a:pt x="27393" y="998"/>
                  <a:pt x="27382" y="1004"/>
                  <a:pt x="27371" y="1008"/>
                </a:cubicBezTo>
                <a:cubicBezTo>
                  <a:pt x="27359" y="1013"/>
                  <a:pt x="27348" y="1016"/>
                  <a:pt x="27336" y="1019"/>
                </a:cubicBezTo>
                <a:cubicBezTo>
                  <a:pt x="27324" y="1021"/>
                  <a:pt x="27312" y="1022"/>
                  <a:pt x="27299" y="1022"/>
                </a:cubicBezTo>
                <a:lnTo>
                  <a:pt x="186" y="1022"/>
                </a:lnTo>
                <a:cubicBezTo>
                  <a:pt x="173" y="1022"/>
                  <a:pt x="161" y="1021"/>
                  <a:pt x="149" y="1019"/>
                </a:cubicBezTo>
                <a:cubicBezTo>
                  <a:pt x="137" y="1016"/>
                  <a:pt x="126" y="1013"/>
                  <a:pt x="115" y="1008"/>
                </a:cubicBezTo>
                <a:cubicBezTo>
                  <a:pt x="103" y="1004"/>
                  <a:pt x="93" y="998"/>
                  <a:pt x="82" y="991"/>
                </a:cubicBezTo>
                <a:cubicBezTo>
                  <a:pt x="72" y="984"/>
                  <a:pt x="63" y="977"/>
                  <a:pt x="54" y="968"/>
                </a:cubicBezTo>
                <a:cubicBezTo>
                  <a:pt x="46" y="959"/>
                  <a:pt x="38" y="950"/>
                  <a:pt x="31" y="940"/>
                </a:cubicBezTo>
                <a:cubicBezTo>
                  <a:pt x="24" y="930"/>
                  <a:pt x="19" y="919"/>
                  <a:pt x="14" y="908"/>
                </a:cubicBezTo>
                <a:cubicBezTo>
                  <a:pt x="9" y="896"/>
                  <a:pt x="6" y="885"/>
                  <a:pt x="4" y="873"/>
                </a:cubicBezTo>
                <a:cubicBezTo>
                  <a:pt x="1" y="861"/>
                  <a:pt x="0" y="849"/>
                  <a:pt x="0" y="837"/>
                </a:cubicBezTo>
                <a:close/>
              </a:path>
            </a:pathLst>
          </a:custGeom>
          <a:solidFill>
            <a:srgbClr val="1E3A8A">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07" name="图片 306"/>
          <p:cNvPicPr/>
          <p:nvPr/>
        </p:nvPicPr>
        <p:blipFill>
          <a:blip r:embed="rId9"/>
          <a:stretch/>
        </p:blipFill>
        <p:spPr>
          <a:xfrm>
            <a:off x="509760" y="6668640"/>
            <a:ext cx="208440" cy="166680"/>
          </a:xfrm>
          <a:prstGeom prst="rect">
            <a:avLst/>
          </a:prstGeom>
          <a:noFill/>
          <a:ln w="0">
            <a:noFill/>
          </a:ln>
        </p:spPr>
      </p:pic>
      <p:sp>
        <p:nvSpPr>
          <p:cNvPr id="308" name="文本框 307"/>
          <p:cNvSpPr txBox="1"/>
          <p:nvPr/>
        </p:nvSpPr>
        <p:spPr>
          <a:xfrm>
            <a:off x="8281440" y="5646960"/>
            <a:ext cx="939600" cy="169560"/>
          </a:xfrm>
          <a:prstGeom prst="rect">
            <a:avLst/>
          </a:prstGeom>
          <a:noFill/>
          <a:ln w="0">
            <a:noFill/>
          </a:ln>
        </p:spPr>
        <p:txBody>
          <a:bodyPr wrap="none" lIns="0" tIns="0" rIns="0" bIns="0" anchor="t">
            <a:spAutoFit/>
          </a:bodyPr>
          <a:lstStyle/>
          <a:p>
            <a:r>
              <a:rPr lang="zh-CN" sz="920" b="0" u="none" strike="noStrike">
                <a:solidFill>
                  <a:srgbClr val="DBEAFE"/>
                </a:solidFill>
                <a:effectLst/>
                <a:uFillTx/>
                <a:latin typeface="NotoSansCJKsc"/>
                <a:ea typeface="NotoSansCJKsc"/>
              </a:rPr>
              <a:t>提供最终展⽰效果</a:t>
            </a:r>
            <a:endParaRPr lang="en-US" sz="920" b="0" u="none" strike="noStrike">
              <a:solidFill>
                <a:srgbClr val="000000"/>
              </a:solidFill>
              <a:effectLst/>
              <a:uFillTx/>
              <a:latin typeface="Times New Roman"/>
            </a:endParaRPr>
          </a:p>
        </p:txBody>
      </p:sp>
      <p:sp>
        <p:nvSpPr>
          <p:cNvPr id="309" name="文本框 308"/>
          <p:cNvSpPr txBox="1"/>
          <p:nvPr/>
        </p:nvSpPr>
        <p:spPr>
          <a:xfrm>
            <a:off x="819000" y="6658200"/>
            <a:ext cx="22302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CJKsc"/>
                <a:ea typeface="NotoSansCJKsc"/>
              </a:rPr>
              <a:t>模块协作⽅式：数据预处理模块⽣成向量库</a:t>
            </a:r>
            <a:endParaRPr lang="en-US" sz="920" b="0" u="none" strike="noStrike">
              <a:solidFill>
                <a:srgbClr val="000000"/>
              </a:solidFill>
              <a:effectLst/>
              <a:uFillTx/>
              <a:latin typeface="Times New Roman"/>
            </a:endParaRPr>
          </a:p>
        </p:txBody>
      </p:sp>
      <p:sp>
        <p:nvSpPr>
          <p:cNvPr id="310" name="文本框 309"/>
          <p:cNvSpPr txBox="1"/>
          <p:nvPr/>
        </p:nvSpPr>
        <p:spPr>
          <a:xfrm>
            <a:off x="3042000" y="6685560"/>
            <a:ext cx="1735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 → </a:t>
            </a:r>
            <a:endParaRPr lang="en-US" sz="920" b="0" u="none" strike="noStrike">
              <a:solidFill>
                <a:srgbClr val="000000"/>
              </a:solidFill>
              <a:effectLst/>
              <a:uFillTx/>
              <a:latin typeface="Times New Roman"/>
            </a:endParaRPr>
          </a:p>
        </p:txBody>
      </p:sp>
      <p:sp>
        <p:nvSpPr>
          <p:cNvPr id="311" name="文本框 310"/>
          <p:cNvSpPr txBox="1"/>
          <p:nvPr/>
        </p:nvSpPr>
        <p:spPr>
          <a:xfrm>
            <a:off x="3214080" y="6658200"/>
            <a:ext cx="140904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CJKsc"/>
                <a:ea typeface="NotoSansCJKsc"/>
              </a:rPr>
              <a:t>向量检索模块查询相关内容</a:t>
            </a:r>
            <a:endParaRPr lang="en-US" sz="920" b="0" u="none" strike="noStrike">
              <a:solidFill>
                <a:srgbClr val="000000"/>
              </a:solidFill>
              <a:effectLst/>
              <a:uFillTx/>
              <a:latin typeface="Times New Roman"/>
            </a:endParaRPr>
          </a:p>
        </p:txBody>
      </p:sp>
      <p:sp>
        <p:nvSpPr>
          <p:cNvPr id="312" name="文本框 311"/>
          <p:cNvSpPr txBox="1"/>
          <p:nvPr/>
        </p:nvSpPr>
        <p:spPr>
          <a:xfrm>
            <a:off x="4618080" y="6685560"/>
            <a:ext cx="1735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 → </a:t>
            </a:r>
            <a:endParaRPr lang="en-US" sz="920" b="0" u="none" strike="noStrike">
              <a:solidFill>
                <a:srgbClr val="000000"/>
              </a:solidFill>
              <a:effectLst/>
              <a:uFillTx/>
              <a:latin typeface="Times New Roman"/>
            </a:endParaRPr>
          </a:p>
        </p:txBody>
      </p:sp>
      <p:sp>
        <p:nvSpPr>
          <p:cNvPr id="313" name="文本框 312"/>
          <p:cNvSpPr txBox="1"/>
          <p:nvPr/>
        </p:nvSpPr>
        <p:spPr>
          <a:xfrm>
            <a:off x="4790520" y="6658200"/>
            <a:ext cx="164376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CJKsc"/>
                <a:ea typeface="NotoSansCJKsc"/>
              </a:rPr>
              <a:t>⽣成模块基于检索内容⽣成答案</a:t>
            </a:r>
            <a:endParaRPr lang="en-US" sz="920" b="0" u="none" strike="noStrike">
              <a:solidFill>
                <a:srgbClr val="000000"/>
              </a:solidFill>
              <a:effectLst/>
              <a:uFillTx/>
              <a:latin typeface="Times New Roman"/>
            </a:endParaRPr>
          </a:p>
        </p:txBody>
      </p:sp>
      <p:sp>
        <p:nvSpPr>
          <p:cNvPr id="314" name="文本框 313"/>
          <p:cNvSpPr txBox="1"/>
          <p:nvPr/>
        </p:nvSpPr>
        <p:spPr>
          <a:xfrm>
            <a:off x="6428520" y="6685560"/>
            <a:ext cx="17352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 → </a:t>
            </a:r>
            <a:endParaRPr lang="en-US" sz="920" b="0" u="none" strike="noStrike">
              <a:solidFill>
                <a:srgbClr val="000000"/>
              </a:solidFill>
              <a:effectLst/>
              <a:uFillTx/>
              <a:latin typeface="Times New Roman"/>
            </a:endParaRPr>
          </a:p>
        </p:txBody>
      </p:sp>
      <p:pic>
        <p:nvPicPr>
          <p:cNvPr id="315" name="图片 314"/>
          <p:cNvPicPr/>
          <p:nvPr/>
        </p:nvPicPr>
        <p:blipFill>
          <a:blip r:embed="rId10"/>
          <a:stretch/>
        </p:blipFill>
        <p:spPr>
          <a:xfrm>
            <a:off x="409320" y="6125400"/>
            <a:ext cx="9893880" cy="250200"/>
          </a:xfrm>
          <a:prstGeom prst="rect">
            <a:avLst/>
          </a:prstGeom>
          <a:noFill/>
          <a:ln w="0">
            <a:noFill/>
          </a:ln>
        </p:spPr>
      </p:pic>
      <p:sp>
        <p:nvSpPr>
          <p:cNvPr id="316" name="文本框 315"/>
          <p:cNvSpPr txBox="1"/>
          <p:nvPr/>
        </p:nvSpPr>
        <p:spPr>
          <a:xfrm>
            <a:off x="6600960" y="6658200"/>
            <a:ext cx="1526400" cy="16956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NotoSansCJKsc"/>
                <a:ea typeface="NotoSansCJKsc"/>
              </a:rPr>
              <a:t>响应整合模块格式化展⽰结果</a:t>
            </a:r>
            <a:endParaRPr lang="en-US" sz="920" b="0" u="none" strike="noStrike">
              <a:solidFill>
                <a:srgbClr val="000000"/>
              </a:solidFill>
              <a:effectLst/>
              <a:uFillTx/>
              <a:latin typeface="Times New Roman"/>
            </a:endParaRPr>
          </a:p>
        </p:txBody>
      </p:sp>
      <p:sp>
        <p:nvSpPr>
          <p:cNvPr id="317" name="文本框 316"/>
          <p:cNvSpPr txBox="1"/>
          <p:nvPr/>
        </p:nvSpPr>
        <p:spPr>
          <a:xfrm>
            <a:off x="10200600" y="7011360"/>
            <a:ext cx="3387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5 / 16</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3855</Words>
  <Application>Microsoft Office PowerPoint</Application>
  <PresentationFormat>自定义</PresentationFormat>
  <Paragraphs>797</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DejaVu Sans</vt:lpstr>
      <vt:lpstr>DejaVuSans</vt:lpstr>
      <vt:lpstr>NotoSansCJKsc</vt:lpstr>
      <vt:lpstr>隶书</vt:lpstr>
      <vt:lpstr>Arial</vt:lpstr>
      <vt:lpstr>Courier New</vt:lpstr>
      <vt:lpstr>Symbol</vt:lpstr>
      <vt:lpstr>Times New Roman</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cp:revision>
  <dcterms:modified xsi:type="dcterms:W3CDTF">2025-06-13T03:49:05Z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