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0704513" cy="6096000"/>
  <p:notesSz cx="7559675" cy="10691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3" d="100"/>
          <a:sy n="123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2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505080"/>
            <a:ext cx="9633240" cy="90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1562760"/>
            <a:ext cx="9633240" cy="315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1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960" y="505080"/>
            <a:ext cx="9633240" cy="90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34960" y="1562760"/>
            <a:ext cx="9633240" cy="315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960" y="505080"/>
            <a:ext cx="9633240" cy="90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960" y="1562760"/>
            <a:ext cx="9633240" cy="315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ter-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960" y="505080"/>
            <a:ext cx="9633240" cy="90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960" y="1562760"/>
            <a:ext cx="9633240" cy="315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-page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34960" y="505080"/>
            <a:ext cx="9633240" cy="90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34960" y="1562760"/>
            <a:ext cx="9633240" cy="315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23.png"/><Relationship Id="rId9" Type="http://schemas.openxmlformats.org/officeDocument/2006/relationships/image" Target="../media/image7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2.png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6.png"/><Relationship Id="rId11" Type="http://schemas.openxmlformats.org/officeDocument/2006/relationships/image" Target="../media/image83.png"/><Relationship Id="rId5" Type="http://schemas.openxmlformats.org/officeDocument/2006/relationships/image" Target="../media/image78.png"/><Relationship Id="rId10" Type="http://schemas.openxmlformats.org/officeDocument/2006/relationships/image" Target="../media/image82.png"/><Relationship Id="rId4" Type="http://schemas.openxmlformats.org/officeDocument/2006/relationships/image" Target="../media/image16.png"/><Relationship Id="rId9" Type="http://schemas.openxmlformats.org/officeDocument/2006/relationships/image" Target="../media/image8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3" Type="http://schemas.openxmlformats.org/officeDocument/2006/relationships/image" Target="../media/image2.pn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16.png"/><Relationship Id="rId9" Type="http://schemas.openxmlformats.org/officeDocument/2006/relationships/image" Target="../media/image8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2.png"/><Relationship Id="rId7" Type="http://schemas.openxmlformats.org/officeDocument/2006/relationships/image" Target="../media/image9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10" Type="http://schemas.openxmlformats.org/officeDocument/2006/relationships/image" Target="../media/image63.png"/><Relationship Id="rId4" Type="http://schemas.openxmlformats.org/officeDocument/2006/relationships/image" Target="../media/image16.png"/><Relationship Id="rId9" Type="http://schemas.openxmlformats.org/officeDocument/2006/relationships/image" Target="../media/image9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4" Type="http://schemas.openxmlformats.org/officeDocument/2006/relationships/image" Target="../media/image16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.png"/><Relationship Id="rId7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12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11" Type="http://schemas.openxmlformats.org/officeDocument/2006/relationships/image" Target="../media/image52.png"/><Relationship Id="rId5" Type="http://schemas.openxmlformats.org/officeDocument/2006/relationships/image" Target="../media/image47.png"/><Relationship Id="rId10" Type="http://schemas.openxmlformats.org/officeDocument/2006/relationships/image" Target="../media/image51.png"/><Relationship Id="rId4" Type="http://schemas.openxmlformats.org/officeDocument/2006/relationships/image" Target="../media/image16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57.png"/><Relationship Id="rId7" Type="http://schemas.openxmlformats.org/officeDocument/2006/relationships/image" Target="../media/image60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16.png"/><Relationship Id="rId9" Type="http://schemas.openxmlformats.org/officeDocument/2006/relationships/image" Target="../media/image6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2.png"/><Relationship Id="rId7" Type="http://schemas.openxmlformats.org/officeDocument/2006/relationships/image" Target="../media/image6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16.png"/><Relationship Id="rId9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图片 10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" name="图片 11"/>
          <p:cNvPicPr/>
          <p:nvPr/>
        </p:nvPicPr>
        <p:blipFill>
          <a:blip r:embed="rId4"/>
          <a:stretch/>
        </p:blipFill>
        <p:spPr>
          <a:xfrm>
            <a:off x="2565360" y="1061280"/>
            <a:ext cx="1002600" cy="16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" name="图片 12"/>
          <p:cNvPicPr/>
          <p:nvPr/>
        </p:nvPicPr>
        <p:blipFill>
          <a:blip r:embed="rId5"/>
          <a:stretch/>
        </p:blipFill>
        <p:spPr>
          <a:xfrm>
            <a:off x="5072400" y="1562760"/>
            <a:ext cx="1503720" cy="16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" name="图片 13"/>
          <p:cNvPicPr/>
          <p:nvPr/>
        </p:nvPicPr>
        <p:blipFill>
          <a:blip r:embed="rId6"/>
          <a:stretch/>
        </p:blipFill>
        <p:spPr>
          <a:xfrm>
            <a:off x="3568320" y="2147760"/>
            <a:ext cx="1253160" cy="16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" name="图片 14"/>
          <p:cNvPicPr/>
          <p:nvPr/>
        </p:nvPicPr>
        <p:blipFill>
          <a:blip r:embed="rId7"/>
          <a:stretch/>
        </p:blipFill>
        <p:spPr>
          <a:xfrm>
            <a:off x="6576840" y="2398320"/>
            <a:ext cx="1086120" cy="16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" name="图片 15"/>
          <p:cNvPicPr/>
          <p:nvPr/>
        </p:nvPicPr>
        <p:blipFill>
          <a:blip r:embed="rId8"/>
          <a:stretch/>
        </p:blipFill>
        <p:spPr>
          <a:xfrm>
            <a:off x="4654800" y="2983320"/>
            <a:ext cx="1921680" cy="16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" name="图片 16"/>
          <p:cNvPicPr/>
          <p:nvPr/>
        </p:nvPicPr>
        <p:blipFill>
          <a:blip r:embed="rId9"/>
          <a:stretch/>
        </p:blipFill>
        <p:spPr>
          <a:xfrm>
            <a:off x="2398320" y="3233880"/>
            <a:ext cx="1002600" cy="16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" name="图片 17"/>
          <p:cNvPicPr/>
          <p:nvPr/>
        </p:nvPicPr>
        <p:blipFill>
          <a:blip r:embed="rId10"/>
          <a:stretch/>
        </p:blipFill>
        <p:spPr>
          <a:xfrm>
            <a:off x="5908320" y="3818880"/>
            <a:ext cx="1503720" cy="16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" name="图片 18"/>
          <p:cNvPicPr/>
          <p:nvPr/>
        </p:nvPicPr>
        <p:blipFill>
          <a:blip r:embed="rId11"/>
          <a:stretch/>
        </p:blipFill>
        <p:spPr>
          <a:xfrm>
            <a:off x="4504320" y="2114280"/>
            <a:ext cx="1690560" cy="442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文本框 19"/>
          <p:cNvSpPr txBox="1"/>
          <p:nvPr/>
        </p:nvSpPr>
        <p:spPr>
          <a:xfrm>
            <a:off x="3699000" y="2087280"/>
            <a:ext cx="802440" cy="504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1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</a:t>
            </a:r>
            <a:endParaRPr lang="en-US" sz="31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194880" y="2087280"/>
            <a:ext cx="802440" cy="5047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316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性能</a:t>
            </a:r>
            <a:endParaRPr lang="en-US" sz="316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" name="图片 21"/>
          <p:cNvPicPr/>
          <p:nvPr/>
        </p:nvPicPr>
        <p:blipFill>
          <a:blip r:embed="rId12"/>
          <a:stretch/>
        </p:blipFill>
        <p:spPr>
          <a:xfrm>
            <a:off x="3334320" y="364356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3844080" y="2718720"/>
            <a:ext cx="30031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提高准确度与降低延迟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4" name="图片 23"/>
          <p:cNvPicPr/>
          <p:nvPr/>
        </p:nvPicPr>
        <p:blipFill>
          <a:blip r:embed="rId13"/>
          <a:stretch/>
        </p:blipFill>
        <p:spPr>
          <a:xfrm>
            <a:off x="4754880" y="3610080"/>
            <a:ext cx="33120" cy="267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" name="图片 24"/>
          <p:cNvPicPr/>
          <p:nvPr/>
        </p:nvPicPr>
        <p:blipFill>
          <a:blip r:embed="rId14"/>
          <a:stretch/>
        </p:blipFill>
        <p:spPr>
          <a:xfrm>
            <a:off x="4988880" y="364356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685320" y="36414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参数优化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" name="图片 26"/>
          <p:cNvPicPr/>
          <p:nvPr/>
        </p:nvPicPr>
        <p:blipFill>
          <a:blip r:embed="rId13"/>
          <a:stretch/>
        </p:blipFill>
        <p:spPr>
          <a:xfrm>
            <a:off x="6184080" y="3610080"/>
            <a:ext cx="33120" cy="267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" name="图片 27"/>
          <p:cNvPicPr/>
          <p:nvPr/>
        </p:nvPicPr>
        <p:blipFill>
          <a:blip r:embed="rId15"/>
          <a:stretch/>
        </p:blipFill>
        <p:spPr>
          <a:xfrm>
            <a:off x="6418080" y="36435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" name="文本框 28"/>
          <p:cNvSpPr txBox="1"/>
          <p:nvPr/>
        </p:nvSpPr>
        <p:spPr>
          <a:xfrm>
            <a:off x="5315040" y="36414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延迟分析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0" name="图片 29"/>
          <p:cNvPicPr/>
          <p:nvPr/>
        </p:nvPicPr>
        <p:blipFill>
          <a:blip r:embed="rId16"/>
          <a:stretch/>
        </p:blipFill>
        <p:spPr>
          <a:xfrm>
            <a:off x="7562880" y="5423400"/>
            <a:ext cx="13320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" name="文本框 30"/>
          <p:cNvSpPr txBox="1"/>
          <p:nvPr/>
        </p:nvSpPr>
        <p:spPr>
          <a:xfrm>
            <a:off x="6693840" y="36414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缓存机制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763400" y="5403960"/>
            <a:ext cx="151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第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913520" y="5412600"/>
            <a:ext cx="150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8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97400" y="5403960"/>
            <a:ext cx="1515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章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147880" y="5412600"/>
            <a:ext cx="150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 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2506680" y="1002600"/>
            <a:ext cx="117360" cy="117360"/>
          </a:xfrm>
          <a:custGeom>
            <a:avLst/>
            <a:gdLst/>
            <a:ahLst/>
            <a:cxnLst/>
            <a:rect l="0" t="0" r="r" b="b"/>
            <a:pathLst>
              <a:path w="326" h="326">
                <a:moveTo>
                  <a:pt x="326" y="163"/>
                </a:moveTo>
                <a:cubicBezTo>
                  <a:pt x="326" y="173"/>
                  <a:pt x="325" y="184"/>
                  <a:pt x="323" y="194"/>
                </a:cubicBezTo>
                <a:cubicBezTo>
                  <a:pt x="321" y="205"/>
                  <a:pt x="318" y="215"/>
                  <a:pt x="314" y="225"/>
                </a:cubicBezTo>
                <a:cubicBezTo>
                  <a:pt x="310" y="235"/>
                  <a:pt x="305" y="244"/>
                  <a:pt x="299" y="253"/>
                </a:cubicBezTo>
                <a:cubicBezTo>
                  <a:pt x="293" y="262"/>
                  <a:pt x="286" y="270"/>
                  <a:pt x="279" y="277"/>
                </a:cubicBezTo>
                <a:cubicBezTo>
                  <a:pt x="271" y="285"/>
                  <a:pt x="263" y="292"/>
                  <a:pt x="254" y="299"/>
                </a:cubicBezTo>
                <a:cubicBezTo>
                  <a:pt x="245" y="305"/>
                  <a:pt x="236" y="310"/>
                  <a:pt x="226" y="314"/>
                </a:cubicBezTo>
                <a:cubicBezTo>
                  <a:pt x="216" y="318"/>
                  <a:pt x="206" y="321"/>
                  <a:pt x="196" y="323"/>
                </a:cubicBezTo>
                <a:cubicBezTo>
                  <a:pt x="185" y="325"/>
                  <a:pt x="175" y="326"/>
                  <a:pt x="164" y="326"/>
                </a:cubicBezTo>
                <a:cubicBezTo>
                  <a:pt x="153" y="326"/>
                  <a:pt x="143" y="325"/>
                  <a:pt x="132" y="323"/>
                </a:cubicBezTo>
                <a:cubicBezTo>
                  <a:pt x="122" y="321"/>
                  <a:pt x="112" y="318"/>
                  <a:pt x="102" y="314"/>
                </a:cubicBezTo>
                <a:cubicBezTo>
                  <a:pt x="92" y="310"/>
                  <a:pt x="83" y="305"/>
                  <a:pt x="74" y="299"/>
                </a:cubicBezTo>
                <a:cubicBezTo>
                  <a:pt x="65" y="292"/>
                  <a:pt x="57" y="285"/>
                  <a:pt x="49" y="277"/>
                </a:cubicBezTo>
                <a:cubicBezTo>
                  <a:pt x="41" y="270"/>
                  <a:pt x="35" y="262"/>
                  <a:pt x="29" y="253"/>
                </a:cubicBezTo>
                <a:cubicBezTo>
                  <a:pt x="23" y="244"/>
                  <a:pt x="18" y="235"/>
                  <a:pt x="14" y="225"/>
                </a:cubicBezTo>
                <a:cubicBezTo>
                  <a:pt x="10" y="215"/>
                  <a:pt x="7" y="205"/>
                  <a:pt x="5" y="194"/>
                </a:cubicBezTo>
                <a:cubicBezTo>
                  <a:pt x="1" y="184"/>
                  <a:pt x="0" y="173"/>
                  <a:pt x="0" y="163"/>
                </a:cubicBezTo>
                <a:cubicBezTo>
                  <a:pt x="0" y="152"/>
                  <a:pt x="1" y="141"/>
                  <a:pt x="5" y="131"/>
                </a:cubicBezTo>
                <a:cubicBezTo>
                  <a:pt x="7" y="120"/>
                  <a:pt x="10" y="110"/>
                  <a:pt x="14" y="100"/>
                </a:cubicBezTo>
                <a:cubicBezTo>
                  <a:pt x="18" y="91"/>
                  <a:pt x="23" y="81"/>
                  <a:pt x="29" y="72"/>
                </a:cubicBezTo>
                <a:cubicBezTo>
                  <a:pt x="35" y="63"/>
                  <a:pt x="41" y="55"/>
                  <a:pt x="49" y="48"/>
                </a:cubicBezTo>
                <a:cubicBezTo>
                  <a:pt x="57" y="40"/>
                  <a:pt x="65" y="33"/>
                  <a:pt x="74" y="27"/>
                </a:cubicBezTo>
                <a:cubicBezTo>
                  <a:pt x="83" y="22"/>
                  <a:pt x="92" y="17"/>
                  <a:pt x="102" y="12"/>
                </a:cubicBezTo>
                <a:cubicBezTo>
                  <a:pt x="112" y="8"/>
                  <a:pt x="122" y="5"/>
                  <a:pt x="132" y="3"/>
                </a:cubicBezTo>
                <a:cubicBezTo>
                  <a:pt x="143" y="1"/>
                  <a:pt x="153" y="0"/>
                  <a:pt x="164" y="0"/>
                </a:cubicBezTo>
                <a:cubicBezTo>
                  <a:pt x="175" y="0"/>
                  <a:pt x="185" y="1"/>
                  <a:pt x="196" y="3"/>
                </a:cubicBezTo>
                <a:cubicBezTo>
                  <a:pt x="206" y="5"/>
                  <a:pt x="216" y="8"/>
                  <a:pt x="226" y="12"/>
                </a:cubicBezTo>
                <a:cubicBezTo>
                  <a:pt x="236" y="17"/>
                  <a:pt x="245" y="22"/>
                  <a:pt x="254" y="27"/>
                </a:cubicBezTo>
                <a:cubicBezTo>
                  <a:pt x="263" y="33"/>
                  <a:pt x="271" y="40"/>
                  <a:pt x="279" y="48"/>
                </a:cubicBezTo>
                <a:cubicBezTo>
                  <a:pt x="286" y="55"/>
                  <a:pt x="293" y="63"/>
                  <a:pt x="299" y="72"/>
                </a:cubicBezTo>
                <a:cubicBezTo>
                  <a:pt x="305" y="81"/>
                  <a:pt x="310" y="91"/>
                  <a:pt x="314" y="100"/>
                </a:cubicBezTo>
                <a:cubicBezTo>
                  <a:pt x="318" y="110"/>
                  <a:pt x="321" y="120"/>
                  <a:pt x="323" y="131"/>
                </a:cubicBezTo>
                <a:cubicBezTo>
                  <a:pt x="325" y="141"/>
                  <a:pt x="326" y="152"/>
                  <a:pt x="326" y="163"/>
                </a:cubicBezTo>
                <a:close/>
              </a:path>
            </a:pathLst>
          </a:custGeom>
          <a:solidFill>
            <a:srgbClr val="FF8C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3509640" y="2089080"/>
            <a:ext cx="117360" cy="117360"/>
          </a:xfrm>
          <a:custGeom>
            <a:avLst/>
            <a:gdLst/>
            <a:ahLst/>
            <a:cxnLst/>
            <a:rect l="0" t="0" r="r" b="b"/>
            <a:pathLst>
              <a:path w="326" h="326">
                <a:moveTo>
                  <a:pt x="326" y="162"/>
                </a:moveTo>
                <a:cubicBezTo>
                  <a:pt x="326" y="173"/>
                  <a:pt x="325" y="183"/>
                  <a:pt x="323" y="195"/>
                </a:cubicBezTo>
                <a:cubicBezTo>
                  <a:pt x="321" y="205"/>
                  <a:pt x="318" y="216"/>
                  <a:pt x="314" y="225"/>
                </a:cubicBezTo>
                <a:cubicBezTo>
                  <a:pt x="310" y="235"/>
                  <a:pt x="305" y="245"/>
                  <a:pt x="299" y="254"/>
                </a:cubicBezTo>
                <a:cubicBezTo>
                  <a:pt x="293" y="262"/>
                  <a:pt x="286" y="271"/>
                  <a:pt x="278" y="278"/>
                </a:cubicBezTo>
                <a:cubicBezTo>
                  <a:pt x="271" y="286"/>
                  <a:pt x="263" y="292"/>
                  <a:pt x="254" y="298"/>
                </a:cubicBezTo>
                <a:cubicBezTo>
                  <a:pt x="245" y="304"/>
                  <a:pt x="236" y="309"/>
                  <a:pt x="226" y="313"/>
                </a:cubicBezTo>
                <a:cubicBezTo>
                  <a:pt x="216" y="317"/>
                  <a:pt x="206" y="321"/>
                  <a:pt x="195" y="323"/>
                </a:cubicBezTo>
                <a:cubicBezTo>
                  <a:pt x="185" y="325"/>
                  <a:pt x="174" y="326"/>
                  <a:pt x="163" y="326"/>
                </a:cubicBezTo>
                <a:cubicBezTo>
                  <a:pt x="153" y="326"/>
                  <a:pt x="142" y="325"/>
                  <a:pt x="131" y="323"/>
                </a:cubicBezTo>
                <a:cubicBezTo>
                  <a:pt x="120" y="321"/>
                  <a:pt x="110" y="317"/>
                  <a:pt x="100" y="313"/>
                </a:cubicBezTo>
                <a:cubicBezTo>
                  <a:pt x="90" y="309"/>
                  <a:pt x="81" y="304"/>
                  <a:pt x="72" y="298"/>
                </a:cubicBezTo>
                <a:cubicBezTo>
                  <a:pt x="63" y="292"/>
                  <a:pt x="55" y="286"/>
                  <a:pt x="48" y="278"/>
                </a:cubicBezTo>
                <a:cubicBezTo>
                  <a:pt x="40" y="271"/>
                  <a:pt x="33" y="262"/>
                  <a:pt x="27" y="254"/>
                </a:cubicBezTo>
                <a:cubicBezTo>
                  <a:pt x="21" y="245"/>
                  <a:pt x="16" y="235"/>
                  <a:pt x="12" y="225"/>
                </a:cubicBezTo>
                <a:cubicBezTo>
                  <a:pt x="8" y="216"/>
                  <a:pt x="5" y="205"/>
                  <a:pt x="3" y="195"/>
                </a:cubicBezTo>
                <a:cubicBezTo>
                  <a:pt x="1" y="183"/>
                  <a:pt x="0" y="173"/>
                  <a:pt x="0" y="162"/>
                </a:cubicBezTo>
                <a:cubicBezTo>
                  <a:pt x="0" y="152"/>
                  <a:pt x="1" y="141"/>
                  <a:pt x="3" y="131"/>
                </a:cubicBezTo>
                <a:cubicBezTo>
                  <a:pt x="5" y="120"/>
                  <a:pt x="8" y="110"/>
                  <a:pt x="12" y="100"/>
                </a:cubicBezTo>
                <a:cubicBezTo>
                  <a:pt x="16" y="90"/>
                  <a:pt x="21" y="81"/>
                  <a:pt x="27" y="72"/>
                </a:cubicBezTo>
                <a:cubicBezTo>
                  <a:pt x="33" y="63"/>
                  <a:pt x="40" y="55"/>
                  <a:pt x="48" y="47"/>
                </a:cubicBezTo>
                <a:cubicBezTo>
                  <a:pt x="55" y="40"/>
                  <a:pt x="63" y="33"/>
                  <a:pt x="72" y="27"/>
                </a:cubicBezTo>
                <a:cubicBezTo>
                  <a:pt x="81" y="21"/>
                  <a:pt x="90" y="16"/>
                  <a:pt x="100" y="12"/>
                </a:cubicBezTo>
                <a:cubicBezTo>
                  <a:pt x="110" y="8"/>
                  <a:pt x="120" y="5"/>
                  <a:pt x="131" y="3"/>
                </a:cubicBezTo>
                <a:cubicBezTo>
                  <a:pt x="142" y="1"/>
                  <a:pt x="153" y="0"/>
                  <a:pt x="163" y="0"/>
                </a:cubicBezTo>
                <a:cubicBezTo>
                  <a:pt x="174" y="0"/>
                  <a:pt x="185" y="1"/>
                  <a:pt x="195" y="3"/>
                </a:cubicBezTo>
                <a:cubicBezTo>
                  <a:pt x="206" y="5"/>
                  <a:pt x="216" y="8"/>
                  <a:pt x="226" y="12"/>
                </a:cubicBezTo>
                <a:cubicBezTo>
                  <a:pt x="236" y="16"/>
                  <a:pt x="245" y="21"/>
                  <a:pt x="254" y="27"/>
                </a:cubicBezTo>
                <a:cubicBezTo>
                  <a:pt x="263" y="33"/>
                  <a:pt x="271" y="40"/>
                  <a:pt x="278" y="47"/>
                </a:cubicBezTo>
                <a:cubicBezTo>
                  <a:pt x="286" y="55"/>
                  <a:pt x="293" y="63"/>
                  <a:pt x="299" y="72"/>
                </a:cubicBezTo>
                <a:cubicBezTo>
                  <a:pt x="305" y="81"/>
                  <a:pt x="310" y="90"/>
                  <a:pt x="314" y="100"/>
                </a:cubicBezTo>
                <a:cubicBezTo>
                  <a:pt x="318" y="110"/>
                  <a:pt x="321" y="120"/>
                  <a:pt x="323" y="131"/>
                </a:cubicBezTo>
                <a:cubicBezTo>
                  <a:pt x="325" y="141"/>
                  <a:pt x="326" y="152"/>
                  <a:pt x="326" y="162"/>
                </a:cubicBezTo>
                <a:close/>
              </a:path>
            </a:pathLst>
          </a:custGeom>
          <a:solidFill>
            <a:srgbClr val="FF8C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5013720" y="1504080"/>
            <a:ext cx="117360" cy="117360"/>
          </a:xfrm>
          <a:custGeom>
            <a:avLst/>
            <a:gdLst/>
            <a:ahLst/>
            <a:cxnLst/>
            <a:rect l="0" t="0" r="r" b="b"/>
            <a:pathLst>
              <a:path w="326" h="326">
                <a:moveTo>
                  <a:pt x="326" y="162"/>
                </a:moveTo>
                <a:cubicBezTo>
                  <a:pt x="326" y="173"/>
                  <a:pt x="325" y="184"/>
                  <a:pt x="323" y="194"/>
                </a:cubicBezTo>
                <a:cubicBezTo>
                  <a:pt x="321" y="206"/>
                  <a:pt x="318" y="216"/>
                  <a:pt x="314" y="226"/>
                </a:cubicBezTo>
                <a:cubicBezTo>
                  <a:pt x="310" y="235"/>
                  <a:pt x="305" y="245"/>
                  <a:pt x="299" y="254"/>
                </a:cubicBezTo>
                <a:cubicBezTo>
                  <a:pt x="293" y="262"/>
                  <a:pt x="286" y="271"/>
                  <a:pt x="279" y="278"/>
                </a:cubicBezTo>
                <a:cubicBezTo>
                  <a:pt x="271" y="286"/>
                  <a:pt x="263" y="293"/>
                  <a:pt x="254" y="298"/>
                </a:cubicBezTo>
                <a:cubicBezTo>
                  <a:pt x="245" y="304"/>
                  <a:pt x="236" y="309"/>
                  <a:pt x="226" y="313"/>
                </a:cubicBezTo>
                <a:cubicBezTo>
                  <a:pt x="216" y="318"/>
                  <a:pt x="206" y="321"/>
                  <a:pt x="196" y="323"/>
                </a:cubicBezTo>
                <a:cubicBezTo>
                  <a:pt x="185" y="325"/>
                  <a:pt x="174" y="326"/>
                  <a:pt x="163" y="326"/>
                </a:cubicBezTo>
                <a:cubicBezTo>
                  <a:pt x="152" y="326"/>
                  <a:pt x="142" y="325"/>
                  <a:pt x="131" y="323"/>
                </a:cubicBezTo>
                <a:cubicBezTo>
                  <a:pt x="121" y="321"/>
                  <a:pt x="110" y="318"/>
                  <a:pt x="101" y="313"/>
                </a:cubicBezTo>
                <a:cubicBezTo>
                  <a:pt x="91" y="309"/>
                  <a:pt x="81" y="304"/>
                  <a:pt x="73" y="298"/>
                </a:cubicBezTo>
                <a:cubicBezTo>
                  <a:pt x="64" y="293"/>
                  <a:pt x="55" y="286"/>
                  <a:pt x="48" y="278"/>
                </a:cubicBezTo>
                <a:cubicBezTo>
                  <a:pt x="40" y="271"/>
                  <a:pt x="34" y="262"/>
                  <a:pt x="28" y="254"/>
                </a:cubicBezTo>
                <a:cubicBezTo>
                  <a:pt x="22" y="245"/>
                  <a:pt x="17" y="235"/>
                  <a:pt x="13" y="226"/>
                </a:cubicBezTo>
                <a:cubicBezTo>
                  <a:pt x="9" y="216"/>
                  <a:pt x="6" y="206"/>
                  <a:pt x="3" y="194"/>
                </a:cubicBezTo>
                <a:cubicBezTo>
                  <a:pt x="1" y="184"/>
                  <a:pt x="0" y="173"/>
                  <a:pt x="0" y="162"/>
                </a:cubicBezTo>
                <a:cubicBezTo>
                  <a:pt x="0" y="152"/>
                  <a:pt x="1" y="141"/>
                  <a:pt x="3" y="131"/>
                </a:cubicBezTo>
                <a:cubicBezTo>
                  <a:pt x="6" y="120"/>
                  <a:pt x="9" y="110"/>
                  <a:pt x="13" y="100"/>
                </a:cubicBezTo>
                <a:cubicBezTo>
                  <a:pt x="17" y="90"/>
                  <a:pt x="22" y="81"/>
                  <a:pt x="28" y="72"/>
                </a:cubicBezTo>
                <a:cubicBezTo>
                  <a:pt x="34" y="63"/>
                  <a:pt x="40" y="55"/>
                  <a:pt x="48" y="47"/>
                </a:cubicBezTo>
                <a:cubicBezTo>
                  <a:pt x="55" y="40"/>
                  <a:pt x="64" y="33"/>
                  <a:pt x="73" y="27"/>
                </a:cubicBezTo>
                <a:cubicBezTo>
                  <a:pt x="81" y="21"/>
                  <a:pt x="91" y="16"/>
                  <a:pt x="101" y="12"/>
                </a:cubicBezTo>
                <a:cubicBezTo>
                  <a:pt x="110" y="8"/>
                  <a:pt x="121" y="5"/>
                  <a:pt x="131" y="3"/>
                </a:cubicBezTo>
                <a:cubicBezTo>
                  <a:pt x="142" y="1"/>
                  <a:pt x="152" y="0"/>
                  <a:pt x="163" y="0"/>
                </a:cubicBezTo>
                <a:cubicBezTo>
                  <a:pt x="174" y="0"/>
                  <a:pt x="185" y="1"/>
                  <a:pt x="196" y="3"/>
                </a:cubicBezTo>
                <a:cubicBezTo>
                  <a:pt x="206" y="5"/>
                  <a:pt x="216" y="8"/>
                  <a:pt x="226" y="12"/>
                </a:cubicBezTo>
                <a:cubicBezTo>
                  <a:pt x="236" y="16"/>
                  <a:pt x="245" y="21"/>
                  <a:pt x="254" y="27"/>
                </a:cubicBezTo>
                <a:cubicBezTo>
                  <a:pt x="263" y="33"/>
                  <a:pt x="271" y="40"/>
                  <a:pt x="279" y="47"/>
                </a:cubicBezTo>
                <a:cubicBezTo>
                  <a:pt x="286" y="55"/>
                  <a:pt x="293" y="63"/>
                  <a:pt x="299" y="72"/>
                </a:cubicBezTo>
                <a:cubicBezTo>
                  <a:pt x="305" y="81"/>
                  <a:pt x="310" y="90"/>
                  <a:pt x="314" y="100"/>
                </a:cubicBezTo>
                <a:cubicBezTo>
                  <a:pt x="318" y="110"/>
                  <a:pt x="321" y="120"/>
                  <a:pt x="323" y="131"/>
                </a:cubicBezTo>
                <a:cubicBezTo>
                  <a:pt x="325" y="141"/>
                  <a:pt x="326" y="152"/>
                  <a:pt x="326" y="162"/>
                </a:cubicBezTo>
                <a:close/>
              </a:path>
            </a:pathLst>
          </a:custGeom>
          <a:solidFill>
            <a:srgbClr val="FF8C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4596120" y="2924640"/>
            <a:ext cx="117360" cy="117360"/>
          </a:xfrm>
          <a:custGeom>
            <a:avLst/>
            <a:gdLst/>
            <a:ahLst/>
            <a:cxnLst/>
            <a:rect l="0" t="0" r="r" b="b"/>
            <a:pathLst>
              <a:path w="326" h="326">
                <a:moveTo>
                  <a:pt x="326" y="164"/>
                </a:moveTo>
                <a:cubicBezTo>
                  <a:pt x="326" y="174"/>
                  <a:pt x="325" y="185"/>
                  <a:pt x="323" y="195"/>
                </a:cubicBezTo>
                <a:cubicBezTo>
                  <a:pt x="320" y="206"/>
                  <a:pt x="317" y="216"/>
                  <a:pt x="313" y="226"/>
                </a:cubicBezTo>
                <a:cubicBezTo>
                  <a:pt x="309" y="236"/>
                  <a:pt x="304" y="245"/>
                  <a:pt x="298" y="254"/>
                </a:cubicBezTo>
                <a:cubicBezTo>
                  <a:pt x="292" y="263"/>
                  <a:pt x="286" y="271"/>
                  <a:pt x="278" y="278"/>
                </a:cubicBezTo>
                <a:cubicBezTo>
                  <a:pt x="271" y="286"/>
                  <a:pt x="262" y="293"/>
                  <a:pt x="253" y="299"/>
                </a:cubicBezTo>
                <a:cubicBezTo>
                  <a:pt x="245" y="305"/>
                  <a:pt x="235" y="310"/>
                  <a:pt x="225" y="314"/>
                </a:cubicBezTo>
                <a:cubicBezTo>
                  <a:pt x="215" y="318"/>
                  <a:pt x="205" y="321"/>
                  <a:pt x="195" y="323"/>
                </a:cubicBezTo>
                <a:cubicBezTo>
                  <a:pt x="184" y="325"/>
                  <a:pt x="174" y="326"/>
                  <a:pt x="163" y="326"/>
                </a:cubicBezTo>
                <a:cubicBezTo>
                  <a:pt x="153" y="326"/>
                  <a:pt x="142" y="325"/>
                  <a:pt x="131" y="323"/>
                </a:cubicBezTo>
                <a:cubicBezTo>
                  <a:pt x="121" y="321"/>
                  <a:pt x="111" y="318"/>
                  <a:pt x="101" y="314"/>
                </a:cubicBezTo>
                <a:cubicBezTo>
                  <a:pt x="91" y="310"/>
                  <a:pt x="82" y="305"/>
                  <a:pt x="73" y="299"/>
                </a:cubicBezTo>
                <a:cubicBezTo>
                  <a:pt x="64" y="293"/>
                  <a:pt x="56" y="286"/>
                  <a:pt x="48" y="278"/>
                </a:cubicBezTo>
                <a:cubicBezTo>
                  <a:pt x="41" y="271"/>
                  <a:pt x="34" y="263"/>
                  <a:pt x="27" y="254"/>
                </a:cubicBezTo>
                <a:cubicBezTo>
                  <a:pt x="21" y="245"/>
                  <a:pt x="16" y="236"/>
                  <a:pt x="12" y="226"/>
                </a:cubicBezTo>
                <a:cubicBezTo>
                  <a:pt x="8" y="216"/>
                  <a:pt x="5" y="206"/>
                  <a:pt x="3" y="195"/>
                </a:cubicBezTo>
                <a:cubicBezTo>
                  <a:pt x="1" y="185"/>
                  <a:pt x="0" y="174"/>
                  <a:pt x="0" y="164"/>
                </a:cubicBezTo>
                <a:cubicBezTo>
                  <a:pt x="0" y="153"/>
                  <a:pt x="1" y="142"/>
                  <a:pt x="3" y="131"/>
                </a:cubicBezTo>
                <a:cubicBezTo>
                  <a:pt x="5" y="120"/>
                  <a:pt x="8" y="110"/>
                  <a:pt x="12" y="100"/>
                </a:cubicBezTo>
                <a:cubicBezTo>
                  <a:pt x="16" y="91"/>
                  <a:pt x="21" y="81"/>
                  <a:pt x="27" y="72"/>
                </a:cubicBezTo>
                <a:cubicBezTo>
                  <a:pt x="34" y="63"/>
                  <a:pt x="41" y="55"/>
                  <a:pt x="48" y="48"/>
                </a:cubicBezTo>
                <a:cubicBezTo>
                  <a:pt x="56" y="40"/>
                  <a:pt x="64" y="33"/>
                  <a:pt x="73" y="27"/>
                </a:cubicBezTo>
                <a:cubicBezTo>
                  <a:pt x="82" y="22"/>
                  <a:pt x="91" y="17"/>
                  <a:pt x="101" y="12"/>
                </a:cubicBezTo>
                <a:cubicBezTo>
                  <a:pt x="111" y="8"/>
                  <a:pt x="121" y="5"/>
                  <a:pt x="131" y="3"/>
                </a:cubicBezTo>
                <a:cubicBezTo>
                  <a:pt x="142" y="1"/>
                  <a:pt x="153" y="0"/>
                  <a:pt x="163" y="0"/>
                </a:cubicBezTo>
                <a:cubicBezTo>
                  <a:pt x="174" y="0"/>
                  <a:pt x="184" y="1"/>
                  <a:pt x="195" y="3"/>
                </a:cubicBezTo>
                <a:cubicBezTo>
                  <a:pt x="205" y="5"/>
                  <a:pt x="215" y="8"/>
                  <a:pt x="225" y="12"/>
                </a:cubicBezTo>
                <a:cubicBezTo>
                  <a:pt x="235" y="17"/>
                  <a:pt x="245" y="22"/>
                  <a:pt x="253" y="27"/>
                </a:cubicBezTo>
                <a:cubicBezTo>
                  <a:pt x="262" y="33"/>
                  <a:pt x="271" y="40"/>
                  <a:pt x="278" y="48"/>
                </a:cubicBezTo>
                <a:cubicBezTo>
                  <a:pt x="286" y="55"/>
                  <a:pt x="292" y="63"/>
                  <a:pt x="298" y="72"/>
                </a:cubicBezTo>
                <a:cubicBezTo>
                  <a:pt x="304" y="81"/>
                  <a:pt x="309" y="91"/>
                  <a:pt x="313" y="100"/>
                </a:cubicBezTo>
                <a:cubicBezTo>
                  <a:pt x="317" y="110"/>
                  <a:pt x="320" y="120"/>
                  <a:pt x="323" y="131"/>
                </a:cubicBezTo>
                <a:cubicBezTo>
                  <a:pt x="325" y="142"/>
                  <a:pt x="326" y="153"/>
                  <a:pt x="326" y="164"/>
                </a:cubicBezTo>
                <a:close/>
              </a:path>
            </a:pathLst>
          </a:custGeom>
          <a:solidFill>
            <a:srgbClr val="FF8C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6518160" y="2339640"/>
            <a:ext cx="117360" cy="117360"/>
          </a:xfrm>
          <a:custGeom>
            <a:avLst/>
            <a:gdLst/>
            <a:ahLst/>
            <a:cxnLst/>
            <a:rect l="0" t="0" r="r" b="b"/>
            <a:pathLst>
              <a:path w="326" h="326">
                <a:moveTo>
                  <a:pt x="326" y="164"/>
                </a:moveTo>
                <a:cubicBezTo>
                  <a:pt x="326" y="174"/>
                  <a:pt x="325" y="185"/>
                  <a:pt x="323" y="195"/>
                </a:cubicBezTo>
                <a:cubicBezTo>
                  <a:pt x="320" y="206"/>
                  <a:pt x="317" y="216"/>
                  <a:pt x="313" y="226"/>
                </a:cubicBezTo>
                <a:cubicBezTo>
                  <a:pt x="309" y="236"/>
                  <a:pt x="304" y="245"/>
                  <a:pt x="298" y="254"/>
                </a:cubicBezTo>
                <a:cubicBezTo>
                  <a:pt x="292" y="263"/>
                  <a:pt x="286" y="271"/>
                  <a:pt x="278" y="279"/>
                </a:cubicBezTo>
                <a:cubicBezTo>
                  <a:pt x="271" y="286"/>
                  <a:pt x="262" y="293"/>
                  <a:pt x="253" y="299"/>
                </a:cubicBezTo>
                <a:cubicBezTo>
                  <a:pt x="245" y="305"/>
                  <a:pt x="235" y="310"/>
                  <a:pt x="225" y="314"/>
                </a:cubicBezTo>
                <a:cubicBezTo>
                  <a:pt x="215" y="318"/>
                  <a:pt x="205" y="321"/>
                  <a:pt x="194" y="323"/>
                </a:cubicBezTo>
                <a:cubicBezTo>
                  <a:pt x="183" y="325"/>
                  <a:pt x="173" y="326"/>
                  <a:pt x="162" y="326"/>
                </a:cubicBezTo>
                <a:cubicBezTo>
                  <a:pt x="152" y="326"/>
                  <a:pt x="141" y="325"/>
                  <a:pt x="130" y="323"/>
                </a:cubicBezTo>
                <a:cubicBezTo>
                  <a:pt x="120" y="321"/>
                  <a:pt x="110" y="318"/>
                  <a:pt x="100" y="314"/>
                </a:cubicBezTo>
                <a:cubicBezTo>
                  <a:pt x="90" y="310"/>
                  <a:pt x="81" y="305"/>
                  <a:pt x="72" y="299"/>
                </a:cubicBezTo>
                <a:cubicBezTo>
                  <a:pt x="63" y="293"/>
                  <a:pt x="55" y="286"/>
                  <a:pt x="47" y="279"/>
                </a:cubicBezTo>
                <a:cubicBezTo>
                  <a:pt x="40" y="271"/>
                  <a:pt x="33" y="263"/>
                  <a:pt x="27" y="254"/>
                </a:cubicBezTo>
                <a:cubicBezTo>
                  <a:pt x="21" y="245"/>
                  <a:pt x="16" y="236"/>
                  <a:pt x="12" y="226"/>
                </a:cubicBezTo>
                <a:cubicBezTo>
                  <a:pt x="8" y="216"/>
                  <a:pt x="5" y="206"/>
                  <a:pt x="3" y="195"/>
                </a:cubicBezTo>
                <a:cubicBezTo>
                  <a:pt x="1" y="185"/>
                  <a:pt x="0" y="174"/>
                  <a:pt x="0" y="164"/>
                </a:cubicBezTo>
                <a:cubicBezTo>
                  <a:pt x="0" y="153"/>
                  <a:pt x="1" y="141"/>
                  <a:pt x="3" y="131"/>
                </a:cubicBezTo>
                <a:cubicBezTo>
                  <a:pt x="5" y="120"/>
                  <a:pt x="8" y="110"/>
                  <a:pt x="12" y="100"/>
                </a:cubicBezTo>
                <a:cubicBezTo>
                  <a:pt x="16" y="91"/>
                  <a:pt x="21" y="81"/>
                  <a:pt x="27" y="72"/>
                </a:cubicBezTo>
                <a:cubicBezTo>
                  <a:pt x="33" y="63"/>
                  <a:pt x="40" y="55"/>
                  <a:pt x="47" y="48"/>
                </a:cubicBezTo>
                <a:cubicBezTo>
                  <a:pt x="55" y="40"/>
                  <a:pt x="63" y="33"/>
                  <a:pt x="72" y="28"/>
                </a:cubicBezTo>
                <a:cubicBezTo>
                  <a:pt x="81" y="22"/>
                  <a:pt x="90" y="17"/>
                  <a:pt x="100" y="13"/>
                </a:cubicBezTo>
                <a:cubicBezTo>
                  <a:pt x="110" y="8"/>
                  <a:pt x="120" y="5"/>
                  <a:pt x="130" y="3"/>
                </a:cubicBezTo>
                <a:cubicBezTo>
                  <a:pt x="141" y="1"/>
                  <a:pt x="152" y="0"/>
                  <a:pt x="162" y="0"/>
                </a:cubicBezTo>
                <a:cubicBezTo>
                  <a:pt x="173" y="0"/>
                  <a:pt x="183" y="1"/>
                  <a:pt x="194" y="3"/>
                </a:cubicBezTo>
                <a:cubicBezTo>
                  <a:pt x="205" y="5"/>
                  <a:pt x="215" y="8"/>
                  <a:pt x="225" y="13"/>
                </a:cubicBezTo>
                <a:cubicBezTo>
                  <a:pt x="235" y="17"/>
                  <a:pt x="245" y="22"/>
                  <a:pt x="253" y="28"/>
                </a:cubicBezTo>
                <a:cubicBezTo>
                  <a:pt x="262" y="33"/>
                  <a:pt x="271" y="40"/>
                  <a:pt x="278" y="48"/>
                </a:cubicBezTo>
                <a:cubicBezTo>
                  <a:pt x="286" y="55"/>
                  <a:pt x="292" y="63"/>
                  <a:pt x="298" y="72"/>
                </a:cubicBezTo>
                <a:cubicBezTo>
                  <a:pt x="304" y="81"/>
                  <a:pt x="309" y="91"/>
                  <a:pt x="313" y="100"/>
                </a:cubicBezTo>
                <a:cubicBezTo>
                  <a:pt x="317" y="110"/>
                  <a:pt x="320" y="120"/>
                  <a:pt x="323" y="131"/>
                </a:cubicBezTo>
                <a:cubicBezTo>
                  <a:pt x="325" y="141"/>
                  <a:pt x="326" y="153"/>
                  <a:pt x="326" y="164"/>
                </a:cubicBezTo>
                <a:close/>
              </a:path>
            </a:pathLst>
          </a:custGeom>
          <a:solidFill>
            <a:srgbClr val="FF8C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5849640" y="3760200"/>
            <a:ext cx="117360" cy="117360"/>
          </a:xfrm>
          <a:custGeom>
            <a:avLst/>
            <a:gdLst/>
            <a:ahLst/>
            <a:cxnLst/>
            <a:rect l="0" t="0" r="r" b="b"/>
            <a:pathLst>
              <a:path w="326" h="326">
                <a:moveTo>
                  <a:pt x="326" y="164"/>
                </a:moveTo>
                <a:cubicBezTo>
                  <a:pt x="326" y="175"/>
                  <a:pt x="325" y="185"/>
                  <a:pt x="322" y="196"/>
                </a:cubicBezTo>
                <a:cubicBezTo>
                  <a:pt x="320" y="206"/>
                  <a:pt x="317" y="216"/>
                  <a:pt x="313" y="226"/>
                </a:cubicBezTo>
                <a:cubicBezTo>
                  <a:pt x="309" y="236"/>
                  <a:pt x="304" y="245"/>
                  <a:pt x="298" y="254"/>
                </a:cubicBezTo>
                <a:cubicBezTo>
                  <a:pt x="292" y="263"/>
                  <a:pt x="286" y="271"/>
                  <a:pt x="278" y="279"/>
                </a:cubicBezTo>
                <a:cubicBezTo>
                  <a:pt x="270" y="286"/>
                  <a:pt x="262" y="293"/>
                  <a:pt x="253" y="299"/>
                </a:cubicBezTo>
                <a:cubicBezTo>
                  <a:pt x="245" y="305"/>
                  <a:pt x="235" y="310"/>
                  <a:pt x="225" y="314"/>
                </a:cubicBezTo>
                <a:cubicBezTo>
                  <a:pt x="215" y="318"/>
                  <a:pt x="205" y="321"/>
                  <a:pt x="195" y="323"/>
                </a:cubicBezTo>
                <a:cubicBezTo>
                  <a:pt x="184" y="325"/>
                  <a:pt x="174" y="326"/>
                  <a:pt x="163" y="326"/>
                </a:cubicBezTo>
                <a:cubicBezTo>
                  <a:pt x="152" y="326"/>
                  <a:pt x="142" y="325"/>
                  <a:pt x="131" y="323"/>
                </a:cubicBezTo>
                <a:cubicBezTo>
                  <a:pt x="121" y="321"/>
                  <a:pt x="110" y="318"/>
                  <a:pt x="100" y="314"/>
                </a:cubicBezTo>
                <a:cubicBezTo>
                  <a:pt x="90" y="310"/>
                  <a:pt x="81" y="305"/>
                  <a:pt x="72" y="299"/>
                </a:cubicBezTo>
                <a:cubicBezTo>
                  <a:pt x="63" y="293"/>
                  <a:pt x="55" y="286"/>
                  <a:pt x="47" y="279"/>
                </a:cubicBezTo>
                <a:cubicBezTo>
                  <a:pt x="40" y="271"/>
                  <a:pt x="33" y="263"/>
                  <a:pt x="27" y="254"/>
                </a:cubicBezTo>
                <a:cubicBezTo>
                  <a:pt x="21" y="245"/>
                  <a:pt x="16" y="236"/>
                  <a:pt x="12" y="226"/>
                </a:cubicBezTo>
                <a:cubicBezTo>
                  <a:pt x="8" y="216"/>
                  <a:pt x="5" y="206"/>
                  <a:pt x="3" y="196"/>
                </a:cubicBezTo>
                <a:cubicBezTo>
                  <a:pt x="1" y="185"/>
                  <a:pt x="0" y="175"/>
                  <a:pt x="0" y="164"/>
                </a:cubicBezTo>
                <a:cubicBezTo>
                  <a:pt x="0" y="153"/>
                  <a:pt x="1" y="143"/>
                  <a:pt x="3" y="132"/>
                </a:cubicBezTo>
                <a:cubicBezTo>
                  <a:pt x="5" y="122"/>
                  <a:pt x="8" y="112"/>
                  <a:pt x="12" y="102"/>
                </a:cubicBezTo>
                <a:cubicBezTo>
                  <a:pt x="16" y="92"/>
                  <a:pt x="21" y="81"/>
                  <a:pt x="27" y="73"/>
                </a:cubicBezTo>
                <a:cubicBezTo>
                  <a:pt x="33" y="64"/>
                  <a:pt x="40" y="56"/>
                  <a:pt x="47" y="48"/>
                </a:cubicBezTo>
                <a:cubicBezTo>
                  <a:pt x="55" y="40"/>
                  <a:pt x="63" y="34"/>
                  <a:pt x="72" y="28"/>
                </a:cubicBezTo>
                <a:cubicBezTo>
                  <a:pt x="81" y="22"/>
                  <a:pt x="90" y="17"/>
                  <a:pt x="100" y="13"/>
                </a:cubicBezTo>
                <a:cubicBezTo>
                  <a:pt x="110" y="9"/>
                  <a:pt x="121" y="6"/>
                  <a:pt x="131" y="3"/>
                </a:cubicBezTo>
                <a:cubicBezTo>
                  <a:pt x="142" y="1"/>
                  <a:pt x="152" y="0"/>
                  <a:pt x="163" y="0"/>
                </a:cubicBezTo>
                <a:cubicBezTo>
                  <a:pt x="174" y="0"/>
                  <a:pt x="184" y="1"/>
                  <a:pt x="195" y="3"/>
                </a:cubicBezTo>
                <a:cubicBezTo>
                  <a:pt x="205" y="6"/>
                  <a:pt x="215" y="9"/>
                  <a:pt x="225" y="13"/>
                </a:cubicBezTo>
                <a:cubicBezTo>
                  <a:pt x="235" y="17"/>
                  <a:pt x="245" y="22"/>
                  <a:pt x="253" y="28"/>
                </a:cubicBezTo>
                <a:cubicBezTo>
                  <a:pt x="262" y="34"/>
                  <a:pt x="270" y="40"/>
                  <a:pt x="278" y="48"/>
                </a:cubicBezTo>
                <a:cubicBezTo>
                  <a:pt x="286" y="56"/>
                  <a:pt x="292" y="64"/>
                  <a:pt x="298" y="73"/>
                </a:cubicBezTo>
                <a:cubicBezTo>
                  <a:pt x="304" y="81"/>
                  <a:pt x="309" y="92"/>
                  <a:pt x="313" y="102"/>
                </a:cubicBezTo>
                <a:cubicBezTo>
                  <a:pt x="317" y="112"/>
                  <a:pt x="320" y="122"/>
                  <a:pt x="322" y="132"/>
                </a:cubicBezTo>
                <a:cubicBezTo>
                  <a:pt x="325" y="143"/>
                  <a:pt x="326" y="153"/>
                  <a:pt x="326" y="164"/>
                </a:cubicBezTo>
                <a:close/>
              </a:path>
            </a:pathLst>
          </a:custGeom>
          <a:solidFill>
            <a:srgbClr val="FF8C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3342600" y="4178160"/>
            <a:ext cx="117360" cy="117360"/>
          </a:xfrm>
          <a:custGeom>
            <a:avLst/>
            <a:gdLst/>
            <a:ahLst/>
            <a:cxnLst/>
            <a:rect l="0" t="0" r="r" b="b"/>
            <a:pathLst>
              <a:path w="326" h="326">
                <a:moveTo>
                  <a:pt x="326" y="163"/>
                </a:moveTo>
                <a:cubicBezTo>
                  <a:pt x="326" y="173"/>
                  <a:pt x="325" y="184"/>
                  <a:pt x="323" y="194"/>
                </a:cubicBezTo>
                <a:cubicBezTo>
                  <a:pt x="320" y="205"/>
                  <a:pt x="317" y="215"/>
                  <a:pt x="313" y="226"/>
                </a:cubicBezTo>
                <a:cubicBezTo>
                  <a:pt x="309" y="236"/>
                  <a:pt x="304" y="245"/>
                  <a:pt x="298" y="254"/>
                </a:cubicBezTo>
                <a:cubicBezTo>
                  <a:pt x="292" y="263"/>
                  <a:pt x="286" y="271"/>
                  <a:pt x="278" y="278"/>
                </a:cubicBezTo>
                <a:cubicBezTo>
                  <a:pt x="270" y="286"/>
                  <a:pt x="261" y="293"/>
                  <a:pt x="252" y="299"/>
                </a:cubicBezTo>
                <a:cubicBezTo>
                  <a:pt x="244" y="305"/>
                  <a:pt x="234" y="310"/>
                  <a:pt x="224" y="314"/>
                </a:cubicBezTo>
                <a:cubicBezTo>
                  <a:pt x="215" y="318"/>
                  <a:pt x="204" y="321"/>
                  <a:pt x="194" y="323"/>
                </a:cubicBezTo>
                <a:cubicBezTo>
                  <a:pt x="183" y="325"/>
                  <a:pt x="173" y="326"/>
                  <a:pt x="162" y="326"/>
                </a:cubicBezTo>
                <a:cubicBezTo>
                  <a:pt x="152" y="326"/>
                  <a:pt x="141" y="325"/>
                  <a:pt x="131" y="323"/>
                </a:cubicBezTo>
                <a:cubicBezTo>
                  <a:pt x="120" y="321"/>
                  <a:pt x="110" y="318"/>
                  <a:pt x="100" y="314"/>
                </a:cubicBezTo>
                <a:cubicBezTo>
                  <a:pt x="90" y="310"/>
                  <a:pt x="81" y="305"/>
                  <a:pt x="72" y="299"/>
                </a:cubicBezTo>
                <a:cubicBezTo>
                  <a:pt x="63" y="293"/>
                  <a:pt x="55" y="286"/>
                  <a:pt x="47" y="278"/>
                </a:cubicBezTo>
                <a:cubicBezTo>
                  <a:pt x="40" y="271"/>
                  <a:pt x="33" y="263"/>
                  <a:pt x="27" y="254"/>
                </a:cubicBezTo>
                <a:cubicBezTo>
                  <a:pt x="21" y="245"/>
                  <a:pt x="16" y="236"/>
                  <a:pt x="12" y="226"/>
                </a:cubicBezTo>
                <a:cubicBezTo>
                  <a:pt x="8" y="215"/>
                  <a:pt x="5" y="205"/>
                  <a:pt x="3" y="194"/>
                </a:cubicBezTo>
                <a:cubicBezTo>
                  <a:pt x="1" y="184"/>
                  <a:pt x="0" y="173"/>
                  <a:pt x="0" y="163"/>
                </a:cubicBezTo>
                <a:cubicBezTo>
                  <a:pt x="0" y="152"/>
                  <a:pt x="1" y="141"/>
                  <a:pt x="3" y="131"/>
                </a:cubicBezTo>
                <a:cubicBezTo>
                  <a:pt x="5" y="120"/>
                  <a:pt x="8" y="110"/>
                  <a:pt x="12" y="100"/>
                </a:cubicBezTo>
                <a:cubicBezTo>
                  <a:pt x="16" y="90"/>
                  <a:pt x="21" y="81"/>
                  <a:pt x="27" y="72"/>
                </a:cubicBezTo>
                <a:cubicBezTo>
                  <a:pt x="33" y="63"/>
                  <a:pt x="40" y="55"/>
                  <a:pt x="47" y="48"/>
                </a:cubicBezTo>
                <a:cubicBezTo>
                  <a:pt x="55" y="40"/>
                  <a:pt x="63" y="33"/>
                  <a:pt x="72" y="27"/>
                </a:cubicBezTo>
                <a:cubicBezTo>
                  <a:pt x="81" y="21"/>
                  <a:pt x="90" y="16"/>
                  <a:pt x="100" y="12"/>
                </a:cubicBezTo>
                <a:cubicBezTo>
                  <a:pt x="110" y="8"/>
                  <a:pt x="120" y="5"/>
                  <a:pt x="131" y="3"/>
                </a:cubicBezTo>
                <a:cubicBezTo>
                  <a:pt x="141" y="1"/>
                  <a:pt x="152" y="0"/>
                  <a:pt x="162" y="0"/>
                </a:cubicBezTo>
                <a:cubicBezTo>
                  <a:pt x="173" y="0"/>
                  <a:pt x="183" y="1"/>
                  <a:pt x="194" y="3"/>
                </a:cubicBezTo>
                <a:cubicBezTo>
                  <a:pt x="204" y="5"/>
                  <a:pt x="215" y="8"/>
                  <a:pt x="224" y="12"/>
                </a:cubicBezTo>
                <a:cubicBezTo>
                  <a:pt x="234" y="16"/>
                  <a:pt x="244" y="21"/>
                  <a:pt x="252" y="27"/>
                </a:cubicBezTo>
                <a:cubicBezTo>
                  <a:pt x="261" y="33"/>
                  <a:pt x="270" y="40"/>
                  <a:pt x="278" y="48"/>
                </a:cubicBezTo>
                <a:cubicBezTo>
                  <a:pt x="286" y="55"/>
                  <a:pt x="292" y="63"/>
                  <a:pt x="298" y="72"/>
                </a:cubicBezTo>
                <a:cubicBezTo>
                  <a:pt x="304" y="81"/>
                  <a:pt x="309" y="90"/>
                  <a:pt x="313" y="100"/>
                </a:cubicBezTo>
                <a:cubicBezTo>
                  <a:pt x="317" y="110"/>
                  <a:pt x="320" y="120"/>
                  <a:pt x="323" y="131"/>
                </a:cubicBezTo>
                <a:cubicBezTo>
                  <a:pt x="325" y="141"/>
                  <a:pt x="326" y="152"/>
                  <a:pt x="326" y="163"/>
                </a:cubicBezTo>
                <a:close/>
              </a:path>
            </a:pathLst>
          </a:custGeom>
          <a:solidFill>
            <a:srgbClr val="FF8C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2339640" y="3175200"/>
            <a:ext cx="117360" cy="117360"/>
          </a:xfrm>
          <a:custGeom>
            <a:avLst/>
            <a:gdLst/>
            <a:ahLst/>
            <a:cxnLst/>
            <a:rect l="0" t="0" r="r" b="b"/>
            <a:pathLst>
              <a:path w="326" h="326">
                <a:moveTo>
                  <a:pt x="326" y="164"/>
                </a:moveTo>
                <a:cubicBezTo>
                  <a:pt x="326" y="175"/>
                  <a:pt x="325" y="185"/>
                  <a:pt x="323" y="196"/>
                </a:cubicBezTo>
                <a:cubicBezTo>
                  <a:pt x="321" y="206"/>
                  <a:pt x="318" y="216"/>
                  <a:pt x="314" y="226"/>
                </a:cubicBezTo>
                <a:cubicBezTo>
                  <a:pt x="310" y="236"/>
                  <a:pt x="305" y="245"/>
                  <a:pt x="299" y="254"/>
                </a:cubicBezTo>
                <a:cubicBezTo>
                  <a:pt x="293" y="263"/>
                  <a:pt x="286" y="271"/>
                  <a:pt x="279" y="279"/>
                </a:cubicBezTo>
                <a:cubicBezTo>
                  <a:pt x="271" y="286"/>
                  <a:pt x="263" y="293"/>
                  <a:pt x="254" y="299"/>
                </a:cubicBezTo>
                <a:cubicBezTo>
                  <a:pt x="245" y="305"/>
                  <a:pt x="236" y="310"/>
                  <a:pt x="226" y="314"/>
                </a:cubicBezTo>
                <a:cubicBezTo>
                  <a:pt x="216" y="318"/>
                  <a:pt x="206" y="321"/>
                  <a:pt x="195" y="323"/>
                </a:cubicBezTo>
                <a:cubicBezTo>
                  <a:pt x="185" y="325"/>
                  <a:pt x="174" y="326"/>
                  <a:pt x="164" y="326"/>
                </a:cubicBezTo>
                <a:cubicBezTo>
                  <a:pt x="153" y="326"/>
                  <a:pt x="141" y="325"/>
                  <a:pt x="131" y="323"/>
                </a:cubicBezTo>
                <a:cubicBezTo>
                  <a:pt x="120" y="321"/>
                  <a:pt x="110" y="318"/>
                  <a:pt x="100" y="314"/>
                </a:cubicBezTo>
                <a:cubicBezTo>
                  <a:pt x="91" y="310"/>
                  <a:pt x="81" y="305"/>
                  <a:pt x="72" y="299"/>
                </a:cubicBezTo>
                <a:cubicBezTo>
                  <a:pt x="63" y="293"/>
                  <a:pt x="55" y="286"/>
                  <a:pt x="48" y="279"/>
                </a:cubicBezTo>
                <a:cubicBezTo>
                  <a:pt x="40" y="271"/>
                  <a:pt x="33" y="263"/>
                  <a:pt x="28" y="254"/>
                </a:cubicBezTo>
                <a:cubicBezTo>
                  <a:pt x="22" y="245"/>
                  <a:pt x="17" y="236"/>
                  <a:pt x="13" y="226"/>
                </a:cubicBezTo>
                <a:cubicBezTo>
                  <a:pt x="8" y="216"/>
                  <a:pt x="5" y="206"/>
                  <a:pt x="3" y="196"/>
                </a:cubicBezTo>
                <a:cubicBezTo>
                  <a:pt x="1" y="185"/>
                  <a:pt x="0" y="175"/>
                  <a:pt x="0" y="164"/>
                </a:cubicBezTo>
                <a:cubicBezTo>
                  <a:pt x="0" y="153"/>
                  <a:pt x="1" y="143"/>
                  <a:pt x="3" y="132"/>
                </a:cubicBezTo>
                <a:cubicBezTo>
                  <a:pt x="5" y="122"/>
                  <a:pt x="8" y="112"/>
                  <a:pt x="13" y="102"/>
                </a:cubicBezTo>
                <a:cubicBezTo>
                  <a:pt x="17" y="92"/>
                  <a:pt x="22" y="82"/>
                  <a:pt x="28" y="73"/>
                </a:cubicBezTo>
                <a:cubicBezTo>
                  <a:pt x="33" y="64"/>
                  <a:pt x="40" y="56"/>
                  <a:pt x="48" y="48"/>
                </a:cubicBezTo>
                <a:cubicBezTo>
                  <a:pt x="55" y="41"/>
                  <a:pt x="63" y="34"/>
                  <a:pt x="72" y="28"/>
                </a:cubicBezTo>
                <a:cubicBezTo>
                  <a:pt x="81" y="22"/>
                  <a:pt x="91" y="17"/>
                  <a:pt x="100" y="13"/>
                </a:cubicBezTo>
                <a:cubicBezTo>
                  <a:pt x="110" y="9"/>
                  <a:pt x="120" y="6"/>
                  <a:pt x="131" y="4"/>
                </a:cubicBezTo>
                <a:cubicBezTo>
                  <a:pt x="141" y="2"/>
                  <a:pt x="153" y="0"/>
                  <a:pt x="164" y="0"/>
                </a:cubicBezTo>
                <a:cubicBezTo>
                  <a:pt x="174" y="0"/>
                  <a:pt x="185" y="2"/>
                  <a:pt x="195" y="4"/>
                </a:cubicBezTo>
                <a:cubicBezTo>
                  <a:pt x="206" y="6"/>
                  <a:pt x="216" y="9"/>
                  <a:pt x="226" y="13"/>
                </a:cubicBezTo>
                <a:cubicBezTo>
                  <a:pt x="236" y="17"/>
                  <a:pt x="245" y="22"/>
                  <a:pt x="254" y="28"/>
                </a:cubicBezTo>
                <a:cubicBezTo>
                  <a:pt x="263" y="34"/>
                  <a:pt x="271" y="41"/>
                  <a:pt x="279" y="48"/>
                </a:cubicBezTo>
                <a:cubicBezTo>
                  <a:pt x="286" y="56"/>
                  <a:pt x="293" y="64"/>
                  <a:pt x="299" y="73"/>
                </a:cubicBezTo>
                <a:cubicBezTo>
                  <a:pt x="305" y="82"/>
                  <a:pt x="310" y="92"/>
                  <a:pt x="314" y="102"/>
                </a:cubicBezTo>
                <a:cubicBezTo>
                  <a:pt x="318" y="112"/>
                  <a:pt x="321" y="122"/>
                  <a:pt x="323" y="132"/>
                </a:cubicBezTo>
                <a:cubicBezTo>
                  <a:pt x="325" y="143"/>
                  <a:pt x="326" y="153"/>
                  <a:pt x="326" y="164"/>
                </a:cubicBezTo>
                <a:close/>
              </a:path>
            </a:pathLst>
          </a:custGeom>
          <a:solidFill>
            <a:srgbClr val="FF8C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189640" y="5403960"/>
            <a:ext cx="211284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针对延迟与缓存的模型性能调优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8129" y="2209491"/>
            <a:ext cx="2078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 </a:t>
            </a:r>
            <a:r>
              <a:rPr lang="en-US" altLang="zh-CN" sz="4000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8 </a:t>
            </a:r>
            <a:r>
              <a:rPr lang="zh-CN" altLang="en-US" sz="4000" dirty="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章</a:t>
            </a:r>
            <a:endParaRPr lang="zh-CN" altLang="en-US" sz="40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9" name="图片 538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40" name="图片 539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41" name="图片 540"/>
          <p:cNvPicPr/>
          <p:nvPr/>
        </p:nvPicPr>
        <p:blipFill>
          <a:blip r:embed="rId4"/>
          <a:stretch/>
        </p:blipFill>
        <p:spPr>
          <a:xfrm>
            <a:off x="4813560" y="802080"/>
            <a:ext cx="106920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2" name="文本框 541"/>
          <p:cNvSpPr txBox="1"/>
          <p:nvPr/>
        </p:nvSpPr>
        <p:spPr>
          <a:xfrm>
            <a:off x="4445640" y="312120"/>
            <a:ext cx="18021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并行处理策略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3" name="文本框 542"/>
          <p:cNvSpPr txBox="1"/>
          <p:nvPr/>
        </p:nvSpPr>
        <p:spPr>
          <a:xfrm>
            <a:off x="534960" y="1100880"/>
            <a:ext cx="168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在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4" name="文本框 543"/>
          <p:cNvSpPr txBox="1"/>
          <p:nvPr/>
        </p:nvSpPr>
        <p:spPr>
          <a:xfrm>
            <a:off x="702000" y="1110600"/>
            <a:ext cx="363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5" name="任意多边形 544"/>
          <p:cNvSpPr/>
          <p:nvPr/>
        </p:nvSpPr>
        <p:spPr>
          <a:xfrm>
            <a:off x="534600" y="1813320"/>
            <a:ext cx="4278960" cy="1788480"/>
          </a:xfrm>
          <a:custGeom>
            <a:avLst/>
            <a:gdLst/>
            <a:ahLst/>
            <a:cxnLst/>
            <a:rect l="0" t="0" r="r" b="b"/>
            <a:pathLst>
              <a:path w="11886" h="4968">
                <a:moveTo>
                  <a:pt x="0" y="478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1701" y="0"/>
                </a:lnTo>
                <a:cubicBezTo>
                  <a:pt x="11725" y="0"/>
                  <a:pt x="11749" y="4"/>
                  <a:pt x="11772" y="14"/>
                </a:cubicBezTo>
                <a:cubicBezTo>
                  <a:pt x="11794" y="23"/>
                  <a:pt x="11814" y="37"/>
                  <a:pt x="11832" y="54"/>
                </a:cubicBezTo>
                <a:cubicBezTo>
                  <a:pt x="11849" y="72"/>
                  <a:pt x="11863" y="92"/>
                  <a:pt x="11872" y="114"/>
                </a:cubicBezTo>
                <a:cubicBezTo>
                  <a:pt x="11882" y="137"/>
                  <a:pt x="11886" y="161"/>
                  <a:pt x="11886" y="185"/>
                </a:cubicBezTo>
                <a:lnTo>
                  <a:pt x="11886" y="4783"/>
                </a:lnTo>
                <a:cubicBezTo>
                  <a:pt x="11886" y="4807"/>
                  <a:pt x="11882" y="4831"/>
                  <a:pt x="11872" y="4854"/>
                </a:cubicBezTo>
                <a:cubicBezTo>
                  <a:pt x="11863" y="4876"/>
                  <a:pt x="11849" y="4897"/>
                  <a:pt x="11832" y="4914"/>
                </a:cubicBezTo>
                <a:cubicBezTo>
                  <a:pt x="11814" y="4931"/>
                  <a:pt x="11794" y="4945"/>
                  <a:pt x="11772" y="4954"/>
                </a:cubicBezTo>
                <a:cubicBezTo>
                  <a:pt x="11749" y="4964"/>
                  <a:pt x="11725" y="4968"/>
                  <a:pt x="11701" y="4968"/>
                </a:cubicBezTo>
                <a:lnTo>
                  <a:pt x="186" y="4968"/>
                </a:lnTo>
                <a:cubicBezTo>
                  <a:pt x="161" y="4968"/>
                  <a:pt x="138" y="4964"/>
                  <a:pt x="115" y="4954"/>
                </a:cubicBezTo>
                <a:cubicBezTo>
                  <a:pt x="92" y="4945"/>
                  <a:pt x="72" y="4931"/>
                  <a:pt x="55" y="4914"/>
                </a:cubicBezTo>
                <a:cubicBezTo>
                  <a:pt x="37" y="4897"/>
                  <a:pt x="24" y="4876"/>
                  <a:pt x="14" y="4854"/>
                </a:cubicBezTo>
                <a:cubicBezTo>
                  <a:pt x="5" y="4831"/>
                  <a:pt x="0" y="4807"/>
                  <a:pt x="0" y="4783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46" name="任意多边形 545"/>
          <p:cNvSpPr/>
          <p:nvPr/>
        </p:nvSpPr>
        <p:spPr>
          <a:xfrm>
            <a:off x="534600" y="1813320"/>
            <a:ext cx="4278960" cy="1788480"/>
          </a:xfrm>
          <a:custGeom>
            <a:avLst/>
            <a:gdLst/>
            <a:ahLst/>
            <a:cxnLst/>
            <a:rect l="0" t="0" r="r" b="b"/>
            <a:pathLst>
              <a:path w="11886" h="4968">
                <a:moveTo>
                  <a:pt x="0" y="478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11701" y="0"/>
                </a:lnTo>
                <a:cubicBezTo>
                  <a:pt x="11725" y="0"/>
                  <a:pt x="11749" y="4"/>
                  <a:pt x="11772" y="14"/>
                </a:cubicBezTo>
                <a:cubicBezTo>
                  <a:pt x="11794" y="23"/>
                  <a:pt x="11814" y="37"/>
                  <a:pt x="11832" y="54"/>
                </a:cubicBezTo>
                <a:cubicBezTo>
                  <a:pt x="11849" y="72"/>
                  <a:pt x="11863" y="92"/>
                  <a:pt x="11872" y="114"/>
                </a:cubicBezTo>
                <a:cubicBezTo>
                  <a:pt x="11882" y="137"/>
                  <a:pt x="11886" y="161"/>
                  <a:pt x="11886" y="185"/>
                </a:cubicBezTo>
                <a:lnTo>
                  <a:pt x="11886" y="4783"/>
                </a:lnTo>
                <a:cubicBezTo>
                  <a:pt x="11886" y="4807"/>
                  <a:pt x="11882" y="4831"/>
                  <a:pt x="11872" y="4854"/>
                </a:cubicBezTo>
                <a:cubicBezTo>
                  <a:pt x="11863" y="4876"/>
                  <a:pt x="11849" y="4897"/>
                  <a:pt x="11832" y="4914"/>
                </a:cubicBezTo>
                <a:cubicBezTo>
                  <a:pt x="11814" y="4931"/>
                  <a:pt x="11794" y="4945"/>
                  <a:pt x="11772" y="4954"/>
                </a:cubicBezTo>
                <a:cubicBezTo>
                  <a:pt x="11749" y="4964"/>
                  <a:pt x="11725" y="4968"/>
                  <a:pt x="11701" y="4968"/>
                </a:cubicBezTo>
                <a:lnTo>
                  <a:pt x="186" y="4968"/>
                </a:lnTo>
                <a:cubicBezTo>
                  <a:pt x="161" y="4968"/>
                  <a:pt x="138" y="4964"/>
                  <a:pt x="115" y="4954"/>
                </a:cubicBezTo>
                <a:cubicBezTo>
                  <a:pt x="92" y="4945"/>
                  <a:pt x="72" y="4931"/>
                  <a:pt x="55" y="4914"/>
                </a:cubicBezTo>
                <a:cubicBezTo>
                  <a:pt x="37" y="4897"/>
                  <a:pt x="24" y="4876"/>
                  <a:pt x="14" y="4854"/>
                </a:cubicBezTo>
                <a:cubicBezTo>
                  <a:pt x="5" y="4831"/>
                  <a:pt x="0" y="4807"/>
                  <a:pt x="0" y="4783"/>
                </a:cubicBezTo>
                <a:moveTo>
                  <a:pt x="23" y="185"/>
                </a:moveTo>
                <a:lnTo>
                  <a:pt x="23" y="4783"/>
                </a:lnTo>
                <a:cubicBezTo>
                  <a:pt x="23" y="4793"/>
                  <a:pt x="24" y="4804"/>
                  <a:pt x="26" y="4814"/>
                </a:cubicBezTo>
                <a:cubicBezTo>
                  <a:pt x="29" y="4825"/>
                  <a:pt x="32" y="4835"/>
                  <a:pt x="36" y="4845"/>
                </a:cubicBezTo>
                <a:cubicBezTo>
                  <a:pt x="40" y="4855"/>
                  <a:pt x="45" y="4864"/>
                  <a:pt x="51" y="4873"/>
                </a:cubicBezTo>
                <a:cubicBezTo>
                  <a:pt x="57" y="4882"/>
                  <a:pt x="63" y="4890"/>
                  <a:pt x="71" y="4898"/>
                </a:cubicBezTo>
                <a:cubicBezTo>
                  <a:pt x="78" y="4905"/>
                  <a:pt x="87" y="4912"/>
                  <a:pt x="96" y="4918"/>
                </a:cubicBezTo>
                <a:cubicBezTo>
                  <a:pt x="104" y="4924"/>
                  <a:pt x="114" y="4929"/>
                  <a:pt x="124" y="4933"/>
                </a:cubicBezTo>
                <a:cubicBezTo>
                  <a:pt x="134" y="4937"/>
                  <a:pt x="144" y="4940"/>
                  <a:pt x="154" y="4942"/>
                </a:cubicBezTo>
                <a:cubicBezTo>
                  <a:pt x="165" y="4944"/>
                  <a:pt x="175" y="4945"/>
                  <a:pt x="186" y="4945"/>
                </a:cubicBezTo>
                <a:lnTo>
                  <a:pt x="11701" y="4945"/>
                </a:lnTo>
                <a:cubicBezTo>
                  <a:pt x="11711" y="4945"/>
                  <a:pt x="11722" y="4944"/>
                  <a:pt x="11732" y="4942"/>
                </a:cubicBezTo>
                <a:cubicBezTo>
                  <a:pt x="11743" y="4940"/>
                  <a:pt x="11753" y="4937"/>
                  <a:pt x="11763" y="4933"/>
                </a:cubicBezTo>
                <a:cubicBezTo>
                  <a:pt x="11773" y="4929"/>
                  <a:pt x="11782" y="4924"/>
                  <a:pt x="11791" y="4918"/>
                </a:cubicBezTo>
                <a:cubicBezTo>
                  <a:pt x="11800" y="4912"/>
                  <a:pt x="11808" y="4905"/>
                  <a:pt x="11815" y="4898"/>
                </a:cubicBezTo>
                <a:cubicBezTo>
                  <a:pt x="11823" y="4890"/>
                  <a:pt x="11830" y="4882"/>
                  <a:pt x="11836" y="4873"/>
                </a:cubicBezTo>
                <a:cubicBezTo>
                  <a:pt x="11842" y="4864"/>
                  <a:pt x="11847" y="4855"/>
                  <a:pt x="11851" y="4845"/>
                </a:cubicBezTo>
                <a:cubicBezTo>
                  <a:pt x="11855" y="4835"/>
                  <a:pt x="11858" y="4825"/>
                  <a:pt x="11860" y="4814"/>
                </a:cubicBezTo>
                <a:cubicBezTo>
                  <a:pt x="11862" y="4804"/>
                  <a:pt x="11863" y="4793"/>
                  <a:pt x="11863" y="4783"/>
                </a:cubicBezTo>
                <a:lnTo>
                  <a:pt x="11863" y="185"/>
                </a:lnTo>
                <a:cubicBezTo>
                  <a:pt x="11863" y="175"/>
                  <a:pt x="11862" y="164"/>
                  <a:pt x="11860" y="154"/>
                </a:cubicBezTo>
                <a:cubicBezTo>
                  <a:pt x="11858" y="143"/>
                  <a:pt x="11855" y="133"/>
                  <a:pt x="11851" y="123"/>
                </a:cubicBezTo>
                <a:cubicBezTo>
                  <a:pt x="11847" y="113"/>
                  <a:pt x="11842" y="104"/>
                  <a:pt x="11836" y="95"/>
                </a:cubicBezTo>
                <a:cubicBezTo>
                  <a:pt x="11830" y="86"/>
                  <a:pt x="11823" y="78"/>
                  <a:pt x="11815" y="71"/>
                </a:cubicBezTo>
                <a:cubicBezTo>
                  <a:pt x="11808" y="63"/>
                  <a:pt x="11800" y="56"/>
                  <a:pt x="11791" y="50"/>
                </a:cubicBezTo>
                <a:cubicBezTo>
                  <a:pt x="11782" y="44"/>
                  <a:pt x="11773" y="39"/>
                  <a:pt x="11763" y="35"/>
                </a:cubicBezTo>
                <a:cubicBezTo>
                  <a:pt x="11753" y="31"/>
                  <a:pt x="11743" y="28"/>
                  <a:pt x="11732" y="26"/>
                </a:cubicBezTo>
                <a:cubicBezTo>
                  <a:pt x="11722" y="24"/>
                  <a:pt x="11711" y="23"/>
                  <a:pt x="11701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47" name="图片 546"/>
          <p:cNvPicPr/>
          <p:nvPr/>
        </p:nvPicPr>
        <p:blipFill>
          <a:blip r:embed="rId5"/>
          <a:stretch/>
        </p:blipFill>
        <p:spPr>
          <a:xfrm>
            <a:off x="710280" y="202248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8" name="文本框 547"/>
          <p:cNvSpPr txBox="1"/>
          <p:nvPr/>
        </p:nvSpPr>
        <p:spPr>
          <a:xfrm>
            <a:off x="1064160" y="1100880"/>
            <a:ext cx="70419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系统中，</a:t>
            </a:r>
            <a:r>
              <a:rPr lang="zh-CN" sz="1320" b="0" u="none" strike="noStrike">
                <a:solidFill>
                  <a:srgbClr val="4DA6FF"/>
                </a:solidFill>
                <a:effectLst/>
                <a:uFillTx/>
                <a:latin typeface="WenQuanYiZenHei"/>
                <a:ea typeface="WenQuanYiZenHei"/>
              </a:rPr>
              <a:t>并行处理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能够同时执行检索和生成任务，有效</a:t>
            </a:r>
            <a:r>
              <a:rPr lang="zh-CN" sz="1320" b="0" u="none" strike="noStrike">
                <a:solidFill>
                  <a:srgbClr val="FF8C00"/>
                </a:solidFill>
                <a:effectLst/>
                <a:uFillTx/>
                <a:latin typeface="WenQuanYiZenHei"/>
                <a:ea typeface="WenQuanYiZenHei"/>
              </a:rPr>
              <a:t>减少系统整体等待时间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，提升响应效率。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1019520" y="2013120"/>
            <a:ext cx="16401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93C5FD"/>
                </a:solidFill>
                <a:effectLst/>
                <a:uFillTx/>
                <a:latin typeface="Arial"/>
                <a:ea typeface="Arial"/>
              </a:rPr>
              <a:t>ThreadPoolExecutor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0" name="图片 549"/>
          <p:cNvPicPr/>
          <p:nvPr/>
        </p:nvPicPr>
        <p:blipFill>
          <a:blip r:embed="rId6"/>
          <a:stretch/>
        </p:blipFill>
        <p:spPr>
          <a:xfrm>
            <a:off x="910800" y="23565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1" name="文本框 550"/>
          <p:cNvSpPr txBox="1"/>
          <p:nvPr/>
        </p:nvSpPr>
        <p:spPr>
          <a:xfrm>
            <a:off x="2653920" y="2003400"/>
            <a:ext cx="3358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实现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2" name="图片 551"/>
          <p:cNvPicPr/>
          <p:nvPr/>
        </p:nvPicPr>
        <p:blipFill>
          <a:blip r:embed="rId6"/>
          <a:stretch/>
        </p:blipFill>
        <p:spPr>
          <a:xfrm>
            <a:off x="910800" y="26575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3" name="文本框 552"/>
          <p:cNvSpPr txBox="1"/>
          <p:nvPr/>
        </p:nvSpPr>
        <p:spPr>
          <a:xfrm>
            <a:off x="1111320" y="233640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创建线程池管理并行任务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4" name="图片 553"/>
          <p:cNvPicPr/>
          <p:nvPr/>
        </p:nvPicPr>
        <p:blipFill>
          <a:blip r:embed="rId6"/>
          <a:stretch/>
        </p:blipFill>
        <p:spPr>
          <a:xfrm>
            <a:off x="910800" y="29581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5" name="文本框 554"/>
          <p:cNvSpPr txBox="1"/>
          <p:nvPr/>
        </p:nvSpPr>
        <p:spPr>
          <a:xfrm>
            <a:off x="1111320" y="263736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分别提交检索和生成任务到线程池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6" name="文本框 555"/>
          <p:cNvSpPr txBox="1"/>
          <p:nvPr/>
        </p:nvSpPr>
        <p:spPr>
          <a:xfrm>
            <a:off x="1111320" y="293832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7" name="文本框 556"/>
          <p:cNvSpPr txBox="1"/>
          <p:nvPr/>
        </p:nvSpPr>
        <p:spPr>
          <a:xfrm>
            <a:off x="1378800" y="2945880"/>
            <a:ext cx="3884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Future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58" name="图片 557"/>
          <p:cNvPicPr/>
          <p:nvPr/>
        </p:nvPicPr>
        <p:blipFill>
          <a:blip r:embed="rId6"/>
          <a:stretch/>
        </p:blipFill>
        <p:spPr>
          <a:xfrm>
            <a:off x="910800" y="3259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59" name="文本框 558"/>
          <p:cNvSpPr txBox="1"/>
          <p:nvPr/>
        </p:nvSpPr>
        <p:spPr>
          <a:xfrm>
            <a:off x="1765440" y="293832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对象管理任务结果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0" name="任意多边形 559"/>
          <p:cNvSpPr/>
          <p:nvPr/>
        </p:nvSpPr>
        <p:spPr>
          <a:xfrm>
            <a:off x="5364720" y="1813320"/>
            <a:ext cx="4797360" cy="3610440"/>
          </a:xfrm>
          <a:custGeom>
            <a:avLst/>
            <a:gdLst/>
            <a:ahLst/>
            <a:cxnLst/>
            <a:rect l="0" t="0" r="r" b="b"/>
            <a:pathLst>
              <a:path w="13326" h="10029">
                <a:moveTo>
                  <a:pt x="0" y="9888"/>
                </a:moveTo>
                <a:lnTo>
                  <a:pt x="0" y="139"/>
                </a:lnTo>
                <a:cubicBezTo>
                  <a:pt x="0" y="121"/>
                  <a:pt x="3" y="103"/>
                  <a:pt x="7" y="86"/>
                </a:cubicBezTo>
                <a:cubicBezTo>
                  <a:pt x="12" y="69"/>
                  <a:pt x="19" y="54"/>
                  <a:pt x="27" y="41"/>
                </a:cubicBezTo>
                <a:cubicBezTo>
                  <a:pt x="36" y="27"/>
                  <a:pt x="46" y="17"/>
                  <a:pt x="58" y="10"/>
                </a:cubicBezTo>
                <a:cubicBezTo>
                  <a:pt x="69" y="3"/>
                  <a:pt x="81" y="0"/>
                  <a:pt x="93" y="0"/>
                </a:cubicBezTo>
                <a:lnTo>
                  <a:pt x="13186" y="0"/>
                </a:lnTo>
                <a:cubicBezTo>
                  <a:pt x="13205" y="0"/>
                  <a:pt x="13223" y="3"/>
                  <a:pt x="13240" y="10"/>
                </a:cubicBezTo>
                <a:cubicBezTo>
                  <a:pt x="13257" y="17"/>
                  <a:pt x="13272" y="27"/>
                  <a:pt x="13285" y="41"/>
                </a:cubicBezTo>
                <a:cubicBezTo>
                  <a:pt x="13298" y="54"/>
                  <a:pt x="13308" y="69"/>
                  <a:pt x="13315" y="86"/>
                </a:cubicBezTo>
                <a:cubicBezTo>
                  <a:pt x="13322" y="103"/>
                  <a:pt x="13326" y="121"/>
                  <a:pt x="13326" y="139"/>
                </a:cubicBezTo>
                <a:lnTo>
                  <a:pt x="13326" y="9888"/>
                </a:lnTo>
                <a:cubicBezTo>
                  <a:pt x="13326" y="9907"/>
                  <a:pt x="13322" y="9925"/>
                  <a:pt x="13315" y="9942"/>
                </a:cubicBezTo>
                <a:cubicBezTo>
                  <a:pt x="13308" y="9959"/>
                  <a:pt x="13298" y="9974"/>
                  <a:pt x="13285" y="9987"/>
                </a:cubicBezTo>
                <a:cubicBezTo>
                  <a:pt x="13272" y="10000"/>
                  <a:pt x="13257" y="10011"/>
                  <a:pt x="13240" y="10018"/>
                </a:cubicBezTo>
                <a:cubicBezTo>
                  <a:pt x="13223" y="10025"/>
                  <a:pt x="13205" y="10029"/>
                  <a:pt x="13186" y="10029"/>
                </a:cubicBezTo>
                <a:lnTo>
                  <a:pt x="93" y="10029"/>
                </a:lnTo>
                <a:cubicBezTo>
                  <a:pt x="81" y="10029"/>
                  <a:pt x="69" y="10025"/>
                  <a:pt x="58" y="10018"/>
                </a:cubicBezTo>
                <a:cubicBezTo>
                  <a:pt x="46" y="10011"/>
                  <a:pt x="36" y="10000"/>
                  <a:pt x="27" y="9987"/>
                </a:cubicBezTo>
                <a:cubicBezTo>
                  <a:pt x="19" y="9974"/>
                  <a:pt x="12" y="9959"/>
                  <a:pt x="7" y="9942"/>
                </a:cubicBezTo>
                <a:cubicBezTo>
                  <a:pt x="3" y="9925"/>
                  <a:pt x="0" y="9907"/>
                  <a:pt x="0" y="9888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61" name="任意多边形 560"/>
          <p:cNvSpPr/>
          <p:nvPr/>
        </p:nvSpPr>
        <p:spPr>
          <a:xfrm>
            <a:off x="5348160" y="1813320"/>
            <a:ext cx="50400" cy="3610440"/>
          </a:xfrm>
          <a:custGeom>
            <a:avLst/>
            <a:gdLst/>
            <a:ahLst/>
            <a:cxnLst/>
            <a:rect l="0" t="0" r="r" b="b"/>
            <a:pathLst>
              <a:path w="140" h="10029">
                <a:moveTo>
                  <a:pt x="0" y="0"/>
                </a:moveTo>
                <a:lnTo>
                  <a:pt x="140" y="0"/>
                </a:lnTo>
                <a:lnTo>
                  <a:pt x="140" y="10029"/>
                </a:lnTo>
                <a:lnTo>
                  <a:pt x="0" y="10029"/>
                </a:lnTo>
                <a:lnTo>
                  <a:pt x="0" y="0"/>
                </a:lnTo>
                <a:close/>
              </a:path>
            </a:pathLst>
          </a:custGeom>
          <a:solidFill>
            <a:srgbClr val="4DA6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2" name="文本框 561"/>
          <p:cNvSpPr txBox="1"/>
          <p:nvPr/>
        </p:nvSpPr>
        <p:spPr>
          <a:xfrm>
            <a:off x="1111320" y="323892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优化线程池参数匹配系统负载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3" name="文本框 562"/>
          <p:cNvSpPr txBox="1"/>
          <p:nvPr/>
        </p:nvSpPr>
        <p:spPr>
          <a:xfrm>
            <a:off x="5515560" y="1966680"/>
            <a:ext cx="3592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def retrieve_and_generate_parallel(query, top_k=3):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4" name="文本框 563"/>
          <p:cNvSpPr txBox="1"/>
          <p:nvPr/>
        </p:nvSpPr>
        <p:spPr>
          <a:xfrm>
            <a:off x="5515560" y="213372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5" name="文本框 564"/>
          <p:cNvSpPr txBox="1"/>
          <p:nvPr/>
        </p:nvSpPr>
        <p:spPr>
          <a:xfrm>
            <a:off x="5936760" y="211860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检索步骤函数定义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6" name="文本框 565"/>
          <p:cNvSpPr txBox="1"/>
          <p:nvPr/>
        </p:nvSpPr>
        <p:spPr>
          <a:xfrm>
            <a:off x="5515560" y="2300760"/>
            <a:ext cx="1338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def retrieve():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7" name="文本框 566"/>
          <p:cNvSpPr txBox="1"/>
          <p:nvPr/>
        </p:nvSpPr>
        <p:spPr>
          <a:xfrm>
            <a:off x="5515560" y="2468160"/>
            <a:ext cx="3732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query_embedding = get_cached_embedding(query)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8" name="文本框 567"/>
          <p:cNvSpPr txBox="1"/>
          <p:nvPr/>
        </p:nvSpPr>
        <p:spPr>
          <a:xfrm>
            <a:off x="5515560" y="2635200"/>
            <a:ext cx="4578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distances, indices = index.search(query_embedding, top_k)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9" name="文本框 568"/>
          <p:cNvSpPr txBox="1"/>
          <p:nvPr/>
        </p:nvSpPr>
        <p:spPr>
          <a:xfrm>
            <a:off x="5515560" y="2802240"/>
            <a:ext cx="38739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retrieved_texts = [data[i] for i in indices[0]]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0" name="文本框 569"/>
          <p:cNvSpPr txBox="1"/>
          <p:nvPr/>
        </p:nvSpPr>
        <p:spPr>
          <a:xfrm>
            <a:off x="5515560" y="2969280"/>
            <a:ext cx="2817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return " ".join(retrieved_texts)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1" name="文本框 570"/>
          <p:cNvSpPr txBox="1"/>
          <p:nvPr/>
        </p:nvSpPr>
        <p:spPr>
          <a:xfrm>
            <a:off x="5515560" y="3303720"/>
            <a:ext cx="4233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2" name="文本框 571"/>
          <p:cNvSpPr txBox="1"/>
          <p:nvPr/>
        </p:nvSpPr>
        <p:spPr>
          <a:xfrm>
            <a:off x="5936760" y="328860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并行执行检索与生成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3" name="文本框 572"/>
          <p:cNvSpPr txBox="1"/>
          <p:nvPr/>
        </p:nvSpPr>
        <p:spPr>
          <a:xfrm>
            <a:off x="5515560" y="3470760"/>
            <a:ext cx="2958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with ThreadPoolExecutor() as executor: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4" name="文本框 573"/>
          <p:cNvSpPr txBox="1"/>
          <p:nvPr/>
        </p:nvSpPr>
        <p:spPr>
          <a:xfrm>
            <a:off x="5515560" y="363816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5" name="文本框 574"/>
          <p:cNvSpPr txBox="1"/>
          <p:nvPr/>
        </p:nvSpPr>
        <p:spPr>
          <a:xfrm>
            <a:off x="6217560" y="362268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提交检索任务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6" name="文本框 575"/>
          <p:cNvSpPr txBox="1"/>
          <p:nvPr/>
        </p:nvSpPr>
        <p:spPr>
          <a:xfrm>
            <a:off x="5515560" y="3805200"/>
            <a:ext cx="3592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retrieve_future = executor.submit(retrieve)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7" name="文本框 576"/>
          <p:cNvSpPr txBox="1"/>
          <p:nvPr/>
        </p:nvSpPr>
        <p:spPr>
          <a:xfrm>
            <a:off x="5515560" y="3972240"/>
            <a:ext cx="2958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context = retrieve_future.result()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8" name="文本框 577"/>
          <p:cNvSpPr txBox="1"/>
          <p:nvPr/>
        </p:nvSpPr>
        <p:spPr>
          <a:xfrm>
            <a:off x="5515560" y="430668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9" name="文本框 578"/>
          <p:cNvSpPr txBox="1"/>
          <p:nvPr/>
        </p:nvSpPr>
        <p:spPr>
          <a:xfrm>
            <a:off x="6217560" y="429120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提交生成任务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0" name="文本框 579"/>
          <p:cNvSpPr txBox="1"/>
          <p:nvPr/>
        </p:nvSpPr>
        <p:spPr>
          <a:xfrm>
            <a:off x="5515560" y="4473720"/>
            <a:ext cx="2958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generate_future = executor.submit(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1" name="文本框 580"/>
          <p:cNvSpPr txBox="1"/>
          <p:nvPr/>
        </p:nvSpPr>
        <p:spPr>
          <a:xfrm>
            <a:off x="5515560" y="4640760"/>
            <a:ext cx="3028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    get_cached_generation, context)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2" name="文本框 581"/>
          <p:cNvSpPr txBox="1"/>
          <p:nvPr/>
        </p:nvSpPr>
        <p:spPr>
          <a:xfrm>
            <a:off x="5515560" y="4807800"/>
            <a:ext cx="3451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generated_text = generate_future.result()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3" name="文本框 582"/>
          <p:cNvSpPr txBox="1"/>
          <p:nvPr/>
        </p:nvSpPr>
        <p:spPr>
          <a:xfrm>
            <a:off x="5515560" y="5142240"/>
            <a:ext cx="1761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return generated_text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4" name="图片 583"/>
          <p:cNvPicPr/>
          <p:nvPr/>
        </p:nvPicPr>
        <p:blipFill>
          <a:blip r:embed="rId2"/>
          <a:stretch/>
        </p:blipFill>
        <p:spPr>
          <a:xfrm>
            <a:off x="0" y="0"/>
            <a:ext cx="10696320" cy="71614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85" name="图片 584"/>
          <p:cNvPicPr/>
          <p:nvPr/>
        </p:nvPicPr>
        <p:blipFill>
          <a:blip r:embed="rId3"/>
          <a:stretch/>
        </p:blipFill>
        <p:spPr>
          <a:xfrm>
            <a:off x="0" y="0"/>
            <a:ext cx="10696320" cy="71614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86" name="图片 585"/>
          <p:cNvPicPr/>
          <p:nvPr/>
        </p:nvPicPr>
        <p:blipFill>
          <a:blip r:embed="rId4"/>
          <a:stretch/>
        </p:blipFill>
        <p:spPr>
          <a:xfrm>
            <a:off x="4679640" y="802080"/>
            <a:ext cx="133668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87" name="任意多边形 586"/>
          <p:cNvSpPr/>
          <p:nvPr/>
        </p:nvSpPr>
        <p:spPr>
          <a:xfrm>
            <a:off x="534600" y="6158880"/>
            <a:ext cx="9627480" cy="1002960"/>
          </a:xfrm>
          <a:custGeom>
            <a:avLst/>
            <a:gdLst/>
            <a:ahLst/>
            <a:cxnLst/>
            <a:rect l="0" t="0" r="r" b="b"/>
            <a:pathLst>
              <a:path w="26743" h="2786">
                <a:moveTo>
                  <a:pt x="0" y="2600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5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5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3"/>
                </a:cubicBezTo>
                <a:cubicBezTo>
                  <a:pt x="26605" y="5"/>
                  <a:pt x="26617" y="9"/>
                  <a:pt x="26628" y="14"/>
                </a:cubicBezTo>
                <a:cubicBezTo>
                  <a:pt x="26639" y="18"/>
                  <a:pt x="26650" y="24"/>
                  <a:pt x="26660" y="31"/>
                </a:cubicBezTo>
                <a:cubicBezTo>
                  <a:pt x="26670" y="38"/>
                  <a:pt x="26680" y="45"/>
                  <a:pt x="26688" y="54"/>
                </a:cubicBezTo>
                <a:cubicBezTo>
                  <a:pt x="26697" y="63"/>
                  <a:pt x="26704" y="72"/>
                  <a:pt x="26711" y="82"/>
                </a:cubicBezTo>
                <a:cubicBezTo>
                  <a:pt x="26718" y="92"/>
                  <a:pt x="26724" y="103"/>
                  <a:pt x="26728" y="114"/>
                </a:cubicBezTo>
                <a:cubicBezTo>
                  <a:pt x="26733" y="125"/>
                  <a:pt x="26737" y="137"/>
                  <a:pt x="26739" y="149"/>
                </a:cubicBezTo>
                <a:cubicBezTo>
                  <a:pt x="26741" y="161"/>
                  <a:pt x="26743" y="173"/>
                  <a:pt x="26743" y="185"/>
                </a:cubicBezTo>
                <a:lnTo>
                  <a:pt x="26743" y="2600"/>
                </a:lnTo>
                <a:cubicBezTo>
                  <a:pt x="26743" y="2613"/>
                  <a:pt x="26741" y="2625"/>
                  <a:pt x="26739" y="2637"/>
                </a:cubicBezTo>
                <a:cubicBezTo>
                  <a:pt x="26737" y="2649"/>
                  <a:pt x="26733" y="2660"/>
                  <a:pt x="26728" y="2671"/>
                </a:cubicBezTo>
                <a:cubicBezTo>
                  <a:pt x="26724" y="2683"/>
                  <a:pt x="26718" y="2693"/>
                  <a:pt x="26711" y="2704"/>
                </a:cubicBezTo>
                <a:cubicBezTo>
                  <a:pt x="26704" y="2714"/>
                  <a:pt x="26697" y="2723"/>
                  <a:pt x="26688" y="2732"/>
                </a:cubicBezTo>
                <a:cubicBezTo>
                  <a:pt x="26680" y="2740"/>
                  <a:pt x="26670" y="2748"/>
                  <a:pt x="26660" y="2755"/>
                </a:cubicBezTo>
                <a:cubicBezTo>
                  <a:pt x="26650" y="2762"/>
                  <a:pt x="26639" y="2767"/>
                  <a:pt x="26628" y="2772"/>
                </a:cubicBezTo>
                <a:cubicBezTo>
                  <a:pt x="26617" y="2777"/>
                  <a:pt x="26605" y="2780"/>
                  <a:pt x="26593" y="2783"/>
                </a:cubicBezTo>
                <a:cubicBezTo>
                  <a:pt x="26581" y="2785"/>
                  <a:pt x="26569" y="2786"/>
                  <a:pt x="26557" y="2786"/>
                </a:cubicBezTo>
                <a:lnTo>
                  <a:pt x="186" y="2786"/>
                </a:lnTo>
                <a:cubicBezTo>
                  <a:pt x="174" y="2786"/>
                  <a:pt x="162" y="2785"/>
                  <a:pt x="150" y="2783"/>
                </a:cubicBezTo>
                <a:cubicBezTo>
                  <a:pt x="138" y="2780"/>
                  <a:pt x="126" y="2777"/>
                  <a:pt x="115" y="2772"/>
                </a:cubicBezTo>
                <a:cubicBezTo>
                  <a:pt x="104" y="2767"/>
                  <a:pt x="93" y="2762"/>
                  <a:pt x="83" y="2755"/>
                </a:cubicBezTo>
                <a:cubicBezTo>
                  <a:pt x="73" y="2748"/>
                  <a:pt x="63" y="2740"/>
                  <a:pt x="55" y="2732"/>
                </a:cubicBezTo>
                <a:cubicBezTo>
                  <a:pt x="46" y="2723"/>
                  <a:pt x="38" y="2714"/>
                  <a:pt x="31" y="2704"/>
                </a:cubicBezTo>
                <a:cubicBezTo>
                  <a:pt x="25" y="2693"/>
                  <a:pt x="19" y="2683"/>
                  <a:pt x="14" y="2671"/>
                </a:cubicBezTo>
                <a:cubicBezTo>
                  <a:pt x="10" y="2660"/>
                  <a:pt x="6" y="2649"/>
                  <a:pt x="4" y="2637"/>
                </a:cubicBezTo>
                <a:cubicBezTo>
                  <a:pt x="1" y="2625"/>
                  <a:pt x="0" y="2613"/>
                  <a:pt x="0" y="2600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88" name="文本框 587"/>
          <p:cNvSpPr txBox="1"/>
          <p:nvPr/>
        </p:nvSpPr>
        <p:spPr>
          <a:xfrm>
            <a:off x="3543120" y="312120"/>
            <a:ext cx="360360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缓存与并行处理的结合应用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9" name="文本框 588"/>
          <p:cNvSpPr txBox="1"/>
          <p:nvPr/>
        </p:nvSpPr>
        <p:spPr>
          <a:xfrm>
            <a:off x="534960" y="1100880"/>
            <a:ext cx="25156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r>
              <a:rPr lang="zh-CN" sz="1320" b="0" u="none" strike="noStrike">
                <a:solidFill>
                  <a:srgbClr val="4DA6FF"/>
                </a:solidFill>
                <a:effectLst/>
                <a:uFillTx/>
                <a:latin typeface="WenQuanYiZenHei"/>
                <a:ea typeface="WenQuanYiZenHei"/>
              </a:rPr>
              <a:t>缓存机制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与</a:t>
            </a:r>
            <a:r>
              <a:rPr lang="zh-CN" sz="1320" b="0" u="none" strike="noStrike">
                <a:solidFill>
                  <a:srgbClr val="FF8C00"/>
                </a:solidFill>
                <a:effectLst/>
                <a:uFillTx/>
                <a:latin typeface="WenQuanYiZenHei"/>
                <a:ea typeface="WenQuanYiZenHei"/>
              </a:rPr>
              <a:t>并行处理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的结合，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0" name="文本框 589"/>
          <p:cNvSpPr txBox="1"/>
          <p:nvPr/>
        </p:nvSpPr>
        <p:spPr>
          <a:xfrm>
            <a:off x="3042000" y="1110600"/>
            <a:ext cx="363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1" name="任意多边形 590"/>
          <p:cNvSpPr/>
          <p:nvPr/>
        </p:nvSpPr>
        <p:spPr>
          <a:xfrm>
            <a:off x="534600" y="1612800"/>
            <a:ext cx="2139840" cy="1170000"/>
          </a:xfrm>
          <a:custGeom>
            <a:avLst/>
            <a:gdLst/>
            <a:ahLst/>
            <a:cxnLst/>
            <a:rect l="0" t="0" r="r" b="b"/>
            <a:pathLst>
              <a:path w="5944" h="3250">
                <a:moveTo>
                  <a:pt x="0" y="3065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5758" y="0"/>
                </a:lnTo>
                <a:cubicBezTo>
                  <a:pt x="5783" y="0"/>
                  <a:pt x="5806" y="4"/>
                  <a:pt x="5829" y="14"/>
                </a:cubicBezTo>
                <a:cubicBezTo>
                  <a:pt x="5852" y="23"/>
                  <a:pt x="5872" y="37"/>
                  <a:pt x="5889" y="54"/>
                </a:cubicBezTo>
                <a:cubicBezTo>
                  <a:pt x="5907" y="71"/>
                  <a:pt x="5920" y="92"/>
                  <a:pt x="5930" y="114"/>
                </a:cubicBezTo>
                <a:cubicBezTo>
                  <a:pt x="5939" y="137"/>
                  <a:pt x="5944" y="161"/>
                  <a:pt x="5944" y="185"/>
                </a:cubicBezTo>
                <a:lnTo>
                  <a:pt x="5944" y="3065"/>
                </a:lnTo>
                <a:cubicBezTo>
                  <a:pt x="5944" y="3089"/>
                  <a:pt x="5939" y="3113"/>
                  <a:pt x="5930" y="3136"/>
                </a:cubicBezTo>
                <a:cubicBezTo>
                  <a:pt x="5920" y="3159"/>
                  <a:pt x="5907" y="3179"/>
                  <a:pt x="5889" y="3196"/>
                </a:cubicBezTo>
                <a:cubicBezTo>
                  <a:pt x="5872" y="3213"/>
                  <a:pt x="5852" y="3227"/>
                  <a:pt x="5829" y="3236"/>
                </a:cubicBezTo>
                <a:cubicBezTo>
                  <a:pt x="5806" y="3246"/>
                  <a:pt x="5783" y="3250"/>
                  <a:pt x="5758" y="3250"/>
                </a:cubicBezTo>
                <a:lnTo>
                  <a:pt x="186" y="3250"/>
                </a:lnTo>
                <a:cubicBezTo>
                  <a:pt x="161" y="3250"/>
                  <a:pt x="138" y="3246"/>
                  <a:pt x="115" y="3236"/>
                </a:cubicBezTo>
                <a:cubicBezTo>
                  <a:pt x="92" y="3227"/>
                  <a:pt x="72" y="3213"/>
                  <a:pt x="55" y="3196"/>
                </a:cubicBezTo>
                <a:cubicBezTo>
                  <a:pt x="37" y="3179"/>
                  <a:pt x="24" y="3159"/>
                  <a:pt x="14" y="3136"/>
                </a:cubicBezTo>
                <a:cubicBezTo>
                  <a:pt x="5" y="3113"/>
                  <a:pt x="0" y="3089"/>
                  <a:pt x="0" y="3065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2" name="任意多边形 591"/>
          <p:cNvSpPr/>
          <p:nvPr/>
        </p:nvSpPr>
        <p:spPr>
          <a:xfrm>
            <a:off x="534600" y="1612800"/>
            <a:ext cx="2139840" cy="1170000"/>
          </a:xfrm>
          <a:custGeom>
            <a:avLst/>
            <a:gdLst/>
            <a:ahLst/>
            <a:cxnLst/>
            <a:rect l="0" t="0" r="r" b="b"/>
            <a:pathLst>
              <a:path w="5944" h="3250">
                <a:moveTo>
                  <a:pt x="0" y="3065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5758" y="0"/>
                </a:lnTo>
                <a:cubicBezTo>
                  <a:pt x="5783" y="0"/>
                  <a:pt x="5806" y="4"/>
                  <a:pt x="5829" y="14"/>
                </a:cubicBezTo>
                <a:cubicBezTo>
                  <a:pt x="5852" y="23"/>
                  <a:pt x="5872" y="37"/>
                  <a:pt x="5889" y="54"/>
                </a:cubicBezTo>
                <a:cubicBezTo>
                  <a:pt x="5907" y="71"/>
                  <a:pt x="5920" y="92"/>
                  <a:pt x="5930" y="114"/>
                </a:cubicBezTo>
                <a:cubicBezTo>
                  <a:pt x="5939" y="137"/>
                  <a:pt x="5944" y="161"/>
                  <a:pt x="5944" y="185"/>
                </a:cubicBezTo>
                <a:lnTo>
                  <a:pt x="5944" y="3065"/>
                </a:lnTo>
                <a:cubicBezTo>
                  <a:pt x="5944" y="3089"/>
                  <a:pt x="5939" y="3113"/>
                  <a:pt x="5930" y="3136"/>
                </a:cubicBezTo>
                <a:cubicBezTo>
                  <a:pt x="5920" y="3159"/>
                  <a:pt x="5907" y="3179"/>
                  <a:pt x="5889" y="3196"/>
                </a:cubicBezTo>
                <a:cubicBezTo>
                  <a:pt x="5872" y="3213"/>
                  <a:pt x="5852" y="3227"/>
                  <a:pt x="5829" y="3236"/>
                </a:cubicBezTo>
                <a:cubicBezTo>
                  <a:pt x="5806" y="3246"/>
                  <a:pt x="5783" y="3250"/>
                  <a:pt x="5758" y="3250"/>
                </a:cubicBezTo>
                <a:lnTo>
                  <a:pt x="186" y="3250"/>
                </a:lnTo>
                <a:cubicBezTo>
                  <a:pt x="161" y="3250"/>
                  <a:pt x="138" y="3246"/>
                  <a:pt x="115" y="3236"/>
                </a:cubicBezTo>
                <a:cubicBezTo>
                  <a:pt x="92" y="3227"/>
                  <a:pt x="72" y="3213"/>
                  <a:pt x="55" y="3196"/>
                </a:cubicBezTo>
                <a:cubicBezTo>
                  <a:pt x="37" y="3179"/>
                  <a:pt x="24" y="3159"/>
                  <a:pt x="14" y="3136"/>
                </a:cubicBezTo>
                <a:cubicBezTo>
                  <a:pt x="5" y="3113"/>
                  <a:pt x="0" y="3089"/>
                  <a:pt x="0" y="3065"/>
                </a:cubicBezTo>
                <a:moveTo>
                  <a:pt x="23" y="185"/>
                </a:moveTo>
                <a:lnTo>
                  <a:pt x="23" y="3065"/>
                </a:lnTo>
                <a:cubicBezTo>
                  <a:pt x="23" y="3075"/>
                  <a:pt x="24" y="3086"/>
                  <a:pt x="26" y="3096"/>
                </a:cubicBezTo>
                <a:cubicBezTo>
                  <a:pt x="29" y="3107"/>
                  <a:pt x="32" y="3117"/>
                  <a:pt x="36" y="3127"/>
                </a:cubicBezTo>
                <a:cubicBezTo>
                  <a:pt x="40" y="3137"/>
                  <a:pt x="45" y="3146"/>
                  <a:pt x="51" y="3155"/>
                </a:cubicBezTo>
                <a:cubicBezTo>
                  <a:pt x="57" y="3164"/>
                  <a:pt x="63" y="3172"/>
                  <a:pt x="71" y="3180"/>
                </a:cubicBezTo>
                <a:cubicBezTo>
                  <a:pt x="78" y="3187"/>
                  <a:pt x="87" y="3194"/>
                  <a:pt x="96" y="3200"/>
                </a:cubicBezTo>
                <a:cubicBezTo>
                  <a:pt x="104" y="3206"/>
                  <a:pt x="114" y="3211"/>
                  <a:pt x="124" y="3215"/>
                </a:cubicBezTo>
                <a:cubicBezTo>
                  <a:pt x="134" y="3219"/>
                  <a:pt x="144" y="3222"/>
                  <a:pt x="154" y="3224"/>
                </a:cubicBezTo>
                <a:cubicBezTo>
                  <a:pt x="165" y="3226"/>
                  <a:pt x="175" y="3227"/>
                  <a:pt x="186" y="3227"/>
                </a:cubicBezTo>
                <a:lnTo>
                  <a:pt x="5758" y="3227"/>
                </a:lnTo>
                <a:cubicBezTo>
                  <a:pt x="5769" y="3227"/>
                  <a:pt x="5779" y="3226"/>
                  <a:pt x="5790" y="3224"/>
                </a:cubicBezTo>
                <a:cubicBezTo>
                  <a:pt x="5800" y="3222"/>
                  <a:pt x="5810" y="3219"/>
                  <a:pt x="5820" y="3215"/>
                </a:cubicBezTo>
                <a:cubicBezTo>
                  <a:pt x="5830" y="3211"/>
                  <a:pt x="5839" y="3206"/>
                  <a:pt x="5848" y="3200"/>
                </a:cubicBezTo>
                <a:cubicBezTo>
                  <a:pt x="5857" y="3194"/>
                  <a:pt x="5865" y="3187"/>
                  <a:pt x="5873" y="3180"/>
                </a:cubicBezTo>
                <a:cubicBezTo>
                  <a:pt x="5880" y="3172"/>
                  <a:pt x="5887" y="3164"/>
                  <a:pt x="5893" y="3155"/>
                </a:cubicBezTo>
                <a:cubicBezTo>
                  <a:pt x="5899" y="3146"/>
                  <a:pt x="5904" y="3137"/>
                  <a:pt x="5908" y="3127"/>
                </a:cubicBezTo>
                <a:cubicBezTo>
                  <a:pt x="5912" y="3117"/>
                  <a:pt x="5915" y="3107"/>
                  <a:pt x="5917" y="3096"/>
                </a:cubicBezTo>
                <a:cubicBezTo>
                  <a:pt x="5919" y="3086"/>
                  <a:pt x="5920" y="3075"/>
                  <a:pt x="5920" y="3065"/>
                </a:cubicBezTo>
                <a:lnTo>
                  <a:pt x="5920" y="185"/>
                </a:lnTo>
                <a:cubicBezTo>
                  <a:pt x="5920" y="175"/>
                  <a:pt x="5919" y="164"/>
                  <a:pt x="5917" y="154"/>
                </a:cubicBezTo>
                <a:cubicBezTo>
                  <a:pt x="5915" y="143"/>
                  <a:pt x="5912" y="133"/>
                  <a:pt x="5908" y="123"/>
                </a:cubicBezTo>
                <a:cubicBezTo>
                  <a:pt x="5904" y="113"/>
                  <a:pt x="5899" y="104"/>
                  <a:pt x="5893" y="95"/>
                </a:cubicBezTo>
                <a:cubicBezTo>
                  <a:pt x="5887" y="86"/>
                  <a:pt x="5880" y="78"/>
                  <a:pt x="5873" y="70"/>
                </a:cubicBezTo>
                <a:cubicBezTo>
                  <a:pt x="5865" y="63"/>
                  <a:pt x="5857" y="56"/>
                  <a:pt x="5848" y="50"/>
                </a:cubicBezTo>
                <a:cubicBezTo>
                  <a:pt x="5839" y="44"/>
                  <a:pt x="5830" y="39"/>
                  <a:pt x="5820" y="35"/>
                </a:cubicBezTo>
                <a:cubicBezTo>
                  <a:pt x="5810" y="31"/>
                  <a:pt x="5800" y="28"/>
                  <a:pt x="5790" y="26"/>
                </a:cubicBezTo>
                <a:cubicBezTo>
                  <a:pt x="5779" y="24"/>
                  <a:pt x="5769" y="23"/>
                  <a:pt x="575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3" name="图片 592"/>
          <p:cNvPicPr/>
          <p:nvPr/>
        </p:nvPicPr>
        <p:blipFill>
          <a:blip r:embed="rId5"/>
          <a:stretch/>
        </p:blipFill>
        <p:spPr>
          <a:xfrm>
            <a:off x="1479240" y="178848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4" name="文本框 593"/>
          <p:cNvSpPr txBox="1"/>
          <p:nvPr/>
        </p:nvSpPr>
        <p:spPr>
          <a:xfrm>
            <a:off x="3404160" y="1100880"/>
            <a:ext cx="55328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系统能在高并发场景中保持稳定的响应速度，同时优化计算资源利用效率。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5" name="文本框 594"/>
          <p:cNvSpPr txBox="1"/>
          <p:nvPr/>
        </p:nvSpPr>
        <p:spPr>
          <a:xfrm>
            <a:off x="1303560" y="216144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查询处理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6" name="任意多边形 595"/>
          <p:cNvSpPr/>
          <p:nvPr/>
        </p:nvSpPr>
        <p:spPr>
          <a:xfrm>
            <a:off x="4278600" y="1612800"/>
            <a:ext cx="2139480" cy="1170000"/>
          </a:xfrm>
          <a:custGeom>
            <a:avLst/>
            <a:gdLst/>
            <a:ahLst/>
            <a:cxnLst/>
            <a:rect l="0" t="0" r="r" b="b"/>
            <a:pathLst>
              <a:path w="5943" h="3250">
                <a:moveTo>
                  <a:pt x="14" y="114"/>
                </a:moveTo>
                <a:cubicBezTo>
                  <a:pt x="23" y="92"/>
                  <a:pt x="37" y="71"/>
                  <a:pt x="54" y="54"/>
                </a:cubicBezTo>
                <a:cubicBezTo>
                  <a:pt x="71" y="37"/>
                  <a:pt x="91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5757" y="0"/>
                </a:lnTo>
                <a:cubicBezTo>
                  <a:pt x="5782" y="0"/>
                  <a:pt x="5806" y="4"/>
                  <a:pt x="5828" y="14"/>
                </a:cubicBezTo>
                <a:cubicBezTo>
                  <a:pt x="5851" y="23"/>
                  <a:pt x="5871" y="37"/>
                  <a:pt x="5889" y="54"/>
                </a:cubicBezTo>
                <a:cubicBezTo>
                  <a:pt x="5906" y="71"/>
                  <a:pt x="5920" y="92"/>
                  <a:pt x="5929" y="114"/>
                </a:cubicBezTo>
                <a:cubicBezTo>
                  <a:pt x="5938" y="137"/>
                  <a:pt x="5943" y="161"/>
                  <a:pt x="5943" y="185"/>
                </a:cubicBezTo>
                <a:lnTo>
                  <a:pt x="5943" y="3065"/>
                </a:lnTo>
                <a:cubicBezTo>
                  <a:pt x="5943" y="3089"/>
                  <a:pt x="5938" y="3113"/>
                  <a:pt x="5929" y="3136"/>
                </a:cubicBezTo>
                <a:cubicBezTo>
                  <a:pt x="5920" y="3159"/>
                  <a:pt x="5906" y="3179"/>
                  <a:pt x="5889" y="3196"/>
                </a:cubicBezTo>
                <a:cubicBezTo>
                  <a:pt x="5871" y="3213"/>
                  <a:pt x="5851" y="3227"/>
                  <a:pt x="5828" y="3236"/>
                </a:cubicBezTo>
                <a:cubicBezTo>
                  <a:pt x="5806" y="3246"/>
                  <a:pt x="5782" y="3250"/>
                  <a:pt x="5757" y="3250"/>
                </a:cubicBezTo>
                <a:lnTo>
                  <a:pt x="185" y="3250"/>
                </a:lnTo>
                <a:cubicBezTo>
                  <a:pt x="161" y="3250"/>
                  <a:pt x="137" y="3246"/>
                  <a:pt x="114" y="3236"/>
                </a:cubicBezTo>
                <a:cubicBezTo>
                  <a:pt x="91" y="3227"/>
                  <a:pt x="71" y="3213"/>
                  <a:pt x="54" y="3196"/>
                </a:cubicBezTo>
                <a:cubicBezTo>
                  <a:pt x="37" y="3179"/>
                  <a:pt x="23" y="3159"/>
                  <a:pt x="14" y="3136"/>
                </a:cubicBezTo>
                <a:cubicBezTo>
                  <a:pt x="4" y="3113"/>
                  <a:pt x="0" y="3089"/>
                  <a:pt x="0" y="3065"/>
                </a:cubicBez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97" name="任意多边形 596"/>
          <p:cNvSpPr/>
          <p:nvPr/>
        </p:nvSpPr>
        <p:spPr>
          <a:xfrm>
            <a:off x="4278600" y="1612800"/>
            <a:ext cx="2139480" cy="1170000"/>
          </a:xfrm>
          <a:custGeom>
            <a:avLst/>
            <a:gdLst/>
            <a:ahLst/>
            <a:cxnLst/>
            <a:rect l="0" t="0" r="r" b="b"/>
            <a:pathLst>
              <a:path w="5943" h="3250">
                <a:moveTo>
                  <a:pt x="0" y="3065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2"/>
                  <a:pt x="37" y="71"/>
                  <a:pt x="54" y="54"/>
                </a:cubicBezTo>
                <a:cubicBezTo>
                  <a:pt x="71" y="37"/>
                  <a:pt x="91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5757" y="0"/>
                </a:lnTo>
                <a:cubicBezTo>
                  <a:pt x="5782" y="0"/>
                  <a:pt x="5806" y="4"/>
                  <a:pt x="5828" y="14"/>
                </a:cubicBezTo>
                <a:cubicBezTo>
                  <a:pt x="5851" y="23"/>
                  <a:pt x="5871" y="37"/>
                  <a:pt x="5889" y="54"/>
                </a:cubicBezTo>
                <a:cubicBezTo>
                  <a:pt x="5906" y="71"/>
                  <a:pt x="5920" y="92"/>
                  <a:pt x="5929" y="114"/>
                </a:cubicBezTo>
                <a:cubicBezTo>
                  <a:pt x="5938" y="137"/>
                  <a:pt x="5943" y="161"/>
                  <a:pt x="5943" y="185"/>
                </a:cubicBezTo>
                <a:lnTo>
                  <a:pt x="5943" y="3065"/>
                </a:lnTo>
                <a:cubicBezTo>
                  <a:pt x="5943" y="3089"/>
                  <a:pt x="5938" y="3113"/>
                  <a:pt x="5929" y="3136"/>
                </a:cubicBezTo>
                <a:cubicBezTo>
                  <a:pt x="5920" y="3159"/>
                  <a:pt x="5906" y="3179"/>
                  <a:pt x="5889" y="3196"/>
                </a:cubicBezTo>
                <a:cubicBezTo>
                  <a:pt x="5871" y="3213"/>
                  <a:pt x="5851" y="3227"/>
                  <a:pt x="5828" y="3236"/>
                </a:cubicBezTo>
                <a:cubicBezTo>
                  <a:pt x="5806" y="3246"/>
                  <a:pt x="5782" y="3250"/>
                  <a:pt x="5757" y="3250"/>
                </a:cubicBezTo>
                <a:lnTo>
                  <a:pt x="185" y="3250"/>
                </a:lnTo>
                <a:cubicBezTo>
                  <a:pt x="161" y="3250"/>
                  <a:pt x="137" y="3246"/>
                  <a:pt x="114" y="3236"/>
                </a:cubicBezTo>
                <a:cubicBezTo>
                  <a:pt x="91" y="3227"/>
                  <a:pt x="71" y="3213"/>
                  <a:pt x="54" y="3196"/>
                </a:cubicBezTo>
                <a:cubicBezTo>
                  <a:pt x="37" y="3179"/>
                  <a:pt x="23" y="3159"/>
                  <a:pt x="14" y="3136"/>
                </a:cubicBezTo>
                <a:cubicBezTo>
                  <a:pt x="4" y="3113"/>
                  <a:pt x="0" y="3089"/>
                  <a:pt x="0" y="3065"/>
                </a:cubicBezTo>
                <a:moveTo>
                  <a:pt x="23" y="185"/>
                </a:moveTo>
                <a:lnTo>
                  <a:pt x="23" y="3065"/>
                </a:lnTo>
                <a:cubicBezTo>
                  <a:pt x="23" y="3075"/>
                  <a:pt x="24" y="3086"/>
                  <a:pt x="26" y="3096"/>
                </a:cubicBezTo>
                <a:cubicBezTo>
                  <a:pt x="28" y="3107"/>
                  <a:pt x="31" y="3117"/>
                  <a:pt x="35" y="3127"/>
                </a:cubicBezTo>
                <a:cubicBezTo>
                  <a:pt x="39" y="3137"/>
                  <a:pt x="44" y="3146"/>
                  <a:pt x="50" y="3155"/>
                </a:cubicBezTo>
                <a:cubicBezTo>
                  <a:pt x="56" y="3164"/>
                  <a:pt x="63" y="3172"/>
                  <a:pt x="70" y="3180"/>
                </a:cubicBezTo>
                <a:cubicBezTo>
                  <a:pt x="78" y="3187"/>
                  <a:pt x="86" y="3194"/>
                  <a:pt x="95" y="3200"/>
                </a:cubicBezTo>
                <a:cubicBezTo>
                  <a:pt x="104" y="3206"/>
                  <a:pt x="113" y="3211"/>
                  <a:pt x="123" y="3215"/>
                </a:cubicBezTo>
                <a:cubicBezTo>
                  <a:pt x="133" y="3219"/>
                  <a:pt x="143" y="3222"/>
                  <a:pt x="154" y="3224"/>
                </a:cubicBezTo>
                <a:cubicBezTo>
                  <a:pt x="164" y="3226"/>
                  <a:pt x="175" y="3227"/>
                  <a:pt x="185" y="3227"/>
                </a:cubicBezTo>
                <a:lnTo>
                  <a:pt x="5757" y="3227"/>
                </a:lnTo>
                <a:cubicBezTo>
                  <a:pt x="5768" y="3227"/>
                  <a:pt x="5779" y="3226"/>
                  <a:pt x="5789" y="3224"/>
                </a:cubicBezTo>
                <a:cubicBezTo>
                  <a:pt x="5800" y="3222"/>
                  <a:pt x="5810" y="3219"/>
                  <a:pt x="5820" y="3215"/>
                </a:cubicBezTo>
                <a:cubicBezTo>
                  <a:pt x="5829" y="3211"/>
                  <a:pt x="5839" y="3206"/>
                  <a:pt x="5848" y="3200"/>
                </a:cubicBezTo>
                <a:cubicBezTo>
                  <a:pt x="5857" y="3194"/>
                  <a:pt x="5865" y="3187"/>
                  <a:pt x="5872" y="3180"/>
                </a:cubicBezTo>
                <a:cubicBezTo>
                  <a:pt x="5880" y="3172"/>
                  <a:pt x="5887" y="3164"/>
                  <a:pt x="5893" y="3155"/>
                </a:cubicBezTo>
                <a:cubicBezTo>
                  <a:pt x="5898" y="3146"/>
                  <a:pt x="5903" y="3137"/>
                  <a:pt x="5908" y="3127"/>
                </a:cubicBezTo>
                <a:cubicBezTo>
                  <a:pt x="5912" y="3117"/>
                  <a:pt x="5915" y="3107"/>
                  <a:pt x="5917" y="3096"/>
                </a:cubicBezTo>
                <a:cubicBezTo>
                  <a:pt x="5919" y="3086"/>
                  <a:pt x="5920" y="3075"/>
                  <a:pt x="5920" y="3065"/>
                </a:cubicBezTo>
                <a:lnTo>
                  <a:pt x="5920" y="185"/>
                </a:lnTo>
                <a:cubicBezTo>
                  <a:pt x="5920" y="175"/>
                  <a:pt x="5919" y="164"/>
                  <a:pt x="5917" y="154"/>
                </a:cubicBezTo>
                <a:cubicBezTo>
                  <a:pt x="5915" y="143"/>
                  <a:pt x="5912" y="133"/>
                  <a:pt x="5908" y="123"/>
                </a:cubicBezTo>
                <a:cubicBezTo>
                  <a:pt x="5903" y="113"/>
                  <a:pt x="5898" y="104"/>
                  <a:pt x="5893" y="95"/>
                </a:cubicBezTo>
                <a:cubicBezTo>
                  <a:pt x="5887" y="86"/>
                  <a:pt x="5880" y="78"/>
                  <a:pt x="5872" y="70"/>
                </a:cubicBezTo>
                <a:cubicBezTo>
                  <a:pt x="5865" y="63"/>
                  <a:pt x="5857" y="56"/>
                  <a:pt x="5848" y="50"/>
                </a:cubicBezTo>
                <a:cubicBezTo>
                  <a:pt x="5839" y="44"/>
                  <a:pt x="5829" y="39"/>
                  <a:pt x="5820" y="35"/>
                </a:cubicBezTo>
                <a:cubicBezTo>
                  <a:pt x="5810" y="31"/>
                  <a:pt x="5800" y="28"/>
                  <a:pt x="5789" y="26"/>
                </a:cubicBezTo>
                <a:cubicBezTo>
                  <a:pt x="5779" y="24"/>
                  <a:pt x="5768" y="23"/>
                  <a:pt x="5757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3" y="39"/>
                  <a:pt x="104" y="44"/>
                  <a:pt x="95" y="50"/>
                </a:cubicBezTo>
                <a:cubicBezTo>
                  <a:pt x="86" y="56"/>
                  <a:pt x="78" y="63"/>
                  <a:pt x="70" y="70"/>
                </a:cubicBezTo>
                <a:cubicBezTo>
                  <a:pt x="63" y="78"/>
                  <a:pt x="56" y="86"/>
                  <a:pt x="50" y="95"/>
                </a:cubicBezTo>
                <a:cubicBezTo>
                  <a:pt x="44" y="104"/>
                  <a:pt x="39" y="113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98" name="图片 597"/>
          <p:cNvPicPr/>
          <p:nvPr/>
        </p:nvPicPr>
        <p:blipFill>
          <a:blip r:embed="rId6"/>
          <a:stretch/>
        </p:blipFill>
        <p:spPr>
          <a:xfrm>
            <a:off x="5239800" y="1788480"/>
            <a:ext cx="2170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99" name="文本框 598"/>
          <p:cNvSpPr txBox="1"/>
          <p:nvPr/>
        </p:nvSpPr>
        <p:spPr>
          <a:xfrm>
            <a:off x="902520" y="245268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检查缓存是否已有相同查询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0" name="文本框 599"/>
          <p:cNvSpPr txBox="1"/>
          <p:nvPr/>
        </p:nvSpPr>
        <p:spPr>
          <a:xfrm>
            <a:off x="5047560" y="216144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并行执行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1" name="任意多边形 600"/>
          <p:cNvSpPr/>
          <p:nvPr/>
        </p:nvSpPr>
        <p:spPr>
          <a:xfrm>
            <a:off x="8022240" y="1612800"/>
            <a:ext cx="2139840" cy="1170000"/>
          </a:xfrm>
          <a:custGeom>
            <a:avLst/>
            <a:gdLst/>
            <a:ahLst/>
            <a:cxnLst/>
            <a:rect l="0" t="0" r="r" b="b"/>
            <a:pathLst>
              <a:path w="5944" h="3250">
                <a:moveTo>
                  <a:pt x="14" y="114"/>
                </a:moveTo>
                <a:cubicBezTo>
                  <a:pt x="24" y="92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5758" y="0"/>
                </a:lnTo>
                <a:cubicBezTo>
                  <a:pt x="5782" y="0"/>
                  <a:pt x="5806" y="4"/>
                  <a:pt x="5829" y="14"/>
                </a:cubicBezTo>
                <a:cubicBezTo>
                  <a:pt x="5852" y="23"/>
                  <a:pt x="5872" y="37"/>
                  <a:pt x="5889" y="54"/>
                </a:cubicBezTo>
                <a:cubicBezTo>
                  <a:pt x="5907" y="71"/>
                  <a:pt x="5920" y="92"/>
                  <a:pt x="5929" y="114"/>
                </a:cubicBezTo>
                <a:cubicBezTo>
                  <a:pt x="5939" y="137"/>
                  <a:pt x="5944" y="161"/>
                  <a:pt x="5944" y="185"/>
                </a:cubicBezTo>
                <a:lnTo>
                  <a:pt x="5944" y="3065"/>
                </a:lnTo>
                <a:cubicBezTo>
                  <a:pt x="5944" y="3089"/>
                  <a:pt x="5939" y="3113"/>
                  <a:pt x="5929" y="3136"/>
                </a:cubicBezTo>
                <a:cubicBezTo>
                  <a:pt x="5920" y="3159"/>
                  <a:pt x="5907" y="3179"/>
                  <a:pt x="5889" y="3196"/>
                </a:cubicBezTo>
                <a:cubicBezTo>
                  <a:pt x="5872" y="3213"/>
                  <a:pt x="5852" y="3227"/>
                  <a:pt x="5829" y="3236"/>
                </a:cubicBezTo>
                <a:cubicBezTo>
                  <a:pt x="5806" y="3246"/>
                  <a:pt x="5782" y="3250"/>
                  <a:pt x="5758" y="3250"/>
                </a:cubicBezTo>
                <a:lnTo>
                  <a:pt x="186" y="3250"/>
                </a:lnTo>
                <a:cubicBezTo>
                  <a:pt x="161" y="3250"/>
                  <a:pt x="137" y="3246"/>
                  <a:pt x="115" y="3236"/>
                </a:cubicBezTo>
                <a:cubicBezTo>
                  <a:pt x="92" y="3227"/>
                  <a:pt x="72" y="3213"/>
                  <a:pt x="54" y="3196"/>
                </a:cubicBezTo>
                <a:cubicBezTo>
                  <a:pt x="37" y="3179"/>
                  <a:pt x="24" y="3159"/>
                  <a:pt x="14" y="3136"/>
                </a:cubicBezTo>
                <a:cubicBezTo>
                  <a:pt x="5" y="3113"/>
                  <a:pt x="0" y="3089"/>
                  <a:pt x="0" y="3065"/>
                </a:cubicBez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02" name="任意多边形 601"/>
          <p:cNvSpPr/>
          <p:nvPr/>
        </p:nvSpPr>
        <p:spPr>
          <a:xfrm>
            <a:off x="8022240" y="1612800"/>
            <a:ext cx="2139840" cy="1170000"/>
          </a:xfrm>
          <a:custGeom>
            <a:avLst/>
            <a:gdLst/>
            <a:ahLst/>
            <a:cxnLst/>
            <a:rect l="0" t="0" r="r" b="b"/>
            <a:pathLst>
              <a:path w="5944" h="3250">
                <a:moveTo>
                  <a:pt x="0" y="3065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5758" y="0"/>
                </a:lnTo>
                <a:cubicBezTo>
                  <a:pt x="5782" y="0"/>
                  <a:pt x="5806" y="4"/>
                  <a:pt x="5829" y="14"/>
                </a:cubicBezTo>
                <a:cubicBezTo>
                  <a:pt x="5852" y="23"/>
                  <a:pt x="5872" y="37"/>
                  <a:pt x="5889" y="54"/>
                </a:cubicBezTo>
                <a:cubicBezTo>
                  <a:pt x="5907" y="71"/>
                  <a:pt x="5920" y="92"/>
                  <a:pt x="5929" y="114"/>
                </a:cubicBezTo>
                <a:cubicBezTo>
                  <a:pt x="5939" y="137"/>
                  <a:pt x="5944" y="161"/>
                  <a:pt x="5944" y="185"/>
                </a:cubicBezTo>
                <a:lnTo>
                  <a:pt x="5944" y="3065"/>
                </a:lnTo>
                <a:cubicBezTo>
                  <a:pt x="5944" y="3089"/>
                  <a:pt x="5939" y="3113"/>
                  <a:pt x="5929" y="3136"/>
                </a:cubicBezTo>
                <a:cubicBezTo>
                  <a:pt x="5920" y="3159"/>
                  <a:pt x="5907" y="3179"/>
                  <a:pt x="5889" y="3196"/>
                </a:cubicBezTo>
                <a:cubicBezTo>
                  <a:pt x="5872" y="3213"/>
                  <a:pt x="5852" y="3227"/>
                  <a:pt x="5829" y="3236"/>
                </a:cubicBezTo>
                <a:cubicBezTo>
                  <a:pt x="5806" y="3246"/>
                  <a:pt x="5782" y="3250"/>
                  <a:pt x="5758" y="3250"/>
                </a:cubicBezTo>
                <a:lnTo>
                  <a:pt x="186" y="3250"/>
                </a:lnTo>
                <a:cubicBezTo>
                  <a:pt x="161" y="3250"/>
                  <a:pt x="137" y="3246"/>
                  <a:pt x="115" y="3236"/>
                </a:cubicBezTo>
                <a:cubicBezTo>
                  <a:pt x="92" y="3227"/>
                  <a:pt x="72" y="3213"/>
                  <a:pt x="54" y="3196"/>
                </a:cubicBezTo>
                <a:cubicBezTo>
                  <a:pt x="37" y="3179"/>
                  <a:pt x="24" y="3159"/>
                  <a:pt x="14" y="3136"/>
                </a:cubicBezTo>
                <a:cubicBezTo>
                  <a:pt x="5" y="3113"/>
                  <a:pt x="0" y="3089"/>
                  <a:pt x="0" y="3065"/>
                </a:cubicBezTo>
                <a:moveTo>
                  <a:pt x="23" y="185"/>
                </a:moveTo>
                <a:lnTo>
                  <a:pt x="23" y="3065"/>
                </a:lnTo>
                <a:cubicBezTo>
                  <a:pt x="23" y="3075"/>
                  <a:pt x="24" y="3086"/>
                  <a:pt x="26" y="3096"/>
                </a:cubicBezTo>
                <a:cubicBezTo>
                  <a:pt x="28" y="3107"/>
                  <a:pt x="32" y="3117"/>
                  <a:pt x="36" y="3127"/>
                </a:cubicBezTo>
                <a:cubicBezTo>
                  <a:pt x="40" y="3137"/>
                  <a:pt x="45" y="3146"/>
                  <a:pt x="51" y="3155"/>
                </a:cubicBezTo>
                <a:cubicBezTo>
                  <a:pt x="57" y="3164"/>
                  <a:pt x="63" y="3172"/>
                  <a:pt x="71" y="3180"/>
                </a:cubicBezTo>
                <a:cubicBezTo>
                  <a:pt x="78" y="3187"/>
                  <a:pt x="87" y="3194"/>
                  <a:pt x="95" y="3200"/>
                </a:cubicBezTo>
                <a:cubicBezTo>
                  <a:pt x="104" y="3206"/>
                  <a:pt x="114" y="3211"/>
                  <a:pt x="124" y="3215"/>
                </a:cubicBezTo>
                <a:cubicBezTo>
                  <a:pt x="133" y="3219"/>
                  <a:pt x="144" y="3222"/>
                  <a:pt x="154" y="3224"/>
                </a:cubicBezTo>
                <a:cubicBezTo>
                  <a:pt x="164" y="3226"/>
                  <a:pt x="175" y="3227"/>
                  <a:pt x="186" y="3227"/>
                </a:cubicBezTo>
                <a:lnTo>
                  <a:pt x="5758" y="3227"/>
                </a:lnTo>
                <a:cubicBezTo>
                  <a:pt x="5769" y="3227"/>
                  <a:pt x="5779" y="3226"/>
                  <a:pt x="5790" y="3224"/>
                </a:cubicBezTo>
                <a:cubicBezTo>
                  <a:pt x="5800" y="3222"/>
                  <a:pt x="5810" y="3219"/>
                  <a:pt x="5820" y="3215"/>
                </a:cubicBezTo>
                <a:cubicBezTo>
                  <a:pt x="5830" y="3211"/>
                  <a:pt x="5839" y="3206"/>
                  <a:pt x="5848" y="3200"/>
                </a:cubicBezTo>
                <a:cubicBezTo>
                  <a:pt x="5857" y="3194"/>
                  <a:pt x="5865" y="3187"/>
                  <a:pt x="5873" y="3180"/>
                </a:cubicBezTo>
                <a:cubicBezTo>
                  <a:pt x="5880" y="3172"/>
                  <a:pt x="5887" y="3164"/>
                  <a:pt x="5893" y="3155"/>
                </a:cubicBezTo>
                <a:cubicBezTo>
                  <a:pt x="5899" y="3146"/>
                  <a:pt x="5904" y="3137"/>
                  <a:pt x="5908" y="3127"/>
                </a:cubicBezTo>
                <a:cubicBezTo>
                  <a:pt x="5912" y="3117"/>
                  <a:pt x="5915" y="3107"/>
                  <a:pt x="5917" y="3096"/>
                </a:cubicBezTo>
                <a:cubicBezTo>
                  <a:pt x="5919" y="3086"/>
                  <a:pt x="5920" y="3075"/>
                  <a:pt x="5920" y="3065"/>
                </a:cubicBezTo>
                <a:lnTo>
                  <a:pt x="5920" y="185"/>
                </a:lnTo>
                <a:cubicBezTo>
                  <a:pt x="5920" y="175"/>
                  <a:pt x="5919" y="164"/>
                  <a:pt x="5917" y="154"/>
                </a:cubicBezTo>
                <a:cubicBezTo>
                  <a:pt x="5915" y="143"/>
                  <a:pt x="5912" y="133"/>
                  <a:pt x="5908" y="123"/>
                </a:cubicBezTo>
                <a:cubicBezTo>
                  <a:pt x="5904" y="113"/>
                  <a:pt x="5899" y="104"/>
                  <a:pt x="5893" y="95"/>
                </a:cubicBezTo>
                <a:cubicBezTo>
                  <a:pt x="5887" y="86"/>
                  <a:pt x="5880" y="78"/>
                  <a:pt x="5873" y="70"/>
                </a:cubicBezTo>
                <a:cubicBezTo>
                  <a:pt x="5865" y="63"/>
                  <a:pt x="5857" y="56"/>
                  <a:pt x="5848" y="50"/>
                </a:cubicBezTo>
                <a:cubicBezTo>
                  <a:pt x="5839" y="44"/>
                  <a:pt x="5830" y="39"/>
                  <a:pt x="5820" y="35"/>
                </a:cubicBezTo>
                <a:cubicBezTo>
                  <a:pt x="5810" y="31"/>
                  <a:pt x="5800" y="28"/>
                  <a:pt x="5790" y="26"/>
                </a:cubicBezTo>
                <a:cubicBezTo>
                  <a:pt x="5779" y="24"/>
                  <a:pt x="5769" y="23"/>
                  <a:pt x="5758" y="23"/>
                </a:cubicBezTo>
                <a:lnTo>
                  <a:pt x="186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4" y="28"/>
                  <a:pt x="133" y="31"/>
                  <a:pt x="124" y="35"/>
                </a:cubicBezTo>
                <a:cubicBezTo>
                  <a:pt x="114" y="39"/>
                  <a:pt x="104" y="44"/>
                  <a:pt x="95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03" name="图片 602"/>
          <p:cNvPicPr/>
          <p:nvPr/>
        </p:nvPicPr>
        <p:blipFill>
          <a:blip r:embed="rId7"/>
          <a:stretch/>
        </p:blipFill>
        <p:spPr>
          <a:xfrm>
            <a:off x="8983440" y="1788480"/>
            <a:ext cx="2170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4" name="文本框 603"/>
          <p:cNvSpPr txBox="1"/>
          <p:nvPr/>
        </p:nvSpPr>
        <p:spPr>
          <a:xfrm>
            <a:off x="4704840" y="245268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同时处理检索和生成任务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5" name="文本框 604"/>
          <p:cNvSpPr txBox="1"/>
          <p:nvPr/>
        </p:nvSpPr>
        <p:spPr>
          <a:xfrm>
            <a:off x="8791200" y="216144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缓存更新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6" name="文本框 605"/>
          <p:cNvSpPr txBox="1"/>
          <p:nvPr/>
        </p:nvSpPr>
        <p:spPr>
          <a:xfrm>
            <a:off x="8390160" y="2452680"/>
            <a:ext cx="14090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存储查询结果以供后续使用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7" name="任意多边形 606"/>
          <p:cNvSpPr/>
          <p:nvPr/>
        </p:nvSpPr>
        <p:spPr>
          <a:xfrm>
            <a:off x="534600" y="3450960"/>
            <a:ext cx="4713480" cy="2440800"/>
          </a:xfrm>
          <a:custGeom>
            <a:avLst/>
            <a:gdLst/>
            <a:ahLst/>
            <a:cxnLst/>
            <a:rect l="0" t="0" r="r" b="b"/>
            <a:pathLst>
              <a:path w="13093" h="6780">
                <a:moveTo>
                  <a:pt x="0" y="6640"/>
                </a:moveTo>
                <a:lnTo>
                  <a:pt x="0" y="140"/>
                </a:lnTo>
                <a:cubicBezTo>
                  <a:pt x="0" y="121"/>
                  <a:pt x="4" y="104"/>
                  <a:pt x="11" y="86"/>
                </a:cubicBezTo>
                <a:cubicBezTo>
                  <a:pt x="18" y="69"/>
                  <a:pt x="28" y="54"/>
                  <a:pt x="41" y="41"/>
                </a:cubicBezTo>
                <a:cubicBezTo>
                  <a:pt x="54" y="28"/>
                  <a:pt x="69" y="18"/>
                  <a:pt x="86" y="11"/>
                </a:cubicBezTo>
                <a:cubicBezTo>
                  <a:pt x="103" y="4"/>
                  <a:pt x="121" y="0"/>
                  <a:pt x="139" y="0"/>
                </a:cubicBezTo>
                <a:lnTo>
                  <a:pt x="12954" y="0"/>
                </a:lnTo>
                <a:cubicBezTo>
                  <a:pt x="12972" y="0"/>
                  <a:pt x="12990" y="4"/>
                  <a:pt x="13007" y="11"/>
                </a:cubicBezTo>
                <a:cubicBezTo>
                  <a:pt x="13024" y="18"/>
                  <a:pt x="13039" y="28"/>
                  <a:pt x="13053" y="41"/>
                </a:cubicBezTo>
                <a:cubicBezTo>
                  <a:pt x="13066" y="54"/>
                  <a:pt x="13076" y="69"/>
                  <a:pt x="13083" y="86"/>
                </a:cubicBezTo>
                <a:cubicBezTo>
                  <a:pt x="13090" y="104"/>
                  <a:pt x="13093" y="121"/>
                  <a:pt x="13093" y="140"/>
                </a:cubicBezTo>
                <a:lnTo>
                  <a:pt x="13093" y="6640"/>
                </a:lnTo>
                <a:cubicBezTo>
                  <a:pt x="13093" y="6659"/>
                  <a:pt x="13090" y="6677"/>
                  <a:pt x="13083" y="6694"/>
                </a:cubicBezTo>
                <a:cubicBezTo>
                  <a:pt x="13076" y="6711"/>
                  <a:pt x="13066" y="6726"/>
                  <a:pt x="13053" y="6739"/>
                </a:cubicBezTo>
                <a:cubicBezTo>
                  <a:pt x="13039" y="6752"/>
                  <a:pt x="13024" y="6762"/>
                  <a:pt x="13007" y="6769"/>
                </a:cubicBezTo>
                <a:cubicBezTo>
                  <a:pt x="12990" y="6776"/>
                  <a:pt x="12972" y="6780"/>
                  <a:pt x="12954" y="6780"/>
                </a:cubicBezTo>
                <a:lnTo>
                  <a:pt x="139" y="6780"/>
                </a:lnTo>
                <a:cubicBezTo>
                  <a:pt x="121" y="6780"/>
                  <a:pt x="103" y="6776"/>
                  <a:pt x="86" y="6769"/>
                </a:cubicBezTo>
                <a:cubicBezTo>
                  <a:pt x="69" y="6762"/>
                  <a:pt x="54" y="6752"/>
                  <a:pt x="41" y="6739"/>
                </a:cubicBezTo>
                <a:cubicBezTo>
                  <a:pt x="28" y="6726"/>
                  <a:pt x="18" y="6711"/>
                  <a:pt x="11" y="6694"/>
                </a:cubicBezTo>
                <a:cubicBezTo>
                  <a:pt x="4" y="6677"/>
                  <a:pt x="0" y="6659"/>
                  <a:pt x="0" y="664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08" name="文本框 607"/>
          <p:cNvSpPr txBox="1"/>
          <p:nvPr/>
        </p:nvSpPr>
        <p:spPr>
          <a:xfrm>
            <a:off x="534960" y="305748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实现策略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9" name="文本框 608"/>
          <p:cNvSpPr txBox="1"/>
          <p:nvPr/>
        </p:nvSpPr>
        <p:spPr>
          <a:xfrm>
            <a:off x="668520" y="360468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0" name="文本框 609"/>
          <p:cNvSpPr txBox="1"/>
          <p:nvPr/>
        </p:nvSpPr>
        <p:spPr>
          <a:xfrm>
            <a:off x="808920" y="358920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设置缓存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1" name="文本框 610"/>
          <p:cNvSpPr txBox="1"/>
          <p:nvPr/>
        </p:nvSpPr>
        <p:spPr>
          <a:xfrm>
            <a:off x="668520" y="3771720"/>
            <a:ext cx="1127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embed_cache = {}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2" name="文本框 611"/>
          <p:cNvSpPr txBox="1"/>
          <p:nvPr/>
        </p:nvSpPr>
        <p:spPr>
          <a:xfrm>
            <a:off x="668520" y="3938760"/>
            <a:ext cx="1338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generate_cache = {}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3" name="文本框 612"/>
          <p:cNvSpPr txBox="1"/>
          <p:nvPr/>
        </p:nvSpPr>
        <p:spPr>
          <a:xfrm>
            <a:off x="668520" y="427320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4" name="文本框 613"/>
          <p:cNvSpPr txBox="1"/>
          <p:nvPr/>
        </p:nvSpPr>
        <p:spPr>
          <a:xfrm>
            <a:off x="808920" y="425772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并行处理函数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5" name="文本框 614"/>
          <p:cNvSpPr txBox="1"/>
          <p:nvPr/>
        </p:nvSpPr>
        <p:spPr>
          <a:xfrm>
            <a:off x="668520" y="4440240"/>
            <a:ext cx="2958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def retrieve_and_generate_parallel(query):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6" name="文本框 615"/>
          <p:cNvSpPr txBox="1"/>
          <p:nvPr/>
        </p:nvSpPr>
        <p:spPr>
          <a:xfrm>
            <a:off x="668520" y="4607280"/>
            <a:ext cx="42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</a:t>
            </a:r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7" name="文本框 616"/>
          <p:cNvSpPr txBox="1"/>
          <p:nvPr/>
        </p:nvSpPr>
        <p:spPr>
          <a:xfrm>
            <a:off x="1089720" y="459216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并行执行检索与生成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8" name="文本框 617"/>
          <p:cNvSpPr txBox="1"/>
          <p:nvPr/>
        </p:nvSpPr>
        <p:spPr>
          <a:xfrm>
            <a:off x="668520" y="4774680"/>
            <a:ext cx="2958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with ThreadPoolExecutor() as executor: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19" name="文本框 618"/>
          <p:cNvSpPr txBox="1"/>
          <p:nvPr/>
        </p:nvSpPr>
        <p:spPr>
          <a:xfrm>
            <a:off x="668520" y="4941720"/>
            <a:ext cx="35920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retrieve_future = executor.submit(retrieve)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0" name="文本框 619"/>
          <p:cNvSpPr txBox="1"/>
          <p:nvPr/>
        </p:nvSpPr>
        <p:spPr>
          <a:xfrm>
            <a:off x="668520" y="5108760"/>
            <a:ext cx="2958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context = retrieve_future.result()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1" name="文本框 620"/>
          <p:cNvSpPr txBox="1"/>
          <p:nvPr/>
        </p:nvSpPr>
        <p:spPr>
          <a:xfrm>
            <a:off x="668520" y="5275800"/>
            <a:ext cx="2958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generate_future = executor.submit(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2" name="文本框 621"/>
          <p:cNvSpPr txBox="1"/>
          <p:nvPr/>
        </p:nvSpPr>
        <p:spPr>
          <a:xfrm>
            <a:off x="668520" y="5443200"/>
            <a:ext cx="3028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    get_cached_generation, context)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3" name="任意多边形 622"/>
          <p:cNvSpPr/>
          <p:nvPr/>
        </p:nvSpPr>
        <p:spPr>
          <a:xfrm>
            <a:off x="5448240" y="3450960"/>
            <a:ext cx="259560" cy="334800"/>
          </a:xfrm>
          <a:custGeom>
            <a:avLst/>
            <a:gdLst/>
            <a:ahLst/>
            <a:cxnLst/>
            <a:rect l="0" t="0" r="r" b="b"/>
            <a:pathLst>
              <a:path w="721" h="930">
                <a:moveTo>
                  <a:pt x="0" y="570"/>
                </a:moveTo>
                <a:lnTo>
                  <a:pt x="0" y="361"/>
                </a:lnTo>
                <a:cubicBezTo>
                  <a:pt x="0" y="338"/>
                  <a:pt x="3" y="314"/>
                  <a:pt x="7" y="291"/>
                </a:cubicBezTo>
                <a:cubicBezTo>
                  <a:pt x="12" y="268"/>
                  <a:pt x="19" y="245"/>
                  <a:pt x="28" y="224"/>
                </a:cubicBezTo>
                <a:cubicBezTo>
                  <a:pt x="37" y="202"/>
                  <a:pt x="48" y="181"/>
                  <a:pt x="61" y="161"/>
                </a:cubicBezTo>
                <a:cubicBezTo>
                  <a:pt x="74" y="141"/>
                  <a:pt x="89" y="123"/>
                  <a:pt x="106" y="106"/>
                </a:cubicBezTo>
                <a:cubicBezTo>
                  <a:pt x="122" y="89"/>
                  <a:pt x="141" y="74"/>
                  <a:pt x="160" y="61"/>
                </a:cubicBezTo>
                <a:cubicBezTo>
                  <a:pt x="180" y="48"/>
                  <a:pt x="201" y="37"/>
                  <a:pt x="223" y="28"/>
                </a:cubicBezTo>
                <a:cubicBezTo>
                  <a:pt x="244" y="19"/>
                  <a:pt x="267" y="12"/>
                  <a:pt x="290" y="7"/>
                </a:cubicBezTo>
                <a:cubicBezTo>
                  <a:pt x="313" y="3"/>
                  <a:pt x="338" y="0"/>
                  <a:pt x="361" y="0"/>
                </a:cubicBezTo>
                <a:cubicBezTo>
                  <a:pt x="385" y="0"/>
                  <a:pt x="408" y="3"/>
                  <a:pt x="431" y="7"/>
                </a:cubicBezTo>
                <a:cubicBezTo>
                  <a:pt x="455" y="12"/>
                  <a:pt x="477" y="19"/>
                  <a:pt x="499" y="28"/>
                </a:cubicBezTo>
                <a:cubicBezTo>
                  <a:pt x="521" y="37"/>
                  <a:pt x="541" y="48"/>
                  <a:pt x="561" y="61"/>
                </a:cubicBezTo>
                <a:cubicBezTo>
                  <a:pt x="581" y="74"/>
                  <a:pt x="599" y="89"/>
                  <a:pt x="616" y="106"/>
                </a:cubicBezTo>
                <a:cubicBezTo>
                  <a:pt x="632" y="123"/>
                  <a:pt x="647" y="141"/>
                  <a:pt x="660" y="161"/>
                </a:cubicBezTo>
                <a:cubicBezTo>
                  <a:pt x="674" y="181"/>
                  <a:pt x="685" y="202"/>
                  <a:pt x="694" y="224"/>
                </a:cubicBezTo>
                <a:cubicBezTo>
                  <a:pt x="703" y="245"/>
                  <a:pt x="709" y="268"/>
                  <a:pt x="714" y="291"/>
                </a:cubicBezTo>
                <a:cubicBezTo>
                  <a:pt x="719" y="314"/>
                  <a:pt x="721" y="338"/>
                  <a:pt x="721" y="361"/>
                </a:cubicBezTo>
                <a:lnTo>
                  <a:pt x="721" y="570"/>
                </a:lnTo>
                <a:cubicBezTo>
                  <a:pt x="721" y="594"/>
                  <a:pt x="719" y="617"/>
                  <a:pt x="714" y="640"/>
                </a:cubicBezTo>
                <a:cubicBezTo>
                  <a:pt x="709" y="664"/>
                  <a:pt x="703" y="686"/>
                  <a:pt x="694" y="708"/>
                </a:cubicBezTo>
                <a:cubicBezTo>
                  <a:pt x="685" y="730"/>
                  <a:pt x="674" y="750"/>
                  <a:pt x="660" y="770"/>
                </a:cubicBezTo>
                <a:cubicBezTo>
                  <a:pt x="647" y="790"/>
                  <a:pt x="632" y="808"/>
                  <a:pt x="616" y="825"/>
                </a:cubicBezTo>
                <a:cubicBezTo>
                  <a:pt x="599" y="841"/>
                  <a:pt x="581" y="856"/>
                  <a:pt x="561" y="869"/>
                </a:cubicBezTo>
                <a:cubicBezTo>
                  <a:pt x="541" y="883"/>
                  <a:pt x="521" y="894"/>
                  <a:pt x="499" y="903"/>
                </a:cubicBezTo>
                <a:cubicBezTo>
                  <a:pt x="477" y="912"/>
                  <a:pt x="455" y="918"/>
                  <a:pt x="431" y="923"/>
                </a:cubicBezTo>
                <a:cubicBezTo>
                  <a:pt x="408" y="928"/>
                  <a:pt x="385" y="930"/>
                  <a:pt x="361" y="930"/>
                </a:cubicBezTo>
                <a:cubicBezTo>
                  <a:pt x="338" y="930"/>
                  <a:pt x="313" y="928"/>
                  <a:pt x="290" y="923"/>
                </a:cubicBezTo>
                <a:cubicBezTo>
                  <a:pt x="267" y="918"/>
                  <a:pt x="244" y="912"/>
                  <a:pt x="223" y="903"/>
                </a:cubicBezTo>
                <a:cubicBezTo>
                  <a:pt x="201" y="894"/>
                  <a:pt x="180" y="883"/>
                  <a:pt x="160" y="869"/>
                </a:cubicBezTo>
                <a:cubicBezTo>
                  <a:pt x="141" y="856"/>
                  <a:pt x="122" y="841"/>
                  <a:pt x="106" y="825"/>
                </a:cubicBezTo>
                <a:cubicBezTo>
                  <a:pt x="89" y="808"/>
                  <a:pt x="74" y="790"/>
                  <a:pt x="61" y="770"/>
                </a:cubicBezTo>
                <a:cubicBezTo>
                  <a:pt x="48" y="750"/>
                  <a:pt x="37" y="730"/>
                  <a:pt x="28" y="708"/>
                </a:cubicBezTo>
                <a:cubicBezTo>
                  <a:pt x="19" y="686"/>
                  <a:pt x="12" y="664"/>
                  <a:pt x="7" y="640"/>
                </a:cubicBezTo>
                <a:cubicBezTo>
                  <a:pt x="3" y="617"/>
                  <a:pt x="0" y="594"/>
                  <a:pt x="0" y="570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24" name="图片 623"/>
          <p:cNvPicPr/>
          <p:nvPr/>
        </p:nvPicPr>
        <p:blipFill>
          <a:blip r:embed="rId8"/>
          <a:stretch/>
        </p:blipFill>
        <p:spPr>
          <a:xfrm>
            <a:off x="5515560" y="351828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5" name="文本框 624"/>
          <p:cNvSpPr txBox="1"/>
          <p:nvPr/>
        </p:nvSpPr>
        <p:spPr>
          <a:xfrm>
            <a:off x="668520" y="5610240"/>
            <a:ext cx="2747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return generate_future.result()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6" name="文本框 625"/>
          <p:cNvSpPr txBox="1"/>
          <p:nvPr/>
        </p:nvSpPr>
        <p:spPr>
          <a:xfrm>
            <a:off x="5807880" y="3473640"/>
            <a:ext cx="12078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显著提升响应速度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27" name="任意多边形 626"/>
          <p:cNvSpPr/>
          <p:nvPr/>
        </p:nvSpPr>
        <p:spPr>
          <a:xfrm>
            <a:off x="5448240" y="3985920"/>
            <a:ext cx="301320" cy="334800"/>
          </a:xfrm>
          <a:custGeom>
            <a:avLst/>
            <a:gdLst/>
            <a:ahLst/>
            <a:cxnLst/>
            <a:rect l="0" t="0" r="r" b="b"/>
            <a:pathLst>
              <a:path w="837" h="930">
                <a:moveTo>
                  <a:pt x="0" y="511"/>
                </a:moveTo>
                <a:lnTo>
                  <a:pt x="0" y="418"/>
                </a:lnTo>
                <a:cubicBezTo>
                  <a:pt x="0" y="391"/>
                  <a:pt x="3" y="363"/>
                  <a:pt x="8" y="336"/>
                </a:cubicBezTo>
                <a:cubicBezTo>
                  <a:pt x="14" y="310"/>
                  <a:pt x="22" y="283"/>
                  <a:pt x="32" y="258"/>
                </a:cubicBezTo>
                <a:cubicBezTo>
                  <a:pt x="43" y="233"/>
                  <a:pt x="56" y="209"/>
                  <a:pt x="71" y="186"/>
                </a:cubicBezTo>
                <a:cubicBezTo>
                  <a:pt x="86" y="163"/>
                  <a:pt x="103" y="142"/>
                  <a:pt x="123" y="123"/>
                </a:cubicBezTo>
                <a:cubicBezTo>
                  <a:pt x="142" y="103"/>
                  <a:pt x="163" y="86"/>
                  <a:pt x="186" y="71"/>
                </a:cubicBezTo>
                <a:cubicBezTo>
                  <a:pt x="209" y="55"/>
                  <a:pt x="233" y="42"/>
                  <a:pt x="258" y="32"/>
                </a:cubicBezTo>
                <a:cubicBezTo>
                  <a:pt x="284" y="21"/>
                  <a:pt x="310" y="14"/>
                  <a:pt x="338" y="8"/>
                </a:cubicBezTo>
                <a:cubicBezTo>
                  <a:pt x="365" y="3"/>
                  <a:pt x="392" y="0"/>
                  <a:pt x="419" y="0"/>
                </a:cubicBezTo>
                <a:cubicBezTo>
                  <a:pt x="447" y="0"/>
                  <a:pt x="474" y="3"/>
                  <a:pt x="501" y="8"/>
                </a:cubicBezTo>
                <a:cubicBezTo>
                  <a:pt x="528" y="14"/>
                  <a:pt x="554" y="21"/>
                  <a:pt x="579" y="32"/>
                </a:cubicBezTo>
                <a:cubicBezTo>
                  <a:pt x="604" y="42"/>
                  <a:pt x="629" y="55"/>
                  <a:pt x="651" y="71"/>
                </a:cubicBezTo>
                <a:cubicBezTo>
                  <a:pt x="674" y="86"/>
                  <a:pt x="695" y="103"/>
                  <a:pt x="715" y="123"/>
                </a:cubicBezTo>
                <a:cubicBezTo>
                  <a:pt x="734" y="142"/>
                  <a:pt x="751" y="163"/>
                  <a:pt x="767" y="186"/>
                </a:cubicBezTo>
                <a:cubicBezTo>
                  <a:pt x="782" y="209"/>
                  <a:pt x="795" y="233"/>
                  <a:pt x="805" y="258"/>
                </a:cubicBezTo>
                <a:cubicBezTo>
                  <a:pt x="816" y="283"/>
                  <a:pt x="824" y="310"/>
                  <a:pt x="829" y="336"/>
                </a:cubicBezTo>
                <a:cubicBezTo>
                  <a:pt x="834" y="363"/>
                  <a:pt x="837" y="391"/>
                  <a:pt x="837" y="418"/>
                </a:cubicBezTo>
                <a:lnTo>
                  <a:pt x="837" y="511"/>
                </a:lnTo>
                <a:cubicBezTo>
                  <a:pt x="837" y="539"/>
                  <a:pt x="834" y="566"/>
                  <a:pt x="829" y="593"/>
                </a:cubicBezTo>
                <a:cubicBezTo>
                  <a:pt x="824" y="620"/>
                  <a:pt x="816" y="646"/>
                  <a:pt x="805" y="672"/>
                </a:cubicBezTo>
                <a:cubicBezTo>
                  <a:pt x="795" y="697"/>
                  <a:pt x="782" y="721"/>
                  <a:pt x="767" y="744"/>
                </a:cubicBezTo>
                <a:cubicBezTo>
                  <a:pt x="751" y="767"/>
                  <a:pt x="734" y="788"/>
                  <a:pt x="715" y="807"/>
                </a:cubicBezTo>
                <a:cubicBezTo>
                  <a:pt x="695" y="827"/>
                  <a:pt x="674" y="844"/>
                  <a:pt x="651" y="859"/>
                </a:cubicBezTo>
                <a:cubicBezTo>
                  <a:pt x="629" y="874"/>
                  <a:pt x="604" y="887"/>
                  <a:pt x="579" y="898"/>
                </a:cubicBezTo>
                <a:cubicBezTo>
                  <a:pt x="554" y="908"/>
                  <a:pt x="528" y="916"/>
                  <a:pt x="501" y="922"/>
                </a:cubicBezTo>
                <a:cubicBezTo>
                  <a:pt x="474" y="927"/>
                  <a:pt x="447" y="930"/>
                  <a:pt x="419" y="930"/>
                </a:cubicBezTo>
                <a:cubicBezTo>
                  <a:pt x="392" y="930"/>
                  <a:pt x="365" y="927"/>
                  <a:pt x="338" y="922"/>
                </a:cubicBezTo>
                <a:cubicBezTo>
                  <a:pt x="310" y="916"/>
                  <a:pt x="284" y="908"/>
                  <a:pt x="258" y="898"/>
                </a:cubicBezTo>
                <a:cubicBezTo>
                  <a:pt x="233" y="887"/>
                  <a:pt x="209" y="874"/>
                  <a:pt x="186" y="859"/>
                </a:cubicBezTo>
                <a:cubicBezTo>
                  <a:pt x="163" y="844"/>
                  <a:pt x="142" y="827"/>
                  <a:pt x="123" y="807"/>
                </a:cubicBezTo>
                <a:cubicBezTo>
                  <a:pt x="103" y="788"/>
                  <a:pt x="86" y="767"/>
                  <a:pt x="71" y="744"/>
                </a:cubicBezTo>
                <a:cubicBezTo>
                  <a:pt x="56" y="721"/>
                  <a:pt x="43" y="697"/>
                  <a:pt x="32" y="672"/>
                </a:cubicBezTo>
                <a:cubicBezTo>
                  <a:pt x="22" y="646"/>
                  <a:pt x="14" y="620"/>
                  <a:pt x="8" y="593"/>
                </a:cubicBezTo>
                <a:cubicBezTo>
                  <a:pt x="3" y="566"/>
                  <a:pt x="0" y="539"/>
                  <a:pt x="0" y="511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28" name="图片 627"/>
          <p:cNvPicPr/>
          <p:nvPr/>
        </p:nvPicPr>
        <p:blipFill>
          <a:blip r:embed="rId9"/>
          <a:stretch/>
        </p:blipFill>
        <p:spPr>
          <a:xfrm>
            <a:off x="5515560" y="40528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9" name="文本框 628"/>
          <p:cNvSpPr txBox="1"/>
          <p:nvPr/>
        </p:nvSpPr>
        <p:spPr>
          <a:xfrm>
            <a:off x="5807880" y="3697920"/>
            <a:ext cx="24649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首次查询后，相同查询可直接从缓存中获取结果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0" name="文本框 629"/>
          <p:cNvSpPr txBox="1"/>
          <p:nvPr/>
        </p:nvSpPr>
        <p:spPr>
          <a:xfrm>
            <a:off x="5849640" y="4008600"/>
            <a:ext cx="12078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优化计算资源利用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1" name="任意多边形 630"/>
          <p:cNvSpPr/>
          <p:nvPr/>
        </p:nvSpPr>
        <p:spPr>
          <a:xfrm>
            <a:off x="5448240" y="4520880"/>
            <a:ext cx="343080" cy="334440"/>
          </a:xfrm>
          <a:custGeom>
            <a:avLst/>
            <a:gdLst/>
            <a:ahLst/>
            <a:cxnLst/>
            <a:rect l="0" t="0" r="r" b="b"/>
            <a:pathLst>
              <a:path w="953" h="929">
                <a:moveTo>
                  <a:pt x="0" y="464"/>
                </a:moveTo>
                <a:cubicBezTo>
                  <a:pt x="0" y="434"/>
                  <a:pt x="3" y="403"/>
                  <a:pt x="9" y="373"/>
                </a:cubicBezTo>
                <a:cubicBezTo>
                  <a:pt x="15" y="344"/>
                  <a:pt x="24" y="315"/>
                  <a:pt x="36" y="286"/>
                </a:cubicBezTo>
                <a:cubicBezTo>
                  <a:pt x="47" y="258"/>
                  <a:pt x="62" y="231"/>
                  <a:pt x="79" y="206"/>
                </a:cubicBezTo>
                <a:cubicBezTo>
                  <a:pt x="96" y="181"/>
                  <a:pt x="115" y="157"/>
                  <a:pt x="136" y="136"/>
                </a:cubicBezTo>
                <a:cubicBezTo>
                  <a:pt x="158" y="114"/>
                  <a:pt x="181" y="95"/>
                  <a:pt x="207" y="78"/>
                </a:cubicBezTo>
                <a:cubicBezTo>
                  <a:pt x="232" y="61"/>
                  <a:pt x="259" y="47"/>
                  <a:pt x="287" y="35"/>
                </a:cubicBezTo>
                <a:cubicBezTo>
                  <a:pt x="315" y="23"/>
                  <a:pt x="344" y="15"/>
                  <a:pt x="374" y="9"/>
                </a:cubicBezTo>
                <a:cubicBezTo>
                  <a:pt x="404" y="3"/>
                  <a:pt x="434" y="0"/>
                  <a:pt x="465" y="0"/>
                </a:cubicBezTo>
                <a:lnTo>
                  <a:pt x="488" y="0"/>
                </a:lnTo>
                <a:cubicBezTo>
                  <a:pt x="518" y="0"/>
                  <a:pt x="549" y="3"/>
                  <a:pt x="579" y="9"/>
                </a:cubicBezTo>
                <a:cubicBezTo>
                  <a:pt x="609" y="15"/>
                  <a:pt x="638" y="23"/>
                  <a:pt x="667" y="35"/>
                </a:cubicBezTo>
                <a:cubicBezTo>
                  <a:pt x="695" y="47"/>
                  <a:pt x="721" y="61"/>
                  <a:pt x="747" y="78"/>
                </a:cubicBezTo>
                <a:cubicBezTo>
                  <a:pt x="772" y="95"/>
                  <a:pt x="796" y="114"/>
                  <a:pt x="817" y="136"/>
                </a:cubicBezTo>
                <a:cubicBezTo>
                  <a:pt x="839" y="157"/>
                  <a:pt x="858" y="181"/>
                  <a:pt x="875" y="206"/>
                </a:cubicBezTo>
                <a:cubicBezTo>
                  <a:pt x="892" y="231"/>
                  <a:pt x="906" y="258"/>
                  <a:pt x="918" y="286"/>
                </a:cubicBezTo>
                <a:cubicBezTo>
                  <a:pt x="929" y="315"/>
                  <a:pt x="938" y="344"/>
                  <a:pt x="944" y="373"/>
                </a:cubicBezTo>
                <a:cubicBezTo>
                  <a:pt x="950" y="403"/>
                  <a:pt x="953" y="434"/>
                  <a:pt x="953" y="464"/>
                </a:cubicBezTo>
                <a:cubicBezTo>
                  <a:pt x="953" y="495"/>
                  <a:pt x="950" y="525"/>
                  <a:pt x="944" y="555"/>
                </a:cubicBezTo>
                <a:cubicBezTo>
                  <a:pt x="938" y="584"/>
                  <a:pt x="929" y="614"/>
                  <a:pt x="918" y="642"/>
                </a:cubicBezTo>
                <a:cubicBezTo>
                  <a:pt x="906" y="670"/>
                  <a:pt x="892" y="697"/>
                  <a:pt x="875" y="722"/>
                </a:cubicBezTo>
                <a:cubicBezTo>
                  <a:pt x="858" y="747"/>
                  <a:pt x="839" y="771"/>
                  <a:pt x="817" y="792"/>
                </a:cubicBezTo>
                <a:cubicBezTo>
                  <a:pt x="796" y="814"/>
                  <a:pt x="772" y="833"/>
                  <a:pt x="747" y="850"/>
                </a:cubicBezTo>
                <a:cubicBezTo>
                  <a:pt x="721" y="867"/>
                  <a:pt x="695" y="881"/>
                  <a:pt x="667" y="893"/>
                </a:cubicBezTo>
                <a:cubicBezTo>
                  <a:pt x="638" y="906"/>
                  <a:pt x="609" y="914"/>
                  <a:pt x="579" y="920"/>
                </a:cubicBezTo>
                <a:cubicBezTo>
                  <a:pt x="549" y="926"/>
                  <a:pt x="518" y="929"/>
                  <a:pt x="488" y="929"/>
                </a:cubicBezTo>
                <a:lnTo>
                  <a:pt x="465" y="929"/>
                </a:lnTo>
                <a:cubicBezTo>
                  <a:pt x="434" y="929"/>
                  <a:pt x="404" y="926"/>
                  <a:pt x="374" y="920"/>
                </a:cubicBezTo>
                <a:cubicBezTo>
                  <a:pt x="344" y="914"/>
                  <a:pt x="315" y="906"/>
                  <a:pt x="287" y="893"/>
                </a:cubicBezTo>
                <a:cubicBezTo>
                  <a:pt x="259" y="881"/>
                  <a:pt x="232" y="867"/>
                  <a:pt x="207" y="850"/>
                </a:cubicBezTo>
                <a:cubicBezTo>
                  <a:pt x="181" y="833"/>
                  <a:pt x="158" y="814"/>
                  <a:pt x="136" y="792"/>
                </a:cubicBezTo>
                <a:cubicBezTo>
                  <a:pt x="115" y="771"/>
                  <a:pt x="96" y="747"/>
                  <a:pt x="79" y="722"/>
                </a:cubicBezTo>
                <a:cubicBezTo>
                  <a:pt x="62" y="697"/>
                  <a:pt x="47" y="670"/>
                  <a:pt x="36" y="642"/>
                </a:cubicBezTo>
                <a:cubicBezTo>
                  <a:pt x="24" y="614"/>
                  <a:pt x="15" y="584"/>
                  <a:pt x="9" y="555"/>
                </a:cubicBezTo>
                <a:cubicBezTo>
                  <a:pt x="3" y="525"/>
                  <a:pt x="0" y="495"/>
                  <a:pt x="0" y="464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32" name="图片 631"/>
          <p:cNvPicPr/>
          <p:nvPr/>
        </p:nvPicPr>
        <p:blipFill>
          <a:blip r:embed="rId10"/>
          <a:stretch/>
        </p:blipFill>
        <p:spPr>
          <a:xfrm>
            <a:off x="5515560" y="458784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3" name="文本框 632"/>
          <p:cNvSpPr txBox="1"/>
          <p:nvPr/>
        </p:nvSpPr>
        <p:spPr>
          <a:xfrm>
            <a:off x="5849640" y="4232880"/>
            <a:ext cx="25822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减少重复计算，并行处理多任务，提高系统吞吐量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4" name="文本框 633"/>
          <p:cNvSpPr txBox="1"/>
          <p:nvPr/>
        </p:nvSpPr>
        <p:spPr>
          <a:xfrm>
            <a:off x="5891400" y="4543200"/>
            <a:ext cx="120780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高并发场景稳定性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35" name="图片 634"/>
          <p:cNvPicPr/>
          <p:nvPr/>
        </p:nvPicPr>
        <p:blipFill>
          <a:blip r:embed="rId11"/>
          <a:stretch/>
        </p:blipFill>
        <p:spPr>
          <a:xfrm>
            <a:off x="702000" y="653508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6" name="文本框 635"/>
          <p:cNvSpPr txBox="1"/>
          <p:nvPr/>
        </p:nvSpPr>
        <p:spPr>
          <a:xfrm>
            <a:off x="5891400" y="4767480"/>
            <a:ext cx="21128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在多用户同时访问时保持一致的响应体验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7" name="文本框 636"/>
          <p:cNvSpPr txBox="1"/>
          <p:nvPr/>
        </p:nvSpPr>
        <p:spPr>
          <a:xfrm>
            <a:off x="1086480" y="634068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性能提升效果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8" name="文本框 637"/>
          <p:cNvSpPr txBox="1"/>
          <p:nvPr/>
        </p:nvSpPr>
        <p:spPr>
          <a:xfrm>
            <a:off x="1086480" y="6606720"/>
            <a:ext cx="46947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首次查询时完整执行检索和生成过程，后续相同查询可</a:t>
            </a:r>
            <a:r>
              <a:rPr lang="zh-CN" sz="1050" b="0" u="none" strike="noStrike">
                <a:solidFill>
                  <a:srgbClr val="FF8C00"/>
                </a:solidFill>
                <a:effectLst/>
                <a:uFillTx/>
                <a:latin typeface="WenQuanYiZenHei"/>
                <a:ea typeface="WenQuanYiZenHei"/>
              </a:rPr>
              <a:t>直接从缓存中获取结果</a:t>
            </a:r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39" name="文本框 638"/>
          <p:cNvSpPr txBox="1"/>
          <p:nvPr/>
        </p:nvSpPr>
        <p:spPr>
          <a:xfrm>
            <a:off x="5766120" y="661464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0" name="文本框 639"/>
          <p:cNvSpPr txBox="1"/>
          <p:nvPr/>
        </p:nvSpPr>
        <p:spPr>
          <a:xfrm>
            <a:off x="5803200" y="6606720"/>
            <a:ext cx="4158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同时通过并行处理</a:t>
            </a:r>
            <a:r>
              <a:rPr lang="zh-CN" sz="1050" b="0" u="none" strike="noStrike">
                <a:solidFill>
                  <a:srgbClr val="4DA6FF"/>
                </a:solidFill>
                <a:effectLst/>
                <a:uFillTx/>
                <a:latin typeface="WenQuanYiZenHei"/>
                <a:ea typeface="WenQuanYiZenHei"/>
              </a:rPr>
              <a:t>减少了整体等待时间</a:t>
            </a:r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，使系统在高并发场景中保持稳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1" name="任意多边形 640"/>
          <p:cNvSpPr/>
          <p:nvPr/>
        </p:nvSpPr>
        <p:spPr>
          <a:xfrm>
            <a:off x="3142080" y="2189160"/>
            <a:ext cx="668880" cy="17280"/>
          </a:xfrm>
          <a:custGeom>
            <a:avLst/>
            <a:gdLst/>
            <a:ahLst/>
            <a:cxnLst/>
            <a:rect l="0" t="0" r="r" b="b"/>
            <a:pathLst>
              <a:path w="1858" h="48">
                <a:moveTo>
                  <a:pt x="0" y="0"/>
                </a:moveTo>
                <a:lnTo>
                  <a:pt x="1858" y="0"/>
                </a:lnTo>
                <a:lnTo>
                  <a:pt x="1858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FF8C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2" name="任意多边形 641"/>
          <p:cNvSpPr/>
          <p:nvPr/>
        </p:nvSpPr>
        <p:spPr>
          <a:xfrm>
            <a:off x="3727080" y="2155680"/>
            <a:ext cx="83880" cy="84240"/>
          </a:xfrm>
          <a:custGeom>
            <a:avLst/>
            <a:gdLst/>
            <a:ahLst/>
            <a:cxnLst/>
            <a:rect l="0" t="0" r="r" b="b"/>
            <a:pathLst>
              <a:path w="233" h="234">
                <a:moveTo>
                  <a:pt x="0" y="0"/>
                </a:moveTo>
                <a:lnTo>
                  <a:pt x="0" y="234"/>
                </a:lnTo>
                <a:lnTo>
                  <a:pt x="233" y="117"/>
                </a:lnTo>
                <a:lnTo>
                  <a:pt x="0" y="0"/>
                </a:lnTo>
                <a:close/>
              </a:path>
            </a:pathLst>
          </a:custGeom>
          <a:solidFill>
            <a:srgbClr val="FF8C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3" name="任意多边形 642"/>
          <p:cNvSpPr/>
          <p:nvPr/>
        </p:nvSpPr>
        <p:spPr>
          <a:xfrm>
            <a:off x="6885720" y="2189160"/>
            <a:ext cx="668880" cy="17280"/>
          </a:xfrm>
          <a:custGeom>
            <a:avLst/>
            <a:gdLst/>
            <a:ahLst/>
            <a:cxnLst/>
            <a:rect l="0" t="0" r="r" b="b"/>
            <a:pathLst>
              <a:path w="1858" h="48">
                <a:moveTo>
                  <a:pt x="0" y="0"/>
                </a:moveTo>
                <a:lnTo>
                  <a:pt x="1858" y="0"/>
                </a:lnTo>
                <a:lnTo>
                  <a:pt x="1858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FF8C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4" name="任意多边形 643"/>
          <p:cNvSpPr/>
          <p:nvPr/>
        </p:nvSpPr>
        <p:spPr>
          <a:xfrm>
            <a:off x="7470720" y="2155680"/>
            <a:ext cx="83880" cy="84240"/>
          </a:xfrm>
          <a:custGeom>
            <a:avLst/>
            <a:gdLst/>
            <a:ahLst/>
            <a:cxnLst/>
            <a:rect l="0" t="0" r="r" b="b"/>
            <a:pathLst>
              <a:path w="233" h="234">
                <a:moveTo>
                  <a:pt x="0" y="0"/>
                </a:moveTo>
                <a:lnTo>
                  <a:pt x="0" y="234"/>
                </a:lnTo>
                <a:lnTo>
                  <a:pt x="233" y="117"/>
                </a:lnTo>
                <a:lnTo>
                  <a:pt x="0" y="0"/>
                </a:lnTo>
                <a:close/>
              </a:path>
            </a:pathLst>
          </a:custGeom>
          <a:solidFill>
            <a:srgbClr val="FF8C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5" name="文本框 644"/>
          <p:cNvSpPr txBox="1"/>
          <p:nvPr/>
        </p:nvSpPr>
        <p:spPr>
          <a:xfrm>
            <a:off x="1086480" y="680724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定的响应速度。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6" name="文本框 645"/>
          <p:cNvSpPr txBox="1"/>
          <p:nvPr/>
        </p:nvSpPr>
        <p:spPr>
          <a:xfrm>
            <a:off x="10004400" y="6796800"/>
            <a:ext cx="3596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11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7" name="图片 646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48" name="图片 647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49" name="图片 648"/>
          <p:cNvPicPr/>
          <p:nvPr/>
        </p:nvPicPr>
        <p:blipFill>
          <a:blip r:embed="rId4"/>
          <a:stretch/>
        </p:blipFill>
        <p:spPr>
          <a:xfrm>
            <a:off x="4813560" y="802080"/>
            <a:ext cx="106920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0" name="任意多边形 649"/>
          <p:cNvSpPr/>
          <p:nvPr/>
        </p:nvSpPr>
        <p:spPr>
          <a:xfrm>
            <a:off x="534600" y="3125160"/>
            <a:ext cx="9627480" cy="2256840"/>
          </a:xfrm>
          <a:custGeom>
            <a:avLst/>
            <a:gdLst/>
            <a:ahLst/>
            <a:cxnLst/>
            <a:rect l="0" t="0" r="r" b="b"/>
            <a:pathLst>
              <a:path w="26743" h="6269">
                <a:moveTo>
                  <a:pt x="0" y="6083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26557" y="0"/>
                </a:lnTo>
                <a:cubicBezTo>
                  <a:pt x="26581" y="0"/>
                  <a:pt x="26605" y="5"/>
                  <a:pt x="26628" y="14"/>
                </a:cubicBezTo>
                <a:cubicBezTo>
                  <a:pt x="26651" y="24"/>
                  <a:pt x="26671" y="37"/>
                  <a:pt x="26688" y="55"/>
                </a:cubicBezTo>
                <a:cubicBezTo>
                  <a:pt x="26706" y="72"/>
                  <a:pt x="26719" y="92"/>
                  <a:pt x="26728" y="115"/>
                </a:cubicBezTo>
                <a:cubicBezTo>
                  <a:pt x="26738" y="138"/>
                  <a:pt x="26743" y="161"/>
                  <a:pt x="26743" y="186"/>
                </a:cubicBezTo>
                <a:lnTo>
                  <a:pt x="26743" y="6083"/>
                </a:lnTo>
                <a:cubicBezTo>
                  <a:pt x="26743" y="6108"/>
                  <a:pt x="26738" y="6131"/>
                  <a:pt x="26728" y="6154"/>
                </a:cubicBezTo>
                <a:cubicBezTo>
                  <a:pt x="26719" y="6177"/>
                  <a:pt x="26706" y="6197"/>
                  <a:pt x="26688" y="6214"/>
                </a:cubicBezTo>
                <a:cubicBezTo>
                  <a:pt x="26671" y="6232"/>
                  <a:pt x="26651" y="6245"/>
                  <a:pt x="26628" y="6255"/>
                </a:cubicBezTo>
                <a:cubicBezTo>
                  <a:pt x="26605" y="6264"/>
                  <a:pt x="26581" y="6269"/>
                  <a:pt x="26557" y="6269"/>
                </a:cubicBezTo>
                <a:lnTo>
                  <a:pt x="186" y="6269"/>
                </a:lnTo>
                <a:cubicBezTo>
                  <a:pt x="161" y="6269"/>
                  <a:pt x="138" y="6264"/>
                  <a:pt x="115" y="6255"/>
                </a:cubicBezTo>
                <a:cubicBezTo>
                  <a:pt x="92" y="6245"/>
                  <a:pt x="72" y="6232"/>
                  <a:pt x="55" y="6214"/>
                </a:cubicBezTo>
                <a:cubicBezTo>
                  <a:pt x="37" y="6197"/>
                  <a:pt x="24" y="6177"/>
                  <a:pt x="14" y="6154"/>
                </a:cubicBezTo>
                <a:cubicBezTo>
                  <a:pt x="5" y="6131"/>
                  <a:pt x="0" y="6108"/>
                  <a:pt x="0" y="6083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1" name="任意多边形 650"/>
          <p:cNvSpPr/>
          <p:nvPr/>
        </p:nvSpPr>
        <p:spPr>
          <a:xfrm>
            <a:off x="534600" y="3125160"/>
            <a:ext cx="9627480" cy="2256840"/>
          </a:xfrm>
          <a:custGeom>
            <a:avLst/>
            <a:gdLst/>
            <a:ahLst/>
            <a:cxnLst/>
            <a:rect l="0" t="0" r="r" b="b"/>
            <a:pathLst>
              <a:path w="26743" h="6269">
                <a:moveTo>
                  <a:pt x="0" y="6083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26557" y="0"/>
                </a:lnTo>
                <a:cubicBezTo>
                  <a:pt x="26581" y="0"/>
                  <a:pt x="26605" y="5"/>
                  <a:pt x="26628" y="14"/>
                </a:cubicBezTo>
                <a:cubicBezTo>
                  <a:pt x="26651" y="24"/>
                  <a:pt x="26671" y="37"/>
                  <a:pt x="26688" y="55"/>
                </a:cubicBezTo>
                <a:cubicBezTo>
                  <a:pt x="26706" y="72"/>
                  <a:pt x="26719" y="92"/>
                  <a:pt x="26728" y="115"/>
                </a:cubicBezTo>
                <a:cubicBezTo>
                  <a:pt x="26738" y="138"/>
                  <a:pt x="26743" y="161"/>
                  <a:pt x="26743" y="186"/>
                </a:cubicBezTo>
                <a:lnTo>
                  <a:pt x="26743" y="6083"/>
                </a:lnTo>
                <a:cubicBezTo>
                  <a:pt x="26743" y="6108"/>
                  <a:pt x="26738" y="6131"/>
                  <a:pt x="26728" y="6154"/>
                </a:cubicBezTo>
                <a:cubicBezTo>
                  <a:pt x="26719" y="6177"/>
                  <a:pt x="26706" y="6197"/>
                  <a:pt x="26688" y="6214"/>
                </a:cubicBezTo>
                <a:cubicBezTo>
                  <a:pt x="26671" y="6232"/>
                  <a:pt x="26651" y="6245"/>
                  <a:pt x="26628" y="6255"/>
                </a:cubicBezTo>
                <a:cubicBezTo>
                  <a:pt x="26605" y="6264"/>
                  <a:pt x="26581" y="6269"/>
                  <a:pt x="26557" y="6269"/>
                </a:cubicBezTo>
                <a:lnTo>
                  <a:pt x="186" y="6269"/>
                </a:lnTo>
                <a:cubicBezTo>
                  <a:pt x="161" y="6269"/>
                  <a:pt x="138" y="6264"/>
                  <a:pt x="115" y="6255"/>
                </a:cubicBezTo>
                <a:cubicBezTo>
                  <a:pt x="92" y="6245"/>
                  <a:pt x="72" y="6232"/>
                  <a:pt x="55" y="6214"/>
                </a:cubicBezTo>
                <a:cubicBezTo>
                  <a:pt x="37" y="6197"/>
                  <a:pt x="24" y="6177"/>
                  <a:pt x="14" y="6154"/>
                </a:cubicBezTo>
                <a:cubicBezTo>
                  <a:pt x="5" y="6131"/>
                  <a:pt x="0" y="6108"/>
                  <a:pt x="0" y="6083"/>
                </a:cubicBezTo>
                <a:moveTo>
                  <a:pt x="23" y="186"/>
                </a:moveTo>
                <a:lnTo>
                  <a:pt x="23" y="6083"/>
                </a:lnTo>
                <a:cubicBezTo>
                  <a:pt x="23" y="6094"/>
                  <a:pt x="24" y="6104"/>
                  <a:pt x="26" y="6115"/>
                </a:cubicBezTo>
                <a:cubicBezTo>
                  <a:pt x="29" y="6125"/>
                  <a:pt x="32" y="6135"/>
                  <a:pt x="36" y="6145"/>
                </a:cubicBezTo>
                <a:cubicBezTo>
                  <a:pt x="40" y="6155"/>
                  <a:pt x="45" y="6164"/>
                  <a:pt x="51" y="6173"/>
                </a:cubicBezTo>
                <a:cubicBezTo>
                  <a:pt x="57" y="6182"/>
                  <a:pt x="63" y="6190"/>
                  <a:pt x="71" y="6198"/>
                </a:cubicBezTo>
                <a:cubicBezTo>
                  <a:pt x="78" y="6205"/>
                  <a:pt x="87" y="6212"/>
                  <a:pt x="96" y="6218"/>
                </a:cubicBezTo>
                <a:cubicBezTo>
                  <a:pt x="104" y="6224"/>
                  <a:pt x="114" y="6229"/>
                  <a:pt x="124" y="6233"/>
                </a:cubicBezTo>
                <a:cubicBezTo>
                  <a:pt x="134" y="6237"/>
                  <a:pt x="144" y="6240"/>
                  <a:pt x="154" y="6242"/>
                </a:cubicBezTo>
                <a:cubicBezTo>
                  <a:pt x="165" y="6244"/>
                  <a:pt x="175" y="6245"/>
                  <a:pt x="186" y="6245"/>
                </a:cubicBezTo>
                <a:lnTo>
                  <a:pt x="26557" y="6245"/>
                </a:lnTo>
                <a:cubicBezTo>
                  <a:pt x="26568" y="6245"/>
                  <a:pt x="26578" y="6244"/>
                  <a:pt x="26589" y="6242"/>
                </a:cubicBezTo>
                <a:cubicBezTo>
                  <a:pt x="26599" y="6240"/>
                  <a:pt x="26609" y="6237"/>
                  <a:pt x="26619" y="6233"/>
                </a:cubicBezTo>
                <a:cubicBezTo>
                  <a:pt x="26629" y="6229"/>
                  <a:pt x="26638" y="6224"/>
                  <a:pt x="26647" y="6218"/>
                </a:cubicBezTo>
                <a:cubicBezTo>
                  <a:pt x="26656" y="6212"/>
                  <a:pt x="26664" y="6205"/>
                  <a:pt x="26672" y="6198"/>
                </a:cubicBezTo>
                <a:cubicBezTo>
                  <a:pt x="26679" y="6190"/>
                  <a:pt x="26686" y="6182"/>
                  <a:pt x="26692" y="6173"/>
                </a:cubicBezTo>
                <a:cubicBezTo>
                  <a:pt x="26698" y="6164"/>
                  <a:pt x="26703" y="6155"/>
                  <a:pt x="26707" y="6145"/>
                </a:cubicBezTo>
                <a:cubicBezTo>
                  <a:pt x="26711" y="6135"/>
                  <a:pt x="26714" y="6125"/>
                  <a:pt x="26716" y="6115"/>
                </a:cubicBezTo>
                <a:cubicBezTo>
                  <a:pt x="26718" y="6104"/>
                  <a:pt x="26719" y="6094"/>
                  <a:pt x="26719" y="6083"/>
                </a:cubicBezTo>
                <a:lnTo>
                  <a:pt x="26719" y="186"/>
                </a:lnTo>
                <a:cubicBezTo>
                  <a:pt x="26719" y="175"/>
                  <a:pt x="26718" y="165"/>
                  <a:pt x="26716" y="154"/>
                </a:cubicBezTo>
                <a:cubicBezTo>
                  <a:pt x="26714" y="144"/>
                  <a:pt x="26711" y="134"/>
                  <a:pt x="26707" y="124"/>
                </a:cubicBezTo>
                <a:cubicBezTo>
                  <a:pt x="26703" y="114"/>
                  <a:pt x="26698" y="104"/>
                  <a:pt x="26692" y="96"/>
                </a:cubicBezTo>
                <a:cubicBezTo>
                  <a:pt x="26686" y="87"/>
                  <a:pt x="26679" y="79"/>
                  <a:pt x="26672" y="71"/>
                </a:cubicBezTo>
                <a:cubicBezTo>
                  <a:pt x="26664" y="63"/>
                  <a:pt x="26656" y="57"/>
                  <a:pt x="26647" y="51"/>
                </a:cubicBezTo>
                <a:cubicBezTo>
                  <a:pt x="26638" y="45"/>
                  <a:pt x="26629" y="40"/>
                  <a:pt x="26619" y="36"/>
                </a:cubicBezTo>
                <a:cubicBezTo>
                  <a:pt x="26609" y="32"/>
                  <a:pt x="26599" y="29"/>
                  <a:pt x="26589" y="27"/>
                </a:cubicBezTo>
                <a:cubicBezTo>
                  <a:pt x="26578" y="24"/>
                  <a:pt x="26568" y="23"/>
                  <a:pt x="26557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4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2" name="文本框 651"/>
          <p:cNvSpPr txBox="1"/>
          <p:nvPr/>
        </p:nvSpPr>
        <p:spPr>
          <a:xfrm>
            <a:off x="4145040" y="312120"/>
            <a:ext cx="240264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性能优化效果对比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3" name="文本框 652"/>
          <p:cNvSpPr txBox="1"/>
          <p:nvPr/>
        </p:nvSpPr>
        <p:spPr>
          <a:xfrm>
            <a:off x="534960" y="1084320"/>
            <a:ext cx="25156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r>
              <a:rPr lang="zh-CN" sz="1320" b="0" u="none" strike="noStrike">
                <a:solidFill>
                  <a:srgbClr val="4DA6FF"/>
                </a:solidFill>
                <a:effectLst/>
                <a:uFillTx/>
                <a:latin typeface="WenQuanYiZenHei"/>
                <a:ea typeface="WenQuanYiZenHei"/>
              </a:rPr>
              <a:t>缓存机制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与</a:t>
            </a:r>
            <a:r>
              <a:rPr lang="zh-CN" sz="1320" b="0" u="none" strike="noStrike">
                <a:solidFill>
                  <a:srgbClr val="FF8C00"/>
                </a:solidFill>
                <a:effectLst/>
                <a:uFillTx/>
                <a:latin typeface="WenQuanYiZenHei"/>
                <a:ea typeface="WenQuanYiZenHei"/>
              </a:rPr>
              <a:t>并行处理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的优化，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4" name="文本框 653"/>
          <p:cNvSpPr txBox="1"/>
          <p:nvPr/>
        </p:nvSpPr>
        <p:spPr>
          <a:xfrm>
            <a:off x="3042000" y="1094040"/>
            <a:ext cx="363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5" name="任意多边形 654"/>
          <p:cNvSpPr/>
          <p:nvPr/>
        </p:nvSpPr>
        <p:spPr>
          <a:xfrm>
            <a:off x="534600" y="1504080"/>
            <a:ext cx="3117600" cy="1420920"/>
          </a:xfrm>
          <a:custGeom>
            <a:avLst/>
            <a:gdLst/>
            <a:ahLst/>
            <a:cxnLst/>
            <a:rect l="0" t="0" r="r" b="b"/>
            <a:pathLst>
              <a:path w="8660" h="3947">
                <a:moveTo>
                  <a:pt x="0" y="3761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8474" y="0"/>
                </a:lnTo>
                <a:cubicBezTo>
                  <a:pt x="8499" y="0"/>
                  <a:pt x="8522" y="5"/>
                  <a:pt x="8545" y="14"/>
                </a:cubicBezTo>
                <a:cubicBezTo>
                  <a:pt x="8568" y="23"/>
                  <a:pt x="8588" y="37"/>
                  <a:pt x="8605" y="54"/>
                </a:cubicBezTo>
                <a:cubicBezTo>
                  <a:pt x="8623" y="72"/>
                  <a:pt x="8636" y="92"/>
                  <a:pt x="8645" y="114"/>
                </a:cubicBezTo>
                <a:cubicBezTo>
                  <a:pt x="8655" y="137"/>
                  <a:pt x="8660" y="161"/>
                  <a:pt x="8660" y="186"/>
                </a:cubicBezTo>
                <a:lnTo>
                  <a:pt x="8660" y="3761"/>
                </a:lnTo>
                <a:cubicBezTo>
                  <a:pt x="8660" y="3786"/>
                  <a:pt x="8655" y="3810"/>
                  <a:pt x="8645" y="3832"/>
                </a:cubicBezTo>
                <a:cubicBezTo>
                  <a:pt x="8636" y="3855"/>
                  <a:pt x="8623" y="3875"/>
                  <a:pt x="8605" y="3893"/>
                </a:cubicBezTo>
                <a:cubicBezTo>
                  <a:pt x="8588" y="3910"/>
                  <a:pt x="8568" y="3924"/>
                  <a:pt x="8545" y="3933"/>
                </a:cubicBezTo>
                <a:cubicBezTo>
                  <a:pt x="8522" y="3942"/>
                  <a:pt x="8499" y="3947"/>
                  <a:pt x="8474" y="3947"/>
                </a:cubicBezTo>
                <a:lnTo>
                  <a:pt x="186" y="3947"/>
                </a:lnTo>
                <a:cubicBezTo>
                  <a:pt x="161" y="3947"/>
                  <a:pt x="138" y="3942"/>
                  <a:pt x="115" y="3933"/>
                </a:cubicBezTo>
                <a:cubicBezTo>
                  <a:pt x="92" y="3924"/>
                  <a:pt x="72" y="3910"/>
                  <a:pt x="55" y="3893"/>
                </a:cubicBezTo>
                <a:cubicBezTo>
                  <a:pt x="37" y="3875"/>
                  <a:pt x="24" y="3855"/>
                  <a:pt x="14" y="3832"/>
                </a:cubicBezTo>
                <a:cubicBezTo>
                  <a:pt x="5" y="3810"/>
                  <a:pt x="0" y="3786"/>
                  <a:pt x="0" y="3761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56" name="任意多边形 655"/>
          <p:cNvSpPr/>
          <p:nvPr/>
        </p:nvSpPr>
        <p:spPr>
          <a:xfrm>
            <a:off x="534600" y="1504080"/>
            <a:ext cx="3117600" cy="1420920"/>
          </a:xfrm>
          <a:custGeom>
            <a:avLst/>
            <a:gdLst/>
            <a:ahLst/>
            <a:cxnLst/>
            <a:rect l="0" t="0" r="r" b="b"/>
            <a:pathLst>
              <a:path w="8660" h="3947">
                <a:moveTo>
                  <a:pt x="0" y="3761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8474" y="0"/>
                </a:lnTo>
                <a:cubicBezTo>
                  <a:pt x="8499" y="0"/>
                  <a:pt x="8522" y="5"/>
                  <a:pt x="8545" y="14"/>
                </a:cubicBezTo>
                <a:cubicBezTo>
                  <a:pt x="8568" y="23"/>
                  <a:pt x="8588" y="37"/>
                  <a:pt x="8605" y="54"/>
                </a:cubicBezTo>
                <a:cubicBezTo>
                  <a:pt x="8623" y="72"/>
                  <a:pt x="8636" y="92"/>
                  <a:pt x="8645" y="114"/>
                </a:cubicBezTo>
                <a:cubicBezTo>
                  <a:pt x="8655" y="137"/>
                  <a:pt x="8660" y="161"/>
                  <a:pt x="8660" y="186"/>
                </a:cubicBezTo>
                <a:lnTo>
                  <a:pt x="8660" y="3761"/>
                </a:lnTo>
                <a:cubicBezTo>
                  <a:pt x="8660" y="3786"/>
                  <a:pt x="8655" y="3810"/>
                  <a:pt x="8645" y="3832"/>
                </a:cubicBezTo>
                <a:cubicBezTo>
                  <a:pt x="8636" y="3855"/>
                  <a:pt x="8623" y="3875"/>
                  <a:pt x="8605" y="3893"/>
                </a:cubicBezTo>
                <a:cubicBezTo>
                  <a:pt x="8588" y="3910"/>
                  <a:pt x="8568" y="3924"/>
                  <a:pt x="8545" y="3933"/>
                </a:cubicBezTo>
                <a:cubicBezTo>
                  <a:pt x="8522" y="3942"/>
                  <a:pt x="8499" y="3947"/>
                  <a:pt x="8474" y="3947"/>
                </a:cubicBezTo>
                <a:lnTo>
                  <a:pt x="186" y="3947"/>
                </a:lnTo>
                <a:cubicBezTo>
                  <a:pt x="161" y="3947"/>
                  <a:pt x="138" y="3942"/>
                  <a:pt x="115" y="3933"/>
                </a:cubicBezTo>
                <a:cubicBezTo>
                  <a:pt x="92" y="3924"/>
                  <a:pt x="72" y="3910"/>
                  <a:pt x="55" y="3893"/>
                </a:cubicBezTo>
                <a:cubicBezTo>
                  <a:pt x="37" y="3875"/>
                  <a:pt x="24" y="3855"/>
                  <a:pt x="14" y="3832"/>
                </a:cubicBezTo>
                <a:cubicBezTo>
                  <a:pt x="5" y="3810"/>
                  <a:pt x="0" y="3786"/>
                  <a:pt x="0" y="3761"/>
                </a:cubicBezTo>
                <a:moveTo>
                  <a:pt x="23" y="186"/>
                </a:moveTo>
                <a:lnTo>
                  <a:pt x="23" y="3761"/>
                </a:lnTo>
                <a:cubicBezTo>
                  <a:pt x="23" y="3772"/>
                  <a:pt x="24" y="3783"/>
                  <a:pt x="26" y="3793"/>
                </a:cubicBezTo>
                <a:cubicBezTo>
                  <a:pt x="29" y="3804"/>
                  <a:pt x="32" y="3814"/>
                  <a:pt x="36" y="3824"/>
                </a:cubicBezTo>
                <a:cubicBezTo>
                  <a:pt x="40" y="3833"/>
                  <a:pt x="45" y="3843"/>
                  <a:pt x="51" y="3852"/>
                </a:cubicBezTo>
                <a:cubicBezTo>
                  <a:pt x="57" y="3861"/>
                  <a:pt x="63" y="3869"/>
                  <a:pt x="71" y="3876"/>
                </a:cubicBezTo>
                <a:cubicBezTo>
                  <a:pt x="78" y="3884"/>
                  <a:pt x="87" y="3891"/>
                  <a:pt x="96" y="3896"/>
                </a:cubicBezTo>
                <a:cubicBezTo>
                  <a:pt x="104" y="3902"/>
                  <a:pt x="114" y="3907"/>
                  <a:pt x="124" y="3911"/>
                </a:cubicBezTo>
                <a:cubicBezTo>
                  <a:pt x="134" y="3916"/>
                  <a:pt x="144" y="3919"/>
                  <a:pt x="154" y="3921"/>
                </a:cubicBezTo>
                <a:cubicBezTo>
                  <a:pt x="165" y="3923"/>
                  <a:pt x="175" y="3924"/>
                  <a:pt x="186" y="3924"/>
                </a:cubicBezTo>
                <a:lnTo>
                  <a:pt x="8474" y="3924"/>
                </a:lnTo>
                <a:cubicBezTo>
                  <a:pt x="8485" y="3924"/>
                  <a:pt x="8495" y="3923"/>
                  <a:pt x="8506" y="3921"/>
                </a:cubicBezTo>
                <a:cubicBezTo>
                  <a:pt x="8516" y="3919"/>
                  <a:pt x="8526" y="3916"/>
                  <a:pt x="8536" y="3911"/>
                </a:cubicBezTo>
                <a:cubicBezTo>
                  <a:pt x="8546" y="3907"/>
                  <a:pt x="8555" y="3902"/>
                  <a:pt x="8564" y="3896"/>
                </a:cubicBezTo>
                <a:cubicBezTo>
                  <a:pt x="8573" y="3891"/>
                  <a:pt x="8581" y="3884"/>
                  <a:pt x="8589" y="3876"/>
                </a:cubicBezTo>
                <a:cubicBezTo>
                  <a:pt x="8596" y="3869"/>
                  <a:pt x="8603" y="3861"/>
                  <a:pt x="8609" y="3852"/>
                </a:cubicBezTo>
                <a:cubicBezTo>
                  <a:pt x="8615" y="3843"/>
                  <a:pt x="8620" y="3833"/>
                  <a:pt x="8624" y="3824"/>
                </a:cubicBezTo>
                <a:cubicBezTo>
                  <a:pt x="8628" y="3814"/>
                  <a:pt x="8631" y="3804"/>
                  <a:pt x="8633" y="3793"/>
                </a:cubicBezTo>
                <a:cubicBezTo>
                  <a:pt x="8635" y="3783"/>
                  <a:pt x="8636" y="3772"/>
                  <a:pt x="8636" y="3761"/>
                </a:cubicBezTo>
                <a:lnTo>
                  <a:pt x="8636" y="186"/>
                </a:lnTo>
                <a:cubicBezTo>
                  <a:pt x="8636" y="175"/>
                  <a:pt x="8635" y="164"/>
                  <a:pt x="8633" y="154"/>
                </a:cubicBezTo>
                <a:cubicBezTo>
                  <a:pt x="8631" y="143"/>
                  <a:pt x="8628" y="133"/>
                  <a:pt x="8624" y="123"/>
                </a:cubicBezTo>
                <a:cubicBezTo>
                  <a:pt x="8620" y="114"/>
                  <a:pt x="8615" y="104"/>
                  <a:pt x="8609" y="95"/>
                </a:cubicBezTo>
                <a:cubicBezTo>
                  <a:pt x="8603" y="86"/>
                  <a:pt x="8596" y="78"/>
                  <a:pt x="8589" y="71"/>
                </a:cubicBezTo>
                <a:cubicBezTo>
                  <a:pt x="8581" y="63"/>
                  <a:pt x="8573" y="56"/>
                  <a:pt x="8564" y="50"/>
                </a:cubicBezTo>
                <a:cubicBezTo>
                  <a:pt x="8555" y="45"/>
                  <a:pt x="8546" y="40"/>
                  <a:pt x="8536" y="35"/>
                </a:cubicBezTo>
                <a:cubicBezTo>
                  <a:pt x="8526" y="31"/>
                  <a:pt x="8516" y="28"/>
                  <a:pt x="8506" y="26"/>
                </a:cubicBezTo>
                <a:cubicBezTo>
                  <a:pt x="8495" y="24"/>
                  <a:pt x="8485" y="23"/>
                  <a:pt x="8474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40"/>
                  <a:pt x="104" y="45"/>
                  <a:pt x="96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57" name="图片 656"/>
          <p:cNvPicPr/>
          <p:nvPr/>
        </p:nvPicPr>
        <p:blipFill>
          <a:blip r:embed="rId5"/>
          <a:stretch/>
        </p:blipFill>
        <p:spPr>
          <a:xfrm>
            <a:off x="710280" y="169632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58" name="文本框 657"/>
          <p:cNvSpPr txBox="1"/>
          <p:nvPr/>
        </p:nvSpPr>
        <p:spPr>
          <a:xfrm>
            <a:off x="3404160" y="1084320"/>
            <a:ext cx="3856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系统在响应时间和资源利用效率上均取得了显著提升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59" name="图片 658"/>
          <p:cNvPicPr/>
          <p:nvPr/>
        </p:nvPicPr>
        <p:blipFill>
          <a:blip r:embed="rId6"/>
          <a:stretch/>
        </p:blipFill>
        <p:spPr>
          <a:xfrm>
            <a:off x="710280" y="2047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0" name="文本框 659"/>
          <p:cNvSpPr txBox="1"/>
          <p:nvPr/>
        </p:nvSpPr>
        <p:spPr>
          <a:xfrm>
            <a:off x="986040" y="169416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缓存命中效果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1" name="图片 660"/>
          <p:cNvPicPr/>
          <p:nvPr/>
        </p:nvPicPr>
        <p:blipFill>
          <a:blip r:embed="rId6"/>
          <a:stretch/>
        </p:blipFill>
        <p:spPr>
          <a:xfrm>
            <a:off x="710280" y="2314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2" name="文本框 661"/>
          <p:cNvSpPr txBox="1"/>
          <p:nvPr/>
        </p:nvSpPr>
        <p:spPr>
          <a:xfrm>
            <a:off x="910800" y="202716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首次查询：完整计算嵌入和生成内容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3" name="图片 662"/>
          <p:cNvPicPr/>
          <p:nvPr/>
        </p:nvPicPr>
        <p:blipFill>
          <a:blip r:embed="rId7"/>
          <a:stretch/>
        </p:blipFill>
        <p:spPr>
          <a:xfrm>
            <a:off x="710280" y="258228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4" name="文本框 663"/>
          <p:cNvSpPr txBox="1"/>
          <p:nvPr/>
        </p:nvSpPr>
        <p:spPr>
          <a:xfrm>
            <a:off x="910800" y="229464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二次查询：直接使用缓存内容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5" name="任意多边形 664"/>
          <p:cNvSpPr/>
          <p:nvPr/>
        </p:nvSpPr>
        <p:spPr>
          <a:xfrm>
            <a:off x="3785400" y="1504080"/>
            <a:ext cx="3125880" cy="1420920"/>
          </a:xfrm>
          <a:custGeom>
            <a:avLst/>
            <a:gdLst/>
            <a:ahLst/>
            <a:cxnLst/>
            <a:rect l="0" t="0" r="r" b="b"/>
            <a:pathLst>
              <a:path w="8683" h="3947">
                <a:moveTo>
                  <a:pt x="0" y="3761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8497" y="0"/>
                </a:lnTo>
                <a:cubicBezTo>
                  <a:pt x="8522" y="0"/>
                  <a:pt x="8545" y="5"/>
                  <a:pt x="8568" y="14"/>
                </a:cubicBezTo>
                <a:cubicBezTo>
                  <a:pt x="8591" y="23"/>
                  <a:pt x="8611" y="37"/>
                  <a:pt x="8628" y="54"/>
                </a:cubicBezTo>
                <a:cubicBezTo>
                  <a:pt x="8646" y="72"/>
                  <a:pt x="8659" y="92"/>
                  <a:pt x="8669" y="114"/>
                </a:cubicBezTo>
                <a:cubicBezTo>
                  <a:pt x="8678" y="137"/>
                  <a:pt x="8683" y="161"/>
                  <a:pt x="8683" y="186"/>
                </a:cubicBezTo>
                <a:lnTo>
                  <a:pt x="8683" y="3761"/>
                </a:lnTo>
                <a:cubicBezTo>
                  <a:pt x="8683" y="3786"/>
                  <a:pt x="8678" y="3810"/>
                  <a:pt x="8669" y="3832"/>
                </a:cubicBezTo>
                <a:cubicBezTo>
                  <a:pt x="8659" y="3855"/>
                  <a:pt x="8646" y="3875"/>
                  <a:pt x="8628" y="3893"/>
                </a:cubicBezTo>
                <a:cubicBezTo>
                  <a:pt x="8611" y="3910"/>
                  <a:pt x="8591" y="3924"/>
                  <a:pt x="8568" y="3933"/>
                </a:cubicBezTo>
                <a:cubicBezTo>
                  <a:pt x="8545" y="3942"/>
                  <a:pt x="8522" y="3947"/>
                  <a:pt x="8497" y="3947"/>
                </a:cubicBezTo>
                <a:lnTo>
                  <a:pt x="186" y="3947"/>
                </a:lnTo>
                <a:cubicBezTo>
                  <a:pt x="161" y="3947"/>
                  <a:pt x="137" y="3942"/>
                  <a:pt x="115" y="3933"/>
                </a:cubicBezTo>
                <a:cubicBezTo>
                  <a:pt x="92" y="3924"/>
                  <a:pt x="72" y="3910"/>
                  <a:pt x="54" y="3893"/>
                </a:cubicBezTo>
                <a:cubicBezTo>
                  <a:pt x="37" y="3875"/>
                  <a:pt x="24" y="3855"/>
                  <a:pt x="14" y="3832"/>
                </a:cubicBezTo>
                <a:cubicBezTo>
                  <a:pt x="5" y="3810"/>
                  <a:pt x="0" y="3786"/>
                  <a:pt x="0" y="3761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66" name="任意多边形 665"/>
          <p:cNvSpPr/>
          <p:nvPr/>
        </p:nvSpPr>
        <p:spPr>
          <a:xfrm>
            <a:off x="3785400" y="1504080"/>
            <a:ext cx="3125880" cy="1420920"/>
          </a:xfrm>
          <a:custGeom>
            <a:avLst/>
            <a:gdLst/>
            <a:ahLst/>
            <a:cxnLst/>
            <a:rect l="0" t="0" r="r" b="b"/>
            <a:pathLst>
              <a:path w="8683" h="3947">
                <a:moveTo>
                  <a:pt x="0" y="3761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8497" y="0"/>
                </a:lnTo>
                <a:cubicBezTo>
                  <a:pt x="8522" y="0"/>
                  <a:pt x="8545" y="5"/>
                  <a:pt x="8568" y="14"/>
                </a:cubicBezTo>
                <a:cubicBezTo>
                  <a:pt x="8591" y="23"/>
                  <a:pt x="8611" y="37"/>
                  <a:pt x="8628" y="54"/>
                </a:cubicBezTo>
                <a:cubicBezTo>
                  <a:pt x="8646" y="72"/>
                  <a:pt x="8659" y="92"/>
                  <a:pt x="8669" y="114"/>
                </a:cubicBezTo>
                <a:cubicBezTo>
                  <a:pt x="8678" y="137"/>
                  <a:pt x="8683" y="161"/>
                  <a:pt x="8683" y="186"/>
                </a:cubicBezTo>
                <a:lnTo>
                  <a:pt x="8683" y="3761"/>
                </a:lnTo>
                <a:cubicBezTo>
                  <a:pt x="8683" y="3786"/>
                  <a:pt x="8678" y="3810"/>
                  <a:pt x="8669" y="3832"/>
                </a:cubicBezTo>
                <a:cubicBezTo>
                  <a:pt x="8659" y="3855"/>
                  <a:pt x="8646" y="3875"/>
                  <a:pt x="8628" y="3893"/>
                </a:cubicBezTo>
                <a:cubicBezTo>
                  <a:pt x="8611" y="3910"/>
                  <a:pt x="8591" y="3924"/>
                  <a:pt x="8568" y="3933"/>
                </a:cubicBezTo>
                <a:cubicBezTo>
                  <a:pt x="8545" y="3942"/>
                  <a:pt x="8522" y="3947"/>
                  <a:pt x="8497" y="3947"/>
                </a:cubicBezTo>
                <a:lnTo>
                  <a:pt x="186" y="3947"/>
                </a:lnTo>
                <a:cubicBezTo>
                  <a:pt x="161" y="3947"/>
                  <a:pt x="137" y="3942"/>
                  <a:pt x="115" y="3933"/>
                </a:cubicBezTo>
                <a:cubicBezTo>
                  <a:pt x="92" y="3924"/>
                  <a:pt x="72" y="3910"/>
                  <a:pt x="54" y="3893"/>
                </a:cubicBezTo>
                <a:cubicBezTo>
                  <a:pt x="37" y="3875"/>
                  <a:pt x="24" y="3855"/>
                  <a:pt x="14" y="3832"/>
                </a:cubicBezTo>
                <a:cubicBezTo>
                  <a:pt x="5" y="3810"/>
                  <a:pt x="0" y="3786"/>
                  <a:pt x="0" y="3761"/>
                </a:cubicBezTo>
                <a:moveTo>
                  <a:pt x="23" y="186"/>
                </a:moveTo>
                <a:lnTo>
                  <a:pt x="23" y="3761"/>
                </a:lnTo>
                <a:cubicBezTo>
                  <a:pt x="23" y="3772"/>
                  <a:pt x="24" y="3783"/>
                  <a:pt x="26" y="3793"/>
                </a:cubicBezTo>
                <a:cubicBezTo>
                  <a:pt x="28" y="3804"/>
                  <a:pt x="32" y="3814"/>
                  <a:pt x="36" y="3824"/>
                </a:cubicBezTo>
                <a:cubicBezTo>
                  <a:pt x="40" y="3833"/>
                  <a:pt x="45" y="3843"/>
                  <a:pt x="51" y="3852"/>
                </a:cubicBezTo>
                <a:cubicBezTo>
                  <a:pt x="57" y="3861"/>
                  <a:pt x="63" y="3869"/>
                  <a:pt x="71" y="3876"/>
                </a:cubicBezTo>
                <a:cubicBezTo>
                  <a:pt x="78" y="3884"/>
                  <a:pt x="87" y="3891"/>
                  <a:pt x="95" y="3896"/>
                </a:cubicBezTo>
                <a:cubicBezTo>
                  <a:pt x="104" y="3902"/>
                  <a:pt x="114" y="3907"/>
                  <a:pt x="124" y="3911"/>
                </a:cubicBezTo>
                <a:cubicBezTo>
                  <a:pt x="133" y="3916"/>
                  <a:pt x="144" y="3919"/>
                  <a:pt x="154" y="3921"/>
                </a:cubicBezTo>
                <a:cubicBezTo>
                  <a:pt x="164" y="3923"/>
                  <a:pt x="175" y="3924"/>
                  <a:pt x="186" y="3924"/>
                </a:cubicBezTo>
                <a:lnTo>
                  <a:pt x="8497" y="3924"/>
                </a:lnTo>
                <a:cubicBezTo>
                  <a:pt x="8508" y="3924"/>
                  <a:pt x="8518" y="3923"/>
                  <a:pt x="8529" y="3921"/>
                </a:cubicBezTo>
                <a:cubicBezTo>
                  <a:pt x="8539" y="3919"/>
                  <a:pt x="8549" y="3916"/>
                  <a:pt x="8559" y="3911"/>
                </a:cubicBezTo>
                <a:cubicBezTo>
                  <a:pt x="8569" y="3907"/>
                  <a:pt x="8578" y="3902"/>
                  <a:pt x="8587" y="3896"/>
                </a:cubicBezTo>
                <a:cubicBezTo>
                  <a:pt x="8596" y="3891"/>
                  <a:pt x="8604" y="3884"/>
                  <a:pt x="8612" y="3876"/>
                </a:cubicBezTo>
                <a:cubicBezTo>
                  <a:pt x="8619" y="3869"/>
                  <a:pt x="8626" y="3861"/>
                  <a:pt x="8632" y="3852"/>
                </a:cubicBezTo>
                <a:cubicBezTo>
                  <a:pt x="8638" y="3843"/>
                  <a:pt x="8643" y="3833"/>
                  <a:pt x="8647" y="3824"/>
                </a:cubicBezTo>
                <a:cubicBezTo>
                  <a:pt x="8651" y="3814"/>
                  <a:pt x="8654" y="3804"/>
                  <a:pt x="8656" y="3793"/>
                </a:cubicBezTo>
                <a:cubicBezTo>
                  <a:pt x="8658" y="3783"/>
                  <a:pt x="8659" y="3772"/>
                  <a:pt x="8659" y="3761"/>
                </a:cubicBezTo>
                <a:lnTo>
                  <a:pt x="8659" y="186"/>
                </a:lnTo>
                <a:cubicBezTo>
                  <a:pt x="8659" y="175"/>
                  <a:pt x="8658" y="164"/>
                  <a:pt x="8656" y="154"/>
                </a:cubicBezTo>
                <a:cubicBezTo>
                  <a:pt x="8654" y="143"/>
                  <a:pt x="8651" y="133"/>
                  <a:pt x="8647" y="123"/>
                </a:cubicBezTo>
                <a:cubicBezTo>
                  <a:pt x="8643" y="114"/>
                  <a:pt x="8638" y="104"/>
                  <a:pt x="8632" y="95"/>
                </a:cubicBezTo>
                <a:cubicBezTo>
                  <a:pt x="8626" y="86"/>
                  <a:pt x="8619" y="78"/>
                  <a:pt x="8612" y="71"/>
                </a:cubicBezTo>
                <a:cubicBezTo>
                  <a:pt x="8604" y="63"/>
                  <a:pt x="8596" y="56"/>
                  <a:pt x="8587" y="50"/>
                </a:cubicBezTo>
                <a:cubicBezTo>
                  <a:pt x="8578" y="45"/>
                  <a:pt x="8569" y="40"/>
                  <a:pt x="8559" y="35"/>
                </a:cubicBezTo>
                <a:cubicBezTo>
                  <a:pt x="8549" y="31"/>
                  <a:pt x="8539" y="28"/>
                  <a:pt x="8529" y="26"/>
                </a:cubicBezTo>
                <a:cubicBezTo>
                  <a:pt x="8518" y="24"/>
                  <a:pt x="8508" y="23"/>
                  <a:pt x="8497" y="23"/>
                </a:cubicBezTo>
                <a:lnTo>
                  <a:pt x="186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4" y="28"/>
                  <a:pt x="133" y="31"/>
                  <a:pt x="124" y="35"/>
                </a:cubicBezTo>
                <a:cubicBezTo>
                  <a:pt x="114" y="40"/>
                  <a:pt x="104" y="45"/>
                  <a:pt x="95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8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7" name="图片 666"/>
          <p:cNvPicPr/>
          <p:nvPr/>
        </p:nvPicPr>
        <p:blipFill>
          <a:blip r:embed="rId8"/>
          <a:stretch/>
        </p:blipFill>
        <p:spPr>
          <a:xfrm>
            <a:off x="3961080" y="169632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8" name="文本框 667"/>
          <p:cNvSpPr txBox="1"/>
          <p:nvPr/>
        </p:nvSpPr>
        <p:spPr>
          <a:xfrm>
            <a:off x="877320" y="256212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显著减少查询嵌入时间和生成时间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69" name="图片 668"/>
          <p:cNvPicPr/>
          <p:nvPr/>
        </p:nvPicPr>
        <p:blipFill>
          <a:blip r:embed="rId6"/>
          <a:stretch/>
        </p:blipFill>
        <p:spPr>
          <a:xfrm>
            <a:off x="3961080" y="2047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0" name="文本框 669"/>
          <p:cNvSpPr txBox="1"/>
          <p:nvPr/>
        </p:nvSpPr>
        <p:spPr>
          <a:xfrm>
            <a:off x="4314960" y="169416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并行处理效果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1" name="图片 670"/>
          <p:cNvPicPr/>
          <p:nvPr/>
        </p:nvPicPr>
        <p:blipFill>
          <a:blip r:embed="rId6"/>
          <a:stretch/>
        </p:blipFill>
        <p:spPr>
          <a:xfrm>
            <a:off x="3961080" y="2314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2" name="文本框 671"/>
          <p:cNvSpPr txBox="1"/>
          <p:nvPr/>
        </p:nvSpPr>
        <p:spPr>
          <a:xfrm>
            <a:off x="4164480" y="202716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检索与生成任务并行执行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3" name="图片 672"/>
          <p:cNvPicPr/>
          <p:nvPr/>
        </p:nvPicPr>
        <p:blipFill>
          <a:blip r:embed="rId7"/>
          <a:stretch/>
        </p:blipFill>
        <p:spPr>
          <a:xfrm>
            <a:off x="3961080" y="258228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4" name="文本框 673"/>
          <p:cNvSpPr txBox="1"/>
          <p:nvPr/>
        </p:nvSpPr>
        <p:spPr>
          <a:xfrm>
            <a:off x="4164480" y="229464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有效减少系统等待时间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75" name="任意多边形 674"/>
          <p:cNvSpPr/>
          <p:nvPr/>
        </p:nvSpPr>
        <p:spPr>
          <a:xfrm>
            <a:off x="7044480" y="1504080"/>
            <a:ext cx="3117600" cy="1420920"/>
          </a:xfrm>
          <a:custGeom>
            <a:avLst/>
            <a:gdLst/>
            <a:ahLst/>
            <a:cxnLst/>
            <a:rect l="0" t="0" r="r" b="b"/>
            <a:pathLst>
              <a:path w="8660" h="3947">
                <a:moveTo>
                  <a:pt x="0" y="3761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8474" y="0"/>
                </a:lnTo>
                <a:cubicBezTo>
                  <a:pt x="8499" y="0"/>
                  <a:pt x="8522" y="5"/>
                  <a:pt x="8545" y="14"/>
                </a:cubicBezTo>
                <a:cubicBezTo>
                  <a:pt x="8568" y="23"/>
                  <a:pt x="8588" y="37"/>
                  <a:pt x="8605" y="54"/>
                </a:cubicBezTo>
                <a:cubicBezTo>
                  <a:pt x="8623" y="72"/>
                  <a:pt x="8636" y="92"/>
                  <a:pt x="8645" y="114"/>
                </a:cubicBezTo>
                <a:cubicBezTo>
                  <a:pt x="8655" y="137"/>
                  <a:pt x="8660" y="161"/>
                  <a:pt x="8660" y="186"/>
                </a:cubicBezTo>
                <a:lnTo>
                  <a:pt x="8660" y="3761"/>
                </a:lnTo>
                <a:cubicBezTo>
                  <a:pt x="8660" y="3786"/>
                  <a:pt x="8655" y="3810"/>
                  <a:pt x="8645" y="3832"/>
                </a:cubicBezTo>
                <a:cubicBezTo>
                  <a:pt x="8636" y="3855"/>
                  <a:pt x="8623" y="3875"/>
                  <a:pt x="8605" y="3893"/>
                </a:cubicBezTo>
                <a:cubicBezTo>
                  <a:pt x="8588" y="3910"/>
                  <a:pt x="8568" y="3924"/>
                  <a:pt x="8545" y="3933"/>
                </a:cubicBezTo>
                <a:cubicBezTo>
                  <a:pt x="8522" y="3942"/>
                  <a:pt x="8498" y="3947"/>
                  <a:pt x="8474" y="3947"/>
                </a:cubicBezTo>
                <a:lnTo>
                  <a:pt x="186" y="3947"/>
                </a:lnTo>
                <a:cubicBezTo>
                  <a:pt x="161" y="3947"/>
                  <a:pt x="137" y="3942"/>
                  <a:pt x="115" y="3933"/>
                </a:cubicBezTo>
                <a:cubicBezTo>
                  <a:pt x="92" y="3924"/>
                  <a:pt x="72" y="3910"/>
                  <a:pt x="54" y="3893"/>
                </a:cubicBezTo>
                <a:cubicBezTo>
                  <a:pt x="37" y="3875"/>
                  <a:pt x="24" y="3855"/>
                  <a:pt x="14" y="3832"/>
                </a:cubicBezTo>
                <a:cubicBezTo>
                  <a:pt x="5" y="3810"/>
                  <a:pt x="0" y="3786"/>
                  <a:pt x="0" y="3761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76" name="任意多边形 675"/>
          <p:cNvSpPr/>
          <p:nvPr/>
        </p:nvSpPr>
        <p:spPr>
          <a:xfrm>
            <a:off x="7044480" y="1504080"/>
            <a:ext cx="3117600" cy="1420920"/>
          </a:xfrm>
          <a:custGeom>
            <a:avLst/>
            <a:gdLst/>
            <a:ahLst/>
            <a:cxnLst/>
            <a:rect l="0" t="0" r="r" b="b"/>
            <a:pathLst>
              <a:path w="8660" h="3947">
                <a:moveTo>
                  <a:pt x="0" y="3761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8474" y="0"/>
                </a:lnTo>
                <a:cubicBezTo>
                  <a:pt x="8498" y="0"/>
                  <a:pt x="8522" y="5"/>
                  <a:pt x="8545" y="14"/>
                </a:cubicBezTo>
                <a:cubicBezTo>
                  <a:pt x="8568" y="23"/>
                  <a:pt x="8588" y="37"/>
                  <a:pt x="8605" y="54"/>
                </a:cubicBezTo>
                <a:cubicBezTo>
                  <a:pt x="8623" y="72"/>
                  <a:pt x="8636" y="92"/>
                  <a:pt x="8645" y="114"/>
                </a:cubicBezTo>
                <a:cubicBezTo>
                  <a:pt x="8655" y="137"/>
                  <a:pt x="8660" y="161"/>
                  <a:pt x="8660" y="186"/>
                </a:cubicBezTo>
                <a:lnTo>
                  <a:pt x="8660" y="3761"/>
                </a:lnTo>
                <a:cubicBezTo>
                  <a:pt x="8660" y="3786"/>
                  <a:pt x="8655" y="3810"/>
                  <a:pt x="8645" y="3832"/>
                </a:cubicBezTo>
                <a:cubicBezTo>
                  <a:pt x="8636" y="3855"/>
                  <a:pt x="8623" y="3875"/>
                  <a:pt x="8605" y="3893"/>
                </a:cubicBezTo>
                <a:cubicBezTo>
                  <a:pt x="8588" y="3910"/>
                  <a:pt x="8568" y="3924"/>
                  <a:pt x="8545" y="3933"/>
                </a:cubicBezTo>
                <a:cubicBezTo>
                  <a:pt x="8522" y="3942"/>
                  <a:pt x="8498" y="3947"/>
                  <a:pt x="8474" y="3947"/>
                </a:cubicBezTo>
                <a:lnTo>
                  <a:pt x="186" y="3947"/>
                </a:lnTo>
                <a:cubicBezTo>
                  <a:pt x="161" y="3947"/>
                  <a:pt x="137" y="3942"/>
                  <a:pt x="115" y="3933"/>
                </a:cubicBezTo>
                <a:cubicBezTo>
                  <a:pt x="92" y="3924"/>
                  <a:pt x="72" y="3910"/>
                  <a:pt x="54" y="3893"/>
                </a:cubicBezTo>
                <a:cubicBezTo>
                  <a:pt x="37" y="3875"/>
                  <a:pt x="24" y="3855"/>
                  <a:pt x="14" y="3832"/>
                </a:cubicBezTo>
                <a:cubicBezTo>
                  <a:pt x="5" y="3810"/>
                  <a:pt x="0" y="3786"/>
                  <a:pt x="0" y="3761"/>
                </a:cubicBezTo>
                <a:moveTo>
                  <a:pt x="23" y="186"/>
                </a:moveTo>
                <a:lnTo>
                  <a:pt x="23" y="3761"/>
                </a:lnTo>
                <a:cubicBezTo>
                  <a:pt x="23" y="3772"/>
                  <a:pt x="24" y="3783"/>
                  <a:pt x="26" y="3793"/>
                </a:cubicBezTo>
                <a:cubicBezTo>
                  <a:pt x="29" y="3804"/>
                  <a:pt x="32" y="3814"/>
                  <a:pt x="36" y="3824"/>
                </a:cubicBezTo>
                <a:cubicBezTo>
                  <a:pt x="40" y="3833"/>
                  <a:pt x="45" y="3843"/>
                  <a:pt x="51" y="3852"/>
                </a:cubicBezTo>
                <a:cubicBezTo>
                  <a:pt x="57" y="3861"/>
                  <a:pt x="63" y="3869"/>
                  <a:pt x="71" y="3876"/>
                </a:cubicBezTo>
                <a:cubicBezTo>
                  <a:pt x="78" y="3884"/>
                  <a:pt x="87" y="3891"/>
                  <a:pt x="96" y="3896"/>
                </a:cubicBezTo>
                <a:cubicBezTo>
                  <a:pt x="104" y="3902"/>
                  <a:pt x="114" y="3907"/>
                  <a:pt x="124" y="3911"/>
                </a:cubicBezTo>
                <a:cubicBezTo>
                  <a:pt x="133" y="3916"/>
                  <a:pt x="144" y="3919"/>
                  <a:pt x="154" y="3921"/>
                </a:cubicBezTo>
                <a:cubicBezTo>
                  <a:pt x="165" y="3923"/>
                  <a:pt x="175" y="3924"/>
                  <a:pt x="186" y="3924"/>
                </a:cubicBezTo>
                <a:lnTo>
                  <a:pt x="8474" y="3924"/>
                </a:lnTo>
                <a:cubicBezTo>
                  <a:pt x="8485" y="3924"/>
                  <a:pt x="8495" y="3923"/>
                  <a:pt x="8506" y="3921"/>
                </a:cubicBezTo>
                <a:cubicBezTo>
                  <a:pt x="8516" y="3919"/>
                  <a:pt x="8526" y="3916"/>
                  <a:pt x="8536" y="3911"/>
                </a:cubicBezTo>
                <a:cubicBezTo>
                  <a:pt x="8546" y="3907"/>
                  <a:pt x="8555" y="3902"/>
                  <a:pt x="8564" y="3896"/>
                </a:cubicBezTo>
                <a:cubicBezTo>
                  <a:pt x="8573" y="3891"/>
                  <a:pt x="8581" y="3884"/>
                  <a:pt x="8589" y="3876"/>
                </a:cubicBezTo>
                <a:cubicBezTo>
                  <a:pt x="8596" y="3869"/>
                  <a:pt x="8603" y="3861"/>
                  <a:pt x="8609" y="3852"/>
                </a:cubicBezTo>
                <a:cubicBezTo>
                  <a:pt x="8615" y="3843"/>
                  <a:pt x="8620" y="3833"/>
                  <a:pt x="8624" y="3824"/>
                </a:cubicBezTo>
                <a:cubicBezTo>
                  <a:pt x="8628" y="3814"/>
                  <a:pt x="8631" y="3804"/>
                  <a:pt x="8633" y="3793"/>
                </a:cubicBezTo>
                <a:cubicBezTo>
                  <a:pt x="8635" y="3783"/>
                  <a:pt x="8636" y="3772"/>
                  <a:pt x="8636" y="3761"/>
                </a:cubicBezTo>
                <a:lnTo>
                  <a:pt x="8636" y="186"/>
                </a:lnTo>
                <a:cubicBezTo>
                  <a:pt x="8636" y="175"/>
                  <a:pt x="8635" y="164"/>
                  <a:pt x="8633" y="154"/>
                </a:cubicBezTo>
                <a:cubicBezTo>
                  <a:pt x="8631" y="143"/>
                  <a:pt x="8628" y="133"/>
                  <a:pt x="8624" y="123"/>
                </a:cubicBezTo>
                <a:cubicBezTo>
                  <a:pt x="8620" y="114"/>
                  <a:pt x="8615" y="104"/>
                  <a:pt x="8609" y="95"/>
                </a:cubicBezTo>
                <a:cubicBezTo>
                  <a:pt x="8603" y="86"/>
                  <a:pt x="8596" y="78"/>
                  <a:pt x="8589" y="71"/>
                </a:cubicBezTo>
                <a:cubicBezTo>
                  <a:pt x="8581" y="63"/>
                  <a:pt x="8573" y="56"/>
                  <a:pt x="8564" y="50"/>
                </a:cubicBezTo>
                <a:cubicBezTo>
                  <a:pt x="8555" y="45"/>
                  <a:pt x="8546" y="40"/>
                  <a:pt x="8536" y="35"/>
                </a:cubicBezTo>
                <a:cubicBezTo>
                  <a:pt x="8526" y="31"/>
                  <a:pt x="8516" y="28"/>
                  <a:pt x="8506" y="26"/>
                </a:cubicBezTo>
                <a:cubicBezTo>
                  <a:pt x="8495" y="24"/>
                  <a:pt x="8485" y="23"/>
                  <a:pt x="8474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3" y="31"/>
                  <a:pt x="124" y="35"/>
                </a:cubicBezTo>
                <a:cubicBezTo>
                  <a:pt x="114" y="40"/>
                  <a:pt x="104" y="45"/>
                  <a:pt x="96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4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7" name="图片 676"/>
          <p:cNvPicPr/>
          <p:nvPr/>
        </p:nvPicPr>
        <p:blipFill>
          <a:blip r:embed="rId9"/>
          <a:stretch/>
        </p:blipFill>
        <p:spPr>
          <a:xfrm>
            <a:off x="7220160" y="16963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78" name="文本框 677"/>
          <p:cNvSpPr txBox="1"/>
          <p:nvPr/>
        </p:nvSpPr>
        <p:spPr>
          <a:xfrm>
            <a:off x="4131000" y="256212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提高计算资源利用效率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79" name="图片 678"/>
          <p:cNvPicPr/>
          <p:nvPr/>
        </p:nvPicPr>
        <p:blipFill>
          <a:blip r:embed="rId10"/>
          <a:stretch/>
        </p:blipFill>
        <p:spPr>
          <a:xfrm>
            <a:off x="7220160" y="204732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0" name="文本框 679"/>
          <p:cNvSpPr txBox="1"/>
          <p:nvPr/>
        </p:nvSpPr>
        <p:spPr>
          <a:xfrm>
            <a:off x="7518240" y="169416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整体性能提升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1" name="图片 680"/>
          <p:cNvPicPr/>
          <p:nvPr/>
        </p:nvPicPr>
        <p:blipFill>
          <a:blip r:embed="rId10"/>
          <a:stretch/>
        </p:blipFill>
        <p:spPr>
          <a:xfrm>
            <a:off x="7220160" y="23148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2" name="文本框 681"/>
          <p:cNvSpPr txBox="1"/>
          <p:nvPr/>
        </p:nvSpPr>
        <p:spPr>
          <a:xfrm>
            <a:off x="7417800" y="202716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模型加载优化：减少初始化时间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3" name="图片 682"/>
          <p:cNvPicPr/>
          <p:nvPr/>
        </p:nvPicPr>
        <p:blipFill>
          <a:blip r:embed="rId11"/>
          <a:stretch/>
        </p:blipFill>
        <p:spPr>
          <a:xfrm>
            <a:off x="7220160" y="258228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4" name="文本框 683"/>
          <p:cNvSpPr txBox="1"/>
          <p:nvPr/>
        </p:nvSpPr>
        <p:spPr>
          <a:xfrm>
            <a:off x="7417800" y="229464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生成模块优化：控制生成长度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5" name="文本框 684"/>
          <p:cNvSpPr txBox="1"/>
          <p:nvPr/>
        </p:nvSpPr>
        <p:spPr>
          <a:xfrm>
            <a:off x="7384320" y="256212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系统在高并发场景下表现更稳定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86" name="图片 685"/>
          <p:cNvPicPr/>
          <p:nvPr/>
        </p:nvPicPr>
        <p:blipFill>
          <a:blip r:embed="rId12"/>
          <a:stretch/>
        </p:blipFill>
        <p:spPr>
          <a:xfrm>
            <a:off x="676800" y="3635280"/>
            <a:ext cx="9342360" cy="1604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7" name="文本框 686"/>
          <p:cNvSpPr txBox="1"/>
          <p:nvPr/>
        </p:nvSpPr>
        <p:spPr>
          <a:xfrm>
            <a:off x="676800" y="32821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响应时间对比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8" name="文本框 687"/>
          <p:cNvSpPr txBox="1"/>
          <p:nvPr/>
        </p:nvSpPr>
        <p:spPr>
          <a:xfrm>
            <a:off x="2511360" y="5272200"/>
            <a:ext cx="1666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93C5FD"/>
                </a:solidFill>
                <a:effectLst/>
                <a:uFillTx/>
                <a:latin typeface="Arial"/>
                <a:ea typeface="Arial"/>
              </a:rPr>
              <a:t>"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89" name="文本框 688"/>
          <p:cNvSpPr txBox="1"/>
          <p:nvPr/>
        </p:nvSpPr>
        <p:spPr>
          <a:xfrm>
            <a:off x="2590560" y="5262480"/>
            <a:ext cx="55328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缓存与并行处理相结合，不仅提高了响应速度，还优化了计算资源利用效率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0" name="文本框 689"/>
          <p:cNvSpPr txBox="1"/>
          <p:nvPr/>
        </p:nvSpPr>
        <p:spPr>
          <a:xfrm>
            <a:off x="8106120" y="5272200"/>
            <a:ext cx="1666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93C5FD"/>
                </a:solidFill>
                <a:effectLst/>
                <a:uFillTx/>
                <a:latin typeface="Arial"/>
                <a:ea typeface="Arial"/>
              </a:rPr>
              <a:t>"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1" name="文本框 690"/>
          <p:cNvSpPr txBox="1"/>
          <p:nvPr/>
        </p:nvSpPr>
        <p:spPr>
          <a:xfrm>
            <a:off x="10004400" y="5652000"/>
            <a:ext cx="3596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12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2" name="图片 691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93" name="图片 692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94" name="图片 693"/>
          <p:cNvPicPr/>
          <p:nvPr/>
        </p:nvPicPr>
        <p:blipFill>
          <a:blip r:embed="rId4"/>
          <a:stretch/>
        </p:blipFill>
        <p:spPr>
          <a:xfrm>
            <a:off x="4813560" y="802080"/>
            <a:ext cx="106920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5" name="任意多边形 694"/>
          <p:cNvSpPr/>
          <p:nvPr/>
        </p:nvSpPr>
        <p:spPr>
          <a:xfrm>
            <a:off x="534600" y="4545720"/>
            <a:ext cx="9627480" cy="501840"/>
          </a:xfrm>
          <a:custGeom>
            <a:avLst/>
            <a:gdLst/>
            <a:ahLst/>
            <a:cxnLst/>
            <a:rect l="0" t="0" r="r" b="b"/>
            <a:pathLst>
              <a:path w="26743" h="1394">
                <a:moveTo>
                  <a:pt x="0" y="1208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2"/>
                </a:cubicBezTo>
                <a:cubicBezTo>
                  <a:pt x="93" y="25"/>
                  <a:pt x="104" y="19"/>
                  <a:pt x="115" y="15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2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2"/>
                  <a:pt x="26593" y="4"/>
                </a:cubicBezTo>
                <a:cubicBezTo>
                  <a:pt x="26605" y="6"/>
                  <a:pt x="26617" y="10"/>
                  <a:pt x="26628" y="15"/>
                </a:cubicBezTo>
                <a:cubicBezTo>
                  <a:pt x="26639" y="19"/>
                  <a:pt x="26650" y="25"/>
                  <a:pt x="26660" y="32"/>
                </a:cubicBezTo>
                <a:cubicBezTo>
                  <a:pt x="26670" y="38"/>
                  <a:pt x="26680" y="46"/>
                  <a:pt x="26688" y="55"/>
                </a:cubicBezTo>
                <a:cubicBezTo>
                  <a:pt x="26697" y="63"/>
                  <a:pt x="26704" y="73"/>
                  <a:pt x="26711" y="83"/>
                </a:cubicBezTo>
                <a:cubicBezTo>
                  <a:pt x="26718" y="93"/>
                  <a:pt x="26724" y="104"/>
                  <a:pt x="26728" y="115"/>
                </a:cubicBezTo>
                <a:cubicBezTo>
                  <a:pt x="26733" y="126"/>
                  <a:pt x="26737" y="138"/>
                  <a:pt x="26739" y="150"/>
                </a:cubicBezTo>
                <a:cubicBezTo>
                  <a:pt x="26741" y="162"/>
                  <a:pt x="26743" y="174"/>
                  <a:pt x="26743" y="186"/>
                </a:cubicBezTo>
                <a:lnTo>
                  <a:pt x="26743" y="1208"/>
                </a:lnTo>
                <a:cubicBezTo>
                  <a:pt x="26743" y="1221"/>
                  <a:pt x="26741" y="1233"/>
                  <a:pt x="26739" y="1245"/>
                </a:cubicBezTo>
                <a:cubicBezTo>
                  <a:pt x="26737" y="1257"/>
                  <a:pt x="26733" y="1268"/>
                  <a:pt x="26728" y="1280"/>
                </a:cubicBezTo>
                <a:cubicBezTo>
                  <a:pt x="26724" y="1291"/>
                  <a:pt x="26718" y="1302"/>
                  <a:pt x="26711" y="1312"/>
                </a:cubicBezTo>
                <a:cubicBezTo>
                  <a:pt x="26704" y="1322"/>
                  <a:pt x="26697" y="1331"/>
                  <a:pt x="26688" y="1340"/>
                </a:cubicBezTo>
                <a:cubicBezTo>
                  <a:pt x="26680" y="1348"/>
                  <a:pt x="26670" y="1356"/>
                  <a:pt x="26660" y="1363"/>
                </a:cubicBezTo>
                <a:cubicBezTo>
                  <a:pt x="26650" y="1370"/>
                  <a:pt x="26639" y="1375"/>
                  <a:pt x="26628" y="1380"/>
                </a:cubicBezTo>
                <a:cubicBezTo>
                  <a:pt x="26617" y="1385"/>
                  <a:pt x="26605" y="1388"/>
                  <a:pt x="26593" y="1391"/>
                </a:cubicBezTo>
                <a:cubicBezTo>
                  <a:pt x="26581" y="1393"/>
                  <a:pt x="26569" y="1394"/>
                  <a:pt x="26557" y="1394"/>
                </a:cubicBezTo>
                <a:lnTo>
                  <a:pt x="186" y="1394"/>
                </a:lnTo>
                <a:cubicBezTo>
                  <a:pt x="174" y="1394"/>
                  <a:pt x="162" y="1393"/>
                  <a:pt x="150" y="1391"/>
                </a:cubicBezTo>
                <a:cubicBezTo>
                  <a:pt x="138" y="1388"/>
                  <a:pt x="126" y="1385"/>
                  <a:pt x="115" y="1380"/>
                </a:cubicBezTo>
                <a:cubicBezTo>
                  <a:pt x="104" y="1375"/>
                  <a:pt x="93" y="1370"/>
                  <a:pt x="83" y="1363"/>
                </a:cubicBezTo>
                <a:cubicBezTo>
                  <a:pt x="73" y="1356"/>
                  <a:pt x="63" y="1348"/>
                  <a:pt x="55" y="1340"/>
                </a:cubicBezTo>
                <a:cubicBezTo>
                  <a:pt x="46" y="1331"/>
                  <a:pt x="38" y="1322"/>
                  <a:pt x="31" y="1312"/>
                </a:cubicBezTo>
                <a:cubicBezTo>
                  <a:pt x="25" y="1302"/>
                  <a:pt x="19" y="1291"/>
                  <a:pt x="14" y="1280"/>
                </a:cubicBezTo>
                <a:cubicBezTo>
                  <a:pt x="10" y="1268"/>
                  <a:pt x="6" y="1257"/>
                  <a:pt x="4" y="1245"/>
                </a:cubicBezTo>
                <a:cubicBezTo>
                  <a:pt x="1" y="1233"/>
                  <a:pt x="0" y="1221"/>
                  <a:pt x="0" y="1208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96" name="任意多边形 695"/>
          <p:cNvSpPr/>
          <p:nvPr/>
        </p:nvSpPr>
        <p:spPr>
          <a:xfrm>
            <a:off x="551520" y="1069560"/>
            <a:ext cx="4663080" cy="1470960"/>
          </a:xfrm>
          <a:custGeom>
            <a:avLst/>
            <a:gdLst/>
            <a:ahLst/>
            <a:cxnLst/>
            <a:rect l="0" t="0" r="r" b="b"/>
            <a:pathLst>
              <a:path w="12953" h="4086">
                <a:moveTo>
                  <a:pt x="0" y="4086"/>
                </a:moveTo>
                <a:lnTo>
                  <a:pt x="0" y="0"/>
                </a:lnTo>
                <a:lnTo>
                  <a:pt x="12768" y="0"/>
                </a:lnTo>
                <a:cubicBezTo>
                  <a:pt x="12780" y="0"/>
                  <a:pt x="12792" y="1"/>
                  <a:pt x="12804" y="3"/>
                </a:cubicBezTo>
                <a:cubicBezTo>
                  <a:pt x="12816" y="6"/>
                  <a:pt x="12828" y="9"/>
                  <a:pt x="12839" y="14"/>
                </a:cubicBezTo>
                <a:cubicBezTo>
                  <a:pt x="12850" y="19"/>
                  <a:pt x="12861" y="24"/>
                  <a:pt x="12871" y="31"/>
                </a:cubicBezTo>
                <a:cubicBezTo>
                  <a:pt x="12881" y="38"/>
                  <a:pt x="12890" y="46"/>
                  <a:pt x="12899" y="54"/>
                </a:cubicBezTo>
                <a:cubicBezTo>
                  <a:pt x="12908" y="63"/>
                  <a:pt x="12915" y="72"/>
                  <a:pt x="12922" y="82"/>
                </a:cubicBezTo>
                <a:cubicBezTo>
                  <a:pt x="12929" y="92"/>
                  <a:pt x="12935" y="103"/>
                  <a:pt x="12939" y="114"/>
                </a:cubicBezTo>
                <a:cubicBezTo>
                  <a:pt x="12944" y="126"/>
                  <a:pt x="12947" y="137"/>
                  <a:pt x="12950" y="149"/>
                </a:cubicBezTo>
                <a:cubicBezTo>
                  <a:pt x="12952" y="161"/>
                  <a:pt x="12953" y="173"/>
                  <a:pt x="12953" y="185"/>
                </a:cubicBezTo>
                <a:lnTo>
                  <a:pt x="12953" y="3901"/>
                </a:lnTo>
                <a:cubicBezTo>
                  <a:pt x="12953" y="3913"/>
                  <a:pt x="12952" y="3925"/>
                  <a:pt x="12950" y="3937"/>
                </a:cubicBezTo>
                <a:cubicBezTo>
                  <a:pt x="12947" y="3949"/>
                  <a:pt x="12944" y="3960"/>
                  <a:pt x="12939" y="3972"/>
                </a:cubicBezTo>
                <a:cubicBezTo>
                  <a:pt x="12935" y="3983"/>
                  <a:pt x="12929" y="3994"/>
                  <a:pt x="12922" y="4004"/>
                </a:cubicBezTo>
                <a:cubicBezTo>
                  <a:pt x="12915" y="4014"/>
                  <a:pt x="12908" y="4023"/>
                  <a:pt x="12899" y="4032"/>
                </a:cubicBezTo>
                <a:cubicBezTo>
                  <a:pt x="12890" y="4040"/>
                  <a:pt x="12881" y="4048"/>
                  <a:pt x="12871" y="4055"/>
                </a:cubicBezTo>
                <a:cubicBezTo>
                  <a:pt x="12861" y="4062"/>
                  <a:pt x="12850" y="4067"/>
                  <a:pt x="12839" y="4072"/>
                </a:cubicBezTo>
                <a:cubicBezTo>
                  <a:pt x="12828" y="4077"/>
                  <a:pt x="12816" y="4080"/>
                  <a:pt x="12804" y="4083"/>
                </a:cubicBezTo>
                <a:cubicBezTo>
                  <a:pt x="12792" y="4085"/>
                  <a:pt x="12780" y="4086"/>
                  <a:pt x="12768" y="4086"/>
                </a:cubicBezTo>
                <a:lnTo>
                  <a:pt x="0" y="4086"/>
                </a:ln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97" name="任意多边形 696"/>
          <p:cNvSpPr/>
          <p:nvPr/>
        </p:nvSpPr>
        <p:spPr>
          <a:xfrm>
            <a:off x="534600" y="1069560"/>
            <a:ext cx="33840" cy="1470960"/>
          </a:xfrm>
          <a:custGeom>
            <a:avLst/>
            <a:gdLst/>
            <a:ahLst/>
            <a:cxnLst/>
            <a:rect l="0" t="0" r="r" b="b"/>
            <a:pathLst>
              <a:path w="94" h="4086">
                <a:moveTo>
                  <a:pt x="0" y="0"/>
                </a:moveTo>
                <a:lnTo>
                  <a:pt x="94" y="0"/>
                </a:lnTo>
                <a:lnTo>
                  <a:pt x="94" y="4086"/>
                </a:lnTo>
                <a:lnTo>
                  <a:pt x="0" y="408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98" name="任意多边形 697"/>
          <p:cNvSpPr/>
          <p:nvPr/>
        </p:nvSpPr>
        <p:spPr>
          <a:xfrm>
            <a:off x="768600" y="1270080"/>
            <a:ext cx="501840" cy="501840"/>
          </a:xfrm>
          <a:custGeom>
            <a:avLst/>
            <a:gdLst/>
            <a:ahLst/>
            <a:cxnLst/>
            <a:rect l="0" t="0" r="r" b="b"/>
            <a:pathLst>
              <a:path w="1394" h="1394">
                <a:moveTo>
                  <a:pt x="1394" y="696"/>
                </a:moveTo>
                <a:cubicBezTo>
                  <a:pt x="1394" y="719"/>
                  <a:pt x="1393" y="742"/>
                  <a:pt x="1391" y="765"/>
                </a:cubicBezTo>
                <a:cubicBezTo>
                  <a:pt x="1388" y="787"/>
                  <a:pt x="1385" y="810"/>
                  <a:pt x="1381" y="832"/>
                </a:cubicBezTo>
                <a:cubicBezTo>
                  <a:pt x="1376" y="855"/>
                  <a:pt x="1371" y="877"/>
                  <a:pt x="1364" y="898"/>
                </a:cubicBezTo>
                <a:cubicBezTo>
                  <a:pt x="1357" y="920"/>
                  <a:pt x="1350" y="942"/>
                  <a:pt x="1340" y="963"/>
                </a:cubicBezTo>
                <a:cubicBezTo>
                  <a:pt x="1331" y="984"/>
                  <a:pt x="1321" y="1004"/>
                  <a:pt x="1311" y="1025"/>
                </a:cubicBezTo>
                <a:cubicBezTo>
                  <a:pt x="1300" y="1045"/>
                  <a:pt x="1288" y="1064"/>
                  <a:pt x="1276" y="1083"/>
                </a:cubicBezTo>
                <a:cubicBezTo>
                  <a:pt x="1263" y="1102"/>
                  <a:pt x="1249" y="1120"/>
                  <a:pt x="1235" y="1138"/>
                </a:cubicBezTo>
                <a:cubicBezTo>
                  <a:pt x="1220" y="1156"/>
                  <a:pt x="1205" y="1173"/>
                  <a:pt x="1189" y="1189"/>
                </a:cubicBezTo>
                <a:cubicBezTo>
                  <a:pt x="1173" y="1205"/>
                  <a:pt x="1156" y="1220"/>
                  <a:pt x="1138" y="1235"/>
                </a:cubicBezTo>
                <a:cubicBezTo>
                  <a:pt x="1121" y="1249"/>
                  <a:pt x="1102" y="1263"/>
                  <a:pt x="1083" y="1275"/>
                </a:cubicBezTo>
                <a:cubicBezTo>
                  <a:pt x="1064" y="1288"/>
                  <a:pt x="1045" y="1300"/>
                  <a:pt x="1025" y="1310"/>
                </a:cubicBezTo>
                <a:cubicBezTo>
                  <a:pt x="1005" y="1321"/>
                  <a:pt x="984" y="1331"/>
                  <a:pt x="963" y="1340"/>
                </a:cubicBezTo>
                <a:cubicBezTo>
                  <a:pt x="942" y="1349"/>
                  <a:pt x="920" y="1357"/>
                  <a:pt x="899" y="1364"/>
                </a:cubicBezTo>
                <a:cubicBezTo>
                  <a:pt x="877" y="1370"/>
                  <a:pt x="855" y="1376"/>
                  <a:pt x="832" y="1380"/>
                </a:cubicBezTo>
                <a:cubicBezTo>
                  <a:pt x="810" y="1385"/>
                  <a:pt x="787" y="1388"/>
                  <a:pt x="765" y="1390"/>
                </a:cubicBezTo>
                <a:cubicBezTo>
                  <a:pt x="742" y="1393"/>
                  <a:pt x="719" y="1394"/>
                  <a:pt x="696" y="1394"/>
                </a:cubicBezTo>
                <a:cubicBezTo>
                  <a:pt x="674" y="1394"/>
                  <a:pt x="651" y="1393"/>
                  <a:pt x="628" y="1390"/>
                </a:cubicBezTo>
                <a:cubicBezTo>
                  <a:pt x="606" y="1388"/>
                  <a:pt x="583" y="1385"/>
                  <a:pt x="561" y="1380"/>
                </a:cubicBezTo>
                <a:cubicBezTo>
                  <a:pt x="538" y="1376"/>
                  <a:pt x="516" y="1370"/>
                  <a:pt x="494" y="1364"/>
                </a:cubicBezTo>
                <a:cubicBezTo>
                  <a:pt x="473" y="1357"/>
                  <a:pt x="451" y="1349"/>
                  <a:pt x="430" y="1340"/>
                </a:cubicBezTo>
                <a:cubicBezTo>
                  <a:pt x="409" y="1331"/>
                  <a:pt x="388" y="1321"/>
                  <a:pt x="368" y="1310"/>
                </a:cubicBezTo>
                <a:cubicBezTo>
                  <a:pt x="348" y="1300"/>
                  <a:pt x="329" y="1288"/>
                  <a:pt x="310" y="1275"/>
                </a:cubicBezTo>
                <a:cubicBezTo>
                  <a:pt x="291" y="1263"/>
                  <a:pt x="272" y="1249"/>
                  <a:pt x="255" y="1235"/>
                </a:cubicBezTo>
                <a:cubicBezTo>
                  <a:pt x="237" y="1220"/>
                  <a:pt x="220" y="1205"/>
                  <a:pt x="204" y="1189"/>
                </a:cubicBezTo>
                <a:cubicBezTo>
                  <a:pt x="188" y="1173"/>
                  <a:pt x="173" y="1156"/>
                  <a:pt x="158" y="1138"/>
                </a:cubicBezTo>
                <a:cubicBezTo>
                  <a:pt x="144" y="1120"/>
                  <a:pt x="130" y="1102"/>
                  <a:pt x="117" y="1083"/>
                </a:cubicBezTo>
                <a:cubicBezTo>
                  <a:pt x="105" y="1064"/>
                  <a:pt x="93" y="1045"/>
                  <a:pt x="82" y="1025"/>
                </a:cubicBezTo>
                <a:cubicBezTo>
                  <a:pt x="72" y="1004"/>
                  <a:pt x="62" y="984"/>
                  <a:pt x="53" y="963"/>
                </a:cubicBezTo>
                <a:cubicBezTo>
                  <a:pt x="44" y="942"/>
                  <a:pt x="37" y="920"/>
                  <a:pt x="30" y="898"/>
                </a:cubicBezTo>
                <a:cubicBezTo>
                  <a:pt x="23" y="877"/>
                  <a:pt x="18" y="855"/>
                  <a:pt x="13" y="832"/>
                </a:cubicBezTo>
                <a:cubicBezTo>
                  <a:pt x="9" y="810"/>
                  <a:pt x="6" y="787"/>
                  <a:pt x="3" y="765"/>
                </a:cubicBezTo>
                <a:cubicBezTo>
                  <a:pt x="1" y="742"/>
                  <a:pt x="0" y="719"/>
                  <a:pt x="0" y="696"/>
                </a:cubicBezTo>
                <a:cubicBezTo>
                  <a:pt x="0" y="673"/>
                  <a:pt x="1" y="651"/>
                  <a:pt x="3" y="628"/>
                </a:cubicBezTo>
                <a:cubicBezTo>
                  <a:pt x="6" y="605"/>
                  <a:pt x="9" y="583"/>
                  <a:pt x="13" y="560"/>
                </a:cubicBezTo>
                <a:cubicBezTo>
                  <a:pt x="18" y="538"/>
                  <a:pt x="23" y="516"/>
                  <a:pt x="30" y="494"/>
                </a:cubicBezTo>
                <a:cubicBezTo>
                  <a:pt x="37" y="472"/>
                  <a:pt x="44" y="451"/>
                  <a:pt x="53" y="430"/>
                </a:cubicBezTo>
                <a:cubicBezTo>
                  <a:pt x="62" y="409"/>
                  <a:pt x="72" y="388"/>
                  <a:pt x="82" y="368"/>
                </a:cubicBezTo>
                <a:cubicBezTo>
                  <a:pt x="93" y="348"/>
                  <a:pt x="105" y="328"/>
                  <a:pt x="117" y="309"/>
                </a:cubicBezTo>
                <a:cubicBezTo>
                  <a:pt x="130" y="290"/>
                  <a:pt x="144" y="272"/>
                  <a:pt x="158" y="254"/>
                </a:cubicBezTo>
                <a:cubicBezTo>
                  <a:pt x="173" y="237"/>
                  <a:pt x="188" y="220"/>
                  <a:pt x="204" y="204"/>
                </a:cubicBezTo>
                <a:cubicBezTo>
                  <a:pt x="220" y="188"/>
                  <a:pt x="237" y="172"/>
                  <a:pt x="255" y="158"/>
                </a:cubicBezTo>
                <a:cubicBezTo>
                  <a:pt x="272" y="143"/>
                  <a:pt x="291" y="130"/>
                  <a:pt x="310" y="117"/>
                </a:cubicBezTo>
                <a:cubicBezTo>
                  <a:pt x="329" y="105"/>
                  <a:pt x="348" y="93"/>
                  <a:pt x="368" y="82"/>
                </a:cubicBezTo>
                <a:cubicBezTo>
                  <a:pt x="388" y="71"/>
                  <a:pt x="409" y="62"/>
                  <a:pt x="430" y="53"/>
                </a:cubicBezTo>
                <a:cubicBezTo>
                  <a:pt x="451" y="44"/>
                  <a:pt x="473" y="36"/>
                  <a:pt x="494" y="30"/>
                </a:cubicBezTo>
                <a:cubicBezTo>
                  <a:pt x="516" y="23"/>
                  <a:pt x="538" y="18"/>
                  <a:pt x="561" y="13"/>
                </a:cubicBezTo>
                <a:cubicBezTo>
                  <a:pt x="583" y="9"/>
                  <a:pt x="606" y="5"/>
                  <a:pt x="628" y="3"/>
                </a:cubicBezTo>
                <a:cubicBezTo>
                  <a:pt x="651" y="1"/>
                  <a:pt x="674" y="0"/>
                  <a:pt x="696" y="0"/>
                </a:cubicBezTo>
                <a:cubicBezTo>
                  <a:pt x="719" y="0"/>
                  <a:pt x="742" y="1"/>
                  <a:pt x="765" y="3"/>
                </a:cubicBezTo>
                <a:cubicBezTo>
                  <a:pt x="787" y="5"/>
                  <a:pt x="810" y="9"/>
                  <a:pt x="832" y="13"/>
                </a:cubicBezTo>
                <a:cubicBezTo>
                  <a:pt x="855" y="18"/>
                  <a:pt x="877" y="23"/>
                  <a:pt x="899" y="30"/>
                </a:cubicBezTo>
                <a:cubicBezTo>
                  <a:pt x="920" y="36"/>
                  <a:pt x="942" y="44"/>
                  <a:pt x="963" y="53"/>
                </a:cubicBezTo>
                <a:cubicBezTo>
                  <a:pt x="984" y="62"/>
                  <a:pt x="1005" y="71"/>
                  <a:pt x="1025" y="82"/>
                </a:cubicBezTo>
                <a:cubicBezTo>
                  <a:pt x="1045" y="93"/>
                  <a:pt x="1064" y="105"/>
                  <a:pt x="1083" y="117"/>
                </a:cubicBezTo>
                <a:cubicBezTo>
                  <a:pt x="1102" y="130"/>
                  <a:pt x="1121" y="143"/>
                  <a:pt x="1138" y="158"/>
                </a:cubicBezTo>
                <a:cubicBezTo>
                  <a:pt x="1156" y="172"/>
                  <a:pt x="1173" y="188"/>
                  <a:pt x="1189" y="204"/>
                </a:cubicBezTo>
                <a:cubicBezTo>
                  <a:pt x="1205" y="220"/>
                  <a:pt x="1220" y="237"/>
                  <a:pt x="1235" y="254"/>
                </a:cubicBezTo>
                <a:cubicBezTo>
                  <a:pt x="1249" y="272"/>
                  <a:pt x="1263" y="290"/>
                  <a:pt x="1276" y="309"/>
                </a:cubicBezTo>
                <a:cubicBezTo>
                  <a:pt x="1288" y="328"/>
                  <a:pt x="1300" y="348"/>
                  <a:pt x="1311" y="368"/>
                </a:cubicBezTo>
                <a:cubicBezTo>
                  <a:pt x="1321" y="388"/>
                  <a:pt x="1331" y="409"/>
                  <a:pt x="1340" y="430"/>
                </a:cubicBezTo>
                <a:cubicBezTo>
                  <a:pt x="1350" y="451"/>
                  <a:pt x="1357" y="472"/>
                  <a:pt x="1364" y="494"/>
                </a:cubicBezTo>
                <a:cubicBezTo>
                  <a:pt x="1371" y="516"/>
                  <a:pt x="1376" y="538"/>
                  <a:pt x="1381" y="560"/>
                </a:cubicBezTo>
                <a:cubicBezTo>
                  <a:pt x="1385" y="583"/>
                  <a:pt x="1388" y="605"/>
                  <a:pt x="1391" y="628"/>
                </a:cubicBezTo>
                <a:cubicBezTo>
                  <a:pt x="1393" y="651"/>
                  <a:pt x="1394" y="673"/>
                  <a:pt x="1394" y="696"/>
                </a:cubicBezTo>
                <a:close/>
              </a:path>
            </a:pathLst>
          </a:custGeom>
          <a:solidFill>
            <a:srgbClr val="1E3A8A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99" name="图片 698"/>
          <p:cNvPicPr/>
          <p:nvPr/>
        </p:nvPicPr>
        <p:blipFill>
          <a:blip r:embed="rId5"/>
          <a:stretch/>
        </p:blipFill>
        <p:spPr>
          <a:xfrm>
            <a:off x="894240" y="139572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0" name="文本框 699"/>
          <p:cNvSpPr txBox="1"/>
          <p:nvPr/>
        </p:nvSpPr>
        <p:spPr>
          <a:xfrm>
            <a:off x="4445640" y="312120"/>
            <a:ext cx="18021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优化策略总结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1" name="图片 700"/>
          <p:cNvPicPr/>
          <p:nvPr/>
        </p:nvPicPr>
        <p:blipFill>
          <a:blip r:embed="rId6"/>
          <a:stretch/>
        </p:blipFill>
        <p:spPr>
          <a:xfrm>
            <a:off x="1404000" y="1638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2" name="文本框 701"/>
          <p:cNvSpPr txBox="1"/>
          <p:nvPr/>
        </p:nvSpPr>
        <p:spPr>
          <a:xfrm>
            <a:off x="1404000" y="127764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60A5FA"/>
                </a:solidFill>
                <a:effectLst/>
                <a:uFillTx/>
                <a:latin typeface="WenQuanYiZenHei"/>
                <a:ea typeface="WenQuanYiZenHei"/>
              </a:rPr>
              <a:t>参数调优策略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3" name="文本框 702"/>
          <p:cNvSpPr txBox="1"/>
          <p:nvPr/>
        </p:nvSpPr>
        <p:spPr>
          <a:xfrm>
            <a:off x="1604520" y="16178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平衡检索深度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4" name="文本框 703"/>
          <p:cNvSpPr txBox="1"/>
          <p:nvPr/>
        </p:nvSpPr>
        <p:spPr>
          <a:xfrm>
            <a:off x="2406600" y="1625400"/>
            <a:ext cx="4179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(top_k)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5" name="文本框 704"/>
          <p:cNvSpPr txBox="1"/>
          <p:nvPr/>
        </p:nvSpPr>
        <p:spPr>
          <a:xfrm>
            <a:off x="2822760" y="16178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与生成长度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6" name="图片 705"/>
          <p:cNvPicPr/>
          <p:nvPr/>
        </p:nvPicPr>
        <p:blipFill>
          <a:blip r:embed="rId6"/>
          <a:stretch/>
        </p:blipFill>
        <p:spPr>
          <a:xfrm>
            <a:off x="1404000" y="19054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07" name="文本框 706"/>
          <p:cNvSpPr txBox="1"/>
          <p:nvPr/>
        </p:nvSpPr>
        <p:spPr>
          <a:xfrm>
            <a:off x="3491280" y="1625400"/>
            <a:ext cx="1059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(generate_length)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8" name="文本框 707"/>
          <p:cNvSpPr txBox="1"/>
          <p:nvPr/>
        </p:nvSpPr>
        <p:spPr>
          <a:xfrm>
            <a:off x="1604520" y="188532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根据查询复杂度动态调节生成温度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09" name="图片 708"/>
          <p:cNvPicPr/>
          <p:nvPr/>
        </p:nvPicPr>
        <p:blipFill>
          <a:blip r:embed="rId6"/>
          <a:stretch/>
        </p:blipFill>
        <p:spPr>
          <a:xfrm>
            <a:off x="1404000" y="2172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0" name="文本框 709"/>
          <p:cNvSpPr txBox="1"/>
          <p:nvPr/>
        </p:nvSpPr>
        <p:spPr>
          <a:xfrm>
            <a:off x="3610080" y="1892880"/>
            <a:ext cx="813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(temperature)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1" name="任意多边形 710"/>
          <p:cNvSpPr/>
          <p:nvPr/>
        </p:nvSpPr>
        <p:spPr>
          <a:xfrm>
            <a:off x="5498640" y="1069560"/>
            <a:ext cx="4663440" cy="1470960"/>
          </a:xfrm>
          <a:custGeom>
            <a:avLst/>
            <a:gdLst/>
            <a:ahLst/>
            <a:cxnLst/>
            <a:rect l="0" t="0" r="r" b="b"/>
            <a:pathLst>
              <a:path w="12954" h="4086">
                <a:moveTo>
                  <a:pt x="0" y="4086"/>
                </a:moveTo>
                <a:lnTo>
                  <a:pt x="0" y="0"/>
                </a:lnTo>
                <a:lnTo>
                  <a:pt x="12768" y="0"/>
                </a:lnTo>
                <a:cubicBezTo>
                  <a:pt x="12780" y="0"/>
                  <a:pt x="12792" y="1"/>
                  <a:pt x="12804" y="3"/>
                </a:cubicBezTo>
                <a:cubicBezTo>
                  <a:pt x="12816" y="6"/>
                  <a:pt x="12828" y="9"/>
                  <a:pt x="12839" y="14"/>
                </a:cubicBezTo>
                <a:cubicBezTo>
                  <a:pt x="12850" y="19"/>
                  <a:pt x="12861" y="24"/>
                  <a:pt x="12871" y="31"/>
                </a:cubicBezTo>
                <a:cubicBezTo>
                  <a:pt x="12881" y="38"/>
                  <a:pt x="12891" y="46"/>
                  <a:pt x="12899" y="54"/>
                </a:cubicBezTo>
                <a:cubicBezTo>
                  <a:pt x="12908" y="63"/>
                  <a:pt x="12915" y="72"/>
                  <a:pt x="12922" y="82"/>
                </a:cubicBezTo>
                <a:cubicBezTo>
                  <a:pt x="12929" y="92"/>
                  <a:pt x="12935" y="103"/>
                  <a:pt x="12939" y="114"/>
                </a:cubicBezTo>
                <a:cubicBezTo>
                  <a:pt x="12944" y="126"/>
                  <a:pt x="12948" y="137"/>
                  <a:pt x="12950" y="149"/>
                </a:cubicBezTo>
                <a:cubicBezTo>
                  <a:pt x="12952" y="161"/>
                  <a:pt x="12954" y="173"/>
                  <a:pt x="12954" y="185"/>
                </a:cubicBezTo>
                <a:lnTo>
                  <a:pt x="12954" y="3901"/>
                </a:lnTo>
                <a:cubicBezTo>
                  <a:pt x="12954" y="3913"/>
                  <a:pt x="12952" y="3925"/>
                  <a:pt x="12950" y="3937"/>
                </a:cubicBezTo>
                <a:cubicBezTo>
                  <a:pt x="12948" y="3949"/>
                  <a:pt x="12944" y="3960"/>
                  <a:pt x="12939" y="3972"/>
                </a:cubicBezTo>
                <a:cubicBezTo>
                  <a:pt x="12935" y="3983"/>
                  <a:pt x="12929" y="3994"/>
                  <a:pt x="12922" y="4004"/>
                </a:cubicBezTo>
                <a:cubicBezTo>
                  <a:pt x="12915" y="4014"/>
                  <a:pt x="12908" y="4023"/>
                  <a:pt x="12899" y="4032"/>
                </a:cubicBezTo>
                <a:cubicBezTo>
                  <a:pt x="12891" y="4040"/>
                  <a:pt x="12881" y="4048"/>
                  <a:pt x="12871" y="4055"/>
                </a:cubicBezTo>
                <a:cubicBezTo>
                  <a:pt x="12861" y="4062"/>
                  <a:pt x="12850" y="4067"/>
                  <a:pt x="12839" y="4072"/>
                </a:cubicBezTo>
                <a:cubicBezTo>
                  <a:pt x="12828" y="4077"/>
                  <a:pt x="12816" y="4080"/>
                  <a:pt x="12804" y="4083"/>
                </a:cubicBezTo>
                <a:cubicBezTo>
                  <a:pt x="12792" y="4085"/>
                  <a:pt x="12780" y="4086"/>
                  <a:pt x="12768" y="4086"/>
                </a:cubicBezTo>
                <a:lnTo>
                  <a:pt x="0" y="4086"/>
                </a:ln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12" name="任意多边形 711"/>
          <p:cNvSpPr/>
          <p:nvPr/>
        </p:nvSpPr>
        <p:spPr>
          <a:xfrm>
            <a:off x="5481720" y="1069560"/>
            <a:ext cx="33840" cy="1470960"/>
          </a:xfrm>
          <a:custGeom>
            <a:avLst/>
            <a:gdLst/>
            <a:ahLst/>
            <a:cxnLst/>
            <a:rect l="0" t="0" r="r" b="b"/>
            <a:pathLst>
              <a:path w="94" h="4086">
                <a:moveTo>
                  <a:pt x="0" y="0"/>
                </a:moveTo>
                <a:lnTo>
                  <a:pt x="94" y="0"/>
                </a:lnTo>
                <a:lnTo>
                  <a:pt x="94" y="4086"/>
                </a:lnTo>
                <a:lnTo>
                  <a:pt x="0" y="408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13" name="任意多边形 712"/>
          <p:cNvSpPr/>
          <p:nvPr/>
        </p:nvSpPr>
        <p:spPr>
          <a:xfrm>
            <a:off x="5715720" y="1270080"/>
            <a:ext cx="501840" cy="501840"/>
          </a:xfrm>
          <a:custGeom>
            <a:avLst/>
            <a:gdLst/>
            <a:ahLst/>
            <a:cxnLst/>
            <a:rect l="0" t="0" r="r" b="b"/>
            <a:pathLst>
              <a:path w="1394" h="1394">
                <a:moveTo>
                  <a:pt x="1394" y="696"/>
                </a:moveTo>
                <a:cubicBezTo>
                  <a:pt x="1394" y="719"/>
                  <a:pt x="1393" y="742"/>
                  <a:pt x="1391" y="765"/>
                </a:cubicBezTo>
                <a:cubicBezTo>
                  <a:pt x="1388" y="787"/>
                  <a:pt x="1385" y="810"/>
                  <a:pt x="1381" y="832"/>
                </a:cubicBezTo>
                <a:cubicBezTo>
                  <a:pt x="1376" y="855"/>
                  <a:pt x="1371" y="877"/>
                  <a:pt x="1364" y="898"/>
                </a:cubicBezTo>
                <a:cubicBezTo>
                  <a:pt x="1357" y="920"/>
                  <a:pt x="1350" y="942"/>
                  <a:pt x="1341" y="963"/>
                </a:cubicBezTo>
                <a:cubicBezTo>
                  <a:pt x="1332" y="984"/>
                  <a:pt x="1323" y="1004"/>
                  <a:pt x="1312" y="1025"/>
                </a:cubicBezTo>
                <a:cubicBezTo>
                  <a:pt x="1301" y="1045"/>
                  <a:pt x="1289" y="1064"/>
                  <a:pt x="1277" y="1083"/>
                </a:cubicBezTo>
                <a:cubicBezTo>
                  <a:pt x="1264" y="1102"/>
                  <a:pt x="1250" y="1120"/>
                  <a:pt x="1236" y="1138"/>
                </a:cubicBezTo>
                <a:cubicBezTo>
                  <a:pt x="1221" y="1156"/>
                  <a:pt x="1206" y="1173"/>
                  <a:pt x="1190" y="1189"/>
                </a:cubicBezTo>
                <a:cubicBezTo>
                  <a:pt x="1174" y="1205"/>
                  <a:pt x="1157" y="1220"/>
                  <a:pt x="1139" y="1235"/>
                </a:cubicBezTo>
                <a:cubicBezTo>
                  <a:pt x="1122" y="1249"/>
                  <a:pt x="1103" y="1263"/>
                  <a:pt x="1085" y="1275"/>
                </a:cubicBezTo>
                <a:cubicBezTo>
                  <a:pt x="1066" y="1288"/>
                  <a:pt x="1046" y="1300"/>
                  <a:pt x="1026" y="1310"/>
                </a:cubicBezTo>
                <a:cubicBezTo>
                  <a:pt x="1006" y="1321"/>
                  <a:pt x="985" y="1331"/>
                  <a:pt x="964" y="1340"/>
                </a:cubicBezTo>
                <a:cubicBezTo>
                  <a:pt x="943" y="1349"/>
                  <a:pt x="922" y="1357"/>
                  <a:pt x="900" y="1364"/>
                </a:cubicBezTo>
                <a:cubicBezTo>
                  <a:pt x="878" y="1370"/>
                  <a:pt x="856" y="1376"/>
                  <a:pt x="833" y="1380"/>
                </a:cubicBezTo>
                <a:cubicBezTo>
                  <a:pt x="811" y="1385"/>
                  <a:pt x="789" y="1388"/>
                  <a:pt x="766" y="1390"/>
                </a:cubicBezTo>
                <a:cubicBezTo>
                  <a:pt x="743" y="1393"/>
                  <a:pt x="720" y="1394"/>
                  <a:pt x="698" y="1394"/>
                </a:cubicBezTo>
                <a:cubicBezTo>
                  <a:pt x="675" y="1394"/>
                  <a:pt x="652" y="1393"/>
                  <a:pt x="629" y="1390"/>
                </a:cubicBezTo>
                <a:cubicBezTo>
                  <a:pt x="607" y="1388"/>
                  <a:pt x="584" y="1385"/>
                  <a:pt x="562" y="1380"/>
                </a:cubicBezTo>
                <a:cubicBezTo>
                  <a:pt x="539" y="1376"/>
                  <a:pt x="517" y="1370"/>
                  <a:pt x="495" y="1364"/>
                </a:cubicBezTo>
                <a:cubicBezTo>
                  <a:pt x="474" y="1357"/>
                  <a:pt x="452" y="1349"/>
                  <a:pt x="431" y="1340"/>
                </a:cubicBezTo>
                <a:cubicBezTo>
                  <a:pt x="410" y="1331"/>
                  <a:pt x="389" y="1321"/>
                  <a:pt x="369" y="1310"/>
                </a:cubicBezTo>
                <a:cubicBezTo>
                  <a:pt x="349" y="1300"/>
                  <a:pt x="330" y="1288"/>
                  <a:pt x="311" y="1275"/>
                </a:cubicBezTo>
                <a:cubicBezTo>
                  <a:pt x="292" y="1263"/>
                  <a:pt x="273" y="1249"/>
                  <a:pt x="256" y="1235"/>
                </a:cubicBezTo>
                <a:cubicBezTo>
                  <a:pt x="238" y="1220"/>
                  <a:pt x="221" y="1205"/>
                  <a:pt x="205" y="1189"/>
                </a:cubicBezTo>
                <a:cubicBezTo>
                  <a:pt x="189" y="1173"/>
                  <a:pt x="174" y="1156"/>
                  <a:pt x="159" y="1138"/>
                </a:cubicBezTo>
                <a:cubicBezTo>
                  <a:pt x="145" y="1120"/>
                  <a:pt x="130" y="1102"/>
                  <a:pt x="118" y="1083"/>
                </a:cubicBezTo>
                <a:cubicBezTo>
                  <a:pt x="105" y="1064"/>
                  <a:pt x="93" y="1045"/>
                  <a:pt x="82" y="1025"/>
                </a:cubicBezTo>
                <a:cubicBezTo>
                  <a:pt x="72" y="1004"/>
                  <a:pt x="62" y="984"/>
                  <a:pt x="53" y="963"/>
                </a:cubicBezTo>
                <a:cubicBezTo>
                  <a:pt x="45" y="942"/>
                  <a:pt x="37" y="920"/>
                  <a:pt x="30" y="898"/>
                </a:cubicBezTo>
                <a:cubicBezTo>
                  <a:pt x="24" y="877"/>
                  <a:pt x="18" y="855"/>
                  <a:pt x="14" y="832"/>
                </a:cubicBezTo>
                <a:cubicBezTo>
                  <a:pt x="9" y="810"/>
                  <a:pt x="6" y="787"/>
                  <a:pt x="4" y="765"/>
                </a:cubicBezTo>
                <a:cubicBezTo>
                  <a:pt x="1" y="742"/>
                  <a:pt x="0" y="719"/>
                  <a:pt x="0" y="696"/>
                </a:cubicBezTo>
                <a:cubicBezTo>
                  <a:pt x="0" y="673"/>
                  <a:pt x="1" y="651"/>
                  <a:pt x="4" y="628"/>
                </a:cubicBezTo>
                <a:cubicBezTo>
                  <a:pt x="6" y="605"/>
                  <a:pt x="9" y="583"/>
                  <a:pt x="14" y="560"/>
                </a:cubicBezTo>
                <a:cubicBezTo>
                  <a:pt x="18" y="538"/>
                  <a:pt x="24" y="516"/>
                  <a:pt x="30" y="494"/>
                </a:cubicBezTo>
                <a:cubicBezTo>
                  <a:pt x="37" y="472"/>
                  <a:pt x="45" y="451"/>
                  <a:pt x="53" y="430"/>
                </a:cubicBezTo>
                <a:cubicBezTo>
                  <a:pt x="62" y="409"/>
                  <a:pt x="72" y="388"/>
                  <a:pt x="82" y="368"/>
                </a:cubicBezTo>
                <a:cubicBezTo>
                  <a:pt x="93" y="348"/>
                  <a:pt x="105" y="328"/>
                  <a:pt x="118" y="309"/>
                </a:cubicBezTo>
                <a:cubicBezTo>
                  <a:pt x="130" y="290"/>
                  <a:pt x="145" y="272"/>
                  <a:pt x="159" y="254"/>
                </a:cubicBezTo>
                <a:cubicBezTo>
                  <a:pt x="174" y="237"/>
                  <a:pt x="189" y="220"/>
                  <a:pt x="205" y="204"/>
                </a:cubicBezTo>
                <a:cubicBezTo>
                  <a:pt x="221" y="188"/>
                  <a:pt x="238" y="172"/>
                  <a:pt x="256" y="158"/>
                </a:cubicBezTo>
                <a:cubicBezTo>
                  <a:pt x="273" y="143"/>
                  <a:pt x="292" y="130"/>
                  <a:pt x="311" y="117"/>
                </a:cubicBezTo>
                <a:cubicBezTo>
                  <a:pt x="330" y="105"/>
                  <a:pt x="349" y="93"/>
                  <a:pt x="369" y="82"/>
                </a:cubicBezTo>
                <a:cubicBezTo>
                  <a:pt x="389" y="71"/>
                  <a:pt x="410" y="62"/>
                  <a:pt x="431" y="53"/>
                </a:cubicBezTo>
                <a:cubicBezTo>
                  <a:pt x="452" y="44"/>
                  <a:pt x="474" y="36"/>
                  <a:pt x="495" y="30"/>
                </a:cubicBezTo>
                <a:cubicBezTo>
                  <a:pt x="517" y="23"/>
                  <a:pt x="539" y="18"/>
                  <a:pt x="562" y="13"/>
                </a:cubicBezTo>
                <a:cubicBezTo>
                  <a:pt x="584" y="9"/>
                  <a:pt x="607" y="5"/>
                  <a:pt x="629" y="3"/>
                </a:cubicBezTo>
                <a:cubicBezTo>
                  <a:pt x="652" y="1"/>
                  <a:pt x="675" y="0"/>
                  <a:pt x="698" y="0"/>
                </a:cubicBezTo>
                <a:cubicBezTo>
                  <a:pt x="720" y="0"/>
                  <a:pt x="743" y="1"/>
                  <a:pt x="766" y="3"/>
                </a:cubicBezTo>
                <a:cubicBezTo>
                  <a:pt x="789" y="5"/>
                  <a:pt x="811" y="9"/>
                  <a:pt x="833" y="13"/>
                </a:cubicBezTo>
                <a:cubicBezTo>
                  <a:pt x="856" y="18"/>
                  <a:pt x="878" y="23"/>
                  <a:pt x="900" y="30"/>
                </a:cubicBezTo>
                <a:cubicBezTo>
                  <a:pt x="922" y="36"/>
                  <a:pt x="943" y="44"/>
                  <a:pt x="964" y="53"/>
                </a:cubicBezTo>
                <a:cubicBezTo>
                  <a:pt x="985" y="62"/>
                  <a:pt x="1006" y="71"/>
                  <a:pt x="1026" y="82"/>
                </a:cubicBezTo>
                <a:cubicBezTo>
                  <a:pt x="1046" y="93"/>
                  <a:pt x="1066" y="105"/>
                  <a:pt x="1085" y="117"/>
                </a:cubicBezTo>
                <a:cubicBezTo>
                  <a:pt x="1103" y="130"/>
                  <a:pt x="1122" y="143"/>
                  <a:pt x="1139" y="158"/>
                </a:cubicBezTo>
                <a:cubicBezTo>
                  <a:pt x="1157" y="172"/>
                  <a:pt x="1174" y="188"/>
                  <a:pt x="1190" y="204"/>
                </a:cubicBezTo>
                <a:cubicBezTo>
                  <a:pt x="1206" y="220"/>
                  <a:pt x="1221" y="237"/>
                  <a:pt x="1236" y="254"/>
                </a:cubicBezTo>
                <a:cubicBezTo>
                  <a:pt x="1250" y="272"/>
                  <a:pt x="1264" y="290"/>
                  <a:pt x="1277" y="309"/>
                </a:cubicBezTo>
                <a:cubicBezTo>
                  <a:pt x="1289" y="328"/>
                  <a:pt x="1301" y="348"/>
                  <a:pt x="1312" y="368"/>
                </a:cubicBezTo>
                <a:cubicBezTo>
                  <a:pt x="1323" y="388"/>
                  <a:pt x="1332" y="409"/>
                  <a:pt x="1341" y="430"/>
                </a:cubicBezTo>
                <a:cubicBezTo>
                  <a:pt x="1350" y="451"/>
                  <a:pt x="1357" y="472"/>
                  <a:pt x="1364" y="494"/>
                </a:cubicBezTo>
                <a:cubicBezTo>
                  <a:pt x="1371" y="516"/>
                  <a:pt x="1376" y="538"/>
                  <a:pt x="1381" y="560"/>
                </a:cubicBezTo>
                <a:cubicBezTo>
                  <a:pt x="1385" y="583"/>
                  <a:pt x="1388" y="605"/>
                  <a:pt x="1391" y="628"/>
                </a:cubicBezTo>
                <a:cubicBezTo>
                  <a:pt x="1393" y="651"/>
                  <a:pt x="1394" y="673"/>
                  <a:pt x="1394" y="696"/>
                </a:cubicBezTo>
                <a:close/>
              </a:path>
            </a:pathLst>
          </a:custGeom>
          <a:solidFill>
            <a:srgbClr val="7E2A0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14" name="图片 713"/>
          <p:cNvPicPr/>
          <p:nvPr/>
        </p:nvPicPr>
        <p:blipFill>
          <a:blip r:embed="rId7"/>
          <a:stretch/>
        </p:blipFill>
        <p:spPr>
          <a:xfrm>
            <a:off x="5824440" y="1395720"/>
            <a:ext cx="2836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5" name="文本框 714"/>
          <p:cNvSpPr txBox="1"/>
          <p:nvPr/>
        </p:nvSpPr>
        <p:spPr>
          <a:xfrm>
            <a:off x="1604520" y="215244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针对长短查询差异化参数配置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16" name="图片 715"/>
          <p:cNvPicPr/>
          <p:nvPr/>
        </p:nvPicPr>
        <p:blipFill>
          <a:blip r:embed="rId8"/>
          <a:stretch/>
        </p:blipFill>
        <p:spPr>
          <a:xfrm>
            <a:off x="6351120" y="1638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7" name="文本框 716"/>
          <p:cNvSpPr txBox="1"/>
          <p:nvPr/>
        </p:nvSpPr>
        <p:spPr>
          <a:xfrm>
            <a:off x="6351120" y="1277640"/>
            <a:ext cx="18111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8904"/>
                </a:solidFill>
                <a:effectLst/>
                <a:uFillTx/>
                <a:latin typeface="WenQuanYiZenHei"/>
                <a:ea typeface="WenQuanYiZenHei"/>
              </a:rPr>
              <a:t>延迟分析与瓶颈定位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8" name="文本框 717"/>
          <p:cNvSpPr txBox="1"/>
          <p:nvPr/>
        </p:nvSpPr>
        <p:spPr>
          <a:xfrm>
            <a:off x="6551640" y="161784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记录各阶段时间消耗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9" name="文本框 718"/>
          <p:cNvSpPr txBox="1"/>
          <p:nvPr/>
        </p:nvSpPr>
        <p:spPr>
          <a:xfrm>
            <a:off x="7755120" y="162540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(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0" name="文本框 719"/>
          <p:cNvSpPr txBox="1"/>
          <p:nvPr/>
        </p:nvSpPr>
        <p:spPr>
          <a:xfrm>
            <a:off x="7799400" y="161784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嵌入生成、检索、生成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1" name="图片 720"/>
          <p:cNvPicPr/>
          <p:nvPr/>
        </p:nvPicPr>
        <p:blipFill>
          <a:blip r:embed="rId8"/>
          <a:stretch/>
        </p:blipFill>
        <p:spPr>
          <a:xfrm>
            <a:off x="6351120" y="19054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2" name="文本框 721"/>
          <p:cNvSpPr txBox="1"/>
          <p:nvPr/>
        </p:nvSpPr>
        <p:spPr>
          <a:xfrm>
            <a:off x="9136440" y="162540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3" name="文本框 722"/>
          <p:cNvSpPr txBox="1"/>
          <p:nvPr/>
        </p:nvSpPr>
        <p:spPr>
          <a:xfrm>
            <a:off x="6551640" y="188532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识别性能瓶颈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4" name="文本框 723"/>
          <p:cNvSpPr txBox="1"/>
          <p:nvPr/>
        </p:nvSpPr>
        <p:spPr>
          <a:xfrm>
            <a:off x="7353720" y="189288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(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5" name="文本框 724"/>
          <p:cNvSpPr txBox="1"/>
          <p:nvPr/>
        </p:nvSpPr>
        <p:spPr>
          <a:xfrm>
            <a:off x="7398360" y="188532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通常在模型加载和文本生成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26" name="图片 725"/>
          <p:cNvPicPr/>
          <p:nvPr/>
        </p:nvPicPr>
        <p:blipFill>
          <a:blip r:embed="rId8"/>
          <a:stretch/>
        </p:blipFill>
        <p:spPr>
          <a:xfrm>
            <a:off x="6351120" y="2172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7" name="文本框 726"/>
          <p:cNvSpPr txBox="1"/>
          <p:nvPr/>
        </p:nvSpPr>
        <p:spPr>
          <a:xfrm>
            <a:off x="9002880" y="189288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28" name="任意多边形 727"/>
          <p:cNvSpPr/>
          <p:nvPr/>
        </p:nvSpPr>
        <p:spPr>
          <a:xfrm>
            <a:off x="551520" y="2807640"/>
            <a:ext cx="4663080" cy="1471320"/>
          </a:xfrm>
          <a:custGeom>
            <a:avLst/>
            <a:gdLst/>
            <a:ahLst/>
            <a:cxnLst/>
            <a:rect l="0" t="0" r="r" b="b"/>
            <a:pathLst>
              <a:path w="12953" h="4087">
                <a:moveTo>
                  <a:pt x="0" y="4087"/>
                </a:moveTo>
                <a:lnTo>
                  <a:pt x="0" y="0"/>
                </a:lnTo>
                <a:lnTo>
                  <a:pt x="12768" y="0"/>
                </a:lnTo>
                <a:cubicBezTo>
                  <a:pt x="12780" y="0"/>
                  <a:pt x="12792" y="1"/>
                  <a:pt x="12804" y="4"/>
                </a:cubicBezTo>
                <a:cubicBezTo>
                  <a:pt x="12816" y="6"/>
                  <a:pt x="12828" y="10"/>
                  <a:pt x="12839" y="14"/>
                </a:cubicBezTo>
                <a:cubicBezTo>
                  <a:pt x="12850" y="19"/>
                  <a:pt x="12861" y="25"/>
                  <a:pt x="12871" y="31"/>
                </a:cubicBezTo>
                <a:cubicBezTo>
                  <a:pt x="12881" y="38"/>
                  <a:pt x="12890" y="46"/>
                  <a:pt x="12899" y="54"/>
                </a:cubicBezTo>
                <a:cubicBezTo>
                  <a:pt x="12908" y="63"/>
                  <a:pt x="12915" y="72"/>
                  <a:pt x="12922" y="83"/>
                </a:cubicBezTo>
                <a:cubicBezTo>
                  <a:pt x="12929" y="93"/>
                  <a:pt x="12935" y="103"/>
                  <a:pt x="12939" y="115"/>
                </a:cubicBezTo>
                <a:cubicBezTo>
                  <a:pt x="12944" y="126"/>
                  <a:pt x="12947" y="138"/>
                  <a:pt x="12950" y="150"/>
                </a:cubicBezTo>
                <a:cubicBezTo>
                  <a:pt x="12952" y="162"/>
                  <a:pt x="12953" y="174"/>
                  <a:pt x="12953" y="186"/>
                </a:cubicBezTo>
                <a:lnTo>
                  <a:pt x="12953" y="3901"/>
                </a:lnTo>
                <a:cubicBezTo>
                  <a:pt x="12953" y="3913"/>
                  <a:pt x="12952" y="3925"/>
                  <a:pt x="12950" y="3937"/>
                </a:cubicBezTo>
                <a:cubicBezTo>
                  <a:pt x="12947" y="3949"/>
                  <a:pt x="12944" y="3961"/>
                  <a:pt x="12939" y="3972"/>
                </a:cubicBezTo>
                <a:cubicBezTo>
                  <a:pt x="12935" y="3983"/>
                  <a:pt x="12929" y="3994"/>
                  <a:pt x="12922" y="4004"/>
                </a:cubicBezTo>
                <a:cubicBezTo>
                  <a:pt x="12915" y="4014"/>
                  <a:pt x="12908" y="4024"/>
                  <a:pt x="12899" y="4032"/>
                </a:cubicBezTo>
                <a:cubicBezTo>
                  <a:pt x="12890" y="4041"/>
                  <a:pt x="12881" y="4049"/>
                  <a:pt x="12871" y="4055"/>
                </a:cubicBezTo>
                <a:cubicBezTo>
                  <a:pt x="12861" y="4062"/>
                  <a:pt x="12850" y="4068"/>
                  <a:pt x="12839" y="4072"/>
                </a:cubicBezTo>
                <a:cubicBezTo>
                  <a:pt x="12828" y="4077"/>
                  <a:pt x="12816" y="4081"/>
                  <a:pt x="12804" y="4083"/>
                </a:cubicBezTo>
                <a:cubicBezTo>
                  <a:pt x="12792" y="4085"/>
                  <a:pt x="12780" y="4087"/>
                  <a:pt x="12768" y="4087"/>
                </a:cubicBezTo>
                <a:lnTo>
                  <a:pt x="0" y="4087"/>
                </a:ln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29" name="任意多边形 728"/>
          <p:cNvSpPr/>
          <p:nvPr/>
        </p:nvSpPr>
        <p:spPr>
          <a:xfrm>
            <a:off x="534600" y="2807640"/>
            <a:ext cx="33840" cy="1471320"/>
          </a:xfrm>
          <a:custGeom>
            <a:avLst/>
            <a:gdLst/>
            <a:ahLst/>
            <a:cxnLst/>
            <a:rect l="0" t="0" r="r" b="b"/>
            <a:pathLst>
              <a:path w="94" h="4087">
                <a:moveTo>
                  <a:pt x="0" y="0"/>
                </a:moveTo>
                <a:lnTo>
                  <a:pt x="94" y="0"/>
                </a:lnTo>
                <a:lnTo>
                  <a:pt x="94" y="4087"/>
                </a:lnTo>
                <a:lnTo>
                  <a:pt x="0" y="408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30" name="任意多边形 729"/>
          <p:cNvSpPr/>
          <p:nvPr/>
        </p:nvSpPr>
        <p:spPr>
          <a:xfrm>
            <a:off x="768600" y="3008160"/>
            <a:ext cx="501840" cy="501840"/>
          </a:xfrm>
          <a:custGeom>
            <a:avLst/>
            <a:gdLst/>
            <a:ahLst/>
            <a:cxnLst/>
            <a:rect l="0" t="0" r="r" b="b"/>
            <a:pathLst>
              <a:path w="1394" h="1394">
                <a:moveTo>
                  <a:pt x="1394" y="698"/>
                </a:moveTo>
                <a:cubicBezTo>
                  <a:pt x="1394" y="720"/>
                  <a:pt x="1393" y="743"/>
                  <a:pt x="1391" y="766"/>
                </a:cubicBezTo>
                <a:cubicBezTo>
                  <a:pt x="1388" y="789"/>
                  <a:pt x="1385" y="811"/>
                  <a:pt x="1381" y="833"/>
                </a:cubicBezTo>
                <a:cubicBezTo>
                  <a:pt x="1376" y="856"/>
                  <a:pt x="1371" y="878"/>
                  <a:pt x="1364" y="900"/>
                </a:cubicBezTo>
                <a:cubicBezTo>
                  <a:pt x="1357" y="922"/>
                  <a:pt x="1350" y="943"/>
                  <a:pt x="1340" y="964"/>
                </a:cubicBezTo>
                <a:cubicBezTo>
                  <a:pt x="1331" y="985"/>
                  <a:pt x="1321" y="1006"/>
                  <a:pt x="1311" y="1026"/>
                </a:cubicBezTo>
                <a:cubicBezTo>
                  <a:pt x="1300" y="1046"/>
                  <a:pt x="1288" y="1066"/>
                  <a:pt x="1276" y="1084"/>
                </a:cubicBezTo>
                <a:cubicBezTo>
                  <a:pt x="1263" y="1103"/>
                  <a:pt x="1249" y="1122"/>
                  <a:pt x="1235" y="1139"/>
                </a:cubicBezTo>
                <a:cubicBezTo>
                  <a:pt x="1220" y="1157"/>
                  <a:pt x="1205" y="1174"/>
                  <a:pt x="1189" y="1190"/>
                </a:cubicBezTo>
                <a:cubicBezTo>
                  <a:pt x="1173" y="1206"/>
                  <a:pt x="1156" y="1221"/>
                  <a:pt x="1138" y="1236"/>
                </a:cubicBezTo>
                <a:cubicBezTo>
                  <a:pt x="1121" y="1250"/>
                  <a:pt x="1102" y="1264"/>
                  <a:pt x="1083" y="1277"/>
                </a:cubicBezTo>
                <a:cubicBezTo>
                  <a:pt x="1064" y="1289"/>
                  <a:pt x="1045" y="1301"/>
                  <a:pt x="1025" y="1312"/>
                </a:cubicBezTo>
                <a:cubicBezTo>
                  <a:pt x="1005" y="1323"/>
                  <a:pt x="984" y="1332"/>
                  <a:pt x="963" y="1341"/>
                </a:cubicBezTo>
                <a:cubicBezTo>
                  <a:pt x="942" y="1350"/>
                  <a:pt x="920" y="1357"/>
                  <a:pt x="899" y="1364"/>
                </a:cubicBezTo>
                <a:cubicBezTo>
                  <a:pt x="877" y="1371"/>
                  <a:pt x="855" y="1376"/>
                  <a:pt x="832" y="1381"/>
                </a:cubicBezTo>
                <a:cubicBezTo>
                  <a:pt x="810" y="1385"/>
                  <a:pt x="787" y="1388"/>
                  <a:pt x="765" y="1391"/>
                </a:cubicBezTo>
                <a:cubicBezTo>
                  <a:pt x="742" y="1393"/>
                  <a:pt x="719" y="1394"/>
                  <a:pt x="696" y="1394"/>
                </a:cubicBezTo>
                <a:cubicBezTo>
                  <a:pt x="674" y="1394"/>
                  <a:pt x="651" y="1393"/>
                  <a:pt x="628" y="1391"/>
                </a:cubicBezTo>
                <a:cubicBezTo>
                  <a:pt x="606" y="1388"/>
                  <a:pt x="583" y="1385"/>
                  <a:pt x="561" y="1381"/>
                </a:cubicBezTo>
                <a:cubicBezTo>
                  <a:pt x="538" y="1376"/>
                  <a:pt x="516" y="1371"/>
                  <a:pt x="494" y="1364"/>
                </a:cubicBezTo>
                <a:cubicBezTo>
                  <a:pt x="473" y="1357"/>
                  <a:pt x="451" y="1350"/>
                  <a:pt x="430" y="1341"/>
                </a:cubicBezTo>
                <a:cubicBezTo>
                  <a:pt x="409" y="1332"/>
                  <a:pt x="388" y="1323"/>
                  <a:pt x="368" y="1312"/>
                </a:cubicBezTo>
                <a:cubicBezTo>
                  <a:pt x="348" y="1301"/>
                  <a:pt x="329" y="1289"/>
                  <a:pt x="310" y="1277"/>
                </a:cubicBezTo>
                <a:cubicBezTo>
                  <a:pt x="291" y="1264"/>
                  <a:pt x="272" y="1250"/>
                  <a:pt x="255" y="1236"/>
                </a:cubicBezTo>
                <a:cubicBezTo>
                  <a:pt x="237" y="1221"/>
                  <a:pt x="220" y="1206"/>
                  <a:pt x="204" y="1190"/>
                </a:cubicBezTo>
                <a:cubicBezTo>
                  <a:pt x="188" y="1174"/>
                  <a:pt x="173" y="1157"/>
                  <a:pt x="158" y="1139"/>
                </a:cubicBezTo>
                <a:cubicBezTo>
                  <a:pt x="144" y="1122"/>
                  <a:pt x="130" y="1103"/>
                  <a:pt x="117" y="1084"/>
                </a:cubicBezTo>
                <a:cubicBezTo>
                  <a:pt x="105" y="1066"/>
                  <a:pt x="93" y="1046"/>
                  <a:pt x="82" y="1026"/>
                </a:cubicBezTo>
                <a:cubicBezTo>
                  <a:pt x="72" y="1006"/>
                  <a:pt x="62" y="985"/>
                  <a:pt x="53" y="964"/>
                </a:cubicBezTo>
                <a:cubicBezTo>
                  <a:pt x="44" y="943"/>
                  <a:pt x="37" y="922"/>
                  <a:pt x="30" y="900"/>
                </a:cubicBezTo>
                <a:cubicBezTo>
                  <a:pt x="23" y="878"/>
                  <a:pt x="18" y="856"/>
                  <a:pt x="13" y="833"/>
                </a:cubicBezTo>
                <a:cubicBezTo>
                  <a:pt x="9" y="811"/>
                  <a:pt x="6" y="789"/>
                  <a:pt x="3" y="766"/>
                </a:cubicBezTo>
                <a:cubicBezTo>
                  <a:pt x="1" y="743"/>
                  <a:pt x="0" y="720"/>
                  <a:pt x="0" y="698"/>
                </a:cubicBezTo>
                <a:cubicBezTo>
                  <a:pt x="0" y="674"/>
                  <a:pt x="1" y="651"/>
                  <a:pt x="3" y="628"/>
                </a:cubicBezTo>
                <a:cubicBezTo>
                  <a:pt x="6" y="606"/>
                  <a:pt x="9" y="583"/>
                  <a:pt x="13" y="561"/>
                </a:cubicBezTo>
                <a:cubicBezTo>
                  <a:pt x="18" y="538"/>
                  <a:pt x="23" y="516"/>
                  <a:pt x="30" y="494"/>
                </a:cubicBezTo>
                <a:cubicBezTo>
                  <a:pt x="37" y="473"/>
                  <a:pt x="44" y="451"/>
                  <a:pt x="53" y="430"/>
                </a:cubicBezTo>
                <a:cubicBezTo>
                  <a:pt x="62" y="409"/>
                  <a:pt x="72" y="388"/>
                  <a:pt x="82" y="368"/>
                </a:cubicBezTo>
                <a:cubicBezTo>
                  <a:pt x="93" y="348"/>
                  <a:pt x="105" y="329"/>
                  <a:pt x="117" y="310"/>
                </a:cubicBezTo>
                <a:cubicBezTo>
                  <a:pt x="130" y="291"/>
                  <a:pt x="144" y="272"/>
                  <a:pt x="158" y="255"/>
                </a:cubicBezTo>
                <a:cubicBezTo>
                  <a:pt x="173" y="237"/>
                  <a:pt x="188" y="220"/>
                  <a:pt x="204" y="204"/>
                </a:cubicBezTo>
                <a:cubicBezTo>
                  <a:pt x="220" y="188"/>
                  <a:pt x="237" y="173"/>
                  <a:pt x="255" y="158"/>
                </a:cubicBezTo>
                <a:cubicBezTo>
                  <a:pt x="272" y="144"/>
                  <a:pt x="291" y="130"/>
                  <a:pt x="310" y="118"/>
                </a:cubicBezTo>
                <a:cubicBezTo>
                  <a:pt x="329" y="105"/>
                  <a:pt x="348" y="93"/>
                  <a:pt x="368" y="82"/>
                </a:cubicBezTo>
                <a:cubicBezTo>
                  <a:pt x="388" y="72"/>
                  <a:pt x="409" y="62"/>
                  <a:pt x="430" y="53"/>
                </a:cubicBezTo>
                <a:cubicBezTo>
                  <a:pt x="451" y="44"/>
                  <a:pt x="473" y="37"/>
                  <a:pt x="494" y="30"/>
                </a:cubicBezTo>
                <a:cubicBezTo>
                  <a:pt x="516" y="24"/>
                  <a:pt x="538" y="18"/>
                  <a:pt x="561" y="14"/>
                </a:cubicBezTo>
                <a:cubicBezTo>
                  <a:pt x="583" y="9"/>
                  <a:pt x="606" y="6"/>
                  <a:pt x="628" y="4"/>
                </a:cubicBezTo>
                <a:cubicBezTo>
                  <a:pt x="651" y="1"/>
                  <a:pt x="674" y="0"/>
                  <a:pt x="696" y="0"/>
                </a:cubicBezTo>
                <a:cubicBezTo>
                  <a:pt x="719" y="0"/>
                  <a:pt x="742" y="1"/>
                  <a:pt x="765" y="4"/>
                </a:cubicBezTo>
                <a:cubicBezTo>
                  <a:pt x="787" y="6"/>
                  <a:pt x="810" y="9"/>
                  <a:pt x="832" y="14"/>
                </a:cubicBezTo>
                <a:cubicBezTo>
                  <a:pt x="855" y="18"/>
                  <a:pt x="877" y="24"/>
                  <a:pt x="899" y="30"/>
                </a:cubicBezTo>
                <a:cubicBezTo>
                  <a:pt x="920" y="37"/>
                  <a:pt x="942" y="44"/>
                  <a:pt x="963" y="53"/>
                </a:cubicBezTo>
                <a:cubicBezTo>
                  <a:pt x="984" y="62"/>
                  <a:pt x="1005" y="72"/>
                  <a:pt x="1025" y="82"/>
                </a:cubicBezTo>
                <a:cubicBezTo>
                  <a:pt x="1045" y="93"/>
                  <a:pt x="1064" y="105"/>
                  <a:pt x="1083" y="118"/>
                </a:cubicBezTo>
                <a:cubicBezTo>
                  <a:pt x="1102" y="130"/>
                  <a:pt x="1121" y="144"/>
                  <a:pt x="1138" y="158"/>
                </a:cubicBezTo>
                <a:cubicBezTo>
                  <a:pt x="1156" y="173"/>
                  <a:pt x="1173" y="188"/>
                  <a:pt x="1189" y="204"/>
                </a:cubicBezTo>
                <a:cubicBezTo>
                  <a:pt x="1205" y="220"/>
                  <a:pt x="1220" y="237"/>
                  <a:pt x="1235" y="255"/>
                </a:cubicBezTo>
                <a:cubicBezTo>
                  <a:pt x="1249" y="272"/>
                  <a:pt x="1263" y="291"/>
                  <a:pt x="1276" y="310"/>
                </a:cubicBezTo>
                <a:cubicBezTo>
                  <a:pt x="1288" y="329"/>
                  <a:pt x="1300" y="348"/>
                  <a:pt x="1311" y="368"/>
                </a:cubicBezTo>
                <a:cubicBezTo>
                  <a:pt x="1321" y="388"/>
                  <a:pt x="1331" y="409"/>
                  <a:pt x="1340" y="430"/>
                </a:cubicBezTo>
                <a:cubicBezTo>
                  <a:pt x="1350" y="451"/>
                  <a:pt x="1357" y="473"/>
                  <a:pt x="1364" y="494"/>
                </a:cubicBezTo>
                <a:cubicBezTo>
                  <a:pt x="1371" y="516"/>
                  <a:pt x="1376" y="538"/>
                  <a:pt x="1381" y="561"/>
                </a:cubicBezTo>
                <a:cubicBezTo>
                  <a:pt x="1385" y="583"/>
                  <a:pt x="1388" y="606"/>
                  <a:pt x="1391" y="628"/>
                </a:cubicBezTo>
                <a:cubicBezTo>
                  <a:pt x="1393" y="651"/>
                  <a:pt x="1394" y="674"/>
                  <a:pt x="1394" y="698"/>
                </a:cubicBezTo>
                <a:close/>
              </a:path>
            </a:pathLst>
          </a:custGeom>
          <a:solidFill>
            <a:srgbClr val="064E3B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31" name="图片 730"/>
          <p:cNvPicPr/>
          <p:nvPr/>
        </p:nvPicPr>
        <p:blipFill>
          <a:blip r:embed="rId9"/>
          <a:stretch/>
        </p:blipFill>
        <p:spPr>
          <a:xfrm>
            <a:off x="910800" y="3133800"/>
            <a:ext cx="2170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2" name="文本框 731"/>
          <p:cNvSpPr txBox="1"/>
          <p:nvPr/>
        </p:nvSpPr>
        <p:spPr>
          <a:xfrm>
            <a:off x="6551640" y="215244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针对高延迟环节制定优化方案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3" name="图片 732"/>
          <p:cNvPicPr/>
          <p:nvPr/>
        </p:nvPicPr>
        <p:blipFill>
          <a:blip r:embed="rId10"/>
          <a:stretch/>
        </p:blipFill>
        <p:spPr>
          <a:xfrm>
            <a:off x="1404000" y="3376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4" name="文本框 733"/>
          <p:cNvSpPr txBox="1"/>
          <p:nvPr/>
        </p:nvSpPr>
        <p:spPr>
          <a:xfrm>
            <a:off x="1404000" y="301572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34D399"/>
                </a:solidFill>
                <a:effectLst/>
                <a:uFillTx/>
                <a:latin typeface="WenQuanYiZenHei"/>
                <a:ea typeface="WenQuanYiZenHei"/>
              </a:rPr>
              <a:t>缓存机制实现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5" name="文本框 734"/>
          <p:cNvSpPr txBox="1"/>
          <p:nvPr/>
        </p:nvSpPr>
        <p:spPr>
          <a:xfrm>
            <a:off x="1604520" y="335592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嵌入向量缓存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6" name="文本框 735"/>
          <p:cNvSpPr txBox="1"/>
          <p:nvPr/>
        </p:nvSpPr>
        <p:spPr>
          <a:xfrm>
            <a:off x="2406600" y="3363840"/>
            <a:ext cx="9324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(embed_cache)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37" name="图片 736"/>
          <p:cNvPicPr/>
          <p:nvPr/>
        </p:nvPicPr>
        <p:blipFill>
          <a:blip r:embed="rId10"/>
          <a:stretch/>
        </p:blipFill>
        <p:spPr>
          <a:xfrm>
            <a:off x="1404000" y="36435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8" name="文本框 737"/>
          <p:cNvSpPr txBox="1"/>
          <p:nvPr/>
        </p:nvSpPr>
        <p:spPr>
          <a:xfrm>
            <a:off x="3335760" y="335592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减少重复计算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9" name="文本框 738"/>
          <p:cNvSpPr txBox="1"/>
          <p:nvPr/>
        </p:nvSpPr>
        <p:spPr>
          <a:xfrm>
            <a:off x="1604520" y="362340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生成结果缓存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0" name="文本框 739"/>
          <p:cNvSpPr txBox="1"/>
          <p:nvPr/>
        </p:nvSpPr>
        <p:spPr>
          <a:xfrm>
            <a:off x="2406600" y="3631320"/>
            <a:ext cx="10519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(generate_cache)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1" name="图片 740"/>
          <p:cNvPicPr/>
          <p:nvPr/>
        </p:nvPicPr>
        <p:blipFill>
          <a:blip r:embed="rId10"/>
          <a:stretch/>
        </p:blipFill>
        <p:spPr>
          <a:xfrm>
            <a:off x="1404000" y="3911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2" name="文本框 741"/>
          <p:cNvSpPr txBox="1"/>
          <p:nvPr/>
        </p:nvSpPr>
        <p:spPr>
          <a:xfrm>
            <a:off x="3454920" y="362340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加速相似查询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3" name="任意多边形 742"/>
          <p:cNvSpPr/>
          <p:nvPr/>
        </p:nvSpPr>
        <p:spPr>
          <a:xfrm>
            <a:off x="5498640" y="2807640"/>
            <a:ext cx="4663440" cy="1471320"/>
          </a:xfrm>
          <a:custGeom>
            <a:avLst/>
            <a:gdLst/>
            <a:ahLst/>
            <a:cxnLst/>
            <a:rect l="0" t="0" r="r" b="b"/>
            <a:pathLst>
              <a:path w="12954" h="4087">
                <a:moveTo>
                  <a:pt x="0" y="4087"/>
                </a:moveTo>
                <a:lnTo>
                  <a:pt x="0" y="0"/>
                </a:lnTo>
                <a:lnTo>
                  <a:pt x="12768" y="0"/>
                </a:lnTo>
                <a:cubicBezTo>
                  <a:pt x="12780" y="0"/>
                  <a:pt x="12792" y="1"/>
                  <a:pt x="12804" y="4"/>
                </a:cubicBezTo>
                <a:cubicBezTo>
                  <a:pt x="12816" y="6"/>
                  <a:pt x="12828" y="10"/>
                  <a:pt x="12839" y="14"/>
                </a:cubicBezTo>
                <a:cubicBezTo>
                  <a:pt x="12850" y="19"/>
                  <a:pt x="12861" y="25"/>
                  <a:pt x="12871" y="31"/>
                </a:cubicBezTo>
                <a:cubicBezTo>
                  <a:pt x="12881" y="38"/>
                  <a:pt x="12891" y="46"/>
                  <a:pt x="12899" y="54"/>
                </a:cubicBezTo>
                <a:cubicBezTo>
                  <a:pt x="12908" y="63"/>
                  <a:pt x="12915" y="72"/>
                  <a:pt x="12922" y="83"/>
                </a:cubicBezTo>
                <a:cubicBezTo>
                  <a:pt x="12929" y="93"/>
                  <a:pt x="12935" y="103"/>
                  <a:pt x="12939" y="115"/>
                </a:cubicBezTo>
                <a:cubicBezTo>
                  <a:pt x="12944" y="126"/>
                  <a:pt x="12948" y="138"/>
                  <a:pt x="12950" y="150"/>
                </a:cubicBezTo>
                <a:cubicBezTo>
                  <a:pt x="12952" y="162"/>
                  <a:pt x="12954" y="174"/>
                  <a:pt x="12954" y="186"/>
                </a:cubicBezTo>
                <a:lnTo>
                  <a:pt x="12954" y="3901"/>
                </a:lnTo>
                <a:cubicBezTo>
                  <a:pt x="12954" y="3913"/>
                  <a:pt x="12952" y="3925"/>
                  <a:pt x="12950" y="3937"/>
                </a:cubicBezTo>
                <a:cubicBezTo>
                  <a:pt x="12948" y="3949"/>
                  <a:pt x="12944" y="3961"/>
                  <a:pt x="12939" y="3972"/>
                </a:cubicBezTo>
                <a:cubicBezTo>
                  <a:pt x="12935" y="3983"/>
                  <a:pt x="12929" y="3994"/>
                  <a:pt x="12922" y="4004"/>
                </a:cubicBezTo>
                <a:cubicBezTo>
                  <a:pt x="12915" y="4014"/>
                  <a:pt x="12908" y="4024"/>
                  <a:pt x="12899" y="4032"/>
                </a:cubicBezTo>
                <a:cubicBezTo>
                  <a:pt x="12891" y="4041"/>
                  <a:pt x="12881" y="4049"/>
                  <a:pt x="12871" y="4055"/>
                </a:cubicBezTo>
                <a:cubicBezTo>
                  <a:pt x="12861" y="4062"/>
                  <a:pt x="12850" y="4068"/>
                  <a:pt x="12839" y="4072"/>
                </a:cubicBezTo>
                <a:cubicBezTo>
                  <a:pt x="12828" y="4077"/>
                  <a:pt x="12816" y="4081"/>
                  <a:pt x="12804" y="4083"/>
                </a:cubicBezTo>
                <a:cubicBezTo>
                  <a:pt x="12792" y="4085"/>
                  <a:pt x="12780" y="4087"/>
                  <a:pt x="12768" y="4087"/>
                </a:cubicBezTo>
                <a:lnTo>
                  <a:pt x="0" y="4087"/>
                </a:ln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44" name="任意多边形 743"/>
          <p:cNvSpPr/>
          <p:nvPr/>
        </p:nvSpPr>
        <p:spPr>
          <a:xfrm>
            <a:off x="5481720" y="2807640"/>
            <a:ext cx="33840" cy="1471320"/>
          </a:xfrm>
          <a:custGeom>
            <a:avLst/>
            <a:gdLst/>
            <a:ahLst/>
            <a:cxnLst/>
            <a:rect l="0" t="0" r="r" b="b"/>
            <a:pathLst>
              <a:path w="94" h="4087">
                <a:moveTo>
                  <a:pt x="0" y="0"/>
                </a:moveTo>
                <a:lnTo>
                  <a:pt x="94" y="0"/>
                </a:lnTo>
                <a:lnTo>
                  <a:pt x="94" y="4087"/>
                </a:lnTo>
                <a:lnTo>
                  <a:pt x="0" y="408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45" name="任意多边形 744"/>
          <p:cNvSpPr/>
          <p:nvPr/>
        </p:nvSpPr>
        <p:spPr>
          <a:xfrm>
            <a:off x="5715720" y="3008160"/>
            <a:ext cx="501840" cy="501840"/>
          </a:xfrm>
          <a:custGeom>
            <a:avLst/>
            <a:gdLst/>
            <a:ahLst/>
            <a:cxnLst/>
            <a:rect l="0" t="0" r="r" b="b"/>
            <a:pathLst>
              <a:path w="1394" h="1394">
                <a:moveTo>
                  <a:pt x="1394" y="698"/>
                </a:moveTo>
                <a:cubicBezTo>
                  <a:pt x="1394" y="720"/>
                  <a:pt x="1393" y="743"/>
                  <a:pt x="1391" y="766"/>
                </a:cubicBezTo>
                <a:cubicBezTo>
                  <a:pt x="1388" y="789"/>
                  <a:pt x="1385" y="811"/>
                  <a:pt x="1381" y="833"/>
                </a:cubicBezTo>
                <a:cubicBezTo>
                  <a:pt x="1376" y="856"/>
                  <a:pt x="1371" y="878"/>
                  <a:pt x="1364" y="900"/>
                </a:cubicBezTo>
                <a:cubicBezTo>
                  <a:pt x="1357" y="922"/>
                  <a:pt x="1350" y="943"/>
                  <a:pt x="1341" y="964"/>
                </a:cubicBezTo>
                <a:cubicBezTo>
                  <a:pt x="1332" y="985"/>
                  <a:pt x="1323" y="1006"/>
                  <a:pt x="1312" y="1026"/>
                </a:cubicBezTo>
                <a:cubicBezTo>
                  <a:pt x="1301" y="1046"/>
                  <a:pt x="1289" y="1066"/>
                  <a:pt x="1277" y="1084"/>
                </a:cubicBezTo>
                <a:cubicBezTo>
                  <a:pt x="1264" y="1103"/>
                  <a:pt x="1250" y="1122"/>
                  <a:pt x="1236" y="1139"/>
                </a:cubicBezTo>
                <a:cubicBezTo>
                  <a:pt x="1221" y="1157"/>
                  <a:pt x="1206" y="1174"/>
                  <a:pt x="1190" y="1190"/>
                </a:cubicBezTo>
                <a:cubicBezTo>
                  <a:pt x="1174" y="1206"/>
                  <a:pt x="1157" y="1221"/>
                  <a:pt x="1139" y="1236"/>
                </a:cubicBezTo>
                <a:cubicBezTo>
                  <a:pt x="1122" y="1250"/>
                  <a:pt x="1103" y="1264"/>
                  <a:pt x="1085" y="1277"/>
                </a:cubicBezTo>
                <a:cubicBezTo>
                  <a:pt x="1066" y="1289"/>
                  <a:pt x="1046" y="1301"/>
                  <a:pt x="1026" y="1312"/>
                </a:cubicBezTo>
                <a:cubicBezTo>
                  <a:pt x="1006" y="1323"/>
                  <a:pt x="985" y="1332"/>
                  <a:pt x="964" y="1341"/>
                </a:cubicBezTo>
                <a:cubicBezTo>
                  <a:pt x="943" y="1350"/>
                  <a:pt x="922" y="1357"/>
                  <a:pt x="900" y="1364"/>
                </a:cubicBezTo>
                <a:cubicBezTo>
                  <a:pt x="878" y="1371"/>
                  <a:pt x="856" y="1376"/>
                  <a:pt x="833" y="1381"/>
                </a:cubicBezTo>
                <a:cubicBezTo>
                  <a:pt x="811" y="1385"/>
                  <a:pt x="789" y="1388"/>
                  <a:pt x="766" y="1391"/>
                </a:cubicBezTo>
                <a:cubicBezTo>
                  <a:pt x="743" y="1393"/>
                  <a:pt x="720" y="1394"/>
                  <a:pt x="698" y="1394"/>
                </a:cubicBezTo>
                <a:cubicBezTo>
                  <a:pt x="675" y="1394"/>
                  <a:pt x="652" y="1393"/>
                  <a:pt x="629" y="1391"/>
                </a:cubicBezTo>
                <a:cubicBezTo>
                  <a:pt x="607" y="1388"/>
                  <a:pt x="584" y="1385"/>
                  <a:pt x="562" y="1381"/>
                </a:cubicBezTo>
                <a:cubicBezTo>
                  <a:pt x="539" y="1376"/>
                  <a:pt x="517" y="1371"/>
                  <a:pt x="495" y="1364"/>
                </a:cubicBezTo>
                <a:cubicBezTo>
                  <a:pt x="474" y="1357"/>
                  <a:pt x="452" y="1350"/>
                  <a:pt x="431" y="1341"/>
                </a:cubicBezTo>
                <a:cubicBezTo>
                  <a:pt x="410" y="1332"/>
                  <a:pt x="389" y="1323"/>
                  <a:pt x="369" y="1312"/>
                </a:cubicBezTo>
                <a:cubicBezTo>
                  <a:pt x="349" y="1301"/>
                  <a:pt x="330" y="1289"/>
                  <a:pt x="311" y="1277"/>
                </a:cubicBezTo>
                <a:cubicBezTo>
                  <a:pt x="292" y="1264"/>
                  <a:pt x="273" y="1250"/>
                  <a:pt x="256" y="1236"/>
                </a:cubicBezTo>
                <a:cubicBezTo>
                  <a:pt x="238" y="1221"/>
                  <a:pt x="221" y="1206"/>
                  <a:pt x="205" y="1190"/>
                </a:cubicBezTo>
                <a:cubicBezTo>
                  <a:pt x="189" y="1174"/>
                  <a:pt x="174" y="1157"/>
                  <a:pt x="159" y="1139"/>
                </a:cubicBezTo>
                <a:cubicBezTo>
                  <a:pt x="145" y="1122"/>
                  <a:pt x="130" y="1103"/>
                  <a:pt x="118" y="1084"/>
                </a:cubicBezTo>
                <a:cubicBezTo>
                  <a:pt x="105" y="1066"/>
                  <a:pt x="93" y="1046"/>
                  <a:pt x="82" y="1026"/>
                </a:cubicBezTo>
                <a:cubicBezTo>
                  <a:pt x="72" y="1006"/>
                  <a:pt x="62" y="985"/>
                  <a:pt x="53" y="964"/>
                </a:cubicBezTo>
                <a:cubicBezTo>
                  <a:pt x="45" y="943"/>
                  <a:pt x="37" y="922"/>
                  <a:pt x="30" y="900"/>
                </a:cubicBezTo>
                <a:cubicBezTo>
                  <a:pt x="24" y="878"/>
                  <a:pt x="18" y="856"/>
                  <a:pt x="14" y="833"/>
                </a:cubicBezTo>
                <a:cubicBezTo>
                  <a:pt x="9" y="811"/>
                  <a:pt x="6" y="789"/>
                  <a:pt x="4" y="766"/>
                </a:cubicBezTo>
                <a:cubicBezTo>
                  <a:pt x="1" y="743"/>
                  <a:pt x="0" y="720"/>
                  <a:pt x="0" y="698"/>
                </a:cubicBezTo>
                <a:cubicBezTo>
                  <a:pt x="0" y="674"/>
                  <a:pt x="1" y="651"/>
                  <a:pt x="4" y="628"/>
                </a:cubicBezTo>
                <a:cubicBezTo>
                  <a:pt x="6" y="606"/>
                  <a:pt x="9" y="583"/>
                  <a:pt x="14" y="561"/>
                </a:cubicBezTo>
                <a:cubicBezTo>
                  <a:pt x="18" y="538"/>
                  <a:pt x="24" y="516"/>
                  <a:pt x="30" y="494"/>
                </a:cubicBezTo>
                <a:cubicBezTo>
                  <a:pt x="37" y="473"/>
                  <a:pt x="45" y="451"/>
                  <a:pt x="53" y="430"/>
                </a:cubicBezTo>
                <a:cubicBezTo>
                  <a:pt x="62" y="409"/>
                  <a:pt x="72" y="388"/>
                  <a:pt x="82" y="368"/>
                </a:cubicBezTo>
                <a:cubicBezTo>
                  <a:pt x="93" y="348"/>
                  <a:pt x="105" y="329"/>
                  <a:pt x="118" y="310"/>
                </a:cubicBezTo>
                <a:cubicBezTo>
                  <a:pt x="130" y="291"/>
                  <a:pt x="145" y="272"/>
                  <a:pt x="159" y="255"/>
                </a:cubicBezTo>
                <a:cubicBezTo>
                  <a:pt x="174" y="237"/>
                  <a:pt x="189" y="220"/>
                  <a:pt x="205" y="204"/>
                </a:cubicBezTo>
                <a:cubicBezTo>
                  <a:pt x="221" y="188"/>
                  <a:pt x="238" y="173"/>
                  <a:pt x="256" y="158"/>
                </a:cubicBezTo>
                <a:cubicBezTo>
                  <a:pt x="273" y="144"/>
                  <a:pt x="292" y="130"/>
                  <a:pt x="311" y="118"/>
                </a:cubicBezTo>
                <a:cubicBezTo>
                  <a:pt x="330" y="105"/>
                  <a:pt x="349" y="93"/>
                  <a:pt x="369" y="82"/>
                </a:cubicBezTo>
                <a:cubicBezTo>
                  <a:pt x="389" y="72"/>
                  <a:pt x="410" y="62"/>
                  <a:pt x="431" y="53"/>
                </a:cubicBezTo>
                <a:cubicBezTo>
                  <a:pt x="452" y="44"/>
                  <a:pt x="474" y="37"/>
                  <a:pt x="495" y="30"/>
                </a:cubicBezTo>
                <a:cubicBezTo>
                  <a:pt x="517" y="24"/>
                  <a:pt x="539" y="18"/>
                  <a:pt x="562" y="14"/>
                </a:cubicBezTo>
                <a:cubicBezTo>
                  <a:pt x="584" y="9"/>
                  <a:pt x="607" y="6"/>
                  <a:pt x="629" y="4"/>
                </a:cubicBezTo>
                <a:cubicBezTo>
                  <a:pt x="652" y="1"/>
                  <a:pt x="675" y="0"/>
                  <a:pt x="698" y="0"/>
                </a:cubicBezTo>
                <a:cubicBezTo>
                  <a:pt x="720" y="0"/>
                  <a:pt x="743" y="1"/>
                  <a:pt x="766" y="4"/>
                </a:cubicBezTo>
                <a:cubicBezTo>
                  <a:pt x="789" y="6"/>
                  <a:pt x="811" y="9"/>
                  <a:pt x="833" y="14"/>
                </a:cubicBezTo>
                <a:cubicBezTo>
                  <a:pt x="856" y="18"/>
                  <a:pt x="878" y="24"/>
                  <a:pt x="900" y="30"/>
                </a:cubicBezTo>
                <a:cubicBezTo>
                  <a:pt x="922" y="37"/>
                  <a:pt x="943" y="44"/>
                  <a:pt x="964" y="53"/>
                </a:cubicBezTo>
                <a:cubicBezTo>
                  <a:pt x="985" y="62"/>
                  <a:pt x="1006" y="72"/>
                  <a:pt x="1026" y="82"/>
                </a:cubicBezTo>
                <a:cubicBezTo>
                  <a:pt x="1046" y="93"/>
                  <a:pt x="1066" y="105"/>
                  <a:pt x="1085" y="118"/>
                </a:cubicBezTo>
                <a:cubicBezTo>
                  <a:pt x="1103" y="130"/>
                  <a:pt x="1122" y="144"/>
                  <a:pt x="1139" y="158"/>
                </a:cubicBezTo>
                <a:cubicBezTo>
                  <a:pt x="1157" y="173"/>
                  <a:pt x="1174" y="188"/>
                  <a:pt x="1190" y="204"/>
                </a:cubicBezTo>
                <a:cubicBezTo>
                  <a:pt x="1206" y="220"/>
                  <a:pt x="1221" y="237"/>
                  <a:pt x="1236" y="255"/>
                </a:cubicBezTo>
                <a:cubicBezTo>
                  <a:pt x="1250" y="272"/>
                  <a:pt x="1264" y="291"/>
                  <a:pt x="1277" y="310"/>
                </a:cubicBezTo>
                <a:cubicBezTo>
                  <a:pt x="1289" y="329"/>
                  <a:pt x="1301" y="348"/>
                  <a:pt x="1312" y="368"/>
                </a:cubicBezTo>
                <a:cubicBezTo>
                  <a:pt x="1323" y="388"/>
                  <a:pt x="1332" y="409"/>
                  <a:pt x="1341" y="430"/>
                </a:cubicBezTo>
                <a:cubicBezTo>
                  <a:pt x="1350" y="451"/>
                  <a:pt x="1357" y="473"/>
                  <a:pt x="1364" y="494"/>
                </a:cubicBezTo>
                <a:cubicBezTo>
                  <a:pt x="1371" y="516"/>
                  <a:pt x="1376" y="538"/>
                  <a:pt x="1381" y="561"/>
                </a:cubicBezTo>
                <a:cubicBezTo>
                  <a:pt x="1385" y="583"/>
                  <a:pt x="1388" y="606"/>
                  <a:pt x="1391" y="628"/>
                </a:cubicBezTo>
                <a:cubicBezTo>
                  <a:pt x="1393" y="651"/>
                  <a:pt x="1394" y="674"/>
                  <a:pt x="1394" y="698"/>
                </a:cubicBezTo>
                <a:close/>
              </a:path>
            </a:pathLst>
          </a:custGeom>
          <a:solidFill>
            <a:srgbClr val="4C1D95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46" name="图片 745"/>
          <p:cNvPicPr/>
          <p:nvPr/>
        </p:nvPicPr>
        <p:blipFill>
          <a:blip r:embed="rId11"/>
          <a:stretch/>
        </p:blipFill>
        <p:spPr>
          <a:xfrm>
            <a:off x="5807880" y="3133800"/>
            <a:ext cx="31716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7" name="文本框 746"/>
          <p:cNvSpPr txBox="1"/>
          <p:nvPr/>
        </p:nvSpPr>
        <p:spPr>
          <a:xfrm>
            <a:off x="1604520" y="389088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缓存命中与未命中处理机制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48" name="图片 747"/>
          <p:cNvPicPr/>
          <p:nvPr/>
        </p:nvPicPr>
        <p:blipFill>
          <a:blip r:embed="rId12"/>
          <a:stretch/>
        </p:blipFill>
        <p:spPr>
          <a:xfrm>
            <a:off x="6351120" y="3376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49" name="文本框 748"/>
          <p:cNvSpPr txBox="1"/>
          <p:nvPr/>
        </p:nvSpPr>
        <p:spPr>
          <a:xfrm>
            <a:off x="6351120" y="301572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A78BFA"/>
                </a:solidFill>
                <a:effectLst/>
                <a:uFillTx/>
                <a:latin typeface="WenQuanYiZenHei"/>
                <a:ea typeface="WenQuanYiZenHei"/>
              </a:rPr>
              <a:t>并行处理策略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0" name="文本框 749"/>
          <p:cNvSpPr txBox="1"/>
          <p:nvPr/>
        </p:nvSpPr>
        <p:spPr>
          <a:xfrm>
            <a:off x="6551640" y="335592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使用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1" name="文本框 750"/>
          <p:cNvSpPr txBox="1"/>
          <p:nvPr/>
        </p:nvSpPr>
        <p:spPr>
          <a:xfrm>
            <a:off x="6819120" y="3363840"/>
            <a:ext cx="12232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ThreadPoolExecutor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2" name="图片 751"/>
          <p:cNvPicPr/>
          <p:nvPr/>
        </p:nvPicPr>
        <p:blipFill>
          <a:blip r:embed="rId12"/>
          <a:stretch/>
        </p:blipFill>
        <p:spPr>
          <a:xfrm>
            <a:off x="6351120" y="36435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3" name="文本框 752"/>
          <p:cNvSpPr txBox="1"/>
          <p:nvPr/>
        </p:nvSpPr>
        <p:spPr>
          <a:xfrm>
            <a:off x="8038080" y="335592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并行执行检索和生成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4" name="文本框 753"/>
          <p:cNvSpPr txBox="1"/>
          <p:nvPr/>
        </p:nvSpPr>
        <p:spPr>
          <a:xfrm>
            <a:off x="6551640" y="362340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5" name="文本框 754"/>
          <p:cNvSpPr txBox="1"/>
          <p:nvPr/>
        </p:nvSpPr>
        <p:spPr>
          <a:xfrm>
            <a:off x="6819120" y="3631320"/>
            <a:ext cx="3884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Future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6" name="图片 755"/>
          <p:cNvPicPr/>
          <p:nvPr/>
        </p:nvPicPr>
        <p:blipFill>
          <a:blip r:embed="rId12"/>
          <a:stretch/>
        </p:blipFill>
        <p:spPr>
          <a:xfrm>
            <a:off x="6351120" y="3911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7" name="文本框 756"/>
          <p:cNvSpPr txBox="1"/>
          <p:nvPr/>
        </p:nvSpPr>
        <p:spPr>
          <a:xfrm>
            <a:off x="7205400" y="362340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对象管理并行任务结果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58" name="图片 757"/>
          <p:cNvPicPr/>
          <p:nvPr/>
        </p:nvPicPr>
        <p:blipFill>
          <a:blip r:embed="rId13"/>
          <a:stretch/>
        </p:blipFill>
        <p:spPr>
          <a:xfrm>
            <a:off x="819000" y="4713120"/>
            <a:ext cx="1249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59" name="文本框 758"/>
          <p:cNvSpPr txBox="1"/>
          <p:nvPr/>
        </p:nvSpPr>
        <p:spPr>
          <a:xfrm>
            <a:off x="6551640" y="389088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结合缓存实现高效的并发响应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0" name="文本框 759"/>
          <p:cNvSpPr txBox="1"/>
          <p:nvPr/>
        </p:nvSpPr>
        <p:spPr>
          <a:xfrm>
            <a:off x="1010520" y="4704120"/>
            <a:ext cx="1666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1" name="文本框 760"/>
          <p:cNvSpPr txBox="1"/>
          <p:nvPr/>
        </p:nvSpPr>
        <p:spPr>
          <a:xfrm>
            <a:off x="1056960" y="46944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核心理念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2" name="文本框 761"/>
          <p:cNvSpPr txBox="1"/>
          <p:nvPr/>
        </p:nvSpPr>
        <p:spPr>
          <a:xfrm>
            <a:off x="1725480" y="4704120"/>
            <a:ext cx="16668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1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: 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3" name="文本框 762"/>
          <p:cNvSpPr txBox="1"/>
          <p:nvPr/>
        </p:nvSpPr>
        <p:spPr>
          <a:xfrm>
            <a:off x="1827720" y="469440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通过这些技术手段为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4" name="文本框 763"/>
          <p:cNvSpPr txBox="1"/>
          <p:nvPr/>
        </p:nvSpPr>
        <p:spPr>
          <a:xfrm>
            <a:off x="3331800" y="4704120"/>
            <a:ext cx="363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5" name="文本框 764"/>
          <p:cNvSpPr txBox="1"/>
          <p:nvPr/>
        </p:nvSpPr>
        <p:spPr>
          <a:xfrm>
            <a:off x="3693960" y="4694400"/>
            <a:ext cx="62035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系统提供强有力的性能支持，使其在不同规模和需求的场景下能够高效、稳定地运行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6" name="文本框 765"/>
          <p:cNvSpPr txBox="1"/>
          <p:nvPr/>
        </p:nvSpPr>
        <p:spPr>
          <a:xfrm>
            <a:off x="10004400" y="5652000"/>
            <a:ext cx="3596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13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7" name="图片 766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68" name="图片 767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69" name="图片 768"/>
          <p:cNvPicPr/>
          <p:nvPr/>
        </p:nvPicPr>
        <p:blipFill>
          <a:blip r:embed="rId4"/>
          <a:stretch/>
        </p:blipFill>
        <p:spPr>
          <a:xfrm>
            <a:off x="4813560" y="802080"/>
            <a:ext cx="106920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0" name="文本框 769"/>
          <p:cNvSpPr txBox="1"/>
          <p:nvPr/>
        </p:nvSpPr>
        <p:spPr>
          <a:xfrm>
            <a:off x="4445640" y="312120"/>
            <a:ext cx="18021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未来优化方向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1" name="文本框 770"/>
          <p:cNvSpPr txBox="1"/>
          <p:nvPr/>
        </p:nvSpPr>
        <p:spPr>
          <a:xfrm>
            <a:off x="2576520" y="1100880"/>
            <a:ext cx="3358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随着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2" name="文本框 771"/>
          <p:cNvSpPr txBox="1"/>
          <p:nvPr/>
        </p:nvSpPr>
        <p:spPr>
          <a:xfrm>
            <a:off x="2910960" y="1110600"/>
            <a:ext cx="363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3" name="任意多边形 772"/>
          <p:cNvSpPr/>
          <p:nvPr/>
        </p:nvSpPr>
        <p:spPr>
          <a:xfrm>
            <a:off x="534600" y="1612800"/>
            <a:ext cx="3075840" cy="2206440"/>
          </a:xfrm>
          <a:custGeom>
            <a:avLst/>
            <a:gdLst/>
            <a:ahLst/>
            <a:cxnLst/>
            <a:rect l="0" t="0" r="r" b="b"/>
            <a:pathLst>
              <a:path w="8544" h="6129">
                <a:moveTo>
                  <a:pt x="0" y="594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4"/>
                  <a:pt x="8429" y="14"/>
                </a:cubicBezTo>
                <a:cubicBezTo>
                  <a:pt x="8452" y="23"/>
                  <a:pt x="8472" y="37"/>
                  <a:pt x="8489" y="54"/>
                </a:cubicBezTo>
                <a:cubicBezTo>
                  <a:pt x="8507" y="71"/>
                  <a:pt x="8520" y="92"/>
                  <a:pt x="8529" y="114"/>
                </a:cubicBezTo>
                <a:cubicBezTo>
                  <a:pt x="8539" y="137"/>
                  <a:pt x="8544" y="161"/>
                  <a:pt x="8544" y="185"/>
                </a:cubicBezTo>
                <a:lnTo>
                  <a:pt x="8544" y="5943"/>
                </a:lnTo>
                <a:cubicBezTo>
                  <a:pt x="8544" y="5968"/>
                  <a:pt x="8539" y="5991"/>
                  <a:pt x="8529" y="6014"/>
                </a:cubicBezTo>
                <a:cubicBezTo>
                  <a:pt x="8520" y="6037"/>
                  <a:pt x="8507" y="6057"/>
                  <a:pt x="8489" y="6074"/>
                </a:cubicBezTo>
                <a:cubicBezTo>
                  <a:pt x="8472" y="6092"/>
                  <a:pt x="8452" y="6105"/>
                  <a:pt x="8429" y="6115"/>
                </a:cubicBezTo>
                <a:cubicBezTo>
                  <a:pt x="8406" y="6124"/>
                  <a:pt x="8382" y="6129"/>
                  <a:pt x="8358" y="6129"/>
                </a:cubicBezTo>
                <a:lnTo>
                  <a:pt x="186" y="6129"/>
                </a:lnTo>
                <a:cubicBezTo>
                  <a:pt x="161" y="6129"/>
                  <a:pt x="138" y="6124"/>
                  <a:pt x="115" y="6115"/>
                </a:cubicBezTo>
                <a:cubicBezTo>
                  <a:pt x="92" y="6105"/>
                  <a:pt x="72" y="6092"/>
                  <a:pt x="55" y="6074"/>
                </a:cubicBezTo>
                <a:cubicBezTo>
                  <a:pt x="37" y="6057"/>
                  <a:pt x="24" y="6037"/>
                  <a:pt x="14" y="6014"/>
                </a:cubicBezTo>
                <a:cubicBezTo>
                  <a:pt x="5" y="5991"/>
                  <a:pt x="0" y="5968"/>
                  <a:pt x="0" y="5943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74" name="任意多边形 773"/>
          <p:cNvSpPr/>
          <p:nvPr/>
        </p:nvSpPr>
        <p:spPr>
          <a:xfrm>
            <a:off x="534600" y="1612800"/>
            <a:ext cx="3075840" cy="2206440"/>
          </a:xfrm>
          <a:custGeom>
            <a:avLst/>
            <a:gdLst/>
            <a:ahLst/>
            <a:cxnLst/>
            <a:rect l="0" t="0" r="r" b="b"/>
            <a:pathLst>
              <a:path w="8544" h="6129">
                <a:moveTo>
                  <a:pt x="0" y="594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4"/>
                  <a:pt x="8429" y="14"/>
                </a:cubicBezTo>
                <a:cubicBezTo>
                  <a:pt x="8452" y="23"/>
                  <a:pt x="8472" y="37"/>
                  <a:pt x="8489" y="54"/>
                </a:cubicBezTo>
                <a:cubicBezTo>
                  <a:pt x="8507" y="71"/>
                  <a:pt x="8520" y="92"/>
                  <a:pt x="8529" y="114"/>
                </a:cubicBezTo>
                <a:cubicBezTo>
                  <a:pt x="8539" y="137"/>
                  <a:pt x="8544" y="161"/>
                  <a:pt x="8544" y="185"/>
                </a:cubicBezTo>
                <a:lnTo>
                  <a:pt x="8544" y="5943"/>
                </a:lnTo>
                <a:cubicBezTo>
                  <a:pt x="8544" y="5968"/>
                  <a:pt x="8539" y="5991"/>
                  <a:pt x="8529" y="6014"/>
                </a:cubicBezTo>
                <a:cubicBezTo>
                  <a:pt x="8520" y="6037"/>
                  <a:pt x="8507" y="6057"/>
                  <a:pt x="8489" y="6074"/>
                </a:cubicBezTo>
                <a:cubicBezTo>
                  <a:pt x="8472" y="6092"/>
                  <a:pt x="8452" y="6105"/>
                  <a:pt x="8429" y="6115"/>
                </a:cubicBezTo>
                <a:cubicBezTo>
                  <a:pt x="8406" y="6124"/>
                  <a:pt x="8382" y="6129"/>
                  <a:pt x="8358" y="6129"/>
                </a:cubicBezTo>
                <a:lnTo>
                  <a:pt x="186" y="6129"/>
                </a:lnTo>
                <a:cubicBezTo>
                  <a:pt x="161" y="6129"/>
                  <a:pt x="138" y="6124"/>
                  <a:pt x="115" y="6115"/>
                </a:cubicBezTo>
                <a:cubicBezTo>
                  <a:pt x="92" y="6105"/>
                  <a:pt x="72" y="6092"/>
                  <a:pt x="55" y="6074"/>
                </a:cubicBezTo>
                <a:cubicBezTo>
                  <a:pt x="37" y="6057"/>
                  <a:pt x="24" y="6037"/>
                  <a:pt x="14" y="6014"/>
                </a:cubicBezTo>
                <a:cubicBezTo>
                  <a:pt x="5" y="5991"/>
                  <a:pt x="0" y="5968"/>
                  <a:pt x="0" y="5943"/>
                </a:cubicBezTo>
                <a:moveTo>
                  <a:pt x="23" y="185"/>
                </a:moveTo>
                <a:lnTo>
                  <a:pt x="23" y="5943"/>
                </a:lnTo>
                <a:cubicBezTo>
                  <a:pt x="23" y="5954"/>
                  <a:pt x="24" y="5964"/>
                  <a:pt x="26" y="5975"/>
                </a:cubicBezTo>
                <a:cubicBezTo>
                  <a:pt x="29" y="5985"/>
                  <a:pt x="32" y="5995"/>
                  <a:pt x="36" y="6005"/>
                </a:cubicBezTo>
                <a:cubicBezTo>
                  <a:pt x="40" y="6015"/>
                  <a:pt x="45" y="6025"/>
                  <a:pt x="51" y="6033"/>
                </a:cubicBezTo>
                <a:cubicBezTo>
                  <a:pt x="57" y="6042"/>
                  <a:pt x="63" y="6051"/>
                  <a:pt x="71" y="6058"/>
                </a:cubicBezTo>
                <a:cubicBezTo>
                  <a:pt x="78" y="6066"/>
                  <a:pt x="87" y="6072"/>
                  <a:pt x="96" y="6078"/>
                </a:cubicBezTo>
                <a:cubicBezTo>
                  <a:pt x="104" y="6084"/>
                  <a:pt x="114" y="6089"/>
                  <a:pt x="124" y="6093"/>
                </a:cubicBezTo>
                <a:cubicBezTo>
                  <a:pt x="134" y="6097"/>
                  <a:pt x="144" y="6100"/>
                  <a:pt x="154" y="6103"/>
                </a:cubicBezTo>
                <a:cubicBezTo>
                  <a:pt x="165" y="6105"/>
                  <a:pt x="175" y="6106"/>
                  <a:pt x="186" y="6106"/>
                </a:cubicBezTo>
                <a:lnTo>
                  <a:pt x="8358" y="6106"/>
                </a:lnTo>
                <a:cubicBezTo>
                  <a:pt x="8369" y="6106"/>
                  <a:pt x="8379" y="6105"/>
                  <a:pt x="8390" y="6103"/>
                </a:cubicBezTo>
                <a:cubicBezTo>
                  <a:pt x="8400" y="6100"/>
                  <a:pt x="8410" y="6097"/>
                  <a:pt x="8420" y="6093"/>
                </a:cubicBezTo>
                <a:cubicBezTo>
                  <a:pt x="8430" y="6089"/>
                  <a:pt x="8439" y="6084"/>
                  <a:pt x="8448" y="6078"/>
                </a:cubicBezTo>
                <a:cubicBezTo>
                  <a:pt x="8457" y="6072"/>
                  <a:pt x="8465" y="6066"/>
                  <a:pt x="8473" y="6058"/>
                </a:cubicBezTo>
                <a:cubicBezTo>
                  <a:pt x="8480" y="6051"/>
                  <a:pt x="8487" y="6042"/>
                  <a:pt x="8493" y="6033"/>
                </a:cubicBezTo>
                <a:cubicBezTo>
                  <a:pt x="8499" y="6025"/>
                  <a:pt x="8504" y="6015"/>
                  <a:pt x="8508" y="6005"/>
                </a:cubicBezTo>
                <a:cubicBezTo>
                  <a:pt x="8512" y="5995"/>
                  <a:pt x="8515" y="5985"/>
                  <a:pt x="8517" y="5975"/>
                </a:cubicBezTo>
                <a:cubicBezTo>
                  <a:pt x="8519" y="5964"/>
                  <a:pt x="8520" y="5954"/>
                  <a:pt x="8520" y="5943"/>
                </a:cubicBezTo>
                <a:lnTo>
                  <a:pt x="8520" y="185"/>
                </a:lnTo>
                <a:cubicBezTo>
                  <a:pt x="8520" y="175"/>
                  <a:pt x="8519" y="164"/>
                  <a:pt x="8517" y="154"/>
                </a:cubicBezTo>
                <a:cubicBezTo>
                  <a:pt x="8515" y="143"/>
                  <a:pt x="8512" y="133"/>
                  <a:pt x="8508" y="123"/>
                </a:cubicBezTo>
                <a:cubicBezTo>
                  <a:pt x="8504" y="113"/>
                  <a:pt x="8499" y="104"/>
                  <a:pt x="8493" y="95"/>
                </a:cubicBezTo>
                <a:cubicBezTo>
                  <a:pt x="8487" y="86"/>
                  <a:pt x="8480" y="78"/>
                  <a:pt x="8473" y="70"/>
                </a:cubicBezTo>
                <a:cubicBezTo>
                  <a:pt x="8465" y="63"/>
                  <a:pt x="8457" y="56"/>
                  <a:pt x="8448" y="50"/>
                </a:cubicBezTo>
                <a:cubicBezTo>
                  <a:pt x="8439" y="44"/>
                  <a:pt x="8430" y="39"/>
                  <a:pt x="8420" y="35"/>
                </a:cubicBezTo>
                <a:cubicBezTo>
                  <a:pt x="8410" y="31"/>
                  <a:pt x="8400" y="28"/>
                  <a:pt x="8390" y="26"/>
                </a:cubicBezTo>
                <a:cubicBezTo>
                  <a:pt x="8379" y="24"/>
                  <a:pt x="8369" y="23"/>
                  <a:pt x="835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5" name="任意多边形 774"/>
          <p:cNvSpPr/>
          <p:nvPr/>
        </p:nvSpPr>
        <p:spPr>
          <a:xfrm>
            <a:off x="743400" y="1821600"/>
            <a:ext cx="418320" cy="451440"/>
          </a:xfrm>
          <a:custGeom>
            <a:avLst/>
            <a:gdLst/>
            <a:ahLst/>
            <a:cxnLst/>
            <a:rect l="0" t="0" r="r" b="b"/>
            <a:pathLst>
              <a:path w="1162" h="1254">
                <a:moveTo>
                  <a:pt x="12" y="467"/>
                </a:moveTo>
                <a:cubicBezTo>
                  <a:pt x="19" y="430"/>
                  <a:pt x="30" y="393"/>
                  <a:pt x="45" y="358"/>
                </a:cubicBezTo>
                <a:cubicBezTo>
                  <a:pt x="59" y="323"/>
                  <a:pt x="77" y="290"/>
                  <a:pt x="98" y="258"/>
                </a:cubicBezTo>
                <a:cubicBezTo>
                  <a:pt x="119" y="226"/>
                  <a:pt x="143" y="197"/>
                  <a:pt x="170" y="170"/>
                </a:cubicBezTo>
                <a:cubicBezTo>
                  <a:pt x="197" y="143"/>
                  <a:pt x="227" y="119"/>
                  <a:pt x="258" y="98"/>
                </a:cubicBezTo>
                <a:cubicBezTo>
                  <a:pt x="290" y="77"/>
                  <a:pt x="324" y="59"/>
                  <a:pt x="359" y="44"/>
                </a:cubicBezTo>
                <a:cubicBezTo>
                  <a:pt x="394" y="30"/>
                  <a:pt x="430" y="19"/>
                  <a:pt x="468" y="11"/>
                </a:cubicBezTo>
                <a:cubicBezTo>
                  <a:pt x="505" y="4"/>
                  <a:pt x="543" y="0"/>
                  <a:pt x="581" y="0"/>
                </a:cubicBezTo>
                <a:cubicBezTo>
                  <a:pt x="619" y="0"/>
                  <a:pt x="657" y="4"/>
                  <a:pt x="694" y="11"/>
                </a:cubicBezTo>
                <a:cubicBezTo>
                  <a:pt x="731" y="19"/>
                  <a:pt x="768" y="30"/>
                  <a:pt x="803" y="44"/>
                </a:cubicBezTo>
                <a:cubicBezTo>
                  <a:pt x="839" y="59"/>
                  <a:pt x="873" y="77"/>
                  <a:pt x="904" y="98"/>
                </a:cubicBezTo>
                <a:cubicBezTo>
                  <a:pt x="936" y="119"/>
                  <a:pt x="965" y="143"/>
                  <a:pt x="992" y="170"/>
                </a:cubicBezTo>
                <a:cubicBezTo>
                  <a:pt x="1019" y="197"/>
                  <a:pt x="1043" y="226"/>
                  <a:pt x="1064" y="258"/>
                </a:cubicBezTo>
                <a:cubicBezTo>
                  <a:pt x="1085" y="290"/>
                  <a:pt x="1103" y="323"/>
                  <a:pt x="1118" y="358"/>
                </a:cubicBezTo>
                <a:cubicBezTo>
                  <a:pt x="1133" y="393"/>
                  <a:pt x="1144" y="430"/>
                  <a:pt x="1151" y="467"/>
                </a:cubicBezTo>
                <a:cubicBezTo>
                  <a:pt x="1158" y="504"/>
                  <a:pt x="1162" y="542"/>
                  <a:pt x="1162" y="581"/>
                </a:cubicBezTo>
                <a:lnTo>
                  <a:pt x="1162" y="674"/>
                </a:lnTo>
                <a:cubicBezTo>
                  <a:pt x="1162" y="712"/>
                  <a:pt x="1158" y="750"/>
                  <a:pt x="1151" y="787"/>
                </a:cubicBezTo>
                <a:cubicBezTo>
                  <a:pt x="1144" y="825"/>
                  <a:pt x="1133" y="861"/>
                  <a:pt x="1118" y="896"/>
                </a:cubicBezTo>
                <a:cubicBezTo>
                  <a:pt x="1103" y="931"/>
                  <a:pt x="1085" y="965"/>
                  <a:pt x="1064" y="997"/>
                </a:cubicBezTo>
                <a:cubicBezTo>
                  <a:pt x="1043" y="1028"/>
                  <a:pt x="1019" y="1058"/>
                  <a:pt x="992" y="1084"/>
                </a:cubicBezTo>
                <a:cubicBezTo>
                  <a:pt x="965" y="1111"/>
                  <a:pt x="936" y="1135"/>
                  <a:pt x="904" y="1157"/>
                </a:cubicBezTo>
                <a:cubicBezTo>
                  <a:pt x="873" y="1178"/>
                  <a:pt x="839" y="1196"/>
                  <a:pt x="803" y="1210"/>
                </a:cubicBezTo>
                <a:cubicBezTo>
                  <a:pt x="768" y="1225"/>
                  <a:pt x="731" y="1236"/>
                  <a:pt x="694" y="1243"/>
                </a:cubicBezTo>
                <a:cubicBezTo>
                  <a:pt x="657" y="1251"/>
                  <a:pt x="619" y="1254"/>
                  <a:pt x="581" y="1254"/>
                </a:cubicBezTo>
                <a:cubicBezTo>
                  <a:pt x="543" y="1254"/>
                  <a:pt x="505" y="1251"/>
                  <a:pt x="468" y="1243"/>
                </a:cubicBezTo>
                <a:cubicBezTo>
                  <a:pt x="430" y="1236"/>
                  <a:pt x="394" y="1225"/>
                  <a:pt x="359" y="1210"/>
                </a:cubicBezTo>
                <a:cubicBezTo>
                  <a:pt x="324" y="1196"/>
                  <a:pt x="290" y="1178"/>
                  <a:pt x="258" y="1157"/>
                </a:cubicBezTo>
                <a:cubicBezTo>
                  <a:pt x="227" y="1135"/>
                  <a:pt x="197" y="1111"/>
                  <a:pt x="170" y="1084"/>
                </a:cubicBezTo>
                <a:cubicBezTo>
                  <a:pt x="143" y="1058"/>
                  <a:pt x="119" y="1028"/>
                  <a:pt x="98" y="997"/>
                </a:cubicBezTo>
                <a:cubicBezTo>
                  <a:pt x="77" y="965"/>
                  <a:pt x="59" y="931"/>
                  <a:pt x="45" y="896"/>
                </a:cubicBezTo>
                <a:cubicBezTo>
                  <a:pt x="30" y="861"/>
                  <a:pt x="19" y="825"/>
                  <a:pt x="12" y="787"/>
                </a:cubicBezTo>
                <a:cubicBezTo>
                  <a:pt x="4" y="750"/>
                  <a:pt x="0" y="712"/>
                  <a:pt x="0" y="674"/>
                </a:cubicBezTo>
                <a:lnTo>
                  <a:pt x="0" y="581"/>
                </a:lnTo>
                <a:cubicBezTo>
                  <a:pt x="0" y="542"/>
                  <a:pt x="4" y="504"/>
                  <a:pt x="12" y="467"/>
                </a:cubicBezTo>
                <a:close/>
              </a:path>
            </a:pathLst>
          </a:custGeom>
          <a:solidFill>
            <a:srgbClr val="FF8C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6" name="任意多边形 775"/>
          <p:cNvSpPr/>
          <p:nvPr/>
        </p:nvSpPr>
        <p:spPr>
          <a:xfrm>
            <a:off x="743400" y="1821600"/>
            <a:ext cx="418320" cy="451440"/>
          </a:xfrm>
          <a:custGeom>
            <a:avLst/>
            <a:gdLst/>
            <a:ahLst/>
            <a:cxnLst/>
            <a:rect l="0" t="0" r="r" b="b"/>
            <a:pathLst>
              <a:path w="1162" h="1254">
                <a:moveTo>
                  <a:pt x="0" y="674"/>
                </a:moveTo>
                <a:lnTo>
                  <a:pt x="0" y="581"/>
                </a:lnTo>
                <a:cubicBezTo>
                  <a:pt x="0" y="542"/>
                  <a:pt x="4" y="504"/>
                  <a:pt x="12" y="467"/>
                </a:cubicBezTo>
                <a:cubicBezTo>
                  <a:pt x="19" y="430"/>
                  <a:pt x="30" y="393"/>
                  <a:pt x="45" y="358"/>
                </a:cubicBezTo>
                <a:cubicBezTo>
                  <a:pt x="59" y="323"/>
                  <a:pt x="77" y="290"/>
                  <a:pt x="98" y="258"/>
                </a:cubicBezTo>
                <a:cubicBezTo>
                  <a:pt x="119" y="226"/>
                  <a:pt x="143" y="197"/>
                  <a:pt x="170" y="170"/>
                </a:cubicBezTo>
                <a:cubicBezTo>
                  <a:pt x="197" y="143"/>
                  <a:pt x="227" y="119"/>
                  <a:pt x="258" y="98"/>
                </a:cubicBezTo>
                <a:cubicBezTo>
                  <a:pt x="290" y="77"/>
                  <a:pt x="324" y="59"/>
                  <a:pt x="359" y="44"/>
                </a:cubicBezTo>
                <a:cubicBezTo>
                  <a:pt x="394" y="30"/>
                  <a:pt x="430" y="19"/>
                  <a:pt x="468" y="11"/>
                </a:cubicBezTo>
                <a:cubicBezTo>
                  <a:pt x="505" y="4"/>
                  <a:pt x="543" y="0"/>
                  <a:pt x="581" y="0"/>
                </a:cubicBezTo>
                <a:cubicBezTo>
                  <a:pt x="619" y="0"/>
                  <a:pt x="657" y="4"/>
                  <a:pt x="694" y="11"/>
                </a:cubicBezTo>
                <a:cubicBezTo>
                  <a:pt x="731" y="19"/>
                  <a:pt x="768" y="30"/>
                  <a:pt x="803" y="44"/>
                </a:cubicBezTo>
                <a:cubicBezTo>
                  <a:pt x="839" y="59"/>
                  <a:pt x="873" y="77"/>
                  <a:pt x="904" y="98"/>
                </a:cubicBezTo>
                <a:cubicBezTo>
                  <a:pt x="936" y="119"/>
                  <a:pt x="965" y="143"/>
                  <a:pt x="992" y="170"/>
                </a:cubicBezTo>
                <a:cubicBezTo>
                  <a:pt x="1019" y="197"/>
                  <a:pt x="1043" y="226"/>
                  <a:pt x="1064" y="258"/>
                </a:cubicBezTo>
                <a:cubicBezTo>
                  <a:pt x="1085" y="290"/>
                  <a:pt x="1103" y="323"/>
                  <a:pt x="1118" y="358"/>
                </a:cubicBezTo>
                <a:cubicBezTo>
                  <a:pt x="1133" y="393"/>
                  <a:pt x="1144" y="430"/>
                  <a:pt x="1151" y="467"/>
                </a:cubicBezTo>
                <a:cubicBezTo>
                  <a:pt x="1158" y="504"/>
                  <a:pt x="1162" y="542"/>
                  <a:pt x="1162" y="581"/>
                </a:cubicBezTo>
                <a:lnTo>
                  <a:pt x="1162" y="674"/>
                </a:lnTo>
                <a:cubicBezTo>
                  <a:pt x="1162" y="712"/>
                  <a:pt x="1158" y="750"/>
                  <a:pt x="1151" y="787"/>
                </a:cubicBezTo>
                <a:cubicBezTo>
                  <a:pt x="1144" y="825"/>
                  <a:pt x="1133" y="861"/>
                  <a:pt x="1118" y="896"/>
                </a:cubicBezTo>
                <a:cubicBezTo>
                  <a:pt x="1103" y="931"/>
                  <a:pt x="1085" y="965"/>
                  <a:pt x="1064" y="997"/>
                </a:cubicBezTo>
                <a:cubicBezTo>
                  <a:pt x="1043" y="1028"/>
                  <a:pt x="1019" y="1058"/>
                  <a:pt x="992" y="1084"/>
                </a:cubicBezTo>
                <a:cubicBezTo>
                  <a:pt x="965" y="1111"/>
                  <a:pt x="936" y="1135"/>
                  <a:pt x="904" y="1157"/>
                </a:cubicBezTo>
                <a:cubicBezTo>
                  <a:pt x="873" y="1178"/>
                  <a:pt x="839" y="1196"/>
                  <a:pt x="803" y="1210"/>
                </a:cubicBezTo>
                <a:cubicBezTo>
                  <a:pt x="768" y="1225"/>
                  <a:pt x="731" y="1236"/>
                  <a:pt x="694" y="1243"/>
                </a:cubicBezTo>
                <a:cubicBezTo>
                  <a:pt x="657" y="1251"/>
                  <a:pt x="619" y="1254"/>
                  <a:pt x="581" y="1254"/>
                </a:cubicBezTo>
                <a:cubicBezTo>
                  <a:pt x="543" y="1254"/>
                  <a:pt x="505" y="1251"/>
                  <a:pt x="468" y="1243"/>
                </a:cubicBezTo>
                <a:cubicBezTo>
                  <a:pt x="430" y="1236"/>
                  <a:pt x="394" y="1225"/>
                  <a:pt x="359" y="1210"/>
                </a:cubicBezTo>
                <a:cubicBezTo>
                  <a:pt x="324" y="1196"/>
                  <a:pt x="290" y="1178"/>
                  <a:pt x="258" y="1157"/>
                </a:cubicBezTo>
                <a:cubicBezTo>
                  <a:pt x="227" y="1135"/>
                  <a:pt x="197" y="1111"/>
                  <a:pt x="170" y="1084"/>
                </a:cubicBezTo>
                <a:cubicBezTo>
                  <a:pt x="143" y="1058"/>
                  <a:pt x="119" y="1028"/>
                  <a:pt x="98" y="997"/>
                </a:cubicBezTo>
                <a:cubicBezTo>
                  <a:pt x="77" y="965"/>
                  <a:pt x="59" y="931"/>
                  <a:pt x="45" y="896"/>
                </a:cubicBezTo>
                <a:cubicBezTo>
                  <a:pt x="30" y="861"/>
                  <a:pt x="19" y="825"/>
                  <a:pt x="12" y="787"/>
                </a:cubicBezTo>
                <a:cubicBezTo>
                  <a:pt x="4" y="750"/>
                  <a:pt x="0" y="712"/>
                  <a:pt x="0" y="674"/>
                </a:cubicBezTo>
                <a:moveTo>
                  <a:pt x="24" y="581"/>
                </a:moveTo>
                <a:lnTo>
                  <a:pt x="24" y="674"/>
                </a:lnTo>
                <a:cubicBezTo>
                  <a:pt x="24" y="711"/>
                  <a:pt x="27" y="747"/>
                  <a:pt x="34" y="783"/>
                </a:cubicBezTo>
                <a:cubicBezTo>
                  <a:pt x="42" y="819"/>
                  <a:pt x="52" y="854"/>
                  <a:pt x="66" y="887"/>
                </a:cubicBezTo>
                <a:cubicBezTo>
                  <a:pt x="80" y="921"/>
                  <a:pt x="97" y="953"/>
                  <a:pt x="118" y="984"/>
                </a:cubicBezTo>
                <a:cubicBezTo>
                  <a:pt x="138" y="1014"/>
                  <a:pt x="161" y="1042"/>
                  <a:pt x="187" y="1068"/>
                </a:cubicBezTo>
                <a:cubicBezTo>
                  <a:pt x="213" y="1094"/>
                  <a:pt x="241" y="1117"/>
                  <a:pt x="271" y="1137"/>
                </a:cubicBezTo>
                <a:cubicBezTo>
                  <a:pt x="302" y="1158"/>
                  <a:pt x="334" y="1175"/>
                  <a:pt x="368" y="1189"/>
                </a:cubicBezTo>
                <a:cubicBezTo>
                  <a:pt x="401" y="1203"/>
                  <a:pt x="436" y="1213"/>
                  <a:pt x="472" y="1221"/>
                </a:cubicBezTo>
                <a:cubicBezTo>
                  <a:pt x="508" y="1228"/>
                  <a:pt x="544" y="1231"/>
                  <a:pt x="581" y="1231"/>
                </a:cubicBezTo>
                <a:cubicBezTo>
                  <a:pt x="617" y="1231"/>
                  <a:pt x="654" y="1228"/>
                  <a:pt x="689" y="1221"/>
                </a:cubicBezTo>
                <a:cubicBezTo>
                  <a:pt x="725" y="1213"/>
                  <a:pt x="760" y="1203"/>
                  <a:pt x="794" y="1189"/>
                </a:cubicBezTo>
                <a:cubicBezTo>
                  <a:pt x="828" y="1175"/>
                  <a:pt x="861" y="1158"/>
                  <a:pt x="891" y="1137"/>
                </a:cubicBezTo>
                <a:cubicBezTo>
                  <a:pt x="922" y="1117"/>
                  <a:pt x="950" y="1094"/>
                  <a:pt x="976" y="1068"/>
                </a:cubicBezTo>
                <a:cubicBezTo>
                  <a:pt x="1002" y="1042"/>
                  <a:pt x="1025" y="1014"/>
                  <a:pt x="1045" y="984"/>
                </a:cubicBezTo>
                <a:cubicBezTo>
                  <a:pt x="1065" y="953"/>
                  <a:pt x="1082" y="921"/>
                  <a:pt x="1096" y="887"/>
                </a:cubicBezTo>
                <a:cubicBezTo>
                  <a:pt x="1110" y="854"/>
                  <a:pt x="1121" y="819"/>
                  <a:pt x="1128" y="783"/>
                </a:cubicBezTo>
                <a:cubicBezTo>
                  <a:pt x="1135" y="747"/>
                  <a:pt x="1139" y="711"/>
                  <a:pt x="1139" y="674"/>
                </a:cubicBezTo>
                <a:lnTo>
                  <a:pt x="1139" y="581"/>
                </a:lnTo>
                <a:cubicBezTo>
                  <a:pt x="1139" y="544"/>
                  <a:pt x="1135" y="507"/>
                  <a:pt x="1128" y="472"/>
                </a:cubicBezTo>
                <a:cubicBezTo>
                  <a:pt x="1121" y="436"/>
                  <a:pt x="1110" y="401"/>
                  <a:pt x="1096" y="367"/>
                </a:cubicBezTo>
                <a:cubicBezTo>
                  <a:pt x="1082" y="333"/>
                  <a:pt x="1065" y="301"/>
                  <a:pt x="1045" y="271"/>
                </a:cubicBezTo>
                <a:cubicBezTo>
                  <a:pt x="1025" y="240"/>
                  <a:pt x="1002" y="212"/>
                  <a:pt x="976" y="186"/>
                </a:cubicBezTo>
                <a:cubicBezTo>
                  <a:pt x="950" y="160"/>
                  <a:pt x="922" y="137"/>
                  <a:pt x="891" y="117"/>
                </a:cubicBezTo>
                <a:cubicBezTo>
                  <a:pt x="861" y="97"/>
                  <a:pt x="828" y="80"/>
                  <a:pt x="794" y="66"/>
                </a:cubicBezTo>
                <a:cubicBezTo>
                  <a:pt x="760" y="52"/>
                  <a:pt x="725" y="41"/>
                  <a:pt x="689" y="34"/>
                </a:cubicBezTo>
                <a:cubicBezTo>
                  <a:pt x="654" y="27"/>
                  <a:pt x="617" y="23"/>
                  <a:pt x="581" y="23"/>
                </a:cubicBezTo>
                <a:cubicBezTo>
                  <a:pt x="544" y="23"/>
                  <a:pt x="508" y="27"/>
                  <a:pt x="472" y="34"/>
                </a:cubicBezTo>
                <a:cubicBezTo>
                  <a:pt x="436" y="41"/>
                  <a:pt x="401" y="52"/>
                  <a:pt x="368" y="66"/>
                </a:cubicBezTo>
                <a:cubicBezTo>
                  <a:pt x="334" y="80"/>
                  <a:pt x="302" y="97"/>
                  <a:pt x="271" y="117"/>
                </a:cubicBezTo>
                <a:cubicBezTo>
                  <a:pt x="241" y="137"/>
                  <a:pt x="213" y="160"/>
                  <a:pt x="187" y="186"/>
                </a:cubicBezTo>
                <a:cubicBezTo>
                  <a:pt x="161" y="212"/>
                  <a:pt x="138" y="240"/>
                  <a:pt x="118" y="271"/>
                </a:cubicBezTo>
                <a:cubicBezTo>
                  <a:pt x="97" y="301"/>
                  <a:pt x="80" y="333"/>
                  <a:pt x="66" y="367"/>
                </a:cubicBezTo>
                <a:cubicBezTo>
                  <a:pt x="52" y="401"/>
                  <a:pt x="42" y="436"/>
                  <a:pt x="34" y="472"/>
                </a:cubicBezTo>
                <a:cubicBezTo>
                  <a:pt x="27" y="507"/>
                  <a:pt x="24" y="544"/>
                  <a:pt x="24" y="581"/>
                </a:cubicBezTo>
                <a:close/>
              </a:path>
            </a:pathLst>
          </a:custGeom>
          <a:solidFill>
            <a:srgbClr val="FF8C00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7" name="图片 776"/>
          <p:cNvPicPr/>
          <p:nvPr/>
        </p:nvPicPr>
        <p:blipFill>
          <a:blip r:embed="rId5"/>
          <a:stretch/>
        </p:blipFill>
        <p:spPr>
          <a:xfrm>
            <a:off x="852480" y="19303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8" name="文本框 777"/>
          <p:cNvSpPr txBox="1"/>
          <p:nvPr/>
        </p:nvSpPr>
        <p:spPr>
          <a:xfrm>
            <a:off x="3273120" y="1100880"/>
            <a:ext cx="48621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系统的不断发展，以下优化方向将进一步提升系统性能与用户体验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79" name="图片 778"/>
          <p:cNvPicPr/>
          <p:nvPr/>
        </p:nvPicPr>
        <p:blipFill>
          <a:blip r:embed="rId6"/>
          <a:stretch/>
        </p:blipFill>
        <p:spPr>
          <a:xfrm>
            <a:off x="743760" y="2440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0" name="文本框 779"/>
          <p:cNvSpPr txBox="1"/>
          <p:nvPr/>
        </p:nvSpPr>
        <p:spPr>
          <a:xfrm>
            <a:off x="1295280" y="194508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缓存失效策略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1" name="文本框 780"/>
          <p:cNvSpPr txBox="1"/>
          <p:nvPr/>
        </p:nvSpPr>
        <p:spPr>
          <a:xfrm>
            <a:off x="944280" y="241992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智能的缓存更新机制，确保嵌入和生成内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2" name="图片 781"/>
          <p:cNvPicPr/>
          <p:nvPr/>
        </p:nvPicPr>
        <p:blipFill>
          <a:blip r:embed="rId6"/>
          <a:stretch/>
        </p:blipFill>
        <p:spPr>
          <a:xfrm>
            <a:off x="743760" y="294156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3" name="文本框 782"/>
          <p:cNvSpPr txBox="1"/>
          <p:nvPr/>
        </p:nvSpPr>
        <p:spPr>
          <a:xfrm>
            <a:off x="944280" y="2620440"/>
            <a:ext cx="939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容始终保持最新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4" name="文本框 783"/>
          <p:cNvSpPr txBox="1"/>
          <p:nvPr/>
        </p:nvSpPr>
        <p:spPr>
          <a:xfrm>
            <a:off x="944280" y="292140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基于查询频率和内容变化的自适应缓存失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85" name="图片 784"/>
          <p:cNvPicPr/>
          <p:nvPr/>
        </p:nvPicPr>
        <p:blipFill>
          <a:blip r:embed="rId6"/>
          <a:stretch/>
        </p:blipFill>
        <p:spPr>
          <a:xfrm>
            <a:off x="743760" y="3443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6" name="文本框 785"/>
          <p:cNvSpPr txBox="1"/>
          <p:nvPr/>
        </p:nvSpPr>
        <p:spPr>
          <a:xfrm>
            <a:off x="944280" y="3121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效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7" name="任意多边形 786"/>
          <p:cNvSpPr/>
          <p:nvPr/>
        </p:nvSpPr>
        <p:spPr>
          <a:xfrm>
            <a:off x="3810600" y="1612800"/>
            <a:ext cx="3075480" cy="2206440"/>
          </a:xfrm>
          <a:custGeom>
            <a:avLst/>
            <a:gdLst/>
            <a:ahLst/>
            <a:cxnLst/>
            <a:rect l="0" t="0" r="r" b="b"/>
            <a:pathLst>
              <a:path w="8543" h="6129">
                <a:moveTo>
                  <a:pt x="0" y="5943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2"/>
                  <a:pt x="37" y="71"/>
                  <a:pt x="54" y="54"/>
                </a:cubicBezTo>
                <a:cubicBezTo>
                  <a:pt x="71" y="37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8357" y="0"/>
                </a:lnTo>
                <a:cubicBezTo>
                  <a:pt x="8382" y="0"/>
                  <a:pt x="8406" y="4"/>
                  <a:pt x="8428" y="14"/>
                </a:cubicBezTo>
                <a:cubicBezTo>
                  <a:pt x="8451" y="23"/>
                  <a:pt x="8471" y="37"/>
                  <a:pt x="8489" y="54"/>
                </a:cubicBezTo>
                <a:cubicBezTo>
                  <a:pt x="8506" y="71"/>
                  <a:pt x="8519" y="92"/>
                  <a:pt x="8529" y="114"/>
                </a:cubicBezTo>
                <a:cubicBezTo>
                  <a:pt x="8538" y="137"/>
                  <a:pt x="8543" y="161"/>
                  <a:pt x="8543" y="185"/>
                </a:cubicBezTo>
                <a:lnTo>
                  <a:pt x="8543" y="5943"/>
                </a:lnTo>
                <a:cubicBezTo>
                  <a:pt x="8543" y="5968"/>
                  <a:pt x="8538" y="5991"/>
                  <a:pt x="8529" y="6014"/>
                </a:cubicBezTo>
                <a:cubicBezTo>
                  <a:pt x="8519" y="6037"/>
                  <a:pt x="8506" y="6057"/>
                  <a:pt x="8489" y="6074"/>
                </a:cubicBezTo>
                <a:cubicBezTo>
                  <a:pt x="8471" y="6092"/>
                  <a:pt x="8451" y="6105"/>
                  <a:pt x="8428" y="6115"/>
                </a:cubicBezTo>
                <a:cubicBezTo>
                  <a:pt x="8406" y="6124"/>
                  <a:pt x="8382" y="6129"/>
                  <a:pt x="8357" y="6129"/>
                </a:cubicBezTo>
                <a:lnTo>
                  <a:pt x="185" y="6129"/>
                </a:lnTo>
                <a:cubicBezTo>
                  <a:pt x="161" y="6129"/>
                  <a:pt x="137" y="6124"/>
                  <a:pt x="114" y="6115"/>
                </a:cubicBezTo>
                <a:cubicBezTo>
                  <a:pt x="92" y="6105"/>
                  <a:pt x="71" y="6092"/>
                  <a:pt x="54" y="6074"/>
                </a:cubicBezTo>
                <a:cubicBezTo>
                  <a:pt x="37" y="6057"/>
                  <a:pt x="23" y="6037"/>
                  <a:pt x="14" y="6014"/>
                </a:cubicBezTo>
                <a:cubicBezTo>
                  <a:pt x="4" y="5991"/>
                  <a:pt x="0" y="5968"/>
                  <a:pt x="0" y="5943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788" name="任意多边形 787"/>
          <p:cNvSpPr/>
          <p:nvPr/>
        </p:nvSpPr>
        <p:spPr>
          <a:xfrm>
            <a:off x="3810600" y="1612800"/>
            <a:ext cx="3075480" cy="2206440"/>
          </a:xfrm>
          <a:custGeom>
            <a:avLst/>
            <a:gdLst/>
            <a:ahLst/>
            <a:cxnLst/>
            <a:rect l="0" t="0" r="r" b="b"/>
            <a:pathLst>
              <a:path w="8543" h="6129">
                <a:moveTo>
                  <a:pt x="0" y="5943"/>
                </a:moveTo>
                <a:lnTo>
                  <a:pt x="0" y="185"/>
                </a:lnTo>
                <a:cubicBezTo>
                  <a:pt x="0" y="161"/>
                  <a:pt x="4" y="137"/>
                  <a:pt x="14" y="114"/>
                </a:cubicBezTo>
                <a:cubicBezTo>
                  <a:pt x="23" y="92"/>
                  <a:pt x="37" y="71"/>
                  <a:pt x="54" y="54"/>
                </a:cubicBezTo>
                <a:cubicBezTo>
                  <a:pt x="71" y="37"/>
                  <a:pt x="92" y="23"/>
                  <a:pt x="114" y="14"/>
                </a:cubicBezTo>
                <a:cubicBezTo>
                  <a:pt x="137" y="4"/>
                  <a:pt x="161" y="0"/>
                  <a:pt x="185" y="0"/>
                </a:cubicBezTo>
                <a:lnTo>
                  <a:pt x="8357" y="0"/>
                </a:lnTo>
                <a:cubicBezTo>
                  <a:pt x="8382" y="0"/>
                  <a:pt x="8406" y="4"/>
                  <a:pt x="8428" y="14"/>
                </a:cubicBezTo>
                <a:cubicBezTo>
                  <a:pt x="8451" y="23"/>
                  <a:pt x="8471" y="37"/>
                  <a:pt x="8489" y="54"/>
                </a:cubicBezTo>
                <a:cubicBezTo>
                  <a:pt x="8506" y="71"/>
                  <a:pt x="8519" y="92"/>
                  <a:pt x="8529" y="114"/>
                </a:cubicBezTo>
                <a:cubicBezTo>
                  <a:pt x="8538" y="137"/>
                  <a:pt x="8543" y="161"/>
                  <a:pt x="8543" y="185"/>
                </a:cubicBezTo>
                <a:lnTo>
                  <a:pt x="8543" y="5943"/>
                </a:lnTo>
                <a:cubicBezTo>
                  <a:pt x="8543" y="5968"/>
                  <a:pt x="8538" y="5991"/>
                  <a:pt x="8529" y="6014"/>
                </a:cubicBezTo>
                <a:cubicBezTo>
                  <a:pt x="8519" y="6037"/>
                  <a:pt x="8506" y="6057"/>
                  <a:pt x="8489" y="6074"/>
                </a:cubicBezTo>
                <a:cubicBezTo>
                  <a:pt x="8471" y="6092"/>
                  <a:pt x="8451" y="6105"/>
                  <a:pt x="8428" y="6115"/>
                </a:cubicBezTo>
                <a:cubicBezTo>
                  <a:pt x="8406" y="6124"/>
                  <a:pt x="8382" y="6129"/>
                  <a:pt x="8357" y="6129"/>
                </a:cubicBezTo>
                <a:lnTo>
                  <a:pt x="185" y="6129"/>
                </a:lnTo>
                <a:cubicBezTo>
                  <a:pt x="161" y="6129"/>
                  <a:pt x="137" y="6124"/>
                  <a:pt x="114" y="6115"/>
                </a:cubicBezTo>
                <a:cubicBezTo>
                  <a:pt x="92" y="6105"/>
                  <a:pt x="71" y="6092"/>
                  <a:pt x="54" y="6074"/>
                </a:cubicBezTo>
                <a:cubicBezTo>
                  <a:pt x="37" y="6057"/>
                  <a:pt x="23" y="6037"/>
                  <a:pt x="14" y="6014"/>
                </a:cubicBezTo>
                <a:cubicBezTo>
                  <a:pt x="4" y="5991"/>
                  <a:pt x="0" y="5968"/>
                  <a:pt x="0" y="5943"/>
                </a:cubicBezTo>
                <a:moveTo>
                  <a:pt x="23" y="185"/>
                </a:moveTo>
                <a:lnTo>
                  <a:pt x="23" y="5943"/>
                </a:lnTo>
                <a:cubicBezTo>
                  <a:pt x="23" y="5954"/>
                  <a:pt x="24" y="5964"/>
                  <a:pt x="26" y="5975"/>
                </a:cubicBezTo>
                <a:cubicBezTo>
                  <a:pt x="28" y="5985"/>
                  <a:pt x="31" y="5995"/>
                  <a:pt x="35" y="6005"/>
                </a:cubicBezTo>
                <a:cubicBezTo>
                  <a:pt x="39" y="6015"/>
                  <a:pt x="44" y="6025"/>
                  <a:pt x="50" y="6033"/>
                </a:cubicBezTo>
                <a:cubicBezTo>
                  <a:pt x="56" y="6042"/>
                  <a:pt x="63" y="6051"/>
                  <a:pt x="70" y="6058"/>
                </a:cubicBezTo>
                <a:cubicBezTo>
                  <a:pt x="78" y="6066"/>
                  <a:pt x="86" y="6072"/>
                  <a:pt x="95" y="6078"/>
                </a:cubicBezTo>
                <a:cubicBezTo>
                  <a:pt x="104" y="6084"/>
                  <a:pt x="113" y="6089"/>
                  <a:pt x="123" y="6093"/>
                </a:cubicBezTo>
                <a:cubicBezTo>
                  <a:pt x="133" y="6097"/>
                  <a:pt x="143" y="6100"/>
                  <a:pt x="154" y="6103"/>
                </a:cubicBezTo>
                <a:cubicBezTo>
                  <a:pt x="164" y="6105"/>
                  <a:pt x="175" y="6106"/>
                  <a:pt x="185" y="6106"/>
                </a:cubicBezTo>
                <a:lnTo>
                  <a:pt x="8357" y="6106"/>
                </a:lnTo>
                <a:cubicBezTo>
                  <a:pt x="8368" y="6106"/>
                  <a:pt x="8379" y="6105"/>
                  <a:pt x="8389" y="6103"/>
                </a:cubicBezTo>
                <a:cubicBezTo>
                  <a:pt x="8400" y="6100"/>
                  <a:pt x="8410" y="6097"/>
                  <a:pt x="8420" y="6093"/>
                </a:cubicBezTo>
                <a:cubicBezTo>
                  <a:pt x="8429" y="6089"/>
                  <a:pt x="8439" y="6084"/>
                  <a:pt x="8448" y="6078"/>
                </a:cubicBezTo>
                <a:cubicBezTo>
                  <a:pt x="8456" y="6072"/>
                  <a:pt x="8465" y="6066"/>
                  <a:pt x="8472" y="6058"/>
                </a:cubicBezTo>
                <a:cubicBezTo>
                  <a:pt x="8480" y="6051"/>
                  <a:pt x="8487" y="6042"/>
                  <a:pt x="8492" y="6033"/>
                </a:cubicBezTo>
                <a:cubicBezTo>
                  <a:pt x="8498" y="6025"/>
                  <a:pt x="8503" y="6015"/>
                  <a:pt x="8507" y="6005"/>
                </a:cubicBezTo>
                <a:cubicBezTo>
                  <a:pt x="8512" y="5995"/>
                  <a:pt x="8515" y="5985"/>
                  <a:pt x="8517" y="5975"/>
                </a:cubicBezTo>
                <a:cubicBezTo>
                  <a:pt x="8519" y="5964"/>
                  <a:pt x="8520" y="5954"/>
                  <a:pt x="8520" y="5943"/>
                </a:cubicBezTo>
                <a:lnTo>
                  <a:pt x="8520" y="185"/>
                </a:lnTo>
                <a:cubicBezTo>
                  <a:pt x="8520" y="175"/>
                  <a:pt x="8519" y="164"/>
                  <a:pt x="8517" y="154"/>
                </a:cubicBezTo>
                <a:cubicBezTo>
                  <a:pt x="8515" y="143"/>
                  <a:pt x="8512" y="133"/>
                  <a:pt x="8507" y="123"/>
                </a:cubicBezTo>
                <a:cubicBezTo>
                  <a:pt x="8503" y="113"/>
                  <a:pt x="8498" y="104"/>
                  <a:pt x="8492" y="95"/>
                </a:cubicBezTo>
                <a:cubicBezTo>
                  <a:pt x="8487" y="86"/>
                  <a:pt x="8480" y="78"/>
                  <a:pt x="8472" y="70"/>
                </a:cubicBezTo>
                <a:cubicBezTo>
                  <a:pt x="8465" y="63"/>
                  <a:pt x="8456" y="56"/>
                  <a:pt x="8448" y="50"/>
                </a:cubicBezTo>
                <a:cubicBezTo>
                  <a:pt x="8439" y="44"/>
                  <a:pt x="8429" y="39"/>
                  <a:pt x="8420" y="35"/>
                </a:cubicBezTo>
                <a:cubicBezTo>
                  <a:pt x="8410" y="31"/>
                  <a:pt x="8400" y="28"/>
                  <a:pt x="8389" y="26"/>
                </a:cubicBezTo>
                <a:cubicBezTo>
                  <a:pt x="8379" y="24"/>
                  <a:pt x="8368" y="23"/>
                  <a:pt x="8357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3" y="39"/>
                  <a:pt x="104" y="44"/>
                  <a:pt x="95" y="50"/>
                </a:cubicBezTo>
                <a:cubicBezTo>
                  <a:pt x="86" y="56"/>
                  <a:pt x="78" y="63"/>
                  <a:pt x="70" y="70"/>
                </a:cubicBezTo>
                <a:cubicBezTo>
                  <a:pt x="63" y="78"/>
                  <a:pt x="56" y="86"/>
                  <a:pt x="50" y="95"/>
                </a:cubicBezTo>
                <a:cubicBezTo>
                  <a:pt x="44" y="104"/>
                  <a:pt x="39" y="113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9" name="任意多边形 788"/>
          <p:cNvSpPr/>
          <p:nvPr/>
        </p:nvSpPr>
        <p:spPr>
          <a:xfrm>
            <a:off x="4019400" y="1821600"/>
            <a:ext cx="418320" cy="451440"/>
          </a:xfrm>
          <a:custGeom>
            <a:avLst/>
            <a:gdLst/>
            <a:ahLst/>
            <a:cxnLst/>
            <a:rect l="0" t="0" r="r" b="b"/>
            <a:pathLst>
              <a:path w="1162" h="1254">
                <a:moveTo>
                  <a:pt x="11" y="467"/>
                </a:moveTo>
                <a:cubicBezTo>
                  <a:pt x="19" y="430"/>
                  <a:pt x="30" y="393"/>
                  <a:pt x="44" y="358"/>
                </a:cubicBezTo>
                <a:cubicBezTo>
                  <a:pt x="59" y="323"/>
                  <a:pt x="77" y="290"/>
                  <a:pt x="98" y="258"/>
                </a:cubicBezTo>
                <a:cubicBezTo>
                  <a:pt x="119" y="226"/>
                  <a:pt x="143" y="197"/>
                  <a:pt x="170" y="170"/>
                </a:cubicBezTo>
                <a:cubicBezTo>
                  <a:pt x="197" y="143"/>
                  <a:pt x="226" y="119"/>
                  <a:pt x="258" y="98"/>
                </a:cubicBezTo>
                <a:cubicBezTo>
                  <a:pt x="290" y="77"/>
                  <a:pt x="323" y="59"/>
                  <a:pt x="358" y="44"/>
                </a:cubicBezTo>
                <a:cubicBezTo>
                  <a:pt x="393" y="30"/>
                  <a:pt x="430" y="19"/>
                  <a:pt x="467" y="11"/>
                </a:cubicBezTo>
                <a:cubicBezTo>
                  <a:pt x="504" y="4"/>
                  <a:pt x="542" y="0"/>
                  <a:pt x="580" y="0"/>
                </a:cubicBezTo>
                <a:cubicBezTo>
                  <a:pt x="618" y="0"/>
                  <a:pt x="656" y="4"/>
                  <a:pt x="694" y="11"/>
                </a:cubicBezTo>
                <a:cubicBezTo>
                  <a:pt x="731" y="19"/>
                  <a:pt x="767" y="30"/>
                  <a:pt x="802" y="44"/>
                </a:cubicBezTo>
                <a:cubicBezTo>
                  <a:pt x="838" y="59"/>
                  <a:pt x="871" y="77"/>
                  <a:pt x="903" y="98"/>
                </a:cubicBezTo>
                <a:cubicBezTo>
                  <a:pt x="934" y="119"/>
                  <a:pt x="964" y="143"/>
                  <a:pt x="991" y="170"/>
                </a:cubicBezTo>
                <a:cubicBezTo>
                  <a:pt x="1019" y="197"/>
                  <a:pt x="1043" y="226"/>
                  <a:pt x="1064" y="258"/>
                </a:cubicBezTo>
                <a:cubicBezTo>
                  <a:pt x="1085" y="290"/>
                  <a:pt x="1103" y="323"/>
                  <a:pt x="1117" y="358"/>
                </a:cubicBezTo>
                <a:cubicBezTo>
                  <a:pt x="1132" y="393"/>
                  <a:pt x="1143" y="430"/>
                  <a:pt x="1150" y="467"/>
                </a:cubicBezTo>
                <a:cubicBezTo>
                  <a:pt x="1158" y="504"/>
                  <a:pt x="1162" y="542"/>
                  <a:pt x="1162" y="581"/>
                </a:cubicBezTo>
                <a:lnTo>
                  <a:pt x="1162" y="674"/>
                </a:lnTo>
                <a:cubicBezTo>
                  <a:pt x="1162" y="712"/>
                  <a:pt x="1158" y="750"/>
                  <a:pt x="1150" y="787"/>
                </a:cubicBezTo>
                <a:cubicBezTo>
                  <a:pt x="1143" y="825"/>
                  <a:pt x="1132" y="861"/>
                  <a:pt x="1117" y="896"/>
                </a:cubicBezTo>
                <a:cubicBezTo>
                  <a:pt x="1103" y="931"/>
                  <a:pt x="1085" y="965"/>
                  <a:pt x="1064" y="997"/>
                </a:cubicBezTo>
                <a:cubicBezTo>
                  <a:pt x="1043" y="1028"/>
                  <a:pt x="1019" y="1058"/>
                  <a:pt x="991" y="1084"/>
                </a:cubicBezTo>
                <a:cubicBezTo>
                  <a:pt x="964" y="1111"/>
                  <a:pt x="934" y="1135"/>
                  <a:pt x="903" y="1157"/>
                </a:cubicBezTo>
                <a:cubicBezTo>
                  <a:pt x="871" y="1178"/>
                  <a:pt x="838" y="1196"/>
                  <a:pt x="802" y="1210"/>
                </a:cubicBezTo>
                <a:cubicBezTo>
                  <a:pt x="767" y="1225"/>
                  <a:pt x="731" y="1236"/>
                  <a:pt x="694" y="1243"/>
                </a:cubicBezTo>
                <a:cubicBezTo>
                  <a:pt x="656" y="1251"/>
                  <a:pt x="618" y="1254"/>
                  <a:pt x="580" y="1254"/>
                </a:cubicBezTo>
                <a:cubicBezTo>
                  <a:pt x="542" y="1254"/>
                  <a:pt x="504" y="1251"/>
                  <a:pt x="467" y="1243"/>
                </a:cubicBezTo>
                <a:cubicBezTo>
                  <a:pt x="430" y="1236"/>
                  <a:pt x="393" y="1225"/>
                  <a:pt x="358" y="1210"/>
                </a:cubicBezTo>
                <a:cubicBezTo>
                  <a:pt x="323" y="1196"/>
                  <a:pt x="290" y="1178"/>
                  <a:pt x="258" y="1157"/>
                </a:cubicBezTo>
                <a:cubicBezTo>
                  <a:pt x="226" y="1135"/>
                  <a:pt x="197" y="1111"/>
                  <a:pt x="170" y="1084"/>
                </a:cubicBezTo>
                <a:cubicBezTo>
                  <a:pt x="143" y="1058"/>
                  <a:pt x="119" y="1028"/>
                  <a:pt x="98" y="997"/>
                </a:cubicBezTo>
                <a:cubicBezTo>
                  <a:pt x="77" y="965"/>
                  <a:pt x="59" y="931"/>
                  <a:pt x="44" y="896"/>
                </a:cubicBezTo>
                <a:cubicBezTo>
                  <a:pt x="30" y="861"/>
                  <a:pt x="19" y="825"/>
                  <a:pt x="11" y="787"/>
                </a:cubicBezTo>
                <a:cubicBezTo>
                  <a:pt x="4" y="750"/>
                  <a:pt x="0" y="712"/>
                  <a:pt x="0" y="674"/>
                </a:cubicBezTo>
                <a:lnTo>
                  <a:pt x="0" y="581"/>
                </a:lnTo>
                <a:cubicBezTo>
                  <a:pt x="0" y="542"/>
                  <a:pt x="4" y="504"/>
                  <a:pt x="11" y="467"/>
                </a:cubicBezTo>
                <a:close/>
              </a:path>
            </a:pathLst>
          </a:custGeom>
          <a:solidFill>
            <a:srgbClr val="FF8C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0" name="任意多边形 789"/>
          <p:cNvSpPr/>
          <p:nvPr/>
        </p:nvSpPr>
        <p:spPr>
          <a:xfrm>
            <a:off x="4019400" y="1821600"/>
            <a:ext cx="418320" cy="451440"/>
          </a:xfrm>
          <a:custGeom>
            <a:avLst/>
            <a:gdLst/>
            <a:ahLst/>
            <a:cxnLst/>
            <a:rect l="0" t="0" r="r" b="b"/>
            <a:pathLst>
              <a:path w="1162" h="1254">
                <a:moveTo>
                  <a:pt x="0" y="674"/>
                </a:moveTo>
                <a:lnTo>
                  <a:pt x="0" y="581"/>
                </a:lnTo>
                <a:cubicBezTo>
                  <a:pt x="0" y="542"/>
                  <a:pt x="4" y="504"/>
                  <a:pt x="11" y="467"/>
                </a:cubicBezTo>
                <a:cubicBezTo>
                  <a:pt x="19" y="430"/>
                  <a:pt x="30" y="393"/>
                  <a:pt x="44" y="358"/>
                </a:cubicBezTo>
                <a:cubicBezTo>
                  <a:pt x="59" y="323"/>
                  <a:pt x="77" y="290"/>
                  <a:pt x="98" y="258"/>
                </a:cubicBezTo>
                <a:cubicBezTo>
                  <a:pt x="119" y="226"/>
                  <a:pt x="143" y="197"/>
                  <a:pt x="170" y="170"/>
                </a:cubicBezTo>
                <a:cubicBezTo>
                  <a:pt x="197" y="143"/>
                  <a:pt x="226" y="119"/>
                  <a:pt x="258" y="98"/>
                </a:cubicBezTo>
                <a:cubicBezTo>
                  <a:pt x="290" y="77"/>
                  <a:pt x="323" y="59"/>
                  <a:pt x="358" y="44"/>
                </a:cubicBezTo>
                <a:cubicBezTo>
                  <a:pt x="393" y="30"/>
                  <a:pt x="430" y="19"/>
                  <a:pt x="467" y="11"/>
                </a:cubicBezTo>
                <a:cubicBezTo>
                  <a:pt x="504" y="4"/>
                  <a:pt x="542" y="0"/>
                  <a:pt x="580" y="0"/>
                </a:cubicBezTo>
                <a:cubicBezTo>
                  <a:pt x="618" y="0"/>
                  <a:pt x="656" y="4"/>
                  <a:pt x="694" y="11"/>
                </a:cubicBezTo>
                <a:cubicBezTo>
                  <a:pt x="731" y="19"/>
                  <a:pt x="767" y="30"/>
                  <a:pt x="802" y="44"/>
                </a:cubicBezTo>
                <a:cubicBezTo>
                  <a:pt x="838" y="59"/>
                  <a:pt x="871" y="77"/>
                  <a:pt x="903" y="98"/>
                </a:cubicBezTo>
                <a:cubicBezTo>
                  <a:pt x="934" y="119"/>
                  <a:pt x="964" y="143"/>
                  <a:pt x="991" y="170"/>
                </a:cubicBezTo>
                <a:cubicBezTo>
                  <a:pt x="1019" y="197"/>
                  <a:pt x="1043" y="226"/>
                  <a:pt x="1064" y="258"/>
                </a:cubicBezTo>
                <a:cubicBezTo>
                  <a:pt x="1085" y="290"/>
                  <a:pt x="1103" y="323"/>
                  <a:pt x="1117" y="358"/>
                </a:cubicBezTo>
                <a:cubicBezTo>
                  <a:pt x="1132" y="393"/>
                  <a:pt x="1143" y="430"/>
                  <a:pt x="1150" y="467"/>
                </a:cubicBezTo>
                <a:cubicBezTo>
                  <a:pt x="1158" y="504"/>
                  <a:pt x="1162" y="542"/>
                  <a:pt x="1162" y="581"/>
                </a:cubicBezTo>
                <a:lnTo>
                  <a:pt x="1162" y="674"/>
                </a:lnTo>
                <a:cubicBezTo>
                  <a:pt x="1162" y="712"/>
                  <a:pt x="1158" y="750"/>
                  <a:pt x="1150" y="787"/>
                </a:cubicBezTo>
                <a:cubicBezTo>
                  <a:pt x="1143" y="825"/>
                  <a:pt x="1132" y="861"/>
                  <a:pt x="1117" y="896"/>
                </a:cubicBezTo>
                <a:cubicBezTo>
                  <a:pt x="1103" y="931"/>
                  <a:pt x="1085" y="965"/>
                  <a:pt x="1064" y="997"/>
                </a:cubicBezTo>
                <a:cubicBezTo>
                  <a:pt x="1043" y="1028"/>
                  <a:pt x="1019" y="1058"/>
                  <a:pt x="991" y="1084"/>
                </a:cubicBezTo>
                <a:cubicBezTo>
                  <a:pt x="964" y="1111"/>
                  <a:pt x="934" y="1135"/>
                  <a:pt x="903" y="1157"/>
                </a:cubicBezTo>
                <a:cubicBezTo>
                  <a:pt x="871" y="1178"/>
                  <a:pt x="838" y="1196"/>
                  <a:pt x="802" y="1210"/>
                </a:cubicBezTo>
                <a:cubicBezTo>
                  <a:pt x="767" y="1225"/>
                  <a:pt x="731" y="1236"/>
                  <a:pt x="694" y="1243"/>
                </a:cubicBezTo>
                <a:cubicBezTo>
                  <a:pt x="656" y="1251"/>
                  <a:pt x="618" y="1254"/>
                  <a:pt x="580" y="1254"/>
                </a:cubicBezTo>
                <a:cubicBezTo>
                  <a:pt x="542" y="1254"/>
                  <a:pt x="504" y="1251"/>
                  <a:pt x="467" y="1243"/>
                </a:cubicBezTo>
                <a:cubicBezTo>
                  <a:pt x="430" y="1236"/>
                  <a:pt x="393" y="1225"/>
                  <a:pt x="358" y="1210"/>
                </a:cubicBezTo>
                <a:cubicBezTo>
                  <a:pt x="323" y="1196"/>
                  <a:pt x="290" y="1178"/>
                  <a:pt x="258" y="1157"/>
                </a:cubicBezTo>
                <a:cubicBezTo>
                  <a:pt x="226" y="1135"/>
                  <a:pt x="197" y="1111"/>
                  <a:pt x="170" y="1084"/>
                </a:cubicBezTo>
                <a:cubicBezTo>
                  <a:pt x="143" y="1058"/>
                  <a:pt x="119" y="1028"/>
                  <a:pt x="98" y="997"/>
                </a:cubicBezTo>
                <a:cubicBezTo>
                  <a:pt x="77" y="965"/>
                  <a:pt x="59" y="931"/>
                  <a:pt x="44" y="896"/>
                </a:cubicBezTo>
                <a:cubicBezTo>
                  <a:pt x="30" y="861"/>
                  <a:pt x="19" y="825"/>
                  <a:pt x="11" y="787"/>
                </a:cubicBezTo>
                <a:cubicBezTo>
                  <a:pt x="4" y="750"/>
                  <a:pt x="0" y="712"/>
                  <a:pt x="0" y="674"/>
                </a:cubicBezTo>
                <a:moveTo>
                  <a:pt x="23" y="581"/>
                </a:moveTo>
                <a:lnTo>
                  <a:pt x="23" y="674"/>
                </a:lnTo>
                <a:cubicBezTo>
                  <a:pt x="23" y="711"/>
                  <a:pt x="27" y="747"/>
                  <a:pt x="34" y="783"/>
                </a:cubicBezTo>
                <a:cubicBezTo>
                  <a:pt x="41" y="819"/>
                  <a:pt x="52" y="854"/>
                  <a:pt x="66" y="887"/>
                </a:cubicBezTo>
                <a:cubicBezTo>
                  <a:pt x="80" y="921"/>
                  <a:pt x="97" y="953"/>
                  <a:pt x="117" y="984"/>
                </a:cubicBezTo>
                <a:cubicBezTo>
                  <a:pt x="137" y="1014"/>
                  <a:pt x="160" y="1042"/>
                  <a:pt x="186" y="1068"/>
                </a:cubicBezTo>
                <a:cubicBezTo>
                  <a:pt x="212" y="1094"/>
                  <a:pt x="240" y="1117"/>
                  <a:pt x="271" y="1137"/>
                </a:cubicBezTo>
                <a:cubicBezTo>
                  <a:pt x="301" y="1158"/>
                  <a:pt x="333" y="1175"/>
                  <a:pt x="367" y="1189"/>
                </a:cubicBezTo>
                <a:cubicBezTo>
                  <a:pt x="401" y="1203"/>
                  <a:pt x="436" y="1213"/>
                  <a:pt x="472" y="1221"/>
                </a:cubicBezTo>
                <a:cubicBezTo>
                  <a:pt x="507" y="1228"/>
                  <a:pt x="544" y="1231"/>
                  <a:pt x="580" y="1231"/>
                </a:cubicBezTo>
                <a:cubicBezTo>
                  <a:pt x="617" y="1231"/>
                  <a:pt x="653" y="1228"/>
                  <a:pt x="689" y="1221"/>
                </a:cubicBezTo>
                <a:cubicBezTo>
                  <a:pt x="725" y="1213"/>
                  <a:pt x="760" y="1203"/>
                  <a:pt x="794" y="1189"/>
                </a:cubicBezTo>
                <a:cubicBezTo>
                  <a:pt x="827" y="1175"/>
                  <a:pt x="859" y="1158"/>
                  <a:pt x="890" y="1137"/>
                </a:cubicBezTo>
                <a:cubicBezTo>
                  <a:pt x="920" y="1117"/>
                  <a:pt x="948" y="1094"/>
                  <a:pt x="974" y="1068"/>
                </a:cubicBezTo>
                <a:cubicBezTo>
                  <a:pt x="1000" y="1042"/>
                  <a:pt x="1024" y="1014"/>
                  <a:pt x="1045" y="984"/>
                </a:cubicBezTo>
                <a:cubicBezTo>
                  <a:pt x="1065" y="953"/>
                  <a:pt x="1082" y="921"/>
                  <a:pt x="1096" y="887"/>
                </a:cubicBezTo>
                <a:cubicBezTo>
                  <a:pt x="1110" y="854"/>
                  <a:pt x="1121" y="819"/>
                  <a:pt x="1128" y="783"/>
                </a:cubicBezTo>
                <a:cubicBezTo>
                  <a:pt x="1135" y="747"/>
                  <a:pt x="1138" y="711"/>
                  <a:pt x="1138" y="674"/>
                </a:cubicBezTo>
                <a:lnTo>
                  <a:pt x="1138" y="581"/>
                </a:lnTo>
                <a:cubicBezTo>
                  <a:pt x="1138" y="544"/>
                  <a:pt x="1135" y="507"/>
                  <a:pt x="1128" y="472"/>
                </a:cubicBezTo>
                <a:cubicBezTo>
                  <a:pt x="1121" y="436"/>
                  <a:pt x="1110" y="401"/>
                  <a:pt x="1096" y="367"/>
                </a:cubicBezTo>
                <a:cubicBezTo>
                  <a:pt x="1082" y="333"/>
                  <a:pt x="1065" y="301"/>
                  <a:pt x="1045" y="271"/>
                </a:cubicBezTo>
                <a:cubicBezTo>
                  <a:pt x="1024" y="240"/>
                  <a:pt x="1000" y="212"/>
                  <a:pt x="974" y="186"/>
                </a:cubicBezTo>
                <a:cubicBezTo>
                  <a:pt x="948" y="160"/>
                  <a:pt x="920" y="137"/>
                  <a:pt x="890" y="117"/>
                </a:cubicBezTo>
                <a:cubicBezTo>
                  <a:pt x="859" y="97"/>
                  <a:pt x="827" y="80"/>
                  <a:pt x="794" y="66"/>
                </a:cubicBezTo>
                <a:cubicBezTo>
                  <a:pt x="760" y="52"/>
                  <a:pt x="725" y="41"/>
                  <a:pt x="689" y="34"/>
                </a:cubicBezTo>
                <a:cubicBezTo>
                  <a:pt x="653" y="27"/>
                  <a:pt x="617" y="23"/>
                  <a:pt x="580" y="23"/>
                </a:cubicBezTo>
                <a:cubicBezTo>
                  <a:pt x="544" y="23"/>
                  <a:pt x="507" y="27"/>
                  <a:pt x="472" y="34"/>
                </a:cubicBezTo>
                <a:cubicBezTo>
                  <a:pt x="436" y="41"/>
                  <a:pt x="401" y="52"/>
                  <a:pt x="367" y="66"/>
                </a:cubicBezTo>
                <a:cubicBezTo>
                  <a:pt x="333" y="80"/>
                  <a:pt x="301" y="97"/>
                  <a:pt x="271" y="117"/>
                </a:cubicBezTo>
                <a:cubicBezTo>
                  <a:pt x="240" y="137"/>
                  <a:pt x="212" y="160"/>
                  <a:pt x="186" y="186"/>
                </a:cubicBezTo>
                <a:cubicBezTo>
                  <a:pt x="160" y="212"/>
                  <a:pt x="137" y="240"/>
                  <a:pt x="117" y="271"/>
                </a:cubicBezTo>
                <a:cubicBezTo>
                  <a:pt x="97" y="301"/>
                  <a:pt x="80" y="333"/>
                  <a:pt x="66" y="367"/>
                </a:cubicBezTo>
                <a:cubicBezTo>
                  <a:pt x="52" y="401"/>
                  <a:pt x="41" y="436"/>
                  <a:pt x="34" y="472"/>
                </a:cubicBezTo>
                <a:cubicBezTo>
                  <a:pt x="27" y="507"/>
                  <a:pt x="23" y="544"/>
                  <a:pt x="23" y="581"/>
                </a:cubicBezTo>
                <a:close/>
              </a:path>
            </a:pathLst>
          </a:custGeom>
          <a:solidFill>
            <a:srgbClr val="FF8C00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1" name="图片 790"/>
          <p:cNvPicPr/>
          <p:nvPr/>
        </p:nvPicPr>
        <p:blipFill>
          <a:blip r:embed="rId7"/>
          <a:stretch/>
        </p:blipFill>
        <p:spPr>
          <a:xfrm>
            <a:off x="4128120" y="19303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2" name="文本框 791"/>
          <p:cNvSpPr txBox="1"/>
          <p:nvPr/>
        </p:nvSpPr>
        <p:spPr>
          <a:xfrm>
            <a:off x="944280" y="342288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分级缓存架构，平衡速度与准确性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3" name="图片 792"/>
          <p:cNvPicPr/>
          <p:nvPr/>
        </p:nvPicPr>
        <p:blipFill>
          <a:blip r:embed="rId6"/>
          <a:stretch/>
        </p:blipFill>
        <p:spPr>
          <a:xfrm>
            <a:off x="4019400" y="2440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4" name="文本框 793"/>
          <p:cNvSpPr txBox="1"/>
          <p:nvPr/>
        </p:nvSpPr>
        <p:spPr>
          <a:xfrm>
            <a:off x="4571280" y="194508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动态资源分配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5" name="图片 794"/>
          <p:cNvPicPr/>
          <p:nvPr/>
        </p:nvPicPr>
        <p:blipFill>
          <a:blip r:embed="rId6"/>
          <a:stretch/>
        </p:blipFill>
        <p:spPr>
          <a:xfrm>
            <a:off x="4019400" y="2741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6" name="文本框 795"/>
          <p:cNvSpPr txBox="1"/>
          <p:nvPr/>
        </p:nvSpPr>
        <p:spPr>
          <a:xfrm>
            <a:off x="4220280" y="241992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根据查询负载自动扩展检索和生成资源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797" name="图片 796"/>
          <p:cNvPicPr/>
          <p:nvPr/>
        </p:nvPicPr>
        <p:blipFill>
          <a:blip r:embed="rId6"/>
          <a:stretch/>
        </p:blipFill>
        <p:spPr>
          <a:xfrm>
            <a:off x="4019400" y="3042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98" name="文本框 797"/>
          <p:cNvSpPr txBox="1"/>
          <p:nvPr/>
        </p:nvSpPr>
        <p:spPr>
          <a:xfrm>
            <a:off x="4220280" y="272088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在高并发场景下智能分配计算资源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9" name="任意多边形 798"/>
          <p:cNvSpPr/>
          <p:nvPr/>
        </p:nvSpPr>
        <p:spPr>
          <a:xfrm>
            <a:off x="7086240" y="1612800"/>
            <a:ext cx="3075840" cy="2206440"/>
          </a:xfrm>
          <a:custGeom>
            <a:avLst/>
            <a:gdLst/>
            <a:ahLst/>
            <a:cxnLst/>
            <a:rect l="0" t="0" r="r" b="b"/>
            <a:pathLst>
              <a:path w="8544" h="6129">
                <a:moveTo>
                  <a:pt x="0" y="594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4"/>
                  <a:pt x="8429" y="14"/>
                </a:cubicBezTo>
                <a:cubicBezTo>
                  <a:pt x="8452" y="23"/>
                  <a:pt x="8472" y="37"/>
                  <a:pt x="8489" y="54"/>
                </a:cubicBezTo>
                <a:cubicBezTo>
                  <a:pt x="8507" y="71"/>
                  <a:pt x="8520" y="92"/>
                  <a:pt x="8529" y="114"/>
                </a:cubicBezTo>
                <a:cubicBezTo>
                  <a:pt x="8539" y="137"/>
                  <a:pt x="8544" y="161"/>
                  <a:pt x="8544" y="185"/>
                </a:cubicBezTo>
                <a:lnTo>
                  <a:pt x="8544" y="5943"/>
                </a:lnTo>
                <a:cubicBezTo>
                  <a:pt x="8544" y="5968"/>
                  <a:pt x="8539" y="5991"/>
                  <a:pt x="8529" y="6014"/>
                </a:cubicBezTo>
                <a:cubicBezTo>
                  <a:pt x="8520" y="6037"/>
                  <a:pt x="8507" y="6057"/>
                  <a:pt x="8489" y="6074"/>
                </a:cubicBezTo>
                <a:cubicBezTo>
                  <a:pt x="8472" y="6092"/>
                  <a:pt x="8452" y="6105"/>
                  <a:pt x="8429" y="6115"/>
                </a:cubicBezTo>
                <a:cubicBezTo>
                  <a:pt x="8406" y="6124"/>
                  <a:pt x="8382" y="6129"/>
                  <a:pt x="8358" y="6129"/>
                </a:cubicBezTo>
                <a:lnTo>
                  <a:pt x="186" y="6129"/>
                </a:lnTo>
                <a:cubicBezTo>
                  <a:pt x="161" y="6129"/>
                  <a:pt x="138" y="6124"/>
                  <a:pt x="115" y="6115"/>
                </a:cubicBezTo>
                <a:cubicBezTo>
                  <a:pt x="92" y="6105"/>
                  <a:pt x="72" y="6092"/>
                  <a:pt x="55" y="6074"/>
                </a:cubicBezTo>
                <a:cubicBezTo>
                  <a:pt x="37" y="6057"/>
                  <a:pt x="24" y="6037"/>
                  <a:pt x="14" y="6014"/>
                </a:cubicBezTo>
                <a:cubicBezTo>
                  <a:pt x="5" y="5991"/>
                  <a:pt x="0" y="5968"/>
                  <a:pt x="0" y="5943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800" name="任意多边形 799"/>
          <p:cNvSpPr/>
          <p:nvPr/>
        </p:nvSpPr>
        <p:spPr>
          <a:xfrm>
            <a:off x="7086240" y="1612800"/>
            <a:ext cx="3075840" cy="2206440"/>
          </a:xfrm>
          <a:custGeom>
            <a:avLst/>
            <a:gdLst/>
            <a:ahLst/>
            <a:cxnLst/>
            <a:rect l="0" t="0" r="r" b="b"/>
            <a:pathLst>
              <a:path w="8544" h="6129">
                <a:moveTo>
                  <a:pt x="0" y="5943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358" y="0"/>
                </a:lnTo>
                <a:cubicBezTo>
                  <a:pt x="8382" y="0"/>
                  <a:pt x="8406" y="4"/>
                  <a:pt x="8429" y="14"/>
                </a:cubicBezTo>
                <a:cubicBezTo>
                  <a:pt x="8452" y="23"/>
                  <a:pt x="8472" y="37"/>
                  <a:pt x="8489" y="54"/>
                </a:cubicBezTo>
                <a:cubicBezTo>
                  <a:pt x="8507" y="71"/>
                  <a:pt x="8520" y="92"/>
                  <a:pt x="8529" y="114"/>
                </a:cubicBezTo>
                <a:cubicBezTo>
                  <a:pt x="8539" y="137"/>
                  <a:pt x="8544" y="161"/>
                  <a:pt x="8544" y="185"/>
                </a:cubicBezTo>
                <a:lnTo>
                  <a:pt x="8544" y="5943"/>
                </a:lnTo>
                <a:cubicBezTo>
                  <a:pt x="8544" y="5968"/>
                  <a:pt x="8539" y="5991"/>
                  <a:pt x="8529" y="6014"/>
                </a:cubicBezTo>
                <a:cubicBezTo>
                  <a:pt x="8520" y="6037"/>
                  <a:pt x="8507" y="6057"/>
                  <a:pt x="8489" y="6074"/>
                </a:cubicBezTo>
                <a:cubicBezTo>
                  <a:pt x="8472" y="6092"/>
                  <a:pt x="8452" y="6105"/>
                  <a:pt x="8429" y="6115"/>
                </a:cubicBezTo>
                <a:cubicBezTo>
                  <a:pt x="8406" y="6124"/>
                  <a:pt x="8382" y="6129"/>
                  <a:pt x="8358" y="6129"/>
                </a:cubicBezTo>
                <a:lnTo>
                  <a:pt x="186" y="6129"/>
                </a:lnTo>
                <a:cubicBezTo>
                  <a:pt x="161" y="6129"/>
                  <a:pt x="138" y="6124"/>
                  <a:pt x="115" y="6115"/>
                </a:cubicBezTo>
                <a:cubicBezTo>
                  <a:pt x="92" y="6105"/>
                  <a:pt x="72" y="6092"/>
                  <a:pt x="55" y="6074"/>
                </a:cubicBezTo>
                <a:cubicBezTo>
                  <a:pt x="37" y="6057"/>
                  <a:pt x="24" y="6037"/>
                  <a:pt x="14" y="6014"/>
                </a:cubicBezTo>
                <a:cubicBezTo>
                  <a:pt x="5" y="5991"/>
                  <a:pt x="0" y="5968"/>
                  <a:pt x="0" y="5943"/>
                </a:cubicBezTo>
                <a:moveTo>
                  <a:pt x="23" y="185"/>
                </a:moveTo>
                <a:lnTo>
                  <a:pt x="23" y="5943"/>
                </a:lnTo>
                <a:cubicBezTo>
                  <a:pt x="23" y="5954"/>
                  <a:pt x="24" y="5964"/>
                  <a:pt x="27" y="5975"/>
                </a:cubicBezTo>
                <a:cubicBezTo>
                  <a:pt x="29" y="5985"/>
                  <a:pt x="32" y="5995"/>
                  <a:pt x="36" y="6005"/>
                </a:cubicBezTo>
                <a:cubicBezTo>
                  <a:pt x="40" y="6015"/>
                  <a:pt x="45" y="6025"/>
                  <a:pt x="51" y="6033"/>
                </a:cubicBezTo>
                <a:cubicBezTo>
                  <a:pt x="57" y="6042"/>
                  <a:pt x="63" y="6051"/>
                  <a:pt x="71" y="6058"/>
                </a:cubicBezTo>
                <a:cubicBezTo>
                  <a:pt x="79" y="6066"/>
                  <a:pt x="87" y="6072"/>
                  <a:pt x="96" y="6078"/>
                </a:cubicBezTo>
                <a:cubicBezTo>
                  <a:pt x="104" y="6084"/>
                  <a:pt x="114" y="6089"/>
                  <a:pt x="124" y="6093"/>
                </a:cubicBezTo>
                <a:cubicBezTo>
                  <a:pt x="134" y="6097"/>
                  <a:pt x="144" y="6100"/>
                  <a:pt x="154" y="6103"/>
                </a:cubicBezTo>
                <a:cubicBezTo>
                  <a:pt x="165" y="6105"/>
                  <a:pt x="175" y="6106"/>
                  <a:pt x="186" y="6106"/>
                </a:cubicBezTo>
                <a:lnTo>
                  <a:pt x="8358" y="6106"/>
                </a:lnTo>
                <a:cubicBezTo>
                  <a:pt x="8369" y="6106"/>
                  <a:pt x="8379" y="6105"/>
                  <a:pt x="8390" y="6103"/>
                </a:cubicBezTo>
                <a:cubicBezTo>
                  <a:pt x="8400" y="6100"/>
                  <a:pt x="8410" y="6097"/>
                  <a:pt x="8420" y="6093"/>
                </a:cubicBezTo>
                <a:cubicBezTo>
                  <a:pt x="8430" y="6089"/>
                  <a:pt x="8439" y="6084"/>
                  <a:pt x="8448" y="6078"/>
                </a:cubicBezTo>
                <a:cubicBezTo>
                  <a:pt x="8457" y="6072"/>
                  <a:pt x="8465" y="6066"/>
                  <a:pt x="8473" y="6058"/>
                </a:cubicBezTo>
                <a:cubicBezTo>
                  <a:pt x="8480" y="6051"/>
                  <a:pt x="8487" y="6042"/>
                  <a:pt x="8493" y="6033"/>
                </a:cubicBezTo>
                <a:cubicBezTo>
                  <a:pt x="8499" y="6025"/>
                  <a:pt x="8504" y="6015"/>
                  <a:pt x="8508" y="6005"/>
                </a:cubicBezTo>
                <a:cubicBezTo>
                  <a:pt x="8512" y="5995"/>
                  <a:pt x="8515" y="5985"/>
                  <a:pt x="8517" y="5975"/>
                </a:cubicBezTo>
                <a:cubicBezTo>
                  <a:pt x="8519" y="5964"/>
                  <a:pt x="8520" y="5954"/>
                  <a:pt x="8520" y="5943"/>
                </a:cubicBezTo>
                <a:lnTo>
                  <a:pt x="8520" y="185"/>
                </a:lnTo>
                <a:cubicBezTo>
                  <a:pt x="8520" y="175"/>
                  <a:pt x="8519" y="164"/>
                  <a:pt x="8517" y="154"/>
                </a:cubicBezTo>
                <a:cubicBezTo>
                  <a:pt x="8515" y="143"/>
                  <a:pt x="8512" y="133"/>
                  <a:pt x="8508" y="123"/>
                </a:cubicBezTo>
                <a:cubicBezTo>
                  <a:pt x="8504" y="113"/>
                  <a:pt x="8499" y="104"/>
                  <a:pt x="8493" y="95"/>
                </a:cubicBezTo>
                <a:cubicBezTo>
                  <a:pt x="8487" y="86"/>
                  <a:pt x="8480" y="78"/>
                  <a:pt x="8473" y="70"/>
                </a:cubicBezTo>
                <a:cubicBezTo>
                  <a:pt x="8465" y="63"/>
                  <a:pt x="8457" y="56"/>
                  <a:pt x="8448" y="50"/>
                </a:cubicBezTo>
                <a:cubicBezTo>
                  <a:pt x="8439" y="44"/>
                  <a:pt x="8430" y="39"/>
                  <a:pt x="8420" y="35"/>
                </a:cubicBezTo>
                <a:cubicBezTo>
                  <a:pt x="8410" y="31"/>
                  <a:pt x="8400" y="28"/>
                  <a:pt x="8390" y="26"/>
                </a:cubicBezTo>
                <a:cubicBezTo>
                  <a:pt x="8379" y="24"/>
                  <a:pt x="8369" y="23"/>
                  <a:pt x="835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9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1" name="任意多边形 800"/>
          <p:cNvSpPr/>
          <p:nvPr/>
        </p:nvSpPr>
        <p:spPr>
          <a:xfrm>
            <a:off x="7295040" y="1821600"/>
            <a:ext cx="418320" cy="451440"/>
          </a:xfrm>
          <a:custGeom>
            <a:avLst/>
            <a:gdLst/>
            <a:ahLst/>
            <a:cxnLst/>
            <a:rect l="0" t="0" r="r" b="b"/>
            <a:pathLst>
              <a:path w="1162" h="1254">
                <a:moveTo>
                  <a:pt x="0" y="674"/>
                </a:moveTo>
                <a:lnTo>
                  <a:pt x="0" y="581"/>
                </a:lnTo>
                <a:cubicBezTo>
                  <a:pt x="0" y="542"/>
                  <a:pt x="4" y="504"/>
                  <a:pt x="12" y="467"/>
                </a:cubicBezTo>
                <a:cubicBezTo>
                  <a:pt x="19" y="430"/>
                  <a:pt x="30" y="393"/>
                  <a:pt x="46" y="358"/>
                </a:cubicBezTo>
                <a:cubicBezTo>
                  <a:pt x="60" y="323"/>
                  <a:pt x="78" y="290"/>
                  <a:pt x="99" y="258"/>
                </a:cubicBezTo>
                <a:cubicBezTo>
                  <a:pt x="120" y="226"/>
                  <a:pt x="145" y="197"/>
                  <a:pt x="171" y="170"/>
                </a:cubicBezTo>
                <a:cubicBezTo>
                  <a:pt x="198" y="143"/>
                  <a:pt x="228" y="119"/>
                  <a:pt x="259" y="98"/>
                </a:cubicBezTo>
                <a:cubicBezTo>
                  <a:pt x="291" y="77"/>
                  <a:pt x="325" y="59"/>
                  <a:pt x="360" y="44"/>
                </a:cubicBezTo>
                <a:cubicBezTo>
                  <a:pt x="395" y="30"/>
                  <a:pt x="431" y="19"/>
                  <a:pt x="469" y="11"/>
                </a:cubicBezTo>
                <a:cubicBezTo>
                  <a:pt x="506" y="4"/>
                  <a:pt x="544" y="0"/>
                  <a:pt x="582" y="0"/>
                </a:cubicBezTo>
                <a:cubicBezTo>
                  <a:pt x="620" y="0"/>
                  <a:pt x="658" y="4"/>
                  <a:pt x="695" y="11"/>
                </a:cubicBezTo>
                <a:cubicBezTo>
                  <a:pt x="732" y="19"/>
                  <a:pt x="769" y="30"/>
                  <a:pt x="804" y="44"/>
                </a:cubicBezTo>
                <a:cubicBezTo>
                  <a:pt x="839" y="59"/>
                  <a:pt x="873" y="77"/>
                  <a:pt x="904" y="98"/>
                </a:cubicBezTo>
                <a:cubicBezTo>
                  <a:pt x="936" y="119"/>
                  <a:pt x="965" y="143"/>
                  <a:pt x="992" y="170"/>
                </a:cubicBezTo>
                <a:cubicBezTo>
                  <a:pt x="1019" y="197"/>
                  <a:pt x="1043" y="226"/>
                  <a:pt x="1064" y="258"/>
                </a:cubicBezTo>
                <a:cubicBezTo>
                  <a:pt x="1086" y="290"/>
                  <a:pt x="1103" y="323"/>
                  <a:pt x="1118" y="358"/>
                </a:cubicBezTo>
                <a:cubicBezTo>
                  <a:pt x="1133" y="393"/>
                  <a:pt x="1144" y="430"/>
                  <a:pt x="1151" y="467"/>
                </a:cubicBezTo>
                <a:cubicBezTo>
                  <a:pt x="1158" y="504"/>
                  <a:pt x="1162" y="542"/>
                  <a:pt x="1162" y="581"/>
                </a:cubicBezTo>
                <a:lnTo>
                  <a:pt x="1162" y="674"/>
                </a:lnTo>
                <a:cubicBezTo>
                  <a:pt x="1162" y="712"/>
                  <a:pt x="1158" y="750"/>
                  <a:pt x="1151" y="787"/>
                </a:cubicBezTo>
                <a:cubicBezTo>
                  <a:pt x="1144" y="825"/>
                  <a:pt x="1133" y="861"/>
                  <a:pt x="1118" y="896"/>
                </a:cubicBezTo>
                <a:cubicBezTo>
                  <a:pt x="1103" y="931"/>
                  <a:pt x="1086" y="965"/>
                  <a:pt x="1064" y="997"/>
                </a:cubicBezTo>
                <a:cubicBezTo>
                  <a:pt x="1043" y="1028"/>
                  <a:pt x="1019" y="1058"/>
                  <a:pt x="992" y="1084"/>
                </a:cubicBezTo>
                <a:cubicBezTo>
                  <a:pt x="965" y="1111"/>
                  <a:pt x="936" y="1135"/>
                  <a:pt x="904" y="1157"/>
                </a:cubicBezTo>
                <a:cubicBezTo>
                  <a:pt x="873" y="1178"/>
                  <a:pt x="839" y="1196"/>
                  <a:pt x="804" y="1210"/>
                </a:cubicBezTo>
                <a:cubicBezTo>
                  <a:pt x="769" y="1225"/>
                  <a:pt x="732" y="1236"/>
                  <a:pt x="695" y="1243"/>
                </a:cubicBezTo>
                <a:cubicBezTo>
                  <a:pt x="658" y="1251"/>
                  <a:pt x="620" y="1254"/>
                  <a:pt x="582" y="1254"/>
                </a:cubicBezTo>
                <a:cubicBezTo>
                  <a:pt x="544" y="1254"/>
                  <a:pt x="506" y="1251"/>
                  <a:pt x="469" y="1243"/>
                </a:cubicBezTo>
                <a:cubicBezTo>
                  <a:pt x="431" y="1236"/>
                  <a:pt x="395" y="1225"/>
                  <a:pt x="360" y="1210"/>
                </a:cubicBezTo>
                <a:cubicBezTo>
                  <a:pt x="325" y="1196"/>
                  <a:pt x="291" y="1178"/>
                  <a:pt x="259" y="1157"/>
                </a:cubicBezTo>
                <a:cubicBezTo>
                  <a:pt x="228" y="1135"/>
                  <a:pt x="198" y="1111"/>
                  <a:pt x="171" y="1084"/>
                </a:cubicBezTo>
                <a:cubicBezTo>
                  <a:pt x="145" y="1058"/>
                  <a:pt x="120" y="1028"/>
                  <a:pt x="99" y="997"/>
                </a:cubicBezTo>
                <a:cubicBezTo>
                  <a:pt x="78" y="965"/>
                  <a:pt x="60" y="931"/>
                  <a:pt x="46" y="896"/>
                </a:cubicBezTo>
                <a:cubicBezTo>
                  <a:pt x="30" y="861"/>
                  <a:pt x="19" y="825"/>
                  <a:pt x="12" y="787"/>
                </a:cubicBezTo>
                <a:cubicBezTo>
                  <a:pt x="4" y="750"/>
                  <a:pt x="0" y="712"/>
                  <a:pt x="0" y="674"/>
                </a:cubicBezTo>
                <a:close/>
              </a:path>
            </a:pathLst>
          </a:custGeom>
          <a:solidFill>
            <a:srgbClr val="FF8C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2" name="任意多边形 801"/>
          <p:cNvSpPr/>
          <p:nvPr/>
        </p:nvSpPr>
        <p:spPr>
          <a:xfrm>
            <a:off x="7295040" y="1821600"/>
            <a:ext cx="418320" cy="451440"/>
          </a:xfrm>
          <a:custGeom>
            <a:avLst/>
            <a:gdLst/>
            <a:ahLst/>
            <a:cxnLst/>
            <a:rect l="0" t="0" r="r" b="b"/>
            <a:pathLst>
              <a:path w="1162" h="1254">
                <a:moveTo>
                  <a:pt x="0" y="674"/>
                </a:moveTo>
                <a:lnTo>
                  <a:pt x="0" y="581"/>
                </a:lnTo>
                <a:cubicBezTo>
                  <a:pt x="0" y="542"/>
                  <a:pt x="4" y="504"/>
                  <a:pt x="12" y="467"/>
                </a:cubicBezTo>
                <a:cubicBezTo>
                  <a:pt x="19" y="430"/>
                  <a:pt x="30" y="393"/>
                  <a:pt x="46" y="358"/>
                </a:cubicBezTo>
                <a:cubicBezTo>
                  <a:pt x="60" y="323"/>
                  <a:pt x="78" y="290"/>
                  <a:pt x="99" y="258"/>
                </a:cubicBezTo>
                <a:cubicBezTo>
                  <a:pt x="120" y="226"/>
                  <a:pt x="145" y="197"/>
                  <a:pt x="171" y="170"/>
                </a:cubicBezTo>
                <a:cubicBezTo>
                  <a:pt x="198" y="143"/>
                  <a:pt x="228" y="119"/>
                  <a:pt x="259" y="98"/>
                </a:cubicBezTo>
                <a:cubicBezTo>
                  <a:pt x="291" y="77"/>
                  <a:pt x="325" y="59"/>
                  <a:pt x="360" y="44"/>
                </a:cubicBezTo>
                <a:cubicBezTo>
                  <a:pt x="395" y="30"/>
                  <a:pt x="431" y="19"/>
                  <a:pt x="469" y="11"/>
                </a:cubicBezTo>
                <a:cubicBezTo>
                  <a:pt x="506" y="4"/>
                  <a:pt x="544" y="0"/>
                  <a:pt x="582" y="0"/>
                </a:cubicBezTo>
                <a:cubicBezTo>
                  <a:pt x="620" y="0"/>
                  <a:pt x="658" y="4"/>
                  <a:pt x="695" y="11"/>
                </a:cubicBezTo>
                <a:cubicBezTo>
                  <a:pt x="732" y="19"/>
                  <a:pt x="769" y="30"/>
                  <a:pt x="804" y="44"/>
                </a:cubicBezTo>
                <a:cubicBezTo>
                  <a:pt x="839" y="59"/>
                  <a:pt x="873" y="77"/>
                  <a:pt x="904" y="98"/>
                </a:cubicBezTo>
                <a:cubicBezTo>
                  <a:pt x="936" y="119"/>
                  <a:pt x="965" y="143"/>
                  <a:pt x="992" y="170"/>
                </a:cubicBezTo>
                <a:cubicBezTo>
                  <a:pt x="1019" y="197"/>
                  <a:pt x="1043" y="226"/>
                  <a:pt x="1064" y="258"/>
                </a:cubicBezTo>
                <a:cubicBezTo>
                  <a:pt x="1086" y="290"/>
                  <a:pt x="1103" y="323"/>
                  <a:pt x="1118" y="358"/>
                </a:cubicBezTo>
                <a:cubicBezTo>
                  <a:pt x="1133" y="393"/>
                  <a:pt x="1144" y="430"/>
                  <a:pt x="1151" y="467"/>
                </a:cubicBezTo>
                <a:cubicBezTo>
                  <a:pt x="1158" y="504"/>
                  <a:pt x="1162" y="542"/>
                  <a:pt x="1162" y="581"/>
                </a:cubicBezTo>
                <a:lnTo>
                  <a:pt x="1162" y="674"/>
                </a:lnTo>
                <a:cubicBezTo>
                  <a:pt x="1162" y="712"/>
                  <a:pt x="1158" y="750"/>
                  <a:pt x="1151" y="787"/>
                </a:cubicBezTo>
                <a:cubicBezTo>
                  <a:pt x="1144" y="825"/>
                  <a:pt x="1133" y="861"/>
                  <a:pt x="1118" y="896"/>
                </a:cubicBezTo>
                <a:cubicBezTo>
                  <a:pt x="1103" y="931"/>
                  <a:pt x="1086" y="965"/>
                  <a:pt x="1064" y="997"/>
                </a:cubicBezTo>
                <a:cubicBezTo>
                  <a:pt x="1043" y="1028"/>
                  <a:pt x="1019" y="1058"/>
                  <a:pt x="992" y="1084"/>
                </a:cubicBezTo>
                <a:cubicBezTo>
                  <a:pt x="965" y="1111"/>
                  <a:pt x="936" y="1135"/>
                  <a:pt x="904" y="1157"/>
                </a:cubicBezTo>
                <a:cubicBezTo>
                  <a:pt x="873" y="1178"/>
                  <a:pt x="839" y="1196"/>
                  <a:pt x="804" y="1210"/>
                </a:cubicBezTo>
                <a:cubicBezTo>
                  <a:pt x="769" y="1225"/>
                  <a:pt x="732" y="1236"/>
                  <a:pt x="695" y="1243"/>
                </a:cubicBezTo>
                <a:cubicBezTo>
                  <a:pt x="658" y="1251"/>
                  <a:pt x="620" y="1254"/>
                  <a:pt x="582" y="1254"/>
                </a:cubicBezTo>
                <a:cubicBezTo>
                  <a:pt x="544" y="1254"/>
                  <a:pt x="506" y="1251"/>
                  <a:pt x="469" y="1243"/>
                </a:cubicBezTo>
                <a:cubicBezTo>
                  <a:pt x="431" y="1236"/>
                  <a:pt x="395" y="1225"/>
                  <a:pt x="360" y="1210"/>
                </a:cubicBezTo>
                <a:cubicBezTo>
                  <a:pt x="325" y="1196"/>
                  <a:pt x="291" y="1178"/>
                  <a:pt x="259" y="1157"/>
                </a:cubicBezTo>
                <a:cubicBezTo>
                  <a:pt x="228" y="1135"/>
                  <a:pt x="198" y="1111"/>
                  <a:pt x="171" y="1084"/>
                </a:cubicBezTo>
                <a:cubicBezTo>
                  <a:pt x="145" y="1058"/>
                  <a:pt x="120" y="1028"/>
                  <a:pt x="99" y="997"/>
                </a:cubicBezTo>
                <a:cubicBezTo>
                  <a:pt x="78" y="965"/>
                  <a:pt x="60" y="931"/>
                  <a:pt x="46" y="896"/>
                </a:cubicBezTo>
                <a:cubicBezTo>
                  <a:pt x="30" y="861"/>
                  <a:pt x="19" y="825"/>
                  <a:pt x="12" y="787"/>
                </a:cubicBezTo>
                <a:cubicBezTo>
                  <a:pt x="4" y="750"/>
                  <a:pt x="0" y="712"/>
                  <a:pt x="0" y="674"/>
                </a:cubicBezTo>
                <a:moveTo>
                  <a:pt x="24" y="581"/>
                </a:moveTo>
                <a:lnTo>
                  <a:pt x="24" y="674"/>
                </a:lnTo>
                <a:cubicBezTo>
                  <a:pt x="24" y="711"/>
                  <a:pt x="27" y="747"/>
                  <a:pt x="34" y="783"/>
                </a:cubicBezTo>
                <a:cubicBezTo>
                  <a:pt x="43" y="819"/>
                  <a:pt x="53" y="854"/>
                  <a:pt x="67" y="887"/>
                </a:cubicBezTo>
                <a:cubicBezTo>
                  <a:pt x="81" y="921"/>
                  <a:pt x="98" y="953"/>
                  <a:pt x="119" y="984"/>
                </a:cubicBezTo>
                <a:cubicBezTo>
                  <a:pt x="139" y="1014"/>
                  <a:pt x="162" y="1042"/>
                  <a:pt x="188" y="1068"/>
                </a:cubicBezTo>
                <a:cubicBezTo>
                  <a:pt x="214" y="1094"/>
                  <a:pt x="242" y="1117"/>
                  <a:pt x="272" y="1137"/>
                </a:cubicBezTo>
                <a:cubicBezTo>
                  <a:pt x="303" y="1158"/>
                  <a:pt x="335" y="1175"/>
                  <a:pt x="369" y="1189"/>
                </a:cubicBezTo>
                <a:cubicBezTo>
                  <a:pt x="402" y="1203"/>
                  <a:pt x="437" y="1213"/>
                  <a:pt x="473" y="1221"/>
                </a:cubicBezTo>
                <a:cubicBezTo>
                  <a:pt x="509" y="1228"/>
                  <a:pt x="545" y="1231"/>
                  <a:pt x="582" y="1231"/>
                </a:cubicBezTo>
                <a:cubicBezTo>
                  <a:pt x="618" y="1231"/>
                  <a:pt x="655" y="1228"/>
                  <a:pt x="691" y="1221"/>
                </a:cubicBezTo>
                <a:cubicBezTo>
                  <a:pt x="726" y="1213"/>
                  <a:pt x="761" y="1203"/>
                  <a:pt x="795" y="1189"/>
                </a:cubicBezTo>
                <a:cubicBezTo>
                  <a:pt x="829" y="1175"/>
                  <a:pt x="861" y="1158"/>
                  <a:pt x="891" y="1137"/>
                </a:cubicBezTo>
                <a:cubicBezTo>
                  <a:pt x="922" y="1117"/>
                  <a:pt x="950" y="1094"/>
                  <a:pt x="976" y="1068"/>
                </a:cubicBezTo>
                <a:cubicBezTo>
                  <a:pt x="1002" y="1042"/>
                  <a:pt x="1025" y="1014"/>
                  <a:pt x="1045" y="984"/>
                </a:cubicBezTo>
                <a:cubicBezTo>
                  <a:pt x="1065" y="953"/>
                  <a:pt x="1083" y="921"/>
                  <a:pt x="1097" y="887"/>
                </a:cubicBezTo>
                <a:cubicBezTo>
                  <a:pt x="1111" y="854"/>
                  <a:pt x="1121" y="819"/>
                  <a:pt x="1128" y="783"/>
                </a:cubicBezTo>
                <a:cubicBezTo>
                  <a:pt x="1135" y="747"/>
                  <a:pt x="1139" y="711"/>
                  <a:pt x="1139" y="674"/>
                </a:cubicBezTo>
                <a:lnTo>
                  <a:pt x="1139" y="581"/>
                </a:lnTo>
                <a:cubicBezTo>
                  <a:pt x="1139" y="544"/>
                  <a:pt x="1135" y="507"/>
                  <a:pt x="1128" y="472"/>
                </a:cubicBezTo>
                <a:cubicBezTo>
                  <a:pt x="1121" y="436"/>
                  <a:pt x="1111" y="401"/>
                  <a:pt x="1097" y="367"/>
                </a:cubicBezTo>
                <a:cubicBezTo>
                  <a:pt x="1083" y="333"/>
                  <a:pt x="1065" y="301"/>
                  <a:pt x="1045" y="271"/>
                </a:cubicBezTo>
                <a:cubicBezTo>
                  <a:pt x="1025" y="240"/>
                  <a:pt x="1002" y="212"/>
                  <a:pt x="976" y="186"/>
                </a:cubicBezTo>
                <a:cubicBezTo>
                  <a:pt x="950" y="160"/>
                  <a:pt x="922" y="137"/>
                  <a:pt x="891" y="117"/>
                </a:cubicBezTo>
                <a:cubicBezTo>
                  <a:pt x="861" y="97"/>
                  <a:pt x="829" y="80"/>
                  <a:pt x="795" y="66"/>
                </a:cubicBezTo>
                <a:cubicBezTo>
                  <a:pt x="761" y="52"/>
                  <a:pt x="726" y="41"/>
                  <a:pt x="691" y="34"/>
                </a:cubicBezTo>
                <a:cubicBezTo>
                  <a:pt x="655" y="27"/>
                  <a:pt x="618" y="23"/>
                  <a:pt x="582" y="23"/>
                </a:cubicBezTo>
                <a:cubicBezTo>
                  <a:pt x="545" y="23"/>
                  <a:pt x="509" y="27"/>
                  <a:pt x="473" y="34"/>
                </a:cubicBezTo>
                <a:cubicBezTo>
                  <a:pt x="437" y="41"/>
                  <a:pt x="402" y="52"/>
                  <a:pt x="369" y="66"/>
                </a:cubicBezTo>
                <a:cubicBezTo>
                  <a:pt x="335" y="80"/>
                  <a:pt x="303" y="97"/>
                  <a:pt x="272" y="117"/>
                </a:cubicBezTo>
                <a:cubicBezTo>
                  <a:pt x="242" y="137"/>
                  <a:pt x="214" y="160"/>
                  <a:pt x="188" y="186"/>
                </a:cubicBezTo>
                <a:cubicBezTo>
                  <a:pt x="162" y="212"/>
                  <a:pt x="139" y="240"/>
                  <a:pt x="119" y="271"/>
                </a:cubicBezTo>
                <a:cubicBezTo>
                  <a:pt x="98" y="301"/>
                  <a:pt x="81" y="333"/>
                  <a:pt x="67" y="367"/>
                </a:cubicBezTo>
                <a:cubicBezTo>
                  <a:pt x="53" y="401"/>
                  <a:pt x="43" y="436"/>
                  <a:pt x="34" y="472"/>
                </a:cubicBezTo>
                <a:cubicBezTo>
                  <a:pt x="27" y="507"/>
                  <a:pt x="24" y="544"/>
                  <a:pt x="24" y="581"/>
                </a:cubicBezTo>
                <a:close/>
              </a:path>
            </a:pathLst>
          </a:custGeom>
          <a:solidFill>
            <a:srgbClr val="FF8C00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3" name="图片 802"/>
          <p:cNvPicPr/>
          <p:nvPr/>
        </p:nvPicPr>
        <p:blipFill>
          <a:blip r:embed="rId8"/>
          <a:stretch/>
        </p:blipFill>
        <p:spPr>
          <a:xfrm>
            <a:off x="7404120" y="19303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4" name="文本框 803"/>
          <p:cNvSpPr txBox="1"/>
          <p:nvPr/>
        </p:nvSpPr>
        <p:spPr>
          <a:xfrm>
            <a:off x="4220280" y="302184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优化检索与生成任务的并行执行策略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5" name="图片 804"/>
          <p:cNvPicPr/>
          <p:nvPr/>
        </p:nvPicPr>
        <p:blipFill>
          <a:blip r:embed="rId6"/>
          <a:stretch/>
        </p:blipFill>
        <p:spPr>
          <a:xfrm>
            <a:off x="7295400" y="244008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6" name="文本框 805"/>
          <p:cNvSpPr txBox="1"/>
          <p:nvPr/>
        </p:nvSpPr>
        <p:spPr>
          <a:xfrm>
            <a:off x="7846920" y="194508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精细参数调节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7" name="图片 806"/>
          <p:cNvPicPr/>
          <p:nvPr/>
        </p:nvPicPr>
        <p:blipFill>
          <a:blip r:embed="rId6"/>
          <a:stretch/>
        </p:blipFill>
        <p:spPr>
          <a:xfrm>
            <a:off x="7295400" y="274104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8" name="文本框 807"/>
          <p:cNvSpPr txBox="1"/>
          <p:nvPr/>
        </p:nvSpPr>
        <p:spPr>
          <a:xfrm>
            <a:off x="7495920" y="241992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基于查询特征的自动化参数优化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09" name="图片 808"/>
          <p:cNvPicPr/>
          <p:nvPr/>
        </p:nvPicPr>
        <p:blipFill>
          <a:blip r:embed="rId6"/>
          <a:stretch/>
        </p:blipFill>
        <p:spPr>
          <a:xfrm>
            <a:off x="7295400" y="30420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0" name="文本框 809"/>
          <p:cNvSpPr txBox="1"/>
          <p:nvPr/>
        </p:nvSpPr>
        <p:spPr>
          <a:xfrm>
            <a:off x="7495920" y="272088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实时调整检索深度和生成温度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811" name="图片 810"/>
          <p:cNvPicPr/>
          <p:nvPr/>
        </p:nvPicPr>
        <p:blipFill>
          <a:blip r:embed="rId9"/>
          <a:stretch/>
        </p:blipFill>
        <p:spPr>
          <a:xfrm>
            <a:off x="534960" y="4153320"/>
            <a:ext cx="9626400" cy="1612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12" name="图片 811"/>
          <p:cNvPicPr/>
          <p:nvPr/>
        </p:nvPicPr>
        <p:blipFill>
          <a:blip r:embed="rId10"/>
          <a:stretch/>
        </p:blipFill>
        <p:spPr>
          <a:xfrm>
            <a:off x="3735360" y="543168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3" name="文本框 812"/>
          <p:cNvSpPr txBox="1"/>
          <p:nvPr/>
        </p:nvSpPr>
        <p:spPr>
          <a:xfrm>
            <a:off x="7495920" y="302184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应用机器学习优化参数配置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4" name="文本框 813"/>
          <p:cNvSpPr txBox="1"/>
          <p:nvPr/>
        </p:nvSpPr>
        <p:spPr>
          <a:xfrm>
            <a:off x="3970080" y="5412600"/>
            <a:ext cx="150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"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5" name="文本框 814"/>
          <p:cNvSpPr txBox="1"/>
          <p:nvPr/>
        </p:nvSpPr>
        <p:spPr>
          <a:xfrm>
            <a:off x="4023720" y="5403960"/>
            <a:ext cx="755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持续优化是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6" name="文本框 815"/>
          <p:cNvSpPr txBox="1"/>
          <p:nvPr/>
        </p:nvSpPr>
        <p:spPr>
          <a:xfrm>
            <a:off x="4775760" y="5412600"/>
            <a:ext cx="327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7" name="文本框 816"/>
          <p:cNvSpPr txBox="1"/>
          <p:nvPr/>
        </p:nvSpPr>
        <p:spPr>
          <a:xfrm>
            <a:off x="5101560" y="5403960"/>
            <a:ext cx="18111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系统保持高效与准确的关键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8" name="文本框 817"/>
          <p:cNvSpPr txBox="1"/>
          <p:nvPr/>
        </p:nvSpPr>
        <p:spPr>
          <a:xfrm>
            <a:off x="6906600" y="5412600"/>
            <a:ext cx="150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"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19" name="文本框 818"/>
          <p:cNvSpPr txBox="1"/>
          <p:nvPr/>
        </p:nvSpPr>
        <p:spPr>
          <a:xfrm>
            <a:off x="10004400" y="5652000"/>
            <a:ext cx="35964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14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6" name="图片 45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7" name="图片 46"/>
          <p:cNvPicPr/>
          <p:nvPr/>
        </p:nvPicPr>
        <p:blipFill>
          <a:blip r:embed="rId4"/>
          <a:stretch/>
        </p:blipFill>
        <p:spPr>
          <a:xfrm>
            <a:off x="4813560" y="802080"/>
            <a:ext cx="106920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" name="文本框 47"/>
          <p:cNvSpPr txBox="1"/>
          <p:nvPr/>
        </p:nvSpPr>
        <p:spPr>
          <a:xfrm>
            <a:off x="3810600" y="329400"/>
            <a:ext cx="667800" cy="3358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2370" b="1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534600" y="3601440"/>
            <a:ext cx="9627480" cy="1304280"/>
          </a:xfrm>
          <a:custGeom>
            <a:avLst/>
            <a:gdLst/>
            <a:ahLst/>
            <a:cxnLst/>
            <a:rect l="0" t="0" r="r" b="b"/>
            <a:pathLst>
              <a:path w="26743" h="3623">
                <a:moveTo>
                  <a:pt x="0" y="3437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2"/>
                </a:cubicBezTo>
                <a:cubicBezTo>
                  <a:pt x="93" y="25"/>
                  <a:pt x="104" y="19"/>
                  <a:pt x="115" y="14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2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2"/>
                  <a:pt x="26593" y="4"/>
                </a:cubicBezTo>
                <a:cubicBezTo>
                  <a:pt x="26605" y="6"/>
                  <a:pt x="26617" y="10"/>
                  <a:pt x="26628" y="14"/>
                </a:cubicBezTo>
                <a:cubicBezTo>
                  <a:pt x="26639" y="19"/>
                  <a:pt x="26650" y="25"/>
                  <a:pt x="26660" y="32"/>
                </a:cubicBezTo>
                <a:cubicBezTo>
                  <a:pt x="26670" y="38"/>
                  <a:pt x="26680" y="46"/>
                  <a:pt x="26688" y="55"/>
                </a:cubicBezTo>
                <a:cubicBezTo>
                  <a:pt x="26697" y="63"/>
                  <a:pt x="26704" y="73"/>
                  <a:pt x="26711" y="83"/>
                </a:cubicBezTo>
                <a:cubicBezTo>
                  <a:pt x="26718" y="93"/>
                  <a:pt x="26724" y="104"/>
                  <a:pt x="26728" y="115"/>
                </a:cubicBezTo>
                <a:cubicBezTo>
                  <a:pt x="26733" y="126"/>
                  <a:pt x="26737" y="138"/>
                  <a:pt x="26739" y="150"/>
                </a:cubicBezTo>
                <a:cubicBezTo>
                  <a:pt x="26741" y="162"/>
                  <a:pt x="26743" y="174"/>
                  <a:pt x="26743" y="186"/>
                </a:cubicBezTo>
                <a:lnTo>
                  <a:pt x="26743" y="3437"/>
                </a:lnTo>
                <a:cubicBezTo>
                  <a:pt x="26743" y="3449"/>
                  <a:pt x="26741" y="3461"/>
                  <a:pt x="26739" y="3473"/>
                </a:cubicBezTo>
                <a:cubicBezTo>
                  <a:pt x="26737" y="3485"/>
                  <a:pt x="26733" y="3497"/>
                  <a:pt x="26728" y="3508"/>
                </a:cubicBezTo>
                <a:cubicBezTo>
                  <a:pt x="26724" y="3519"/>
                  <a:pt x="26718" y="3530"/>
                  <a:pt x="26711" y="3540"/>
                </a:cubicBezTo>
                <a:cubicBezTo>
                  <a:pt x="26704" y="3550"/>
                  <a:pt x="26697" y="3560"/>
                  <a:pt x="26688" y="3568"/>
                </a:cubicBezTo>
                <a:cubicBezTo>
                  <a:pt x="26680" y="3577"/>
                  <a:pt x="26670" y="3584"/>
                  <a:pt x="26660" y="3591"/>
                </a:cubicBezTo>
                <a:cubicBezTo>
                  <a:pt x="26650" y="3598"/>
                  <a:pt x="26639" y="3604"/>
                  <a:pt x="26628" y="3608"/>
                </a:cubicBezTo>
                <a:cubicBezTo>
                  <a:pt x="26617" y="3613"/>
                  <a:pt x="26605" y="3617"/>
                  <a:pt x="26593" y="3619"/>
                </a:cubicBezTo>
                <a:cubicBezTo>
                  <a:pt x="26581" y="3621"/>
                  <a:pt x="26569" y="3623"/>
                  <a:pt x="26557" y="3623"/>
                </a:cubicBezTo>
                <a:lnTo>
                  <a:pt x="186" y="3623"/>
                </a:lnTo>
                <a:cubicBezTo>
                  <a:pt x="174" y="3623"/>
                  <a:pt x="162" y="3621"/>
                  <a:pt x="150" y="3619"/>
                </a:cubicBezTo>
                <a:cubicBezTo>
                  <a:pt x="138" y="3617"/>
                  <a:pt x="126" y="3613"/>
                  <a:pt x="115" y="3608"/>
                </a:cubicBezTo>
                <a:cubicBezTo>
                  <a:pt x="104" y="3604"/>
                  <a:pt x="93" y="3598"/>
                  <a:pt x="83" y="3591"/>
                </a:cubicBezTo>
                <a:cubicBezTo>
                  <a:pt x="73" y="3584"/>
                  <a:pt x="63" y="3577"/>
                  <a:pt x="55" y="3568"/>
                </a:cubicBezTo>
                <a:cubicBezTo>
                  <a:pt x="46" y="3560"/>
                  <a:pt x="38" y="3550"/>
                  <a:pt x="31" y="3540"/>
                </a:cubicBezTo>
                <a:cubicBezTo>
                  <a:pt x="25" y="3530"/>
                  <a:pt x="19" y="3519"/>
                  <a:pt x="14" y="3508"/>
                </a:cubicBezTo>
                <a:cubicBezTo>
                  <a:pt x="10" y="3497"/>
                  <a:pt x="6" y="3485"/>
                  <a:pt x="4" y="3473"/>
                </a:cubicBezTo>
                <a:cubicBezTo>
                  <a:pt x="1" y="3461"/>
                  <a:pt x="0" y="3449"/>
                  <a:pt x="0" y="3437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479120" y="312120"/>
            <a:ext cx="240264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系统性能优化概述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34960" y="110088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在构建高效的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537560" y="1110600"/>
            <a:ext cx="363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899720" y="1100880"/>
            <a:ext cx="82152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系统时，</a:t>
            </a:r>
            <a:r>
              <a:rPr lang="zh-CN" sz="1320" b="0" u="none" strike="noStrike">
                <a:solidFill>
                  <a:srgbClr val="4DA6FF"/>
                </a:solidFill>
                <a:effectLst/>
                <a:uFillTx/>
                <a:latin typeface="WenQuanYiZenHei"/>
                <a:ea typeface="WenQuanYiZenHei"/>
              </a:rPr>
              <a:t>性能调优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是确保系统在面对大量请求时能够</a:t>
            </a:r>
            <a:r>
              <a:rPr lang="zh-CN" sz="1320" b="0" u="none" strike="noStrike">
                <a:solidFill>
                  <a:srgbClr val="FF8C00"/>
                </a:solidFill>
                <a:effectLst/>
                <a:uFillTx/>
                <a:latin typeface="WenQuanYiZenHei"/>
                <a:ea typeface="WenQuanYiZenHei"/>
              </a:rPr>
              <a:t>稳定、高效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运行的关键步骤。调优过程需要深入理解生成模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2473560" y="1879920"/>
            <a:ext cx="2139480" cy="1320840"/>
          </a:xfrm>
          <a:custGeom>
            <a:avLst/>
            <a:gdLst/>
            <a:ahLst/>
            <a:cxnLst/>
            <a:rect l="0" t="0" r="r" b="b"/>
            <a:pathLst>
              <a:path w="5943" h="3669">
                <a:moveTo>
                  <a:pt x="14" y="115"/>
                </a:moveTo>
                <a:cubicBezTo>
                  <a:pt x="23" y="92"/>
                  <a:pt x="37" y="72"/>
                  <a:pt x="54" y="55"/>
                </a:cubicBezTo>
                <a:cubicBezTo>
                  <a:pt x="71" y="37"/>
                  <a:pt x="91" y="24"/>
                  <a:pt x="114" y="15"/>
                </a:cubicBezTo>
                <a:cubicBezTo>
                  <a:pt x="137" y="5"/>
                  <a:pt x="161" y="0"/>
                  <a:pt x="185" y="0"/>
                </a:cubicBezTo>
                <a:lnTo>
                  <a:pt x="5757" y="0"/>
                </a:lnTo>
                <a:cubicBezTo>
                  <a:pt x="5782" y="0"/>
                  <a:pt x="5806" y="5"/>
                  <a:pt x="5828" y="15"/>
                </a:cubicBezTo>
                <a:cubicBezTo>
                  <a:pt x="5851" y="24"/>
                  <a:pt x="5871" y="37"/>
                  <a:pt x="5889" y="55"/>
                </a:cubicBezTo>
                <a:cubicBezTo>
                  <a:pt x="5906" y="72"/>
                  <a:pt x="5920" y="92"/>
                  <a:pt x="5929" y="115"/>
                </a:cubicBezTo>
                <a:cubicBezTo>
                  <a:pt x="5938" y="138"/>
                  <a:pt x="5943" y="162"/>
                  <a:pt x="5943" y="186"/>
                </a:cubicBezTo>
                <a:lnTo>
                  <a:pt x="5943" y="3483"/>
                </a:lnTo>
                <a:cubicBezTo>
                  <a:pt x="5943" y="3508"/>
                  <a:pt x="5938" y="3532"/>
                  <a:pt x="5929" y="3554"/>
                </a:cubicBezTo>
                <a:cubicBezTo>
                  <a:pt x="5920" y="3577"/>
                  <a:pt x="5906" y="3597"/>
                  <a:pt x="5889" y="3615"/>
                </a:cubicBezTo>
                <a:cubicBezTo>
                  <a:pt x="5871" y="3632"/>
                  <a:pt x="5851" y="3646"/>
                  <a:pt x="5828" y="3655"/>
                </a:cubicBezTo>
                <a:cubicBezTo>
                  <a:pt x="5806" y="3664"/>
                  <a:pt x="5782" y="3669"/>
                  <a:pt x="5757" y="3669"/>
                </a:cubicBezTo>
                <a:lnTo>
                  <a:pt x="185" y="3669"/>
                </a:lnTo>
                <a:cubicBezTo>
                  <a:pt x="161" y="3669"/>
                  <a:pt x="137" y="3664"/>
                  <a:pt x="114" y="3655"/>
                </a:cubicBezTo>
                <a:cubicBezTo>
                  <a:pt x="91" y="3646"/>
                  <a:pt x="71" y="3632"/>
                  <a:pt x="54" y="3615"/>
                </a:cubicBezTo>
                <a:cubicBezTo>
                  <a:pt x="37" y="3597"/>
                  <a:pt x="23" y="3577"/>
                  <a:pt x="14" y="3554"/>
                </a:cubicBezTo>
                <a:cubicBezTo>
                  <a:pt x="4" y="3532"/>
                  <a:pt x="0" y="3508"/>
                  <a:pt x="0" y="3483"/>
                </a:cubicBezTo>
                <a:lnTo>
                  <a:pt x="0" y="186"/>
                </a:lnTo>
                <a:cubicBezTo>
                  <a:pt x="0" y="161"/>
                  <a:pt x="4" y="138"/>
                  <a:pt x="14" y="115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2473560" y="1879920"/>
            <a:ext cx="2139480" cy="1320840"/>
          </a:xfrm>
          <a:custGeom>
            <a:avLst/>
            <a:gdLst/>
            <a:ahLst/>
            <a:cxnLst/>
            <a:rect l="0" t="0" r="r" b="b"/>
            <a:pathLst>
              <a:path w="5943" h="3669">
                <a:moveTo>
                  <a:pt x="0" y="3483"/>
                </a:moveTo>
                <a:lnTo>
                  <a:pt x="0" y="186"/>
                </a:lnTo>
                <a:cubicBezTo>
                  <a:pt x="0" y="162"/>
                  <a:pt x="4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1" y="37"/>
                  <a:pt x="91" y="24"/>
                  <a:pt x="114" y="15"/>
                </a:cubicBezTo>
                <a:cubicBezTo>
                  <a:pt x="137" y="5"/>
                  <a:pt x="161" y="0"/>
                  <a:pt x="185" y="0"/>
                </a:cubicBezTo>
                <a:lnTo>
                  <a:pt x="5757" y="0"/>
                </a:lnTo>
                <a:cubicBezTo>
                  <a:pt x="5782" y="0"/>
                  <a:pt x="5806" y="5"/>
                  <a:pt x="5828" y="15"/>
                </a:cubicBezTo>
                <a:cubicBezTo>
                  <a:pt x="5851" y="24"/>
                  <a:pt x="5871" y="37"/>
                  <a:pt x="5889" y="55"/>
                </a:cubicBezTo>
                <a:cubicBezTo>
                  <a:pt x="5906" y="72"/>
                  <a:pt x="5920" y="92"/>
                  <a:pt x="5929" y="115"/>
                </a:cubicBezTo>
                <a:cubicBezTo>
                  <a:pt x="5938" y="138"/>
                  <a:pt x="5943" y="162"/>
                  <a:pt x="5943" y="186"/>
                </a:cubicBezTo>
                <a:lnTo>
                  <a:pt x="5943" y="3483"/>
                </a:lnTo>
                <a:cubicBezTo>
                  <a:pt x="5943" y="3508"/>
                  <a:pt x="5938" y="3532"/>
                  <a:pt x="5929" y="3554"/>
                </a:cubicBezTo>
                <a:cubicBezTo>
                  <a:pt x="5920" y="3577"/>
                  <a:pt x="5906" y="3597"/>
                  <a:pt x="5889" y="3615"/>
                </a:cubicBezTo>
                <a:cubicBezTo>
                  <a:pt x="5871" y="3632"/>
                  <a:pt x="5851" y="3646"/>
                  <a:pt x="5828" y="3655"/>
                </a:cubicBezTo>
                <a:cubicBezTo>
                  <a:pt x="5806" y="3664"/>
                  <a:pt x="5782" y="3669"/>
                  <a:pt x="5757" y="3669"/>
                </a:cubicBezTo>
                <a:lnTo>
                  <a:pt x="185" y="3669"/>
                </a:lnTo>
                <a:cubicBezTo>
                  <a:pt x="161" y="3669"/>
                  <a:pt x="137" y="3664"/>
                  <a:pt x="114" y="3655"/>
                </a:cubicBezTo>
                <a:cubicBezTo>
                  <a:pt x="91" y="3646"/>
                  <a:pt x="71" y="3632"/>
                  <a:pt x="54" y="3615"/>
                </a:cubicBezTo>
                <a:cubicBezTo>
                  <a:pt x="37" y="3597"/>
                  <a:pt x="23" y="3577"/>
                  <a:pt x="14" y="3554"/>
                </a:cubicBezTo>
                <a:cubicBezTo>
                  <a:pt x="4" y="3532"/>
                  <a:pt x="0" y="3508"/>
                  <a:pt x="0" y="3483"/>
                </a:cubicBezTo>
                <a:moveTo>
                  <a:pt x="23" y="186"/>
                </a:moveTo>
                <a:lnTo>
                  <a:pt x="23" y="3483"/>
                </a:lnTo>
                <a:cubicBezTo>
                  <a:pt x="23" y="3494"/>
                  <a:pt x="24" y="3505"/>
                  <a:pt x="26" y="3515"/>
                </a:cubicBezTo>
                <a:cubicBezTo>
                  <a:pt x="28" y="3526"/>
                  <a:pt x="31" y="3536"/>
                  <a:pt x="35" y="3546"/>
                </a:cubicBezTo>
                <a:cubicBezTo>
                  <a:pt x="39" y="3555"/>
                  <a:pt x="44" y="3565"/>
                  <a:pt x="50" y="3574"/>
                </a:cubicBezTo>
                <a:cubicBezTo>
                  <a:pt x="56" y="3583"/>
                  <a:pt x="63" y="3591"/>
                  <a:pt x="70" y="3598"/>
                </a:cubicBezTo>
                <a:cubicBezTo>
                  <a:pt x="78" y="3606"/>
                  <a:pt x="86" y="3613"/>
                  <a:pt x="95" y="3619"/>
                </a:cubicBezTo>
                <a:cubicBezTo>
                  <a:pt x="104" y="3624"/>
                  <a:pt x="113" y="3629"/>
                  <a:pt x="123" y="3634"/>
                </a:cubicBezTo>
                <a:cubicBezTo>
                  <a:pt x="133" y="3638"/>
                  <a:pt x="143" y="3641"/>
                  <a:pt x="154" y="3643"/>
                </a:cubicBezTo>
                <a:cubicBezTo>
                  <a:pt x="164" y="3645"/>
                  <a:pt x="175" y="3646"/>
                  <a:pt x="185" y="3646"/>
                </a:cubicBezTo>
                <a:lnTo>
                  <a:pt x="5757" y="3646"/>
                </a:lnTo>
                <a:cubicBezTo>
                  <a:pt x="5768" y="3646"/>
                  <a:pt x="5779" y="3645"/>
                  <a:pt x="5789" y="3643"/>
                </a:cubicBezTo>
                <a:cubicBezTo>
                  <a:pt x="5800" y="3641"/>
                  <a:pt x="5810" y="3638"/>
                  <a:pt x="5820" y="3634"/>
                </a:cubicBezTo>
                <a:cubicBezTo>
                  <a:pt x="5829" y="3629"/>
                  <a:pt x="5839" y="3624"/>
                  <a:pt x="5848" y="3619"/>
                </a:cubicBezTo>
                <a:cubicBezTo>
                  <a:pt x="5857" y="3613"/>
                  <a:pt x="5865" y="3606"/>
                  <a:pt x="5872" y="3598"/>
                </a:cubicBezTo>
                <a:cubicBezTo>
                  <a:pt x="5880" y="3591"/>
                  <a:pt x="5887" y="3583"/>
                  <a:pt x="5893" y="3574"/>
                </a:cubicBezTo>
                <a:cubicBezTo>
                  <a:pt x="5898" y="3565"/>
                  <a:pt x="5903" y="3555"/>
                  <a:pt x="5908" y="3546"/>
                </a:cubicBezTo>
                <a:cubicBezTo>
                  <a:pt x="5912" y="3536"/>
                  <a:pt x="5915" y="3526"/>
                  <a:pt x="5917" y="3515"/>
                </a:cubicBezTo>
                <a:cubicBezTo>
                  <a:pt x="5919" y="3505"/>
                  <a:pt x="5920" y="3494"/>
                  <a:pt x="5920" y="3483"/>
                </a:cubicBezTo>
                <a:lnTo>
                  <a:pt x="5920" y="186"/>
                </a:lnTo>
                <a:cubicBezTo>
                  <a:pt x="5920" y="175"/>
                  <a:pt x="5919" y="165"/>
                  <a:pt x="5917" y="154"/>
                </a:cubicBezTo>
                <a:cubicBezTo>
                  <a:pt x="5915" y="144"/>
                  <a:pt x="5912" y="134"/>
                  <a:pt x="5908" y="124"/>
                </a:cubicBezTo>
                <a:cubicBezTo>
                  <a:pt x="5903" y="114"/>
                  <a:pt x="5898" y="105"/>
                  <a:pt x="5893" y="96"/>
                </a:cubicBezTo>
                <a:cubicBezTo>
                  <a:pt x="5887" y="87"/>
                  <a:pt x="5880" y="79"/>
                  <a:pt x="5872" y="71"/>
                </a:cubicBezTo>
                <a:cubicBezTo>
                  <a:pt x="5865" y="64"/>
                  <a:pt x="5857" y="57"/>
                  <a:pt x="5848" y="51"/>
                </a:cubicBezTo>
                <a:cubicBezTo>
                  <a:pt x="5839" y="45"/>
                  <a:pt x="5829" y="40"/>
                  <a:pt x="5820" y="36"/>
                </a:cubicBezTo>
                <a:cubicBezTo>
                  <a:pt x="5810" y="32"/>
                  <a:pt x="5800" y="29"/>
                  <a:pt x="5789" y="27"/>
                </a:cubicBezTo>
                <a:cubicBezTo>
                  <a:pt x="5779" y="25"/>
                  <a:pt x="5768" y="24"/>
                  <a:pt x="5757" y="24"/>
                </a:cubicBezTo>
                <a:lnTo>
                  <a:pt x="185" y="24"/>
                </a:lnTo>
                <a:cubicBezTo>
                  <a:pt x="175" y="24"/>
                  <a:pt x="164" y="25"/>
                  <a:pt x="154" y="27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4"/>
                  <a:pt x="70" y="71"/>
                </a:cubicBezTo>
                <a:cubicBezTo>
                  <a:pt x="63" y="79"/>
                  <a:pt x="56" y="87"/>
                  <a:pt x="50" y="96"/>
                </a:cubicBezTo>
                <a:cubicBezTo>
                  <a:pt x="44" y="105"/>
                  <a:pt x="39" y="114"/>
                  <a:pt x="35" y="124"/>
                </a:cubicBezTo>
                <a:cubicBezTo>
                  <a:pt x="31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6" name="图片 55"/>
          <p:cNvPicPr/>
          <p:nvPr/>
        </p:nvPicPr>
        <p:blipFill>
          <a:blip r:embed="rId5"/>
          <a:stretch/>
        </p:blipFill>
        <p:spPr>
          <a:xfrm>
            <a:off x="3409560" y="2089080"/>
            <a:ext cx="26712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" name="文本框 56"/>
          <p:cNvSpPr txBox="1"/>
          <p:nvPr/>
        </p:nvSpPr>
        <p:spPr>
          <a:xfrm>
            <a:off x="534960" y="1376640"/>
            <a:ext cx="60357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块与检索模块的工作原理，通过合理的策略减少资源消耗，提供最佳的响应体验。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209040" y="253836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检索模块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782800" y="283716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从知识库中获取最相关的内容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6083640" y="1879920"/>
            <a:ext cx="2139480" cy="1320840"/>
          </a:xfrm>
          <a:custGeom>
            <a:avLst/>
            <a:gdLst/>
            <a:ahLst/>
            <a:cxnLst/>
            <a:rect l="0" t="0" r="r" b="b"/>
            <a:pathLst>
              <a:path w="5943" h="3669">
                <a:moveTo>
                  <a:pt x="14" y="115"/>
                </a:moveTo>
                <a:cubicBezTo>
                  <a:pt x="23" y="92"/>
                  <a:pt x="37" y="72"/>
                  <a:pt x="54" y="55"/>
                </a:cubicBezTo>
                <a:cubicBezTo>
                  <a:pt x="71" y="37"/>
                  <a:pt x="91" y="24"/>
                  <a:pt x="114" y="15"/>
                </a:cubicBezTo>
                <a:cubicBezTo>
                  <a:pt x="137" y="5"/>
                  <a:pt x="161" y="0"/>
                  <a:pt x="185" y="0"/>
                </a:cubicBezTo>
                <a:lnTo>
                  <a:pt x="5757" y="0"/>
                </a:lnTo>
                <a:cubicBezTo>
                  <a:pt x="5782" y="0"/>
                  <a:pt x="5806" y="5"/>
                  <a:pt x="5829" y="15"/>
                </a:cubicBezTo>
                <a:cubicBezTo>
                  <a:pt x="5851" y="24"/>
                  <a:pt x="5871" y="37"/>
                  <a:pt x="5889" y="55"/>
                </a:cubicBezTo>
                <a:cubicBezTo>
                  <a:pt x="5906" y="72"/>
                  <a:pt x="5920" y="92"/>
                  <a:pt x="5929" y="115"/>
                </a:cubicBezTo>
                <a:cubicBezTo>
                  <a:pt x="5938" y="138"/>
                  <a:pt x="5943" y="162"/>
                  <a:pt x="5943" y="186"/>
                </a:cubicBezTo>
                <a:lnTo>
                  <a:pt x="5943" y="3483"/>
                </a:lnTo>
                <a:cubicBezTo>
                  <a:pt x="5943" y="3508"/>
                  <a:pt x="5938" y="3532"/>
                  <a:pt x="5929" y="3554"/>
                </a:cubicBezTo>
                <a:cubicBezTo>
                  <a:pt x="5920" y="3577"/>
                  <a:pt x="5906" y="3597"/>
                  <a:pt x="5889" y="3615"/>
                </a:cubicBezTo>
                <a:cubicBezTo>
                  <a:pt x="5871" y="3632"/>
                  <a:pt x="5851" y="3646"/>
                  <a:pt x="5829" y="3655"/>
                </a:cubicBezTo>
                <a:cubicBezTo>
                  <a:pt x="5806" y="3664"/>
                  <a:pt x="5782" y="3669"/>
                  <a:pt x="5757" y="3669"/>
                </a:cubicBezTo>
                <a:lnTo>
                  <a:pt x="185" y="3669"/>
                </a:lnTo>
                <a:cubicBezTo>
                  <a:pt x="161" y="3669"/>
                  <a:pt x="137" y="3664"/>
                  <a:pt x="114" y="3655"/>
                </a:cubicBezTo>
                <a:cubicBezTo>
                  <a:pt x="91" y="3646"/>
                  <a:pt x="71" y="3632"/>
                  <a:pt x="54" y="3615"/>
                </a:cubicBezTo>
                <a:cubicBezTo>
                  <a:pt x="37" y="3597"/>
                  <a:pt x="23" y="3577"/>
                  <a:pt x="14" y="3554"/>
                </a:cubicBezTo>
                <a:cubicBezTo>
                  <a:pt x="4" y="3532"/>
                  <a:pt x="0" y="3508"/>
                  <a:pt x="0" y="3483"/>
                </a:cubicBezTo>
                <a:lnTo>
                  <a:pt x="0" y="186"/>
                </a:lnTo>
                <a:cubicBezTo>
                  <a:pt x="0" y="161"/>
                  <a:pt x="4" y="138"/>
                  <a:pt x="14" y="115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6083640" y="1879920"/>
            <a:ext cx="2139480" cy="1320840"/>
          </a:xfrm>
          <a:custGeom>
            <a:avLst/>
            <a:gdLst/>
            <a:ahLst/>
            <a:cxnLst/>
            <a:rect l="0" t="0" r="r" b="b"/>
            <a:pathLst>
              <a:path w="5943" h="3669">
                <a:moveTo>
                  <a:pt x="0" y="3483"/>
                </a:moveTo>
                <a:lnTo>
                  <a:pt x="0" y="186"/>
                </a:lnTo>
                <a:cubicBezTo>
                  <a:pt x="0" y="162"/>
                  <a:pt x="4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1" y="37"/>
                  <a:pt x="91" y="24"/>
                  <a:pt x="114" y="15"/>
                </a:cubicBezTo>
                <a:cubicBezTo>
                  <a:pt x="137" y="5"/>
                  <a:pt x="161" y="0"/>
                  <a:pt x="185" y="0"/>
                </a:cubicBezTo>
                <a:lnTo>
                  <a:pt x="5757" y="0"/>
                </a:lnTo>
                <a:cubicBezTo>
                  <a:pt x="5782" y="0"/>
                  <a:pt x="5806" y="5"/>
                  <a:pt x="5829" y="15"/>
                </a:cubicBezTo>
                <a:cubicBezTo>
                  <a:pt x="5851" y="24"/>
                  <a:pt x="5871" y="37"/>
                  <a:pt x="5889" y="55"/>
                </a:cubicBezTo>
                <a:cubicBezTo>
                  <a:pt x="5906" y="72"/>
                  <a:pt x="5920" y="92"/>
                  <a:pt x="5929" y="115"/>
                </a:cubicBezTo>
                <a:cubicBezTo>
                  <a:pt x="5938" y="138"/>
                  <a:pt x="5943" y="162"/>
                  <a:pt x="5943" y="186"/>
                </a:cubicBezTo>
                <a:lnTo>
                  <a:pt x="5943" y="3483"/>
                </a:lnTo>
                <a:cubicBezTo>
                  <a:pt x="5943" y="3508"/>
                  <a:pt x="5938" y="3532"/>
                  <a:pt x="5929" y="3554"/>
                </a:cubicBezTo>
                <a:cubicBezTo>
                  <a:pt x="5920" y="3577"/>
                  <a:pt x="5906" y="3597"/>
                  <a:pt x="5889" y="3615"/>
                </a:cubicBezTo>
                <a:cubicBezTo>
                  <a:pt x="5871" y="3632"/>
                  <a:pt x="5851" y="3646"/>
                  <a:pt x="5829" y="3655"/>
                </a:cubicBezTo>
                <a:cubicBezTo>
                  <a:pt x="5806" y="3664"/>
                  <a:pt x="5782" y="3669"/>
                  <a:pt x="5757" y="3669"/>
                </a:cubicBezTo>
                <a:lnTo>
                  <a:pt x="185" y="3669"/>
                </a:lnTo>
                <a:cubicBezTo>
                  <a:pt x="161" y="3669"/>
                  <a:pt x="137" y="3664"/>
                  <a:pt x="114" y="3655"/>
                </a:cubicBezTo>
                <a:cubicBezTo>
                  <a:pt x="91" y="3646"/>
                  <a:pt x="71" y="3632"/>
                  <a:pt x="54" y="3615"/>
                </a:cubicBezTo>
                <a:cubicBezTo>
                  <a:pt x="37" y="3597"/>
                  <a:pt x="23" y="3577"/>
                  <a:pt x="14" y="3554"/>
                </a:cubicBezTo>
                <a:cubicBezTo>
                  <a:pt x="4" y="3532"/>
                  <a:pt x="0" y="3508"/>
                  <a:pt x="0" y="3483"/>
                </a:cubicBezTo>
                <a:moveTo>
                  <a:pt x="23" y="186"/>
                </a:moveTo>
                <a:lnTo>
                  <a:pt x="23" y="3483"/>
                </a:lnTo>
                <a:cubicBezTo>
                  <a:pt x="23" y="3494"/>
                  <a:pt x="24" y="3505"/>
                  <a:pt x="26" y="3515"/>
                </a:cubicBezTo>
                <a:cubicBezTo>
                  <a:pt x="28" y="3526"/>
                  <a:pt x="31" y="3536"/>
                  <a:pt x="35" y="3546"/>
                </a:cubicBezTo>
                <a:cubicBezTo>
                  <a:pt x="39" y="3555"/>
                  <a:pt x="44" y="3565"/>
                  <a:pt x="50" y="3574"/>
                </a:cubicBezTo>
                <a:cubicBezTo>
                  <a:pt x="56" y="3583"/>
                  <a:pt x="63" y="3591"/>
                  <a:pt x="70" y="3598"/>
                </a:cubicBezTo>
                <a:cubicBezTo>
                  <a:pt x="78" y="3606"/>
                  <a:pt x="86" y="3613"/>
                  <a:pt x="95" y="3619"/>
                </a:cubicBezTo>
                <a:cubicBezTo>
                  <a:pt x="104" y="3624"/>
                  <a:pt x="113" y="3629"/>
                  <a:pt x="123" y="3634"/>
                </a:cubicBezTo>
                <a:cubicBezTo>
                  <a:pt x="133" y="3638"/>
                  <a:pt x="143" y="3641"/>
                  <a:pt x="154" y="3643"/>
                </a:cubicBezTo>
                <a:cubicBezTo>
                  <a:pt x="164" y="3645"/>
                  <a:pt x="175" y="3646"/>
                  <a:pt x="185" y="3646"/>
                </a:cubicBezTo>
                <a:lnTo>
                  <a:pt x="5757" y="3646"/>
                </a:lnTo>
                <a:cubicBezTo>
                  <a:pt x="5768" y="3646"/>
                  <a:pt x="5779" y="3645"/>
                  <a:pt x="5789" y="3643"/>
                </a:cubicBezTo>
                <a:cubicBezTo>
                  <a:pt x="5800" y="3641"/>
                  <a:pt x="5810" y="3638"/>
                  <a:pt x="5820" y="3634"/>
                </a:cubicBezTo>
                <a:cubicBezTo>
                  <a:pt x="5829" y="3629"/>
                  <a:pt x="5839" y="3624"/>
                  <a:pt x="5848" y="3619"/>
                </a:cubicBezTo>
                <a:cubicBezTo>
                  <a:pt x="5857" y="3613"/>
                  <a:pt x="5865" y="3606"/>
                  <a:pt x="5872" y="3598"/>
                </a:cubicBezTo>
                <a:cubicBezTo>
                  <a:pt x="5880" y="3591"/>
                  <a:pt x="5887" y="3583"/>
                  <a:pt x="5893" y="3574"/>
                </a:cubicBezTo>
                <a:cubicBezTo>
                  <a:pt x="5898" y="3565"/>
                  <a:pt x="5903" y="3555"/>
                  <a:pt x="5908" y="3546"/>
                </a:cubicBezTo>
                <a:cubicBezTo>
                  <a:pt x="5912" y="3536"/>
                  <a:pt x="5915" y="3526"/>
                  <a:pt x="5917" y="3515"/>
                </a:cubicBezTo>
                <a:cubicBezTo>
                  <a:pt x="5919" y="3505"/>
                  <a:pt x="5920" y="3494"/>
                  <a:pt x="5920" y="3483"/>
                </a:cubicBezTo>
                <a:lnTo>
                  <a:pt x="5920" y="186"/>
                </a:lnTo>
                <a:cubicBezTo>
                  <a:pt x="5920" y="175"/>
                  <a:pt x="5919" y="165"/>
                  <a:pt x="5917" y="154"/>
                </a:cubicBezTo>
                <a:cubicBezTo>
                  <a:pt x="5915" y="144"/>
                  <a:pt x="5912" y="134"/>
                  <a:pt x="5908" y="124"/>
                </a:cubicBezTo>
                <a:cubicBezTo>
                  <a:pt x="5903" y="114"/>
                  <a:pt x="5898" y="105"/>
                  <a:pt x="5893" y="96"/>
                </a:cubicBezTo>
                <a:cubicBezTo>
                  <a:pt x="5887" y="87"/>
                  <a:pt x="5880" y="79"/>
                  <a:pt x="5872" y="71"/>
                </a:cubicBezTo>
                <a:cubicBezTo>
                  <a:pt x="5865" y="64"/>
                  <a:pt x="5857" y="57"/>
                  <a:pt x="5848" y="51"/>
                </a:cubicBezTo>
                <a:cubicBezTo>
                  <a:pt x="5839" y="45"/>
                  <a:pt x="5829" y="40"/>
                  <a:pt x="5820" y="36"/>
                </a:cubicBezTo>
                <a:cubicBezTo>
                  <a:pt x="5810" y="32"/>
                  <a:pt x="5800" y="29"/>
                  <a:pt x="5789" y="27"/>
                </a:cubicBezTo>
                <a:cubicBezTo>
                  <a:pt x="5779" y="25"/>
                  <a:pt x="5768" y="24"/>
                  <a:pt x="5757" y="24"/>
                </a:cubicBezTo>
                <a:lnTo>
                  <a:pt x="185" y="24"/>
                </a:lnTo>
                <a:cubicBezTo>
                  <a:pt x="175" y="24"/>
                  <a:pt x="164" y="25"/>
                  <a:pt x="154" y="27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4"/>
                  <a:pt x="70" y="71"/>
                </a:cubicBezTo>
                <a:cubicBezTo>
                  <a:pt x="63" y="79"/>
                  <a:pt x="56" y="87"/>
                  <a:pt x="50" y="96"/>
                </a:cubicBezTo>
                <a:cubicBezTo>
                  <a:pt x="44" y="105"/>
                  <a:pt x="39" y="114"/>
                  <a:pt x="35" y="124"/>
                </a:cubicBezTo>
                <a:cubicBezTo>
                  <a:pt x="31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62" name="图片 61"/>
          <p:cNvPicPr/>
          <p:nvPr/>
        </p:nvPicPr>
        <p:blipFill>
          <a:blip r:embed="rId6"/>
          <a:stretch/>
        </p:blipFill>
        <p:spPr>
          <a:xfrm>
            <a:off x="6969600" y="2089080"/>
            <a:ext cx="37584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" name="文本框 62"/>
          <p:cNvSpPr txBox="1"/>
          <p:nvPr/>
        </p:nvSpPr>
        <p:spPr>
          <a:xfrm>
            <a:off x="5114160" y="25113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协同工作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819120" y="253836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334200" y="2837160"/>
            <a:ext cx="16437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基于检索内容生成自然语言输出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735120" y="4203360"/>
            <a:ext cx="451800" cy="434880"/>
          </a:xfrm>
          <a:custGeom>
            <a:avLst/>
            <a:gdLst/>
            <a:ahLst/>
            <a:cxnLst/>
            <a:rect l="0" t="0" r="r" b="b"/>
            <a:pathLst>
              <a:path w="1255" h="1208">
                <a:moveTo>
                  <a:pt x="0" y="603"/>
                </a:moveTo>
                <a:cubicBezTo>
                  <a:pt x="0" y="583"/>
                  <a:pt x="1" y="564"/>
                  <a:pt x="3" y="544"/>
                </a:cubicBezTo>
                <a:cubicBezTo>
                  <a:pt x="5" y="524"/>
                  <a:pt x="8" y="505"/>
                  <a:pt x="12" y="485"/>
                </a:cubicBezTo>
                <a:cubicBezTo>
                  <a:pt x="16" y="466"/>
                  <a:pt x="20" y="447"/>
                  <a:pt x="26" y="428"/>
                </a:cubicBezTo>
                <a:cubicBezTo>
                  <a:pt x="32" y="409"/>
                  <a:pt x="39" y="391"/>
                  <a:pt x="46" y="372"/>
                </a:cubicBezTo>
                <a:cubicBezTo>
                  <a:pt x="54" y="354"/>
                  <a:pt x="62" y="336"/>
                  <a:pt x="72" y="319"/>
                </a:cubicBezTo>
                <a:cubicBezTo>
                  <a:pt x="81" y="301"/>
                  <a:pt x="91" y="284"/>
                  <a:pt x="102" y="268"/>
                </a:cubicBezTo>
                <a:cubicBezTo>
                  <a:pt x="113" y="251"/>
                  <a:pt x="125" y="236"/>
                  <a:pt x="137" y="220"/>
                </a:cubicBezTo>
                <a:cubicBezTo>
                  <a:pt x="150" y="205"/>
                  <a:pt x="163" y="190"/>
                  <a:pt x="177" y="176"/>
                </a:cubicBezTo>
                <a:cubicBezTo>
                  <a:pt x="191" y="162"/>
                  <a:pt x="206" y="149"/>
                  <a:pt x="221" y="137"/>
                </a:cubicBezTo>
                <a:cubicBezTo>
                  <a:pt x="236" y="124"/>
                  <a:pt x="252" y="112"/>
                  <a:pt x="268" y="101"/>
                </a:cubicBezTo>
                <a:cubicBezTo>
                  <a:pt x="285" y="90"/>
                  <a:pt x="302" y="80"/>
                  <a:pt x="319" y="71"/>
                </a:cubicBezTo>
                <a:cubicBezTo>
                  <a:pt x="337" y="62"/>
                  <a:pt x="355" y="53"/>
                  <a:pt x="373" y="46"/>
                </a:cubicBezTo>
                <a:cubicBezTo>
                  <a:pt x="391" y="38"/>
                  <a:pt x="410" y="31"/>
                  <a:pt x="429" y="26"/>
                </a:cubicBezTo>
                <a:cubicBezTo>
                  <a:pt x="448" y="20"/>
                  <a:pt x="467" y="15"/>
                  <a:pt x="486" y="11"/>
                </a:cubicBezTo>
                <a:cubicBezTo>
                  <a:pt x="505" y="7"/>
                  <a:pt x="525" y="5"/>
                  <a:pt x="545" y="3"/>
                </a:cubicBezTo>
                <a:cubicBezTo>
                  <a:pt x="564" y="1"/>
                  <a:pt x="584" y="0"/>
                  <a:pt x="604" y="0"/>
                </a:cubicBezTo>
                <a:lnTo>
                  <a:pt x="650" y="0"/>
                </a:lnTo>
                <a:cubicBezTo>
                  <a:pt x="670" y="0"/>
                  <a:pt x="690" y="1"/>
                  <a:pt x="709" y="3"/>
                </a:cubicBezTo>
                <a:cubicBezTo>
                  <a:pt x="729" y="5"/>
                  <a:pt x="749" y="7"/>
                  <a:pt x="768" y="11"/>
                </a:cubicBezTo>
                <a:cubicBezTo>
                  <a:pt x="787" y="15"/>
                  <a:pt x="806" y="20"/>
                  <a:pt x="825" y="26"/>
                </a:cubicBezTo>
                <a:cubicBezTo>
                  <a:pt x="844" y="31"/>
                  <a:pt x="863" y="38"/>
                  <a:pt x="881" y="46"/>
                </a:cubicBezTo>
                <a:cubicBezTo>
                  <a:pt x="899" y="53"/>
                  <a:pt x="917" y="62"/>
                  <a:pt x="935" y="71"/>
                </a:cubicBezTo>
                <a:cubicBezTo>
                  <a:pt x="952" y="80"/>
                  <a:pt x="969" y="90"/>
                  <a:pt x="986" y="101"/>
                </a:cubicBezTo>
                <a:cubicBezTo>
                  <a:pt x="1002" y="112"/>
                  <a:pt x="1018" y="124"/>
                  <a:pt x="1033" y="137"/>
                </a:cubicBezTo>
                <a:cubicBezTo>
                  <a:pt x="1048" y="149"/>
                  <a:pt x="1063" y="162"/>
                  <a:pt x="1077" y="176"/>
                </a:cubicBezTo>
                <a:cubicBezTo>
                  <a:pt x="1092" y="190"/>
                  <a:pt x="1105" y="205"/>
                  <a:pt x="1118" y="220"/>
                </a:cubicBezTo>
                <a:cubicBezTo>
                  <a:pt x="1130" y="236"/>
                  <a:pt x="1142" y="251"/>
                  <a:pt x="1153" y="268"/>
                </a:cubicBezTo>
                <a:cubicBezTo>
                  <a:pt x="1164" y="284"/>
                  <a:pt x="1174" y="301"/>
                  <a:pt x="1183" y="319"/>
                </a:cubicBezTo>
                <a:cubicBezTo>
                  <a:pt x="1193" y="336"/>
                  <a:pt x="1201" y="354"/>
                  <a:pt x="1209" y="372"/>
                </a:cubicBezTo>
                <a:cubicBezTo>
                  <a:pt x="1216" y="391"/>
                  <a:pt x="1223" y="409"/>
                  <a:pt x="1229" y="428"/>
                </a:cubicBezTo>
                <a:cubicBezTo>
                  <a:pt x="1235" y="447"/>
                  <a:pt x="1239" y="466"/>
                  <a:pt x="1243" y="485"/>
                </a:cubicBezTo>
                <a:cubicBezTo>
                  <a:pt x="1247" y="505"/>
                  <a:pt x="1250" y="524"/>
                  <a:pt x="1252" y="544"/>
                </a:cubicBezTo>
                <a:cubicBezTo>
                  <a:pt x="1254" y="564"/>
                  <a:pt x="1255" y="583"/>
                  <a:pt x="1255" y="603"/>
                </a:cubicBezTo>
                <a:cubicBezTo>
                  <a:pt x="1255" y="623"/>
                  <a:pt x="1254" y="643"/>
                  <a:pt x="1252" y="662"/>
                </a:cubicBezTo>
                <a:cubicBezTo>
                  <a:pt x="1250" y="682"/>
                  <a:pt x="1247" y="702"/>
                  <a:pt x="1243" y="721"/>
                </a:cubicBezTo>
                <a:cubicBezTo>
                  <a:pt x="1239" y="740"/>
                  <a:pt x="1235" y="759"/>
                  <a:pt x="1229" y="778"/>
                </a:cubicBezTo>
                <a:cubicBezTo>
                  <a:pt x="1223" y="797"/>
                  <a:pt x="1216" y="816"/>
                  <a:pt x="1209" y="834"/>
                </a:cubicBezTo>
                <a:cubicBezTo>
                  <a:pt x="1201" y="852"/>
                  <a:pt x="1193" y="870"/>
                  <a:pt x="1183" y="888"/>
                </a:cubicBezTo>
                <a:cubicBezTo>
                  <a:pt x="1174" y="905"/>
                  <a:pt x="1164" y="922"/>
                  <a:pt x="1153" y="939"/>
                </a:cubicBezTo>
                <a:cubicBezTo>
                  <a:pt x="1142" y="955"/>
                  <a:pt x="1130" y="971"/>
                  <a:pt x="1118" y="986"/>
                </a:cubicBezTo>
                <a:cubicBezTo>
                  <a:pt x="1105" y="1002"/>
                  <a:pt x="1092" y="1017"/>
                  <a:pt x="1077" y="1031"/>
                </a:cubicBezTo>
                <a:cubicBezTo>
                  <a:pt x="1063" y="1045"/>
                  <a:pt x="1048" y="1058"/>
                  <a:pt x="1033" y="1071"/>
                </a:cubicBezTo>
                <a:cubicBezTo>
                  <a:pt x="1018" y="1083"/>
                  <a:pt x="1002" y="1095"/>
                  <a:pt x="986" y="1106"/>
                </a:cubicBezTo>
                <a:cubicBezTo>
                  <a:pt x="969" y="1117"/>
                  <a:pt x="952" y="1127"/>
                  <a:pt x="935" y="1136"/>
                </a:cubicBezTo>
                <a:cubicBezTo>
                  <a:pt x="917" y="1146"/>
                  <a:pt x="899" y="1154"/>
                  <a:pt x="881" y="1162"/>
                </a:cubicBezTo>
                <a:cubicBezTo>
                  <a:pt x="863" y="1169"/>
                  <a:pt x="844" y="1176"/>
                  <a:pt x="825" y="1182"/>
                </a:cubicBezTo>
                <a:cubicBezTo>
                  <a:pt x="806" y="1187"/>
                  <a:pt x="787" y="1192"/>
                  <a:pt x="768" y="1196"/>
                </a:cubicBezTo>
                <a:cubicBezTo>
                  <a:pt x="749" y="1200"/>
                  <a:pt x="729" y="1203"/>
                  <a:pt x="709" y="1205"/>
                </a:cubicBezTo>
                <a:cubicBezTo>
                  <a:pt x="690" y="1207"/>
                  <a:pt x="670" y="1208"/>
                  <a:pt x="650" y="1208"/>
                </a:cubicBezTo>
                <a:lnTo>
                  <a:pt x="604" y="1208"/>
                </a:lnTo>
                <a:cubicBezTo>
                  <a:pt x="584" y="1208"/>
                  <a:pt x="564" y="1207"/>
                  <a:pt x="545" y="1205"/>
                </a:cubicBezTo>
                <a:cubicBezTo>
                  <a:pt x="525" y="1203"/>
                  <a:pt x="505" y="1200"/>
                  <a:pt x="486" y="1196"/>
                </a:cubicBezTo>
                <a:cubicBezTo>
                  <a:pt x="467" y="1192"/>
                  <a:pt x="448" y="1187"/>
                  <a:pt x="429" y="1182"/>
                </a:cubicBezTo>
                <a:cubicBezTo>
                  <a:pt x="410" y="1176"/>
                  <a:pt x="391" y="1169"/>
                  <a:pt x="373" y="1162"/>
                </a:cubicBezTo>
                <a:cubicBezTo>
                  <a:pt x="355" y="1154"/>
                  <a:pt x="337" y="1146"/>
                  <a:pt x="319" y="1136"/>
                </a:cubicBezTo>
                <a:cubicBezTo>
                  <a:pt x="302" y="1127"/>
                  <a:pt x="285" y="1117"/>
                  <a:pt x="268" y="1106"/>
                </a:cubicBezTo>
                <a:cubicBezTo>
                  <a:pt x="252" y="1095"/>
                  <a:pt x="236" y="1083"/>
                  <a:pt x="221" y="1071"/>
                </a:cubicBezTo>
                <a:cubicBezTo>
                  <a:pt x="206" y="1058"/>
                  <a:pt x="191" y="1045"/>
                  <a:pt x="177" y="1031"/>
                </a:cubicBezTo>
                <a:cubicBezTo>
                  <a:pt x="163" y="1017"/>
                  <a:pt x="150" y="1002"/>
                  <a:pt x="137" y="986"/>
                </a:cubicBezTo>
                <a:cubicBezTo>
                  <a:pt x="125" y="971"/>
                  <a:pt x="113" y="955"/>
                  <a:pt x="102" y="939"/>
                </a:cubicBezTo>
                <a:cubicBezTo>
                  <a:pt x="91" y="922"/>
                  <a:pt x="81" y="905"/>
                  <a:pt x="72" y="888"/>
                </a:cubicBezTo>
                <a:cubicBezTo>
                  <a:pt x="62" y="870"/>
                  <a:pt x="54" y="852"/>
                  <a:pt x="46" y="834"/>
                </a:cubicBezTo>
                <a:cubicBezTo>
                  <a:pt x="39" y="816"/>
                  <a:pt x="32" y="797"/>
                  <a:pt x="26" y="778"/>
                </a:cubicBezTo>
                <a:cubicBezTo>
                  <a:pt x="20" y="759"/>
                  <a:pt x="16" y="740"/>
                  <a:pt x="12" y="721"/>
                </a:cubicBezTo>
                <a:cubicBezTo>
                  <a:pt x="8" y="702"/>
                  <a:pt x="5" y="682"/>
                  <a:pt x="3" y="662"/>
                </a:cubicBezTo>
                <a:cubicBezTo>
                  <a:pt x="1" y="643"/>
                  <a:pt x="0" y="623"/>
                  <a:pt x="0" y="603"/>
                </a:cubicBezTo>
                <a:close/>
              </a:path>
            </a:pathLst>
          </a:custGeom>
          <a:solidFill>
            <a:srgbClr val="3B82F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67" name="图片 66"/>
          <p:cNvPicPr/>
          <p:nvPr/>
        </p:nvPicPr>
        <p:blipFill>
          <a:blip r:embed="rId7"/>
          <a:stretch/>
        </p:blipFill>
        <p:spPr>
          <a:xfrm>
            <a:off x="835560" y="430380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8" name="文本框 67"/>
          <p:cNvSpPr txBox="1"/>
          <p:nvPr/>
        </p:nvSpPr>
        <p:spPr>
          <a:xfrm>
            <a:off x="735480" y="3809880"/>
            <a:ext cx="120780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两大调优方向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320480" y="421812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平衡生成与检索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5615640" y="4203360"/>
            <a:ext cx="426600" cy="434880"/>
          </a:xfrm>
          <a:custGeom>
            <a:avLst/>
            <a:gdLst/>
            <a:ahLst/>
            <a:cxnLst/>
            <a:rect l="0" t="0" r="r" b="b"/>
            <a:pathLst>
              <a:path w="1185" h="1208">
                <a:moveTo>
                  <a:pt x="0" y="615"/>
                </a:moveTo>
                <a:lnTo>
                  <a:pt x="0" y="592"/>
                </a:lnTo>
                <a:cubicBezTo>
                  <a:pt x="0" y="572"/>
                  <a:pt x="1" y="553"/>
                  <a:pt x="3" y="534"/>
                </a:cubicBezTo>
                <a:cubicBezTo>
                  <a:pt x="4" y="514"/>
                  <a:pt x="7" y="495"/>
                  <a:pt x="11" y="476"/>
                </a:cubicBezTo>
                <a:cubicBezTo>
                  <a:pt x="15" y="457"/>
                  <a:pt x="20" y="438"/>
                  <a:pt x="25" y="420"/>
                </a:cubicBezTo>
                <a:cubicBezTo>
                  <a:pt x="31" y="401"/>
                  <a:pt x="37" y="383"/>
                  <a:pt x="45" y="365"/>
                </a:cubicBezTo>
                <a:cubicBezTo>
                  <a:pt x="52" y="347"/>
                  <a:pt x="60" y="330"/>
                  <a:pt x="70" y="313"/>
                </a:cubicBezTo>
                <a:cubicBezTo>
                  <a:pt x="79" y="295"/>
                  <a:pt x="89" y="279"/>
                  <a:pt x="99" y="263"/>
                </a:cubicBezTo>
                <a:cubicBezTo>
                  <a:pt x="110" y="247"/>
                  <a:pt x="122" y="231"/>
                  <a:pt x="134" y="216"/>
                </a:cubicBezTo>
                <a:cubicBezTo>
                  <a:pt x="146" y="201"/>
                  <a:pt x="159" y="187"/>
                  <a:pt x="173" y="173"/>
                </a:cubicBezTo>
                <a:cubicBezTo>
                  <a:pt x="187" y="159"/>
                  <a:pt x="201" y="146"/>
                  <a:pt x="216" y="134"/>
                </a:cubicBezTo>
                <a:cubicBezTo>
                  <a:pt x="231" y="122"/>
                  <a:pt x="247" y="110"/>
                  <a:pt x="263" y="99"/>
                </a:cubicBezTo>
                <a:cubicBezTo>
                  <a:pt x="279" y="89"/>
                  <a:pt x="295" y="79"/>
                  <a:pt x="313" y="70"/>
                </a:cubicBezTo>
                <a:cubicBezTo>
                  <a:pt x="330" y="60"/>
                  <a:pt x="347" y="52"/>
                  <a:pt x="365" y="45"/>
                </a:cubicBezTo>
                <a:cubicBezTo>
                  <a:pt x="384" y="37"/>
                  <a:pt x="402" y="31"/>
                  <a:pt x="421" y="25"/>
                </a:cubicBezTo>
                <a:cubicBezTo>
                  <a:pt x="439" y="20"/>
                  <a:pt x="458" y="15"/>
                  <a:pt x="477" y="11"/>
                </a:cubicBezTo>
                <a:cubicBezTo>
                  <a:pt x="496" y="7"/>
                  <a:pt x="515" y="4"/>
                  <a:pt x="535" y="3"/>
                </a:cubicBezTo>
                <a:cubicBezTo>
                  <a:pt x="554" y="1"/>
                  <a:pt x="573" y="0"/>
                  <a:pt x="593" y="0"/>
                </a:cubicBezTo>
                <a:cubicBezTo>
                  <a:pt x="612" y="0"/>
                  <a:pt x="631" y="1"/>
                  <a:pt x="651" y="3"/>
                </a:cubicBezTo>
                <a:cubicBezTo>
                  <a:pt x="670" y="4"/>
                  <a:pt x="689" y="7"/>
                  <a:pt x="708" y="11"/>
                </a:cubicBezTo>
                <a:cubicBezTo>
                  <a:pt x="727" y="15"/>
                  <a:pt x="746" y="20"/>
                  <a:pt x="764" y="25"/>
                </a:cubicBezTo>
                <a:cubicBezTo>
                  <a:pt x="783" y="31"/>
                  <a:pt x="801" y="37"/>
                  <a:pt x="819" y="45"/>
                </a:cubicBezTo>
                <a:cubicBezTo>
                  <a:pt x="837" y="52"/>
                  <a:pt x="855" y="60"/>
                  <a:pt x="872" y="70"/>
                </a:cubicBezTo>
                <a:cubicBezTo>
                  <a:pt x="889" y="79"/>
                  <a:pt x="905" y="89"/>
                  <a:pt x="921" y="99"/>
                </a:cubicBezTo>
                <a:cubicBezTo>
                  <a:pt x="938" y="110"/>
                  <a:pt x="953" y="122"/>
                  <a:pt x="968" y="134"/>
                </a:cubicBezTo>
                <a:cubicBezTo>
                  <a:pt x="983" y="146"/>
                  <a:pt x="997" y="159"/>
                  <a:pt x="1011" y="173"/>
                </a:cubicBezTo>
                <a:cubicBezTo>
                  <a:pt x="1025" y="187"/>
                  <a:pt x="1038" y="201"/>
                  <a:pt x="1050" y="216"/>
                </a:cubicBezTo>
                <a:cubicBezTo>
                  <a:pt x="1062" y="231"/>
                  <a:pt x="1074" y="247"/>
                  <a:pt x="1085" y="263"/>
                </a:cubicBezTo>
                <a:cubicBezTo>
                  <a:pt x="1096" y="279"/>
                  <a:pt x="1106" y="295"/>
                  <a:pt x="1115" y="313"/>
                </a:cubicBezTo>
                <a:cubicBezTo>
                  <a:pt x="1124" y="330"/>
                  <a:pt x="1132" y="347"/>
                  <a:pt x="1139" y="365"/>
                </a:cubicBezTo>
                <a:cubicBezTo>
                  <a:pt x="1147" y="383"/>
                  <a:pt x="1153" y="401"/>
                  <a:pt x="1159" y="420"/>
                </a:cubicBezTo>
                <a:cubicBezTo>
                  <a:pt x="1165" y="438"/>
                  <a:pt x="1169" y="457"/>
                  <a:pt x="1173" y="476"/>
                </a:cubicBezTo>
                <a:cubicBezTo>
                  <a:pt x="1177" y="495"/>
                  <a:pt x="1180" y="514"/>
                  <a:pt x="1182" y="534"/>
                </a:cubicBezTo>
                <a:cubicBezTo>
                  <a:pt x="1184" y="553"/>
                  <a:pt x="1185" y="572"/>
                  <a:pt x="1185" y="592"/>
                </a:cubicBezTo>
                <a:lnTo>
                  <a:pt x="1185" y="615"/>
                </a:lnTo>
                <a:cubicBezTo>
                  <a:pt x="1185" y="634"/>
                  <a:pt x="1184" y="654"/>
                  <a:pt x="1182" y="673"/>
                </a:cubicBezTo>
                <a:cubicBezTo>
                  <a:pt x="1180" y="692"/>
                  <a:pt x="1177" y="711"/>
                  <a:pt x="1173" y="730"/>
                </a:cubicBezTo>
                <a:cubicBezTo>
                  <a:pt x="1169" y="749"/>
                  <a:pt x="1165" y="768"/>
                  <a:pt x="1159" y="787"/>
                </a:cubicBezTo>
                <a:cubicBezTo>
                  <a:pt x="1153" y="805"/>
                  <a:pt x="1147" y="823"/>
                  <a:pt x="1139" y="841"/>
                </a:cubicBezTo>
                <a:cubicBezTo>
                  <a:pt x="1132" y="859"/>
                  <a:pt x="1124" y="877"/>
                  <a:pt x="1115" y="894"/>
                </a:cubicBezTo>
                <a:cubicBezTo>
                  <a:pt x="1106" y="911"/>
                  <a:pt x="1096" y="928"/>
                  <a:pt x="1085" y="944"/>
                </a:cubicBezTo>
                <a:cubicBezTo>
                  <a:pt x="1074" y="960"/>
                  <a:pt x="1062" y="975"/>
                  <a:pt x="1050" y="990"/>
                </a:cubicBezTo>
                <a:cubicBezTo>
                  <a:pt x="1038" y="1006"/>
                  <a:pt x="1025" y="1021"/>
                  <a:pt x="1011" y="1034"/>
                </a:cubicBezTo>
                <a:cubicBezTo>
                  <a:pt x="997" y="1048"/>
                  <a:pt x="983" y="1061"/>
                  <a:pt x="968" y="1073"/>
                </a:cubicBezTo>
                <a:cubicBezTo>
                  <a:pt x="953" y="1086"/>
                  <a:pt x="938" y="1097"/>
                  <a:pt x="921" y="1108"/>
                </a:cubicBezTo>
                <a:cubicBezTo>
                  <a:pt x="905" y="1119"/>
                  <a:pt x="889" y="1129"/>
                  <a:pt x="872" y="1138"/>
                </a:cubicBezTo>
                <a:cubicBezTo>
                  <a:pt x="855" y="1147"/>
                  <a:pt x="837" y="1155"/>
                  <a:pt x="819" y="1163"/>
                </a:cubicBezTo>
                <a:cubicBezTo>
                  <a:pt x="801" y="1170"/>
                  <a:pt x="783" y="1177"/>
                  <a:pt x="764" y="1182"/>
                </a:cubicBezTo>
                <a:cubicBezTo>
                  <a:pt x="746" y="1188"/>
                  <a:pt x="727" y="1193"/>
                  <a:pt x="708" y="1196"/>
                </a:cubicBezTo>
                <a:cubicBezTo>
                  <a:pt x="689" y="1200"/>
                  <a:pt x="670" y="1203"/>
                  <a:pt x="651" y="1205"/>
                </a:cubicBezTo>
                <a:cubicBezTo>
                  <a:pt x="631" y="1207"/>
                  <a:pt x="612" y="1208"/>
                  <a:pt x="593" y="1208"/>
                </a:cubicBezTo>
                <a:cubicBezTo>
                  <a:pt x="573" y="1208"/>
                  <a:pt x="554" y="1207"/>
                  <a:pt x="535" y="1205"/>
                </a:cubicBezTo>
                <a:cubicBezTo>
                  <a:pt x="515" y="1203"/>
                  <a:pt x="496" y="1200"/>
                  <a:pt x="477" y="1196"/>
                </a:cubicBezTo>
                <a:cubicBezTo>
                  <a:pt x="458" y="1193"/>
                  <a:pt x="439" y="1188"/>
                  <a:pt x="421" y="1182"/>
                </a:cubicBezTo>
                <a:cubicBezTo>
                  <a:pt x="402" y="1177"/>
                  <a:pt x="384" y="1170"/>
                  <a:pt x="365" y="1163"/>
                </a:cubicBezTo>
                <a:cubicBezTo>
                  <a:pt x="347" y="1155"/>
                  <a:pt x="330" y="1147"/>
                  <a:pt x="313" y="1138"/>
                </a:cubicBezTo>
                <a:cubicBezTo>
                  <a:pt x="295" y="1129"/>
                  <a:pt x="279" y="1119"/>
                  <a:pt x="263" y="1108"/>
                </a:cubicBezTo>
                <a:cubicBezTo>
                  <a:pt x="247" y="1097"/>
                  <a:pt x="231" y="1086"/>
                  <a:pt x="216" y="1073"/>
                </a:cubicBezTo>
                <a:cubicBezTo>
                  <a:pt x="201" y="1061"/>
                  <a:pt x="187" y="1048"/>
                  <a:pt x="173" y="1034"/>
                </a:cubicBezTo>
                <a:cubicBezTo>
                  <a:pt x="159" y="1021"/>
                  <a:pt x="146" y="1006"/>
                  <a:pt x="134" y="990"/>
                </a:cubicBezTo>
                <a:cubicBezTo>
                  <a:pt x="122" y="975"/>
                  <a:pt x="110" y="960"/>
                  <a:pt x="99" y="944"/>
                </a:cubicBezTo>
                <a:cubicBezTo>
                  <a:pt x="89" y="928"/>
                  <a:pt x="79" y="911"/>
                  <a:pt x="70" y="894"/>
                </a:cubicBezTo>
                <a:cubicBezTo>
                  <a:pt x="60" y="877"/>
                  <a:pt x="52" y="859"/>
                  <a:pt x="45" y="841"/>
                </a:cubicBezTo>
                <a:cubicBezTo>
                  <a:pt x="37" y="823"/>
                  <a:pt x="31" y="805"/>
                  <a:pt x="25" y="787"/>
                </a:cubicBezTo>
                <a:cubicBezTo>
                  <a:pt x="20" y="768"/>
                  <a:pt x="15" y="749"/>
                  <a:pt x="11" y="730"/>
                </a:cubicBezTo>
                <a:cubicBezTo>
                  <a:pt x="7" y="711"/>
                  <a:pt x="4" y="692"/>
                  <a:pt x="3" y="673"/>
                </a:cubicBezTo>
                <a:cubicBezTo>
                  <a:pt x="1" y="654"/>
                  <a:pt x="0" y="634"/>
                  <a:pt x="0" y="615"/>
                </a:cubicBez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71" name="图片 70"/>
          <p:cNvPicPr/>
          <p:nvPr/>
        </p:nvPicPr>
        <p:blipFill>
          <a:blip r:embed="rId8"/>
          <a:stretch/>
        </p:blipFill>
        <p:spPr>
          <a:xfrm>
            <a:off x="5716080" y="430380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" name="文本框 71"/>
          <p:cNvSpPr txBox="1"/>
          <p:nvPr/>
        </p:nvSpPr>
        <p:spPr>
          <a:xfrm>
            <a:off x="1320480" y="4517640"/>
            <a:ext cx="3487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调整生成与检索模块的协同参数，平衡生成精度与检索速度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175440" y="42181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缩短响应时间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" name="任意多边形 73"/>
          <p:cNvSpPr/>
          <p:nvPr/>
        </p:nvSpPr>
        <p:spPr>
          <a:xfrm>
            <a:off x="4813200" y="2414880"/>
            <a:ext cx="1069920" cy="16920"/>
          </a:xfrm>
          <a:custGeom>
            <a:avLst/>
            <a:gdLst/>
            <a:ahLst/>
            <a:cxnLst/>
            <a:rect l="0" t="0" r="r" b="b"/>
            <a:pathLst>
              <a:path w="2972" h="47">
                <a:moveTo>
                  <a:pt x="0" y="0"/>
                </a:moveTo>
                <a:lnTo>
                  <a:pt x="2972" y="0"/>
                </a:lnTo>
                <a:lnTo>
                  <a:pt x="2972" y="47"/>
                </a:lnTo>
                <a:lnTo>
                  <a:pt x="0" y="47"/>
                </a:lnTo>
                <a:lnTo>
                  <a:pt x="0" y="0"/>
                </a:lnTo>
                <a:close/>
              </a:path>
            </a:pathLst>
          </a:custGeom>
          <a:solidFill>
            <a:srgbClr val="FF8C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5" name="任意多边形 74"/>
          <p:cNvSpPr/>
          <p:nvPr/>
        </p:nvSpPr>
        <p:spPr>
          <a:xfrm>
            <a:off x="5799240" y="2381400"/>
            <a:ext cx="83880" cy="83880"/>
          </a:xfrm>
          <a:custGeom>
            <a:avLst/>
            <a:gdLst/>
            <a:ahLst/>
            <a:cxnLst/>
            <a:rect l="0" t="0" r="r" b="b"/>
            <a:pathLst>
              <a:path w="233" h="233">
                <a:moveTo>
                  <a:pt x="0" y="0"/>
                </a:moveTo>
                <a:lnTo>
                  <a:pt x="0" y="233"/>
                </a:lnTo>
                <a:lnTo>
                  <a:pt x="233" y="116"/>
                </a:lnTo>
                <a:lnTo>
                  <a:pt x="0" y="0"/>
                </a:lnTo>
                <a:close/>
              </a:path>
            </a:pathLst>
          </a:custGeom>
          <a:solidFill>
            <a:srgbClr val="FF8C00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175440" y="4517640"/>
            <a:ext cx="3085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通过缓存机制与并行处理，提升系统的整体响应效率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565080" y="5479560"/>
            <a:ext cx="150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i="1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"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654720" y="5470920"/>
            <a:ext cx="3575880" cy="19548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2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调优不仅是调整参数，还需要深入理解系统工作原理</a:t>
            </a:r>
            <a:endParaRPr lang="en-US" sz="12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077960" y="5479560"/>
            <a:ext cx="150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i="1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"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0069560" y="5652000"/>
            <a:ext cx="2944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2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 80"/>
          <p:cNvPicPr/>
          <p:nvPr/>
        </p:nvPicPr>
        <p:blipFill>
          <a:blip r:embed="rId2"/>
          <a:stretch/>
        </p:blipFill>
        <p:spPr>
          <a:xfrm>
            <a:off x="0" y="0"/>
            <a:ext cx="10696320" cy="6083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2" name="图片 81"/>
          <p:cNvPicPr/>
          <p:nvPr/>
        </p:nvPicPr>
        <p:blipFill>
          <a:blip r:embed="rId3"/>
          <a:stretch/>
        </p:blipFill>
        <p:spPr>
          <a:xfrm>
            <a:off x="0" y="0"/>
            <a:ext cx="10696320" cy="6083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3" name="图片 82"/>
          <p:cNvPicPr/>
          <p:nvPr/>
        </p:nvPicPr>
        <p:blipFill>
          <a:blip r:embed="rId4"/>
          <a:stretch/>
        </p:blipFill>
        <p:spPr>
          <a:xfrm>
            <a:off x="4679640" y="802080"/>
            <a:ext cx="133668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4" name="文本框 83"/>
          <p:cNvSpPr txBox="1"/>
          <p:nvPr/>
        </p:nvSpPr>
        <p:spPr>
          <a:xfrm>
            <a:off x="3393000" y="312120"/>
            <a:ext cx="390384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优化方向：生成与检索的平衡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34960" y="1084320"/>
            <a:ext cx="168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在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2000" y="1094040"/>
            <a:ext cx="363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064160" y="1084320"/>
            <a:ext cx="90532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系统中，</a:t>
            </a:r>
            <a:r>
              <a:rPr lang="zh-CN" sz="1320" b="0" u="none" strike="noStrike">
                <a:solidFill>
                  <a:srgbClr val="4DA6FF"/>
                </a:solidFill>
                <a:effectLst/>
                <a:uFillTx/>
                <a:latin typeface="WenQuanYiZenHei"/>
                <a:ea typeface="WenQuanYiZenHei"/>
              </a:rPr>
              <a:t>生成与检索的平衡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是确保模型响应</a:t>
            </a:r>
            <a:r>
              <a:rPr lang="zh-CN" sz="1320" b="0" u="none" strike="noStrike">
                <a:solidFill>
                  <a:srgbClr val="FF8C00"/>
                </a:solidFill>
                <a:effectLst/>
                <a:uFillTx/>
                <a:latin typeface="WenQuanYiZenHei"/>
                <a:ea typeface="WenQuanYiZenHei"/>
              </a:rPr>
              <a:t>准确性和效率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的关键。检索模块负责获取相关内容，生成模块则基于这些内容产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1337040" y="1805040"/>
            <a:ext cx="3209040" cy="1203480"/>
          </a:xfrm>
          <a:custGeom>
            <a:avLst/>
            <a:gdLst/>
            <a:ahLst/>
            <a:cxnLst/>
            <a:rect l="0" t="0" r="r" b="b"/>
            <a:pathLst>
              <a:path w="8914" h="3343">
                <a:moveTo>
                  <a:pt x="0" y="3156"/>
                </a:moveTo>
                <a:lnTo>
                  <a:pt x="0" y="185"/>
                </a:lnTo>
                <a:cubicBezTo>
                  <a:pt x="0" y="173"/>
                  <a:pt x="1" y="161"/>
                  <a:pt x="3" y="149"/>
                </a:cubicBezTo>
                <a:cubicBezTo>
                  <a:pt x="6" y="137"/>
                  <a:pt x="9" y="125"/>
                  <a:pt x="14" y="114"/>
                </a:cubicBezTo>
                <a:cubicBezTo>
                  <a:pt x="18" y="103"/>
                  <a:pt x="24" y="92"/>
                  <a:pt x="31" y="82"/>
                </a:cubicBezTo>
                <a:cubicBezTo>
                  <a:pt x="38" y="72"/>
                  <a:pt x="45" y="63"/>
                  <a:pt x="54" y="54"/>
                </a:cubicBezTo>
                <a:cubicBezTo>
                  <a:pt x="63" y="45"/>
                  <a:pt x="72" y="38"/>
                  <a:pt x="82" y="31"/>
                </a:cubicBezTo>
                <a:cubicBezTo>
                  <a:pt x="92" y="24"/>
                  <a:pt x="103" y="18"/>
                  <a:pt x="114" y="14"/>
                </a:cubicBezTo>
                <a:cubicBezTo>
                  <a:pt x="125" y="9"/>
                  <a:pt x="137" y="5"/>
                  <a:pt x="149" y="3"/>
                </a:cubicBezTo>
                <a:cubicBezTo>
                  <a:pt x="161" y="1"/>
                  <a:pt x="173" y="0"/>
                  <a:pt x="185" y="0"/>
                </a:cubicBezTo>
                <a:lnTo>
                  <a:pt x="8729" y="0"/>
                </a:lnTo>
                <a:cubicBezTo>
                  <a:pt x="8741" y="0"/>
                  <a:pt x="8753" y="1"/>
                  <a:pt x="8765" y="3"/>
                </a:cubicBezTo>
                <a:cubicBezTo>
                  <a:pt x="8777" y="5"/>
                  <a:pt x="8788" y="9"/>
                  <a:pt x="8800" y="14"/>
                </a:cubicBezTo>
                <a:cubicBezTo>
                  <a:pt x="8811" y="18"/>
                  <a:pt x="8822" y="24"/>
                  <a:pt x="8832" y="31"/>
                </a:cubicBezTo>
                <a:cubicBezTo>
                  <a:pt x="8842" y="38"/>
                  <a:pt x="8851" y="45"/>
                  <a:pt x="8860" y="54"/>
                </a:cubicBezTo>
                <a:cubicBezTo>
                  <a:pt x="8869" y="63"/>
                  <a:pt x="8876" y="72"/>
                  <a:pt x="8883" y="82"/>
                </a:cubicBezTo>
                <a:cubicBezTo>
                  <a:pt x="8890" y="92"/>
                  <a:pt x="8896" y="103"/>
                  <a:pt x="8900" y="114"/>
                </a:cubicBezTo>
                <a:cubicBezTo>
                  <a:pt x="8905" y="125"/>
                  <a:pt x="8908" y="137"/>
                  <a:pt x="8911" y="149"/>
                </a:cubicBezTo>
                <a:cubicBezTo>
                  <a:pt x="8913" y="161"/>
                  <a:pt x="8914" y="173"/>
                  <a:pt x="8914" y="185"/>
                </a:cubicBezTo>
                <a:lnTo>
                  <a:pt x="8914" y="3156"/>
                </a:lnTo>
                <a:cubicBezTo>
                  <a:pt x="8914" y="3169"/>
                  <a:pt x="8913" y="3181"/>
                  <a:pt x="8911" y="3193"/>
                </a:cubicBezTo>
                <a:cubicBezTo>
                  <a:pt x="8908" y="3205"/>
                  <a:pt x="8905" y="3216"/>
                  <a:pt x="8900" y="3228"/>
                </a:cubicBezTo>
                <a:cubicBezTo>
                  <a:pt x="8896" y="3239"/>
                  <a:pt x="8890" y="3250"/>
                  <a:pt x="8883" y="3260"/>
                </a:cubicBezTo>
                <a:cubicBezTo>
                  <a:pt x="8876" y="3270"/>
                  <a:pt x="8869" y="3279"/>
                  <a:pt x="8860" y="3288"/>
                </a:cubicBezTo>
                <a:cubicBezTo>
                  <a:pt x="8851" y="3296"/>
                  <a:pt x="8842" y="3304"/>
                  <a:pt x="8832" y="3311"/>
                </a:cubicBezTo>
                <a:cubicBezTo>
                  <a:pt x="8822" y="3318"/>
                  <a:pt x="8811" y="3323"/>
                  <a:pt x="8800" y="3328"/>
                </a:cubicBezTo>
                <a:cubicBezTo>
                  <a:pt x="8788" y="3333"/>
                  <a:pt x="8777" y="3336"/>
                  <a:pt x="8765" y="3339"/>
                </a:cubicBezTo>
                <a:cubicBezTo>
                  <a:pt x="8753" y="3342"/>
                  <a:pt x="8741" y="3343"/>
                  <a:pt x="8729" y="3343"/>
                </a:cubicBezTo>
                <a:lnTo>
                  <a:pt x="185" y="3343"/>
                </a:lnTo>
                <a:cubicBezTo>
                  <a:pt x="173" y="3343"/>
                  <a:pt x="161" y="3342"/>
                  <a:pt x="149" y="3339"/>
                </a:cubicBezTo>
                <a:cubicBezTo>
                  <a:pt x="137" y="3336"/>
                  <a:pt x="125" y="3333"/>
                  <a:pt x="114" y="3328"/>
                </a:cubicBezTo>
                <a:cubicBezTo>
                  <a:pt x="103" y="3323"/>
                  <a:pt x="92" y="3318"/>
                  <a:pt x="82" y="3311"/>
                </a:cubicBezTo>
                <a:cubicBezTo>
                  <a:pt x="72" y="3304"/>
                  <a:pt x="63" y="3296"/>
                  <a:pt x="54" y="3288"/>
                </a:cubicBezTo>
                <a:cubicBezTo>
                  <a:pt x="45" y="3279"/>
                  <a:pt x="38" y="3270"/>
                  <a:pt x="31" y="3260"/>
                </a:cubicBezTo>
                <a:cubicBezTo>
                  <a:pt x="24" y="3250"/>
                  <a:pt x="18" y="3239"/>
                  <a:pt x="14" y="3228"/>
                </a:cubicBezTo>
                <a:cubicBezTo>
                  <a:pt x="9" y="3216"/>
                  <a:pt x="6" y="3205"/>
                  <a:pt x="3" y="3193"/>
                </a:cubicBezTo>
                <a:cubicBezTo>
                  <a:pt x="1" y="3181"/>
                  <a:pt x="0" y="3169"/>
                  <a:pt x="0" y="3156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89" name="图片 88"/>
          <p:cNvPicPr/>
          <p:nvPr/>
        </p:nvPicPr>
        <p:blipFill>
          <a:blip r:embed="rId5"/>
          <a:stretch/>
        </p:blipFill>
        <p:spPr>
          <a:xfrm>
            <a:off x="2791080" y="19720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" name="文本框 89"/>
          <p:cNvSpPr txBox="1"/>
          <p:nvPr/>
        </p:nvSpPr>
        <p:spPr>
          <a:xfrm>
            <a:off x="534960" y="1318320"/>
            <a:ext cx="67064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出自然语言。通过优化参数设置，可以提升响应速度，同时确保生成内容的质量和准确性。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2607120" y="23878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检索模块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298240" y="268668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获取知识库中最相关内容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3" name="任意多边形 92"/>
          <p:cNvSpPr/>
          <p:nvPr/>
        </p:nvSpPr>
        <p:spPr>
          <a:xfrm>
            <a:off x="6150240" y="1805040"/>
            <a:ext cx="3209400" cy="1203480"/>
          </a:xfrm>
          <a:custGeom>
            <a:avLst/>
            <a:gdLst/>
            <a:ahLst/>
            <a:cxnLst/>
            <a:rect l="0" t="0" r="r" b="b"/>
            <a:pathLst>
              <a:path w="8915" h="3343">
                <a:moveTo>
                  <a:pt x="0" y="3156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5"/>
                  <a:pt x="14" y="114"/>
                </a:cubicBezTo>
                <a:cubicBezTo>
                  <a:pt x="19" y="103"/>
                  <a:pt x="25" y="92"/>
                  <a:pt x="32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5"/>
                  <a:pt x="73" y="38"/>
                  <a:pt x="83" y="31"/>
                </a:cubicBezTo>
                <a:cubicBezTo>
                  <a:pt x="93" y="24"/>
                  <a:pt x="104" y="18"/>
                  <a:pt x="115" y="14"/>
                </a:cubicBezTo>
                <a:cubicBezTo>
                  <a:pt x="126" y="9"/>
                  <a:pt x="138" y="5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8729" y="0"/>
                </a:lnTo>
                <a:cubicBezTo>
                  <a:pt x="8742" y="0"/>
                  <a:pt x="8754" y="1"/>
                  <a:pt x="8766" y="3"/>
                </a:cubicBezTo>
                <a:cubicBezTo>
                  <a:pt x="8778" y="5"/>
                  <a:pt x="8789" y="9"/>
                  <a:pt x="8800" y="14"/>
                </a:cubicBezTo>
                <a:cubicBezTo>
                  <a:pt x="8812" y="18"/>
                  <a:pt x="8822" y="24"/>
                  <a:pt x="8833" y="31"/>
                </a:cubicBezTo>
                <a:cubicBezTo>
                  <a:pt x="8843" y="38"/>
                  <a:pt x="8852" y="45"/>
                  <a:pt x="8861" y="54"/>
                </a:cubicBezTo>
                <a:cubicBezTo>
                  <a:pt x="8869" y="63"/>
                  <a:pt x="8877" y="72"/>
                  <a:pt x="8884" y="82"/>
                </a:cubicBezTo>
                <a:cubicBezTo>
                  <a:pt x="8891" y="92"/>
                  <a:pt x="8896" y="103"/>
                  <a:pt x="8901" y="114"/>
                </a:cubicBezTo>
                <a:cubicBezTo>
                  <a:pt x="8906" y="125"/>
                  <a:pt x="8909" y="137"/>
                  <a:pt x="8912" y="149"/>
                </a:cubicBezTo>
                <a:cubicBezTo>
                  <a:pt x="8914" y="161"/>
                  <a:pt x="8915" y="173"/>
                  <a:pt x="8915" y="185"/>
                </a:cubicBezTo>
                <a:lnTo>
                  <a:pt x="8915" y="3156"/>
                </a:lnTo>
                <a:cubicBezTo>
                  <a:pt x="8915" y="3169"/>
                  <a:pt x="8914" y="3181"/>
                  <a:pt x="8912" y="3193"/>
                </a:cubicBezTo>
                <a:cubicBezTo>
                  <a:pt x="8909" y="3205"/>
                  <a:pt x="8906" y="3216"/>
                  <a:pt x="8901" y="3228"/>
                </a:cubicBezTo>
                <a:cubicBezTo>
                  <a:pt x="8896" y="3239"/>
                  <a:pt x="8891" y="3250"/>
                  <a:pt x="8884" y="3260"/>
                </a:cubicBezTo>
                <a:cubicBezTo>
                  <a:pt x="8877" y="3270"/>
                  <a:pt x="8869" y="3279"/>
                  <a:pt x="8861" y="3288"/>
                </a:cubicBezTo>
                <a:cubicBezTo>
                  <a:pt x="8852" y="3296"/>
                  <a:pt x="8843" y="3304"/>
                  <a:pt x="8833" y="3311"/>
                </a:cubicBezTo>
                <a:cubicBezTo>
                  <a:pt x="8822" y="3318"/>
                  <a:pt x="8812" y="3323"/>
                  <a:pt x="8800" y="3328"/>
                </a:cubicBezTo>
                <a:cubicBezTo>
                  <a:pt x="8789" y="3333"/>
                  <a:pt x="8778" y="3336"/>
                  <a:pt x="8766" y="3339"/>
                </a:cubicBezTo>
                <a:cubicBezTo>
                  <a:pt x="8754" y="3342"/>
                  <a:pt x="8742" y="3343"/>
                  <a:pt x="8729" y="3343"/>
                </a:cubicBezTo>
                <a:lnTo>
                  <a:pt x="186" y="3343"/>
                </a:lnTo>
                <a:cubicBezTo>
                  <a:pt x="174" y="3343"/>
                  <a:pt x="162" y="3342"/>
                  <a:pt x="150" y="3339"/>
                </a:cubicBezTo>
                <a:cubicBezTo>
                  <a:pt x="138" y="3336"/>
                  <a:pt x="126" y="3333"/>
                  <a:pt x="115" y="3328"/>
                </a:cubicBezTo>
                <a:cubicBezTo>
                  <a:pt x="104" y="3323"/>
                  <a:pt x="93" y="3318"/>
                  <a:pt x="83" y="3311"/>
                </a:cubicBezTo>
                <a:cubicBezTo>
                  <a:pt x="73" y="3304"/>
                  <a:pt x="63" y="3296"/>
                  <a:pt x="55" y="3288"/>
                </a:cubicBezTo>
                <a:cubicBezTo>
                  <a:pt x="46" y="3279"/>
                  <a:pt x="38" y="3270"/>
                  <a:pt x="32" y="3260"/>
                </a:cubicBezTo>
                <a:cubicBezTo>
                  <a:pt x="25" y="3250"/>
                  <a:pt x="19" y="3239"/>
                  <a:pt x="14" y="3228"/>
                </a:cubicBezTo>
                <a:cubicBezTo>
                  <a:pt x="10" y="3216"/>
                  <a:pt x="6" y="3205"/>
                  <a:pt x="4" y="3193"/>
                </a:cubicBezTo>
                <a:cubicBezTo>
                  <a:pt x="1" y="3181"/>
                  <a:pt x="0" y="3169"/>
                  <a:pt x="0" y="3156"/>
                </a:cubicBezTo>
                <a:close/>
              </a:path>
            </a:pathLst>
          </a:custGeom>
          <a:solidFill>
            <a:srgbClr val="7E2A0C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4" name="图片 93"/>
          <p:cNvPicPr/>
          <p:nvPr/>
        </p:nvPicPr>
        <p:blipFill>
          <a:blip r:embed="rId6"/>
          <a:stretch/>
        </p:blipFill>
        <p:spPr>
          <a:xfrm>
            <a:off x="7604640" y="197208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" name="文本框 94"/>
          <p:cNvSpPr txBox="1"/>
          <p:nvPr/>
        </p:nvSpPr>
        <p:spPr>
          <a:xfrm>
            <a:off x="5172840" y="2494800"/>
            <a:ext cx="3528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平衡点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420680" y="23878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生成模块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7" name="任意多边形 96"/>
          <p:cNvSpPr/>
          <p:nvPr/>
        </p:nvSpPr>
        <p:spPr>
          <a:xfrm>
            <a:off x="551520" y="3342600"/>
            <a:ext cx="4696560" cy="1036440"/>
          </a:xfrm>
          <a:custGeom>
            <a:avLst/>
            <a:gdLst/>
            <a:ahLst/>
            <a:cxnLst/>
            <a:rect l="0" t="0" r="r" b="b"/>
            <a:pathLst>
              <a:path w="13046" h="2879">
                <a:moveTo>
                  <a:pt x="0" y="2879"/>
                </a:moveTo>
                <a:lnTo>
                  <a:pt x="0" y="0"/>
                </a:lnTo>
                <a:lnTo>
                  <a:pt x="12861" y="0"/>
                </a:lnTo>
                <a:cubicBezTo>
                  <a:pt x="12873" y="0"/>
                  <a:pt x="12885" y="1"/>
                  <a:pt x="12897" y="3"/>
                </a:cubicBezTo>
                <a:cubicBezTo>
                  <a:pt x="12909" y="6"/>
                  <a:pt x="12920" y="9"/>
                  <a:pt x="12932" y="14"/>
                </a:cubicBezTo>
                <a:cubicBezTo>
                  <a:pt x="12943" y="19"/>
                  <a:pt x="12954" y="24"/>
                  <a:pt x="12964" y="31"/>
                </a:cubicBezTo>
                <a:cubicBezTo>
                  <a:pt x="12974" y="38"/>
                  <a:pt x="12983" y="45"/>
                  <a:pt x="12992" y="54"/>
                </a:cubicBezTo>
                <a:cubicBezTo>
                  <a:pt x="13001" y="63"/>
                  <a:pt x="13008" y="72"/>
                  <a:pt x="13015" y="82"/>
                </a:cubicBezTo>
                <a:cubicBezTo>
                  <a:pt x="13022" y="92"/>
                  <a:pt x="13027" y="103"/>
                  <a:pt x="13032" y="114"/>
                </a:cubicBezTo>
                <a:cubicBezTo>
                  <a:pt x="13037" y="126"/>
                  <a:pt x="13040" y="137"/>
                  <a:pt x="13043" y="149"/>
                </a:cubicBezTo>
                <a:cubicBezTo>
                  <a:pt x="13045" y="161"/>
                  <a:pt x="13046" y="173"/>
                  <a:pt x="13046" y="185"/>
                </a:cubicBezTo>
                <a:lnTo>
                  <a:pt x="13046" y="2693"/>
                </a:lnTo>
                <a:cubicBezTo>
                  <a:pt x="13046" y="2706"/>
                  <a:pt x="13045" y="2718"/>
                  <a:pt x="13043" y="2730"/>
                </a:cubicBezTo>
                <a:cubicBezTo>
                  <a:pt x="13040" y="2742"/>
                  <a:pt x="13037" y="2753"/>
                  <a:pt x="13032" y="2765"/>
                </a:cubicBezTo>
                <a:cubicBezTo>
                  <a:pt x="13027" y="2776"/>
                  <a:pt x="13022" y="2786"/>
                  <a:pt x="13015" y="2797"/>
                </a:cubicBezTo>
                <a:cubicBezTo>
                  <a:pt x="13008" y="2807"/>
                  <a:pt x="13001" y="2816"/>
                  <a:pt x="12992" y="2825"/>
                </a:cubicBezTo>
                <a:cubicBezTo>
                  <a:pt x="12983" y="2833"/>
                  <a:pt x="12974" y="2841"/>
                  <a:pt x="12964" y="2848"/>
                </a:cubicBezTo>
                <a:cubicBezTo>
                  <a:pt x="12954" y="2855"/>
                  <a:pt x="12943" y="2860"/>
                  <a:pt x="12932" y="2865"/>
                </a:cubicBezTo>
                <a:cubicBezTo>
                  <a:pt x="12920" y="2870"/>
                  <a:pt x="12909" y="2873"/>
                  <a:pt x="12897" y="2876"/>
                </a:cubicBezTo>
                <a:cubicBezTo>
                  <a:pt x="12885" y="2878"/>
                  <a:pt x="12873" y="2879"/>
                  <a:pt x="12861" y="2879"/>
                </a:cubicBezTo>
                <a:lnTo>
                  <a:pt x="0" y="2879"/>
                </a:ln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98" name="任意多边形 97"/>
          <p:cNvSpPr/>
          <p:nvPr/>
        </p:nvSpPr>
        <p:spPr>
          <a:xfrm>
            <a:off x="534600" y="3342600"/>
            <a:ext cx="33840" cy="1036440"/>
          </a:xfrm>
          <a:custGeom>
            <a:avLst/>
            <a:gdLst/>
            <a:ahLst/>
            <a:cxnLst/>
            <a:rect l="0" t="0" r="r" b="b"/>
            <a:pathLst>
              <a:path w="94" h="2879">
                <a:moveTo>
                  <a:pt x="0" y="0"/>
                </a:moveTo>
                <a:lnTo>
                  <a:pt x="94" y="0"/>
                </a:lnTo>
                <a:lnTo>
                  <a:pt x="94" y="2879"/>
                </a:lnTo>
                <a:lnTo>
                  <a:pt x="0" y="28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99" name="图片 98"/>
          <p:cNvPicPr/>
          <p:nvPr/>
        </p:nvPicPr>
        <p:blipFill>
          <a:blip r:embed="rId7"/>
          <a:stretch/>
        </p:blipFill>
        <p:spPr>
          <a:xfrm>
            <a:off x="735480" y="35431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170120" y="2686680"/>
            <a:ext cx="11743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基于检索内容生成输出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069560" y="35244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检索深度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069560" y="3823920"/>
            <a:ext cx="4024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控制从知识库检索的内容数量，较高的检索深度提供更多上下文，但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3" name="任意多边形 102"/>
          <p:cNvSpPr/>
          <p:nvPr/>
        </p:nvSpPr>
        <p:spPr>
          <a:xfrm>
            <a:off x="5465160" y="3342600"/>
            <a:ext cx="4696920" cy="1036440"/>
          </a:xfrm>
          <a:custGeom>
            <a:avLst/>
            <a:gdLst/>
            <a:ahLst/>
            <a:cxnLst/>
            <a:rect l="0" t="0" r="r" b="b"/>
            <a:pathLst>
              <a:path w="13047" h="2879">
                <a:moveTo>
                  <a:pt x="0" y="2879"/>
                </a:moveTo>
                <a:lnTo>
                  <a:pt x="0" y="0"/>
                </a:lnTo>
                <a:lnTo>
                  <a:pt x="12861" y="0"/>
                </a:lnTo>
                <a:cubicBezTo>
                  <a:pt x="12873" y="0"/>
                  <a:pt x="12885" y="1"/>
                  <a:pt x="12897" y="3"/>
                </a:cubicBezTo>
                <a:cubicBezTo>
                  <a:pt x="12909" y="6"/>
                  <a:pt x="12921" y="9"/>
                  <a:pt x="12932" y="14"/>
                </a:cubicBezTo>
                <a:cubicBezTo>
                  <a:pt x="12943" y="19"/>
                  <a:pt x="12954" y="24"/>
                  <a:pt x="12964" y="31"/>
                </a:cubicBezTo>
                <a:cubicBezTo>
                  <a:pt x="12974" y="38"/>
                  <a:pt x="12984" y="45"/>
                  <a:pt x="12992" y="54"/>
                </a:cubicBezTo>
                <a:cubicBezTo>
                  <a:pt x="13001" y="63"/>
                  <a:pt x="13008" y="72"/>
                  <a:pt x="13015" y="82"/>
                </a:cubicBezTo>
                <a:cubicBezTo>
                  <a:pt x="13022" y="92"/>
                  <a:pt x="13028" y="103"/>
                  <a:pt x="13032" y="114"/>
                </a:cubicBezTo>
                <a:cubicBezTo>
                  <a:pt x="13037" y="126"/>
                  <a:pt x="13041" y="137"/>
                  <a:pt x="13043" y="149"/>
                </a:cubicBezTo>
                <a:cubicBezTo>
                  <a:pt x="13045" y="161"/>
                  <a:pt x="13047" y="173"/>
                  <a:pt x="13047" y="185"/>
                </a:cubicBezTo>
                <a:lnTo>
                  <a:pt x="13047" y="2693"/>
                </a:lnTo>
                <a:cubicBezTo>
                  <a:pt x="13047" y="2706"/>
                  <a:pt x="13045" y="2718"/>
                  <a:pt x="13043" y="2730"/>
                </a:cubicBezTo>
                <a:cubicBezTo>
                  <a:pt x="13041" y="2742"/>
                  <a:pt x="13037" y="2753"/>
                  <a:pt x="13032" y="2765"/>
                </a:cubicBezTo>
                <a:cubicBezTo>
                  <a:pt x="13028" y="2776"/>
                  <a:pt x="13022" y="2786"/>
                  <a:pt x="13015" y="2797"/>
                </a:cubicBezTo>
                <a:cubicBezTo>
                  <a:pt x="13008" y="2807"/>
                  <a:pt x="13001" y="2816"/>
                  <a:pt x="12992" y="2825"/>
                </a:cubicBezTo>
                <a:cubicBezTo>
                  <a:pt x="12984" y="2833"/>
                  <a:pt x="12974" y="2841"/>
                  <a:pt x="12964" y="2848"/>
                </a:cubicBezTo>
                <a:cubicBezTo>
                  <a:pt x="12954" y="2855"/>
                  <a:pt x="12943" y="2860"/>
                  <a:pt x="12932" y="2865"/>
                </a:cubicBezTo>
                <a:cubicBezTo>
                  <a:pt x="12921" y="2870"/>
                  <a:pt x="12909" y="2873"/>
                  <a:pt x="12897" y="2876"/>
                </a:cubicBezTo>
                <a:cubicBezTo>
                  <a:pt x="12885" y="2878"/>
                  <a:pt x="12873" y="2879"/>
                  <a:pt x="12861" y="2879"/>
                </a:cubicBezTo>
                <a:lnTo>
                  <a:pt x="0" y="2879"/>
                </a:ln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04" name="任意多边形 103"/>
          <p:cNvSpPr/>
          <p:nvPr/>
        </p:nvSpPr>
        <p:spPr>
          <a:xfrm>
            <a:off x="5448240" y="3342600"/>
            <a:ext cx="33840" cy="1036440"/>
          </a:xfrm>
          <a:custGeom>
            <a:avLst/>
            <a:gdLst/>
            <a:ahLst/>
            <a:cxnLst/>
            <a:rect l="0" t="0" r="r" b="b"/>
            <a:pathLst>
              <a:path w="94" h="2879">
                <a:moveTo>
                  <a:pt x="0" y="0"/>
                </a:moveTo>
                <a:lnTo>
                  <a:pt x="94" y="0"/>
                </a:lnTo>
                <a:lnTo>
                  <a:pt x="94" y="2879"/>
                </a:lnTo>
                <a:lnTo>
                  <a:pt x="0" y="28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05" name="图片 104"/>
          <p:cNvPicPr/>
          <p:nvPr/>
        </p:nvPicPr>
        <p:blipFill>
          <a:blip r:embed="rId8"/>
          <a:stretch/>
        </p:blipFill>
        <p:spPr>
          <a:xfrm>
            <a:off x="5649120" y="3543120"/>
            <a:ext cx="2253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6" name="文本框 105"/>
          <p:cNvSpPr txBox="1"/>
          <p:nvPr/>
        </p:nvSpPr>
        <p:spPr>
          <a:xfrm>
            <a:off x="1069560" y="4024440"/>
            <a:ext cx="10735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可能增加响应时间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6008400" y="352440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生成长度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6008400" y="3823920"/>
            <a:ext cx="3889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影响生成文本的详细程度，过长可能导致冗余信息，过短则可能表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9" name="任意多边形 108"/>
          <p:cNvSpPr/>
          <p:nvPr/>
        </p:nvSpPr>
        <p:spPr>
          <a:xfrm>
            <a:off x="551520" y="4579200"/>
            <a:ext cx="4696560" cy="1036800"/>
          </a:xfrm>
          <a:custGeom>
            <a:avLst/>
            <a:gdLst/>
            <a:ahLst/>
            <a:cxnLst/>
            <a:rect l="0" t="0" r="r" b="b"/>
            <a:pathLst>
              <a:path w="13046" h="2880">
                <a:moveTo>
                  <a:pt x="0" y="2880"/>
                </a:moveTo>
                <a:lnTo>
                  <a:pt x="0" y="0"/>
                </a:lnTo>
                <a:lnTo>
                  <a:pt x="12861" y="0"/>
                </a:lnTo>
                <a:cubicBezTo>
                  <a:pt x="12873" y="0"/>
                  <a:pt x="12885" y="1"/>
                  <a:pt x="12897" y="4"/>
                </a:cubicBezTo>
                <a:cubicBezTo>
                  <a:pt x="12909" y="6"/>
                  <a:pt x="12920" y="10"/>
                  <a:pt x="12932" y="14"/>
                </a:cubicBezTo>
                <a:cubicBezTo>
                  <a:pt x="12943" y="19"/>
                  <a:pt x="12954" y="25"/>
                  <a:pt x="12964" y="32"/>
                </a:cubicBezTo>
                <a:cubicBezTo>
                  <a:pt x="12974" y="38"/>
                  <a:pt x="12983" y="46"/>
                  <a:pt x="12992" y="55"/>
                </a:cubicBezTo>
                <a:cubicBezTo>
                  <a:pt x="13001" y="63"/>
                  <a:pt x="13008" y="73"/>
                  <a:pt x="13015" y="83"/>
                </a:cubicBezTo>
                <a:cubicBezTo>
                  <a:pt x="13022" y="93"/>
                  <a:pt x="13027" y="104"/>
                  <a:pt x="13032" y="115"/>
                </a:cubicBezTo>
                <a:cubicBezTo>
                  <a:pt x="13037" y="126"/>
                  <a:pt x="13040" y="138"/>
                  <a:pt x="13043" y="150"/>
                </a:cubicBezTo>
                <a:cubicBezTo>
                  <a:pt x="13045" y="162"/>
                  <a:pt x="13046" y="174"/>
                  <a:pt x="13046" y="186"/>
                </a:cubicBezTo>
                <a:lnTo>
                  <a:pt x="13046" y="2694"/>
                </a:lnTo>
                <a:cubicBezTo>
                  <a:pt x="13046" y="2706"/>
                  <a:pt x="13045" y="2718"/>
                  <a:pt x="13043" y="2730"/>
                </a:cubicBezTo>
                <a:cubicBezTo>
                  <a:pt x="13040" y="2742"/>
                  <a:pt x="13037" y="2754"/>
                  <a:pt x="13032" y="2765"/>
                </a:cubicBezTo>
                <a:cubicBezTo>
                  <a:pt x="13027" y="2776"/>
                  <a:pt x="13022" y="2787"/>
                  <a:pt x="13015" y="2797"/>
                </a:cubicBezTo>
                <a:cubicBezTo>
                  <a:pt x="13008" y="2807"/>
                  <a:pt x="13001" y="2817"/>
                  <a:pt x="12992" y="2825"/>
                </a:cubicBezTo>
                <a:cubicBezTo>
                  <a:pt x="12983" y="2834"/>
                  <a:pt x="12974" y="2842"/>
                  <a:pt x="12964" y="2848"/>
                </a:cubicBezTo>
                <a:cubicBezTo>
                  <a:pt x="12954" y="2855"/>
                  <a:pt x="12943" y="2861"/>
                  <a:pt x="12932" y="2866"/>
                </a:cubicBezTo>
                <a:cubicBezTo>
                  <a:pt x="12920" y="2870"/>
                  <a:pt x="12909" y="2874"/>
                  <a:pt x="12897" y="2876"/>
                </a:cubicBezTo>
                <a:cubicBezTo>
                  <a:pt x="12885" y="2878"/>
                  <a:pt x="12873" y="2880"/>
                  <a:pt x="12861" y="2880"/>
                </a:cubicBezTo>
                <a:lnTo>
                  <a:pt x="0" y="2880"/>
                </a:ln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0" name="任意多边形 109"/>
          <p:cNvSpPr/>
          <p:nvPr/>
        </p:nvSpPr>
        <p:spPr>
          <a:xfrm>
            <a:off x="534600" y="4579200"/>
            <a:ext cx="33840" cy="1036800"/>
          </a:xfrm>
          <a:custGeom>
            <a:avLst/>
            <a:gdLst/>
            <a:ahLst/>
            <a:cxnLst/>
            <a:rect l="0" t="0" r="r" b="b"/>
            <a:pathLst>
              <a:path w="94" h="2880">
                <a:moveTo>
                  <a:pt x="0" y="0"/>
                </a:moveTo>
                <a:lnTo>
                  <a:pt x="94" y="0"/>
                </a:lnTo>
                <a:lnTo>
                  <a:pt x="94" y="2880"/>
                </a:lnTo>
                <a:lnTo>
                  <a:pt x="0" y="28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1" name="图片 110"/>
          <p:cNvPicPr/>
          <p:nvPr/>
        </p:nvPicPr>
        <p:blipFill>
          <a:blip r:embed="rId9"/>
          <a:stretch/>
        </p:blipFill>
        <p:spPr>
          <a:xfrm>
            <a:off x="735480" y="47800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2" name="文本框 111"/>
          <p:cNvSpPr txBox="1"/>
          <p:nvPr/>
        </p:nvSpPr>
        <p:spPr>
          <a:xfrm>
            <a:off x="6008400" y="402444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达不完整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1069560" y="4761000"/>
            <a:ext cx="8388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生成随机性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69560" y="5060880"/>
            <a:ext cx="4024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控制生成内容的创造性与一致性，适度的随机性能够确保内容既连贯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5" name="任意多边形 114"/>
          <p:cNvSpPr/>
          <p:nvPr/>
        </p:nvSpPr>
        <p:spPr>
          <a:xfrm>
            <a:off x="5465160" y="4579200"/>
            <a:ext cx="4696920" cy="1036800"/>
          </a:xfrm>
          <a:custGeom>
            <a:avLst/>
            <a:gdLst/>
            <a:ahLst/>
            <a:cxnLst/>
            <a:rect l="0" t="0" r="r" b="b"/>
            <a:pathLst>
              <a:path w="13047" h="2880">
                <a:moveTo>
                  <a:pt x="0" y="2880"/>
                </a:moveTo>
                <a:lnTo>
                  <a:pt x="0" y="0"/>
                </a:lnTo>
                <a:lnTo>
                  <a:pt x="12861" y="0"/>
                </a:lnTo>
                <a:cubicBezTo>
                  <a:pt x="12873" y="0"/>
                  <a:pt x="12885" y="1"/>
                  <a:pt x="12897" y="4"/>
                </a:cubicBezTo>
                <a:cubicBezTo>
                  <a:pt x="12909" y="6"/>
                  <a:pt x="12921" y="10"/>
                  <a:pt x="12932" y="14"/>
                </a:cubicBezTo>
                <a:cubicBezTo>
                  <a:pt x="12943" y="19"/>
                  <a:pt x="12954" y="25"/>
                  <a:pt x="12964" y="32"/>
                </a:cubicBezTo>
                <a:cubicBezTo>
                  <a:pt x="12974" y="38"/>
                  <a:pt x="12984" y="46"/>
                  <a:pt x="12992" y="55"/>
                </a:cubicBezTo>
                <a:cubicBezTo>
                  <a:pt x="13001" y="63"/>
                  <a:pt x="13008" y="73"/>
                  <a:pt x="13015" y="83"/>
                </a:cubicBezTo>
                <a:cubicBezTo>
                  <a:pt x="13022" y="93"/>
                  <a:pt x="13028" y="104"/>
                  <a:pt x="13032" y="115"/>
                </a:cubicBezTo>
                <a:cubicBezTo>
                  <a:pt x="13037" y="126"/>
                  <a:pt x="13041" y="138"/>
                  <a:pt x="13043" y="150"/>
                </a:cubicBezTo>
                <a:cubicBezTo>
                  <a:pt x="13045" y="162"/>
                  <a:pt x="13047" y="174"/>
                  <a:pt x="13047" y="186"/>
                </a:cubicBezTo>
                <a:lnTo>
                  <a:pt x="13047" y="2694"/>
                </a:lnTo>
                <a:cubicBezTo>
                  <a:pt x="13047" y="2706"/>
                  <a:pt x="13045" y="2718"/>
                  <a:pt x="13043" y="2730"/>
                </a:cubicBezTo>
                <a:cubicBezTo>
                  <a:pt x="13041" y="2742"/>
                  <a:pt x="13037" y="2754"/>
                  <a:pt x="13032" y="2765"/>
                </a:cubicBezTo>
                <a:cubicBezTo>
                  <a:pt x="13028" y="2776"/>
                  <a:pt x="13022" y="2787"/>
                  <a:pt x="13015" y="2797"/>
                </a:cubicBezTo>
                <a:cubicBezTo>
                  <a:pt x="13008" y="2807"/>
                  <a:pt x="13001" y="2817"/>
                  <a:pt x="12992" y="2825"/>
                </a:cubicBezTo>
                <a:cubicBezTo>
                  <a:pt x="12984" y="2834"/>
                  <a:pt x="12974" y="2842"/>
                  <a:pt x="12964" y="2848"/>
                </a:cubicBezTo>
                <a:cubicBezTo>
                  <a:pt x="12954" y="2855"/>
                  <a:pt x="12943" y="2861"/>
                  <a:pt x="12932" y="2866"/>
                </a:cubicBezTo>
                <a:cubicBezTo>
                  <a:pt x="12921" y="2870"/>
                  <a:pt x="12909" y="2874"/>
                  <a:pt x="12897" y="2876"/>
                </a:cubicBezTo>
                <a:cubicBezTo>
                  <a:pt x="12885" y="2878"/>
                  <a:pt x="12873" y="2880"/>
                  <a:pt x="12861" y="2880"/>
                </a:cubicBezTo>
                <a:lnTo>
                  <a:pt x="0" y="2880"/>
                </a:ln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16" name="任意多边形 115"/>
          <p:cNvSpPr/>
          <p:nvPr/>
        </p:nvSpPr>
        <p:spPr>
          <a:xfrm>
            <a:off x="5448240" y="4579200"/>
            <a:ext cx="33840" cy="1036800"/>
          </a:xfrm>
          <a:custGeom>
            <a:avLst/>
            <a:gdLst/>
            <a:ahLst/>
            <a:cxnLst/>
            <a:rect l="0" t="0" r="r" b="b"/>
            <a:pathLst>
              <a:path w="94" h="2880">
                <a:moveTo>
                  <a:pt x="0" y="0"/>
                </a:moveTo>
                <a:lnTo>
                  <a:pt x="94" y="0"/>
                </a:lnTo>
                <a:lnTo>
                  <a:pt x="94" y="2880"/>
                </a:lnTo>
                <a:lnTo>
                  <a:pt x="0" y="28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117" name="图片 116"/>
          <p:cNvPicPr/>
          <p:nvPr/>
        </p:nvPicPr>
        <p:blipFill>
          <a:blip r:embed="rId10"/>
          <a:stretch/>
        </p:blipFill>
        <p:spPr>
          <a:xfrm>
            <a:off x="5649120" y="478008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8" name="文本框 117"/>
          <p:cNvSpPr txBox="1"/>
          <p:nvPr/>
        </p:nvSpPr>
        <p:spPr>
          <a:xfrm>
            <a:off x="1069560" y="526140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又具创造性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033600" y="476100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上下文相关性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6033600" y="5060880"/>
            <a:ext cx="3889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确保检索内容与用户查询高度相关，提高生成内容的针对性和准确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6033600" y="526140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2749320" y="590400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i="1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"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2828880" y="5896440"/>
            <a:ext cx="1235160" cy="1742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9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通过合理调节参数，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3999960" y="5904000"/>
            <a:ext cx="291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i="1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4322160" y="5896440"/>
            <a:ext cx="3704040" cy="1742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9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系统能够在生成与检索之间取得平衡，实现快速、准确的响应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" name="任意多边形 125"/>
          <p:cNvSpPr/>
          <p:nvPr/>
        </p:nvSpPr>
        <p:spPr>
          <a:xfrm>
            <a:off x="4813200" y="2297880"/>
            <a:ext cx="1069920" cy="50400"/>
          </a:xfrm>
          <a:custGeom>
            <a:avLst/>
            <a:gdLst/>
            <a:ahLst/>
            <a:cxnLst/>
            <a:rect l="0" t="0" r="r" b="b"/>
            <a:pathLst>
              <a:path w="2972" h="140">
                <a:moveTo>
                  <a:pt x="0" y="70"/>
                </a:moveTo>
                <a:cubicBezTo>
                  <a:pt x="0" y="60"/>
                  <a:pt x="2" y="52"/>
                  <a:pt x="6" y="43"/>
                </a:cubicBezTo>
                <a:cubicBezTo>
                  <a:pt x="9" y="35"/>
                  <a:pt x="14" y="27"/>
                  <a:pt x="21" y="20"/>
                </a:cubicBezTo>
                <a:cubicBezTo>
                  <a:pt x="27" y="14"/>
                  <a:pt x="35" y="9"/>
                  <a:pt x="43" y="5"/>
                </a:cubicBezTo>
                <a:cubicBezTo>
                  <a:pt x="52" y="2"/>
                  <a:pt x="61" y="0"/>
                  <a:pt x="70" y="0"/>
                </a:cubicBezTo>
                <a:lnTo>
                  <a:pt x="2902" y="0"/>
                </a:lnTo>
                <a:cubicBezTo>
                  <a:pt x="2911" y="0"/>
                  <a:pt x="2920" y="2"/>
                  <a:pt x="2929" y="5"/>
                </a:cubicBezTo>
                <a:cubicBezTo>
                  <a:pt x="2937" y="9"/>
                  <a:pt x="2945" y="14"/>
                  <a:pt x="2951" y="20"/>
                </a:cubicBezTo>
                <a:cubicBezTo>
                  <a:pt x="2958" y="27"/>
                  <a:pt x="2963" y="35"/>
                  <a:pt x="2966" y="43"/>
                </a:cubicBezTo>
                <a:cubicBezTo>
                  <a:pt x="2970" y="52"/>
                  <a:pt x="2972" y="60"/>
                  <a:pt x="2972" y="70"/>
                </a:cubicBezTo>
                <a:cubicBezTo>
                  <a:pt x="2972" y="79"/>
                  <a:pt x="2970" y="89"/>
                  <a:pt x="2966" y="97"/>
                </a:cubicBezTo>
                <a:cubicBezTo>
                  <a:pt x="2963" y="106"/>
                  <a:pt x="2958" y="113"/>
                  <a:pt x="2951" y="120"/>
                </a:cubicBezTo>
                <a:cubicBezTo>
                  <a:pt x="2945" y="127"/>
                  <a:pt x="2937" y="132"/>
                  <a:pt x="2929" y="135"/>
                </a:cubicBezTo>
                <a:cubicBezTo>
                  <a:pt x="2920" y="139"/>
                  <a:pt x="2911" y="140"/>
                  <a:pt x="2902" y="140"/>
                </a:cubicBezTo>
                <a:lnTo>
                  <a:pt x="70" y="140"/>
                </a:lnTo>
                <a:cubicBezTo>
                  <a:pt x="61" y="140"/>
                  <a:pt x="52" y="139"/>
                  <a:pt x="43" y="135"/>
                </a:cubicBezTo>
                <a:cubicBezTo>
                  <a:pt x="35" y="132"/>
                  <a:pt x="27" y="127"/>
                  <a:pt x="21" y="120"/>
                </a:cubicBezTo>
                <a:cubicBezTo>
                  <a:pt x="14" y="113"/>
                  <a:pt x="9" y="106"/>
                  <a:pt x="6" y="97"/>
                </a:cubicBezTo>
                <a:cubicBezTo>
                  <a:pt x="2" y="89"/>
                  <a:pt x="0" y="79"/>
                  <a:pt x="0" y="7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" name="任意多边形 126"/>
          <p:cNvSpPr/>
          <p:nvPr/>
        </p:nvSpPr>
        <p:spPr>
          <a:xfrm>
            <a:off x="5289480" y="2239560"/>
            <a:ext cx="167760" cy="167400"/>
          </a:xfrm>
          <a:custGeom>
            <a:avLst/>
            <a:gdLst/>
            <a:ahLst/>
            <a:cxnLst/>
            <a:rect l="0" t="0" r="r" b="b"/>
            <a:pathLst>
              <a:path w="466" h="465">
                <a:moveTo>
                  <a:pt x="466" y="233"/>
                </a:moveTo>
                <a:cubicBezTo>
                  <a:pt x="466" y="248"/>
                  <a:pt x="464" y="263"/>
                  <a:pt x="461" y="278"/>
                </a:cubicBezTo>
                <a:cubicBezTo>
                  <a:pt x="458" y="293"/>
                  <a:pt x="454" y="307"/>
                  <a:pt x="448" y="322"/>
                </a:cubicBezTo>
                <a:cubicBezTo>
                  <a:pt x="442" y="336"/>
                  <a:pt x="435" y="349"/>
                  <a:pt x="427" y="362"/>
                </a:cubicBezTo>
                <a:cubicBezTo>
                  <a:pt x="418" y="374"/>
                  <a:pt x="408" y="386"/>
                  <a:pt x="398" y="397"/>
                </a:cubicBezTo>
                <a:cubicBezTo>
                  <a:pt x="386" y="408"/>
                  <a:pt x="374" y="417"/>
                  <a:pt x="361" y="426"/>
                </a:cubicBezTo>
                <a:cubicBezTo>
                  <a:pt x="349" y="434"/>
                  <a:pt x="335" y="441"/>
                  <a:pt x="321" y="447"/>
                </a:cubicBezTo>
                <a:cubicBezTo>
                  <a:pt x="307" y="453"/>
                  <a:pt x="293" y="457"/>
                  <a:pt x="278" y="460"/>
                </a:cubicBezTo>
                <a:cubicBezTo>
                  <a:pt x="263" y="463"/>
                  <a:pt x="248" y="465"/>
                  <a:pt x="232" y="465"/>
                </a:cubicBezTo>
                <a:cubicBezTo>
                  <a:pt x="217" y="465"/>
                  <a:pt x="202" y="463"/>
                  <a:pt x="187" y="460"/>
                </a:cubicBezTo>
                <a:cubicBezTo>
                  <a:pt x="172" y="457"/>
                  <a:pt x="158" y="453"/>
                  <a:pt x="144" y="447"/>
                </a:cubicBezTo>
                <a:cubicBezTo>
                  <a:pt x="130" y="441"/>
                  <a:pt x="116" y="434"/>
                  <a:pt x="104" y="426"/>
                </a:cubicBezTo>
                <a:cubicBezTo>
                  <a:pt x="91" y="417"/>
                  <a:pt x="79" y="408"/>
                  <a:pt x="68" y="397"/>
                </a:cubicBezTo>
                <a:cubicBezTo>
                  <a:pt x="58" y="386"/>
                  <a:pt x="48" y="374"/>
                  <a:pt x="39" y="362"/>
                </a:cubicBezTo>
                <a:cubicBezTo>
                  <a:pt x="31" y="349"/>
                  <a:pt x="24" y="336"/>
                  <a:pt x="18" y="322"/>
                </a:cubicBezTo>
                <a:cubicBezTo>
                  <a:pt x="12" y="307"/>
                  <a:pt x="8" y="293"/>
                  <a:pt x="5" y="278"/>
                </a:cubicBezTo>
                <a:cubicBezTo>
                  <a:pt x="2" y="263"/>
                  <a:pt x="0" y="248"/>
                  <a:pt x="0" y="233"/>
                </a:cubicBezTo>
                <a:cubicBezTo>
                  <a:pt x="0" y="217"/>
                  <a:pt x="2" y="202"/>
                  <a:pt x="5" y="187"/>
                </a:cubicBezTo>
                <a:cubicBezTo>
                  <a:pt x="8" y="172"/>
                  <a:pt x="12" y="158"/>
                  <a:pt x="18" y="144"/>
                </a:cubicBezTo>
                <a:cubicBezTo>
                  <a:pt x="24" y="130"/>
                  <a:pt x="31" y="116"/>
                  <a:pt x="39" y="104"/>
                </a:cubicBezTo>
                <a:cubicBezTo>
                  <a:pt x="48" y="91"/>
                  <a:pt x="58" y="79"/>
                  <a:pt x="68" y="69"/>
                </a:cubicBezTo>
                <a:cubicBezTo>
                  <a:pt x="79" y="58"/>
                  <a:pt x="91" y="48"/>
                  <a:pt x="104" y="39"/>
                </a:cubicBezTo>
                <a:cubicBezTo>
                  <a:pt x="116" y="30"/>
                  <a:pt x="130" y="23"/>
                  <a:pt x="144" y="17"/>
                </a:cubicBezTo>
                <a:cubicBezTo>
                  <a:pt x="158" y="11"/>
                  <a:pt x="172" y="7"/>
                  <a:pt x="187" y="4"/>
                </a:cubicBezTo>
                <a:cubicBezTo>
                  <a:pt x="202" y="1"/>
                  <a:pt x="217" y="0"/>
                  <a:pt x="232" y="0"/>
                </a:cubicBezTo>
                <a:cubicBezTo>
                  <a:pt x="248" y="0"/>
                  <a:pt x="263" y="1"/>
                  <a:pt x="278" y="4"/>
                </a:cubicBezTo>
                <a:cubicBezTo>
                  <a:pt x="293" y="7"/>
                  <a:pt x="307" y="11"/>
                  <a:pt x="321" y="17"/>
                </a:cubicBezTo>
                <a:cubicBezTo>
                  <a:pt x="335" y="23"/>
                  <a:pt x="349" y="30"/>
                  <a:pt x="361" y="39"/>
                </a:cubicBezTo>
                <a:cubicBezTo>
                  <a:pt x="374" y="48"/>
                  <a:pt x="386" y="58"/>
                  <a:pt x="398" y="69"/>
                </a:cubicBezTo>
                <a:cubicBezTo>
                  <a:pt x="408" y="79"/>
                  <a:pt x="418" y="91"/>
                  <a:pt x="427" y="104"/>
                </a:cubicBezTo>
                <a:cubicBezTo>
                  <a:pt x="435" y="116"/>
                  <a:pt x="442" y="130"/>
                  <a:pt x="448" y="144"/>
                </a:cubicBezTo>
                <a:cubicBezTo>
                  <a:pt x="454" y="158"/>
                  <a:pt x="458" y="172"/>
                  <a:pt x="461" y="187"/>
                </a:cubicBezTo>
                <a:cubicBezTo>
                  <a:pt x="464" y="202"/>
                  <a:pt x="466" y="217"/>
                  <a:pt x="466" y="233"/>
                </a:cubicBezTo>
                <a:close/>
              </a:path>
            </a:pathLst>
          </a:custGeom>
          <a:solidFill>
            <a:srgbClr val="FF8C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7899840" y="590400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i="1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"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10069560" y="5718600"/>
            <a:ext cx="2944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3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图片 129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1" name="图片 130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2" name="图片 131"/>
          <p:cNvPicPr/>
          <p:nvPr/>
        </p:nvPicPr>
        <p:blipFill>
          <a:blip r:embed="rId4"/>
          <a:stretch/>
        </p:blipFill>
        <p:spPr>
          <a:xfrm>
            <a:off x="4813560" y="802080"/>
            <a:ext cx="106920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" name="任意多边形 132"/>
          <p:cNvSpPr/>
          <p:nvPr/>
        </p:nvSpPr>
        <p:spPr>
          <a:xfrm>
            <a:off x="534600" y="4545720"/>
            <a:ext cx="9627480" cy="468360"/>
          </a:xfrm>
          <a:custGeom>
            <a:avLst/>
            <a:gdLst/>
            <a:ahLst/>
            <a:cxnLst/>
            <a:rect l="0" t="0" r="r" b="b"/>
            <a:pathLst>
              <a:path w="26743" h="1301">
                <a:moveTo>
                  <a:pt x="0" y="1116"/>
                </a:moveTo>
                <a:lnTo>
                  <a:pt x="0" y="186"/>
                </a:lnTo>
                <a:cubicBezTo>
                  <a:pt x="0" y="174"/>
                  <a:pt x="1" y="162"/>
                  <a:pt x="4" y="150"/>
                </a:cubicBezTo>
                <a:cubicBezTo>
                  <a:pt x="6" y="138"/>
                  <a:pt x="10" y="126"/>
                  <a:pt x="14" y="115"/>
                </a:cubicBezTo>
                <a:cubicBezTo>
                  <a:pt x="19" y="104"/>
                  <a:pt x="25" y="93"/>
                  <a:pt x="31" y="83"/>
                </a:cubicBezTo>
                <a:cubicBezTo>
                  <a:pt x="38" y="73"/>
                  <a:pt x="46" y="63"/>
                  <a:pt x="55" y="55"/>
                </a:cubicBezTo>
                <a:cubicBezTo>
                  <a:pt x="63" y="46"/>
                  <a:pt x="73" y="38"/>
                  <a:pt x="83" y="32"/>
                </a:cubicBezTo>
                <a:cubicBezTo>
                  <a:pt x="93" y="25"/>
                  <a:pt x="104" y="19"/>
                  <a:pt x="115" y="15"/>
                </a:cubicBezTo>
                <a:cubicBezTo>
                  <a:pt x="126" y="10"/>
                  <a:pt x="138" y="6"/>
                  <a:pt x="150" y="4"/>
                </a:cubicBezTo>
                <a:cubicBezTo>
                  <a:pt x="162" y="2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2"/>
                  <a:pt x="26593" y="4"/>
                </a:cubicBezTo>
                <a:cubicBezTo>
                  <a:pt x="26605" y="6"/>
                  <a:pt x="26617" y="10"/>
                  <a:pt x="26628" y="15"/>
                </a:cubicBezTo>
                <a:cubicBezTo>
                  <a:pt x="26639" y="19"/>
                  <a:pt x="26650" y="25"/>
                  <a:pt x="26660" y="32"/>
                </a:cubicBezTo>
                <a:cubicBezTo>
                  <a:pt x="26670" y="38"/>
                  <a:pt x="26680" y="46"/>
                  <a:pt x="26688" y="55"/>
                </a:cubicBezTo>
                <a:cubicBezTo>
                  <a:pt x="26697" y="63"/>
                  <a:pt x="26704" y="73"/>
                  <a:pt x="26711" y="83"/>
                </a:cubicBezTo>
                <a:cubicBezTo>
                  <a:pt x="26718" y="93"/>
                  <a:pt x="26724" y="104"/>
                  <a:pt x="26728" y="115"/>
                </a:cubicBezTo>
                <a:cubicBezTo>
                  <a:pt x="26733" y="126"/>
                  <a:pt x="26737" y="138"/>
                  <a:pt x="26739" y="150"/>
                </a:cubicBezTo>
                <a:cubicBezTo>
                  <a:pt x="26741" y="162"/>
                  <a:pt x="26743" y="174"/>
                  <a:pt x="26743" y="186"/>
                </a:cubicBezTo>
                <a:lnTo>
                  <a:pt x="26743" y="1116"/>
                </a:lnTo>
                <a:cubicBezTo>
                  <a:pt x="26743" y="1128"/>
                  <a:pt x="26741" y="1140"/>
                  <a:pt x="26739" y="1152"/>
                </a:cubicBezTo>
                <a:cubicBezTo>
                  <a:pt x="26737" y="1164"/>
                  <a:pt x="26733" y="1175"/>
                  <a:pt x="26728" y="1187"/>
                </a:cubicBezTo>
                <a:cubicBezTo>
                  <a:pt x="26724" y="1198"/>
                  <a:pt x="26718" y="1209"/>
                  <a:pt x="26711" y="1219"/>
                </a:cubicBezTo>
                <a:cubicBezTo>
                  <a:pt x="26704" y="1229"/>
                  <a:pt x="26697" y="1238"/>
                  <a:pt x="26688" y="1247"/>
                </a:cubicBezTo>
                <a:cubicBezTo>
                  <a:pt x="26680" y="1256"/>
                  <a:pt x="26670" y="1263"/>
                  <a:pt x="26660" y="1270"/>
                </a:cubicBezTo>
                <a:cubicBezTo>
                  <a:pt x="26650" y="1277"/>
                  <a:pt x="26639" y="1283"/>
                  <a:pt x="26628" y="1287"/>
                </a:cubicBezTo>
                <a:cubicBezTo>
                  <a:pt x="26617" y="1292"/>
                  <a:pt x="26605" y="1295"/>
                  <a:pt x="26593" y="1298"/>
                </a:cubicBezTo>
                <a:cubicBezTo>
                  <a:pt x="26581" y="1300"/>
                  <a:pt x="26569" y="1301"/>
                  <a:pt x="26557" y="1301"/>
                </a:cubicBezTo>
                <a:lnTo>
                  <a:pt x="186" y="1301"/>
                </a:lnTo>
                <a:cubicBezTo>
                  <a:pt x="174" y="1301"/>
                  <a:pt x="162" y="1300"/>
                  <a:pt x="150" y="1298"/>
                </a:cubicBezTo>
                <a:cubicBezTo>
                  <a:pt x="138" y="1295"/>
                  <a:pt x="126" y="1292"/>
                  <a:pt x="115" y="1287"/>
                </a:cubicBezTo>
                <a:cubicBezTo>
                  <a:pt x="104" y="1283"/>
                  <a:pt x="93" y="1277"/>
                  <a:pt x="83" y="1270"/>
                </a:cubicBezTo>
                <a:cubicBezTo>
                  <a:pt x="73" y="1263"/>
                  <a:pt x="63" y="1256"/>
                  <a:pt x="55" y="1247"/>
                </a:cubicBezTo>
                <a:cubicBezTo>
                  <a:pt x="46" y="1238"/>
                  <a:pt x="38" y="1229"/>
                  <a:pt x="31" y="1219"/>
                </a:cubicBezTo>
                <a:cubicBezTo>
                  <a:pt x="25" y="1209"/>
                  <a:pt x="19" y="1198"/>
                  <a:pt x="14" y="1187"/>
                </a:cubicBezTo>
                <a:cubicBezTo>
                  <a:pt x="10" y="1175"/>
                  <a:pt x="6" y="1164"/>
                  <a:pt x="4" y="1152"/>
                </a:cubicBezTo>
                <a:cubicBezTo>
                  <a:pt x="1" y="1140"/>
                  <a:pt x="0" y="1128"/>
                  <a:pt x="0" y="1116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4445640" y="312120"/>
            <a:ext cx="180216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核心优化参数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325960" y="1084320"/>
            <a:ext cx="45273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通过调节以下关键参数，可以平衡</a:t>
            </a:r>
            <a:r>
              <a:rPr lang="zh-CN" sz="1320" b="0" u="none" strike="noStrike">
                <a:solidFill>
                  <a:srgbClr val="4DA6FF"/>
                </a:solidFill>
                <a:effectLst/>
                <a:uFillTx/>
                <a:latin typeface="WenQuanYiZenHei"/>
                <a:ea typeface="WenQuanYiZenHei"/>
              </a:rPr>
              <a:t>生成精度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与</a:t>
            </a:r>
            <a:r>
              <a:rPr lang="zh-CN" sz="1320" b="0" u="none" strike="noStrike">
                <a:solidFill>
                  <a:srgbClr val="FF8C00"/>
                </a:solidFill>
                <a:effectLst/>
                <a:uFillTx/>
                <a:latin typeface="WenQuanYiZenHei"/>
                <a:ea typeface="WenQuanYiZenHei"/>
              </a:rPr>
              <a:t>检索速度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，实现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6838560" y="1094040"/>
            <a:ext cx="363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7" name="任意多边形 136"/>
          <p:cNvSpPr/>
          <p:nvPr/>
        </p:nvSpPr>
        <p:spPr>
          <a:xfrm>
            <a:off x="534600" y="1571040"/>
            <a:ext cx="3008880" cy="2707920"/>
          </a:xfrm>
          <a:custGeom>
            <a:avLst/>
            <a:gdLst/>
            <a:ahLst/>
            <a:cxnLst/>
            <a:rect l="0" t="0" r="r" b="b"/>
            <a:pathLst>
              <a:path w="8358" h="7522">
                <a:moveTo>
                  <a:pt x="0" y="7336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172" y="0"/>
                </a:lnTo>
                <a:cubicBezTo>
                  <a:pt x="8197" y="0"/>
                  <a:pt x="8220" y="4"/>
                  <a:pt x="8243" y="14"/>
                </a:cubicBezTo>
                <a:cubicBezTo>
                  <a:pt x="8266" y="23"/>
                  <a:pt x="8286" y="37"/>
                  <a:pt x="8303" y="54"/>
                </a:cubicBezTo>
                <a:cubicBezTo>
                  <a:pt x="8321" y="71"/>
                  <a:pt x="8334" y="91"/>
                  <a:pt x="8344" y="114"/>
                </a:cubicBezTo>
                <a:cubicBezTo>
                  <a:pt x="8353" y="137"/>
                  <a:pt x="8358" y="161"/>
                  <a:pt x="8358" y="185"/>
                </a:cubicBezTo>
                <a:lnTo>
                  <a:pt x="8358" y="7336"/>
                </a:lnTo>
                <a:cubicBezTo>
                  <a:pt x="8358" y="7361"/>
                  <a:pt x="8353" y="7384"/>
                  <a:pt x="8344" y="7407"/>
                </a:cubicBezTo>
                <a:cubicBezTo>
                  <a:pt x="8334" y="7430"/>
                  <a:pt x="8321" y="7450"/>
                  <a:pt x="8303" y="7467"/>
                </a:cubicBezTo>
                <a:cubicBezTo>
                  <a:pt x="8286" y="7485"/>
                  <a:pt x="8266" y="7498"/>
                  <a:pt x="8243" y="7507"/>
                </a:cubicBezTo>
                <a:cubicBezTo>
                  <a:pt x="8220" y="7517"/>
                  <a:pt x="8197" y="7522"/>
                  <a:pt x="8172" y="7522"/>
                </a:cubicBezTo>
                <a:lnTo>
                  <a:pt x="186" y="7522"/>
                </a:lnTo>
                <a:cubicBezTo>
                  <a:pt x="161" y="7522"/>
                  <a:pt x="138" y="7517"/>
                  <a:pt x="115" y="7507"/>
                </a:cubicBezTo>
                <a:cubicBezTo>
                  <a:pt x="92" y="7498"/>
                  <a:pt x="72" y="7485"/>
                  <a:pt x="55" y="7467"/>
                </a:cubicBezTo>
                <a:cubicBezTo>
                  <a:pt x="37" y="7450"/>
                  <a:pt x="24" y="7430"/>
                  <a:pt x="14" y="7407"/>
                </a:cubicBezTo>
                <a:cubicBezTo>
                  <a:pt x="5" y="7384"/>
                  <a:pt x="0" y="7361"/>
                  <a:pt x="0" y="7336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38" name="任意多边形 137"/>
          <p:cNvSpPr/>
          <p:nvPr/>
        </p:nvSpPr>
        <p:spPr>
          <a:xfrm>
            <a:off x="534600" y="1571040"/>
            <a:ext cx="3008880" cy="2707920"/>
          </a:xfrm>
          <a:custGeom>
            <a:avLst/>
            <a:gdLst/>
            <a:ahLst/>
            <a:cxnLst/>
            <a:rect l="0" t="0" r="r" b="b"/>
            <a:pathLst>
              <a:path w="8358" h="7522">
                <a:moveTo>
                  <a:pt x="0" y="7336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4"/>
                  <a:pt x="161" y="0"/>
                  <a:pt x="186" y="0"/>
                </a:cubicBezTo>
                <a:lnTo>
                  <a:pt x="8172" y="0"/>
                </a:lnTo>
                <a:cubicBezTo>
                  <a:pt x="8197" y="0"/>
                  <a:pt x="8220" y="4"/>
                  <a:pt x="8243" y="14"/>
                </a:cubicBezTo>
                <a:cubicBezTo>
                  <a:pt x="8266" y="23"/>
                  <a:pt x="8286" y="37"/>
                  <a:pt x="8303" y="54"/>
                </a:cubicBezTo>
                <a:cubicBezTo>
                  <a:pt x="8321" y="71"/>
                  <a:pt x="8334" y="91"/>
                  <a:pt x="8344" y="114"/>
                </a:cubicBezTo>
                <a:cubicBezTo>
                  <a:pt x="8353" y="137"/>
                  <a:pt x="8358" y="161"/>
                  <a:pt x="8358" y="185"/>
                </a:cubicBezTo>
                <a:lnTo>
                  <a:pt x="8358" y="7336"/>
                </a:lnTo>
                <a:cubicBezTo>
                  <a:pt x="8358" y="7361"/>
                  <a:pt x="8353" y="7384"/>
                  <a:pt x="8344" y="7407"/>
                </a:cubicBezTo>
                <a:cubicBezTo>
                  <a:pt x="8334" y="7430"/>
                  <a:pt x="8321" y="7450"/>
                  <a:pt x="8303" y="7467"/>
                </a:cubicBezTo>
                <a:cubicBezTo>
                  <a:pt x="8286" y="7485"/>
                  <a:pt x="8266" y="7498"/>
                  <a:pt x="8243" y="7507"/>
                </a:cubicBezTo>
                <a:cubicBezTo>
                  <a:pt x="8220" y="7517"/>
                  <a:pt x="8197" y="7522"/>
                  <a:pt x="8172" y="7522"/>
                </a:cubicBezTo>
                <a:lnTo>
                  <a:pt x="186" y="7522"/>
                </a:lnTo>
                <a:cubicBezTo>
                  <a:pt x="161" y="7522"/>
                  <a:pt x="138" y="7517"/>
                  <a:pt x="115" y="7507"/>
                </a:cubicBezTo>
                <a:cubicBezTo>
                  <a:pt x="92" y="7498"/>
                  <a:pt x="72" y="7485"/>
                  <a:pt x="55" y="7467"/>
                </a:cubicBezTo>
                <a:cubicBezTo>
                  <a:pt x="37" y="7450"/>
                  <a:pt x="24" y="7430"/>
                  <a:pt x="14" y="7407"/>
                </a:cubicBezTo>
                <a:cubicBezTo>
                  <a:pt x="5" y="7384"/>
                  <a:pt x="0" y="7361"/>
                  <a:pt x="0" y="7336"/>
                </a:cubicBezTo>
                <a:moveTo>
                  <a:pt x="23" y="185"/>
                </a:moveTo>
                <a:lnTo>
                  <a:pt x="23" y="7336"/>
                </a:lnTo>
                <a:cubicBezTo>
                  <a:pt x="23" y="7347"/>
                  <a:pt x="24" y="7357"/>
                  <a:pt x="26" y="7368"/>
                </a:cubicBezTo>
                <a:cubicBezTo>
                  <a:pt x="29" y="7378"/>
                  <a:pt x="32" y="7388"/>
                  <a:pt x="36" y="7398"/>
                </a:cubicBezTo>
                <a:cubicBezTo>
                  <a:pt x="40" y="7408"/>
                  <a:pt x="45" y="7417"/>
                  <a:pt x="51" y="7426"/>
                </a:cubicBezTo>
                <a:cubicBezTo>
                  <a:pt x="57" y="7435"/>
                  <a:pt x="63" y="7443"/>
                  <a:pt x="71" y="7451"/>
                </a:cubicBezTo>
                <a:cubicBezTo>
                  <a:pt x="78" y="7458"/>
                  <a:pt x="87" y="7465"/>
                  <a:pt x="96" y="7471"/>
                </a:cubicBezTo>
                <a:cubicBezTo>
                  <a:pt x="104" y="7477"/>
                  <a:pt x="114" y="7482"/>
                  <a:pt x="124" y="7486"/>
                </a:cubicBezTo>
                <a:cubicBezTo>
                  <a:pt x="134" y="7490"/>
                  <a:pt x="144" y="7493"/>
                  <a:pt x="154" y="7495"/>
                </a:cubicBezTo>
                <a:cubicBezTo>
                  <a:pt x="165" y="7497"/>
                  <a:pt x="175" y="7498"/>
                  <a:pt x="186" y="7498"/>
                </a:cubicBezTo>
                <a:lnTo>
                  <a:pt x="8172" y="7498"/>
                </a:lnTo>
                <a:cubicBezTo>
                  <a:pt x="8183" y="7498"/>
                  <a:pt x="8193" y="7497"/>
                  <a:pt x="8204" y="7495"/>
                </a:cubicBezTo>
                <a:cubicBezTo>
                  <a:pt x="8214" y="7493"/>
                  <a:pt x="8224" y="7490"/>
                  <a:pt x="8234" y="7486"/>
                </a:cubicBezTo>
                <a:cubicBezTo>
                  <a:pt x="8244" y="7482"/>
                  <a:pt x="8254" y="7477"/>
                  <a:pt x="8262" y="7471"/>
                </a:cubicBezTo>
                <a:cubicBezTo>
                  <a:pt x="8271" y="7465"/>
                  <a:pt x="8279" y="7458"/>
                  <a:pt x="8287" y="7451"/>
                </a:cubicBezTo>
                <a:cubicBezTo>
                  <a:pt x="8295" y="7443"/>
                  <a:pt x="8301" y="7435"/>
                  <a:pt x="8307" y="7426"/>
                </a:cubicBezTo>
                <a:cubicBezTo>
                  <a:pt x="8313" y="7417"/>
                  <a:pt x="8318" y="7408"/>
                  <a:pt x="8322" y="7398"/>
                </a:cubicBezTo>
                <a:cubicBezTo>
                  <a:pt x="8326" y="7388"/>
                  <a:pt x="8329" y="7378"/>
                  <a:pt x="8331" y="7368"/>
                </a:cubicBezTo>
                <a:cubicBezTo>
                  <a:pt x="8334" y="7357"/>
                  <a:pt x="8335" y="7347"/>
                  <a:pt x="8335" y="7336"/>
                </a:cubicBezTo>
                <a:lnTo>
                  <a:pt x="8335" y="185"/>
                </a:lnTo>
                <a:cubicBezTo>
                  <a:pt x="8335" y="175"/>
                  <a:pt x="8334" y="164"/>
                  <a:pt x="8331" y="154"/>
                </a:cubicBezTo>
                <a:cubicBezTo>
                  <a:pt x="8329" y="143"/>
                  <a:pt x="8326" y="133"/>
                  <a:pt x="8322" y="123"/>
                </a:cubicBezTo>
                <a:cubicBezTo>
                  <a:pt x="8318" y="113"/>
                  <a:pt x="8313" y="104"/>
                  <a:pt x="8307" y="95"/>
                </a:cubicBezTo>
                <a:cubicBezTo>
                  <a:pt x="8301" y="86"/>
                  <a:pt x="8295" y="78"/>
                  <a:pt x="8287" y="70"/>
                </a:cubicBezTo>
                <a:cubicBezTo>
                  <a:pt x="8279" y="63"/>
                  <a:pt x="8271" y="56"/>
                  <a:pt x="8262" y="50"/>
                </a:cubicBezTo>
                <a:cubicBezTo>
                  <a:pt x="8254" y="44"/>
                  <a:pt x="8244" y="39"/>
                  <a:pt x="8234" y="35"/>
                </a:cubicBezTo>
                <a:cubicBezTo>
                  <a:pt x="8224" y="31"/>
                  <a:pt x="8214" y="28"/>
                  <a:pt x="8204" y="26"/>
                </a:cubicBezTo>
                <a:cubicBezTo>
                  <a:pt x="8193" y="24"/>
                  <a:pt x="8183" y="23"/>
                  <a:pt x="8172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9" name="任意多边形 138"/>
          <p:cNvSpPr/>
          <p:nvPr/>
        </p:nvSpPr>
        <p:spPr>
          <a:xfrm>
            <a:off x="743400" y="1779840"/>
            <a:ext cx="501840" cy="501840"/>
          </a:xfrm>
          <a:custGeom>
            <a:avLst/>
            <a:gdLst/>
            <a:ahLst/>
            <a:cxnLst/>
            <a:rect l="0" t="0" r="r" b="b"/>
            <a:pathLst>
              <a:path w="1394" h="1394">
                <a:moveTo>
                  <a:pt x="1394" y="696"/>
                </a:moveTo>
                <a:cubicBezTo>
                  <a:pt x="1394" y="719"/>
                  <a:pt x="1393" y="742"/>
                  <a:pt x="1391" y="765"/>
                </a:cubicBezTo>
                <a:cubicBezTo>
                  <a:pt x="1389" y="787"/>
                  <a:pt x="1385" y="810"/>
                  <a:pt x="1381" y="832"/>
                </a:cubicBezTo>
                <a:cubicBezTo>
                  <a:pt x="1376" y="855"/>
                  <a:pt x="1371" y="877"/>
                  <a:pt x="1364" y="898"/>
                </a:cubicBezTo>
                <a:cubicBezTo>
                  <a:pt x="1358" y="920"/>
                  <a:pt x="1350" y="942"/>
                  <a:pt x="1341" y="963"/>
                </a:cubicBezTo>
                <a:cubicBezTo>
                  <a:pt x="1333" y="984"/>
                  <a:pt x="1323" y="1004"/>
                  <a:pt x="1312" y="1025"/>
                </a:cubicBezTo>
                <a:cubicBezTo>
                  <a:pt x="1301" y="1045"/>
                  <a:pt x="1290" y="1064"/>
                  <a:pt x="1277" y="1083"/>
                </a:cubicBezTo>
                <a:cubicBezTo>
                  <a:pt x="1264" y="1102"/>
                  <a:pt x="1251" y="1120"/>
                  <a:pt x="1236" y="1138"/>
                </a:cubicBezTo>
                <a:cubicBezTo>
                  <a:pt x="1222" y="1156"/>
                  <a:pt x="1206" y="1173"/>
                  <a:pt x="1190" y="1189"/>
                </a:cubicBezTo>
                <a:cubicBezTo>
                  <a:pt x="1174" y="1205"/>
                  <a:pt x="1157" y="1220"/>
                  <a:pt x="1140" y="1235"/>
                </a:cubicBezTo>
                <a:cubicBezTo>
                  <a:pt x="1122" y="1249"/>
                  <a:pt x="1104" y="1263"/>
                  <a:pt x="1085" y="1275"/>
                </a:cubicBezTo>
                <a:cubicBezTo>
                  <a:pt x="1066" y="1288"/>
                  <a:pt x="1046" y="1300"/>
                  <a:pt x="1026" y="1310"/>
                </a:cubicBezTo>
                <a:cubicBezTo>
                  <a:pt x="1006" y="1322"/>
                  <a:pt x="985" y="1332"/>
                  <a:pt x="964" y="1341"/>
                </a:cubicBezTo>
                <a:cubicBezTo>
                  <a:pt x="943" y="1349"/>
                  <a:pt x="922" y="1357"/>
                  <a:pt x="900" y="1364"/>
                </a:cubicBezTo>
                <a:cubicBezTo>
                  <a:pt x="878" y="1370"/>
                  <a:pt x="856" y="1376"/>
                  <a:pt x="834" y="1380"/>
                </a:cubicBezTo>
                <a:cubicBezTo>
                  <a:pt x="811" y="1385"/>
                  <a:pt x="789" y="1388"/>
                  <a:pt x="766" y="1390"/>
                </a:cubicBezTo>
                <a:cubicBezTo>
                  <a:pt x="743" y="1393"/>
                  <a:pt x="721" y="1394"/>
                  <a:pt x="698" y="1394"/>
                </a:cubicBezTo>
                <a:cubicBezTo>
                  <a:pt x="675" y="1394"/>
                  <a:pt x="652" y="1393"/>
                  <a:pt x="630" y="1390"/>
                </a:cubicBezTo>
                <a:cubicBezTo>
                  <a:pt x="607" y="1388"/>
                  <a:pt x="584" y="1385"/>
                  <a:pt x="562" y="1380"/>
                </a:cubicBezTo>
                <a:cubicBezTo>
                  <a:pt x="540" y="1376"/>
                  <a:pt x="518" y="1370"/>
                  <a:pt x="496" y="1364"/>
                </a:cubicBezTo>
                <a:cubicBezTo>
                  <a:pt x="474" y="1357"/>
                  <a:pt x="452" y="1349"/>
                  <a:pt x="431" y="1341"/>
                </a:cubicBezTo>
                <a:cubicBezTo>
                  <a:pt x="410" y="1332"/>
                  <a:pt x="390" y="1322"/>
                  <a:pt x="370" y="1310"/>
                </a:cubicBezTo>
                <a:cubicBezTo>
                  <a:pt x="349" y="1300"/>
                  <a:pt x="330" y="1288"/>
                  <a:pt x="311" y="1275"/>
                </a:cubicBezTo>
                <a:cubicBezTo>
                  <a:pt x="292" y="1263"/>
                  <a:pt x="274" y="1249"/>
                  <a:pt x="256" y="1235"/>
                </a:cubicBezTo>
                <a:cubicBezTo>
                  <a:pt x="238" y="1220"/>
                  <a:pt x="222" y="1205"/>
                  <a:pt x="205" y="1189"/>
                </a:cubicBezTo>
                <a:cubicBezTo>
                  <a:pt x="189" y="1173"/>
                  <a:pt x="174" y="1156"/>
                  <a:pt x="160" y="1138"/>
                </a:cubicBezTo>
                <a:cubicBezTo>
                  <a:pt x="145" y="1120"/>
                  <a:pt x="131" y="1102"/>
                  <a:pt x="119" y="1083"/>
                </a:cubicBezTo>
                <a:cubicBezTo>
                  <a:pt x="106" y="1064"/>
                  <a:pt x="94" y="1045"/>
                  <a:pt x="84" y="1025"/>
                </a:cubicBezTo>
                <a:cubicBezTo>
                  <a:pt x="73" y="1004"/>
                  <a:pt x="63" y="984"/>
                  <a:pt x="54" y="963"/>
                </a:cubicBezTo>
                <a:cubicBezTo>
                  <a:pt x="46" y="942"/>
                  <a:pt x="38" y="920"/>
                  <a:pt x="31" y="898"/>
                </a:cubicBezTo>
                <a:cubicBezTo>
                  <a:pt x="25" y="877"/>
                  <a:pt x="18" y="855"/>
                  <a:pt x="14" y="832"/>
                </a:cubicBezTo>
                <a:cubicBezTo>
                  <a:pt x="9" y="810"/>
                  <a:pt x="6" y="787"/>
                  <a:pt x="4" y="765"/>
                </a:cubicBezTo>
                <a:cubicBezTo>
                  <a:pt x="2" y="742"/>
                  <a:pt x="0" y="719"/>
                  <a:pt x="0" y="696"/>
                </a:cubicBezTo>
                <a:cubicBezTo>
                  <a:pt x="0" y="673"/>
                  <a:pt x="2" y="651"/>
                  <a:pt x="4" y="628"/>
                </a:cubicBezTo>
                <a:cubicBezTo>
                  <a:pt x="6" y="605"/>
                  <a:pt x="9" y="583"/>
                  <a:pt x="14" y="560"/>
                </a:cubicBezTo>
                <a:cubicBezTo>
                  <a:pt x="18" y="538"/>
                  <a:pt x="25" y="516"/>
                  <a:pt x="31" y="494"/>
                </a:cubicBezTo>
                <a:cubicBezTo>
                  <a:pt x="38" y="472"/>
                  <a:pt x="46" y="451"/>
                  <a:pt x="54" y="430"/>
                </a:cubicBezTo>
                <a:cubicBezTo>
                  <a:pt x="63" y="409"/>
                  <a:pt x="73" y="388"/>
                  <a:pt x="84" y="368"/>
                </a:cubicBezTo>
                <a:cubicBezTo>
                  <a:pt x="94" y="348"/>
                  <a:pt x="106" y="328"/>
                  <a:pt x="119" y="309"/>
                </a:cubicBezTo>
                <a:cubicBezTo>
                  <a:pt x="131" y="290"/>
                  <a:pt x="145" y="272"/>
                  <a:pt x="160" y="254"/>
                </a:cubicBezTo>
                <a:cubicBezTo>
                  <a:pt x="174" y="237"/>
                  <a:pt x="189" y="220"/>
                  <a:pt x="205" y="204"/>
                </a:cubicBezTo>
                <a:cubicBezTo>
                  <a:pt x="222" y="188"/>
                  <a:pt x="238" y="172"/>
                  <a:pt x="256" y="158"/>
                </a:cubicBezTo>
                <a:cubicBezTo>
                  <a:pt x="274" y="143"/>
                  <a:pt x="292" y="130"/>
                  <a:pt x="311" y="117"/>
                </a:cubicBezTo>
                <a:cubicBezTo>
                  <a:pt x="330" y="105"/>
                  <a:pt x="349" y="93"/>
                  <a:pt x="370" y="82"/>
                </a:cubicBezTo>
                <a:cubicBezTo>
                  <a:pt x="390" y="71"/>
                  <a:pt x="410" y="62"/>
                  <a:pt x="431" y="53"/>
                </a:cubicBezTo>
                <a:cubicBezTo>
                  <a:pt x="452" y="44"/>
                  <a:pt x="474" y="36"/>
                  <a:pt x="496" y="30"/>
                </a:cubicBezTo>
                <a:cubicBezTo>
                  <a:pt x="518" y="23"/>
                  <a:pt x="540" y="18"/>
                  <a:pt x="562" y="13"/>
                </a:cubicBezTo>
                <a:cubicBezTo>
                  <a:pt x="584" y="9"/>
                  <a:pt x="607" y="5"/>
                  <a:pt x="630" y="3"/>
                </a:cubicBezTo>
                <a:cubicBezTo>
                  <a:pt x="652" y="1"/>
                  <a:pt x="675" y="0"/>
                  <a:pt x="698" y="0"/>
                </a:cubicBezTo>
                <a:cubicBezTo>
                  <a:pt x="721" y="0"/>
                  <a:pt x="743" y="1"/>
                  <a:pt x="766" y="3"/>
                </a:cubicBezTo>
                <a:cubicBezTo>
                  <a:pt x="789" y="5"/>
                  <a:pt x="811" y="9"/>
                  <a:pt x="834" y="13"/>
                </a:cubicBezTo>
                <a:cubicBezTo>
                  <a:pt x="856" y="18"/>
                  <a:pt x="878" y="23"/>
                  <a:pt x="900" y="30"/>
                </a:cubicBezTo>
                <a:cubicBezTo>
                  <a:pt x="922" y="36"/>
                  <a:pt x="943" y="44"/>
                  <a:pt x="964" y="53"/>
                </a:cubicBezTo>
                <a:cubicBezTo>
                  <a:pt x="985" y="62"/>
                  <a:pt x="1006" y="71"/>
                  <a:pt x="1026" y="82"/>
                </a:cubicBezTo>
                <a:cubicBezTo>
                  <a:pt x="1046" y="93"/>
                  <a:pt x="1066" y="105"/>
                  <a:pt x="1085" y="117"/>
                </a:cubicBezTo>
                <a:cubicBezTo>
                  <a:pt x="1104" y="130"/>
                  <a:pt x="1122" y="143"/>
                  <a:pt x="1140" y="158"/>
                </a:cubicBezTo>
                <a:cubicBezTo>
                  <a:pt x="1157" y="172"/>
                  <a:pt x="1174" y="188"/>
                  <a:pt x="1190" y="204"/>
                </a:cubicBezTo>
                <a:cubicBezTo>
                  <a:pt x="1206" y="220"/>
                  <a:pt x="1222" y="237"/>
                  <a:pt x="1236" y="254"/>
                </a:cubicBezTo>
                <a:cubicBezTo>
                  <a:pt x="1251" y="272"/>
                  <a:pt x="1264" y="290"/>
                  <a:pt x="1277" y="309"/>
                </a:cubicBezTo>
                <a:cubicBezTo>
                  <a:pt x="1290" y="328"/>
                  <a:pt x="1301" y="348"/>
                  <a:pt x="1312" y="368"/>
                </a:cubicBezTo>
                <a:cubicBezTo>
                  <a:pt x="1323" y="388"/>
                  <a:pt x="1333" y="409"/>
                  <a:pt x="1341" y="430"/>
                </a:cubicBezTo>
                <a:cubicBezTo>
                  <a:pt x="1350" y="451"/>
                  <a:pt x="1358" y="472"/>
                  <a:pt x="1364" y="494"/>
                </a:cubicBezTo>
                <a:cubicBezTo>
                  <a:pt x="1371" y="516"/>
                  <a:pt x="1376" y="538"/>
                  <a:pt x="1381" y="560"/>
                </a:cubicBezTo>
                <a:cubicBezTo>
                  <a:pt x="1385" y="583"/>
                  <a:pt x="1389" y="605"/>
                  <a:pt x="1391" y="628"/>
                </a:cubicBezTo>
                <a:cubicBezTo>
                  <a:pt x="1393" y="651"/>
                  <a:pt x="1394" y="673"/>
                  <a:pt x="1394" y="696"/>
                </a:cubicBezTo>
                <a:close/>
              </a:path>
            </a:pathLst>
          </a:custGeom>
          <a:solidFill>
            <a:srgbClr val="4DA6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0" name="图片 139"/>
          <p:cNvPicPr/>
          <p:nvPr/>
        </p:nvPicPr>
        <p:blipFill>
          <a:blip r:embed="rId5"/>
          <a:stretch/>
        </p:blipFill>
        <p:spPr>
          <a:xfrm>
            <a:off x="869040" y="190548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1" name="文本框 140"/>
          <p:cNvSpPr txBox="1"/>
          <p:nvPr/>
        </p:nvSpPr>
        <p:spPr>
          <a:xfrm>
            <a:off x="7200720" y="1084320"/>
            <a:ext cx="11743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系统的最佳性能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1378800" y="178740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检索深度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3" name="图片 142"/>
          <p:cNvPicPr/>
          <p:nvPr/>
        </p:nvPicPr>
        <p:blipFill>
          <a:blip r:embed="rId6"/>
          <a:stretch/>
        </p:blipFill>
        <p:spPr>
          <a:xfrm>
            <a:off x="743760" y="246528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4" name="文本框 143"/>
          <p:cNvSpPr txBox="1"/>
          <p:nvPr/>
        </p:nvSpPr>
        <p:spPr>
          <a:xfrm>
            <a:off x="1378800" y="2078280"/>
            <a:ext cx="369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93C5FD"/>
                </a:solidFill>
                <a:effectLst/>
                <a:uFillTx/>
                <a:latin typeface="Arial"/>
                <a:ea typeface="Arial"/>
              </a:rPr>
              <a:t>top_k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5" name="图片 144"/>
          <p:cNvPicPr/>
          <p:nvPr/>
        </p:nvPicPr>
        <p:blipFill>
          <a:blip r:embed="rId6"/>
          <a:stretch/>
        </p:blipFill>
        <p:spPr>
          <a:xfrm>
            <a:off x="743760" y="276624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6" name="文本框 145"/>
          <p:cNvSpPr txBox="1"/>
          <p:nvPr/>
        </p:nvSpPr>
        <p:spPr>
          <a:xfrm>
            <a:off x="910800" y="242856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控制检索模块返回的候选内容数量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910800" y="2729160"/>
            <a:ext cx="24148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较高的检索深度有助于为生成提供更多上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48" name="图片 147"/>
          <p:cNvPicPr/>
          <p:nvPr/>
        </p:nvPicPr>
        <p:blipFill>
          <a:blip r:embed="rId7"/>
          <a:stretch/>
        </p:blipFill>
        <p:spPr>
          <a:xfrm>
            <a:off x="743760" y="326736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9" name="文本框 148"/>
          <p:cNvSpPr txBox="1"/>
          <p:nvPr/>
        </p:nvSpPr>
        <p:spPr>
          <a:xfrm>
            <a:off x="910800" y="292968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下文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910800" y="323064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但可能增加响应时间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743760" y="363096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检索深度设置示例：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743760" y="3939840"/>
            <a:ext cx="1011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浅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844200" y="3945600"/>
            <a:ext cx="151560" cy="11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 (2)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1839600" y="3939840"/>
            <a:ext cx="1011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中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1940040" y="3945600"/>
            <a:ext cx="241200" cy="11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 (3-5)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3025080" y="3939840"/>
            <a:ext cx="1011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深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7" name="任意多边形 156"/>
          <p:cNvSpPr/>
          <p:nvPr/>
        </p:nvSpPr>
        <p:spPr>
          <a:xfrm>
            <a:off x="3944160" y="1571040"/>
            <a:ext cx="3008880" cy="2707920"/>
          </a:xfrm>
          <a:custGeom>
            <a:avLst/>
            <a:gdLst/>
            <a:ahLst/>
            <a:cxnLst/>
            <a:rect l="0" t="0" r="r" b="b"/>
            <a:pathLst>
              <a:path w="8358" h="7522">
                <a:moveTo>
                  <a:pt x="14" y="114"/>
                </a:moveTo>
                <a:cubicBezTo>
                  <a:pt x="24" y="91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8172" y="0"/>
                </a:lnTo>
                <a:cubicBezTo>
                  <a:pt x="8197" y="0"/>
                  <a:pt x="8220" y="4"/>
                  <a:pt x="8243" y="14"/>
                </a:cubicBezTo>
                <a:cubicBezTo>
                  <a:pt x="8266" y="23"/>
                  <a:pt x="8286" y="37"/>
                  <a:pt x="8303" y="54"/>
                </a:cubicBezTo>
                <a:cubicBezTo>
                  <a:pt x="8321" y="71"/>
                  <a:pt x="8334" y="91"/>
                  <a:pt x="8344" y="114"/>
                </a:cubicBezTo>
                <a:cubicBezTo>
                  <a:pt x="8353" y="137"/>
                  <a:pt x="8358" y="161"/>
                  <a:pt x="8358" y="185"/>
                </a:cubicBezTo>
                <a:lnTo>
                  <a:pt x="8358" y="7336"/>
                </a:lnTo>
                <a:cubicBezTo>
                  <a:pt x="8358" y="7361"/>
                  <a:pt x="8353" y="7384"/>
                  <a:pt x="8344" y="7407"/>
                </a:cubicBezTo>
                <a:cubicBezTo>
                  <a:pt x="8334" y="7430"/>
                  <a:pt x="8321" y="7450"/>
                  <a:pt x="8303" y="7467"/>
                </a:cubicBezTo>
                <a:cubicBezTo>
                  <a:pt x="8286" y="7485"/>
                  <a:pt x="8266" y="7498"/>
                  <a:pt x="8243" y="7507"/>
                </a:cubicBezTo>
                <a:cubicBezTo>
                  <a:pt x="8220" y="7517"/>
                  <a:pt x="8197" y="7522"/>
                  <a:pt x="8172" y="7522"/>
                </a:cubicBezTo>
                <a:lnTo>
                  <a:pt x="186" y="7522"/>
                </a:lnTo>
                <a:cubicBezTo>
                  <a:pt x="161" y="7522"/>
                  <a:pt x="137" y="7517"/>
                  <a:pt x="115" y="7507"/>
                </a:cubicBezTo>
                <a:cubicBezTo>
                  <a:pt x="92" y="7498"/>
                  <a:pt x="72" y="7485"/>
                  <a:pt x="54" y="7467"/>
                </a:cubicBezTo>
                <a:cubicBezTo>
                  <a:pt x="37" y="7450"/>
                  <a:pt x="24" y="7430"/>
                  <a:pt x="14" y="7407"/>
                </a:cubicBezTo>
                <a:cubicBezTo>
                  <a:pt x="5" y="7384"/>
                  <a:pt x="0" y="7361"/>
                  <a:pt x="0" y="7336"/>
                </a:cubicBez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58" name="任意多边形 157"/>
          <p:cNvSpPr/>
          <p:nvPr/>
        </p:nvSpPr>
        <p:spPr>
          <a:xfrm>
            <a:off x="3944160" y="1571040"/>
            <a:ext cx="3008880" cy="2707920"/>
          </a:xfrm>
          <a:custGeom>
            <a:avLst/>
            <a:gdLst/>
            <a:ahLst/>
            <a:cxnLst/>
            <a:rect l="0" t="0" r="r" b="b"/>
            <a:pathLst>
              <a:path w="8358" h="7522">
                <a:moveTo>
                  <a:pt x="0" y="7336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1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8172" y="0"/>
                </a:lnTo>
                <a:cubicBezTo>
                  <a:pt x="8197" y="0"/>
                  <a:pt x="8220" y="4"/>
                  <a:pt x="8243" y="14"/>
                </a:cubicBezTo>
                <a:cubicBezTo>
                  <a:pt x="8266" y="23"/>
                  <a:pt x="8286" y="37"/>
                  <a:pt x="8303" y="54"/>
                </a:cubicBezTo>
                <a:cubicBezTo>
                  <a:pt x="8321" y="71"/>
                  <a:pt x="8334" y="91"/>
                  <a:pt x="8344" y="114"/>
                </a:cubicBezTo>
                <a:cubicBezTo>
                  <a:pt x="8353" y="137"/>
                  <a:pt x="8358" y="161"/>
                  <a:pt x="8358" y="185"/>
                </a:cubicBezTo>
                <a:lnTo>
                  <a:pt x="8358" y="7336"/>
                </a:lnTo>
                <a:cubicBezTo>
                  <a:pt x="8358" y="7361"/>
                  <a:pt x="8353" y="7384"/>
                  <a:pt x="8344" y="7407"/>
                </a:cubicBezTo>
                <a:cubicBezTo>
                  <a:pt x="8334" y="7430"/>
                  <a:pt x="8321" y="7450"/>
                  <a:pt x="8303" y="7467"/>
                </a:cubicBezTo>
                <a:cubicBezTo>
                  <a:pt x="8286" y="7485"/>
                  <a:pt x="8266" y="7498"/>
                  <a:pt x="8243" y="7507"/>
                </a:cubicBezTo>
                <a:cubicBezTo>
                  <a:pt x="8220" y="7517"/>
                  <a:pt x="8197" y="7522"/>
                  <a:pt x="8172" y="7522"/>
                </a:cubicBezTo>
                <a:lnTo>
                  <a:pt x="186" y="7522"/>
                </a:lnTo>
                <a:cubicBezTo>
                  <a:pt x="161" y="7522"/>
                  <a:pt x="137" y="7517"/>
                  <a:pt x="115" y="7507"/>
                </a:cubicBezTo>
                <a:cubicBezTo>
                  <a:pt x="92" y="7498"/>
                  <a:pt x="72" y="7485"/>
                  <a:pt x="54" y="7467"/>
                </a:cubicBezTo>
                <a:cubicBezTo>
                  <a:pt x="37" y="7450"/>
                  <a:pt x="24" y="7430"/>
                  <a:pt x="14" y="7407"/>
                </a:cubicBezTo>
                <a:cubicBezTo>
                  <a:pt x="5" y="7384"/>
                  <a:pt x="0" y="7361"/>
                  <a:pt x="0" y="7336"/>
                </a:cubicBezTo>
                <a:moveTo>
                  <a:pt x="23" y="185"/>
                </a:moveTo>
                <a:lnTo>
                  <a:pt x="23" y="7336"/>
                </a:lnTo>
                <a:cubicBezTo>
                  <a:pt x="23" y="7347"/>
                  <a:pt x="24" y="7357"/>
                  <a:pt x="26" y="7368"/>
                </a:cubicBezTo>
                <a:cubicBezTo>
                  <a:pt x="28" y="7378"/>
                  <a:pt x="32" y="7388"/>
                  <a:pt x="36" y="7398"/>
                </a:cubicBezTo>
                <a:cubicBezTo>
                  <a:pt x="40" y="7408"/>
                  <a:pt x="45" y="7417"/>
                  <a:pt x="51" y="7426"/>
                </a:cubicBezTo>
                <a:cubicBezTo>
                  <a:pt x="57" y="7435"/>
                  <a:pt x="63" y="7443"/>
                  <a:pt x="71" y="7451"/>
                </a:cubicBezTo>
                <a:cubicBezTo>
                  <a:pt x="78" y="7458"/>
                  <a:pt x="87" y="7465"/>
                  <a:pt x="95" y="7471"/>
                </a:cubicBezTo>
                <a:cubicBezTo>
                  <a:pt x="104" y="7477"/>
                  <a:pt x="114" y="7482"/>
                  <a:pt x="124" y="7486"/>
                </a:cubicBezTo>
                <a:cubicBezTo>
                  <a:pt x="133" y="7490"/>
                  <a:pt x="144" y="7493"/>
                  <a:pt x="154" y="7495"/>
                </a:cubicBezTo>
                <a:cubicBezTo>
                  <a:pt x="165" y="7497"/>
                  <a:pt x="175" y="7498"/>
                  <a:pt x="186" y="7498"/>
                </a:cubicBezTo>
                <a:lnTo>
                  <a:pt x="8172" y="7498"/>
                </a:lnTo>
                <a:cubicBezTo>
                  <a:pt x="8183" y="7498"/>
                  <a:pt x="8193" y="7497"/>
                  <a:pt x="8204" y="7495"/>
                </a:cubicBezTo>
                <a:cubicBezTo>
                  <a:pt x="8214" y="7493"/>
                  <a:pt x="8224" y="7490"/>
                  <a:pt x="8234" y="7486"/>
                </a:cubicBezTo>
                <a:cubicBezTo>
                  <a:pt x="8244" y="7482"/>
                  <a:pt x="8253" y="7477"/>
                  <a:pt x="8262" y="7471"/>
                </a:cubicBezTo>
                <a:cubicBezTo>
                  <a:pt x="8271" y="7465"/>
                  <a:pt x="8279" y="7458"/>
                  <a:pt x="8287" y="7451"/>
                </a:cubicBezTo>
                <a:cubicBezTo>
                  <a:pt x="8294" y="7443"/>
                  <a:pt x="8301" y="7435"/>
                  <a:pt x="8307" y="7426"/>
                </a:cubicBezTo>
                <a:cubicBezTo>
                  <a:pt x="8313" y="7417"/>
                  <a:pt x="8318" y="7408"/>
                  <a:pt x="8322" y="7398"/>
                </a:cubicBezTo>
                <a:cubicBezTo>
                  <a:pt x="8326" y="7388"/>
                  <a:pt x="8329" y="7378"/>
                  <a:pt x="8331" y="7368"/>
                </a:cubicBezTo>
                <a:cubicBezTo>
                  <a:pt x="8334" y="7357"/>
                  <a:pt x="8335" y="7347"/>
                  <a:pt x="8335" y="7336"/>
                </a:cubicBezTo>
                <a:lnTo>
                  <a:pt x="8335" y="185"/>
                </a:lnTo>
                <a:cubicBezTo>
                  <a:pt x="8335" y="175"/>
                  <a:pt x="8334" y="164"/>
                  <a:pt x="8331" y="154"/>
                </a:cubicBezTo>
                <a:cubicBezTo>
                  <a:pt x="8329" y="143"/>
                  <a:pt x="8326" y="133"/>
                  <a:pt x="8322" y="123"/>
                </a:cubicBezTo>
                <a:cubicBezTo>
                  <a:pt x="8318" y="113"/>
                  <a:pt x="8313" y="104"/>
                  <a:pt x="8307" y="95"/>
                </a:cubicBezTo>
                <a:cubicBezTo>
                  <a:pt x="8301" y="86"/>
                  <a:pt x="8294" y="78"/>
                  <a:pt x="8287" y="70"/>
                </a:cubicBezTo>
                <a:cubicBezTo>
                  <a:pt x="8279" y="63"/>
                  <a:pt x="8271" y="56"/>
                  <a:pt x="8262" y="50"/>
                </a:cubicBezTo>
                <a:cubicBezTo>
                  <a:pt x="8253" y="44"/>
                  <a:pt x="8244" y="39"/>
                  <a:pt x="8234" y="35"/>
                </a:cubicBezTo>
                <a:cubicBezTo>
                  <a:pt x="8224" y="31"/>
                  <a:pt x="8214" y="28"/>
                  <a:pt x="8204" y="26"/>
                </a:cubicBezTo>
                <a:cubicBezTo>
                  <a:pt x="8193" y="24"/>
                  <a:pt x="8183" y="23"/>
                  <a:pt x="8172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3" y="31"/>
                  <a:pt x="124" y="35"/>
                </a:cubicBezTo>
                <a:cubicBezTo>
                  <a:pt x="114" y="39"/>
                  <a:pt x="104" y="44"/>
                  <a:pt x="95" y="50"/>
                </a:cubicBezTo>
                <a:cubicBezTo>
                  <a:pt x="87" y="56"/>
                  <a:pt x="78" y="63"/>
                  <a:pt x="71" y="70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9" name="任意多边形 158"/>
          <p:cNvSpPr/>
          <p:nvPr/>
        </p:nvSpPr>
        <p:spPr>
          <a:xfrm>
            <a:off x="4152960" y="1779840"/>
            <a:ext cx="501840" cy="501840"/>
          </a:xfrm>
          <a:custGeom>
            <a:avLst/>
            <a:gdLst/>
            <a:ahLst/>
            <a:cxnLst/>
            <a:rect l="0" t="0" r="r" b="b"/>
            <a:pathLst>
              <a:path w="1394" h="1394">
                <a:moveTo>
                  <a:pt x="1394" y="696"/>
                </a:moveTo>
                <a:cubicBezTo>
                  <a:pt x="1394" y="719"/>
                  <a:pt x="1393" y="742"/>
                  <a:pt x="1391" y="765"/>
                </a:cubicBezTo>
                <a:cubicBezTo>
                  <a:pt x="1389" y="787"/>
                  <a:pt x="1385" y="810"/>
                  <a:pt x="1381" y="832"/>
                </a:cubicBezTo>
                <a:cubicBezTo>
                  <a:pt x="1376" y="855"/>
                  <a:pt x="1371" y="877"/>
                  <a:pt x="1364" y="898"/>
                </a:cubicBezTo>
                <a:cubicBezTo>
                  <a:pt x="1358" y="920"/>
                  <a:pt x="1350" y="942"/>
                  <a:pt x="1341" y="963"/>
                </a:cubicBezTo>
                <a:cubicBezTo>
                  <a:pt x="1332" y="984"/>
                  <a:pt x="1323" y="1004"/>
                  <a:pt x="1312" y="1025"/>
                </a:cubicBezTo>
                <a:cubicBezTo>
                  <a:pt x="1301" y="1045"/>
                  <a:pt x="1289" y="1064"/>
                  <a:pt x="1277" y="1083"/>
                </a:cubicBezTo>
                <a:cubicBezTo>
                  <a:pt x="1264" y="1102"/>
                  <a:pt x="1251" y="1120"/>
                  <a:pt x="1236" y="1138"/>
                </a:cubicBezTo>
                <a:cubicBezTo>
                  <a:pt x="1222" y="1156"/>
                  <a:pt x="1206" y="1173"/>
                  <a:pt x="1190" y="1189"/>
                </a:cubicBezTo>
                <a:cubicBezTo>
                  <a:pt x="1174" y="1205"/>
                  <a:pt x="1157" y="1220"/>
                  <a:pt x="1140" y="1235"/>
                </a:cubicBezTo>
                <a:cubicBezTo>
                  <a:pt x="1122" y="1249"/>
                  <a:pt x="1104" y="1263"/>
                  <a:pt x="1085" y="1275"/>
                </a:cubicBezTo>
                <a:cubicBezTo>
                  <a:pt x="1066" y="1288"/>
                  <a:pt x="1046" y="1300"/>
                  <a:pt x="1026" y="1310"/>
                </a:cubicBezTo>
                <a:cubicBezTo>
                  <a:pt x="1006" y="1322"/>
                  <a:pt x="985" y="1332"/>
                  <a:pt x="964" y="1341"/>
                </a:cubicBezTo>
                <a:cubicBezTo>
                  <a:pt x="943" y="1349"/>
                  <a:pt x="922" y="1357"/>
                  <a:pt x="900" y="1364"/>
                </a:cubicBezTo>
                <a:cubicBezTo>
                  <a:pt x="878" y="1370"/>
                  <a:pt x="856" y="1376"/>
                  <a:pt x="834" y="1380"/>
                </a:cubicBezTo>
                <a:cubicBezTo>
                  <a:pt x="811" y="1385"/>
                  <a:pt x="789" y="1388"/>
                  <a:pt x="766" y="1390"/>
                </a:cubicBezTo>
                <a:cubicBezTo>
                  <a:pt x="743" y="1393"/>
                  <a:pt x="721" y="1394"/>
                  <a:pt x="698" y="1394"/>
                </a:cubicBezTo>
                <a:cubicBezTo>
                  <a:pt x="675" y="1394"/>
                  <a:pt x="652" y="1393"/>
                  <a:pt x="630" y="1390"/>
                </a:cubicBezTo>
                <a:cubicBezTo>
                  <a:pt x="607" y="1388"/>
                  <a:pt x="584" y="1385"/>
                  <a:pt x="562" y="1380"/>
                </a:cubicBezTo>
                <a:cubicBezTo>
                  <a:pt x="540" y="1376"/>
                  <a:pt x="517" y="1370"/>
                  <a:pt x="496" y="1364"/>
                </a:cubicBezTo>
                <a:cubicBezTo>
                  <a:pt x="474" y="1357"/>
                  <a:pt x="452" y="1349"/>
                  <a:pt x="431" y="1341"/>
                </a:cubicBezTo>
                <a:cubicBezTo>
                  <a:pt x="410" y="1332"/>
                  <a:pt x="390" y="1322"/>
                  <a:pt x="370" y="1310"/>
                </a:cubicBezTo>
                <a:cubicBezTo>
                  <a:pt x="349" y="1300"/>
                  <a:pt x="330" y="1288"/>
                  <a:pt x="311" y="1275"/>
                </a:cubicBezTo>
                <a:cubicBezTo>
                  <a:pt x="291" y="1263"/>
                  <a:pt x="273" y="1249"/>
                  <a:pt x="255" y="1235"/>
                </a:cubicBezTo>
                <a:cubicBezTo>
                  <a:pt x="237" y="1220"/>
                  <a:pt x="220" y="1205"/>
                  <a:pt x="204" y="1189"/>
                </a:cubicBezTo>
                <a:cubicBezTo>
                  <a:pt x="188" y="1173"/>
                  <a:pt x="173" y="1156"/>
                  <a:pt x="158" y="1138"/>
                </a:cubicBezTo>
                <a:cubicBezTo>
                  <a:pt x="144" y="1120"/>
                  <a:pt x="130" y="1102"/>
                  <a:pt x="118" y="1083"/>
                </a:cubicBezTo>
                <a:cubicBezTo>
                  <a:pt x="105" y="1064"/>
                  <a:pt x="93" y="1045"/>
                  <a:pt x="83" y="1025"/>
                </a:cubicBezTo>
                <a:cubicBezTo>
                  <a:pt x="72" y="1004"/>
                  <a:pt x="62" y="984"/>
                  <a:pt x="53" y="963"/>
                </a:cubicBezTo>
                <a:cubicBezTo>
                  <a:pt x="45" y="942"/>
                  <a:pt x="37" y="920"/>
                  <a:pt x="30" y="898"/>
                </a:cubicBezTo>
                <a:cubicBezTo>
                  <a:pt x="24" y="877"/>
                  <a:pt x="18" y="855"/>
                  <a:pt x="14" y="832"/>
                </a:cubicBezTo>
                <a:cubicBezTo>
                  <a:pt x="9" y="810"/>
                  <a:pt x="6" y="787"/>
                  <a:pt x="4" y="765"/>
                </a:cubicBezTo>
                <a:cubicBezTo>
                  <a:pt x="2" y="742"/>
                  <a:pt x="0" y="719"/>
                  <a:pt x="0" y="696"/>
                </a:cubicBezTo>
                <a:cubicBezTo>
                  <a:pt x="0" y="673"/>
                  <a:pt x="2" y="651"/>
                  <a:pt x="4" y="628"/>
                </a:cubicBezTo>
                <a:cubicBezTo>
                  <a:pt x="6" y="605"/>
                  <a:pt x="9" y="583"/>
                  <a:pt x="14" y="560"/>
                </a:cubicBezTo>
                <a:cubicBezTo>
                  <a:pt x="18" y="538"/>
                  <a:pt x="24" y="516"/>
                  <a:pt x="30" y="494"/>
                </a:cubicBezTo>
                <a:cubicBezTo>
                  <a:pt x="37" y="472"/>
                  <a:pt x="45" y="451"/>
                  <a:pt x="53" y="430"/>
                </a:cubicBezTo>
                <a:cubicBezTo>
                  <a:pt x="62" y="409"/>
                  <a:pt x="72" y="388"/>
                  <a:pt x="83" y="368"/>
                </a:cubicBezTo>
                <a:cubicBezTo>
                  <a:pt x="93" y="348"/>
                  <a:pt x="105" y="328"/>
                  <a:pt x="118" y="309"/>
                </a:cubicBezTo>
                <a:cubicBezTo>
                  <a:pt x="130" y="290"/>
                  <a:pt x="144" y="272"/>
                  <a:pt x="158" y="254"/>
                </a:cubicBezTo>
                <a:cubicBezTo>
                  <a:pt x="173" y="237"/>
                  <a:pt x="188" y="220"/>
                  <a:pt x="204" y="204"/>
                </a:cubicBezTo>
                <a:cubicBezTo>
                  <a:pt x="220" y="188"/>
                  <a:pt x="237" y="172"/>
                  <a:pt x="255" y="158"/>
                </a:cubicBezTo>
                <a:cubicBezTo>
                  <a:pt x="273" y="143"/>
                  <a:pt x="291" y="130"/>
                  <a:pt x="311" y="117"/>
                </a:cubicBezTo>
                <a:cubicBezTo>
                  <a:pt x="330" y="105"/>
                  <a:pt x="349" y="93"/>
                  <a:pt x="370" y="82"/>
                </a:cubicBezTo>
                <a:cubicBezTo>
                  <a:pt x="390" y="71"/>
                  <a:pt x="410" y="62"/>
                  <a:pt x="431" y="53"/>
                </a:cubicBezTo>
                <a:cubicBezTo>
                  <a:pt x="452" y="44"/>
                  <a:pt x="474" y="36"/>
                  <a:pt x="496" y="30"/>
                </a:cubicBezTo>
                <a:cubicBezTo>
                  <a:pt x="517" y="23"/>
                  <a:pt x="540" y="18"/>
                  <a:pt x="562" y="13"/>
                </a:cubicBezTo>
                <a:cubicBezTo>
                  <a:pt x="584" y="9"/>
                  <a:pt x="607" y="5"/>
                  <a:pt x="630" y="3"/>
                </a:cubicBezTo>
                <a:cubicBezTo>
                  <a:pt x="652" y="1"/>
                  <a:pt x="675" y="0"/>
                  <a:pt x="698" y="0"/>
                </a:cubicBezTo>
                <a:cubicBezTo>
                  <a:pt x="721" y="0"/>
                  <a:pt x="743" y="1"/>
                  <a:pt x="766" y="3"/>
                </a:cubicBezTo>
                <a:cubicBezTo>
                  <a:pt x="789" y="5"/>
                  <a:pt x="811" y="9"/>
                  <a:pt x="834" y="13"/>
                </a:cubicBezTo>
                <a:cubicBezTo>
                  <a:pt x="856" y="18"/>
                  <a:pt x="878" y="23"/>
                  <a:pt x="900" y="30"/>
                </a:cubicBezTo>
                <a:cubicBezTo>
                  <a:pt x="922" y="36"/>
                  <a:pt x="943" y="44"/>
                  <a:pt x="964" y="53"/>
                </a:cubicBezTo>
                <a:cubicBezTo>
                  <a:pt x="985" y="62"/>
                  <a:pt x="1006" y="71"/>
                  <a:pt x="1026" y="82"/>
                </a:cubicBezTo>
                <a:cubicBezTo>
                  <a:pt x="1046" y="93"/>
                  <a:pt x="1066" y="105"/>
                  <a:pt x="1085" y="117"/>
                </a:cubicBezTo>
                <a:cubicBezTo>
                  <a:pt x="1104" y="130"/>
                  <a:pt x="1122" y="143"/>
                  <a:pt x="1140" y="158"/>
                </a:cubicBezTo>
                <a:cubicBezTo>
                  <a:pt x="1157" y="172"/>
                  <a:pt x="1174" y="188"/>
                  <a:pt x="1190" y="204"/>
                </a:cubicBezTo>
                <a:cubicBezTo>
                  <a:pt x="1206" y="220"/>
                  <a:pt x="1222" y="237"/>
                  <a:pt x="1236" y="254"/>
                </a:cubicBezTo>
                <a:cubicBezTo>
                  <a:pt x="1251" y="272"/>
                  <a:pt x="1264" y="290"/>
                  <a:pt x="1277" y="309"/>
                </a:cubicBezTo>
                <a:cubicBezTo>
                  <a:pt x="1289" y="328"/>
                  <a:pt x="1301" y="348"/>
                  <a:pt x="1312" y="368"/>
                </a:cubicBezTo>
                <a:cubicBezTo>
                  <a:pt x="1323" y="388"/>
                  <a:pt x="1332" y="409"/>
                  <a:pt x="1341" y="430"/>
                </a:cubicBezTo>
                <a:cubicBezTo>
                  <a:pt x="1350" y="451"/>
                  <a:pt x="1358" y="472"/>
                  <a:pt x="1364" y="494"/>
                </a:cubicBezTo>
                <a:cubicBezTo>
                  <a:pt x="1371" y="516"/>
                  <a:pt x="1376" y="538"/>
                  <a:pt x="1381" y="560"/>
                </a:cubicBezTo>
                <a:cubicBezTo>
                  <a:pt x="1385" y="583"/>
                  <a:pt x="1389" y="605"/>
                  <a:pt x="1391" y="628"/>
                </a:cubicBezTo>
                <a:cubicBezTo>
                  <a:pt x="1393" y="651"/>
                  <a:pt x="1394" y="673"/>
                  <a:pt x="1394" y="696"/>
                </a:cubicBezTo>
                <a:close/>
              </a:path>
            </a:pathLst>
          </a:custGeom>
          <a:solidFill>
            <a:srgbClr val="4DA6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0" name="图片 159"/>
          <p:cNvPicPr/>
          <p:nvPr/>
        </p:nvPicPr>
        <p:blipFill>
          <a:blip r:embed="rId8"/>
          <a:stretch/>
        </p:blipFill>
        <p:spPr>
          <a:xfrm>
            <a:off x="4262040" y="1905480"/>
            <a:ext cx="28368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1" name="文本框 160"/>
          <p:cNvSpPr txBox="1"/>
          <p:nvPr/>
        </p:nvSpPr>
        <p:spPr>
          <a:xfrm>
            <a:off x="3125160" y="3945600"/>
            <a:ext cx="210240" cy="11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 (&gt;5)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4788360" y="178740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生成长度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3" name="图片 162"/>
          <p:cNvPicPr/>
          <p:nvPr/>
        </p:nvPicPr>
        <p:blipFill>
          <a:blip r:embed="rId9"/>
          <a:stretch/>
        </p:blipFill>
        <p:spPr>
          <a:xfrm>
            <a:off x="4153320" y="246528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4" name="文本框 163"/>
          <p:cNvSpPr txBox="1"/>
          <p:nvPr/>
        </p:nvSpPr>
        <p:spPr>
          <a:xfrm>
            <a:off x="4788360" y="2078280"/>
            <a:ext cx="10911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93C5FD"/>
                </a:solidFill>
                <a:effectLst/>
                <a:uFillTx/>
                <a:latin typeface="Arial"/>
                <a:ea typeface="Arial"/>
              </a:rPr>
              <a:t>generate_length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5" name="图片 164"/>
          <p:cNvPicPr/>
          <p:nvPr/>
        </p:nvPicPr>
        <p:blipFill>
          <a:blip r:embed="rId10"/>
          <a:stretch/>
        </p:blipFill>
        <p:spPr>
          <a:xfrm>
            <a:off x="4153320" y="276624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6" name="文本框 165"/>
          <p:cNvSpPr txBox="1"/>
          <p:nvPr/>
        </p:nvSpPr>
        <p:spPr>
          <a:xfrm>
            <a:off x="4320360" y="242856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影响生成的文本长度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67" name="图片 166"/>
          <p:cNvPicPr/>
          <p:nvPr/>
        </p:nvPicPr>
        <p:blipFill>
          <a:blip r:embed="rId10"/>
          <a:stretch/>
        </p:blipFill>
        <p:spPr>
          <a:xfrm>
            <a:off x="4153320" y="306684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8" name="文本框 167"/>
          <p:cNvSpPr txBox="1"/>
          <p:nvPr/>
        </p:nvSpPr>
        <p:spPr>
          <a:xfrm>
            <a:off x="4320360" y="272916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过长可能导致生成冗余信息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4320360" y="303012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过短可能使内容表达不完整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4153320" y="343044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生成长度设置示例：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4153320" y="3739320"/>
            <a:ext cx="1011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短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4253400" y="3745080"/>
            <a:ext cx="266400" cy="11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 (&lt;50)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5222880" y="3739320"/>
            <a:ext cx="1011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中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5322960" y="3745080"/>
            <a:ext cx="352800" cy="11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 (50-80)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6378840" y="3739320"/>
            <a:ext cx="1011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长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6" name="任意多边形 175"/>
          <p:cNvSpPr/>
          <p:nvPr/>
        </p:nvSpPr>
        <p:spPr>
          <a:xfrm>
            <a:off x="7153200" y="1571040"/>
            <a:ext cx="3008880" cy="2707920"/>
          </a:xfrm>
          <a:custGeom>
            <a:avLst/>
            <a:gdLst/>
            <a:ahLst/>
            <a:cxnLst/>
            <a:rect l="0" t="0" r="r" b="b"/>
            <a:pathLst>
              <a:path w="8358" h="7522">
                <a:moveTo>
                  <a:pt x="0" y="7336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3" y="91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8172" y="0"/>
                </a:lnTo>
                <a:cubicBezTo>
                  <a:pt x="8196" y="0"/>
                  <a:pt x="8220" y="4"/>
                  <a:pt x="8243" y="14"/>
                </a:cubicBezTo>
                <a:cubicBezTo>
                  <a:pt x="8266" y="23"/>
                  <a:pt x="8286" y="37"/>
                  <a:pt x="8303" y="54"/>
                </a:cubicBezTo>
                <a:cubicBezTo>
                  <a:pt x="8321" y="71"/>
                  <a:pt x="8334" y="91"/>
                  <a:pt x="8343" y="114"/>
                </a:cubicBezTo>
                <a:cubicBezTo>
                  <a:pt x="8353" y="137"/>
                  <a:pt x="8358" y="161"/>
                  <a:pt x="8358" y="185"/>
                </a:cubicBezTo>
                <a:lnTo>
                  <a:pt x="8358" y="7336"/>
                </a:lnTo>
                <a:cubicBezTo>
                  <a:pt x="8358" y="7361"/>
                  <a:pt x="8353" y="7384"/>
                  <a:pt x="8343" y="7407"/>
                </a:cubicBezTo>
                <a:cubicBezTo>
                  <a:pt x="8334" y="7430"/>
                  <a:pt x="8321" y="7450"/>
                  <a:pt x="8303" y="7467"/>
                </a:cubicBezTo>
                <a:cubicBezTo>
                  <a:pt x="8286" y="7485"/>
                  <a:pt x="8266" y="7498"/>
                  <a:pt x="8243" y="7507"/>
                </a:cubicBezTo>
                <a:cubicBezTo>
                  <a:pt x="8220" y="7517"/>
                  <a:pt x="8196" y="7522"/>
                  <a:pt x="8172" y="7522"/>
                </a:cubicBezTo>
                <a:lnTo>
                  <a:pt x="186" y="7522"/>
                </a:lnTo>
                <a:cubicBezTo>
                  <a:pt x="161" y="7522"/>
                  <a:pt x="137" y="7517"/>
                  <a:pt x="115" y="7507"/>
                </a:cubicBezTo>
                <a:cubicBezTo>
                  <a:pt x="92" y="7498"/>
                  <a:pt x="72" y="7485"/>
                  <a:pt x="54" y="7467"/>
                </a:cubicBezTo>
                <a:cubicBezTo>
                  <a:pt x="37" y="7450"/>
                  <a:pt x="23" y="7430"/>
                  <a:pt x="14" y="7407"/>
                </a:cubicBezTo>
                <a:cubicBezTo>
                  <a:pt x="5" y="7384"/>
                  <a:pt x="0" y="7361"/>
                  <a:pt x="0" y="7336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177" name="任意多边形 176"/>
          <p:cNvSpPr/>
          <p:nvPr/>
        </p:nvSpPr>
        <p:spPr>
          <a:xfrm>
            <a:off x="7153200" y="1571040"/>
            <a:ext cx="3008880" cy="2707920"/>
          </a:xfrm>
          <a:custGeom>
            <a:avLst/>
            <a:gdLst/>
            <a:ahLst/>
            <a:cxnLst/>
            <a:rect l="0" t="0" r="r" b="b"/>
            <a:pathLst>
              <a:path w="8358" h="7522">
                <a:moveTo>
                  <a:pt x="0" y="7336"/>
                </a:moveTo>
                <a:lnTo>
                  <a:pt x="0" y="185"/>
                </a:lnTo>
                <a:cubicBezTo>
                  <a:pt x="0" y="161"/>
                  <a:pt x="5" y="137"/>
                  <a:pt x="14" y="114"/>
                </a:cubicBezTo>
                <a:cubicBezTo>
                  <a:pt x="23" y="91"/>
                  <a:pt x="37" y="71"/>
                  <a:pt x="54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7" y="4"/>
                  <a:pt x="161" y="0"/>
                  <a:pt x="186" y="0"/>
                </a:cubicBezTo>
                <a:lnTo>
                  <a:pt x="8172" y="0"/>
                </a:lnTo>
                <a:cubicBezTo>
                  <a:pt x="8196" y="0"/>
                  <a:pt x="8220" y="4"/>
                  <a:pt x="8243" y="14"/>
                </a:cubicBezTo>
                <a:cubicBezTo>
                  <a:pt x="8266" y="23"/>
                  <a:pt x="8286" y="37"/>
                  <a:pt x="8303" y="54"/>
                </a:cubicBezTo>
                <a:cubicBezTo>
                  <a:pt x="8321" y="71"/>
                  <a:pt x="8334" y="91"/>
                  <a:pt x="8343" y="114"/>
                </a:cubicBezTo>
                <a:cubicBezTo>
                  <a:pt x="8353" y="137"/>
                  <a:pt x="8358" y="161"/>
                  <a:pt x="8358" y="185"/>
                </a:cubicBezTo>
                <a:lnTo>
                  <a:pt x="8358" y="7336"/>
                </a:lnTo>
                <a:cubicBezTo>
                  <a:pt x="8358" y="7361"/>
                  <a:pt x="8353" y="7384"/>
                  <a:pt x="8343" y="7407"/>
                </a:cubicBezTo>
                <a:cubicBezTo>
                  <a:pt x="8334" y="7430"/>
                  <a:pt x="8321" y="7450"/>
                  <a:pt x="8303" y="7467"/>
                </a:cubicBezTo>
                <a:cubicBezTo>
                  <a:pt x="8286" y="7485"/>
                  <a:pt x="8266" y="7498"/>
                  <a:pt x="8243" y="7507"/>
                </a:cubicBezTo>
                <a:cubicBezTo>
                  <a:pt x="8220" y="7517"/>
                  <a:pt x="8196" y="7522"/>
                  <a:pt x="8172" y="7522"/>
                </a:cubicBezTo>
                <a:lnTo>
                  <a:pt x="186" y="7522"/>
                </a:lnTo>
                <a:cubicBezTo>
                  <a:pt x="161" y="7522"/>
                  <a:pt x="137" y="7517"/>
                  <a:pt x="115" y="7507"/>
                </a:cubicBezTo>
                <a:cubicBezTo>
                  <a:pt x="92" y="7498"/>
                  <a:pt x="72" y="7485"/>
                  <a:pt x="54" y="7467"/>
                </a:cubicBezTo>
                <a:cubicBezTo>
                  <a:pt x="37" y="7450"/>
                  <a:pt x="23" y="7430"/>
                  <a:pt x="14" y="7407"/>
                </a:cubicBezTo>
                <a:cubicBezTo>
                  <a:pt x="5" y="7384"/>
                  <a:pt x="0" y="7361"/>
                  <a:pt x="0" y="7336"/>
                </a:cubicBezTo>
                <a:moveTo>
                  <a:pt x="23" y="185"/>
                </a:moveTo>
                <a:lnTo>
                  <a:pt x="23" y="7336"/>
                </a:lnTo>
                <a:cubicBezTo>
                  <a:pt x="23" y="7347"/>
                  <a:pt x="24" y="7357"/>
                  <a:pt x="26" y="7368"/>
                </a:cubicBezTo>
                <a:cubicBezTo>
                  <a:pt x="28" y="7378"/>
                  <a:pt x="31" y="7388"/>
                  <a:pt x="35" y="7398"/>
                </a:cubicBezTo>
                <a:cubicBezTo>
                  <a:pt x="40" y="7408"/>
                  <a:pt x="45" y="7417"/>
                  <a:pt x="50" y="7426"/>
                </a:cubicBezTo>
                <a:cubicBezTo>
                  <a:pt x="56" y="7435"/>
                  <a:pt x="63" y="7443"/>
                  <a:pt x="71" y="7451"/>
                </a:cubicBezTo>
                <a:cubicBezTo>
                  <a:pt x="78" y="7458"/>
                  <a:pt x="86" y="7465"/>
                  <a:pt x="95" y="7471"/>
                </a:cubicBezTo>
                <a:cubicBezTo>
                  <a:pt x="104" y="7477"/>
                  <a:pt x="114" y="7482"/>
                  <a:pt x="123" y="7486"/>
                </a:cubicBezTo>
                <a:cubicBezTo>
                  <a:pt x="133" y="7490"/>
                  <a:pt x="143" y="7493"/>
                  <a:pt x="154" y="7495"/>
                </a:cubicBezTo>
                <a:cubicBezTo>
                  <a:pt x="164" y="7497"/>
                  <a:pt x="175" y="7498"/>
                  <a:pt x="186" y="7498"/>
                </a:cubicBezTo>
                <a:lnTo>
                  <a:pt x="8172" y="7498"/>
                </a:lnTo>
                <a:cubicBezTo>
                  <a:pt x="8183" y="7498"/>
                  <a:pt x="8193" y="7497"/>
                  <a:pt x="8204" y="7495"/>
                </a:cubicBezTo>
                <a:cubicBezTo>
                  <a:pt x="8214" y="7493"/>
                  <a:pt x="8224" y="7490"/>
                  <a:pt x="8234" y="7486"/>
                </a:cubicBezTo>
                <a:cubicBezTo>
                  <a:pt x="8244" y="7482"/>
                  <a:pt x="8253" y="7477"/>
                  <a:pt x="8262" y="7471"/>
                </a:cubicBezTo>
                <a:cubicBezTo>
                  <a:pt x="8271" y="7465"/>
                  <a:pt x="8279" y="7458"/>
                  <a:pt x="8287" y="7451"/>
                </a:cubicBezTo>
                <a:cubicBezTo>
                  <a:pt x="8294" y="7443"/>
                  <a:pt x="8301" y="7435"/>
                  <a:pt x="8307" y="7426"/>
                </a:cubicBezTo>
                <a:cubicBezTo>
                  <a:pt x="8313" y="7417"/>
                  <a:pt x="8318" y="7408"/>
                  <a:pt x="8322" y="7398"/>
                </a:cubicBezTo>
                <a:cubicBezTo>
                  <a:pt x="8326" y="7388"/>
                  <a:pt x="8329" y="7378"/>
                  <a:pt x="8331" y="7368"/>
                </a:cubicBezTo>
                <a:cubicBezTo>
                  <a:pt x="8333" y="7357"/>
                  <a:pt x="8334" y="7347"/>
                  <a:pt x="8334" y="7336"/>
                </a:cubicBezTo>
                <a:lnTo>
                  <a:pt x="8334" y="185"/>
                </a:lnTo>
                <a:cubicBezTo>
                  <a:pt x="8334" y="175"/>
                  <a:pt x="8333" y="164"/>
                  <a:pt x="8331" y="154"/>
                </a:cubicBezTo>
                <a:cubicBezTo>
                  <a:pt x="8329" y="143"/>
                  <a:pt x="8326" y="133"/>
                  <a:pt x="8322" y="123"/>
                </a:cubicBezTo>
                <a:cubicBezTo>
                  <a:pt x="8318" y="113"/>
                  <a:pt x="8313" y="104"/>
                  <a:pt x="8307" y="95"/>
                </a:cubicBezTo>
                <a:cubicBezTo>
                  <a:pt x="8301" y="86"/>
                  <a:pt x="8294" y="78"/>
                  <a:pt x="8287" y="70"/>
                </a:cubicBezTo>
                <a:cubicBezTo>
                  <a:pt x="8279" y="63"/>
                  <a:pt x="8271" y="56"/>
                  <a:pt x="8262" y="50"/>
                </a:cubicBezTo>
                <a:cubicBezTo>
                  <a:pt x="8253" y="44"/>
                  <a:pt x="8244" y="39"/>
                  <a:pt x="8234" y="35"/>
                </a:cubicBezTo>
                <a:cubicBezTo>
                  <a:pt x="8224" y="31"/>
                  <a:pt x="8214" y="28"/>
                  <a:pt x="8204" y="26"/>
                </a:cubicBezTo>
                <a:cubicBezTo>
                  <a:pt x="8193" y="24"/>
                  <a:pt x="8183" y="23"/>
                  <a:pt x="8172" y="23"/>
                </a:cubicBezTo>
                <a:lnTo>
                  <a:pt x="186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1"/>
                  <a:pt x="123" y="35"/>
                </a:cubicBezTo>
                <a:cubicBezTo>
                  <a:pt x="114" y="39"/>
                  <a:pt x="104" y="44"/>
                  <a:pt x="95" y="50"/>
                </a:cubicBezTo>
                <a:cubicBezTo>
                  <a:pt x="86" y="56"/>
                  <a:pt x="78" y="63"/>
                  <a:pt x="71" y="70"/>
                </a:cubicBezTo>
                <a:cubicBezTo>
                  <a:pt x="63" y="78"/>
                  <a:pt x="56" y="86"/>
                  <a:pt x="50" y="95"/>
                </a:cubicBezTo>
                <a:cubicBezTo>
                  <a:pt x="45" y="104"/>
                  <a:pt x="40" y="113"/>
                  <a:pt x="35" y="123"/>
                </a:cubicBezTo>
                <a:cubicBezTo>
                  <a:pt x="31" y="133"/>
                  <a:pt x="28" y="143"/>
                  <a:pt x="26" y="154"/>
                </a:cubicBezTo>
                <a:cubicBezTo>
                  <a:pt x="24" y="164"/>
                  <a:pt x="23" y="175"/>
                  <a:pt x="23" y="185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78" name="任意多边形 177"/>
          <p:cNvSpPr/>
          <p:nvPr/>
        </p:nvSpPr>
        <p:spPr>
          <a:xfrm>
            <a:off x="7362000" y="1779840"/>
            <a:ext cx="501840" cy="501840"/>
          </a:xfrm>
          <a:custGeom>
            <a:avLst/>
            <a:gdLst/>
            <a:ahLst/>
            <a:cxnLst/>
            <a:rect l="0" t="0" r="r" b="b"/>
            <a:pathLst>
              <a:path w="1394" h="1394">
                <a:moveTo>
                  <a:pt x="1394" y="696"/>
                </a:moveTo>
                <a:cubicBezTo>
                  <a:pt x="1394" y="719"/>
                  <a:pt x="1393" y="742"/>
                  <a:pt x="1391" y="765"/>
                </a:cubicBezTo>
                <a:cubicBezTo>
                  <a:pt x="1388" y="787"/>
                  <a:pt x="1385" y="810"/>
                  <a:pt x="1381" y="832"/>
                </a:cubicBezTo>
                <a:cubicBezTo>
                  <a:pt x="1376" y="855"/>
                  <a:pt x="1371" y="877"/>
                  <a:pt x="1364" y="898"/>
                </a:cubicBezTo>
                <a:cubicBezTo>
                  <a:pt x="1357" y="920"/>
                  <a:pt x="1350" y="942"/>
                  <a:pt x="1341" y="963"/>
                </a:cubicBezTo>
                <a:cubicBezTo>
                  <a:pt x="1332" y="984"/>
                  <a:pt x="1323" y="1004"/>
                  <a:pt x="1312" y="1025"/>
                </a:cubicBezTo>
                <a:cubicBezTo>
                  <a:pt x="1301" y="1045"/>
                  <a:pt x="1289" y="1064"/>
                  <a:pt x="1277" y="1083"/>
                </a:cubicBezTo>
                <a:cubicBezTo>
                  <a:pt x="1264" y="1102"/>
                  <a:pt x="1250" y="1120"/>
                  <a:pt x="1236" y="1138"/>
                </a:cubicBezTo>
                <a:cubicBezTo>
                  <a:pt x="1221" y="1156"/>
                  <a:pt x="1206" y="1173"/>
                  <a:pt x="1190" y="1189"/>
                </a:cubicBezTo>
                <a:cubicBezTo>
                  <a:pt x="1174" y="1205"/>
                  <a:pt x="1157" y="1220"/>
                  <a:pt x="1139" y="1235"/>
                </a:cubicBezTo>
                <a:cubicBezTo>
                  <a:pt x="1121" y="1249"/>
                  <a:pt x="1102" y="1263"/>
                  <a:pt x="1083" y="1275"/>
                </a:cubicBezTo>
                <a:cubicBezTo>
                  <a:pt x="1065" y="1288"/>
                  <a:pt x="1045" y="1300"/>
                  <a:pt x="1025" y="1310"/>
                </a:cubicBezTo>
                <a:cubicBezTo>
                  <a:pt x="1005" y="1322"/>
                  <a:pt x="984" y="1332"/>
                  <a:pt x="963" y="1341"/>
                </a:cubicBezTo>
                <a:cubicBezTo>
                  <a:pt x="942" y="1349"/>
                  <a:pt x="921" y="1357"/>
                  <a:pt x="899" y="1364"/>
                </a:cubicBezTo>
                <a:cubicBezTo>
                  <a:pt x="877" y="1370"/>
                  <a:pt x="855" y="1376"/>
                  <a:pt x="832" y="1380"/>
                </a:cubicBezTo>
                <a:cubicBezTo>
                  <a:pt x="810" y="1385"/>
                  <a:pt x="788" y="1388"/>
                  <a:pt x="765" y="1390"/>
                </a:cubicBezTo>
                <a:cubicBezTo>
                  <a:pt x="742" y="1393"/>
                  <a:pt x="719" y="1394"/>
                  <a:pt x="697" y="1394"/>
                </a:cubicBezTo>
                <a:cubicBezTo>
                  <a:pt x="674" y="1394"/>
                  <a:pt x="651" y="1393"/>
                  <a:pt x="628" y="1390"/>
                </a:cubicBezTo>
                <a:cubicBezTo>
                  <a:pt x="606" y="1388"/>
                  <a:pt x="583" y="1385"/>
                  <a:pt x="561" y="1380"/>
                </a:cubicBezTo>
                <a:cubicBezTo>
                  <a:pt x="538" y="1376"/>
                  <a:pt x="516" y="1370"/>
                  <a:pt x="494" y="1364"/>
                </a:cubicBezTo>
                <a:cubicBezTo>
                  <a:pt x="473" y="1357"/>
                  <a:pt x="451" y="1349"/>
                  <a:pt x="430" y="1341"/>
                </a:cubicBezTo>
                <a:cubicBezTo>
                  <a:pt x="409" y="1332"/>
                  <a:pt x="388" y="1322"/>
                  <a:pt x="368" y="1310"/>
                </a:cubicBezTo>
                <a:cubicBezTo>
                  <a:pt x="348" y="1300"/>
                  <a:pt x="329" y="1288"/>
                  <a:pt x="310" y="1275"/>
                </a:cubicBezTo>
                <a:cubicBezTo>
                  <a:pt x="291" y="1263"/>
                  <a:pt x="272" y="1249"/>
                  <a:pt x="255" y="1235"/>
                </a:cubicBezTo>
                <a:cubicBezTo>
                  <a:pt x="237" y="1220"/>
                  <a:pt x="220" y="1205"/>
                  <a:pt x="204" y="1189"/>
                </a:cubicBezTo>
                <a:cubicBezTo>
                  <a:pt x="188" y="1173"/>
                  <a:pt x="173" y="1156"/>
                  <a:pt x="158" y="1138"/>
                </a:cubicBezTo>
                <a:cubicBezTo>
                  <a:pt x="144" y="1120"/>
                  <a:pt x="130" y="1102"/>
                  <a:pt x="118" y="1083"/>
                </a:cubicBezTo>
                <a:cubicBezTo>
                  <a:pt x="105" y="1064"/>
                  <a:pt x="93" y="1045"/>
                  <a:pt x="82" y="1025"/>
                </a:cubicBezTo>
                <a:cubicBezTo>
                  <a:pt x="72" y="1004"/>
                  <a:pt x="62" y="984"/>
                  <a:pt x="53" y="963"/>
                </a:cubicBezTo>
                <a:cubicBezTo>
                  <a:pt x="44" y="942"/>
                  <a:pt x="37" y="920"/>
                  <a:pt x="30" y="898"/>
                </a:cubicBezTo>
                <a:cubicBezTo>
                  <a:pt x="24" y="877"/>
                  <a:pt x="18" y="855"/>
                  <a:pt x="14" y="832"/>
                </a:cubicBezTo>
                <a:cubicBezTo>
                  <a:pt x="9" y="810"/>
                  <a:pt x="6" y="787"/>
                  <a:pt x="4" y="765"/>
                </a:cubicBezTo>
                <a:cubicBezTo>
                  <a:pt x="1" y="742"/>
                  <a:pt x="0" y="719"/>
                  <a:pt x="0" y="696"/>
                </a:cubicBezTo>
                <a:cubicBezTo>
                  <a:pt x="0" y="673"/>
                  <a:pt x="1" y="651"/>
                  <a:pt x="4" y="628"/>
                </a:cubicBezTo>
                <a:cubicBezTo>
                  <a:pt x="6" y="605"/>
                  <a:pt x="9" y="583"/>
                  <a:pt x="14" y="560"/>
                </a:cubicBezTo>
                <a:cubicBezTo>
                  <a:pt x="18" y="538"/>
                  <a:pt x="24" y="516"/>
                  <a:pt x="30" y="494"/>
                </a:cubicBezTo>
                <a:cubicBezTo>
                  <a:pt x="37" y="472"/>
                  <a:pt x="44" y="451"/>
                  <a:pt x="53" y="430"/>
                </a:cubicBezTo>
                <a:cubicBezTo>
                  <a:pt x="62" y="409"/>
                  <a:pt x="72" y="388"/>
                  <a:pt x="82" y="368"/>
                </a:cubicBezTo>
                <a:cubicBezTo>
                  <a:pt x="93" y="348"/>
                  <a:pt x="105" y="328"/>
                  <a:pt x="118" y="309"/>
                </a:cubicBezTo>
                <a:cubicBezTo>
                  <a:pt x="130" y="290"/>
                  <a:pt x="144" y="272"/>
                  <a:pt x="158" y="254"/>
                </a:cubicBezTo>
                <a:cubicBezTo>
                  <a:pt x="173" y="237"/>
                  <a:pt x="188" y="220"/>
                  <a:pt x="204" y="204"/>
                </a:cubicBezTo>
                <a:cubicBezTo>
                  <a:pt x="220" y="188"/>
                  <a:pt x="237" y="172"/>
                  <a:pt x="255" y="158"/>
                </a:cubicBezTo>
                <a:cubicBezTo>
                  <a:pt x="272" y="143"/>
                  <a:pt x="291" y="130"/>
                  <a:pt x="310" y="117"/>
                </a:cubicBezTo>
                <a:cubicBezTo>
                  <a:pt x="329" y="105"/>
                  <a:pt x="348" y="93"/>
                  <a:pt x="368" y="82"/>
                </a:cubicBezTo>
                <a:cubicBezTo>
                  <a:pt x="388" y="71"/>
                  <a:pt x="409" y="62"/>
                  <a:pt x="430" y="53"/>
                </a:cubicBezTo>
                <a:cubicBezTo>
                  <a:pt x="451" y="44"/>
                  <a:pt x="473" y="36"/>
                  <a:pt x="494" y="30"/>
                </a:cubicBezTo>
                <a:cubicBezTo>
                  <a:pt x="516" y="23"/>
                  <a:pt x="538" y="18"/>
                  <a:pt x="561" y="13"/>
                </a:cubicBezTo>
                <a:cubicBezTo>
                  <a:pt x="583" y="9"/>
                  <a:pt x="606" y="5"/>
                  <a:pt x="628" y="3"/>
                </a:cubicBezTo>
                <a:cubicBezTo>
                  <a:pt x="651" y="1"/>
                  <a:pt x="674" y="0"/>
                  <a:pt x="697" y="0"/>
                </a:cubicBezTo>
                <a:cubicBezTo>
                  <a:pt x="719" y="0"/>
                  <a:pt x="742" y="1"/>
                  <a:pt x="765" y="3"/>
                </a:cubicBezTo>
                <a:cubicBezTo>
                  <a:pt x="788" y="5"/>
                  <a:pt x="810" y="9"/>
                  <a:pt x="832" y="13"/>
                </a:cubicBezTo>
                <a:cubicBezTo>
                  <a:pt x="855" y="18"/>
                  <a:pt x="877" y="23"/>
                  <a:pt x="899" y="30"/>
                </a:cubicBezTo>
                <a:cubicBezTo>
                  <a:pt x="921" y="36"/>
                  <a:pt x="942" y="44"/>
                  <a:pt x="963" y="53"/>
                </a:cubicBezTo>
                <a:cubicBezTo>
                  <a:pt x="984" y="62"/>
                  <a:pt x="1005" y="71"/>
                  <a:pt x="1025" y="82"/>
                </a:cubicBezTo>
                <a:cubicBezTo>
                  <a:pt x="1045" y="93"/>
                  <a:pt x="1065" y="105"/>
                  <a:pt x="1083" y="117"/>
                </a:cubicBezTo>
                <a:cubicBezTo>
                  <a:pt x="1102" y="130"/>
                  <a:pt x="1121" y="143"/>
                  <a:pt x="1139" y="158"/>
                </a:cubicBezTo>
                <a:cubicBezTo>
                  <a:pt x="1157" y="172"/>
                  <a:pt x="1174" y="188"/>
                  <a:pt x="1190" y="204"/>
                </a:cubicBezTo>
                <a:cubicBezTo>
                  <a:pt x="1206" y="220"/>
                  <a:pt x="1221" y="237"/>
                  <a:pt x="1236" y="254"/>
                </a:cubicBezTo>
                <a:cubicBezTo>
                  <a:pt x="1250" y="272"/>
                  <a:pt x="1264" y="290"/>
                  <a:pt x="1277" y="309"/>
                </a:cubicBezTo>
                <a:cubicBezTo>
                  <a:pt x="1289" y="328"/>
                  <a:pt x="1301" y="348"/>
                  <a:pt x="1312" y="368"/>
                </a:cubicBezTo>
                <a:cubicBezTo>
                  <a:pt x="1323" y="388"/>
                  <a:pt x="1332" y="409"/>
                  <a:pt x="1341" y="430"/>
                </a:cubicBezTo>
                <a:cubicBezTo>
                  <a:pt x="1350" y="451"/>
                  <a:pt x="1357" y="472"/>
                  <a:pt x="1364" y="494"/>
                </a:cubicBezTo>
                <a:cubicBezTo>
                  <a:pt x="1371" y="516"/>
                  <a:pt x="1376" y="538"/>
                  <a:pt x="1381" y="560"/>
                </a:cubicBezTo>
                <a:cubicBezTo>
                  <a:pt x="1385" y="583"/>
                  <a:pt x="1388" y="605"/>
                  <a:pt x="1391" y="628"/>
                </a:cubicBezTo>
                <a:cubicBezTo>
                  <a:pt x="1393" y="651"/>
                  <a:pt x="1394" y="673"/>
                  <a:pt x="1394" y="696"/>
                </a:cubicBezTo>
                <a:close/>
              </a:path>
            </a:pathLst>
          </a:custGeom>
          <a:solidFill>
            <a:srgbClr val="4DA6FF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79" name="图片 178"/>
          <p:cNvPicPr/>
          <p:nvPr/>
        </p:nvPicPr>
        <p:blipFill>
          <a:blip r:embed="rId11"/>
          <a:stretch/>
        </p:blipFill>
        <p:spPr>
          <a:xfrm>
            <a:off x="7487640" y="190548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0" name="文本框 179"/>
          <p:cNvSpPr txBox="1"/>
          <p:nvPr/>
        </p:nvSpPr>
        <p:spPr>
          <a:xfrm>
            <a:off x="6478920" y="3745080"/>
            <a:ext cx="266400" cy="11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 (&gt;80)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997400" y="178740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生成温度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2" name="图片 181"/>
          <p:cNvPicPr/>
          <p:nvPr/>
        </p:nvPicPr>
        <p:blipFill>
          <a:blip r:embed="rId6"/>
          <a:stretch/>
        </p:blipFill>
        <p:spPr>
          <a:xfrm>
            <a:off x="7362360" y="246528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3" name="文本框 182"/>
          <p:cNvSpPr txBox="1"/>
          <p:nvPr/>
        </p:nvSpPr>
        <p:spPr>
          <a:xfrm>
            <a:off x="7997400" y="2078280"/>
            <a:ext cx="814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180" b="0" u="none" strike="noStrike">
                <a:solidFill>
                  <a:srgbClr val="93C5FD"/>
                </a:solidFill>
                <a:effectLst/>
                <a:uFillTx/>
                <a:latin typeface="Arial"/>
                <a:ea typeface="Arial"/>
              </a:rPr>
              <a:t>temperature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4" name="图片 183"/>
          <p:cNvPicPr/>
          <p:nvPr/>
        </p:nvPicPr>
        <p:blipFill>
          <a:blip r:embed="rId6"/>
          <a:stretch/>
        </p:blipFill>
        <p:spPr>
          <a:xfrm>
            <a:off x="7362360" y="276624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5" name="文本框 184"/>
          <p:cNvSpPr txBox="1"/>
          <p:nvPr/>
        </p:nvSpPr>
        <p:spPr>
          <a:xfrm>
            <a:off x="7529400" y="242856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控制生成模型的随机性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86" name="图片 185"/>
          <p:cNvPicPr/>
          <p:nvPr/>
        </p:nvPicPr>
        <p:blipFill>
          <a:blip r:embed="rId6"/>
          <a:stretch/>
        </p:blipFill>
        <p:spPr>
          <a:xfrm>
            <a:off x="7362360" y="3066840"/>
            <a:ext cx="100080" cy="10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7" name="文本框 186"/>
          <p:cNvSpPr txBox="1"/>
          <p:nvPr/>
        </p:nvSpPr>
        <p:spPr>
          <a:xfrm>
            <a:off x="7529400" y="272916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低温度值适用于追求准确性的场景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7529400" y="3030120"/>
            <a:ext cx="2280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高温度值适用于创造性更高的生成任务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7362360" y="343044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温度设置示例：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7362360" y="3739320"/>
            <a:ext cx="1011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低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7462440" y="3745080"/>
            <a:ext cx="235440" cy="11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 (0.6)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2" name="文本框 191"/>
          <p:cNvSpPr txBox="1"/>
          <p:nvPr/>
        </p:nvSpPr>
        <p:spPr>
          <a:xfrm>
            <a:off x="8461080" y="3739320"/>
            <a:ext cx="1011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中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8561160" y="3745080"/>
            <a:ext cx="235440" cy="11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 (0.7)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9559800" y="3739320"/>
            <a:ext cx="101160" cy="1285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79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高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195" name="图片 194"/>
          <p:cNvPicPr/>
          <p:nvPr/>
        </p:nvPicPr>
        <p:blipFill>
          <a:blip r:embed="rId12"/>
          <a:stretch/>
        </p:blipFill>
        <p:spPr>
          <a:xfrm>
            <a:off x="2557080" y="470484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6" name="文本框 195"/>
          <p:cNvSpPr txBox="1"/>
          <p:nvPr/>
        </p:nvSpPr>
        <p:spPr>
          <a:xfrm>
            <a:off x="9660240" y="3745080"/>
            <a:ext cx="294120" cy="1130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79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 (&gt;0.8)</a:t>
            </a:r>
            <a:endParaRPr lang="en-US" sz="7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2728080" y="470088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2765160" y="469296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通过合理调节这些参数，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4235760" y="4700880"/>
            <a:ext cx="2912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0" name="任意多边形 199"/>
          <p:cNvSpPr/>
          <p:nvPr/>
        </p:nvSpPr>
        <p:spPr>
          <a:xfrm>
            <a:off x="743400" y="3852360"/>
            <a:ext cx="2591280" cy="50400"/>
          </a:xfrm>
          <a:custGeom>
            <a:avLst/>
            <a:gdLst/>
            <a:ahLst/>
            <a:cxnLst/>
            <a:rect l="0" t="0" r="r" b="b"/>
            <a:pathLst>
              <a:path w="7198" h="140">
                <a:moveTo>
                  <a:pt x="0" y="69"/>
                </a:moveTo>
                <a:cubicBezTo>
                  <a:pt x="0" y="60"/>
                  <a:pt x="2" y="51"/>
                  <a:pt x="6" y="43"/>
                </a:cubicBezTo>
                <a:cubicBezTo>
                  <a:pt x="9" y="34"/>
                  <a:pt x="14" y="27"/>
                  <a:pt x="21" y="20"/>
                </a:cubicBezTo>
                <a:cubicBezTo>
                  <a:pt x="27" y="14"/>
                  <a:pt x="35" y="9"/>
                  <a:pt x="43" y="5"/>
                </a:cubicBezTo>
                <a:cubicBezTo>
                  <a:pt x="52" y="1"/>
                  <a:pt x="61" y="0"/>
                  <a:pt x="70" y="0"/>
                </a:cubicBezTo>
                <a:lnTo>
                  <a:pt x="7128" y="0"/>
                </a:lnTo>
                <a:cubicBezTo>
                  <a:pt x="7137" y="0"/>
                  <a:pt x="7146" y="1"/>
                  <a:pt x="7155" y="5"/>
                </a:cubicBezTo>
                <a:cubicBezTo>
                  <a:pt x="7163" y="9"/>
                  <a:pt x="7171" y="14"/>
                  <a:pt x="7177" y="20"/>
                </a:cubicBezTo>
                <a:cubicBezTo>
                  <a:pt x="7184" y="27"/>
                  <a:pt x="7189" y="34"/>
                  <a:pt x="7192" y="43"/>
                </a:cubicBezTo>
                <a:cubicBezTo>
                  <a:pt x="7196" y="51"/>
                  <a:pt x="7198" y="60"/>
                  <a:pt x="7198" y="69"/>
                </a:cubicBezTo>
                <a:cubicBezTo>
                  <a:pt x="7198" y="80"/>
                  <a:pt x="7196" y="88"/>
                  <a:pt x="7192" y="97"/>
                </a:cubicBezTo>
                <a:cubicBezTo>
                  <a:pt x="7189" y="106"/>
                  <a:pt x="7184" y="113"/>
                  <a:pt x="7177" y="120"/>
                </a:cubicBezTo>
                <a:cubicBezTo>
                  <a:pt x="7171" y="126"/>
                  <a:pt x="7163" y="131"/>
                  <a:pt x="7155" y="135"/>
                </a:cubicBezTo>
                <a:cubicBezTo>
                  <a:pt x="7146" y="138"/>
                  <a:pt x="7137" y="140"/>
                  <a:pt x="7128" y="140"/>
                </a:cubicBezTo>
                <a:lnTo>
                  <a:pt x="70" y="140"/>
                </a:lnTo>
                <a:cubicBezTo>
                  <a:pt x="61" y="140"/>
                  <a:pt x="52" y="138"/>
                  <a:pt x="43" y="135"/>
                </a:cubicBezTo>
                <a:cubicBezTo>
                  <a:pt x="35" y="131"/>
                  <a:pt x="27" y="126"/>
                  <a:pt x="21" y="120"/>
                </a:cubicBezTo>
                <a:cubicBezTo>
                  <a:pt x="14" y="113"/>
                  <a:pt x="9" y="106"/>
                  <a:pt x="6" y="97"/>
                </a:cubicBezTo>
                <a:cubicBezTo>
                  <a:pt x="2" y="88"/>
                  <a:pt x="0" y="80"/>
                  <a:pt x="0" y="69"/>
                </a:cubicBezTo>
                <a:close/>
              </a:path>
            </a:pathLst>
          </a:custGeom>
          <a:solidFill>
            <a:srgbClr val="3741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01" name="图片 200"/>
          <p:cNvPicPr/>
          <p:nvPr/>
        </p:nvPicPr>
        <p:blipFill>
          <a:blip r:embed="rId13"/>
          <a:stretch/>
        </p:blipFill>
        <p:spPr>
          <a:xfrm>
            <a:off x="743760" y="3852360"/>
            <a:ext cx="1035720" cy="49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2" name="任意多边形 201"/>
          <p:cNvSpPr/>
          <p:nvPr/>
        </p:nvSpPr>
        <p:spPr>
          <a:xfrm>
            <a:off x="1788120" y="3818880"/>
            <a:ext cx="117360" cy="117360"/>
          </a:xfrm>
          <a:custGeom>
            <a:avLst/>
            <a:gdLst/>
            <a:ahLst/>
            <a:cxnLst/>
            <a:rect l="0" t="0" r="r" b="b"/>
            <a:pathLst>
              <a:path w="326" h="326">
                <a:moveTo>
                  <a:pt x="326" y="162"/>
                </a:moveTo>
                <a:cubicBezTo>
                  <a:pt x="326" y="173"/>
                  <a:pt x="325" y="184"/>
                  <a:pt x="323" y="194"/>
                </a:cubicBezTo>
                <a:cubicBezTo>
                  <a:pt x="321" y="205"/>
                  <a:pt x="318" y="215"/>
                  <a:pt x="314" y="225"/>
                </a:cubicBezTo>
                <a:cubicBezTo>
                  <a:pt x="310" y="234"/>
                  <a:pt x="305" y="244"/>
                  <a:pt x="299" y="254"/>
                </a:cubicBezTo>
                <a:cubicBezTo>
                  <a:pt x="293" y="263"/>
                  <a:pt x="286" y="271"/>
                  <a:pt x="278" y="278"/>
                </a:cubicBezTo>
                <a:cubicBezTo>
                  <a:pt x="271" y="286"/>
                  <a:pt x="263" y="293"/>
                  <a:pt x="254" y="298"/>
                </a:cubicBezTo>
                <a:cubicBezTo>
                  <a:pt x="245" y="304"/>
                  <a:pt x="236" y="309"/>
                  <a:pt x="226" y="313"/>
                </a:cubicBezTo>
                <a:cubicBezTo>
                  <a:pt x="216" y="318"/>
                  <a:pt x="206" y="321"/>
                  <a:pt x="195" y="323"/>
                </a:cubicBezTo>
                <a:cubicBezTo>
                  <a:pt x="185" y="325"/>
                  <a:pt x="174" y="326"/>
                  <a:pt x="164" y="326"/>
                </a:cubicBezTo>
                <a:cubicBezTo>
                  <a:pt x="153" y="326"/>
                  <a:pt x="142" y="325"/>
                  <a:pt x="132" y="323"/>
                </a:cubicBezTo>
                <a:cubicBezTo>
                  <a:pt x="121" y="321"/>
                  <a:pt x="111" y="318"/>
                  <a:pt x="101" y="313"/>
                </a:cubicBezTo>
                <a:cubicBezTo>
                  <a:pt x="92" y="309"/>
                  <a:pt x="82" y="304"/>
                  <a:pt x="73" y="298"/>
                </a:cubicBezTo>
                <a:cubicBezTo>
                  <a:pt x="64" y="293"/>
                  <a:pt x="56" y="286"/>
                  <a:pt x="48" y="278"/>
                </a:cubicBezTo>
                <a:cubicBezTo>
                  <a:pt x="40" y="271"/>
                  <a:pt x="33" y="263"/>
                  <a:pt x="27" y="254"/>
                </a:cubicBezTo>
                <a:cubicBezTo>
                  <a:pt x="22" y="244"/>
                  <a:pt x="17" y="234"/>
                  <a:pt x="12" y="225"/>
                </a:cubicBezTo>
                <a:cubicBezTo>
                  <a:pt x="8" y="215"/>
                  <a:pt x="5" y="205"/>
                  <a:pt x="3" y="194"/>
                </a:cubicBezTo>
                <a:cubicBezTo>
                  <a:pt x="1" y="184"/>
                  <a:pt x="0" y="173"/>
                  <a:pt x="0" y="162"/>
                </a:cubicBezTo>
                <a:cubicBezTo>
                  <a:pt x="0" y="152"/>
                  <a:pt x="1" y="141"/>
                  <a:pt x="3" y="131"/>
                </a:cubicBezTo>
                <a:cubicBezTo>
                  <a:pt x="5" y="120"/>
                  <a:pt x="8" y="110"/>
                  <a:pt x="12" y="100"/>
                </a:cubicBezTo>
                <a:cubicBezTo>
                  <a:pt x="17" y="90"/>
                  <a:pt x="22" y="81"/>
                  <a:pt x="27" y="72"/>
                </a:cubicBezTo>
                <a:cubicBezTo>
                  <a:pt x="33" y="63"/>
                  <a:pt x="40" y="55"/>
                  <a:pt x="48" y="47"/>
                </a:cubicBezTo>
                <a:cubicBezTo>
                  <a:pt x="56" y="40"/>
                  <a:pt x="64" y="33"/>
                  <a:pt x="73" y="27"/>
                </a:cubicBezTo>
                <a:cubicBezTo>
                  <a:pt x="82" y="21"/>
                  <a:pt x="92" y="16"/>
                  <a:pt x="101" y="12"/>
                </a:cubicBezTo>
                <a:cubicBezTo>
                  <a:pt x="111" y="8"/>
                  <a:pt x="121" y="5"/>
                  <a:pt x="132" y="3"/>
                </a:cubicBezTo>
                <a:cubicBezTo>
                  <a:pt x="142" y="1"/>
                  <a:pt x="153" y="0"/>
                  <a:pt x="164" y="0"/>
                </a:cubicBezTo>
                <a:cubicBezTo>
                  <a:pt x="174" y="0"/>
                  <a:pt x="185" y="1"/>
                  <a:pt x="195" y="3"/>
                </a:cubicBezTo>
                <a:cubicBezTo>
                  <a:pt x="206" y="5"/>
                  <a:pt x="216" y="8"/>
                  <a:pt x="226" y="12"/>
                </a:cubicBezTo>
                <a:cubicBezTo>
                  <a:pt x="236" y="16"/>
                  <a:pt x="245" y="21"/>
                  <a:pt x="254" y="27"/>
                </a:cubicBezTo>
                <a:cubicBezTo>
                  <a:pt x="263" y="33"/>
                  <a:pt x="271" y="40"/>
                  <a:pt x="278" y="47"/>
                </a:cubicBezTo>
                <a:cubicBezTo>
                  <a:pt x="286" y="55"/>
                  <a:pt x="293" y="63"/>
                  <a:pt x="299" y="72"/>
                </a:cubicBezTo>
                <a:cubicBezTo>
                  <a:pt x="305" y="81"/>
                  <a:pt x="310" y="90"/>
                  <a:pt x="314" y="100"/>
                </a:cubicBezTo>
                <a:cubicBezTo>
                  <a:pt x="318" y="110"/>
                  <a:pt x="321" y="120"/>
                  <a:pt x="323" y="131"/>
                </a:cubicBezTo>
                <a:cubicBezTo>
                  <a:pt x="325" y="141"/>
                  <a:pt x="326" y="152"/>
                  <a:pt x="326" y="162"/>
                </a:cubicBezTo>
                <a:close/>
              </a:path>
            </a:pathLst>
          </a:custGeom>
          <a:solidFill>
            <a:srgbClr val="93C5FD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3" name="任意多边形 202"/>
          <p:cNvSpPr/>
          <p:nvPr/>
        </p:nvSpPr>
        <p:spPr>
          <a:xfrm>
            <a:off x="1788120" y="3818880"/>
            <a:ext cx="117360" cy="117360"/>
          </a:xfrm>
          <a:custGeom>
            <a:avLst/>
            <a:gdLst/>
            <a:ahLst/>
            <a:cxnLst/>
            <a:rect l="0" t="0" r="r" b="b"/>
            <a:pathLst>
              <a:path w="326" h="326" fill="none">
                <a:moveTo>
                  <a:pt x="326" y="162"/>
                </a:moveTo>
                <a:cubicBezTo>
                  <a:pt x="326" y="173"/>
                  <a:pt x="325" y="184"/>
                  <a:pt x="323" y="194"/>
                </a:cubicBezTo>
                <a:cubicBezTo>
                  <a:pt x="321" y="205"/>
                  <a:pt x="318" y="215"/>
                  <a:pt x="314" y="225"/>
                </a:cubicBezTo>
                <a:cubicBezTo>
                  <a:pt x="310" y="234"/>
                  <a:pt x="305" y="244"/>
                  <a:pt x="299" y="254"/>
                </a:cubicBezTo>
                <a:cubicBezTo>
                  <a:pt x="293" y="263"/>
                  <a:pt x="286" y="271"/>
                  <a:pt x="278" y="278"/>
                </a:cubicBezTo>
                <a:cubicBezTo>
                  <a:pt x="271" y="286"/>
                  <a:pt x="263" y="293"/>
                  <a:pt x="254" y="298"/>
                </a:cubicBezTo>
                <a:cubicBezTo>
                  <a:pt x="245" y="304"/>
                  <a:pt x="236" y="309"/>
                  <a:pt x="226" y="313"/>
                </a:cubicBezTo>
                <a:cubicBezTo>
                  <a:pt x="216" y="318"/>
                  <a:pt x="206" y="321"/>
                  <a:pt x="195" y="323"/>
                </a:cubicBezTo>
                <a:cubicBezTo>
                  <a:pt x="185" y="325"/>
                  <a:pt x="174" y="326"/>
                  <a:pt x="164" y="326"/>
                </a:cubicBezTo>
                <a:cubicBezTo>
                  <a:pt x="153" y="326"/>
                  <a:pt x="142" y="325"/>
                  <a:pt x="132" y="323"/>
                </a:cubicBezTo>
                <a:cubicBezTo>
                  <a:pt x="121" y="321"/>
                  <a:pt x="111" y="318"/>
                  <a:pt x="101" y="313"/>
                </a:cubicBezTo>
                <a:cubicBezTo>
                  <a:pt x="92" y="309"/>
                  <a:pt x="82" y="304"/>
                  <a:pt x="73" y="298"/>
                </a:cubicBezTo>
                <a:cubicBezTo>
                  <a:pt x="64" y="293"/>
                  <a:pt x="56" y="286"/>
                  <a:pt x="48" y="278"/>
                </a:cubicBezTo>
                <a:cubicBezTo>
                  <a:pt x="40" y="271"/>
                  <a:pt x="33" y="263"/>
                  <a:pt x="27" y="254"/>
                </a:cubicBezTo>
                <a:cubicBezTo>
                  <a:pt x="22" y="244"/>
                  <a:pt x="17" y="234"/>
                  <a:pt x="12" y="225"/>
                </a:cubicBezTo>
                <a:cubicBezTo>
                  <a:pt x="8" y="215"/>
                  <a:pt x="5" y="205"/>
                  <a:pt x="3" y="194"/>
                </a:cubicBezTo>
                <a:cubicBezTo>
                  <a:pt x="1" y="184"/>
                  <a:pt x="0" y="173"/>
                  <a:pt x="0" y="162"/>
                </a:cubicBezTo>
                <a:cubicBezTo>
                  <a:pt x="0" y="152"/>
                  <a:pt x="1" y="141"/>
                  <a:pt x="3" y="131"/>
                </a:cubicBezTo>
                <a:cubicBezTo>
                  <a:pt x="5" y="120"/>
                  <a:pt x="8" y="110"/>
                  <a:pt x="12" y="100"/>
                </a:cubicBezTo>
                <a:cubicBezTo>
                  <a:pt x="17" y="90"/>
                  <a:pt x="22" y="81"/>
                  <a:pt x="27" y="72"/>
                </a:cubicBezTo>
                <a:cubicBezTo>
                  <a:pt x="33" y="63"/>
                  <a:pt x="40" y="55"/>
                  <a:pt x="48" y="47"/>
                </a:cubicBezTo>
                <a:cubicBezTo>
                  <a:pt x="56" y="40"/>
                  <a:pt x="64" y="33"/>
                  <a:pt x="73" y="27"/>
                </a:cubicBezTo>
                <a:cubicBezTo>
                  <a:pt x="82" y="21"/>
                  <a:pt x="92" y="16"/>
                  <a:pt x="101" y="12"/>
                </a:cubicBezTo>
                <a:cubicBezTo>
                  <a:pt x="111" y="8"/>
                  <a:pt x="121" y="5"/>
                  <a:pt x="132" y="3"/>
                </a:cubicBezTo>
                <a:cubicBezTo>
                  <a:pt x="142" y="1"/>
                  <a:pt x="153" y="0"/>
                  <a:pt x="164" y="0"/>
                </a:cubicBezTo>
                <a:cubicBezTo>
                  <a:pt x="174" y="0"/>
                  <a:pt x="185" y="1"/>
                  <a:pt x="195" y="3"/>
                </a:cubicBezTo>
                <a:cubicBezTo>
                  <a:pt x="206" y="5"/>
                  <a:pt x="216" y="8"/>
                  <a:pt x="226" y="12"/>
                </a:cubicBezTo>
                <a:cubicBezTo>
                  <a:pt x="236" y="16"/>
                  <a:pt x="245" y="21"/>
                  <a:pt x="254" y="27"/>
                </a:cubicBezTo>
                <a:cubicBezTo>
                  <a:pt x="263" y="33"/>
                  <a:pt x="271" y="40"/>
                  <a:pt x="278" y="47"/>
                </a:cubicBezTo>
                <a:cubicBezTo>
                  <a:pt x="286" y="55"/>
                  <a:pt x="293" y="63"/>
                  <a:pt x="299" y="72"/>
                </a:cubicBezTo>
                <a:cubicBezTo>
                  <a:pt x="305" y="81"/>
                  <a:pt x="310" y="90"/>
                  <a:pt x="314" y="100"/>
                </a:cubicBezTo>
                <a:cubicBezTo>
                  <a:pt x="318" y="110"/>
                  <a:pt x="321" y="120"/>
                  <a:pt x="323" y="131"/>
                </a:cubicBezTo>
                <a:cubicBezTo>
                  <a:pt x="325" y="141"/>
                  <a:pt x="326" y="152"/>
                  <a:pt x="326" y="162"/>
                </a:cubicBezTo>
              </a:path>
            </a:pathLst>
          </a:custGeom>
          <a:ln w="16560">
            <a:solidFill>
              <a:srgbClr val="FFFFFF"/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4" name="任意多边形 203"/>
          <p:cNvSpPr/>
          <p:nvPr/>
        </p:nvSpPr>
        <p:spPr>
          <a:xfrm>
            <a:off x="4152960" y="3651840"/>
            <a:ext cx="2590920" cy="50400"/>
          </a:xfrm>
          <a:custGeom>
            <a:avLst/>
            <a:gdLst/>
            <a:ahLst/>
            <a:cxnLst/>
            <a:rect l="0" t="0" r="r" b="b"/>
            <a:pathLst>
              <a:path w="7197" h="140">
                <a:moveTo>
                  <a:pt x="0" y="69"/>
                </a:moveTo>
                <a:cubicBezTo>
                  <a:pt x="0" y="60"/>
                  <a:pt x="2" y="51"/>
                  <a:pt x="6" y="43"/>
                </a:cubicBezTo>
                <a:cubicBezTo>
                  <a:pt x="9" y="34"/>
                  <a:pt x="14" y="27"/>
                  <a:pt x="21" y="20"/>
                </a:cubicBezTo>
                <a:cubicBezTo>
                  <a:pt x="27" y="13"/>
                  <a:pt x="35" y="8"/>
                  <a:pt x="43" y="5"/>
                </a:cubicBezTo>
                <a:cubicBezTo>
                  <a:pt x="52" y="1"/>
                  <a:pt x="61" y="0"/>
                  <a:pt x="70" y="0"/>
                </a:cubicBezTo>
                <a:lnTo>
                  <a:pt x="7128" y="0"/>
                </a:lnTo>
                <a:cubicBezTo>
                  <a:pt x="7137" y="0"/>
                  <a:pt x="7146" y="1"/>
                  <a:pt x="7154" y="5"/>
                </a:cubicBezTo>
                <a:cubicBezTo>
                  <a:pt x="7163" y="8"/>
                  <a:pt x="7171" y="13"/>
                  <a:pt x="7177" y="20"/>
                </a:cubicBezTo>
                <a:cubicBezTo>
                  <a:pt x="7184" y="27"/>
                  <a:pt x="7189" y="34"/>
                  <a:pt x="7192" y="43"/>
                </a:cubicBezTo>
                <a:cubicBezTo>
                  <a:pt x="7196" y="51"/>
                  <a:pt x="7197" y="60"/>
                  <a:pt x="7197" y="69"/>
                </a:cubicBezTo>
                <a:cubicBezTo>
                  <a:pt x="7197" y="79"/>
                  <a:pt x="7196" y="88"/>
                  <a:pt x="7192" y="97"/>
                </a:cubicBezTo>
                <a:cubicBezTo>
                  <a:pt x="7189" y="105"/>
                  <a:pt x="7184" y="113"/>
                  <a:pt x="7177" y="119"/>
                </a:cubicBezTo>
                <a:cubicBezTo>
                  <a:pt x="7171" y="126"/>
                  <a:pt x="7163" y="131"/>
                  <a:pt x="7154" y="135"/>
                </a:cubicBezTo>
                <a:cubicBezTo>
                  <a:pt x="7146" y="138"/>
                  <a:pt x="7137" y="140"/>
                  <a:pt x="7128" y="140"/>
                </a:cubicBezTo>
                <a:lnTo>
                  <a:pt x="70" y="140"/>
                </a:lnTo>
                <a:cubicBezTo>
                  <a:pt x="61" y="140"/>
                  <a:pt x="52" y="138"/>
                  <a:pt x="43" y="135"/>
                </a:cubicBezTo>
                <a:cubicBezTo>
                  <a:pt x="35" y="131"/>
                  <a:pt x="27" y="126"/>
                  <a:pt x="21" y="119"/>
                </a:cubicBezTo>
                <a:cubicBezTo>
                  <a:pt x="14" y="113"/>
                  <a:pt x="9" y="105"/>
                  <a:pt x="6" y="97"/>
                </a:cubicBezTo>
                <a:cubicBezTo>
                  <a:pt x="2" y="88"/>
                  <a:pt x="0" y="79"/>
                  <a:pt x="0" y="69"/>
                </a:cubicBezTo>
                <a:close/>
              </a:path>
            </a:pathLst>
          </a:custGeom>
          <a:solidFill>
            <a:srgbClr val="3741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05" name="图片 204"/>
          <p:cNvPicPr/>
          <p:nvPr/>
        </p:nvPicPr>
        <p:blipFill>
          <a:blip r:embed="rId14"/>
          <a:stretch/>
        </p:blipFill>
        <p:spPr>
          <a:xfrm>
            <a:off x="4153320" y="3651840"/>
            <a:ext cx="1554120" cy="49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6" name="任意多边形 205"/>
          <p:cNvSpPr/>
          <p:nvPr/>
        </p:nvSpPr>
        <p:spPr>
          <a:xfrm>
            <a:off x="5715720" y="3618360"/>
            <a:ext cx="117360" cy="117360"/>
          </a:xfrm>
          <a:custGeom>
            <a:avLst/>
            <a:gdLst/>
            <a:ahLst/>
            <a:cxnLst/>
            <a:rect l="0" t="0" r="r" b="b"/>
            <a:pathLst>
              <a:path w="326" h="326">
                <a:moveTo>
                  <a:pt x="326" y="163"/>
                </a:moveTo>
                <a:cubicBezTo>
                  <a:pt x="326" y="174"/>
                  <a:pt x="325" y="184"/>
                  <a:pt x="323" y="195"/>
                </a:cubicBezTo>
                <a:cubicBezTo>
                  <a:pt x="321" y="205"/>
                  <a:pt x="318" y="216"/>
                  <a:pt x="314" y="225"/>
                </a:cubicBezTo>
                <a:cubicBezTo>
                  <a:pt x="310" y="235"/>
                  <a:pt x="305" y="245"/>
                  <a:pt x="299" y="254"/>
                </a:cubicBezTo>
                <a:cubicBezTo>
                  <a:pt x="293" y="262"/>
                  <a:pt x="286" y="271"/>
                  <a:pt x="279" y="278"/>
                </a:cubicBezTo>
                <a:cubicBezTo>
                  <a:pt x="271" y="286"/>
                  <a:pt x="263" y="292"/>
                  <a:pt x="254" y="298"/>
                </a:cubicBezTo>
                <a:cubicBezTo>
                  <a:pt x="245" y="304"/>
                  <a:pt x="236" y="309"/>
                  <a:pt x="226" y="313"/>
                </a:cubicBezTo>
                <a:cubicBezTo>
                  <a:pt x="216" y="317"/>
                  <a:pt x="206" y="321"/>
                  <a:pt x="195" y="323"/>
                </a:cubicBezTo>
                <a:cubicBezTo>
                  <a:pt x="185" y="325"/>
                  <a:pt x="174" y="326"/>
                  <a:pt x="164" y="326"/>
                </a:cubicBezTo>
                <a:cubicBezTo>
                  <a:pt x="152" y="326"/>
                  <a:pt x="141" y="325"/>
                  <a:pt x="131" y="323"/>
                </a:cubicBezTo>
                <a:cubicBezTo>
                  <a:pt x="121" y="321"/>
                  <a:pt x="110" y="317"/>
                  <a:pt x="101" y="313"/>
                </a:cubicBezTo>
                <a:cubicBezTo>
                  <a:pt x="91" y="309"/>
                  <a:pt x="81" y="304"/>
                  <a:pt x="72" y="298"/>
                </a:cubicBezTo>
                <a:cubicBezTo>
                  <a:pt x="64" y="292"/>
                  <a:pt x="55" y="286"/>
                  <a:pt x="48" y="278"/>
                </a:cubicBezTo>
                <a:cubicBezTo>
                  <a:pt x="40" y="271"/>
                  <a:pt x="34" y="262"/>
                  <a:pt x="28" y="254"/>
                </a:cubicBezTo>
                <a:cubicBezTo>
                  <a:pt x="22" y="245"/>
                  <a:pt x="17" y="235"/>
                  <a:pt x="13" y="225"/>
                </a:cubicBezTo>
                <a:cubicBezTo>
                  <a:pt x="9" y="216"/>
                  <a:pt x="5" y="205"/>
                  <a:pt x="3" y="195"/>
                </a:cubicBezTo>
                <a:cubicBezTo>
                  <a:pt x="1" y="184"/>
                  <a:pt x="0" y="174"/>
                  <a:pt x="0" y="163"/>
                </a:cubicBezTo>
                <a:cubicBezTo>
                  <a:pt x="0" y="152"/>
                  <a:pt x="1" y="141"/>
                  <a:pt x="3" y="131"/>
                </a:cubicBezTo>
                <a:cubicBezTo>
                  <a:pt x="5" y="120"/>
                  <a:pt x="9" y="110"/>
                  <a:pt x="13" y="100"/>
                </a:cubicBezTo>
                <a:cubicBezTo>
                  <a:pt x="17" y="90"/>
                  <a:pt x="22" y="81"/>
                  <a:pt x="28" y="72"/>
                </a:cubicBezTo>
                <a:cubicBezTo>
                  <a:pt x="34" y="63"/>
                  <a:pt x="40" y="55"/>
                  <a:pt x="48" y="47"/>
                </a:cubicBezTo>
                <a:cubicBezTo>
                  <a:pt x="55" y="40"/>
                  <a:pt x="64" y="33"/>
                  <a:pt x="72" y="27"/>
                </a:cubicBezTo>
                <a:cubicBezTo>
                  <a:pt x="81" y="21"/>
                  <a:pt x="91" y="16"/>
                  <a:pt x="101" y="12"/>
                </a:cubicBezTo>
                <a:cubicBezTo>
                  <a:pt x="110" y="8"/>
                  <a:pt x="121" y="5"/>
                  <a:pt x="131" y="3"/>
                </a:cubicBezTo>
                <a:cubicBezTo>
                  <a:pt x="141" y="1"/>
                  <a:pt x="152" y="0"/>
                  <a:pt x="164" y="0"/>
                </a:cubicBezTo>
                <a:cubicBezTo>
                  <a:pt x="174" y="0"/>
                  <a:pt x="185" y="1"/>
                  <a:pt x="195" y="3"/>
                </a:cubicBezTo>
                <a:cubicBezTo>
                  <a:pt x="206" y="5"/>
                  <a:pt x="216" y="8"/>
                  <a:pt x="226" y="12"/>
                </a:cubicBezTo>
                <a:cubicBezTo>
                  <a:pt x="236" y="16"/>
                  <a:pt x="245" y="21"/>
                  <a:pt x="254" y="27"/>
                </a:cubicBezTo>
                <a:cubicBezTo>
                  <a:pt x="263" y="33"/>
                  <a:pt x="271" y="40"/>
                  <a:pt x="279" y="47"/>
                </a:cubicBezTo>
                <a:cubicBezTo>
                  <a:pt x="286" y="55"/>
                  <a:pt x="293" y="63"/>
                  <a:pt x="299" y="72"/>
                </a:cubicBezTo>
                <a:cubicBezTo>
                  <a:pt x="305" y="81"/>
                  <a:pt x="310" y="90"/>
                  <a:pt x="314" y="100"/>
                </a:cubicBezTo>
                <a:cubicBezTo>
                  <a:pt x="318" y="110"/>
                  <a:pt x="321" y="120"/>
                  <a:pt x="323" y="131"/>
                </a:cubicBezTo>
                <a:cubicBezTo>
                  <a:pt x="325" y="141"/>
                  <a:pt x="326" y="152"/>
                  <a:pt x="326" y="163"/>
                </a:cubicBezTo>
                <a:close/>
              </a:path>
            </a:pathLst>
          </a:custGeom>
          <a:solidFill>
            <a:srgbClr val="34D399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7" name="任意多边形 206"/>
          <p:cNvSpPr/>
          <p:nvPr/>
        </p:nvSpPr>
        <p:spPr>
          <a:xfrm>
            <a:off x="5715720" y="3618360"/>
            <a:ext cx="117360" cy="117360"/>
          </a:xfrm>
          <a:custGeom>
            <a:avLst/>
            <a:gdLst/>
            <a:ahLst/>
            <a:cxnLst/>
            <a:rect l="0" t="0" r="r" b="b"/>
            <a:pathLst>
              <a:path w="326" h="326" fill="none">
                <a:moveTo>
                  <a:pt x="326" y="163"/>
                </a:moveTo>
                <a:cubicBezTo>
                  <a:pt x="326" y="174"/>
                  <a:pt x="325" y="184"/>
                  <a:pt x="323" y="195"/>
                </a:cubicBezTo>
                <a:cubicBezTo>
                  <a:pt x="321" y="205"/>
                  <a:pt x="318" y="216"/>
                  <a:pt x="314" y="225"/>
                </a:cubicBezTo>
                <a:cubicBezTo>
                  <a:pt x="310" y="235"/>
                  <a:pt x="305" y="245"/>
                  <a:pt x="299" y="254"/>
                </a:cubicBezTo>
                <a:cubicBezTo>
                  <a:pt x="293" y="262"/>
                  <a:pt x="286" y="271"/>
                  <a:pt x="279" y="278"/>
                </a:cubicBezTo>
                <a:cubicBezTo>
                  <a:pt x="271" y="286"/>
                  <a:pt x="263" y="292"/>
                  <a:pt x="254" y="298"/>
                </a:cubicBezTo>
                <a:cubicBezTo>
                  <a:pt x="245" y="304"/>
                  <a:pt x="236" y="309"/>
                  <a:pt x="226" y="313"/>
                </a:cubicBezTo>
                <a:cubicBezTo>
                  <a:pt x="216" y="317"/>
                  <a:pt x="206" y="321"/>
                  <a:pt x="195" y="323"/>
                </a:cubicBezTo>
                <a:cubicBezTo>
                  <a:pt x="185" y="325"/>
                  <a:pt x="174" y="326"/>
                  <a:pt x="164" y="326"/>
                </a:cubicBezTo>
                <a:cubicBezTo>
                  <a:pt x="152" y="326"/>
                  <a:pt x="141" y="325"/>
                  <a:pt x="131" y="323"/>
                </a:cubicBezTo>
                <a:cubicBezTo>
                  <a:pt x="121" y="321"/>
                  <a:pt x="110" y="317"/>
                  <a:pt x="101" y="313"/>
                </a:cubicBezTo>
                <a:cubicBezTo>
                  <a:pt x="91" y="309"/>
                  <a:pt x="81" y="304"/>
                  <a:pt x="72" y="298"/>
                </a:cubicBezTo>
                <a:cubicBezTo>
                  <a:pt x="64" y="292"/>
                  <a:pt x="55" y="286"/>
                  <a:pt x="48" y="278"/>
                </a:cubicBezTo>
                <a:cubicBezTo>
                  <a:pt x="40" y="271"/>
                  <a:pt x="34" y="262"/>
                  <a:pt x="28" y="254"/>
                </a:cubicBezTo>
                <a:cubicBezTo>
                  <a:pt x="22" y="245"/>
                  <a:pt x="17" y="235"/>
                  <a:pt x="13" y="225"/>
                </a:cubicBezTo>
                <a:cubicBezTo>
                  <a:pt x="9" y="216"/>
                  <a:pt x="5" y="205"/>
                  <a:pt x="3" y="195"/>
                </a:cubicBezTo>
                <a:cubicBezTo>
                  <a:pt x="1" y="184"/>
                  <a:pt x="0" y="174"/>
                  <a:pt x="0" y="163"/>
                </a:cubicBezTo>
                <a:cubicBezTo>
                  <a:pt x="0" y="152"/>
                  <a:pt x="1" y="141"/>
                  <a:pt x="3" y="131"/>
                </a:cubicBezTo>
                <a:cubicBezTo>
                  <a:pt x="5" y="120"/>
                  <a:pt x="9" y="110"/>
                  <a:pt x="13" y="100"/>
                </a:cubicBezTo>
                <a:cubicBezTo>
                  <a:pt x="17" y="90"/>
                  <a:pt x="22" y="81"/>
                  <a:pt x="28" y="72"/>
                </a:cubicBezTo>
                <a:cubicBezTo>
                  <a:pt x="34" y="63"/>
                  <a:pt x="40" y="55"/>
                  <a:pt x="48" y="47"/>
                </a:cubicBezTo>
                <a:cubicBezTo>
                  <a:pt x="55" y="40"/>
                  <a:pt x="64" y="33"/>
                  <a:pt x="72" y="27"/>
                </a:cubicBezTo>
                <a:cubicBezTo>
                  <a:pt x="81" y="21"/>
                  <a:pt x="91" y="16"/>
                  <a:pt x="101" y="12"/>
                </a:cubicBezTo>
                <a:cubicBezTo>
                  <a:pt x="110" y="8"/>
                  <a:pt x="121" y="5"/>
                  <a:pt x="131" y="3"/>
                </a:cubicBezTo>
                <a:cubicBezTo>
                  <a:pt x="141" y="1"/>
                  <a:pt x="152" y="0"/>
                  <a:pt x="164" y="0"/>
                </a:cubicBezTo>
                <a:cubicBezTo>
                  <a:pt x="174" y="0"/>
                  <a:pt x="185" y="1"/>
                  <a:pt x="195" y="3"/>
                </a:cubicBezTo>
                <a:cubicBezTo>
                  <a:pt x="206" y="5"/>
                  <a:pt x="216" y="8"/>
                  <a:pt x="226" y="12"/>
                </a:cubicBezTo>
                <a:cubicBezTo>
                  <a:pt x="236" y="16"/>
                  <a:pt x="245" y="21"/>
                  <a:pt x="254" y="27"/>
                </a:cubicBezTo>
                <a:cubicBezTo>
                  <a:pt x="263" y="33"/>
                  <a:pt x="271" y="40"/>
                  <a:pt x="279" y="47"/>
                </a:cubicBezTo>
                <a:cubicBezTo>
                  <a:pt x="286" y="55"/>
                  <a:pt x="293" y="63"/>
                  <a:pt x="299" y="72"/>
                </a:cubicBezTo>
                <a:cubicBezTo>
                  <a:pt x="305" y="81"/>
                  <a:pt x="310" y="90"/>
                  <a:pt x="314" y="100"/>
                </a:cubicBezTo>
                <a:cubicBezTo>
                  <a:pt x="318" y="110"/>
                  <a:pt x="321" y="120"/>
                  <a:pt x="323" y="131"/>
                </a:cubicBezTo>
                <a:cubicBezTo>
                  <a:pt x="325" y="141"/>
                  <a:pt x="326" y="152"/>
                  <a:pt x="326" y="163"/>
                </a:cubicBezTo>
              </a:path>
            </a:pathLst>
          </a:custGeom>
          <a:ln w="16560">
            <a:solidFill>
              <a:srgbClr val="FFFFFF"/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8" name="任意多边形 207"/>
          <p:cNvSpPr/>
          <p:nvPr/>
        </p:nvSpPr>
        <p:spPr>
          <a:xfrm>
            <a:off x="7362000" y="3651840"/>
            <a:ext cx="2590920" cy="50400"/>
          </a:xfrm>
          <a:custGeom>
            <a:avLst/>
            <a:gdLst/>
            <a:ahLst/>
            <a:cxnLst/>
            <a:rect l="0" t="0" r="r" b="b"/>
            <a:pathLst>
              <a:path w="7197" h="140">
                <a:moveTo>
                  <a:pt x="0" y="69"/>
                </a:moveTo>
                <a:cubicBezTo>
                  <a:pt x="0" y="60"/>
                  <a:pt x="2" y="51"/>
                  <a:pt x="6" y="43"/>
                </a:cubicBezTo>
                <a:cubicBezTo>
                  <a:pt x="9" y="34"/>
                  <a:pt x="14" y="27"/>
                  <a:pt x="21" y="20"/>
                </a:cubicBezTo>
                <a:cubicBezTo>
                  <a:pt x="27" y="13"/>
                  <a:pt x="35" y="8"/>
                  <a:pt x="43" y="5"/>
                </a:cubicBezTo>
                <a:cubicBezTo>
                  <a:pt x="52" y="1"/>
                  <a:pt x="61" y="0"/>
                  <a:pt x="70" y="0"/>
                </a:cubicBezTo>
                <a:lnTo>
                  <a:pt x="7128" y="0"/>
                </a:lnTo>
                <a:cubicBezTo>
                  <a:pt x="7137" y="0"/>
                  <a:pt x="7146" y="1"/>
                  <a:pt x="7154" y="5"/>
                </a:cubicBezTo>
                <a:cubicBezTo>
                  <a:pt x="7163" y="8"/>
                  <a:pt x="7170" y="13"/>
                  <a:pt x="7177" y="20"/>
                </a:cubicBezTo>
                <a:cubicBezTo>
                  <a:pt x="7183" y="27"/>
                  <a:pt x="7188" y="34"/>
                  <a:pt x="7192" y="43"/>
                </a:cubicBezTo>
                <a:cubicBezTo>
                  <a:pt x="7195" y="51"/>
                  <a:pt x="7197" y="60"/>
                  <a:pt x="7197" y="69"/>
                </a:cubicBezTo>
                <a:cubicBezTo>
                  <a:pt x="7197" y="79"/>
                  <a:pt x="7195" y="88"/>
                  <a:pt x="7192" y="97"/>
                </a:cubicBezTo>
                <a:cubicBezTo>
                  <a:pt x="7188" y="105"/>
                  <a:pt x="7183" y="113"/>
                  <a:pt x="7177" y="119"/>
                </a:cubicBezTo>
                <a:cubicBezTo>
                  <a:pt x="7170" y="126"/>
                  <a:pt x="7163" y="131"/>
                  <a:pt x="7154" y="135"/>
                </a:cubicBezTo>
                <a:cubicBezTo>
                  <a:pt x="7146" y="138"/>
                  <a:pt x="7137" y="140"/>
                  <a:pt x="7128" y="140"/>
                </a:cubicBezTo>
                <a:lnTo>
                  <a:pt x="70" y="140"/>
                </a:lnTo>
                <a:cubicBezTo>
                  <a:pt x="61" y="140"/>
                  <a:pt x="52" y="138"/>
                  <a:pt x="43" y="135"/>
                </a:cubicBezTo>
                <a:cubicBezTo>
                  <a:pt x="35" y="131"/>
                  <a:pt x="27" y="126"/>
                  <a:pt x="21" y="119"/>
                </a:cubicBezTo>
                <a:cubicBezTo>
                  <a:pt x="14" y="113"/>
                  <a:pt x="9" y="105"/>
                  <a:pt x="6" y="97"/>
                </a:cubicBezTo>
                <a:cubicBezTo>
                  <a:pt x="2" y="88"/>
                  <a:pt x="0" y="79"/>
                  <a:pt x="0" y="69"/>
                </a:cubicBezTo>
                <a:close/>
              </a:path>
            </a:pathLst>
          </a:custGeom>
          <a:solidFill>
            <a:srgbClr val="374151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09" name="图片 208"/>
          <p:cNvPicPr/>
          <p:nvPr/>
        </p:nvPicPr>
        <p:blipFill>
          <a:blip r:embed="rId15"/>
          <a:stretch/>
        </p:blipFill>
        <p:spPr>
          <a:xfrm>
            <a:off x="7362360" y="3651840"/>
            <a:ext cx="1812960" cy="49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0" name="任意多边形 209"/>
          <p:cNvSpPr/>
          <p:nvPr/>
        </p:nvSpPr>
        <p:spPr>
          <a:xfrm>
            <a:off x="9183960" y="3618360"/>
            <a:ext cx="117360" cy="117360"/>
          </a:xfrm>
          <a:custGeom>
            <a:avLst/>
            <a:gdLst/>
            <a:ahLst/>
            <a:cxnLst/>
            <a:rect l="0" t="0" r="r" b="b"/>
            <a:pathLst>
              <a:path w="326" h="326">
                <a:moveTo>
                  <a:pt x="326" y="163"/>
                </a:moveTo>
                <a:cubicBezTo>
                  <a:pt x="326" y="174"/>
                  <a:pt x="325" y="184"/>
                  <a:pt x="323" y="195"/>
                </a:cubicBezTo>
                <a:cubicBezTo>
                  <a:pt x="320" y="205"/>
                  <a:pt x="317" y="216"/>
                  <a:pt x="313" y="225"/>
                </a:cubicBezTo>
                <a:cubicBezTo>
                  <a:pt x="309" y="235"/>
                  <a:pt x="304" y="245"/>
                  <a:pt x="298" y="254"/>
                </a:cubicBezTo>
                <a:cubicBezTo>
                  <a:pt x="292" y="262"/>
                  <a:pt x="286" y="271"/>
                  <a:pt x="278" y="278"/>
                </a:cubicBezTo>
                <a:cubicBezTo>
                  <a:pt x="270" y="286"/>
                  <a:pt x="262" y="292"/>
                  <a:pt x="253" y="298"/>
                </a:cubicBezTo>
                <a:cubicBezTo>
                  <a:pt x="244" y="304"/>
                  <a:pt x="234" y="309"/>
                  <a:pt x="224" y="313"/>
                </a:cubicBezTo>
                <a:cubicBezTo>
                  <a:pt x="214" y="317"/>
                  <a:pt x="204" y="321"/>
                  <a:pt x="194" y="323"/>
                </a:cubicBezTo>
                <a:cubicBezTo>
                  <a:pt x="183" y="325"/>
                  <a:pt x="173" y="326"/>
                  <a:pt x="162" y="326"/>
                </a:cubicBezTo>
                <a:cubicBezTo>
                  <a:pt x="151" y="326"/>
                  <a:pt x="141" y="325"/>
                  <a:pt x="130" y="323"/>
                </a:cubicBezTo>
                <a:cubicBezTo>
                  <a:pt x="120" y="321"/>
                  <a:pt x="110" y="317"/>
                  <a:pt x="100" y="313"/>
                </a:cubicBezTo>
                <a:cubicBezTo>
                  <a:pt x="90" y="309"/>
                  <a:pt x="81" y="304"/>
                  <a:pt x="72" y="298"/>
                </a:cubicBezTo>
                <a:cubicBezTo>
                  <a:pt x="63" y="292"/>
                  <a:pt x="55" y="286"/>
                  <a:pt x="47" y="278"/>
                </a:cubicBezTo>
                <a:cubicBezTo>
                  <a:pt x="40" y="271"/>
                  <a:pt x="33" y="262"/>
                  <a:pt x="27" y="254"/>
                </a:cubicBezTo>
                <a:cubicBezTo>
                  <a:pt x="21" y="245"/>
                  <a:pt x="16" y="235"/>
                  <a:pt x="12" y="225"/>
                </a:cubicBezTo>
                <a:cubicBezTo>
                  <a:pt x="8" y="216"/>
                  <a:pt x="5" y="205"/>
                  <a:pt x="3" y="195"/>
                </a:cubicBezTo>
                <a:cubicBezTo>
                  <a:pt x="1" y="184"/>
                  <a:pt x="0" y="174"/>
                  <a:pt x="0" y="163"/>
                </a:cubicBezTo>
                <a:cubicBezTo>
                  <a:pt x="0" y="152"/>
                  <a:pt x="1" y="141"/>
                  <a:pt x="3" y="131"/>
                </a:cubicBezTo>
                <a:cubicBezTo>
                  <a:pt x="5" y="120"/>
                  <a:pt x="8" y="110"/>
                  <a:pt x="12" y="100"/>
                </a:cubicBezTo>
                <a:cubicBezTo>
                  <a:pt x="16" y="90"/>
                  <a:pt x="21" y="81"/>
                  <a:pt x="27" y="72"/>
                </a:cubicBezTo>
                <a:cubicBezTo>
                  <a:pt x="33" y="63"/>
                  <a:pt x="40" y="55"/>
                  <a:pt x="47" y="47"/>
                </a:cubicBezTo>
                <a:cubicBezTo>
                  <a:pt x="55" y="40"/>
                  <a:pt x="63" y="33"/>
                  <a:pt x="72" y="27"/>
                </a:cubicBezTo>
                <a:cubicBezTo>
                  <a:pt x="81" y="21"/>
                  <a:pt x="90" y="16"/>
                  <a:pt x="100" y="12"/>
                </a:cubicBezTo>
                <a:cubicBezTo>
                  <a:pt x="110" y="8"/>
                  <a:pt x="120" y="5"/>
                  <a:pt x="130" y="3"/>
                </a:cubicBezTo>
                <a:cubicBezTo>
                  <a:pt x="141" y="1"/>
                  <a:pt x="151" y="0"/>
                  <a:pt x="162" y="0"/>
                </a:cubicBezTo>
                <a:cubicBezTo>
                  <a:pt x="173" y="0"/>
                  <a:pt x="183" y="1"/>
                  <a:pt x="194" y="3"/>
                </a:cubicBezTo>
                <a:cubicBezTo>
                  <a:pt x="204" y="5"/>
                  <a:pt x="214" y="8"/>
                  <a:pt x="224" y="12"/>
                </a:cubicBezTo>
                <a:cubicBezTo>
                  <a:pt x="234" y="16"/>
                  <a:pt x="244" y="21"/>
                  <a:pt x="253" y="27"/>
                </a:cubicBezTo>
                <a:cubicBezTo>
                  <a:pt x="262" y="33"/>
                  <a:pt x="270" y="40"/>
                  <a:pt x="278" y="47"/>
                </a:cubicBezTo>
                <a:cubicBezTo>
                  <a:pt x="286" y="55"/>
                  <a:pt x="292" y="63"/>
                  <a:pt x="298" y="72"/>
                </a:cubicBezTo>
                <a:cubicBezTo>
                  <a:pt x="304" y="81"/>
                  <a:pt x="309" y="90"/>
                  <a:pt x="313" y="100"/>
                </a:cubicBezTo>
                <a:cubicBezTo>
                  <a:pt x="317" y="110"/>
                  <a:pt x="320" y="120"/>
                  <a:pt x="323" y="131"/>
                </a:cubicBezTo>
                <a:cubicBezTo>
                  <a:pt x="325" y="141"/>
                  <a:pt x="326" y="152"/>
                  <a:pt x="326" y="163"/>
                </a:cubicBez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1" name="任意多边形 210"/>
          <p:cNvSpPr/>
          <p:nvPr/>
        </p:nvSpPr>
        <p:spPr>
          <a:xfrm>
            <a:off x="9183960" y="3618360"/>
            <a:ext cx="117360" cy="117360"/>
          </a:xfrm>
          <a:custGeom>
            <a:avLst/>
            <a:gdLst/>
            <a:ahLst/>
            <a:cxnLst/>
            <a:rect l="0" t="0" r="r" b="b"/>
            <a:pathLst>
              <a:path w="326" h="326" fill="none">
                <a:moveTo>
                  <a:pt x="326" y="163"/>
                </a:moveTo>
                <a:cubicBezTo>
                  <a:pt x="326" y="174"/>
                  <a:pt x="325" y="184"/>
                  <a:pt x="323" y="195"/>
                </a:cubicBezTo>
                <a:cubicBezTo>
                  <a:pt x="320" y="205"/>
                  <a:pt x="317" y="216"/>
                  <a:pt x="313" y="225"/>
                </a:cubicBezTo>
                <a:cubicBezTo>
                  <a:pt x="309" y="235"/>
                  <a:pt x="304" y="245"/>
                  <a:pt x="298" y="254"/>
                </a:cubicBezTo>
                <a:cubicBezTo>
                  <a:pt x="292" y="262"/>
                  <a:pt x="286" y="271"/>
                  <a:pt x="278" y="278"/>
                </a:cubicBezTo>
                <a:cubicBezTo>
                  <a:pt x="270" y="286"/>
                  <a:pt x="262" y="292"/>
                  <a:pt x="253" y="298"/>
                </a:cubicBezTo>
                <a:cubicBezTo>
                  <a:pt x="244" y="304"/>
                  <a:pt x="234" y="309"/>
                  <a:pt x="224" y="313"/>
                </a:cubicBezTo>
                <a:cubicBezTo>
                  <a:pt x="214" y="317"/>
                  <a:pt x="204" y="321"/>
                  <a:pt x="194" y="323"/>
                </a:cubicBezTo>
                <a:cubicBezTo>
                  <a:pt x="183" y="325"/>
                  <a:pt x="173" y="326"/>
                  <a:pt x="162" y="326"/>
                </a:cubicBezTo>
                <a:cubicBezTo>
                  <a:pt x="151" y="326"/>
                  <a:pt x="141" y="325"/>
                  <a:pt x="130" y="323"/>
                </a:cubicBezTo>
                <a:cubicBezTo>
                  <a:pt x="120" y="321"/>
                  <a:pt x="110" y="317"/>
                  <a:pt x="100" y="313"/>
                </a:cubicBezTo>
                <a:cubicBezTo>
                  <a:pt x="90" y="309"/>
                  <a:pt x="81" y="304"/>
                  <a:pt x="72" y="298"/>
                </a:cubicBezTo>
                <a:cubicBezTo>
                  <a:pt x="63" y="292"/>
                  <a:pt x="55" y="286"/>
                  <a:pt x="47" y="278"/>
                </a:cubicBezTo>
                <a:cubicBezTo>
                  <a:pt x="40" y="271"/>
                  <a:pt x="33" y="262"/>
                  <a:pt x="27" y="254"/>
                </a:cubicBezTo>
                <a:cubicBezTo>
                  <a:pt x="21" y="245"/>
                  <a:pt x="16" y="235"/>
                  <a:pt x="12" y="225"/>
                </a:cubicBezTo>
                <a:cubicBezTo>
                  <a:pt x="8" y="216"/>
                  <a:pt x="5" y="205"/>
                  <a:pt x="3" y="195"/>
                </a:cubicBezTo>
                <a:cubicBezTo>
                  <a:pt x="1" y="184"/>
                  <a:pt x="0" y="174"/>
                  <a:pt x="0" y="163"/>
                </a:cubicBezTo>
                <a:cubicBezTo>
                  <a:pt x="0" y="152"/>
                  <a:pt x="1" y="141"/>
                  <a:pt x="3" y="131"/>
                </a:cubicBezTo>
                <a:cubicBezTo>
                  <a:pt x="5" y="120"/>
                  <a:pt x="8" y="110"/>
                  <a:pt x="12" y="100"/>
                </a:cubicBezTo>
                <a:cubicBezTo>
                  <a:pt x="16" y="90"/>
                  <a:pt x="21" y="81"/>
                  <a:pt x="27" y="72"/>
                </a:cubicBezTo>
                <a:cubicBezTo>
                  <a:pt x="33" y="63"/>
                  <a:pt x="40" y="55"/>
                  <a:pt x="47" y="47"/>
                </a:cubicBezTo>
                <a:cubicBezTo>
                  <a:pt x="55" y="40"/>
                  <a:pt x="63" y="33"/>
                  <a:pt x="72" y="27"/>
                </a:cubicBezTo>
                <a:cubicBezTo>
                  <a:pt x="81" y="21"/>
                  <a:pt x="90" y="16"/>
                  <a:pt x="100" y="12"/>
                </a:cubicBezTo>
                <a:cubicBezTo>
                  <a:pt x="110" y="8"/>
                  <a:pt x="120" y="5"/>
                  <a:pt x="130" y="3"/>
                </a:cubicBezTo>
                <a:cubicBezTo>
                  <a:pt x="141" y="1"/>
                  <a:pt x="151" y="0"/>
                  <a:pt x="162" y="0"/>
                </a:cubicBezTo>
                <a:cubicBezTo>
                  <a:pt x="173" y="0"/>
                  <a:pt x="183" y="1"/>
                  <a:pt x="194" y="3"/>
                </a:cubicBezTo>
                <a:cubicBezTo>
                  <a:pt x="204" y="5"/>
                  <a:pt x="214" y="8"/>
                  <a:pt x="224" y="12"/>
                </a:cubicBezTo>
                <a:cubicBezTo>
                  <a:pt x="234" y="16"/>
                  <a:pt x="244" y="21"/>
                  <a:pt x="253" y="27"/>
                </a:cubicBezTo>
                <a:cubicBezTo>
                  <a:pt x="262" y="33"/>
                  <a:pt x="270" y="40"/>
                  <a:pt x="278" y="47"/>
                </a:cubicBezTo>
                <a:cubicBezTo>
                  <a:pt x="286" y="55"/>
                  <a:pt x="292" y="63"/>
                  <a:pt x="298" y="72"/>
                </a:cubicBezTo>
                <a:cubicBezTo>
                  <a:pt x="304" y="81"/>
                  <a:pt x="309" y="90"/>
                  <a:pt x="313" y="100"/>
                </a:cubicBezTo>
                <a:cubicBezTo>
                  <a:pt x="317" y="110"/>
                  <a:pt x="320" y="120"/>
                  <a:pt x="323" y="131"/>
                </a:cubicBezTo>
                <a:cubicBezTo>
                  <a:pt x="325" y="141"/>
                  <a:pt x="326" y="152"/>
                  <a:pt x="326" y="163"/>
                </a:cubicBezTo>
              </a:path>
            </a:pathLst>
          </a:custGeom>
          <a:ln w="16560">
            <a:solidFill>
              <a:srgbClr val="FFFFFF"/>
            </a:solidFill>
            <a:miter/>
          </a:ln>
        </p:spPr>
        <p:txBody>
          <a:bodyPr lIns="8280" tIns="8280" rIns="8280" bIns="828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4525560" y="4692960"/>
            <a:ext cx="362196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系统能够在生成与检索之间取得平衡，实现</a:t>
            </a:r>
            <a:r>
              <a:rPr lang="zh-CN" sz="1050" b="0" u="none" strike="noStrike">
                <a:solidFill>
                  <a:srgbClr val="FF8C00"/>
                </a:solidFill>
                <a:effectLst/>
                <a:uFillTx/>
                <a:latin typeface="WenQuanYiZenHei"/>
                <a:ea typeface="WenQuanYiZenHei"/>
              </a:rPr>
              <a:t>快速、准确</a:t>
            </a:r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的响应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10069560" y="5652000"/>
            <a:ext cx="2944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4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图片 213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5" name="图片 214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6" name="图片 215"/>
          <p:cNvPicPr/>
          <p:nvPr/>
        </p:nvPicPr>
        <p:blipFill>
          <a:blip r:embed="rId4"/>
          <a:stretch/>
        </p:blipFill>
        <p:spPr>
          <a:xfrm>
            <a:off x="4813560" y="802080"/>
            <a:ext cx="106920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7" name="文本框 216"/>
          <p:cNvSpPr txBox="1"/>
          <p:nvPr/>
        </p:nvSpPr>
        <p:spPr>
          <a:xfrm>
            <a:off x="4145040" y="312120"/>
            <a:ext cx="240264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动态参数调节策略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534960" y="1110600"/>
            <a:ext cx="363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897120" y="1100880"/>
            <a:ext cx="92210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系统在不同任务和应用场景中所需的响应质量与速度存在差异，通过</a:t>
            </a:r>
            <a:r>
              <a:rPr lang="zh-CN" sz="1320" b="0" u="none" strike="noStrike">
                <a:solidFill>
                  <a:srgbClr val="4DA6FF"/>
                </a:solidFill>
                <a:effectLst/>
                <a:uFillTx/>
                <a:latin typeface="WenQuanYiZenHei"/>
                <a:ea typeface="WenQuanYiZenHei"/>
              </a:rPr>
              <a:t>动态参数调节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可以根据查询需求和数据内容的复杂度，灵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0" name="任意多边形 219"/>
          <p:cNvSpPr/>
          <p:nvPr/>
        </p:nvSpPr>
        <p:spPr>
          <a:xfrm>
            <a:off x="534600" y="3208680"/>
            <a:ext cx="1872360" cy="1805400"/>
          </a:xfrm>
          <a:custGeom>
            <a:avLst/>
            <a:gdLst/>
            <a:ahLst/>
            <a:cxnLst/>
            <a:rect l="0" t="0" r="r" b="b"/>
            <a:pathLst>
              <a:path w="5201" h="5015">
                <a:moveTo>
                  <a:pt x="0" y="4830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5015" y="0"/>
                </a:lnTo>
                <a:cubicBezTo>
                  <a:pt x="5040" y="0"/>
                  <a:pt x="5063" y="5"/>
                  <a:pt x="5086" y="14"/>
                </a:cubicBezTo>
                <a:cubicBezTo>
                  <a:pt x="5109" y="24"/>
                  <a:pt x="5129" y="37"/>
                  <a:pt x="5146" y="55"/>
                </a:cubicBezTo>
                <a:cubicBezTo>
                  <a:pt x="5164" y="72"/>
                  <a:pt x="5177" y="92"/>
                  <a:pt x="5187" y="115"/>
                </a:cubicBezTo>
                <a:cubicBezTo>
                  <a:pt x="5196" y="138"/>
                  <a:pt x="5201" y="161"/>
                  <a:pt x="5201" y="186"/>
                </a:cubicBezTo>
                <a:lnTo>
                  <a:pt x="5201" y="4830"/>
                </a:lnTo>
                <a:cubicBezTo>
                  <a:pt x="5201" y="4854"/>
                  <a:pt x="5196" y="4878"/>
                  <a:pt x="5187" y="4901"/>
                </a:cubicBezTo>
                <a:cubicBezTo>
                  <a:pt x="5177" y="4923"/>
                  <a:pt x="5164" y="4944"/>
                  <a:pt x="5146" y="4961"/>
                </a:cubicBezTo>
                <a:cubicBezTo>
                  <a:pt x="5129" y="4978"/>
                  <a:pt x="5109" y="4992"/>
                  <a:pt x="5086" y="5001"/>
                </a:cubicBezTo>
                <a:cubicBezTo>
                  <a:pt x="5063" y="5011"/>
                  <a:pt x="5040" y="5015"/>
                  <a:pt x="5015" y="5015"/>
                </a:cubicBezTo>
                <a:lnTo>
                  <a:pt x="186" y="5015"/>
                </a:lnTo>
                <a:cubicBezTo>
                  <a:pt x="161" y="5015"/>
                  <a:pt x="138" y="5011"/>
                  <a:pt x="115" y="5001"/>
                </a:cubicBezTo>
                <a:cubicBezTo>
                  <a:pt x="92" y="4992"/>
                  <a:pt x="72" y="4978"/>
                  <a:pt x="55" y="4961"/>
                </a:cubicBezTo>
                <a:cubicBezTo>
                  <a:pt x="37" y="4944"/>
                  <a:pt x="24" y="4923"/>
                  <a:pt x="14" y="4901"/>
                </a:cubicBezTo>
                <a:cubicBezTo>
                  <a:pt x="5" y="4878"/>
                  <a:pt x="0" y="4854"/>
                  <a:pt x="0" y="4830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21" name="任意多边形 220"/>
          <p:cNvSpPr/>
          <p:nvPr/>
        </p:nvSpPr>
        <p:spPr>
          <a:xfrm>
            <a:off x="534600" y="3208680"/>
            <a:ext cx="1872360" cy="1805400"/>
          </a:xfrm>
          <a:custGeom>
            <a:avLst/>
            <a:gdLst/>
            <a:ahLst/>
            <a:cxnLst/>
            <a:rect l="0" t="0" r="r" b="b"/>
            <a:pathLst>
              <a:path w="5201" h="5015">
                <a:moveTo>
                  <a:pt x="0" y="4830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5015" y="0"/>
                </a:lnTo>
                <a:cubicBezTo>
                  <a:pt x="5040" y="0"/>
                  <a:pt x="5063" y="5"/>
                  <a:pt x="5086" y="14"/>
                </a:cubicBezTo>
                <a:cubicBezTo>
                  <a:pt x="5109" y="24"/>
                  <a:pt x="5129" y="37"/>
                  <a:pt x="5146" y="55"/>
                </a:cubicBezTo>
                <a:cubicBezTo>
                  <a:pt x="5164" y="72"/>
                  <a:pt x="5177" y="92"/>
                  <a:pt x="5187" y="115"/>
                </a:cubicBezTo>
                <a:cubicBezTo>
                  <a:pt x="5196" y="138"/>
                  <a:pt x="5201" y="161"/>
                  <a:pt x="5201" y="186"/>
                </a:cubicBezTo>
                <a:lnTo>
                  <a:pt x="5201" y="4830"/>
                </a:lnTo>
                <a:cubicBezTo>
                  <a:pt x="5201" y="4854"/>
                  <a:pt x="5196" y="4878"/>
                  <a:pt x="5187" y="4901"/>
                </a:cubicBezTo>
                <a:cubicBezTo>
                  <a:pt x="5177" y="4923"/>
                  <a:pt x="5164" y="4944"/>
                  <a:pt x="5146" y="4961"/>
                </a:cubicBezTo>
                <a:cubicBezTo>
                  <a:pt x="5129" y="4978"/>
                  <a:pt x="5109" y="4992"/>
                  <a:pt x="5086" y="5001"/>
                </a:cubicBezTo>
                <a:cubicBezTo>
                  <a:pt x="5063" y="5011"/>
                  <a:pt x="5040" y="5015"/>
                  <a:pt x="5015" y="5015"/>
                </a:cubicBezTo>
                <a:lnTo>
                  <a:pt x="186" y="5015"/>
                </a:lnTo>
                <a:cubicBezTo>
                  <a:pt x="161" y="5015"/>
                  <a:pt x="138" y="5011"/>
                  <a:pt x="115" y="5001"/>
                </a:cubicBezTo>
                <a:cubicBezTo>
                  <a:pt x="92" y="4992"/>
                  <a:pt x="72" y="4978"/>
                  <a:pt x="55" y="4961"/>
                </a:cubicBezTo>
                <a:cubicBezTo>
                  <a:pt x="37" y="4944"/>
                  <a:pt x="24" y="4923"/>
                  <a:pt x="14" y="4901"/>
                </a:cubicBezTo>
                <a:cubicBezTo>
                  <a:pt x="5" y="4878"/>
                  <a:pt x="0" y="4854"/>
                  <a:pt x="0" y="4830"/>
                </a:cubicBezTo>
                <a:moveTo>
                  <a:pt x="23" y="186"/>
                </a:moveTo>
                <a:lnTo>
                  <a:pt x="23" y="4830"/>
                </a:lnTo>
                <a:cubicBezTo>
                  <a:pt x="23" y="4840"/>
                  <a:pt x="24" y="4851"/>
                  <a:pt x="26" y="4861"/>
                </a:cubicBezTo>
                <a:cubicBezTo>
                  <a:pt x="29" y="4872"/>
                  <a:pt x="32" y="4882"/>
                  <a:pt x="36" y="4892"/>
                </a:cubicBezTo>
                <a:cubicBezTo>
                  <a:pt x="40" y="4902"/>
                  <a:pt x="45" y="4911"/>
                  <a:pt x="51" y="4920"/>
                </a:cubicBezTo>
                <a:cubicBezTo>
                  <a:pt x="57" y="4929"/>
                  <a:pt x="63" y="4937"/>
                  <a:pt x="71" y="4945"/>
                </a:cubicBezTo>
                <a:cubicBezTo>
                  <a:pt x="78" y="4952"/>
                  <a:pt x="87" y="4959"/>
                  <a:pt x="96" y="4965"/>
                </a:cubicBezTo>
                <a:cubicBezTo>
                  <a:pt x="104" y="4971"/>
                  <a:pt x="114" y="4976"/>
                  <a:pt x="124" y="4980"/>
                </a:cubicBezTo>
                <a:cubicBezTo>
                  <a:pt x="134" y="4984"/>
                  <a:pt x="144" y="4987"/>
                  <a:pt x="154" y="4989"/>
                </a:cubicBezTo>
                <a:cubicBezTo>
                  <a:pt x="165" y="4991"/>
                  <a:pt x="175" y="4992"/>
                  <a:pt x="186" y="4992"/>
                </a:cubicBezTo>
                <a:lnTo>
                  <a:pt x="5015" y="4992"/>
                </a:lnTo>
                <a:cubicBezTo>
                  <a:pt x="5026" y="4992"/>
                  <a:pt x="5036" y="4991"/>
                  <a:pt x="5047" y="4989"/>
                </a:cubicBezTo>
                <a:cubicBezTo>
                  <a:pt x="5057" y="4987"/>
                  <a:pt x="5067" y="4984"/>
                  <a:pt x="5077" y="4980"/>
                </a:cubicBezTo>
                <a:cubicBezTo>
                  <a:pt x="5087" y="4976"/>
                  <a:pt x="5097" y="4971"/>
                  <a:pt x="5105" y="4965"/>
                </a:cubicBezTo>
                <a:cubicBezTo>
                  <a:pt x="5114" y="4959"/>
                  <a:pt x="5123" y="4952"/>
                  <a:pt x="5130" y="4945"/>
                </a:cubicBezTo>
                <a:cubicBezTo>
                  <a:pt x="5138" y="4937"/>
                  <a:pt x="5144" y="4929"/>
                  <a:pt x="5150" y="4920"/>
                </a:cubicBezTo>
                <a:cubicBezTo>
                  <a:pt x="5156" y="4911"/>
                  <a:pt x="5161" y="4902"/>
                  <a:pt x="5165" y="4892"/>
                </a:cubicBezTo>
                <a:cubicBezTo>
                  <a:pt x="5169" y="4882"/>
                  <a:pt x="5172" y="4872"/>
                  <a:pt x="5175" y="4861"/>
                </a:cubicBezTo>
                <a:cubicBezTo>
                  <a:pt x="5177" y="4851"/>
                  <a:pt x="5178" y="4840"/>
                  <a:pt x="5178" y="4830"/>
                </a:cubicBezTo>
                <a:lnTo>
                  <a:pt x="5178" y="186"/>
                </a:lnTo>
                <a:cubicBezTo>
                  <a:pt x="5178" y="175"/>
                  <a:pt x="5177" y="165"/>
                  <a:pt x="5175" y="154"/>
                </a:cubicBezTo>
                <a:cubicBezTo>
                  <a:pt x="5172" y="144"/>
                  <a:pt x="5169" y="134"/>
                  <a:pt x="5165" y="124"/>
                </a:cubicBezTo>
                <a:cubicBezTo>
                  <a:pt x="5161" y="114"/>
                  <a:pt x="5156" y="105"/>
                  <a:pt x="5150" y="96"/>
                </a:cubicBezTo>
                <a:cubicBezTo>
                  <a:pt x="5144" y="87"/>
                  <a:pt x="5138" y="79"/>
                  <a:pt x="5130" y="71"/>
                </a:cubicBezTo>
                <a:cubicBezTo>
                  <a:pt x="5123" y="64"/>
                  <a:pt x="5114" y="57"/>
                  <a:pt x="5105" y="51"/>
                </a:cubicBezTo>
                <a:cubicBezTo>
                  <a:pt x="5097" y="45"/>
                  <a:pt x="5087" y="40"/>
                  <a:pt x="5077" y="36"/>
                </a:cubicBezTo>
                <a:cubicBezTo>
                  <a:pt x="5067" y="32"/>
                  <a:pt x="5057" y="29"/>
                  <a:pt x="5047" y="27"/>
                </a:cubicBezTo>
                <a:cubicBezTo>
                  <a:pt x="5036" y="25"/>
                  <a:pt x="5026" y="24"/>
                  <a:pt x="5015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22" name="图片 221"/>
          <p:cNvPicPr/>
          <p:nvPr/>
        </p:nvPicPr>
        <p:blipFill>
          <a:blip r:embed="rId5"/>
          <a:stretch/>
        </p:blipFill>
        <p:spPr>
          <a:xfrm>
            <a:off x="1345320" y="3384360"/>
            <a:ext cx="250200" cy="250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3" name="文本框 222"/>
          <p:cNvSpPr txBox="1"/>
          <p:nvPr/>
        </p:nvSpPr>
        <p:spPr>
          <a:xfrm>
            <a:off x="534960" y="1376640"/>
            <a:ext cx="50302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活调整生成和检索模块的参数，从而</a:t>
            </a:r>
            <a:r>
              <a:rPr lang="zh-CN" sz="1320" b="0" u="none" strike="noStrike">
                <a:solidFill>
                  <a:srgbClr val="FF8C00"/>
                </a:solidFill>
                <a:effectLst/>
                <a:uFillTx/>
                <a:latin typeface="WenQuanYiZenHei"/>
                <a:ea typeface="WenQuanYiZenHei"/>
              </a:rPr>
              <a:t>提高生成内容的相关性和精度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4" name="文本框 223"/>
          <p:cNvSpPr txBox="1"/>
          <p:nvPr/>
        </p:nvSpPr>
        <p:spPr>
          <a:xfrm>
            <a:off x="969480" y="37832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查询长度判断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5" name="文本框 224"/>
          <p:cNvSpPr txBox="1"/>
          <p:nvPr/>
        </p:nvSpPr>
        <p:spPr>
          <a:xfrm>
            <a:off x="735480" y="411660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基于查询文本长度动态调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6" name="文本框 225"/>
          <p:cNvSpPr txBox="1"/>
          <p:nvPr/>
        </p:nvSpPr>
        <p:spPr>
          <a:xfrm>
            <a:off x="1136520" y="431712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整参数配置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7" name="任意多边形 226"/>
          <p:cNvSpPr/>
          <p:nvPr/>
        </p:nvSpPr>
        <p:spPr>
          <a:xfrm>
            <a:off x="3467880" y="3668400"/>
            <a:ext cx="16920" cy="668880"/>
          </a:xfrm>
          <a:custGeom>
            <a:avLst/>
            <a:gdLst/>
            <a:ahLst/>
            <a:cxnLst/>
            <a:rect l="0" t="0" r="r" b="b"/>
            <a:pathLst>
              <a:path w="47" h="1858">
                <a:moveTo>
                  <a:pt x="0" y="0"/>
                </a:moveTo>
                <a:lnTo>
                  <a:pt x="47" y="0"/>
                </a:lnTo>
                <a:lnTo>
                  <a:pt x="47" y="1858"/>
                </a:lnTo>
                <a:lnTo>
                  <a:pt x="0" y="1858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8" name="任意多边形 227"/>
          <p:cNvSpPr/>
          <p:nvPr/>
        </p:nvSpPr>
        <p:spPr>
          <a:xfrm>
            <a:off x="3142080" y="4336920"/>
            <a:ext cx="668880" cy="17280"/>
          </a:xfrm>
          <a:custGeom>
            <a:avLst/>
            <a:gdLst/>
            <a:ahLst/>
            <a:cxnLst/>
            <a:rect l="0" t="0" r="r" b="b"/>
            <a:pathLst>
              <a:path w="1858" h="48">
                <a:moveTo>
                  <a:pt x="0" y="0"/>
                </a:moveTo>
                <a:lnTo>
                  <a:pt x="1858" y="0"/>
                </a:lnTo>
                <a:lnTo>
                  <a:pt x="1858" y="48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rgbClr val="FF8904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951840" y="4674240"/>
            <a:ext cx="10414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query_length &gt; 50 ?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2808000" y="43671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8904"/>
                </a:solidFill>
                <a:effectLst/>
                <a:uFillTx/>
                <a:latin typeface="WenQuanYiZenHei"/>
                <a:ea typeface="WenQuanYiZenHei"/>
              </a:rPr>
              <a:t>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1" name="任意多边形 230"/>
          <p:cNvSpPr/>
          <p:nvPr/>
        </p:nvSpPr>
        <p:spPr>
          <a:xfrm>
            <a:off x="4345200" y="3208680"/>
            <a:ext cx="2139840" cy="1805400"/>
          </a:xfrm>
          <a:custGeom>
            <a:avLst/>
            <a:gdLst/>
            <a:ahLst/>
            <a:cxnLst/>
            <a:rect l="0" t="0" r="r" b="b"/>
            <a:pathLst>
              <a:path w="5944" h="5015">
                <a:moveTo>
                  <a:pt x="14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5758" y="0"/>
                </a:lnTo>
                <a:cubicBezTo>
                  <a:pt x="5783" y="0"/>
                  <a:pt x="5806" y="5"/>
                  <a:pt x="5829" y="14"/>
                </a:cubicBezTo>
                <a:cubicBezTo>
                  <a:pt x="5852" y="24"/>
                  <a:pt x="5872" y="37"/>
                  <a:pt x="5889" y="55"/>
                </a:cubicBezTo>
                <a:cubicBezTo>
                  <a:pt x="5907" y="72"/>
                  <a:pt x="5920" y="92"/>
                  <a:pt x="5930" y="115"/>
                </a:cubicBezTo>
                <a:cubicBezTo>
                  <a:pt x="5939" y="138"/>
                  <a:pt x="5944" y="161"/>
                  <a:pt x="5944" y="186"/>
                </a:cubicBezTo>
                <a:lnTo>
                  <a:pt x="5944" y="4830"/>
                </a:lnTo>
                <a:cubicBezTo>
                  <a:pt x="5944" y="4854"/>
                  <a:pt x="5939" y="4878"/>
                  <a:pt x="5930" y="4901"/>
                </a:cubicBezTo>
                <a:cubicBezTo>
                  <a:pt x="5920" y="4923"/>
                  <a:pt x="5907" y="4944"/>
                  <a:pt x="5889" y="4961"/>
                </a:cubicBezTo>
                <a:cubicBezTo>
                  <a:pt x="5872" y="4978"/>
                  <a:pt x="5852" y="4992"/>
                  <a:pt x="5829" y="5001"/>
                </a:cubicBezTo>
                <a:cubicBezTo>
                  <a:pt x="5806" y="5011"/>
                  <a:pt x="5783" y="5015"/>
                  <a:pt x="5758" y="5015"/>
                </a:cubicBezTo>
                <a:lnTo>
                  <a:pt x="186" y="5015"/>
                </a:lnTo>
                <a:cubicBezTo>
                  <a:pt x="161" y="5015"/>
                  <a:pt x="138" y="5011"/>
                  <a:pt x="115" y="5001"/>
                </a:cubicBezTo>
                <a:cubicBezTo>
                  <a:pt x="92" y="4992"/>
                  <a:pt x="72" y="4978"/>
                  <a:pt x="55" y="4961"/>
                </a:cubicBezTo>
                <a:cubicBezTo>
                  <a:pt x="37" y="4944"/>
                  <a:pt x="24" y="4923"/>
                  <a:pt x="14" y="4901"/>
                </a:cubicBezTo>
                <a:cubicBezTo>
                  <a:pt x="5" y="4878"/>
                  <a:pt x="0" y="4854"/>
                  <a:pt x="0" y="4830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32" name="任意多边形 231"/>
          <p:cNvSpPr/>
          <p:nvPr/>
        </p:nvSpPr>
        <p:spPr>
          <a:xfrm>
            <a:off x="4345200" y="3208680"/>
            <a:ext cx="2139840" cy="1805400"/>
          </a:xfrm>
          <a:custGeom>
            <a:avLst/>
            <a:gdLst/>
            <a:ahLst/>
            <a:cxnLst/>
            <a:rect l="0" t="0" r="r" b="b"/>
            <a:pathLst>
              <a:path w="5944" h="5015">
                <a:moveTo>
                  <a:pt x="0" y="4830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5758" y="0"/>
                </a:lnTo>
                <a:cubicBezTo>
                  <a:pt x="5783" y="0"/>
                  <a:pt x="5806" y="5"/>
                  <a:pt x="5829" y="14"/>
                </a:cubicBezTo>
                <a:cubicBezTo>
                  <a:pt x="5852" y="24"/>
                  <a:pt x="5872" y="37"/>
                  <a:pt x="5889" y="55"/>
                </a:cubicBezTo>
                <a:cubicBezTo>
                  <a:pt x="5907" y="72"/>
                  <a:pt x="5920" y="92"/>
                  <a:pt x="5930" y="115"/>
                </a:cubicBezTo>
                <a:cubicBezTo>
                  <a:pt x="5939" y="138"/>
                  <a:pt x="5944" y="161"/>
                  <a:pt x="5944" y="186"/>
                </a:cubicBezTo>
                <a:lnTo>
                  <a:pt x="5944" y="4830"/>
                </a:lnTo>
                <a:cubicBezTo>
                  <a:pt x="5944" y="4854"/>
                  <a:pt x="5939" y="4878"/>
                  <a:pt x="5930" y="4901"/>
                </a:cubicBezTo>
                <a:cubicBezTo>
                  <a:pt x="5920" y="4923"/>
                  <a:pt x="5907" y="4944"/>
                  <a:pt x="5889" y="4961"/>
                </a:cubicBezTo>
                <a:cubicBezTo>
                  <a:pt x="5872" y="4978"/>
                  <a:pt x="5852" y="4992"/>
                  <a:pt x="5829" y="5001"/>
                </a:cubicBezTo>
                <a:cubicBezTo>
                  <a:pt x="5806" y="5011"/>
                  <a:pt x="5783" y="5015"/>
                  <a:pt x="5758" y="5015"/>
                </a:cubicBezTo>
                <a:lnTo>
                  <a:pt x="186" y="5015"/>
                </a:lnTo>
                <a:cubicBezTo>
                  <a:pt x="161" y="5015"/>
                  <a:pt x="138" y="5011"/>
                  <a:pt x="115" y="5001"/>
                </a:cubicBezTo>
                <a:cubicBezTo>
                  <a:pt x="92" y="4992"/>
                  <a:pt x="72" y="4978"/>
                  <a:pt x="55" y="4961"/>
                </a:cubicBezTo>
                <a:cubicBezTo>
                  <a:pt x="37" y="4944"/>
                  <a:pt x="24" y="4923"/>
                  <a:pt x="14" y="4901"/>
                </a:cubicBezTo>
                <a:cubicBezTo>
                  <a:pt x="5" y="4878"/>
                  <a:pt x="0" y="4854"/>
                  <a:pt x="0" y="4830"/>
                </a:cubicBezTo>
                <a:moveTo>
                  <a:pt x="24" y="186"/>
                </a:moveTo>
                <a:lnTo>
                  <a:pt x="24" y="4830"/>
                </a:lnTo>
                <a:cubicBezTo>
                  <a:pt x="24" y="4840"/>
                  <a:pt x="25" y="4851"/>
                  <a:pt x="27" y="4861"/>
                </a:cubicBezTo>
                <a:cubicBezTo>
                  <a:pt x="29" y="4872"/>
                  <a:pt x="32" y="4882"/>
                  <a:pt x="36" y="4892"/>
                </a:cubicBezTo>
                <a:cubicBezTo>
                  <a:pt x="40" y="4902"/>
                  <a:pt x="45" y="4911"/>
                  <a:pt x="51" y="4920"/>
                </a:cubicBezTo>
                <a:cubicBezTo>
                  <a:pt x="57" y="4929"/>
                  <a:pt x="64" y="4937"/>
                  <a:pt x="71" y="4945"/>
                </a:cubicBezTo>
                <a:cubicBezTo>
                  <a:pt x="79" y="4952"/>
                  <a:pt x="87" y="4959"/>
                  <a:pt x="96" y="4965"/>
                </a:cubicBezTo>
                <a:cubicBezTo>
                  <a:pt x="105" y="4971"/>
                  <a:pt x="114" y="4976"/>
                  <a:pt x="124" y="4980"/>
                </a:cubicBezTo>
                <a:cubicBezTo>
                  <a:pt x="134" y="4984"/>
                  <a:pt x="144" y="4987"/>
                  <a:pt x="154" y="4989"/>
                </a:cubicBezTo>
                <a:cubicBezTo>
                  <a:pt x="165" y="4991"/>
                  <a:pt x="175" y="4992"/>
                  <a:pt x="186" y="4992"/>
                </a:cubicBezTo>
                <a:lnTo>
                  <a:pt x="5758" y="4992"/>
                </a:lnTo>
                <a:cubicBezTo>
                  <a:pt x="5769" y="4992"/>
                  <a:pt x="5779" y="4991"/>
                  <a:pt x="5790" y="4989"/>
                </a:cubicBezTo>
                <a:cubicBezTo>
                  <a:pt x="5800" y="4987"/>
                  <a:pt x="5810" y="4984"/>
                  <a:pt x="5820" y="4980"/>
                </a:cubicBezTo>
                <a:cubicBezTo>
                  <a:pt x="5830" y="4976"/>
                  <a:pt x="5840" y="4971"/>
                  <a:pt x="5848" y="4965"/>
                </a:cubicBezTo>
                <a:cubicBezTo>
                  <a:pt x="5857" y="4959"/>
                  <a:pt x="5865" y="4952"/>
                  <a:pt x="5873" y="4945"/>
                </a:cubicBezTo>
                <a:cubicBezTo>
                  <a:pt x="5881" y="4937"/>
                  <a:pt x="5887" y="4929"/>
                  <a:pt x="5893" y="4920"/>
                </a:cubicBezTo>
                <a:cubicBezTo>
                  <a:pt x="5899" y="4911"/>
                  <a:pt x="5904" y="4902"/>
                  <a:pt x="5908" y="4892"/>
                </a:cubicBezTo>
                <a:cubicBezTo>
                  <a:pt x="5912" y="4882"/>
                  <a:pt x="5915" y="4872"/>
                  <a:pt x="5917" y="4861"/>
                </a:cubicBezTo>
                <a:cubicBezTo>
                  <a:pt x="5920" y="4851"/>
                  <a:pt x="5921" y="4840"/>
                  <a:pt x="5921" y="4830"/>
                </a:cubicBezTo>
                <a:lnTo>
                  <a:pt x="5921" y="186"/>
                </a:lnTo>
                <a:cubicBezTo>
                  <a:pt x="5921" y="175"/>
                  <a:pt x="5920" y="165"/>
                  <a:pt x="5917" y="154"/>
                </a:cubicBezTo>
                <a:cubicBezTo>
                  <a:pt x="5915" y="144"/>
                  <a:pt x="5912" y="134"/>
                  <a:pt x="5908" y="124"/>
                </a:cubicBezTo>
                <a:cubicBezTo>
                  <a:pt x="5904" y="114"/>
                  <a:pt x="5899" y="105"/>
                  <a:pt x="5893" y="96"/>
                </a:cubicBezTo>
                <a:cubicBezTo>
                  <a:pt x="5887" y="87"/>
                  <a:pt x="5881" y="79"/>
                  <a:pt x="5873" y="71"/>
                </a:cubicBezTo>
                <a:cubicBezTo>
                  <a:pt x="5865" y="64"/>
                  <a:pt x="5857" y="57"/>
                  <a:pt x="5848" y="51"/>
                </a:cubicBezTo>
                <a:cubicBezTo>
                  <a:pt x="5840" y="45"/>
                  <a:pt x="5830" y="40"/>
                  <a:pt x="5820" y="36"/>
                </a:cubicBezTo>
                <a:cubicBezTo>
                  <a:pt x="5810" y="32"/>
                  <a:pt x="5800" y="29"/>
                  <a:pt x="5790" y="27"/>
                </a:cubicBezTo>
                <a:cubicBezTo>
                  <a:pt x="5779" y="25"/>
                  <a:pt x="5769" y="24"/>
                  <a:pt x="5758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4"/>
                  <a:pt x="71" y="71"/>
                </a:cubicBezTo>
                <a:cubicBezTo>
                  <a:pt x="64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33" name="图片 232"/>
          <p:cNvPicPr/>
          <p:nvPr/>
        </p:nvPicPr>
        <p:blipFill>
          <a:blip r:embed="rId6"/>
          <a:stretch/>
        </p:blipFill>
        <p:spPr>
          <a:xfrm>
            <a:off x="4520880" y="34012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4" name="文本框 233"/>
          <p:cNvSpPr txBox="1"/>
          <p:nvPr/>
        </p:nvSpPr>
        <p:spPr>
          <a:xfrm>
            <a:off x="4011120" y="43671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8904"/>
                </a:solidFill>
                <a:effectLst/>
                <a:uFillTx/>
                <a:latin typeface="WenQuanYiZenHei"/>
                <a:ea typeface="WenQuanYiZenHei"/>
              </a:rPr>
              <a:t>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4821840" y="3406680"/>
            <a:ext cx="755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长查询参数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4520880" y="373212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检索深度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5055840" y="3739680"/>
            <a:ext cx="492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 (top_k):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8" name="文本框 237"/>
          <p:cNvSpPr txBox="1"/>
          <p:nvPr/>
        </p:nvSpPr>
        <p:spPr>
          <a:xfrm>
            <a:off x="6234840" y="373968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4DA6FF"/>
                </a:solidFill>
                <a:effectLst/>
                <a:uFillTx/>
                <a:latin typeface="Arial"/>
                <a:ea typeface="Arial"/>
              </a:rPr>
              <a:t>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39" name="文本框 238"/>
          <p:cNvSpPr txBox="1"/>
          <p:nvPr/>
        </p:nvSpPr>
        <p:spPr>
          <a:xfrm>
            <a:off x="4520880" y="39996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生成长度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0" name="文本框 239"/>
          <p:cNvSpPr txBox="1"/>
          <p:nvPr/>
        </p:nvSpPr>
        <p:spPr>
          <a:xfrm>
            <a:off x="5055840" y="400716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: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1" name="文本框 240"/>
          <p:cNvSpPr txBox="1"/>
          <p:nvPr/>
        </p:nvSpPr>
        <p:spPr>
          <a:xfrm>
            <a:off x="6160680" y="4007160"/>
            <a:ext cx="1497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4DA6FF"/>
                </a:solidFill>
                <a:effectLst/>
                <a:uFillTx/>
                <a:latin typeface="Arial"/>
                <a:ea typeface="Arial"/>
              </a:rPr>
              <a:t>80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2" name="文本框 241"/>
          <p:cNvSpPr txBox="1"/>
          <p:nvPr/>
        </p:nvSpPr>
        <p:spPr>
          <a:xfrm>
            <a:off x="4520880" y="426672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温度值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3" name="文本框 242"/>
          <p:cNvSpPr txBox="1"/>
          <p:nvPr/>
        </p:nvSpPr>
        <p:spPr>
          <a:xfrm>
            <a:off x="4921920" y="427464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: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4" name="任意多边形 243"/>
          <p:cNvSpPr/>
          <p:nvPr/>
        </p:nvSpPr>
        <p:spPr>
          <a:xfrm>
            <a:off x="6885720" y="3208680"/>
            <a:ext cx="2139840" cy="1805400"/>
          </a:xfrm>
          <a:custGeom>
            <a:avLst/>
            <a:gdLst/>
            <a:ahLst/>
            <a:cxnLst/>
            <a:rect l="0" t="0" r="r" b="b"/>
            <a:pathLst>
              <a:path w="5944" h="5015">
                <a:moveTo>
                  <a:pt x="0" y="4830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5758" y="0"/>
                </a:lnTo>
                <a:cubicBezTo>
                  <a:pt x="5783" y="0"/>
                  <a:pt x="5806" y="5"/>
                  <a:pt x="5829" y="14"/>
                </a:cubicBezTo>
                <a:cubicBezTo>
                  <a:pt x="5852" y="24"/>
                  <a:pt x="5872" y="37"/>
                  <a:pt x="5889" y="55"/>
                </a:cubicBezTo>
                <a:cubicBezTo>
                  <a:pt x="5907" y="72"/>
                  <a:pt x="5920" y="92"/>
                  <a:pt x="5929" y="115"/>
                </a:cubicBezTo>
                <a:cubicBezTo>
                  <a:pt x="5939" y="138"/>
                  <a:pt x="5944" y="161"/>
                  <a:pt x="5944" y="186"/>
                </a:cubicBezTo>
                <a:lnTo>
                  <a:pt x="5944" y="4830"/>
                </a:lnTo>
                <a:cubicBezTo>
                  <a:pt x="5944" y="4854"/>
                  <a:pt x="5939" y="4878"/>
                  <a:pt x="5929" y="4901"/>
                </a:cubicBezTo>
                <a:cubicBezTo>
                  <a:pt x="5920" y="4923"/>
                  <a:pt x="5907" y="4944"/>
                  <a:pt x="5889" y="4961"/>
                </a:cubicBezTo>
                <a:cubicBezTo>
                  <a:pt x="5872" y="4978"/>
                  <a:pt x="5852" y="4992"/>
                  <a:pt x="5829" y="5001"/>
                </a:cubicBezTo>
                <a:cubicBezTo>
                  <a:pt x="5806" y="5011"/>
                  <a:pt x="5783" y="5015"/>
                  <a:pt x="5758" y="5015"/>
                </a:cubicBezTo>
                <a:lnTo>
                  <a:pt x="186" y="5015"/>
                </a:lnTo>
                <a:cubicBezTo>
                  <a:pt x="161" y="5015"/>
                  <a:pt x="137" y="5011"/>
                  <a:pt x="115" y="5001"/>
                </a:cubicBezTo>
                <a:cubicBezTo>
                  <a:pt x="92" y="4992"/>
                  <a:pt x="72" y="4978"/>
                  <a:pt x="54" y="4961"/>
                </a:cubicBezTo>
                <a:cubicBezTo>
                  <a:pt x="37" y="4944"/>
                  <a:pt x="24" y="4923"/>
                  <a:pt x="14" y="4901"/>
                </a:cubicBezTo>
                <a:cubicBezTo>
                  <a:pt x="5" y="4878"/>
                  <a:pt x="0" y="4854"/>
                  <a:pt x="0" y="4830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45" name="任意多边形 244"/>
          <p:cNvSpPr/>
          <p:nvPr/>
        </p:nvSpPr>
        <p:spPr>
          <a:xfrm>
            <a:off x="6885720" y="3208680"/>
            <a:ext cx="2139840" cy="1805400"/>
          </a:xfrm>
          <a:custGeom>
            <a:avLst/>
            <a:gdLst/>
            <a:ahLst/>
            <a:cxnLst/>
            <a:rect l="0" t="0" r="r" b="b"/>
            <a:pathLst>
              <a:path w="5944" h="5015">
                <a:moveTo>
                  <a:pt x="0" y="4830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5758" y="0"/>
                </a:lnTo>
                <a:cubicBezTo>
                  <a:pt x="5783" y="0"/>
                  <a:pt x="5806" y="5"/>
                  <a:pt x="5829" y="14"/>
                </a:cubicBezTo>
                <a:cubicBezTo>
                  <a:pt x="5852" y="24"/>
                  <a:pt x="5872" y="37"/>
                  <a:pt x="5889" y="55"/>
                </a:cubicBezTo>
                <a:cubicBezTo>
                  <a:pt x="5907" y="72"/>
                  <a:pt x="5920" y="92"/>
                  <a:pt x="5929" y="115"/>
                </a:cubicBezTo>
                <a:cubicBezTo>
                  <a:pt x="5939" y="138"/>
                  <a:pt x="5944" y="161"/>
                  <a:pt x="5944" y="186"/>
                </a:cubicBezTo>
                <a:lnTo>
                  <a:pt x="5944" y="4830"/>
                </a:lnTo>
                <a:cubicBezTo>
                  <a:pt x="5944" y="4854"/>
                  <a:pt x="5939" y="4878"/>
                  <a:pt x="5929" y="4901"/>
                </a:cubicBezTo>
                <a:cubicBezTo>
                  <a:pt x="5920" y="4923"/>
                  <a:pt x="5907" y="4944"/>
                  <a:pt x="5889" y="4961"/>
                </a:cubicBezTo>
                <a:cubicBezTo>
                  <a:pt x="5872" y="4978"/>
                  <a:pt x="5852" y="4992"/>
                  <a:pt x="5829" y="5001"/>
                </a:cubicBezTo>
                <a:cubicBezTo>
                  <a:pt x="5806" y="5011"/>
                  <a:pt x="5783" y="5015"/>
                  <a:pt x="5758" y="5015"/>
                </a:cubicBezTo>
                <a:lnTo>
                  <a:pt x="186" y="5015"/>
                </a:lnTo>
                <a:cubicBezTo>
                  <a:pt x="161" y="5015"/>
                  <a:pt x="137" y="5011"/>
                  <a:pt x="115" y="5001"/>
                </a:cubicBezTo>
                <a:cubicBezTo>
                  <a:pt x="92" y="4992"/>
                  <a:pt x="72" y="4978"/>
                  <a:pt x="54" y="4961"/>
                </a:cubicBezTo>
                <a:cubicBezTo>
                  <a:pt x="37" y="4944"/>
                  <a:pt x="24" y="4923"/>
                  <a:pt x="14" y="4901"/>
                </a:cubicBezTo>
                <a:cubicBezTo>
                  <a:pt x="5" y="4878"/>
                  <a:pt x="0" y="4854"/>
                  <a:pt x="0" y="4830"/>
                </a:cubicBezTo>
                <a:moveTo>
                  <a:pt x="23" y="186"/>
                </a:moveTo>
                <a:lnTo>
                  <a:pt x="23" y="4830"/>
                </a:lnTo>
                <a:cubicBezTo>
                  <a:pt x="23" y="4840"/>
                  <a:pt x="24" y="4851"/>
                  <a:pt x="26" y="4861"/>
                </a:cubicBezTo>
                <a:cubicBezTo>
                  <a:pt x="28" y="4872"/>
                  <a:pt x="32" y="4882"/>
                  <a:pt x="36" y="4892"/>
                </a:cubicBezTo>
                <a:cubicBezTo>
                  <a:pt x="40" y="4902"/>
                  <a:pt x="45" y="4911"/>
                  <a:pt x="51" y="4920"/>
                </a:cubicBezTo>
                <a:cubicBezTo>
                  <a:pt x="57" y="4929"/>
                  <a:pt x="63" y="4937"/>
                  <a:pt x="71" y="4945"/>
                </a:cubicBezTo>
                <a:cubicBezTo>
                  <a:pt x="78" y="4952"/>
                  <a:pt x="87" y="4959"/>
                  <a:pt x="95" y="4965"/>
                </a:cubicBezTo>
                <a:cubicBezTo>
                  <a:pt x="104" y="4971"/>
                  <a:pt x="114" y="4976"/>
                  <a:pt x="124" y="4980"/>
                </a:cubicBezTo>
                <a:cubicBezTo>
                  <a:pt x="133" y="4984"/>
                  <a:pt x="144" y="4987"/>
                  <a:pt x="154" y="4989"/>
                </a:cubicBezTo>
                <a:cubicBezTo>
                  <a:pt x="165" y="4991"/>
                  <a:pt x="175" y="4992"/>
                  <a:pt x="186" y="4992"/>
                </a:cubicBezTo>
                <a:lnTo>
                  <a:pt x="5758" y="4992"/>
                </a:lnTo>
                <a:cubicBezTo>
                  <a:pt x="5769" y="4992"/>
                  <a:pt x="5779" y="4991"/>
                  <a:pt x="5790" y="4989"/>
                </a:cubicBezTo>
                <a:cubicBezTo>
                  <a:pt x="5800" y="4987"/>
                  <a:pt x="5810" y="4984"/>
                  <a:pt x="5820" y="4980"/>
                </a:cubicBezTo>
                <a:cubicBezTo>
                  <a:pt x="5830" y="4976"/>
                  <a:pt x="5839" y="4971"/>
                  <a:pt x="5848" y="4965"/>
                </a:cubicBezTo>
                <a:cubicBezTo>
                  <a:pt x="5857" y="4959"/>
                  <a:pt x="5865" y="4952"/>
                  <a:pt x="5873" y="4945"/>
                </a:cubicBezTo>
                <a:cubicBezTo>
                  <a:pt x="5880" y="4937"/>
                  <a:pt x="5887" y="4929"/>
                  <a:pt x="5893" y="4920"/>
                </a:cubicBezTo>
                <a:cubicBezTo>
                  <a:pt x="5899" y="4911"/>
                  <a:pt x="5904" y="4902"/>
                  <a:pt x="5908" y="4892"/>
                </a:cubicBezTo>
                <a:cubicBezTo>
                  <a:pt x="5912" y="4882"/>
                  <a:pt x="5915" y="4872"/>
                  <a:pt x="5917" y="4861"/>
                </a:cubicBezTo>
                <a:cubicBezTo>
                  <a:pt x="5919" y="4851"/>
                  <a:pt x="5920" y="4840"/>
                  <a:pt x="5920" y="4830"/>
                </a:cubicBezTo>
                <a:lnTo>
                  <a:pt x="5920" y="186"/>
                </a:lnTo>
                <a:cubicBezTo>
                  <a:pt x="5920" y="175"/>
                  <a:pt x="5919" y="165"/>
                  <a:pt x="5917" y="154"/>
                </a:cubicBezTo>
                <a:cubicBezTo>
                  <a:pt x="5915" y="144"/>
                  <a:pt x="5912" y="134"/>
                  <a:pt x="5908" y="124"/>
                </a:cubicBezTo>
                <a:cubicBezTo>
                  <a:pt x="5904" y="114"/>
                  <a:pt x="5899" y="105"/>
                  <a:pt x="5893" y="96"/>
                </a:cubicBezTo>
                <a:cubicBezTo>
                  <a:pt x="5887" y="87"/>
                  <a:pt x="5880" y="79"/>
                  <a:pt x="5873" y="71"/>
                </a:cubicBezTo>
                <a:cubicBezTo>
                  <a:pt x="5865" y="64"/>
                  <a:pt x="5857" y="57"/>
                  <a:pt x="5848" y="51"/>
                </a:cubicBezTo>
                <a:cubicBezTo>
                  <a:pt x="5839" y="45"/>
                  <a:pt x="5830" y="40"/>
                  <a:pt x="5820" y="36"/>
                </a:cubicBezTo>
                <a:cubicBezTo>
                  <a:pt x="5810" y="32"/>
                  <a:pt x="5800" y="29"/>
                  <a:pt x="5790" y="27"/>
                </a:cubicBezTo>
                <a:cubicBezTo>
                  <a:pt x="5779" y="25"/>
                  <a:pt x="5769" y="24"/>
                  <a:pt x="5758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3" y="32"/>
                  <a:pt x="124" y="36"/>
                </a:cubicBezTo>
                <a:cubicBezTo>
                  <a:pt x="114" y="40"/>
                  <a:pt x="104" y="45"/>
                  <a:pt x="95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46" name="图片 245"/>
          <p:cNvPicPr/>
          <p:nvPr/>
        </p:nvPicPr>
        <p:blipFill>
          <a:blip r:embed="rId7"/>
          <a:stretch/>
        </p:blipFill>
        <p:spPr>
          <a:xfrm>
            <a:off x="7061400" y="340128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7" name="文本框 246"/>
          <p:cNvSpPr txBox="1"/>
          <p:nvPr/>
        </p:nvSpPr>
        <p:spPr>
          <a:xfrm>
            <a:off x="6123240" y="4274640"/>
            <a:ext cx="187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4DA6FF"/>
                </a:solidFill>
                <a:effectLst/>
                <a:uFillTx/>
                <a:latin typeface="Arial"/>
                <a:ea typeface="Arial"/>
              </a:rPr>
              <a:t>0.6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7362360" y="3406680"/>
            <a:ext cx="7552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短查询参数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7061400" y="373212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检索深度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7596360" y="3739680"/>
            <a:ext cx="492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 (top_k):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8775360" y="373968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4DA6FF"/>
                </a:solidFill>
                <a:effectLst/>
                <a:uFillTx/>
                <a:latin typeface="Arial"/>
                <a:ea typeface="Arial"/>
              </a:rPr>
              <a:t>2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2" name="文本框 251"/>
          <p:cNvSpPr txBox="1"/>
          <p:nvPr/>
        </p:nvSpPr>
        <p:spPr>
          <a:xfrm>
            <a:off x="7061400" y="39996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生成长度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3" name="文本框 252"/>
          <p:cNvSpPr txBox="1"/>
          <p:nvPr/>
        </p:nvSpPr>
        <p:spPr>
          <a:xfrm>
            <a:off x="7596360" y="400716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: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8701200" y="4007160"/>
            <a:ext cx="14976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4DA6FF"/>
                </a:solidFill>
                <a:effectLst/>
                <a:uFillTx/>
                <a:latin typeface="Arial"/>
                <a:ea typeface="Arial"/>
              </a:rPr>
              <a:t>50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5" name="文本框 254"/>
          <p:cNvSpPr txBox="1"/>
          <p:nvPr/>
        </p:nvSpPr>
        <p:spPr>
          <a:xfrm>
            <a:off x="7061400" y="4266720"/>
            <a:ext cx="403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温度值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7462440" y="427464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: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7" name="任意多边形 256"/>
          <p:cNvSpPr/>
          <p:nvPr/>
        </p:nvSpPr>
        <p:spPr>
          <a:xfrm>
            <a:off x="551520" y="3342600"/>
            <a:ext cx="9610560" cy="1604880"/>
          </a:xfrm>
          <a:custGeom>
            <a:avLst/>
            <a:gdLst/>
            <a:ahLst/>
            <a:cxnLst/>
            <a:rect l="0" t="0" r="r" b="b"/>
            <a:pathLst>
              <a:path w="26696" h="4458">
                <a:moveTo>
                  <a:pt x="0" y="4365"/>
                </a:moveTo>
                <a:lnTo>
                  <a:pt x="0" y="93"/>
                </a:lnTo>
                <a:cubicBezTo>
                  <a:pt x="0" y="80"/>
                  <a:pt x="1" y="68"/>
                  <a:pt x="3" y="57"/>
                </a:cubicBezTo>
                <a:cubicBezTo>
                  <a:pt x="5" y="46"/>
                  <a:pt x="9" y="36"/>
                  <a:pt x="13" y="27"/>
                </a:cubicBezTo>
                <a:cubicBezTo>
                  <a:pt x="18" y="18"/>
                  <a:pt x="23" y="12"/>
                  <a:pt x="28" y="7"/>
                </a:cubicBezTo>
                <a:cubicBezTo>
                  <a:pt x="34" y="2"/>
                  <a:pt x="40" y="0"/>
                  <a:pt x="46" y="0"/>
                </a:cubicBezTo>
                <a:lnTo>
                  <a:pt x="26603" y="0"/>
                </a:lnTo>
                <a:cubicBezTo>
                  <a:pt x="26615" y="0"/>
                  <a:pt x="26627" y="2"/>
                  <a:pt x="26638" y="7"/>
                </a:cubicBezTo>
                <a:cubicBezTo>
                  <a:pt x="26650" y="12"/>
                  <a:pt x="26660" y="18"/>
                  <a:pt x="26668" y="27"/>
                </a:cubicBezTo>
                <a:cubicBezTo>
                  <a:pt x="26677" y="36"/>
                  <a:pt x="26684" y="46"/>
                  <a:pt x="26689" y="57"/>
                </a:cubicBezTo>
                <a:cubicBezTo>
                  <a:pt x="26693" y="68"/>
                  <a:pt x="26696" y="80"/>
                  <a:pt x="26696" y="93"/>
                </a:cubicBezTo>
                <a:lnTo>
                  <a:pt x="26696" y="4365"/>
                </a:lnTo>
                <a:cubicBezTo>
                  <a:pt x="26696" y="4377"/>
                  <a:pt x="26693" y="4389"/>
                  <a:pt x="26689" y="4400"/>
                </a:cubicBezTo>
                <a:cubicBezTo>
                  <a:pt x="26684" y="4412"/>
                  <a:pt x="26677" y="4422"/>
                  <a:pt x="26668" y="4430"/>
                </a:cubicBezTo>
                <a:cubicBezTo>
                  <a:pt x="26660" y="4439"/>
                  <a:pt x="26650" y="4446"/>
                  <a:pt x="26638" y="4451"/>
                </a:cubicBezTo>
                <a:cubicBezTo>
                  <a:pt x="26627" y="4455"/>
                  <a:pt x="26615" y="4458"/>
                  <a:pt x="26603" y="4458"/>
                </a:cubicBezTo>
                <a:lnTo>
                  <a:pt x="46" y="4458"/>
                </a:lnTo>
                <a:cubicBezTo>
                  <a:pt x="40" y="4458"/>
                  <a:pt x="34" y="4455"/>
                  <a:pt x="28" y="4451"/>
                </a:cubicBezTo>
                <a:cubicBezTo>
                  <a:pt x="23" y="4446"/>
                  <a:pt x="18" y="4439"/>
                  <a:pt x="13" y="4430"/>
                </a:cubicBezTo>
                <a:cubicBezTo>
                  <a:pt x="9" y="4422"/>
                  <a:pt x="5" y="4412"/>
                  <a:pt x="3" y="4400"/>
                </a:cubicBezTo>
                <a:cubicBezTo>
                  <a:pt x="1" y="4389"/>
                  <a:pt x="0" y="4377"/>
                  <a:pt x="0" y="4365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58" name="任意多边形 257"/>
          <p:cNvSpPr/>
          <p:nvPr/>
        </p:nvSpPr>
        <p:spPr>
          <a:xfrm>
            <a:off x="534600" y="3342600"/>
            <a:ext cx="33840" cy="1604880"/>
          </a:xfrm>
          <a:custGeom>
            <a:avLst/>
            <a:gdLst/>
            <a:ahLst/>
            <a:cxnLst/>
            <a:rect l="0" t="0" r="r" b="b"/>
            <a:pathLst>
              <a:path w="94" h="4458">
                <a:moveTo>
                  <a:pt x="0" y="0"/>
                </a:moveTo>
                <a:lnTo>
                  <a:pt x="94" y="0"/>
                </a:lnTo>
                <a:lnTo>
                  <a:pt x="94" y="4458"/>
                </a:lnTo>
                <a:lnTo>
                  <a:pt x="0" y="4458"/>
                </a:lnTo>
                <a:lnTo>
                  <a:pt x="0" y="0"/>
                </a:lnTo>
                <a:close/>
              </a:path>
            </a:pathLst>
          </a:custGeom>
          <a:solidFill>
            <a:srgbClr val="4DA6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9" name="文本框 258"/>
          <p:cNvSpPr txBox="1"/>
          <p:nvPr/>
        </p:nvSpPr>
        <p:spPr>
          <a:xfrm>
            <a:off x="8663760" y="4274640"/>
            <a:ext cx="187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4DA6FF"/>
                </a:solidFill>
                <a:effectLst/>
                <a:uFillTx/>
                <a:latin typeface="Arial"/>
                <a:ea typeface="Arial"/>
              </a:rPr>
              <a:t>0.7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0" name="文本框 259"/>
          <p:cNvSpPr txBox="1"/>
          <p:nvPr/>
        </p:nvSpPr>
        <p:spPr>
          <a:xfrm>
            <a:off x="702000" y="3495960"/>
            <a:ext cx="2535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def adjust_parameters(query_length):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1" name="文本框 260"/>
          <p:cNvSpPr txBox="1"/>
          <p:nvPr/>
        </p:nvSpPr>
        <p:spPr>
          <a:xfrm>
            <a:off x="702000" y="366300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2" name="文本框 261"/>
          <p:cNvSpPr txBox="1"/>
          <p:nvPr/>
        </p:nvSpPr>
        <p:spPr>
          <a:xfrm>
            <a:off x="1193400" y="364788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根据查询长度动态调整生成和检索参数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3" name="文本框 262"/>
          <p:cNvSpPr txBox="1"/>
          <p:nvPr/>
        </p:nvSpPr>
        <p:spPr>
          <a:xfrm>
            <a:off x="3182400" y="3663000"/>
            <a:ext cx="212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"""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702000" y="3830040"/>
            <a:ext cx="17611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if query_length &gt; 50: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5" name="文本框 264"/>
          <p:cNvSpPr txBox="1"/>
          <p:nvPr/>
        </p:nvSpPr>
        <p:spPr>
          <a:xfrm>
            <a:off x="702000" y="399744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6" name="文本框 265"/>
          <p:cNvSpPr txBox="1"/>
          <p:nvPr/>
        </p:nvSpPr>
        <p:spPr>
          <a:xfrm>
            <a:off x="1404000" y="398196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针对长查询，增加检索深度和生成长度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7" name="文本框 266"/>
          <p:cNvSpPr txBox="1"/>
          <p:nvPr/>
        </p:nvSpPr>
        <p:spPr>
          <a:xfrm>
            <a:off x="702000" y="4164480"/>
            <a:ext cx="4930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return {'top_k': 5, 'generate_length': 80, 'temperature': 0.6}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702000" y="4331520"/>
            <a:ext cx="6346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else: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702000" y="449856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1404000" y="448344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针对短查询，减少生成长度和检索深度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1" name="图片 270"/>
          <p:cNvPicPr/>
          <p:nvPr/>
        </p:nvPicPr>
        <p:blipFill>
          <a:blip r:embed="rId8"/>
          <a:stretch/>
        </p:blipFill>
        <p:spPr>
          <a:xfrm>
            <a:off x="534960" y="53150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2" name="文本框 271"/>
          <p:cNvSpPr txBox="1"/>
          <p:nvPr/>
        </p:nvSpPr>
        <p:spPr>
          <a:xfrm>
            <a:off x="702000" y="4665960"/>
            <a:ext cx="4930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return {'top_k': 2, 'generate_length': 50, 'temperature': 0.7}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3" name="图片 272"/>
          <p:cNvPicPr/>
          <p:nvPr/>
        </p:nvPicPr>
        <p:blipFill>
          <a:blip r:embed="rId8"/>
          <a:stretch/>
        </p:blipFill>
        <p:spPr>
          <a:xfrm>
            <a:off x="4345560" y="53150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4" name="文本框 273"/>
          <p:cNvSpPr txBox="1"/>
          <p:nvPr/>
        </p:nvSpPr>
        <p:spPr>
          <a:xfrm>
            <a:off x="802080" y="529488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增强系统响应的灵活性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275" name="图片 274"/>
          <p:cNvPicPr/>
          <p:nvPr/>
        </p:nvPicPr>
        <p:blipFill>
          <a:blip r:embed="rId8"/>
          <a:stretch/>
        </p:blipFill>
        <p:spPr>
          <a:xfrm>
            <a:off x="8423640" y="53150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6" name="文本框 275"/>
          <p:cNvSpPr txBox="1"/>
          <p:nvPr/>
        </p:nvSpPr>
        <p:spPr>
          <a:xfrm>
            <a:off x="4613040" y="5294880"/>
            <a:ext cx="1609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提升复杂查询的输出准确性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7" name="文本框 276"/>
          <p:cNvSpPr txBox="1"/>
          <p:nvPr/>
        </p:nvSpPr>
        <p:spPr>
          <a:xfrm>
            <a:off x="8691120" y="529488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简化简短查询的响应过程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8" name="文本框 277"/>
          <p:cNvSpPr txBox="1"/>
          <p:nvPr/>
        </p:nvSpPr>
        <p:spPr>
          <a:xfrm>
            <a:off x="10069560" y="5652000"/>
            <a:ext cx="2944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5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图片 278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0" name="图片 279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1" name="图片 280"/>
          <p:cNvPicPr/>
          <p:nvPr/>
        </p:nvPicPr>
        <p:blipFill>
          <a:blip r:embed="rId4"/>
          <a:stretch/>
        </p:blipFill>
        <p:spPr>
          <a:xfrm>
            <a:off x="4813560" y="802080"/>
            <a:ext cx="106920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2" name="文本框 281"/>
          <p:cNvSpPr txBox="1"/>
          <p:nvPr/>
        </p:nvSpPr>
        <p:spPr>
          <a:xfrm>
            <a:off x="3844080" y="312120"/>
            <a:ext cx="300312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长短查询的差异化处理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3" name="文本框 282"/>
          <p:cNvSpPr txBox="1"/>
          <p:nvPr/>
        </p:nvSpPr>
        <p:spPr>
          <a:xfrm>
            <a:off x="534960" y="1084320"/>
            <a:ext cx="15094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通过动态参数调节，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4" name="文本框 283"/>
          <p:cNvSpPr txBox="1"/>
          <p:nvPr/>
        </p:nvSpPr>
        <p:spPr>
          <a:xfrm>
            <a:off x="2039040" y="1094040"/>
            <a:ext cx="363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5" name="任意多边形 284"/>
          <p:cNvSpPr/>
          <p:nvPr/>
        </p:nvSpPr>
        <p:spPr>
          <a:xfrm>
            <a:off x="534600" y="1738080"/>
            <a:ext cx="4479480" cy="3861000"/>
          </a:xfrm>
          <a:custGeom>
            <a:avLst/>
            <a:gdLst/>
            <a:ahLst/>
            <a:cxnLst/>
            <a:rect l="0" t="0" r="r" b="b"/>
            <a:pathLst>
              <a:path w="12443" h="10725">
                <a:moveTo>
                  <a:pt x="0" y="10540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258" y="0"/>
                </a:lnTo>
                <a:cubicBezTo>
                  <a:pt x="12282" y="0"/>
                  <a:pt x="12306" y="5"/>
                  <a:pt x="12329" y="14"/>
                </a:cubicBezTo>
                <a:cubicBezTo>
                  <a:pt x="12351" y="23"/>
                  <a:pt x="12372" y="37"/>
                  <a:pt x="12389" y="54"/>
                </a:cubicBezTo>
                <a:cubicBezTo>
                  <a:pt x="12406" y="72"/>
                  <a:pt x="12420" y="92"/>
                  <a:pt x="12429" y="114"/>
                </a:cubicBezTo>
                <a:cubicBezTo>
                  <a:pt x="12439" y="137"/>
                  <a:pt x="12443" y="161"/>
                  <a:pt x="12443" y="186"/>
                </a:cubicBezTo>
                <a:lnTo>
                  <a:pt x="12443" y="10540"/>
                </a:lnTo>
                <a:cubicBezTo>
                  <a:pt x="12443" y="10564"/>
                  <a:pt x="12439" y="10588"/>
                  <a:pt x="12429" y="10611"/>
                </a:cubicBezTo>
                <a:cubicBezTo>
                  <a:pt x="12420" y="10633"/>
                  <a:pt x="12406" y="10653"/>
                  <a:pt x="12389" y="10671"/>
                </a:cubicBezTo>
                <a:cubicBezTo>
                  <a:pt x="12372" y="10688"/>
                  <a:pt x="12351" y="10702"/>
                  <a:pt x="12329" y="10711"/>
                </a:cubicBezTo>
                <a:cubicBezTo>
                  <a:pt x="12306" y="10721"/>
                  <a:pt x="12282" y="10725"/>
                  <a:pt x="12258" y="10725"/>
                </a:cubicBezTo>
                <a:lnTo>
                  <a:pt x="186" y="10725"/>
                </a:lnTo>
                <a:cubicBezTo>
                  <a:pt x="161" y="10725"/>
                  <a:pt x="138" y="10721"/>
                  <a:pt x="115" y="10711"/>
                </a:cubicBezTo>
                <a:cubicBezTo>
                  <a:pt x="92" y="10702"/>
                  <a:pt x="72" y="10688"/>
                  <a:pt x="55" y="10671"/>
                </a:cubicBezTo>
                <a:cubicBezTo>
                  <a:pt x="37" y="10653"/>
                  <a:pt x="24" y="10633"/>
                  <a:pt x="14" y="10611"/>
                </a:cubicBezTo>
                <a:cubicBezTo>
                  <a:pt x="5" y="10588"/>
                  <a:pt x="0" y="10564"/>
                  <a:pt x="0" y="10540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6" name="任意多边形 285"/>
          <p:cNvSpPr/>
          <p:nvPr/>
        </p:nvSpPr>
        <p:spPr>
          <a:xfrm>
            <a:off x="534600" y="1738080"/>
            <a:ext cx="4479480" cy="3861000"/>
          </a:xfrm>
          <a:custGeom>
            <a:avLst/>
            <a:gdLst/>
            <a:ahLst/>
            <a:cxnLst/>
            <a:rect l="0" t="0" r="r" b="b"/>
            <a:pathLst>
              <a:path w="12443" h="10725">
                <a:moveTo>
                  <a:pt x="0" y="10540"/>
                </a:moveTo>
                <a:lnTo>
                  <a:pt x="0" y="186"/>
                </a:lnTo>
                <a:cubicBezTo>
                  <a:pt x="0" y="161"/>
                  <a:pt x="5" y="137"/>
                  <a:pt x="14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258" y="0"/>
                </a:lnTo>
                <a:cubicBezTo>
                  <a:pt x="12282" y="0"/>
                  <a:pt x="12306" y="5"/>
                  <a:pt x="12329" y="14"/>
                </a:cubicBezTo>
                <a:cubicBezTo>
                  <a:pt x="12351" y="23"/>
                  <a:pt x="12372" y="37"/>
                  <a:pt x="12389" y="54"/>
                </a:cubicBezTo>
                <a:cubicBezTo>
                  <a:pt x="12406" y="72"/>
                  <a:pt x="12420" y="92"/>
                  <a:pt x="12429" y="114"/>
                </a:cubicBezTo>
                <a:cubicBezTo>
                  <a:pt x="12439" y="137"/>
                  <a:pt x="12443" y="161"/>
                  <a:pt x="12443" y="186"/>
                </a:cubicBezTo>
                <a:lnTo>
                  <a:pt x="12443" y="10540"/>
                </a:lnTo>
                <a:cubicBezTo>
                  <a:pt x="12443" y="10564"/>
                  <a:pt x="12439" y="10588"/>
                  <a:pt x="12429" y="10611"/>
                </a:cubicBezTo>
                <a:cubicBezTo>
                  <a:pt x="12420" y="10633"/>
                  <a:pt x="12406" y="10653"/>
                  <a:pt x="12389" y="10671"/>
                </a:cubicBezTo>
                <a:cubicBezTo>
                  <a:pt x="12372" y="10688"/>
                  <a:pt x="12351" y="10702"/>
                  <a:pt x="12329" y="10711"/>
                </a:cubicBezTo>
                <a:cubicBezTo>
                  <a:pt x="12306" y="10721"/>
                  <a:pt x="12282" y="10725"/>
                  <a:pt x="12258" y="10725"/>
                </a:cubicBezTo>
                <a:lnTo>
                  <a:pt x="186" y="10725"/>
                </a:lnTo>
                <a:cubicBezTo>
                  <a:pt x="161" y="10725"/>
                  <a:pt x="138" y="10721"/>
                  <a:pt x="115" y="10711"/>
                </a:cubicBezTo>
                <a:cubicBezTo>
                  <a:pt x="92" y="10702"/>
                  <a:pt x="72" y="10688"/>
                  <a:pt x="55" y="10671"/>
                </a:cubicBezTo>
                <a:cubicBezTo>
                  <a:pt x="37" y="10653"/>
                  <a:pt x="24" y="10633"/>
                  <a:pt x="14" y="10611"/>
                </a:cubicBezTo>
                <a:cubicBezTo>
                  <a:pt x="5" y="10588"/>
                  <a:pt x="0" y="10564"/>
                  <a:pt x="0" y="10540"/>
                </a:cubicBezTo>
                <a:moveTo>
                  <a:pt x="23" y="186"/>
                </a:moveTo>
                <a:lnTo>
                  <a:pt x="23" y="10540"/>
                </a:lnTo>
                <a:cubicBezTo>
                  <a:pt x="23" y="10550"/>
                  <a:pt x="24" y="10561"/>
                  <a:pt x="26" y="10571"/>
                </a:cubicBezTo>
                <a:cubicBezTo>
                  <a:pt x="29" y="10582"/>
                  <a:pt x="32" y="10592"/>
                  <a:pt x="36" y="10602"/>
                </a:cubicBezTo>
                <a:cubicBezTo>
                  <a:pt x="40" y="10612"/>
                  <a:pt x="45" y="10621"/>
                  <a:pt x="51" y="10630"/>
                </a:cubicBezTo>
                <a:cubicBezTo>
                  <a:pt x="57" y="10639"/>
                  <a:pt x="63" y="10647"/>
                  <a:pt x="71" y="10654"/>
                </a:cubicBezTo>
                <a:cubicBezTo>
                  <a:pt x="78" y="10662"/>
                  <a:pt x="87" y="10669"/>
                  <a:pt x="96" y="10675"/>
                </a:cubicBezTo>
                <a:cubicBezTo>
                  <a:pt x="104" y="10681"/>
                  <a:pt x="114" y="10686"/>
                  <a:pt x="124" y="10690"/>
                </a:cubicBezTo>
                <a:cubicBezTo>
                  <a:pt x="134" y="10694"/>
                  <a:pt x="144" y="10697"/>
                  <a:pt x="154" y="10699"/>
                </a:cubicBezTo>
                <a:cubicBezTo>
                  <a:pt x="165" y="10701"/>
                  <a:pt x="175" y="10702"/>
                  <a:pt x="186" y="10702"/>
                </a:cubicBezTo>
                <a:lnTo>
                  <a:pt x="12258" y="10702"/>
                </a:lnTo>
                <a:cubicBezTo>
                  <a:pt x="12268" y="10702"/>
                  <a:pt x="12279" y="10701"/>
                  <a:pt x="12289" y="10699"/>
                </a:cubicBezTo>
                <a:cubicBezTo>
                  <a:pt x="12300" y="10697"/>
                  <a:pt x="12310" y="10694"/>
                  <a:pt x="12320" y="10690"/>
                </a:cubicBezTo>
                <a:cubicBezTo>
                  <a:pt x="12330" y="10686"/>
                  <a:pt x="12339" y="10681"/>
                  <a:pt x="12348" y="10675"/>
                </a:cubicBezTo>
                <a:cubicBezTo>
                  <a:pt x="12357" y="10669"/>
                  <a:pt x="12365" y="10662"/>
                  <a:pt x="12373" y="10654"/>
                </a:cubicBezTo>
                <a:cubicBezTo>
                  <a:pt x="12380" y="10647"/>
                  <a:pt x="12387" y="10639"/>
                  <a:pt x="12393" y="10630"/>
                </a:cubicBezTo>
                <a:cubicBezTo>
                  <a:pt x="12399" y="10621"/>
                  <a:pt x="12404" y="10612"/>
                  <a:pt x="12408" y="10602"/>
                </a:cubicBezTo>
                <a:cubicBezTo>
                  <a:pt x="12412" y="10592"/>
                  <a:pt x="12415" y="10582"/>
                  <a:pt x="12417" y="10571"/>
                </a:cubicBezTo>
                <a:cubicBezTo>
                  <a:pt x="12419" y="10561"/>
                  <a:pt x="12420" y="10550"/>
                  <a:pt x="12420" y="10540"/>
                </a:cubicBezTo>
                <a:lnTo>
                  <a:pt x="12420" y="186"/>
                </a:lnTo>
                <a:cubicBezTo>
                  <a:pt x="12420" y="175"/>
                  <a:pt x="12419" y="164"/>
                  <a:pt x="12417" y="154"/>
                </a:cubicBezTo>
                <a:cubicBezTo>
                  <a:pt x="12415" y="143"/>
                  <a:pt x="12412" y="133"/>
                  <a:pt x="12408" y="123"/>
                </a:cubicBezTo>
                <a:cubicBezTo>
                  <a:pt x="12404" y="113"/>
                  <a:pt x="12399" y="104"/>
                  <a:pt x="12393" y="95"/>
                </a:cubicBezTo>
                <a:cubicBezTo>
                  <a:pt x="12387" y="86"/>
                  <a:pt x="12380" y="78"/>
                  <a:pt x="12373" y="71"/>
                </a:cubicBezTo>
                <a:cubicBezTo>
                  <a:pt x="12365" y="63"/>
                  <a:pt x="12357" y="56"/>
                  <a:pt x="12348" y="50"/>
                </a:cubicBezTo>
                <a:cubicBezTo>
                  <a:pt x="12339" y="44"/>
                  <a:pt x="12330" y="39"/>
                  <a:pt x="12320" y="35"/>
                </a:cubicBezTo>
                <a:cubicBezTo>
                  <a:pt x="12310" y="31"/>
                  <a:pt x="12300" y="28"/>
                  <a:pt x="12289" y="26"/>
                </a:cubicBezTo>
                <a:cubicBezTo>
                  <a:pt x="12279" y="24"/>
                  <a:pt x="12268" y="23"/>
                  <a:pt x="1225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4" y="44"/>
                  <a:pt x="96" y="50"/>
                </a:cubicBezTo>
                <a:cubicBezTo>
                  <a:pt x="87" y="56"/>
                  <a:pt x="78" y="63"/>
                  <a:pt x="71" y="71"/>
                </a:cubicBezTo>
                <a:cubicBezTo>
                  <a:pt x="63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6" y="154"/>
                </a:cubicBezTo>
                <a:cubicBezTo>
                  <a:pt x="24" y="164"/>
                  <a:pt x="23" y="175"/>
                  <a:pt x="23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87" name="任意多边形 286"/>
          <p:cNvSpPr/>
          <p:nvPr/>
        </p:nvSpPr>
        <p:spPr>
          <a:xfrm>
            <a:off x="743400" y="2749320"/>
            <a:ext cx="4061880" cy="334440"/>
          </a:xfrm>
          <a:custGeom>
            <a:avLst/>
            <a:gdLst/>
            <a:ahLst/>
            <a:cxnLst/>
            <a:rect l="0" t="0" r="r" b="b"/>
            <a:pathLst>
              <a:path w="11283" h="929">
                <a:moveTo>
                  <a:pt x="0" y="836"/>
                </a:moveTo>
                <a:lnTo>
                  <a:pt x="0" y="92"/>
                </a:lnTo>
                <a:cubicBezTo>
                  <a:pt x="0" y="80"/>
                  <a:pt x="3" y="68"/>
                  <a:pt x="8" y="57"/>
                </a:cubicBezTo>
                <a:cubicBezTo>
                  <a:pt x="12" y="46"/>
                  <a:pt x="19" y="35"/>
                  <a:pt x="28" y="27"/>
                </a:cubicBezTo>
                <a:cubicBezTo>
                  <a:pt x="36" y="18"/>
                  <a:pt x="46" y="11"/>
                  <a:pt x="58" y="7"/>
                </a:cubicBezTo>
                <a:cubicBezTo>
                  <a:pt x="69" y="2"/>
                  <a:pt x="81" y="0"/>
                  <a:pt x="93" y="0"/>
                </a:cubicBezTo>
                <a:lnTo>
                  <a:pt x="11190" y="0"/>
                </a:lnTo>
                <a:cubicBezTo>
                  <a:pt x="11202" y="0"/>
                  <a:pt x="11214" y="2"/>
                  <a:pt x="11226" y="7"/>
                </a:cubicBezTo>
                <a:cubicBezTo>
                  <a:pt x="11237" y="11"/>
                  <a:pt x="11247" y="18"/>
                  <a:pt x="11256" y="27"/>
                </a:cubicBezTo>
                <a:cubicBezTo>
                  <a:pt x="11265" y="35"/>
                  <a:pt x="11271" y="46"/>
                  <a:pt x="11276" y="57"/>
                </a:cubicBezTo>
                <a:cubicBezTo>
                  <a:pt x="11281" y="68"/>
                  <a:pt x="11283" y="80"/>
                  <a:pt x="11283" y="92"/>
                </a:cubicBezTo>
                <a:lnTo>
                  <a:pt x="11283" y="836"/>
                </a:lnTo>
                <a:cubicBezTo>
                  <a:pt x="11283" y="849"/>
                  <a:pt x="11281" y="860"/>
                  <a:pt x="11276" y="872"/>
                </a:cubicBezTo>
                <a:cubicBezTo>
                  <a:pt x="11271" y="883"/>
                  <a:pt x="11265" y="893"/>
                  <a:pt x="11256" y="902"/>
                </a:cubicBezTo>
                <a:cubicBezTo>
                  <a:pt x="11247" y="911"/>
                  <a:pt x="11237" y="917"/>
                  <a:pt x="11226" y="922"/>
                </a:cubicBezTo>
                <a:cubicBezTo>
                  <a:pt x="11214" y="927"/>
                  <a:pt x="11202" y="929"/>
                  <a:pt x="11190" y="929"/>
                </a:cubicBezTo>
                <a:lnTo>
                  <a:pt x="93" y="929"/>
                </a:lnTo>
                <a:cubicBezTo>
                  <a:pt x="81" y="929"/>
                  <a:pt x="69" y="927"/>
                  <a:pt x="58" y="922"/>
                </a:cubicBezTo>
                <a:cubicBezTo>
                  <a:pt x="46" y="917"/>
                  <a:pt x="36" y="911"/>
                  <a:pt x="28" y="902"/>
                </a:cubicBezTo>
                <a:cubicBezTo>
                  <a:pt x="19" y="893"/>
                  <a:pt x="12" y="883"/>
                  <a:pt x="8" y="872"/>
                </a:cubicBezTo>
                <a:cubicBezTo>
                  <a:pt x="3" y="860"/>
                  <a:pt x="0" y="849"/>
                  <a:pt x="0" y="836"/>
                </a:cubicBezTo>
                <a:close/>
              </a:path>
            </a:pathLst>
          </a:custGeom>
          <a:solidFill>
            <a:srgbClr val="1F2937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288" name="任意多边形 287"/>
          <p:cNvSpPr/>
          <p:nvPr/>
        </p:nvSpPr>
        <p:spPr>
          <a:xfrm>
            <a:off x="743400" y="1946880"/>
            <a:ext cx="401760" cy="434880"/>
          </a:xfrm>
          <a:custGeom>
            <a:avLst/>
            <a:gdLst/>
            <a:ahLst/>
            <a:cxnLst/>
            <a:rect l="0" t="0" r="r" b="b"/>
            <a:pathLst>
              <a:path w="1116" h="1208">
                <a:moveTo>
                  <a:pt x="0" y="651"/>
                </a:moveTo>
                <a:lnTo>
                  <a:pt x="0" y="558"/>
                </a:lnTo>
                <a:cubicBezTo>
                  <a:pt x="0" y="522"/>
                  <a:pt x="4" y="485"/>
                  <a:pt x="11" y="450"/>
                </a:cubicBezTo>
                <a:cubicBezTo>
                  <a:pt x="18" y="414"/>
                  <a:pt x="29" y="379"/>
                  <a:pt x="43" y="345"/>
                </a:cubicBezTo>
                <a:cubicBezTo>
                  <a:pt x="57" y="311"/>
                  <a:pt x="74" y="279"/>
                  <a:pt x="94" y="249"/>
                </a:cubicBezTo>
                <a:cubicBezTo>
                  <a:pt x="115" y="218"/>
                  <a:pt x="138" y="190"/>
                  <a:pt x="164" y="164"/>
                </a:cubicBezTo>
                <a:cubicBezTo>
                  <a:pt x="190" y="138"/>
                  <a:pt x="218" y="115"/>
                  <a:pt x="248" y="95"/>
                </a:cubicBezTo>
                <a:cubicBezTo>
                  <a:pt x="278" y="75"/>
                  <a:pt x="311" y="58"/>
                  <a:pt x="344" y="44"/>
                </a:cubicBezTo>
                <a:cubicBezTo>
                  <a:pt x="378" y="30"/>
                  <a:pt x="413" y="18"/>
                  <a:pt x="449" y="11"/>
                </a:cubicBezTo>
                <a:cubicBezTo>
                  <a:pt x="485" y="4"/>
                  <a:pt x="521" y="0"/>
                  <a:pt x="558" y="0"/>
                </a:cubicBezTo>
                <a:cubicBezTo>
                  <a:pt x="594" y="0"/>
                  <a:pt x="630" y="4"/>
                  <a:pt x="666" y="11"/>
                </a:cubicBezTo>
                <a:cubicBezTo>
                  <a:pt x="702" y="18"/>
                  <a:pt x="738" y="30"/>
                  <a:pt x="772" y="44"/>
                </a:cubicBezTo>
                <a:cubicBezTo>
                  <a:pt x="806" y="58"/>
                  <a:pt x="838" y="75"/>
                  <a:pt x="868" y="95"/>
                </a:cubicBezTo>
                <a:cubicBezTo>
                  <a:pt x="899" y="115"/>
                  <a:pt x="927" y="138"/>
                  <a:pt x="953" y="164"/>
                </a:cubicBezTo>
                <a:cubicBezTo>
                  <a:pt x="978" y="190"/>
                  <a:pt x="1001" y="218"/>
                  <a:pt x="1022" y="249"/>
                </a:cubicBezTo>
                <a:cubicBezTo>
                  <a:pt x="1042" y="279"/>
                  <a:pt x="1059" y="311"/>
                  <a:pt x="1073" y="345"/>
                </a:cubicBezTo>
                <a:cubicBezTo>
                  <a:pt x="1087" y="379"/>
                  <a:pt x="1098" y="414"/>
                  <a:pt x="1105" y="450"/>
                </a:cubicBezTo>
                <a:cubicBezTo>
                  <a:pt x="1112" y="485"/>
                  <a:pt x="1116" y="522"/>
                  <a:pt x="1116" y="558"/>
                </a:cubicBezTo>
                <a:lnTo>
                  <a:pt x="1116" y="651"/>
                </a:lnTo>
                <a:cubicBezTo>
                  <a:pt x="1116" y="688"/>
                  <a:pt x="1112" y="724"/>
                  <a:pt x="1105" y="760"/>
                </a:cubicBezTo>
                <a:cubicBezTo>
                  <a:pt x="1098" y="796"/>
                  <a:pt x="1087" y="831"/>
                  <a:pt x="1073" y="864"/>
                </a:cubicBezTo>
                <a:cubicBezTo>
                  <a:pt x="1059" y="898"/>
                  <a:pt x="1042" y="930"/>
                  <a:pt x="1022" y="961"/>
                </a:cubicBezTo>
                <a:cubicBezTo>
                  <a:pt x="1001" y="991"/>
                  <a:pt x="978" y="1019"/>
                  <a:pt x="953" y="1045"/>
                </a:cubicBezTo>
                <a:cubicBezTo>
                  <a:pt x="927" y="1071"/>
                  <a:pt x="899" y="1094"/>
                  <a:pt x="868" y="1114"/>
                </a:cubicBezTo>
                <a:cubicBezTo>
                  <a:pt x="838" y="1135"/>
                  <a:pt x="806" y="1152"/>
                  <a:pt x="772" y="1166"/>
                </a:cubicBezTo>
                <a:cubicBezTo>
                  <a:pt x="738" y="1180"/>
                  <a:pt x="702" y="1190"/>
                  <a:pt x="666" y="1198"/>
                </a:cubicBezTo>
                <a:cubicBezTo>
                  <a:pt x="630" y="1205"/>
                  <a:pt x="594" y="1208"/>
                  <a:pt x="558" y="1208"/>
                </a:cubicBezTo>
                <a:cubicBezTo>
                  <a:pt x="521" y="1208"/>
                  <a:pt x="485" y="1205"/>
                  <a:pt x="449" y="1198"/>
                </a:cubicBezTo>
                <a:cubicBezTo>
                  <a:pt x="413" y="1190"/>
                  <a:pt x="378" y="1180"/>
                  <a:pt x="344" y="1166"/>
                </a:cubicBezTo>
                <a:cubicBezTo>
                  <a:pt x="311" y="1152"/>
                  <a:pt x="278" y="1135"/>
                  <a:pt x="248" y="1114"/>
                </a:cubicBezTo>
                <a:cubicBezTo>
                  <a:pt x="218" y="1094"/>
                  <a:pt x="190" y="1071"/>
                  <a:pt x="164" y="1045"/>
                </a:cubicBezTo>
                <a:cubicBezTo>
                  <a:pt x="138" y="1019"/>
                  <a:pt x="115" y="991"/>
                  <a:pt x="94" y="961"/>
                </a:cubicBezTo>
                <a:cubicBezTo>
                  <a:pt x="74" y="930"/>
                  <a:pt x="57" y="898"/>
                  <a:pt x="43" y="864"/>
                </a:cubicBezTo>
                <a:cubicBezTo>
                  <a:pt x="29" y="831"/>
                  <a:pt x="18" y="796"/>
                  <a:pt x="11" y="760"/>
                </a:cubicBezTo>
                <a:cubicBezTo>
                  <a:pt x="4" y="724"/>
                  <a:pt x="0" y="688"/>
                  <a:pt x="0" y="651"/>
                </a:cubicBezTo>
                <a:close/>
              </a:path>
            </a:pathLst>
          </a:custGeom>
          <a:solidFill>
            <a:srgbClr val="3B82F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289" name="图片 288"/>
          <p:cNvPicPr/>
          <p:nvPr/>
        </p:nvPicPr>
        <p:blipFill>
          <a:blip r:embed="rId5"/>
          <a:stretch/>
        </p:blipFill>
        <p:spPr>
          <a:xfrm>
            <a:off x="844200" y="2047320"/>
            <a:ext cx="2001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0" name="文本框 289"/>
          <p:cNvSpPr txBox="1"/>
          <p:nvPr/>
        </p:nvSpPr>
        <p:spPr>
          <a:xfrm>
            <a:off x="2401200" y="1084320"/>
            <a:ext cx="519768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系统可以针对不同长度的查询进行差异化处理，优化响应质量与效率。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1" name="文本框 290"/>
          <p:cNvSpPr txBox="1"/>
          <p:nvPr/>
        </p:nvSpPr>
        <p:spPr>
          <a:xfrm>
            <a:off x="1278720" y="2037960"/>
            <a:ext cx="10065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短查询处理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2" name="文本框 291"/>
          <p:cNvSpPr txBox="1"/>
          <p:nvPr/>
        </p:nvSpPr>
        <p:spPr>
          <a:xfrm>
            <a:off x="743760" y="25286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示例查询：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3" name="文本框 292"/>
          <p:cNvSpPr txBox="1"/>
          <p:nvPr/>
        </p:nvSpPr>
        <p:spPr>
          <a:xfrm>
            <a:off x="810720" y="2837160"/>
            <a:ext cx="5032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i="1" u="none" strike="noStrike">
                <a:solidFill>
                  <a:srgbClr val="E5E7EB"/>
                </a:solidFill>
                <a:effectLst/>
                <a:uFillTx/>
                <a:latin typeface="Arial"/>
                <a:ea typeface="Arial"/>
              </a:rPr>
              <a:t>"Python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4" name="文本框 293"/>
          <p:cNvSpPr txBox="1"/>
          <p:nvPr/>
        </p:nvSpPr>
        <p:spPr>
          <a:xfrm>
            <a:off x="1343520" y="2829600"/>
            <a:ext cx="823680" cy="1742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9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数据科学基础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5" name="文本框 294"/>
          <p:cNvSpPr txBox="1"/>
          <p:nvPr/>
        </p:nvSpPr>
        <p:spPr>
          <a:xfrm>
            <a:off x="2113560" y="283716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i="1" u="none" strike="noStrike">
                <a:solidFill>
                  <a:srgbClr val="E5E7EB"/>
                </a:solidFill>
                <a:effectLst/>
                <a:uFillTx/>
                <a:latin typeface="Arial"/>
                <a:ea typeface="Arial"/>
              </a:rPr>
              <a:t>"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6" name="文本框 295"/>
          <p:cNvSpPr txBox="1"/>
          <p:nvPr/>
        </p:nvSpPr>
        <p:spPr>
          <a:xfrm>
            <a:off x="743760" y="32306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参数配置：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7" name="任意多边形 296"/>
          <p:cNvSpPr/>
          <p:nvPr/>
        </p:nvSpPr>
        <p:spPr>
          <a:xfrm>
            <a:off x="1428840" y="3484440"/>
            <a:ext cx="685440" cy="234360"/>
          </a:xfrm>
          <a:custGeom>
            <a:avLst/>
            <a:gdLst/>
            <a:ahLst/>
            <a:cxnLst/>
            <a:rect l="0" t="0" r="r" b="b"/>
            <a:pathLst>
              <a:path w="1904" h="651">
                <a:moveTo>
                  <a:pt x="0" y="558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8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0" y="0"/>
                  <a:pt x="93" y="0"/>
                </a:cubicBezTo>
                <a:lnTo>
                  <a:pt x="1812" y="0"/>
                </a:lnTo>
                <a:cubicBezTo>
                  <a:pt x="1824" y="0"/>
                  <a:pt x="1836" y="3"/>
                  <a:pt x="1847" y="7"/>
                </a:cubicBezTo>
                <a:cubicBezTo>
                  <a:pt x="1858" y="12"/>
                  <a:pt x="1869" y="19"/>
                  <a:pt x="1877" y="28"/>
                </a:cubicBezTo>
                <a:cubicBezTo>
                  <a:pt x="1886" y="36"/>
                  <a:pt x="1893" y="46"/>
                  <a:pt x="1897" y="58"/>
                </a:cubicBezTo>
                <a:cubicBezTo>
                  <a:pt x="1902" y="69"/>
                  <a:pt x="1904" y="81"/>
                  <a:pt x="1904" y="93"/>
                </a:cubicBezTo>
                <a:lnTo>
                  <a:pt x="1904" y="558"/>
                </a:lnTo>
                <a:cubicBezTo>
                  <a:pt x="1904" y="571"/>
                  <a:pt x="1902" y="583"/>
                  <a:pt x="1897" y="594"/>
                </a:cubicBezTo>
                <a:cubicBezTo>
                  <a:pt x="1893" y="605"/>
                  <a:pt x="1886" y="615"/>
                  <a:pt x="1877" y="624"/>
                </a:cubicBezTo>
                <a:cubicBezTo>
                  <a:pt x="1869" y="633"/>
                  <a:pt x="1858" y="640"/>
                  <a:pt x="1847" y="644"/>
                </a:cubicBezTo>
                <a:cubicBezTo>
                  <a:pt x="1836" y="649"/>
                  <a:pt x="1824" y="651"/>
                  <a:pt x="1812" y="651"/>
                </a:cubicBezTo>
                <a:lnTo>
                  <a:pt x="93" y="651"/>
                </a:lnTo>
                <a:cubicBezTo>
                  <a:pt x="80" y="651"/>
                  <a:pt x="69" y="649"/>
                  <a:pt x="57" y="644"/>
                </a:cubicBezTo>
                <a:cubicBezTo>
                  <a:pt x="46" y="640"/>
                  <a:pt x="36" y="633"/>
                  <a:pt x="27" y="624"/>
                </a:cubicBezTo>
                <a:cubicBezTo>
                  <a:pt x="18" y="615"/>
                  <a:pt x="12" y="605"/>
                  <a:pt x="7" y="594"/>
                </a:cubicBezTo>
                <a:cubicBezTo>
                  <a:pt x="2" y="583"/>
                  <a:pt x="0" y="571"/>
                  <a:pt x="0" y="558"/>
                </a:cubicBezTo>
                <a:close/>
              </a:path>
            </a:pathLst>
          </a:custGeom>
          <a:solidFill>
            <a:srgbClr val="FF8C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8" name="文本框 297"/>
          <p:cNvSpPr txBox="1"/>
          <p:nvPr/>
        </p:nvSpPr>
        <p:spPr>
          <a:xfrm>
            <a:off x="743760" y="351468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4DA6FF"/>
                </a:solidFill>
                <a:effectLst/>
                <a:uFillTx/>
                <a:latin typeface="WenQuanYiZenHei"/>
                <a:ea typeface="WenQuanYiZenHei"/>
              </a:rPr>
              <a:t>检索深度：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99" name="文本框 298"/>
          <p:cNvSpPr txBox="1"/>
          <p:nvPr/>
        </p:nvSpPr>
        <p:spPr>
          <a:xfrm>
            <a:off x="1479240" y="3522600"/>
            <a:ext cx="5857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top_k = 2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0" name="任意多边形 299"/>
          <p:cNvSpPr/>
          <p:nvPr/>
        </p:nvSpPr>
        <p:spPr>
          <a:xfrm>
            <a:off x="1428840" y="3785400"/>
            <a:ext cx="1437840" cy="234360"/>
          </a:xfrm>
          <a:custGeom>
            <a:avLst/>
            <a:gdLst/>
            <a:ahLst/>
            <a:cxnLst/>
            <a:rect l="0" t="0" r="r" b="b"/>
            <a:pathLst>
              <a:path w="3994" h="651">
                <a:moveTo>
                  <a:pt x="0" y="558"/>
                </a:moveTo>
                <a:lnTo>
                  <a:pt x="0" y="93"/>
                </a:lnTo>
                <a:cubicBezTo>
                  <a:pt x="0" y="81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2"/>
                  <a:pt x="80" y="0"/>
                  <a:pt x="93" y="0"/>
                </a:cubicBezTo>
                <a:lnTo>
                  <a:pt x="3901" y="0"/>
                </a:lnTo>
                <a:cubicBezTo>
                  <a:pt x="3913" y="0"/>
                  <a:pt x="3925" y="2"/>
                  <a:pt x="3936" y="7"/>
                </a:cubicBezTo>
                <a:cubicBezTo>
                  <a:pt x="3948" y="12"/>
                  <a:pt x="3958" y="19"/>
                  <a:pt x="3966" y="27"/>
                </a:cubicBezTo>
                <a:cubicBezTo>
                  <a:pt x="3975" y="36"/>
                  <a:pt x="3982" y="46"/>
                  <a:pt x="3987" y="57"/>
                </a:cubicBezTo>
                <a:cubicBezTo>
                  <a:pt x="3991" y="69"/>
                  <a:pt x="3994" y="81"/>
                  <a:pt x="3994" y="93"/>
                </a:cubicBezTo>
                <a:lnTo>
                  <a:pt x="3994" y="558"/>
                </a:lnTo>
                <a:cubicBezTo>
                  <a:pt x="3994" y="570"/>
                  <a:pt x="3991" y="582"/>
                  <a:pt x="3987" y="594"/>
                </a:cubicBezTo>
                <a:cubicBezTo>
                  <a:pt x="3982" y="605"/>
                  <a:pt x="3975" y="615"/>
                  <a:pt x="3966" y="624"/>
                </a:cubicBezTo>
                <a:cubicBezTo>
                  <a:pt x="3958" y="632"/>
                  <a:pt x="3948" y="639"/>
                  <a:pt x="3936" y="644"/>
                </a:cubicBezTo>
                <a:cubicBezTo>
                  <a:pt x="3925" y="649"/>
                  <a:pt x="3913" y="651"/>
                  <a:pt x="3901" y="651"/>
                </a:cubicBezTo>
                <a:lnTo>
                  <a:pt x="93" y="651"/>
                </a:lnTo>
                <a:cubicBezTo>
                  <a:pt x="80" y="651"/>
                  <a:pt x="69" y="649"/>
                  <a:pt x="57" y="644"/>
                </a:cubicBezTo>
                <a:cubicBezTo>
                  <a:pt x="46" y="639"/>
                  <a:pt x="36" y="632"/>
                  <a:pt x="27" y="624"/>
                </a:cubicBezTo>
                <a:cubicBezTo>
                  <a:pt x="18" y="615"/>
                  <a:pt x="12" y="605"/>
                  <a:pt x="7" y="594"/>
                </a:cubicBezTo>
                <a:cubicBezTo>
                  <a:pt x="2" y="582"/>
                  <a:pt x="0" y="570"/>
                  <a:pt x="0" y="558"/>
                </a:cubicBezTo>
                <a:close/>
              </a:path>
            </a:pathLst>
          </a:custGeom>
          <a:solidFill>
            <a:srgbClr val="FF8C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1" name="文本框 300"/>
          <p:cNvSpPr txBox="1"/>
          <p:nvPr/>
        </p:nvSpPr>
        <p:spPr>
          <a:xfrm>
            <a:off x="743760" y="38156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4DA6FF"/>
                </a:solidFill>
                <a:effectLst/>
                <a:uFillTx/>
                <a:latin typeface="WenQuanYiZenHei"/>
                <a:ea typeface="WenQuanYiZenHei"/>
              </a:rPr>
              <a:t>生成长度：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2" name="文本框 301"/>
          <p:cNvSpPr txBox="1"/>
          <p:nvPr/>
        </p:nvSpPr>
        <p:spPr>
          <a:xfrm>
            <a:off x="1479240" y="3823200"/>
            <a:ext cx="1338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generate_length = 50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3" name="任意多边形 302"/>
          <p:cNvSpPr/>
          <p:nvPr/>
        </p:nvSpPr>
        <p:spPr>
          <a:xfrm>
            <a:off x="1295280" y="4086360"/>
            <a:ext cx="1211760" cy="234360"/>
          </a:xfrm>
          <a:custGeom>
            <a:avLst/>
            <a:gdLst/>
            <a:ahLst/>
            <a:cxnLst/>
            <a:rect l="0" t="0" r="r" b="b"/>
            <a:pathLst>
              <a:path w="3366" h="651">
                <a:moveTo>
                  <a:pt x="0" y="558"/>
                </a:moveTo>
                <a:lnTo>
                  <a:pt x="0" y="94"/>
                </a:lnTo>
                <a:cubicBezTo>
                  <a:pt x="0" y="81"/>
                  <a:pt x="2" y="69"/>
                  <a:pt x="7" y="58"/>
                </a:cubicBezTo>
                <a:cubicBezTo>
                  <a:pt x="11" y="47"/>
                  <a:pt x="18" y="37"/>
                  <a:pt x="27" y="28"/>
                </a:cubicBezTo>
                <a:cubicBezTo>
                  <a:pt x="35" y="19"/>
                  <a:pt x="45" y="12"/>
                  <a:pt x="57" y="8"/>
                </a:cubicBezTo>
                <a:cubicBezTo>
                  <a:pt x="68" y="2"/>
                  <a:pt x="80" y="0"/>
                  <a:pt x="92" y="0"/>
                </a:cubicBezTo>
                <a:lnTo>
                  <a:pt x="3274" y="0"/>
                </a:lnTo>
                <a:cubicBezTo>
                  <a:pt x="3286" y="0"/>
                  <a:pt x="3298" y="2"/>
                  <a:pt x="3309" y="8"/>
                </a:cubicBezTo>
                <a:cubicBezTo>
                  <a:pt x="3320" y="12"/>
                  <a:pt x="3331" y="19"/>
                  <a:pt x="3339" y="28"/>
                </a:cubicBezTo>
                <a:cubicBezTo>
                  <a:pt x="3348" y="37"/>
                  <a:pt x="3355" y="47"/>
                  <a:pt x="3359" y="58"/>
                </a:cubicBezTo>
                <a:cubicBezTo>
                  <a:pt x="3364" y="69"/>
                  <a:pt x="3366" y="81"/>
                  <a:pt x="3366" y="94"/>
                </a:cubicBezTo>
                <a:lnTo>
                  <a:pt x="3366" y="558"/>
                </a:lnTo>
                <a:cubicBezTo>
                  <a:pt x="3366" y="570"/>
                  <a:pt x="3364" y="582"/>
                  <a:pt x="3359" y="593"/>
                </a:cubicBezTo>
                <a:cubicBezTo>
                  <a:pt x="3355" y="605"/>
                  <a:pt x="3348" y="615"/>
                  <a:pt x="3339" y="623"/>
                </a:cubicBezTo>
                <a:cubicBezTo>
                  <a:pt x="3331" y="632"/>
                  <a:pt x="3320" y="639"/>
                  <a:pt x="3309" y="644"/>
                </a:cubicBezTo>
                <a:cubicBezTo>
                  <a:pt x="3298" y="648"/>
                  <a:pt x="3286" y="651"/>
                  <a:pt x="3274" y="651"/>
                </a:cubicBezTo>
                <a:lnTo>
                  <a:pt x="92" y="651"/>
                </a:lnTo>
                <a:cubicBezTo>
                  <a:pt x="80" y="651"/>
                  <a:pt x="68" y="648"/>
                  <a:pt x="57" y="644"/>
                </a:cubicBezTo>
                <a:cubicBezTo>
                  <a:pt x="45" y="639"/>
                  <a:pt x="35" y="632"/>
                  <a:pt x="27" y="623"/>
                </a:cubicBezTo>
                <a:cubicBezTo>
                  <a:pt x="18" y="615"/>
                  <a:pt x="11" y="605"/>
                  <a:pt x="7" y="593"/>
                </a:cubicBezTo>
                <a:cubicBezTo>
                  <a:pt x="2" y="582"/>
                  <a:pt x="0" y="570"/>
                  <a:pt x="0" y="558"/>
                </a:cubicBezTo>
                <a:close/>
              </a:path>
            </a:pathLst>
          </a:custGeom>
          <a:solidFill>
            <a:srgbClr val="FF8C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4" name="文本框 303"/>
          <p:cNvSpPr txBox="1"/>
          <p:nvPr/>
        </p:nvSpPr>
        <p:spPr>
          <a:xfrm>
            <a:off x="743760" y="41166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4DA6FF"/>
                </a:solidFill>
                <a:effectLst/>
                <a:uFillTx/>
                <a:latin typeface="WenQuanYiZenHei"/>
                <a:ea typeface="WenQuanYiZenHei"/>
              </a:rPr>
              <a:t>温度值：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5" name="文本框 304"/>
          <p:cNvSpPr txBox="1"/>
          <p:nvPr/>
        </p:nvSpPr>
        <p:spPr>
          <a:xfrm>
            <a:off x="1345320" y="4124160"/>
            <a:ext cx="11152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temperature = 0.7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6" name="任意多边形 305"/>
          <p:cNvSpPr/>
          <p:nvPr/>
        </p:nvSpPr>
        <p:spPr>
          <a:xfrm>
            <a:off x="743400" y="4871880"/>
            <a:ext cx="42480" cy="42120"/>
          </a:xfrm>
          <a:custGeom>
            <a:avLst/>
            <a:gdLst/>
            <a:ahLst/>
            <a:cxnLst/>
            <a:rect l="0" t="0" r="r" b="b"/>
            <a:pathLst>
              <a:path w="118" h="117">
                <a:moveTo>
                  <a:pt x="118" y="58"/>
                </a:moveTo>
                <a:cubicBezTo>
                  <a:pt x="118" y="65"/>
                  <a:pt x="116" y="73"/>
                  <a:pt x="113" y="80"/>
                </a:cubicBezTo>
                <a:cubicBezTo>
                  <a:pt x="110" y="87"/>
                  <a:pt x="106" y="93"/>
                  <a:pt x="101" y="100"/>
                </a:cubicBezTo>
                <a:cubicBezTo>
                  <a:pt x="95" y="105"/>
                  <a:pt x="89" y="109"/>
                  <a:pt x="82" y="112"/>
                </a:cubicBezTo>
                <a:cubicBezTo>
                  <a:pt x="74" y="115"/>
                  <a:pt x="66" y="117"/>
                  <a:pt x="58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9" y="109"/>
                  <a:pt x="23" y="105"/>
                  <a:pt x="17" y="100"/>
                </a:cubicBezTo>
                <a:cubicBezTo>
                  <a:pt x="12" y="93"/>
                  <a:pt x="8" y="87"/>
                  <a:pt x="5" y="80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3"/>
                  <a:pt x="5" y="36"/>
                </a:cubicBezTo>
                <a:cubicBezTo>
                  <a:pt x="8" y="28"/>
                  <a:pt x="12" y="22"/>
                  <a:pt x="17" y="17"/>
                </a:cubicBezTo>
                <a:cubicBezTo>
                  <a:pt x="23" y="11"/>
                  <a:pt x="29" y="7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4" y="1"/>
                  <a:pt x="82" y="4"/>
                </a:cubicBezTo>
                <a:cubicBezTo>
                  <a:pt x="89" y="7"/>
                  <a:pt x="95" y="11"/>
                  <a:pt x="101" y="17"/>
                </a:cubicBezTo>
                <a:cubicBezTo>
                  <a:pt x="106" y="22"/>
                  <a:pt x="110" y="28"/>
                  <a:pt x="113" y="36"/>
                </a:cubicBezTo>
                <a:cubicBezTo>
                  <a:pt x="116" y="43"/>
                  <a:pt x="118" y="50"/>
                  <a:pt x="118" y="58"/>
                </a:cubicBezTo>
                <a:close/>
              </a:path>
            </a:pathLst>
          </a:custGeom>
          <a:solidFill>
            <a:srgbClr val="D1D5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743760" y="453420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优化效果：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8" name="任意多边形 307"/>
          <p:cNvSpPr/>
          <p:nvPr/>
        </p:nvSpPr>
        <p:spPr>
          <a:xfrm>
            <a:off x="743400" y="5072400"/>
            <a:ext cx="42480" cy="42120"/>
          </a:xfrm>
          <a:custGeom>
            <a:avLst/>
            <a:gdLst/>
            <a:ahLst/>
            <a:cxnLst/>
            <a:rect l="0" t="0" r="r" b="b"/>
            <a:pathLst>
              <a:path w="118" h="117">
                <a:moveTo>
                  <a:pt x="118" y="59"/>
                </a:moveTo>
                <a:cubicBezTo>
                  <a:pt x="118" y="67"/>
                  <a:pt x="116" y="74"/>
                  <a:pt x="113" y="81"/>
                </a:cubicBezTo>
                <a:cubicBezTo>
                  <a:pt x="110" y="88"/>
                  <a:pt x="106" y="94"/>
                  <a:pt x="101" y="100"/>
                </a:cubicBezTo>
                <a:cubicBezTo>
                  <a:pt x="95" y="105"/>
                  <a:pt x="89" y="110"/>
                  <a:pt x="82" y="112"/>
                </a:cubicBezTo>
                <a:cubicBezTo>
                  <a:pt x="74" y="115"/>
                  <a:pt x="66" y="117"/>
                  <a:pt x="58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9" y="110"/>
                  <a:pt x="23" y="105"/>
                  <a:pt x="17" y="100"/>
                </a:cubicBezTo>
                <a:cubicBezTo>
                  <a:pt x="12" y="94"/>
                  <a:pt x="8" y="88"/>
                  <a:pt x="5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1"/>
                  <a:pt x="2" y="44"/>
                  <a:pt x="5" y="37"/>
                </a:cubicBezTo>
                <a:cubicBezTo>
                  <a:pt x="8" y="30"/>
                  <a:pt x="12" y="23"/>
                  <a:pt x="17" y="18"/>
                </a:cubicBezTo>
                <a:cubicBezTo>
                  <a:pt x="23" y="12"/>
                  <a:pt x="29" y="8"/>
                  <a:pt x="36" y="5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4" y="1"/>
                  <a:pt x="82" y="5"/>
                </a:cubicBezTo>
                <a:cubicBezTo>
                  <a:pt x="89" y="8"/>
                  <a:pt x="95" y="12"/>
                  <a:pt x="101" y="18"/>
                </a:cubicBezTo>
                <a:cubicBezTo>
                  <a:pt x="106" y="23"/>
                  <a:pt x="110" y="30"/>
                  <a:pt x="113" y="37"/>
                </a:cubicBezTo>
                <a:cubicBezTo>
                  <a:pt x="116" y="44"/>
                  <a:pt x="118" y="51"/>
                  <a:pt x="118" y="59"/>
                </a:cubicBezTo>
                <a:close/>
              </a:path>
            </a:pathLst>
          </a:custGeom>
          <a:solidFill>
            <a:srgbClr val="D1D5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927720" y="480168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生成结果更为简洁、快速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0" name="任意多边形 309"/>
          <p:cNvSpPr/>
          <p:nvPr/>
        </p:nvSpPr>
        <p:spPr>
          <a:xfrm>
            <a:off x="743400" y="5272920"/>
            <a:ext cx="42480" cy="42120"/>
          </a:xfrm>
          <a:custGeom>
            <a:avLst/>
            <a:gdLst/>
            <a:ahLst/>
            <a:cxnLst/>
            <a:rect l="0" t="0" r="r" b="b"/>
            <a:pathLst>
              <a:path w="118" h="117">
                <a:moveTo>
                  <a:pt x="118" y="59"/>
                </a:moveTo>
                <a:cubicBezTo>
                  <a:pt x="118" y="67"/>
                  <a:pt x="116" y="74"/>
                  <a:pt x="113" y="81"/>
                </a:cubicBezTo>
                <a:cubicBezTo>
                  <a:pt x="110" y="88"/>
                  <a:pt x="106" y="95"/>
                  <a:pt x="101" y="100"/>
                </a:cubicBezTo>
                <a:cubicBezTo>
                  <a:pt x="95" y="105"/>
                  <a:pt x="89" y="110"/>
                  <a:pt x="82" y="113"/>
                </a:cubicBezTo>
                <a:cubicBezTo>
                  <a:pt x="74" y="116"/>
                  <a:pt x="66" y="117"/>
                  <a:pt x="58" y="117"/>
                </a:cubicBezTo>
                <a:cubicBezTo>
                  <a:pt x="51" y="117"/>
                  <a:pt x="43" y="116"/>
                  <a:pt x="36" y="113"/>
                </a:cubicBezTo>
                <a:cubicBezTo>
                  <a:pt x="29" y="110"/>
                  <a:pt x="23" y="105"/>
                  <a:pt x="17" y="100"/>
                </a:cubicBezTo>
                <a:cubicBezTo>
                  <a:pt x="12" y="95"/>
                  <a:pt x="8" y="88"/>
                  <a:pt x="5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1"/>
                  <a:pt x="2" y="44"/>
                  <a:pt x="5" y="37"/>
                </a:cubicBezTo>
                <a:cubicBezTo>
                  <a:pt x="8" y="30"/>
                  <a:pt x="12" y="22"/>
                  <a:pt x="17" y="17"/>
                </a:cubicBezTo>
                <a:cubicBezTo>
                  <a:pt x="23" y="11"/>
                  <a:pt x="29" y="7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4" y="1"/>
                  <a:pt x="82" y="4"/>
                </a:cubicBezTo>
                <a:cubicBezTo>
                  <a:pt x="89" y="7"/>
                  <a:pt x="95" y="11"/>
                  <a:pt x="101" y="17"/>
                </a:cubicBezTo>
                <a:cubicBezTo>
                  <a:pt x="106" y="22"/>
                  <a:pt x="110" y="30"/>
                  <a:pt x="113" y="37"/>
                </a:cubicBezTo>
                <a:cubicBezTo>
                  <a:pt x="116" y="44"/>
                  <a:pt x="118" y="51"/>
                  <a:pt x="118" y="59"/>
                </a:cubicBezTo>
                <a:close/>
              </a:path>
            </a:pathLst>
          </a:custGeom>
          <a:solidFill>
            <a:srgbClr val="D1D5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1" name="文本框 310"/>
          <p:cNvSpPr txBox="1"/>
          <p:nvPr/>
        </p:nvSpPr>
        <p:spPr>
          <a:xfrm>
            <a:off x="927720" y="500220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减少冗余信息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2" name="任意多边形 311"/>
          <p:cNvSpPr/>
          <p:nvPr/>
        </p:nvSpPr>
        <p:spPr>
          <a:xfrm>
            <a:off x="5682240" y="1738080"/>
            <a:ext cx="4479840" cy="3861000"/>
          </a:xfrm>
          <a:custGeom>
            <a:avLst/>
            <a:gdLst/>
            <a:ahLst/>
            <a:cxnLst/>
            <a:rect l="0" t="0" r="r" b="b"/>
            <a:pathLst>
              <a:path w="12444" h="10725">
                <a:moveTo>
                  <a:pt x="15" y="114"/>
                </a:move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258" y="0"/>
                </a:lnTo>
                <a:cubicBezTo>
                  <a:pt x="12282" y="0"/>
                  <a:pt x="12306" y="5"/>
                  <a:pt x="12329" y="14"/>
                </a:cubicBezTo>
                <a:cubicBezTo>
                  <a:pt x="12352" y="23"/>
                  <a:pt x="12372" y="37"/>
                  <a:pt x="12389" y="54"/>
                </a:cubicBezTo>
                <a:cubicBezTo>
                  <a:pt x="12407" y="72"/>
                  <a:pt x="12420" y="92"/>
                  <a:pt x="12429" y="114"/>
                </a:cubicBezTo>
                <a:cubicBezTo>
                  <a:pt x="12439" y="137"/>
                  <a:pt x="12444" y="161"/>
                  <a:pt x="12444" y="186"/>
                </a:cubicBezTo>
                <a:lnTo>
                  <a:pt x="12444" y="10540"/>
                </a:lnTo>
                <a:cubicBezTo>
                  <a:pt x="12444" y="10564"/>
                  <a:pt x="12439" y="10588"/>
                  <a:pt x="12429" y="10611"/>
                </a:cubicBezTo>
                <a:cubicBezTo>
                  <a:pt x="12420" y="10633"/>
                  <a:pt x="12407" y="10653"/>
                  <a:pt x="12389" y="10671"/>
                </a:cubicBezTo>
                <a:cubicBezTo>
                  <a:pt x="12372" y="10688"/>
                  <a:pt x="12352" y="10702"/>
                  <a:pt x="12329" y="10711"/>
                </a:cubicBezTo>
                <a:cubicBezTo>
                  <a:pt x="12306" y="10721"/>
                  <a:pt x="12282" y="10725"/>
                  <a:pt x="12258" y="10725"/>
                </a:cubicBezTo>
                <a:lnTo>
                  <a:pt x="186" y="10725"/>
                </a:lnTo>
                <a:cubicBezTo>
                  <a:pt x="161" y="10725"/>
                  <a:pt x="138" y="10721"/>
                  <a:pt x="115" y="10711"/>
                </a:cubicBezTo>
                <a:cubicBezTo>
                  <a:pt x="92" y="10702"/>
                  <a:pt x="72" y="10688"/>
                  <a:pt x="55" y="10671"/>
                </a:cubicBezTo>
                <a:cubicBezTo>
                  <a:pt x="37" y="10653"/>
                  <a:pt x="24" y="10633"/>
                  <a:pt x="15" y="10611"/>
                </a:cubicBezTo>
                <a:cubicBezTo>
                  <a:pt x="5" y="10588"/>
                  <a:pt x="0" y="10564"/>
                  <a:pt x="0" y="10540"/>
                </a:cubicBezTo>
                <a:lnTo>
                  <a:pt x="0" y="185"/>
                </a:lnTo>
                <a:cubicBezTo>
                  <a:pt x="0" y="161"/>
                  <a:pt x="5" y="137"/>
                  <a:pt x="15" y="114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3" name="任意多边形 312"/>
          <p:cNvSpPr/>
          <p:nvPr/>
        </p:nvSpPr>
        <p:spPr>
          <a:xfrm>
            <a:off x="5682240" y="1738080"/>
            <a:ext cx="4479840" cy="3861000"/>
          </a:xfrm>
          <a:custGeom>
            <a:avLst/>
            <a:gdLst/>
            <a:ahLst/>
            <a:cxnLst/>
            <a:rect l="0" t="0" r="r" b="b"/>
            <a:pathLst>
              <a:path w="12444" h="10725">
                <a:moveTo>
                  <a:pt x="0" y="10540"/>
                </a:moveTo>
                <a:lnTo>
                  <a:pt x="0" y="186"/>
                </a:lnTo>
                <a:cubicBezTo>
                  <a:pt x="0" y="161"/>
                  <a:pt x="5" y="137"/>
                  <a:pt x="15" y="114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3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258" y="0"/>
                </a:lnTo>
                <a:cubicBezTo>
                  <a:pt x="12282" y="0"/>
                  <a:pt x="12306" y="5"/>
                  <a:pt x="12329" y="14"/>
                </a:cubicBezTo>
                <a:cubicBezTo>
                  <a:pt x="12352" y="23"/>
                  <a:pt x="12372" y="37"/>
                  <a:pt x="12389" y="54"/>
                </a:cubicBezTo>
                <a:cubicBezTo>
                  <a:pt x="12407" y="72"/>
                  <a:pt x="12420" y="92"/>
                  <a:pt x="12429" y="114"/>
                </a:cubicBezTo>
                <a:cubicBezTo>
                  <a:pt x="12439" y="137"/>
                  <a:pt x="12444" y="161"/>
                  <a:pt x="12444" y="186"/>
                </a:cubicBezTo>
                <a:lnTo>
                  <a:pt x="12444" y="10540"/>
                </a:lnTo>
                <a:cubicBezTo>
                  <a:pt x="12444" y="10564"/>
                  <a:pt x="12439" y="10588"/>
                  <a:pt x="12429" y="10611"/>
                </a:cubicBezTo>
                <a:cubicBezTo>
                  <a:pt x="12420" y="10633"/>
                  <a:pt x="12407" y="10653"/>
                  <a:pt x="12389" y="10671"/>
                </a:cubicBezTo>
                <a:cubicBezTo>
                  <a:pt x="12372" y="10688"/>
                  <a:pt x="12352" y="10702"/>
                  <a:pt x="12329" y="10711"/>
                </a:cubicBezTo>
                <a:cubicBezTo>
                  <a:pt x="12306" y="10721"/>
                  <a:pt x="12282" y="10725"/>
                  <a:pt x="12258" y="10725"/>
                </a:cubicBezTo>
                <a:lnTo>
                  <a:pt x="186" y="10725"/>
                </a:lnTo>
                <a:cubicBezTo>
                  <a:pt x="161" y="10725"/>
                  <a:pt x="138" y="10721"/>
                  <a:pt x="115" y="10711"/>
                </a:cubicBezTo>
                <a:cubicBezTo>
                  <a:pt x="92" y="10702"/>
                  <a:pt x="72" y="10688"/>
                  <a:pt x="55" y="10671"/>
                </a:cubicBezTo>
                <a:cubicBezTo>
                  <a:pt x="37" y="10653"/>
                  <a:pt x="24" y="10633"/>
                  <a:pt x="15" y="10611"/>
                </a:cubicBezTo>
                <a:cubicBezTo>
                  <a:pt x="5" y="10588"/>
                  <a:pt x="0" y="10564"/>
                  <a:pt x="0" y="10540"/>
                </a:cubicBezTo>
                <a:moveTo>
                  <a:pt x="24" y="186"/>
                </a:moveTo>
                <a:lnTo>
                  <a:pt x="24" y="10540"/>
                </a:lnTo>
                <a:cubicBezTo>
                  <a:pt x="24" y="10550"/>
                  <a:pt x="25" y="10561"/>
                  <a:pt x="27" y="10571"/>
                </a:cubicBezTo>
                <a:cubicBezTo>
                  <a:pt x="29" y="10582"/>
                  <a:pt x="32" y="10592"/>
                  <a:pt x="36" y="10602"/>
                </a:cubicBezTo>
                <a:cubicBezTo>
                  <a:pt x="40" y="10612"/>
                  <a:pt x="45" y="10621"/>
                  <a:pt x="51" y="10630"/>
                </a:cubicBezTo>
                <a:cubicBezTo>
                  <a:pt x="57" y="10639"/>
                  <a:pt x="64" y="10647"/>
                  <a:pt x="71" y="10654"/>
                </a:cubicBezTo>
                <a:cubicBezTo>
                  <a:pt x="79" y="10662"/>
                  <a:pt x="87" y="10669"/>
                  <a:pt x="96" y="10675"/>
                </a:cubicBezTo>
                <a:cubicBezTo>
                  <a:pt x="105" y="10681"/>
                  <a:pt x="114" y="10686"/>
                  <a:pt x="124" y="10690"/>
                </a:cubicBezTo>
                <a:cubicBezTo>
                  <a:pt x="134" y="10694"/>
                  <a:pt x="144" y="10697"/>
                  <a:pt x="154" y="10699"/>
                </a:cubicBezTo>
                <a:cubicBezTo>
                  <a:pt x="165" y="10701"/>
                  <a:pt x="175" y="10702"/>
                  <a:pt x="186" y="10702"/>
                </a:cubicBezTo>
                <a:lnTo>
                  <a:pt x="12258" y="10702"/>
                </a:lnTo>
                <a:cubicBezTo>
                  <a:pt x="12269" y="10702"/>
                  <a:pt x="12279" y="10701"/>
                  <a:pt x="12290" y="10699"/>
                </a:cubicBezTo>
                <a:cubicBezTo>
                  <a:pt x="12300" y="10697"/>
                  <a:pt x="12310" y="10694"/>
                  <a:pt x="12320" y="10690"/>
                </a:cubicBezTo>
                <a:cubicBezTo>
                  <a:pt x="12330" y="10686"/>
                  <a:pt x="12339" y="10681"/>
                  <a:pt x="12348" y="10675"/>
                </a:cubicBezTo>
                <a:cubicBezTo>
                  <a:pt x="12357" y="10669"/>
                  <a:pt x="12365" y="10662"/>
                  <a:pt x="12373" y="10654"/>
                </a:cubicBezTo>
                <a:cubicBezTo>
                  <a:pt x="12380" y="10647"/>
                  <a:pt x="12387" y="10639"/>
                  <a:pt x="12393" y="10630"/>
                </a:cubicBezTo>
                <a:cubicBezTo>
                  <a:pt x="12399" y="10621"/>
                  <a:pt x="12404" y="10612"/>
                  <a:pt x="12408" y="10602"/>
                </a:cubicBezTo>
                <a:cubicBezTo>
                  <a:pt x="12412" y="10592"/>
                  <a:pt x="12415" y="10582"/>
                  <a:pt x="12417" y="10571"/>
                </a:cubicBezTo>
                <a:cubicBezTo>
                  <a:pt x="12419" y="10561"/>
                  <a:pt x="12420" y="10550"/>
                  <a:pt x="12420" y="10540"/>
                </a:cubicBezTo>
                <a:lnTo>
                  <a:pt x="12420" y="186"/>
                </a:lnTo>
                <a:cubicBezTo>
                  <a:pt x="12420" y="175"/>
                  <a:pt x="12419" y="164"/>
                  <a:pt x="12417" y="154"/>
                </a:cubicBezTo>
                <a:cubicBezTo>
                  <a:pt x="12415" y="143"/>
                  <a:pt x="12412" y="133"/>
                  <a:pt x="12408" y="123"/>
                </a:cubicBezTo>
                <a:cubicBezTo>
                  <a:pt x="12404" y="113"/>
                  <a:pt x="12399" y="104"/>
                  <a:pt x="12393" y="95"/>
                </a:cubicBezTo>
                <a:cubicBezTo>
                  <a:pt x="12387" y="86"/>
                  <a:pt x="12380" y="78"/>
                  <a:pt x="12373" y="71"/>
                </a:cubicBezTo>
                <a:cubicBezTo>
                  <a:pt x="12365" y="63"/>
                  <a:pt x="12357" y="56"/>
                  <a:pt x="12348" y="50"/>
                </a:cubicBezTo>
                <a:cubicBezTo>
                  <a:pt x="12339" y="44"/>
                  <a:pt x="12330" y="39"/>
                  <a:pt x="12320" y="35"/>
                </a:cubicBezTo>
                <a:cubicBezTo>
                  <a:pt x="12310" y="31"/>
                  <a:pt x="12300" y="28"/>
                  <a:pt x="12290" y="26"/>
                </a:cubicBezTo>
                <a:cubicBezTo>
                  <a:pt x="12279" y="24"/>
                  <a:pt x="12269" y="23"/>
                  <a:pt x="1225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1"/>
                  <a:pt x="124" y="35"/>
                </a:cubicBezTo>
                <a:cubicBezTo>
                  <a:pt x="114" y="39"/>
                  <a:pt x="105" y="44"/>
                  <a:pt x="96" y="50"/>
                </a:cubicBezTo>
                <a:cubicBezTo>
                  <a:pt x="87" y="56"/>
                  <a:pt x="79" y="63"/>
                  <a:pt x="71" y="71"/>
                </a:cubicBezTo>
                <a:cubicBezTo>
                  <a:pt x="64" y="78"/>
                  <a:pt x="57" y="86"/>
                  <a:pt x="51" y="95"/>
                </a:cubicBezTo>
                <a:cubicBezTo>
                  <a:pt x="45" y="104"/>
                  <a:pt x="40" y="113"/>
                  <a:pt x="36" y="123"/>
                </a:cubicBezTo>
                <a:cubicBezTo>
                  <a:pt x="32" y="133"/>
                  <a:pt x="29" y="143"/>
                  <a:pt x="27" y="154"/>
                </a:cubicBezTo>
                <a:cubicBezTo>
                  <a:pt x="25" y="164"/>
                  <a:pt x="24" y="175"/>
                  <a:pt x="24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4" name="任意多边形 313"/>
          <p:cNvSpPr/>
          <p:nvPr/>
        </p:nvSpPr>
        <p:spPr>
          <a:xfrm>
            <a:off x="5891400" y="2749320"/>
            <a:ext cx="4061520" cy="334440"/>
          </a:xfrm>
          <a:custGeom>
            <a:avLst/>
            <a:gdLst/>
            <a:ahLst/>
            <a:cxnLst/>
            <a:rect l="0" t="0" r="r" b="b"/>
            <a:pathLst>
              <a:path w="11282" h="929">
                <a:moveTo>
                  <a:pt x="0" y="836"/>
                </a:moveTo>
                <a:lnTo>
                  <a:pt x="0" y="92"/>
                </a:lnTo>
                <a:cubicBezTo>
                  <a:pt x="0" y="80"/>
                  <a:pt x="2" y="68"/>
                  <a:pt x="7" y="57"/>
                </a:cubicBezTo>
                <a:cubicBezTo>
                  <a:pt x="11" y="46"/>
                  <a:pt x="18" y="35"/>
                  <a:pt x="27" y="27"/>
                </a:cubicBezTo>
                <a:cubicBezTo>
                  <a:pt x="36" y="18"/>
                  <a:pt x="46" y="11"/>
                  <a:pt x="57" y="7"/>
                </a:cubicBezTo>
                <a:cubicBezTo>
                  <a:pt x="68" y="2"/>
                  <a:pt x="80" y="0"/>
                  <a:pt x="93" y="0"/>
                </a:cubicBezTo>
                <a:lnTo>
                  <a:pt x="11189" y="0"/>
                </a:lnTo>
                <a:cubicBezTo>
                  <a:pt x="11202" y="0"/>
                  <a:pt x="11214" y="2"/>
                  <a:pt x="11225" y="7"/>
                </a:cubicBezTo>
                <a:cubicBezTo>
                  <a:pt x="11236" y="11"/>
                  <a:pt x="11246" y="18"/>
                  <a:pt x="11255" y="27"/>
                </a:cubicBezTo>
                <a:cubicBezTo>
                  <a:pt x="11264" y="35"/>
                  <a:pt x="11270" y="46"/>
                  <a:pt x="11275" y="57"/>
                </a:cubicBezTo>
                <a:cubicBezTo>
                  <a:pt x="11280" y="68"/>
                  <a:pt x="11282" y="80"/>
                  <a:pt x="11282" y="92"/>
                </a:cubicBezTo>
                <a:lnTo>
                  <a:pt x="11282" y="836"/>
                </a:lnTo>
                <a:cubicBezTo>
                  <a:pt x="11282" y="849"/>
                  <a:pt x="11280" y="860"/>
                  <a:pt x="11275" y="872"/>
                </a:cubicBezTo>
                <a:cubicBezTo>
                  <a:pt x="11270" y="883"/>
                  <a:pt x="11264" y="893"/>
                  <a:pt x="11255" y="902"/>
                </a:cubicBezTo>
                <a:cubicBezTo>
                  <a:pt x="11246" y="911"/>
                  <a:pt x="11236" y="917"/>
                  <a:pt x="11225" y="922"/>
                </a:cubicBezTo>
                <a:cubicBezTo>
                  <a:pt x="11214" y="927"/>
                  <a:pt x="11202" y="929"/>
                  <a:pt x="11189" y="929"/>
                </a:cubicBezTo>
                <a:lnTo>
                  <a:pt x="93" y="929"/>
                </a:lnTo>
                <a:cubicBezTo>
                  <a:pt x="80" y="929"/>
                  <a:pt x="68" y="927"/>
                  <a:pt x="57" y="922"/>
                </a:cubicBezTo>
                <a:cubicBezTo>
                  <a:pt x="46" y="917"/>
                  <a:pt x="36" y="911"/>
                  <a:pt x="27" y="902"/>
                </a:cubicBezTo>
                <a:cubicBezTo>
                  <a:pt x="18" y="893"/>
                  <a:pt x="11" y="883"/>
                  <a:pt x="7" y="872"/>
                </a:cubicBezTo>
                <a:cubicBezTo>
                  <a:pt x="2" y="860"/>
                  <a:pt x="0" y="849"/>
                  <a:pt x="0" y="836"/>
                </a:cubicBezTo>
                <a:close/>
              </a:path>
            </a:pathLst>
          </a:custGeom>
          <a:solidFill>
            <a:srgbClr val="1F2937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15" name="任意多边形 314"/>
          <p:cNvSpPr/>
          <p:nvPr/>
        </p:nvSpPr>
        <p:spPr>
          <a:xfrm>
            <a:off x="5891400" y="1946880"/>
            <a:ext cx="451440" cy="434880"/>
          </a:xfrm>
          <a:custGeom>
            <a:avLst/>
            <a:gdLst/>
            <a:ahLst/>
            <a:cxnLst/>
            <a:rect l="0" t="0" r="r" b="b"/>
            <a:pathLst>
              <a:path w="1254" h="1208">
                <a:moveTo>
                  <a:pt x="0" y="605"/>
                </a:moveTo>
                <a:cubicBezTo>
                  <a:pt x="0" y="585"/>
                  <a:pt x="1" y="565"/>
                  <a:pt x="3" y="546"/>
                </a:cubicBezTo>
                <a:cubicBezTo>
                  <a:pt x="5" y="526"/>
                  <a:pt x="7" y="506"/>
                  <a:pt x="11" y="487"/>
                </a:cubicBezTo>
                <a:cubicBezTo>
                  <a:pt x="15" y="468"/>
                  <a:pt x="20" y="448"/>
                  <a:pt x="26" y="429"/>
                </a:cubicBezTo>
                <a:cubicBezTo>
                  <a:pt x="31" y="411"/>
                  <a:pt x="38" y="392"/>
                  <a:pt x="46" y="374"/>
                </a:cubicBezTo>
                <a:cubicBezTo>
                  <a:pt x="53" y="355"/>
                  <a:pt x="62" y="338"/>
                  <a:pt x="71" y="320"/>
                </a:cubicBezTo>
                <a:cubicBezTo>
                  <a:pt x="80" y="303"/>
                  <a:pt x="90" y="286"/>
                  <a:pt x="101" y="269"/>
                </a:cubicBezTo>
                <a:cubicBezTo>
                  <a:pt x="112" y="253"/>
                  <a:pt x="124" y="237"/>
                  <a:pt x="137" y="222"/>
                </a:cubicBezTo>
                <a:cubicBezTo>
                  <a:pt x="149" y="207"/>
                  <a:pt x="162" y="192"/>
                  <a:pt x="176" y="178"/>
                </a:cubicBezTo>
                <a:cubicBezTo>
                  <a:pt x="190" y="164"/>
                  <a:pt x="205" y="151"/>
                  <a:pt x="220" y="138"/>
                </a:cubicBezTo>
                <a:cubicBezTo>
                  <a:pt x="236" y="126"/>
                  <a:pt x="251" y="114"/>
                  <a:pt x="268" y="103"/>
                </a:cubicBezTo>
                <a:cubicBezTo>
                  <a:pt x="284" y="92"/>
                  <a:pt x="301" y="82"/>
                  <a:pt x="319" y="72"/>
                </a:cubicBezTo>
                <a:cubicBezTo>
                  <a:pt x="336" y="63"/>
                  <a:pt x="354" y="55"/>
                  <a:pt x="372" y="47"/>
                </a:cubicBezTo>
                <a:cubicBezTo>
                  <a:pt x="391" y="40"/>
                  <a:pt x="409" y="33"/>
                  <a:pt x="428" y="27"/>
                </a:cubicBezTo>
                <a:cubicBezTo>
                  <a:pt x="447" y="20"/>
                  <a:pt x="466" y="16"/>
                  <a:pt x="485" y="12"/>
                </a:cubicBezTo>
                <a:cubicBezTo>
                  <a:pt x="505" y="8"/>
                  <a:pt x="524" y="5"/>
                  <a:pt x="544" y="3"/>
                </a:cubicBezTo>
                <a:cubicBezTo>
                  <a:pt x="565" y="1"/>
                  <a:pt x="584" y="0"/>
                  <a:pt x="604" y="0"/>
                </a:cubicBezTo>
                <a:lnTo>
                  <a:pt x="651" y="0"/>
                </a:lnTo>
                <a:cubicBezTo>
                  <a:pt x="670" y="0"/>
                  <a:pt x="690" y="1"/>
                  <a:pt x="710" y="3"/>
                </a:cubicBezTo>
                <a:cubicBezTo>
                  <a:pt x="729" y="5"/>
                  <a:pt x="749" y="8"/>
                  <a:pt x="768" y="12"/>
                </a:cubicBezTo>
                <a:cubicBezTo>
                  <a:pt x="788" y="16"/>
                  <a:pt x="807" y="20"/>
                  <a:pt x="826" y="27"/>
                </a:cubicBezTo>
                <a:cubicBezTo>
                  <a:pt x="845" y="33"/>
                  <a:pt x="863" y="40"/>
                  <a:pt x="882" y="47"/>
                </a:cubicBezTo>
                <a:cubicBezTo>
                  <a:pt x="900" y="55"/>
                  <a:pt x="918" y="63"/>
                  <a:pt x="935" y="72"/>
                </a:cubicBezTo>
                <a:cubicBezTo>
                  <a:pt x="953" y="82"/>
                  <a:pt x="970" y="92"/>
                  <a:pt x="986" y="103"/>
                </a:cubicBezTo>
                <a:cubicBezTo>
                  <a:pt x="1002" y="114"/>
                  <a:pt x="1018" y="126"/>
                  <a:pt x="1034" y="138"/>
                </a:cubicBezTo>
                <a:cubicBezTo>
                  <a:pt x="1049" y="151"/>
                  <a:pt x="1063" y="164"/>
                  <a:pt x="1077" y="178"/>
                </a:cubicBezTo>
                <a:cubicBezTo>
                  <a:pt x="1091" y="192"/>
                  <a:pt x="1105" y="207"/>
                  <a:pt x="1117" y="222"/>
                </a:cubicBezTo>
                <a:cubicBezTo>
                  <a:pt x="1130" y="237"/>
                  <a:pt x="1142" y="253"/>
                  <a:pt x="1152" y="269"/>
                </a:cubicBezTo>
                <a:cubicBezTo>
                  <a:pt x="1163" y="286"/>
                  <a:pt x="1174" y="303"/>
                  <a:pt x="1183" y="320"/>
                </a:cubicBezTo>
                <a:cubicBezTo>
                  <a:pt x="1192" y="338"/>
                  <a:pt x="1201" y="355"/>
                  <a:pt x="1208" y="374"/>
                </a:cubicBezTo>
                <a:cubicBezTo>
                  <a:pt x="1216" y="392"/>
                  <a:pt x="1222" y="411"/>
                  <a:pt x="1228" y="429"/>
                </a:cubicBezTo>
                <a:cubicBezTo>
                  <a:pt x="1234" y="448"/>
                  <a:pt x="1239" y="468"/>
                  <a:pt x="1243" y="487"/>
                </a:cubicBezTo>
                <a:cubicBezTo>
                  <a:pt x="1246" y="506"/>
                  <a:pt x="1249" y="526"/>
                  <a:pt x="1251" y="546"/>
                </a:cubicBezTo>
                <a:cubicBezTo>
                  <a:pt x="1253" y="565"/>
                  <a:pt x="1254" y="585"/>
                  <a:pt x="1254" y="605"/>
                </a:cubicBezTo>
                <a:cubicBezTo>
                  <a:pt x="1254" y="624"/>
                  <a:pt x="1253" y="644"/>
                  <a:pt x="1251" y="664"/>
                </a:cubicBezTo>
                <a:cubicBezTo>
                  <a:pt x="1249" y="684"/>
                  <a:pt x="1246" y="703"/>
                  <a:pt x="1243" y="722"/>
                </a:cubicBezTo>
                <a:cubicBezTo>
                  <a:pt x="1239" y="742"/>
                  <a:pt x="1234" y="761"/>
                  <a:pt x="1228" y="780"/>
                </a:cubicBezTo>
                <a:cubicBezTo>
                  <a:pt x="1222" y="799"/>
                  <a:pt x="1216" y="817"/>
                  <a:pt x="1208" y="836"/>
                </a:cubicBezTo>
                <a:cubicBezTo>
                  <a:pt x="1201" y="854"/>
                  <a:pt x="1192" y="872"/>
                  <a:pt x="1183" y="889"/>
                </a:cubicBezTo>
                <a:cubicBezTo>
                  <a:pt x="1174" y="907"/>
                  <a:pt x="1163" y="924"/>
                  <a:pt x="1152" y="940"/>
                </a:cubicBezTo>
                <a:cubicBezTo>
                  <a:pt x="1142" y="956"/>
                  <a:pt x="1130" y="972"/>
                  <a:pt x="1117" y="988"/>
                </a:cubicBezTo>
                <a:cubicBezTo>
                  <a:pt x="1105" y="1003"/>
                  <a:pt x="1091" y="1017"/>
                  <a:pt x="1077" y="1031"/>
                </a:cubicBezTo>
                <a:cubicBezTo>
                  <a:pt x="1063" y="1045"/>
                  <a:pt x="1049" y="1059"/>
                  <a:pt x="1034" y="1071"/>
                </a:cubicBezTo>
                <a:cubicBezTo>
                  <a:pt x="1018" y="1084"/>
                  <a:pt x="1002" y="1096"/>
                  <a:pt x="986" y="1107"/>
                </a:cubicBezTo>
                <a:cubicBezTo>
                  <a:pt x="970" y="1117"/>
                  <a:pt x="953" y="1128"/>
                  <a:pt x="935" y="1137"/>
                </a:cubicBezTo>
                <a:cubicBezTo>
                  <a:pt x="918" y="1146"/>
                  <a:pt x="900" y="1155"/>
                  <a:pt x="882" y="1162"/>
                </a:cubicBezTo>
                <a:cubicBezTo>
                  <a:pt x="863" y="1170"/>
                  <a:pt x="845" y="1176"/>
                  <a:pt x="826" y="1182"/>
                </a:cubicBezTo>
                <a:cubicBezTo>
                  <a:pt x="807" y="1188"/>
                  <a:pt x="788" y="1193"/>
                  <a:pt x="768" y="1197"/>
                </a:cubicBezTo>
                <a:cubicBezTo>
                  <a:pt x="749" y="1200"/>
                  <a:pt x="729" y="1203"/>
                  <a:pt x="710" y="1205"/>
                </a:cubicBezTo>
                <a:cubicBezTo>
                  <a:pt x="690" y="1207"/>
                  <a:pt x="670" y="1208"/>
                  <a:pt x="651" y="1208"/>
                </a:cubicBezTo>
                <a:lnTo>
                  <a:pt x="604" y="1208"/>
                </a:lnTo>
                <a:cubicBezTo>
                  <a:pt x="584" y="1208"/>
                  <a:pt x="565" y="1207"/>
                  <a:pt x="544" y="1205"/>
                </a:cubicBezTo>
                <a:cubicBezTo>
                  <a:pt x="524" y="1203"/>
                  <a:pt x="505" y="1200"/>
                  <a:pt x="485" y="1197"/>
                </a:cubicBezTo>
                <a:cubicBezTo>
                  <a:pt x="466" y="1193"/>
                  <a:pt x="447" y="1188"/>
                  <a:pt x="428" y="1182"/>
                </a:cubicBezTo>
                <a:cubicBezTo>
                  <a:pt x="409" y="1176"/>
                  <a:pt x="391" y="1170"/>
                  <a:pt x="372" y="1162"/>
                </a:cubicBezTo>
                <a:cubicBezTo>
                  <a:pt x="354" y="1155"/>
                  <a:pt x="336" y="1146"/>
                  <a:pt x="319" y="1137"/>
                </a:cubicBezTo>
                <a:cubicBezTo>
                  <a:pt x="301" y="1128"/>
                  <a:pt x="284" y="1117"/>
                  <a:pt x="268" y="1107"/>
                </a:cubicBezTo>
                <a:cubicBezTo>
                  <a:pt x="251" y="1096"/>
                  <a:pt x="236" y="1084"/>
                  <a:pt x="220" y="1071"/>
                </a:cubicBezTo>
                <a:cubicBezTo>
                  <a:pt x="205" y="1059"/>
                  <a:pt x="190" y="1045"/>
                  <a:pt x="176" y="1031"/>
                </a:cubicBezTo>
                <a:cubicBezTo>
                  <a:pt x="162" y="1017"/>
                  <a:pt x="149" y="1003"/>
                  <a:pt x="137" y="988"/>
                </a:cubicBezTo>
                <a:cubicBezTo>
                  <a:pt x="124" y="972"/>
                  <a:pt x="112" y="956"/>
                  <a:pt x="101" y="940"/>
                </a:cubicBezTo>
                <a:cubicBezTo>
                  <a:pt x="90" y="924"/>
                  <a:pt x="80" y="907"/>
                  <a:pt x="71" y="889"/>
                </a:cubicBezTo>
                <a:cubicBezTo>
                  <a:pt x="62" y="872"/>
                  <a:pt x="53" y="854"/>
                  <a:pt x="46" y="836"/>
                </a:cubicBezTo>
                <a:cubicBezTo>
                  <a:pt x="38" y="817"/>
                  <a:pt x="31" y="799"/>
                  <a:pt x="26" y="780"/>
                </a:cubicBezTo>
                <a:cubicBezTo>
                  <a:pt x="20" y="761"/>
                  <a:pt x="15" y="742"/>
                  <a:pt x="11" y="722"/>
                </a:cubicBezTo>
                <a:cubicBezTo>
                  <a:pt x="7" y="703"/>
                  <a:pt x="5" y="684"/>
                  <a:pt x="3" y="664"/>
                </a:cubicBezTo>
                <a:cubicBezTo>
                  <a:pt x="1" y="644"/>
                  <a:pt x="0" y="624"/>
                  <a:pt x="0" y="605"/>
                </a:cubicBez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316" name="图片 315"/>
          <p:cNvPicPr/>
          <p:nvPr/>
        </p:nvPicPr>
        <p:blipFill>
          <a:blip r:embed="rId6"/>
          <a:stretch/>
        </p:blipFill>
        <p:spPr>
          <a:xfrm>
            <a:off x="5991840" y="204732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7" name="文本框 316"/>
          <p:cNvSpPr txBox="1"/>
          <p:nvPr/>
        </p:nvSpPr>
        <p:spPr>
          <a:xfrm>
            <a:off x="927720" y="520272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提高响应速度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8" name="文本框 317"/>
          <p:cNvSpPr txBox="1"/>
          <p:nvPr/>
        </p:nvSpPr>
        <p:spPr>
          <a:xfrm>
            <a:off x="6476400" y="2037960"/>
            <a:ext cx="100656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长查询处理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9" name="文本框 318"/>
          <p:cNvSpPr txBox="1"/>
          <p:nvPr/>
        </p:nvSpPr>
        <p:spPr>
          <a:xfrm>
            <a:off x="5891400" y="25286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示例查询：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0" name="文本框 319"/>
          <p:cNvSpPr txBox="1"/>
          <p:nvPr/>
        </p:nvSpPr>
        <p:spPr>
          <a:xfrm>
            <a:off x="5958360" y="283716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i="1" u="none" strike="noStrike">
                <a:solidFill>
                  <a:srgbClr val="E5E7EB"/>
                </a:solidFill>
                <a:effectLst/>
                <a:uFillTx/>
                <a:latin typeface="Arial"/>
                <a:ea typeface="Arial"/>
              </a:rPr>
              <a:t>"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1" name="文本框 320"/>
          <p:cNvSpPr txBox="1"/>
          <p:nvPr/>
        </p:nvSpPr>
        <p:spPr>
          <a:xfrm>
            <a:off x="6037920" y="2829600"/>
            <a:ext cx="960840" cy="1742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9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如何使用生成式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2" name="文本框 321"/>
          <p:cNvSpPr txBox="1"/>
          <p:nvPr/>
        </p:nvSpPr>
        <p:spPr>
          <a:xfrm>
            <a:off x="6941880" y="2837160"/>
            <a:ext cx="1645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i="1" u="none" strike="noStrike">
                <a:solidFill>
                  <a:srgbClr val="E5E7EB"/>
                </a:solidFill>
                <a:effectLst/>
                <a:uFillTx/>
                <a:latin typeface="Arial"/>
                <a:ea typeface="Arial"/>
              </a:rPr>
              <a:t>AI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3" name="文本框 322"/>
          <p:cNvSpPr txBox="1"/>
          <p:nvPr/>
        </p:nvSpPr>
        <p:spPr>
          <a:xfrm>
            <a:off x="7137360" y="2829600"/>
            <a:ext cx="2332440" cy="1742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9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和机器学习技术来改进自然语言处理？</a:t>
            </a:r>
            <a:endParaRPr lang="en-US" sz="109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4" name="文本框 323"/>
          <p:cNvSpPr txBox="1"/>
          <p:nvPr/>
        </p:nvSpPr>
        <p:spPr>
          <a:xfrm>
            <a:off x="9378360" y="283716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i="1" u="none" strike="noStrike">
                <a:solidFill>
                  <a:srgbClr val="E5E7EB"/>
                </a:solidFill>
                <a:effectLst/>
                <a:uFillTx/>
                <a:latin typeface="Arial"/>
                <a:ea typeface="Arial"/>
              </a:rPr>
              <a:t>"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5" name="文本框 324"/>
          <p:cNvSpPr txBox="1"/>
          <p:nvPr/>
        </p:nvSpPr>
        <p:spPr>
          <a:xfrm>
            <a:off x="5891400" y="32306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参数配置：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6" name="任意多边形 325"/>
          <p:cNvSpPr/>
          <p:nvPr/>
        </p:nvSpPr>
        <p:spPr>
          <a:xfrm>
            <a:off x="6576480" y="3484440"/>
            <a:ext cx="685800" cy="234360"/>
          </a:xfrm>
          <a:custGeom>
            <a:avLst/>
            <a:gdLst/>
            <a:ahLst/>
            <a:cxnLst/>
            <a:rect l="0" t="0" r="r" b="b"/>
            <a:pathLst>
              <a:path w="1905" h="651">
                <a:moveTo>
                  <a:pt x="0" y="558"/>
                </a:moveTo>
                <a:lnTo>
                  <a:pt x="0" y="93"/>
                </a:lnTo>
                <a:cubicBezTo>
                  <a:pt x="0" y="81"/>
                  <a:pt x="3" y="69"/>
                  <a:pt x="7" y="58"/>
                </a:cubicBezTo>
                <a:cubicBezTo>
                  <a:pt x="12" y="46"/>
                  <a:pt x="19" y="36"/>
                  <a:pt x="27" y="28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1" y="0"/>
                  <a:pt x="93" y="0"/>
                </a:cubicBezTo>
                <a:lnTo>
                  <a:pt x="1812" y="0"/>
                </a:lnTo>
                <a:cubicBezTo>
                  <a:pt x="1824" y="0"/>
                  <a:pt x="1836" y="3"/>
                  <a:pt x="1847" y="7"/>
                </a:cubicBezTo>
                <a:cubicBezTo>
                  <a:pt x="1859" y="12"/>
                  <a:pt x="1869" y="19"/>
                  <a:pt x="1877" y="28"/>
                </a:cubicBezTo>
                <a:cubicBezTo>
                  <a:pt x="1886" y="36"/>
                  <a:pt x="1893" y="46"/>
                  <a:pt x="1898" y="58"/>
                </a:cubicBezTo>
                <a:cubicBezTo>
                  <a:pt x="1902" y="69"/>
                  <a:pt x="1905" y="81"/>
                  <a:pt x="1905" y="93"/>
                </a:cubicBezTo>
                <a:lnTo>
                  <a:pt x="1905" y="558"/>
                </a:lnTo>
                <a:cubicBezTo>
                  <a:pt x="1905" y="571"/>
                  <a:pt x="1902" y="583"/>
                  <a:pt x="1898" y="594"/>
                </a:cubicBezTo>
                <a:cubicBezTo>
                  <a:pt x="1893" y="605"/>
                  <a:pt x="1886" y="615"/>
                  <a:pt x="1877" y="624"/>
                </a:cubicBezTo>
                <a:cubicBezTo>
                  <a:pt x="1869" y="633"/>
                  <a:pt x="1859" y="640"/>
                  <a:pt x="1847" y="644"/>
                </a:cubicBezTo>
                <a:cubicBezTo>
                  <a:pt x="1836" y="649"/>
                  <a:pt x="1824" y="651"/>
                  <a:pt x="1812" y="651"/>
                </a:cubicBezTo>
                <a:lnTo>
                  <a:pt x="93" y="651"/>
                </a:lnTo>
                <a:cubicBezTo>
                  <a:pt x="81" y="651"/>
                  <a:pt x="69" y="649"/>
                  <a:pt x="57" y="644"/>
                </a:cubicBezTo>
                <a:cubicBezTo>
                  <a:pt x="46" y="640"/>
                  <a:pt x="36" y="633"/>
                  <a:pt x="27" y="624"/>
                </a:cubicBezTo>
                <a:cubicBezTo>
                  <a:pt x="19" y="615"/>
                  <a:pt x="12" y="605"/>
                  <a:pt x="7" y="594"/>
                </a:cubicBezTo>
                <a:cubicBezTo>
                  <a:pt x="3" y="583"/>
                  <a:pt x="0" y="571"/>
                  <a:pt x="0" y="558"/>
                </a:cubicBezTo>
                <a:close/>
              </a:path>
            </a:pathLst>
          </a:custGeom>
          <a:solidFill>
            <a:srgbClr val="FF8C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7" name="文本框 326"/>
          <p:cNvSpPr txBox="1"/>
          <p:nvPr/>
        </p:nvSpPr>
        <p:spPr>
          <a:xfrm>
            <a:off x="5891400" y="351468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4DA6FF"/>
                </a:solidFill>
                <a:effectLst/>
                <a:uFillTx/>
                <a:latin typeface="WenQuanYiZenHei"/>
                <a:ea typeface="WenQuanYiZenHei"/>
              </a:rPr>
              <a:t>检索深度：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8" name="文本框 327"/>
          <p:cNvSpPr txBox="1"/>
          <p:nvPr/>
        </p:nvSpPr>
        <p:spPr>
          <a:xfrm>
            <a:off x="6626880" y="3522600"/>
            <a:ext cx="5857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top_k = 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9" name="任意多边形 328"/>
          <p:cNvSpPr/>
          <p:nvPr/>
        </p:nvSpPr>
        <p:spPr>
          <a:xfrm>
            <a:off x="6576480" y="3785400"/>
            <a:ext cx="1437840" cy="234360"/>
          </a:xfrm>
          <a:custGeom>
            <a:avLst/>
            <a:gdLst/>
            <a:ahLst/>
            <a:cxnLst/>
            <a:rect l="0" t="0" r="r" b="b"/>
            <a:pathLst>
              <a:path w="3994" h="651">
                <a:moveTo>
                  <a:pt x="0" y="558"/>
                </a:moveTo>
                <a:lnTo>
                  <a:pt x="0" y="93"/>
                </a:lnTo>
                <a:cubicBezTo>
                  <a:pt x="0" y="81"/>
                  <a:pt x="3" y="69"/>
                  <a:pt x="7" y="57"/>
                </a:cubicBezTo>
                <a:cubicBezTo>
                  <a:pt x="12" y="46"/>
                  <a:pt x="19" y="36"/>
                  <a:pt x="27" y="27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2"/>
                  <a:pt x="81" y="0"/>
                  <a:pt x="93" y="0"/>
                </a:cubicBezTo>
                <a:lnTo>
                  <a:pt x="3901" y="0"/>
                </a:lnTo>
                <a:cubicBezTo>
                  <a:pt x="3913" y="0"/>
                  <a:pt x="3925" y="2"/>
                  <a:pt x="3936" y="7"/>
                </a:cubicBezTo>
                <a:cubicBezTo>
                  <a:pt x="3948" y="12"/>
                  <a:pt x="3958" y="19"/>
                  <a:pt x="3967" y="27"/>
                </a:cubicBezTo>
                <a:cubicBezTo>
                  <a:pt x="3975" y="36"/>
                  <a:pt x="3982" y="46"/>
                  <a:pt x="3987" y="57"/>
                </a:cubicBezTo>
                <a:cubicBezTo>
                  <a:pt x="3991" y="69"/>
                  <a:pt x="3994" y="81"/>
                  <a:pt x="3994" y="93"/>
                </a:cubicBezTo>
                <a:lnTo>
                  <a:pt x="3994" y="558"/>
                </a:lnTo>
                <a:cubicBezTo>
                  <a:pt x="3994" y="570"/>
                  <a:pt x="3991" y="582"/>
                  <a:pt x="3987" y="594"/>
                </a:cubicBezTo>
                <a:cubicBezTo>
                  <a:pt x="3982" y="605"/>
                  <a:pt x="3975" y="615"/>
                  <a:pt x="3967" y="624"/>
                </a:cubicBezTo>
                <a:cubicBezTo>
                  <a:pt x="3958" y="632"/>
                  <a:pt x="3948" y="639"/>
                  <a:pt x="3936" y="644"/>
                </a:cubicBezTo>
                <a:cubicBezTo>
                  <a:pt x="3925" y="649"/>
                  <a:pt x="3913" y="651"/>
                  <a:pt x="3901" y="651"/>
                </a:cubicBezTo>
                <a:lnTo>
                  <a:pt x="93" y="651"/>
                </a:lnTo>
                <a:cubicBezTo>
                  <a:pt x="81" y="651"/>
                  <a:pt x="69" y="649"/>
                  <a:pt x="57" y="644"/>
                </a:cubicBezTo>
                <a:cubicBezTo>
                  <a:pt x="46" y="639"/>
                  <a:pt x="36" y="632"/>
                  <a:pt x="27" y="624"/>
                </a:cubicBezTo>
                <a:cubicBezTo>
                  <a:pt x="19" y="615"/>
                  <a:pt x="12" y="605"/>
                  <a:pt x="7" y="594"/>
                </a:cubicBezTo>
                <a:cubicBezTo>
                  <a:pt x="3" y="582"/>
                  <a:pt x="0" y="570"/>
                  <a:pt x="0" y="558"/>
                </a:cubicBezTo>
                <a:close/>
              </a:path>
            </a:pathLst>
          </a:custGeom>
          <a:solidFill>
            <a:srgbClr val="FF8C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0" name="文本框 329"/>
          <p:cNvSpPr txBox="1"/>
          <p:nvPr/>
        </p:nvSpPr>
        <p:spPr>
          <a:xfrm>
            <a:off x="5891400" y="381564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4DA6FF"/>
                </a:solidFill>
                <a:effectLst/>
                <a:uFillTx/>
                <a:latin typeface="WenQuanYiZenHei"/>
                <a:ea typeface="WenQuanYiZenHei"/>
              </a:rPr>
              <a:t>生成长度：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1" name="文本框 330"/>
          <p:cNvSpPr txBox="1"/>
          <p:nvPr/>
        </p:nvSpPr>
        <p:spPr>
          <a:xfrm>
            <a:off x="6626880" y="3823200"/>
            <a:ext cx="13384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generate_length = 80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2" name="任意多边形 331"/>
          <p:cNvSpPr/>
          <p:nvPr/>
        </p:nvSpPr>
        <p:spPr>
          <a:xfrm>
            <a:off x="6442920" y="4086360"/>
            <a:ext cx="1212120" cy="234360"/>
          </a:xfrm>
          <a:custGeom>
            <a:avLst/>
            <a:gdLst/>
            <a:ahLst/>
            <a:cxnLst/>
            <a:rect l="0" t="0" r="r" b="b"/>
            <a:pathLst>
              <a:path w="3367" h="651">
                <a:moveTo>
                  <a:pt x="0" y="558"/>
                </a:moveTo>
                <a:lnTo>
                  <a:pt x="0" y="94"/>
                </a:lnTo>
                <a:cubicBezTo>
                  <a:pt x="0" y="81"/>
                  <a:pt x="2" y="69"/>
                  <a:pt x="7" y="58"/>
                </a:cubicBezTo>
                <a:cubicBezTo>
                  <a:pt x="12" y="47"/>
                  <a:pt x="18" y="37"/>
                  <a:pt x="27" y="28"/>
                </a:cubicBezTo>
                <a:cubicBezTo>
                  <a:pt x="36" y="19"/>
                  <a:pt x="46" y="12"/>
                  <a:pt x="57" y="8"/>
                </a:cubicBezTo>
                <a:cubicBezTo>
                  <a:pt x="68" y="2"/>
                  <a:pt x="80" y="0"/>
                  <a:pt x="93" y="0"/>
                </a:cubicBezTo>
                <a:lnTo>
                  <a:pt x="3274" y="0"/>
                </a:lnTo>
                <a:cubicBezTo>
                  <a:pt x="3286" y="0"/>
                  <a:pt x="3298" y="2"/>
                  <a:pt x="3309" y="8"/>
                </a:cubicBezTo>
                <a:cubicBezTo>
                  <a:pt x="3321" y="12"/>
                  <a:pt x="3331" y="19"/>
                  <a:pt x="3339" y="28"/>
                </a:cubicBezTo>
                <a:cubicBezTo>
                  <a:pt x="3348" y="37"/>
                  <a:pt x="3355" y="47"/>
                  <a:pt x="3360" y="58"/>
                </a:cubicBezTo>
                <a:cubicBezTo>
                  <a:pt x="3364" y="69"/>
                  <a:pt x="3367" y="81"/>
                  <a:pt x="3367" y="94"/>
                </a:cubicBezTo>
                <a:lnTo>
                  <a:pt x="3367" y="558"/>
                </a:lnTo>
                <a:cubicBezTo>
                  <a:pt x="3367" y="570"/>
                  <a:pt x="3364" y="582"/>
                  <a:pt x="3360" y="593"/>
                </a:cubicBezTo>
                <a:cubicBezTo>
                  <a:pt x="3355" y="605"/>
                  <a:pt x="3348" y="615"/>
                  <a:pt x="3339" y="623"/>
                </a:cubicBezTo>
                <a:cubicBezTo>
                  <a:pt x="3331" y="632"/>
                  <a:pt x="3321" y="639"/>
                  <a:pt x="3309" y="644"/>
                </a:cubicBezTo>
                <a:cubicBezTo>
                  <a:pt x="3298" y="648"/>
                  <a:pt x="3286" y="651"/>
                  <a:pt x="3274" y="651"/>
                </a:cubicBezTo>
                <a:lnTo>
                  <a:pt x="93" y="651"/>
                </a:lnTo>
                <a:cubicBezTo>
                  <a:pt x="80" y="651"/>
                  <a:pt x="68" y="648"/>
                  <a:pt x="57" y="644"/>
                </a:cubicBezTo>
                <a:cubicBezTo>
                  <a:pt x="46" y="639"/>
                  <a:pt x="36" y="632"/>
                  <a:pt x="27" y="623"/>
                </a:cubicBezTo>
                <a:cubicBezTo>
                  <a:pt x="18" y="615"/>
                  <a:pt x="12" y="605"/>
                  <a:pt x="7" y="593"/>
                </a:cubicBezTo>
                <a:cubicBezTo>
                  <a:pt x="2" y="582"/>
                  <a:pt x="0" y="570"/>
                  <a:pt x="0" y="558"/>
                </a:cubicBezTo>
                <a:close/>
              </a:path>
            </a:pathLst>
          </a:custGeom>
          <a:solidFill>
            <a:srgbClr val="FF8C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3" name="文本框 332"/>
          <p:cNvSpPr txBox="1"/>
          <p:nvPr/>
        </p:nvSpPr>
        <p:spPr>
          <a:xfrm>
            <a:off x="5891400" y="4116600"/>
            <a:ext cx="537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4DA6FF"/>
                </a:solidFill>
                <a:effectLst/>
                <a:uFillTx/>
                <a:latin typeface="WenQuanYiZenHei"/>
                <a:ea typeface="WenQuanYiZenHei"/>
              </a:rPr>
              <a:t>温度值：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4" name="文本框 333"/>
          <p:cNvSpPr txBox="1"/>
          <p:nvPr/>
        </p:nvSpPr>
        <p:spPr>
          <a:xfrm>
            <a:off x="6493320" y="4124160"/>
            <a:ext cx="111528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temperature = 0.6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5" name="任意多边形 334"/>
          <p:cNvSpPr/>
          <p:nvPr/>
        </p:nvSpPr>
        <p:spPr>
          <a:xfrm>
            <a:off x="5891400" y="48718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5" y="73"/>
                  <a:pt x="112" y="80"/>
                </a:cubicBezTo>
                <a:cubicBezTo>
                  <a:pt x="109" y="87"/>
                  <a:pt x="105" y="93"/>
                  <a:pt x="100" y="100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6" y="117"/>
                  <a:pt x="59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8" y="109"/>
                  <a:pt x="22" y="105"/>
                  <a:pt x="17" y="100"/>
                </a:cubicBezTo>
                <a:cubicBezTo>
                  <a:pt x="11" y="93"/>
                  <a:pt x="7" y="87"/>
                  <a:pt x="4" y="80"/>
                </a:cubicBezTo>
                <a:cubicBezTo>
                  <a:pt x="1" y="73"/>
                  <a:pt x="0" y="65"/>
                  <a:pt x="0" y="58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8" y="7"/>
                  <a:pt x="36" y="4"/>
                </a:cubicBezTo>
                <a:cubicBezTo>
                  <a:pt x="43" y="1"/>
                  <a:pt x="51" y="0"/>
                  <a:pt x="59" y="0"/>
                </a:cubicBezTo>
                <a:cubicBezTo>
                  <a:pt x="66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8"/>
                  <a:pt x="112" y="36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D1D5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6" name="文本框 335"/>
          <p:cNvSpPr txBox="1"/>
          <p:nvPr/>
        </p:nvSpPr>
        <p:spPr>
          <a:xfrm>
            <a:off x="5891400" y="4534200"/>
            <a:ext cx="671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优化效果：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7" name="任意多边形 336"/>
          <p:cNvSpPr/>
          <p:nvPr/>
        </p:nvSpPr>
        <p:spPr>
          <a:xfrm>
            <a:off x="5891400" y="507240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2" y="81"/>
                </a:cubicBezTo>
                <a:cubicBezTo>
                  <a:pt x="109" y="88"/>
                  <a:pt x="105" y="94"/>
                  <a:pt x="100" y="100"/>
                </a:cubicBezTo>
                <a:cubicBezTo>
                  <a:pt x="94" y="105"/>
                  <a:pt x="88" y="110"/>
                  <a:pt x="81" y="112"/>
                </a:cubicBezTo>
                <a:cubicBezTo>
                  <a:pt x="74" y="115"/>
                  <a:pt x="66" y="117"/>
                  <a:pt x="59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8" y="110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1"/>
                  <a:pt x="1" y="44"/>
                  <a:pt x="4" y="37"/>
                </a:cubicBezTo>
                <a:cubicBezTo>
                  <a:pt x="7" y="30"/>
                  <a:pt x="11" y="23"/>
                  <a:pt x="17" y="18"/>
                </a:cubicBezTo>
                <a:cubicBezTo>
                  <a:pt x="22" y="12"/>
                  <a:pt x="28" y="8"/>
                  <a:pt x="36" y="5"/>
                </a:cubicBezTo>
                <a:cubicBezTo>
                  <a:pt x="43" y="1"/>
                  <a:pt x="51" y="0"/>
                  <a:pt x="59" y="0"/>
                </a:cubicBezTo>
                <a:cubicBezTo>
                  <a:pt x="66" y="0"/>
                  <a:pt x="74" y="1"/>
                  <a:pt x="81" y="5"/>
                </a:cubicBezTo>
                <a:cubicBezTo>
                  <a:pt x="88" y="8"/>
                  <a:pt x="94" y="12"/>
                  <a:pt x="100" y="18"/>
                </a:cubicBezTo>
                <a:cubicBezTo>
                  <a:pt x="105" y="23"/>
                  <a:pt x="109" y="30"/>
                  <a:pt x="112" y="37"/>
                </a:cubicBezTo>
                <a:cubicBezTo>
                  <a:pt x="115" y="44"/>
                  <a:pt x="117" y="51"/>
                  <a:pt x="117" y="59"/>
                </a:cubicBezTo>
                <a:close/>
              </a:path>
            </a:pathLst>
          </a:custGeom>
          <a:solidFill>
            <a:srgbClr val="D1D5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6075360" y="480168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生成的内容更加详细且具备深度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9" name="任意多边形 338"/>
          <p:cNvSpPr/>
          <p:nvPr/>
        </p:nvSpPr>
        <p:spPr>
          <a:xfrm>
            <a:off x="5891400" y="52729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2" y="81"/>
                </a:cubicBezTo>
                <a:cubicBezTo>
                  <a:pt x="109" y="88"/>
                  <a:pt x="105" y="95"/>
                  <a:pt x="100" y="100"/>
                </a:cubicBezTo>
                <a:cubicBezTo>
                  <a:pt x="94" y="105"/>
                  <a:pt x="88" y="110"/>
                  <a:pt x="81" y="113"/>
                </a:cubicBezTo>
                <a:cubicBezTo>
                  <a:pt x="74" y="116"/>
                  <a:pt x="66" y="117"/>
                  <a:pt x="59" y="117"/>
                </a:cubicBezTo>
                <a:cubicBezTo>
                  <a:pt x="51" y="117"/>
                  <a:pt x="43" y="116"/>
                  <a:pt x="36" y="113"/>
                </a:cubicBezTo>
                <a:cubicBezTo>
                  <a:pt x="28" y="110"/>
                  <a:pt x="22" y="105"/>
                  <a:pt x="17" y="100"/>
                </a:cubicBezTo>
                <a:cubicBezTo>
                  <a:pt x="11" y="95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1"/>
                  <a:pt x="1" y="44"/>
                  <a:pt x="4" y="37"/>
                </a:cubicBezTo>
                <a:cubicBezTo>
                  <a:pt x="7" y="30"/>
                  <a:pt x="11" y="22"/>
                  <a:pt x="17" y="17"/>
                </a:cubicBezTo>
                <a:cubicBezTo>
                  <a:pt x="22" y="11"/>
                  <a:pt x="28" y="7"/>
                  <a:pt x="36" y="4"/>
                </a:cubicBezTo>
                <a:cubicBezTo>
                  <a:pt x="43" y="1"/>
                  <a:pt x="51" y="0"/>
                  <a:pt x="59" y="0"/>
                </a:cubicBezTo>
                <a:cubicBezTo>
                  <a:pt x="66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30"/>
                  <a:pt x="112" y="37"/>
                </a:cubicBezTo>
                <a:cubicBezTo>
                  <a:pt x="115" y="44"/>
                  <a:pt x="117" y="51"/>
                  <a:pt x="117" y="59"/>
                </a:cubicBezTo>
                <a:close/>
              </a:path>
            </a:pathLst>
          </a:custGeom>
          <a:solidFill>
            <a:srgbClr val="D1D5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0" name="文本框 339"/>
          <p:cNvSpPr txBox="1"/>
          <p:nvPr/>
        </p:nvSpPr>
        <p:spPr>
          <a:xfrm>
            <a:off x="6075360" y="500220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扩大检索范围，综合更多上下文信息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1" name="任意多边形 340"/>
          <p:cNvSpPr/>
          <p:nvPr/>
        </p:nvSpPr>
        <p:spPr>
          <a:xfrm>
            <a:off x="534600" y="3827160"/>
            <a:ext cx="9627480" cy="1387440"/>
          </a:xfrm>
          <a:custGeom>
            <a:avLst/>
            <a:gdLst/>
            <a:ahLst/>
            <a:cxnLst/>
            <a:rect l="0" t="0" r="r" b="b"/>
            <a:pathLst>
              <a:path w="26743" h="3854">
                <a:moveTo>
                  <a:pt x="0" y="3669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26557" y="0"/>
                </a:lnTo>
                <a:cubicBezTo>
                  <a:pt x="26582" y="0"/>
                  <a:pt x="26605" y="5"/>
                  <a:pt x="26628" y="14"/>
                </a:cubicBezTo>
                <a:cubicBezTo>
                  <a:pt x="26651" y="24"/>
                  <a:pt x="26671" y="37"/>
                  <a:pt x="26688" y="54"/>
                </a:cubicBezTo>
                <a:cubicBezTo>
                  <a:pt x="26706" y="72"/>
                  <a:pt x="26719" y="92"/>
                  <a:pt x="26728" y="115"/>
                </a:cubicBezTo>
                <a:cubicBezTo>
                  <a:pt x="26738" y="137"/>
                  <a:pt x="26743" y="161"/>
                  <a:pt x="26743" y="186"/>
                </a:cubicBezTo>
                <a:lnTo>
                  <a:pt x="26743" y="3669"/>
                </a:lnTo>
                <a:cubicBezTo>
                  <a:pt x="26743" y="3693"/>
                  <a:pt x="26738" y="3717"/>
                  <a:pt x="26728" y="3740"/>
                </a:cubicBezTo>
                <a:cubicBezTo>
                  <a:pt x="26719" y="3763"/>
                  <a:pt x="26706" y="3783"/>
                  <a:pt x="26688" y="3800"/>
                </a:cubicBezTo>
                <a:cubicBezTo>
                  <a:pt x="26671" y="3817"/>
                  <a:pt x="26651" y="3831"/>
                  <a:pt x="26628" y="3840"/>
                </a:cubicBezTo>
                <a:cubicBezTo>
                  <a:pt x="26605" y="3850"/>
                  <a:pt x="26581" y="3854"/>
                  <a:pt x="26557" y="3854"/>
                </a:cubicBezTo>
                <a:lnTo>
                  <a:pt x="186" y="3854"/>
                </a:lnTo>
                <a:cubicBezTo>
                  <a:pt x="161" y="3854"/>
                  <a:pt x="138" y="3850"/>
                  <a:pt x="115" y="3840"/>
                </a:cubicBezTo>
                <a:cubicBezTo>
                  <a:pt x="92" y="3831"/>
                  <a:pt x="72" y="3817"/>
                  <a:pt x="55" y="3800"/>
                </a:cubicBezTo>
                <a:cubicBezTo>
                  <a:pt x="37" y="3783"/>
                  <a:pt x="24" y="3763"/>
                  <a:pt x="14" y="3740"/>
                </a:cubicBezTo>
                <a:cubicBezTo>
                  <a:pt x="5" y="3717"/>
                  <a:pt x="0" y="3693"/>
                  <a:pt x="0" y="3669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2" name="任意多边形 341"/>
          <p:cNvSpPr/>
          <p:nvPr/>
        </p:nvSpPr>
        <p:spPr>
          <a:xfrm>
            <a:off x="534600" y="3827160"/>
            <a:ext cx="9627480" cy="1387440"/>
          </a:xfrm>
          <a:custGeom>
            <a:avLst/>
            <a:gdLst/>
            <a:ahLst/>
            <a:cxnLst/>
            <a:rect l="0" t="0" r="r" b="b"/>
            <a:pathLst>
              <a:path w="26743" h="3854">
                <a:moveTo>
                  <a:pt x="0" y="3669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26557" y="0"/>
                </a:lnTo>
                <a:cubicBezTo>
                  <a:pt x="26581" y="0"/>
                  <a:pt x="26605" y="5"/>
                  <a:pt x="26628" y="14"/>
                </a:cubicBezTo>
                <a:cubicBezTo>
                  <a:pt x="26651" y="24"/>
                  <a:pt x="26671" y="37"/>
                  <a:pt x="26688" y="54"/>
                </a:cubicBezTo>
                <a:cubicBezTo>
                  <a:pt x="26706" y="72"/>
                  <a:pt x="26719" y="92"/>
                  <a:pt x="26728" y="115"/>
                </a:cubicBezTo>
                <a:cubicBezTo>
                  <a:pt x="26738" y="137"/>
                  <a:pt x="26743" y="161"/>
                  <a:pt x="26743" y="186"/>
                </a:cubicBezTo>
                <a:lnTo>
                  <a:pt x="26743" y="3669"/>
                </a:lnTo>
                <a:cubicBezTo>
                  <a:pt x="26743" y="3693"/>
                  <a:pt x="26738" y="3717"/>
                  <a:pt x="26728" y="3740"/>
                </a:cubicBezTo>
                <a:cubicBezTo>
                  <a:pt x="26719" y="3763"/>
                  <a:pt x="26706" y="3783"/>
                  <a:pt x="26688" y="3800"/>
                </a:cubicBezTo>
                <a:cubicBezTo>
                  <a:pt x="26671" y="3817"/>
                  <a:pt x="26651" y="3831"/>
                  <a:pt x="26628" y="3840"/>
                </a:cubicBezTo>
                <a:cubicBezTo>
                  <a:pt x="26605" y="3850"/>
                  <a:pt x="26581" y="3854"/>
                  <a:pt x="26557" y="3854"/>
                </a:cubicBezTo>
                <a:lnTo>
                  <a:pt x="186" y="3854"/>
                </a:lnTo>
                <a:cubicBezTo>
                  <a:pt x="161" y="3854"/>
                  <a:pt x="138" y="3850"/>
                  <a:pt x="115" y="3840"/>
                </a:cubicBezTo>
                <a:cubicBezTo>
                  <a:pt x="92" y="3831"/>
                  <a:pt x="72" y="3817"/>
                  <a:pt x="55" y="3800"/>
                </a:cubicBezTo>
                <a:cubicBezTo>
                  <a:pt x="37" y="3783"/>
                  <a:pt x="24" y="3763"/>
                  <a:pt x="14" y="3740"/>
                </a:cubicBezTo>
                <a:cubicBezTo>
                  <a:pt x="5" y="3717"/>
                  <a:pt x="0" y="3693"/>
                  <a:pt x="0" y="3669"/>
                </a:cubicBezTo>
                <a:moveTo>
                  <a:pt x="23" y="186"/>
                </a:moveTo>
                <a:lnTo>
                  <a:pt x="23" y="3669"/>
                </a:lnTo>
                <a:cubicBezTo>
                  <a:pt x="23" y="3679"/>
                  <a:pt x="24" y="3690"/>
                  <a:pt x="26" y="3700"/>
                </a:cubicBezTo>
                <a:cubicBezTo>
                  <a:pt x="29" y="3711"/>
                  <a:pt x="32" y="3721"/>
                  <a:pt x="36" y="3731"/>
                </a:cubicBezTo>
                <a:cubicBezTo>
                  <a:pt x="40" y="3741"/>
                  <a:pt x="45" y="3750"/>
                  <a:pt x="51" y="3759"/>
                </a:cubicBezTo>
                <a:cubicBezTo>
                  <a:pt x="57" y="3768"/>
                  <a:pt x="63" y="3776"/>
                  <a:pt x="71" y="3784"/>
                </a:cubicBezTo>
                <a:cubicBezTo>
                  <a:pt x="78" y="3791"/>
                  <a:pt x="87" y="3798"/>
                  <a:pt x="96" y="3804"/>
                </a:cubicBezTo>
                <a:cubicBezTo>
                  <a:pt x="104" y="3810"/>
                  <a:pt x="114" y="3815"/>
                  <a:pt x="124" y="3819"/>
                </a:cubicBezTo>
                <a:cubicBezTo>
                  <a:pt x="134" y="3823"/>
                  <a:pt x="144" y="3826"/>
                  <a:pt x="154" y="3828"/>
                </a:cubicBezTo>
                <a:cubicBezTo>
                  <a:pt x="165" y="3830"/>
                  <a:pt x="175" y="3831"/>
                  <a:pt x="186" y="3831"/>
                </a:cubicBezTo>
                <a:lnTo>
                  <a:pt x="26557" y="3831"/>
                </a:lnTo>
                <a:cubicBezTo>
                  <a:pt x="26568" y="3831"/>
                  <a:pt x="26578" y="3830"/>
                  <a:pt x="26589" y="3828"/>
                </a:cubicBezTo>
                <a:cubicBezTo>
                  <a:pt x="26599" y="3826"/>
                  <a:pt x="26609" y="3823"/>
                  <a:pt x="26619" y="3819"/>
                </a:cubicBezTo>
                <a:cubicBezTo>
                  <a:pt x="26629" y="3815"/>
                  <a:pt x="26638" y="3810"/>
                  <a:pt x="26647" y="3804"/>
                </a:cubicBezTo>
                <a:cubicBezTo>
                  <a:pt x="26656" y="3798"/>
                  <a:pt x="26664" y="3791"/>
                  <a:pt x="26672" y="3784"/>
                </a:cubicBezTo>
                <a:cubicBezTo>
                  <a:pt x="26679" y="3776"/>
                  <a:pt x="26686" y="3768"/>
                  <a:pt x="26692" y="3759"/>
                </a:cubicBezTo>
                <a:cubicBezTo>
                  <a:pt x="26698" y="3750"/>
                  <a:pt x="26703" y="3741"/>
                  <a:pt x="26707" y="3731"/>
                </a:cubicBezTo>
                <a:cubicBezTo>
                  <a:pt x="26711" y="3721"/>
                  <a:pt x="26714" y="3711"/>
                  <a:pt x="26716" y="3700"/>
                </a:cubicBezTo>
                <a:cubicBezTo>
                  <a:pt x="26718" y="3690"/>
                  <a:pt x="26719" y="3679"/>
                  <a:pt x="26719" y="3669"/>
                </a:cubicBezTo>
                <a:lnTo>
                  <a:pt x="26719" y="186"/>
                </a:lnTo>
                <a:cubicBezTo>
                  <a:pt x="26719" y="175"/>
                  <a:pt x="26718" y="165"/>
                  <a:pt x="26716" y="154"/>
                </a:cubicBezTo>
                <a:cubicBezTo>
                  <a:pt x="26714" y="144"/>
                  <a:pt x="26711" y="133"/>
                  <a:pt x="26707" y="124"/>
                </a:cubicBezTo>
                <a:cubicBezTo>
                  <a:pt x="26703" y="114"/>
                  <a:pt x="26698" y="104"/>
                  <a:pt x="26692" y="96"/>
                </a:cubicBezTo>
                <a:cubicBezTo>
                  <a:pt x="26686" y="87"/>
                  <a:pt x="26679" y="78"/>
                  <a:pt x="26672" y="71"/>
                </a:cubicBezTo>
                <a:cubicBezTo>
                  <a:pt x="26664" y="63"/>
                  <a:pt x="26656" y="57"/>
                  <a:pt x="26647" y="51"/>
                </a:cubicBezTo>
                <a:cubicBezTo>
                  <a:pt x="26638" y="45"/>
                  <a:pt x="26629" y="40"/>
                  <a:pt x="26619" y="36"/>
                </a:cubicBezTo>
                <a:cubicBezTo>
                  <a:pt x="26609" y="32"/>
                  <a:pt x="26599" y="28"/>
                  <a:pt x="26589" y="26"/>
                </a:cubicBezTo>
                <a:cubicBezTo>
                  <a:pt x="26578" y="24"/>
                  <a:pt x="26568" y="23"/>
                  <a:pt x="26557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8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3" name="文本框 342"/>
          <p:cNvSpPr txBox="1"/>
          <p:nvPr/>
        </p:nvSpPr>
        <p:spPr>
          <a:xfrm>
            <a:off x="6075360" y="520272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提高回答准确性与完整性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4" name="任意多边形 343"/>
          <p:cNvSpPr/>
          <p:nvPr/>
        </p:nvSpPr>
        <p:spPr>
          <a:xfrm>
            <a:off x="676800" y="4253400"/>
            <a:ext cx="2557440" cy="133920"/>
          </a:xfrm>
          <a:custGeom>
            <a:avLst/>
            <a:gdLst/>
            <a:ahLst/>
            <a:cxnLst/>
            <a:rect l="0" t="0" r="r" b="b"/>
            <a:pathLst>
              <a:path w="7104" h="372">
                <a:moveTo>
                  <a:pt x="0" y="280"/>
                </a:moveTo>
                <a:lnTo>
                  <a:pt x="0" y="93"/>
                </a:lnTo>
                <a:cubicBezTo>
                  <a:pt x="0" y="80"/>
                  <a:pt x="2" y="69"/>
                  <a:pt x="7" y="57"/>
                </a:cubicBezTo>
                <a:cubicBezTo>
                  <a:pt x="12" y="46"/>
                  <a:pt x="18" y="36"/>
                  <a:pt x="27" y="27"/>
                </a:cubicBezTo>
                <a:cubicBezTo>
                  <a:pt x="36" y="18"/>
                  <a:pt x="46" y="12"/>
                  <a:pt x="57" y="7"/>
                </a:cubicBezTo>
                <a:cubicBezTo>
                  <a:pt x="68" y="2"/>
                  <a:pt x="80" y="0"/>
                  <a:pt x="93" y="0"/>
                </a:cubicBezTo>
                <a:lnTo>
                  <a:pt x="7104" y="0"/>
                </a:lnTo>
                <a:lnTo>
                  <a:pt x="7104" y="372"/>
                </a:lnTo>
                <a:lnTo>
                  <a:pt x="93" y="372"/>
                </a:lnTo>
                <a:cubicBezTo>
                  <a:pt x="80" y="372"/>
                  <a:pt x="68" y="370"/>
                  <a:pt x="57" y="365"/>
                </a:cubicBezTo>
                <a:cubicBezTo>
                  <a:pt x="46" y="361"/>
                  <a:pt x="36" y="354"/>
                  <a:pt x="27" y="345"/>
                </a:cubicBezTo>
                <a:cubicBezTo>
                  <a:pt x="18" y="336"/>
                  <a:pt x="12" y="326"/>
                  <a:pt x="7" y="315"/>
                </a:cubicBezTo>
                <a:cubicBezTo>
                  <a:pt x="2" y="304"/>
                  <a:pt x="0" y="292"/>
                  <a:pt x="0" y="280"/>
                </a:cubicBez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5" name="文本框 344"/>
          <p:cNvSpPr txBox="1"/>
          <p:nvPr/>
        </p:nvSpPr>
        <p:spPr>
          <a:xfrm>
            <a:off x="676800" y="398268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动态参数调节代码示例：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6" name="任意多边形 345"/>
          <p:cNvSpPr/>
          <p:nvPr/>
        </p:nvSpPr>
        <p:spPr>
          <a:xfrm>
            <a:off x="676800" y="4420440"/>
            <a:ext cx="2624400" cy="134280"/>
          </a:xfrm>
          <a:custGeom>
            <a:avLst/>
            <a:gdLst/>
            <a:ahLst/>
            <a:cxnLst/>
            <a:rect l="0" t="0" r="r" b="b"/>
            <a:pathLst>
              <a:path w="7290" h="373">
                <a:moveTo>
                  <a:pt x="0" y="0"/>
                </a:moveTo>
                <a:lnTo>
                  <a:pt x="7290" y="0"/>
                </a:lnTo>
                <a:lnTo>
                  <a:pt x="7290" y="373"/>
                </a:lnTo>
                <a:lnTo>
                  <a:pt x="0" y="37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47" name="文本框 346"/>
          <p:cNvSpPr txBox="1"/>
          <p:nvPr/>
        </p:nvSpPr>
        <p:spPr>
          <a:xfrm>
            <a:off x="710280" y="4256280"/>
            <a:ext cx="2535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def adjust_parameters(query_length):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8" name="文本框 347"/>
          <p:cNvSpPr txBox="1"/>
          <p:nvPr/>
        </p:nvSpPr>
        <p:spPr>
          <a:xfrm>
            <a:off x="676800" y="4423680"/>
            <a:ext cx="20430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if query_length &gt; 50: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9" name="任意多边形 348"/>
          <p:cNvSpPr/>
          <p:nvPr/>
        </p:nvSpPr>
        <p:spPr>
          <a:xfrm>
            <a:off x="676800" y="4587480"/>
            <a:ext cx="4914000" cy="134280"/>
          </a:xfrm>
          <a:custGeom>
            <a:avLst/>
            <a:gdLst/>
            <a:ahLst/>
            <a:cxnLst/>
            <a:rect l="0" t="0" r="r" b="b"/>
            <a:pathLst>
              <a:path w="13650" h="373">
                <a:moveTo>
                  <a:pt x="0" y="0"/>
                </a:moveTo>
                <a:lnTo>
                  <a:pt x="13650" y="0"/>
                </a:lnTo>
                <a:lnTo>
                  <a:pt x="13650" y="373"/>
                </a:lnTo>
                <a:lnTo>
                  <a:pt x="0" y="37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0" name="文本框 349"/>
          <p:cNvSpPr txBox="1"/>
          <p:nvPr/>
        </p:nvSpPr>
        <p:spPr>
          <a:xfrm>
            <a:off x="2712960" y="440820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针对长查询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1" name="任意多边形 350"/>
          <p:cNvSpPr/>
          <p:nvPr/>
        </p:nvSpPr>
        <p:spPr>
          <a:xfrm>
            <a:off x="676800" y="4754880"/>
            <a:ext cx="1496160" cy="133920"/>
          </a:xfrm>
          <a:custGeom>
            <a:avLst/>
            <a:gdLst/>
            <a:ahLst/>
            <a:cxnLst/>
            <a:rect l="0" t="0" r="r" b="b"/>
            <a:pathLst>
              <a:path w="4156" h="372">
                <a:moveTo>
                  <a:pt x="0" y="0"/>
                </a:moveTo>
                <a:lnTo>
                  <a:pt x="4156" y="0"/>
                </a:lnTo>
                <a:lnTo>
                  <a:pt x="4156" y="372"/>
                </a:lnTo>
                <a:lnTo>
                  <a:pt x="0" y="372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2" name="文本框 351"/>
          <p:cNvSpPr txBox="1"/>
          <p:nvPr/>
        </p:nvSpPr>
        <p:spPr>
          <a:xfrm>
            <a:off x="676800" y="4590720"/>
            <a:ext cx="4930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return {'top_k': 5, 'generate_length': 80, 'temperature': 0.6}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3" name="文本框 352"/>
          <p:cNvSpPr txBox="1"/>
          <p:nvPr/>
        </p:nvSpPr>
        <p:spPr>
          <a:xfrm>
            <a:off x="676800" y="4757760"/>
            <a:ext cx="916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else: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4" name="任意多边形 353"/>
          <p:cNvSpPr/>
          <p:nvPr/>
        </p:nvSpPr>
        <p:spPr>
          <a:xfrm>
            <a:off x="676800" y="4921920"/>
            <a:ext cx="4947480" cy="133920"/>
          </a:xfrm>
          <a:custGeom>
            <a:avLst/>
            <a:gdLst/>
            <a:ahLst/>
            <a:cxnLst/>
            <a:rect l="0" t="0" r="r" b="b"/>
            <a:pathLst>
              <a:path w="13743" h="372">
                <a:moveTo>
                  <a:pt x="0" y="0"/>
                </a:moveTo>
                <a:lnTo>
                  <a:pt x="13650" y="0"/>
                </a:lnTo>
                <a:cubicBezTo>
                  <a:pt x="13662" y="0"/>
                  <a:pt x="13674" y="2"/>
                  <a:pt x="13686" y="7"/>
                </a:cubicBezTo>
                <a:cubicBezTo>
                  <a:pt x="13697" y="12"/>
                  <a:pt x="13707" y="18"/>
                  <a:pt x="13716" y="27"/>
                </a:cubicBezTo>
                <a:cubicBezTo>
                  <a:pt x="13724" y="36"/>
                  <a:pt x="13731" y="46"/>
                  <a:pt x="13736" y="57"/>
                </a:cubicBezTo>
                <a:cubicBezTo>
                  <a:pt x="13741" y="69"/>
                  <a:pt x="13743" y="80"/>
                  <a:pt x="13743" y="93"/>
                </a:cubicBezTo>
                <a:lnTo>
                  <a:pt x="13743" y="280"/>
                </a:lnTo>
                <a:cubicBezTo>
                  <a:pt x="13743" y="292"/>
                  <a:pt x="13741" y="304"/>
                  <a:pt x="13736" y="315"/>
                </a:cubicBezTo>
                <a:cubicBezTo>
                  <a:pt x="13731" y="326"/>
                  <a:pt x="13724" y="336"/>
                  <a:pt x="13716" y="345"/>
                </a:cubicBezTo>
                <a:cubicBezTo>
                  <a:pt x="13707" y="354"/>
                  <a:pt x="13697" y="361"/>
                  <a:pt x="13686" y="365"/>
                </a:cubicBezTo>
                <a:cubicBezTo>
                  <a:pt x="13674" y="370"/>
                  <a:pt x="13662" y="372"/>
                  <a:pt x="13650" y="372"/>
                </a:cubicBezTo>
                <a:lnTo>
                  <a:pt x="0" y="372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55" name="文本框 354"/>
          <p:cNvSpPr txBox="1"/>
          <p:nvPr/>
        </p:nvSpPr>
        <p:spPr>
          <a:xfrm>
            <a:off x="1589760" y="4742640"/>
            <a:ext cx="5875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针对短查询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56" name="文本框 355"/>
          <p:cNvSpPr txBox="1"/>
          <p:nvPr/>
        </p:nvSpPr>
        <p:spPr>
          <a:xfrm>
            <a:off x="676800" y="4924800"/>
            <a:ext cx="49302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Courier New"/>
                <a:ea typeface="Courier New"/>
              </a:rPr>
              <a:t>        return {'top_k': 2, 'generate_length': 50, 'temperature': 0.7}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图片 356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8" name="图片 357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9" name="图片 358"/>
          <p:cNvPicPr/>
          <p:nvPr/>
        </p:nvPicPr>
        <p:blipFill>
          <a:blip r:embed="rId4"/>
          <a:stretch/>
        </p:blipFill>
        <p:spPr>
          <a:xfrm>
            <a:off x="4813560" y="802080"/>
            <a:ext cx="106920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0" name="文本框 359"/>
          <p:cNvSpPr txBox="1"/>
          <p:nvPr/>
        </p:nvSpPr>
        <p:spPr>
          <a:xfrm>
            <a:off x="3994560" y="312120"/>
            <a:ext cx="270288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延迟分析与瓶颈定位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1" name="文本框 360"/>
          <p:cNvSpPr txBox="1"/>
          <p:nvPr/>
        </p:nvSpPr>
        <p:spPr>
          <a:xfrm>
            <a:off x="534960" y="1100880"/>
            <a:ext cx="50364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在优化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2" name="文本框 361"/>
          <p:cNvSpPr txBox="1"/>
          <p:nvPr/>
        </p:nvSpPr>
        <p:spPr>
          <a:xfrm>
            <a:off x="1036080" y="1110600"/>
            <a:ext cx="363960" cy="1879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320" b="0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3" name="文本框 362"/>
          <p:cNvSpPr txBox="1"/>
          <p:nvPr/>
        </p:nvSpPr>
        <p:spPr>
          <a:xfrm>
            <a:off x="1398240" y="1100880"/>
            <a:ext cx="87181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系统响应时间的过程中，</a:t>
            </a:r>
            <a:r>
              <a:rPr lang="zh-CN" sz="1320" b="0" u="none" strike="noStrike">
                <a:solidFill>
                  <a:srgbClr val="FF8C00"/>
                </a:solidFill>
                <a:effectLst/>
                <a:uFillTx/>
                <a:latin typeface="WenQuanYiZenHei"/>
                <a:ea typeface="WenQuanYiZenHei"/>
              </a:rPr>
              <a:t>延迟分析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和</a:t>
            </a:r>
            <a:r>
              <a:rPr lang="zh-CN" sz="1320" b="0" u="none" strike="noStrike">
                <a:solidFill>
                  <a:srgbClr val="FF8C00"/>
                </a:solidFill>
                <a:effectLst/>
                <a:uFillTx/>
                <a:latin typeface="WenQuanYiZenHei"/>
                <a:ea typeface="WenQuanYiZenHei"/>
              </a:rPr>
              <a:t>瓶颈定位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是至关重要的第一步。通过对系统运行时间的细致分析，可以确定生成模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4" name="任意多边形 363"/>
          <p:cNvSpPr/>
          <p:nvPr/>
        </p:nvSpPr>
        <p:spPr>
          <a:xfrm>
            <a:off x="534600" y="2573640"/>
            <a:ext cx="2139840" cy="1604880"/>
          </a:xfrm>
          <a:custGeom>
            <a:avLst/>
            <a:gdLst/>
            <a:ahLst/>
            <a:cxnLst/>
            <a:rect l="0" t="0" r="r" b="b"/>
            <a:pathLst>
              <a:path w="5944" h="4458">
                <a:moveTo>
                  <a:pt x="0" y="4272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5758" y="0"/>
                </a:lnTo>
                <a:cubicBezTo>
                  <a:pt x="5783" y="0"/>
                  <a:pt x="5806" y="5"/>
                  <a:pt x="5829" y="14"/>
                </a:cubicBezTo>
                <a:cubicBezTo>
                  <a:pt x="5852" y="24"/>
                  <a:pt x="5872" y="37"/>
                  <a:pt x="5889" y="55"/>
                </a:cubicBezTo>
                <a:cubicBezTo>
                  <a:pt x="5907" y="72"/>
                  <a:pt x="5920" y="92"/>
                  <a:pt x="5930" y="115"/>
                </a:cubicBezTo>
                <a:cubicBezTo>
                  <a:pt x="5939" y="138"/>
                  <a:pt x="5944" y="161"/>
                  <a:pt x="5944" y="186"/>
                </a:cubicBezTo>
                <a:lnTo>
                  <a:pt x="5944" y="4272"/>
                </a:lnTo>
                <a:cubicBezTo>
                  <a:pt x="5944" y="4297"/>
                  <a:pt x="5939" y="4321"/>
                  <a:pt x="5930" y="4343"/>
                </a:cubicBezTo>
                <a:cubicBezTo>
                  <a:pt x="5920" y="4366"/>
                  <a:pt x="5907" y="4386"/>
                  <a:pt x="5889" y="4404"/>
                </a:cubicBezTo>
                <a:cubicBezTo>
                  <a:pt x="5872" y="4421"/>
                  <a:pt x="5852" y="4434"/>
                  <a:pt x="5829" y="4444"/>
                </a:cubicBezTo>
                <a:cubicBezTo>
                  <a:pt x="5806" y="4453"/>
                  <a:pt x="5783" y="4458"/>
                  <a:pt x="5758" y="4458"/>
                </a:cubicBezTo>
                <a:lnTo>
                  <a:pt x="186" y="4458"/>
                </a:lnTo>
                <a:cubicBezTo>
                  <a:pt x="161" y="4458"/>
                  <a:pt x="138" y="4453"/>
                  <a:pt x="115" y="4444"/>
                </a:cubicBezTo>
                <a:cubicBezTo>
                  <a:pt x="92" y="4434"/>
                  <a:pt x="72" y="4421"/>
                  <a:pt x="55" y="4404"/>
                </a:cubicBezTo>
                <a:cubicBezTo>
                  <a:pt x="37" y="4386"/>
                  <a:pt x="24" y="4366"/>
                  <a:pt x="14" y="4343"/>
                </a:cubicBezTo>
                <a:cubicBezTo>
                  <a:pt x="5" y="4321"/>
                  <a:pt x="0" y="4297"/>
                  <a:pt x="0" y="4272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65" name="任意多边形 364"/>
          <p:cNvSpPr/>
          <p:nvPr/>
        </p:nvSpPr>
        <p:spPr>
          <a:xfrm>
            <a:off x="534600" y="2573640"/>
            <a:ext cx="2139840" cy="1604880"/>
          </a:xfrm>
          <a:custGeom>
            <a:avLst/>
            <a:gdLst/>
            <a:ahLst/>
            <a:cxnLst/>
            <a:rect l="0" t="0" r="r" b="b"/>
            <a:pathLst>
              <a:path w="5944" h="4458">
                <a:moveTo>
                  <a:pt x="0" y="4272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5758" y="0"/>
                </a:lnTo>
                <a:cubicBezTo>
                  <a:pt x="5783" y="0"/>
                  <a:pt x="5806" y="5"/>
                  <a:pt x="5829" y="14"/>
                </a:cubicBezTo>
                <a:cubicBezTo>
                  <a:pt x="5852" y="24"/>
                  <a:pt x="5872" y="37"/>
                  <a:pt x="5889" y="55"/>
                </a:cubicBezTo>
                <a:cubicBezTo>
                  <a:pt x="5907" y="72"/>
                  <a:pt x="5920" y="92"/>
                  <a:pt x="5930" y="115"/>
                </a:cubicBezTo>
                <a:cubicBezTo>
                  <a:pt x="5939" y="138"/>
                  <a:pt x="5944" y="161"/>
                  <a:pt x="5944" y="186"/>
                </a:cubicBezTo>
                <a:lnTo>
                  <a:pt x="5944" y="4272"/>
                </a:lnTo>
                <a:cubicBezTo>
                  <a:pt x="5944" y="4297"/>
                  <a:pt x="5939" y="4321"/>
                  <a:pt x="5930" y="4343"/>
                </a:cubicBezTo>
                <a:cubicBezTo>
                  <a:pt x="5920" y="4366"/>
                  <a:pt x="5907" y="4386"/>
                  <a:pt x="5889" y="4404"/>
                </a:cubicBezTo>
                <a:cubicBezTo>
                  <a:pt x="5872" y="4421"/>
                  <a:pt x="5852" y="4434"/>
                  <a:pt x="5829" y="4444"/>
                </a:cubicBezTo>
                <a:cubicBezTo>
                  <a:pt x="5806" y="4453"/>
                  <a:pt x="5783" y="4458"/>
                  <a:pt x="5758" y="4458"/>
                </a:cubicBezTo>
                <a:lnTo>
                  <a:pt x="186" y="4458"/>
                </a:lnTo>
                <a:cubicBezTo>
                  <a:pt x="161" y="4458"/>
                  <a:pt x="138" y="4453"/>
                  <a:pt x="115" y="4444"/>
                </a:cubicBezTo>
                <a:cubicBezTo>
                  <a:pt x="92" y="4434"/>
                  <a:pt x="72" y="4421"/>
                  <a:pt x="55" y="4404"/>
                </a:cubicBezTo>
                <a:cubicBezTo>
                  <a:pt x="37" y="4386"/>
                  <a:pt x="24" y="4366"/>
                  <a:pt x="14" y="4343"/>
                </a:cubicBezTo>
                <a:cubicBezTo>
                  <a:pt x="5" y="4321"/>
                  <a:pt x="0" y="4297"/>
                  <a:pt x="0" y="4272"/>
                </a:cubicBezTo>
                <a:moveTo>
                  <a:pt x="23" y="186"/>
                </a:moveTo>
                <a:lnTo>
                  <a:pt x="23" y="4272"/>
                </a:lnTo>
                <a:cubicBezTo>
                  <a:pt x="23" y="4283"/>
                  <a:pt x="24" y="4294"/>
                  <a:pt x="26" y="4304"/>
                </a:cubicBezTo>
                <a:cubicBezTo>
                  <a:pt x="29" y="4314"/>
                  <a:pt x="32" y="4325"/>
                  <a:pt x="36" y="4335"/>
                </a:cubicBezTo>
                <a:cubicBezTo>
                  <a:pt x="40" y="4344"/>
                  <a:pt x="45" y="4354"/>
                  <a:pt x="51" y="4363"/>
                </a:cubicBezTo>
                <a:cubicBezTo>
                  <a:pt x="57" y="4371"/>
                  <a:pt x="63" y="4380"/>
                  <a:pt x="71" y="4387"/>
                </a:cubicBezTo>
                <a:cubicBezTo>
                  <a:pt x="78" y="4395"/>
                  <a:pt x="87" y="4402"/>
                  <a:pt x="96" y="4407"/>
                </a:cubicBezTo>
                <a:cubicBezTo>
                  <a:pt x="104" y="4413"/>
                  <a:pt x="114" y="4418"/>
                  <a:pt x="124" y="4422"/>
                </a:cubicBezTo>
                <a:cubicBezTo>
                  <a:pt x="134" y="4427"/>
                  <a:pt x="144" y="4430"/>
                  <a:pt x="154" y="4432"/>
                </a:cubicBezTo>
                <a:cubicBezTo>
                  <a:pt x="165" y="4434"/>
                  <a:pt x="175" y="4435"/>
                  <a:pt x="186" y="4435"/>
                </a:cubicBezTo>
                <a:lnTo>
                  <a:pt x="5758" y="4435"/>
                </a:lnTo>
                <a:cubicBezTo>
                  <a:pt x="5769" y="4435"/>
                  <a:pt x="5779" y="4434"/>
                  <a:pt x="5790" y="4432"/>
                </a:cubicBezTo>
                <a:cubicBezTo>
                  <a:pt x="5800" y="4430"/>
                  <a:pt x="5810" y="4427"/>
                  <a:pt x="5820" y="4422"/>
                </a:cubicBezTo>
                <a:cubicBezTo>
                  <a:pt x="5830" y="4418"/>
                  <a:pt x="5839" y="4413"/>
                  <a:pt x="5848" y="4407"/>
                </a:cubicBezTo>
                <a:cubicBezTo>
                  <a:pt x="5857" y="4402"/>
                  <a:pt x="5865" y="4395"/>
                  <a:pt x="5873" y="4387"/>
                </a:cubicBezTo>
                <a:cubicBezTo>
                  <a:pt x="5880" y="4380"/>
                  <a:pt x="5887" y="4371"/>
                  <a:pt x="5893" y="4363"/>
                </a:cubicBezTo>
                <a:cubicBezTo>
                  <a:pt x="5899" y="4354"/>
                  <a:pt x="5904" y="4344"/>
                  <a:pt x="5908" y="4335"/>
                </a:cubicBezTo>
                <a:cubicBezTo>
                  <a:pt x="5912" y="4325"/>
                  <a:pt x="5915" y="4314"/>
                  <a:pt x="5917" y="4304"/>
                </a:cubicBezTo>
                <a:cubicBezTo>
                  <a:pt x="5919" y="4294"/>
                  <a:pt x="5920" y="4283"/>
                  <a:pt x="5920" y="4272"/>
                </a:cubicBezTo>
                <a:lnTo>
                  <a:pt x="5920" y="186"/>
                </a:lnTo>
                <a:cubicBezTo>
                  <a:pt x="5920" y="175"/>
                  <a:pt x="5919" y="165"/>
                  <a:pt x="5917" y="154"/>
                </a:cubicBezTo>
                <a:cubicBezTo>
                  <a:pt x="5915" y="144"/>
                  <a:pt x="5912" y="133"/>
                  <a:pt x="5908" y="124"/>
                </a:cubicBezTo>
                <a:cubicBezTo>
                  <a:pt x="5904" y="114"/>
                  <a:pt x="5899" y="104"/>
                  <a:pt x="5893" y="96"/>
                </a:cubicBezTo>
                <a:cubicBezTo>
                  <a:pt x="5887" y="87"/>
                  <a:pt x="5880" y="78"/>
                  <a:pt x="5873" y="71"/>
                </a:cubicBezTo>
                <a:cubicBezTo>
                  <a:pt x="5865" y="63"/>
                  <a:pt x="5857" y="57"/>
                  <a:pt x="5848" y="51"/>
                </a:cubicBezTo>
                <a:cubicBezTo>
                  <a:pt x="5839" y="45"/>
                  <a:pt x="5830" y="40"/>
                  <a:pt x="5820" y="36"/>
                </a:cubicBezTo>
                <a:cubicBezTo>
                  <a:pt x="5810" y="32"/>
                  <a:pt x="5800" y="29"/>
                  <a:pt x="5790" y="26"/>
                </a:cubicBezTo>
                <a:cubicBezTo>
                  <a:pt x="5779" y="24"/>
                  <a:pt x="5769" y="23"/>
                  <a:pt x="575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8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66" name="图片 365"/>
          <p:cNvPicPr/>
          <p:nvPr/>
        </p:nvPicPr>
        <p:blipFill>
          <a:blip r:embed="rId5"/>
          <a:stretch/>
        </p:blipFill>
        <p:spPr>
          <a:xfrm>
            <a:off x="1470600" y="2841120"/>
            <a:ext cx="26712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7" name="文本框 366"/>
          <p:cNvSpPr txBox="1"/>
          <p:nvPr/>
        </p:nvSpPr>
        <p:spPr>
          <a:xfrm>
            <a:off x="534960" y="1376640"/>
            <a:ext cx="31860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块和检索模块中造成响应延迟的主要因素。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8" name="文本框 367"/>
          <p:cNvSpPr txBox="1"/>
          <p:nvPr/>
        </p:nvSpPr>
        <p:spPr>
          <a:xfrm>
            <a:off x="1303560" y="329796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记录时间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69" name="文本框 368"/>
          <p:cNvSpPr txBox="1"/>
          <p:nvPr/>
        </p:nvSpPr>
        <p:spPr>
          <a:xfrm>
            <a:off x="775800" y="3589200"/>
            <a:ext cx="1180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对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0" name="文本框 369"/>
          <p:cNvSpPr txBox="1"/>
          <p:nvPr/>
        </p:nvSpPr>
        <p:spPr>
          <a:xfrm>
            <a:off x="892800" y="3596040"/>
            <a:ext cx="2548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D1D5DB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1" name="文本框 370"/>
          <p:cNvSpPr txBox="1"/>
          <p:nvPr/>
        </p:nvSpPr>
        <p:spPr>
          <a:xfrm>
            <a:off x="1146240" y="3589200"/>
            <a:ext cx="12916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系统各个步骤进行精确计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2" name="文本框 371"/>
          <p:cNvSpPr txBox="1"/>
          <p:nvPr/>
        </p:nvSpPr>
        <p:spPr>
          <a:xfrm>
            <a:off x="844200" y="375660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时，记录每个模块的运行时间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3" name="文本框 372"/>
          <p:cNvSpPr txBox="1"/>
          <p:nvPr/>
        </p:nvSpPr>
        <p:spPr>
          <a:xfrm>
            <a:off x="1433520" y="42584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步骤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4" name="任意多边形 373"/>
          <p:cNvSpPr/>
          <p:nvPr/>
        </p:nvSpPr>
        <p:spPr>
          <a:xfrm>
            <a:off x="3033360" y="2573640"/>
            <a:ext cx="2139480" cy="1604880"/>
          </a:xfrm>
          <a:custGeom>
            <a:avLst/>
            <a:gdLst/>
            <a:ahLst/>
            <a:cxnLst/>
            <a:rect l="0" t="0" r="r" b="b"/>
            <a:pathLst>
              <a:path w="5943" h="4458">
                <a:moveTo>
                  <a:pt x="14" y="115"/>
                </a:move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5758" y="0"/>
                </a:lnTo>
                <a:cubicBezTo>
                  <a:pt x="5782" y="0"/>
                  <a:pt x="5806" y="5"/>
                  <a:pt x="5829" y="14"/>
                </a:cubicBezTo>
                <a:cubicBezTo>
                  <a:pt x="5851" y="24"/>
                  <a:pt x="5872" y="37"/>
                  <a:pt x="5889" y="55"/>
                </a:cubicBezTo>
                <a:cubicBezTo>
                  <a:pt x="5906" y="72"/>
                  <a:pt x="5920" y="92"/>
                  <a:pt x="5929" y="115"/>
                </a:cubicBezTo>
                <a:cubicBezTo>
                  <a:pt x="5939" y="138"/>
                  <a:pt x="5943" y="161"/>
                  <a:pt x="5943" y="186"/>
                </a:cubicBezTo>
                <a:lnTo>
                  <a:pt x="5943" y="4272"/>
                </a:lnTo>
                <a:cubicBezTo>
                  <a:pt x="5943" y="4297"/>
                  <a:pt x="5939" y="4321"/>
                  <a:pt x="5929" y="4343"/>
                </a:cubicBezTo>
                <a:cubicBezTo>
                  <a:pt x="5920" y="4366"/>
                  <a:pt x="5906" y="4386"/>
                  <a:pt x="5889" y="4404"/>
                </a:cubicBezTo>
                <a:cubicBezTo>
                  <a:pt x="5872" y="4421"/>
                  <a:pt x="5851" y="4434"/>
                  <a:pt x="5829" y="4444"/>
                </a:cubicBezTo>
                <a:cubicBezTo>
                  <a:pt x="5806" y="4453"/>
                  <a:pt x="5782" y="4458"/>
                  <a:pt x="5758" y="4458"/>
                </a:cubicBezTo>
                <a:lnTo>
                  <a:pt x="186" y="4458"/>
                </a:lnTo>
                <a:cubicBezTo>
                  <a:pt x="161" y="4458"/>
                  <a:pt x="137" y="4453"/>
                  <a:pt x="114" y="4444"/>
                </a:cubicBezTo>
                <a:cubicBezTo>
                  <a:pt x="92" y="4434"/>
                  <a:pt x="72" y="4421"/>
                  <a:pt x="54" y="4404"/>
                </a:cubicBezTo>
                <a:cubicBezTo>
                  <a:pt x="37" y="4386"/>
                  <a:pt x="23" y="4366"/>
                  <a:pt x="14" y="4343"/>
                </a:cubicBezTo>
                <a:cubicBezTo>
                  <a:pt x="5" y="4321"/>
                  <a:pt x="0" y="4297"/>
                  <a:pt x="0" y="4272"/>
                </a:cubicBez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75" name="任意多边形 374"/>
          <p:cNvSpPr/>
          <p:nvPr/>
        </p:nvSpPr>
        <p:spPr>
          <a:xfrm>
            <a:off x="3033360" y="2573640"/>
            <a:ext cx="2139480" cy="1604880"/>
          </a:xfrm>
          <a:custGeom>
            <a:avLst/>
            <a:gdLst/>
            <a:ahLst/>
            <a:cxnLst/>
            <a:rect l="0" t="0" r="r" b="b"/>
            <a:pathLst>
              <a:path w="5943" h="4458">
                <a:moveTo>
                  <a:pt x="0" y="4272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6" y="0"/>
                </a:cubicBezTo>
                <a:lnTo>
                  <a:pt x="5758" y="0"/>
                </a:lnTo>
                <a:cubicBezTo>
                  <a:pt x="5782" y="0"/>
                  <a:pt x="5806" y="5"/>
                  <a:pt x="5829" y="14"/>
                </a:cubicBezTo>
                <a:cubicBezTo>
                  <a:pt x="5851" y="24"/>
                  <a:pt x="5872" y="37"/>
                  <a:pt x="5889" y="55"/>
                </a:cubicBezTo>
                <a:cubicBezTo>
                  <a:pt x="5906" y="72"/>
                  <a:pt x="5920" y="92"/>
                  <a:pt x="5929" y="115"/>
                </a:cubicBezTo>
                <a:cubicBezTo>
                  <a:pt x="5939" y="138"/>
                  <a:pt x="5943" y="161"/>
                  <a:pt x="5943" y="186"/>
                </a:cubicBezTo>
                <a:lnTo>
                  <a:pt x="5943" y="4272"/>
                </a:lnTo>
                <a:cubicBezTo>
                  <a:pt x="5943" y="4297"/>
                  <a:pt x="5939" y="4321"/>
                  <a:pt x="5929" y="4343"/>
                </a:cubicBezTo>
                <a:cubicBezTo>
                  <a:pt x="5920" y="4366"/>
                  <a:pt x="5906" y="4386"/>
                  <a:pt x="5889" y="4404"/>
                </a:cubicBezTo>
                <a:cubicBezTo>
                  <a:pt x="5872" y="4421"/>
                  <a:pt x="5851" y="4434"/>
                  <a:pt x="5829" y="4444"/>
                </a:cubicBezTo>
                <a:cubicBezTo>
                  <a:pt x="5806" y="4453"/>
                  <a:pt x="5782" y="4458"/>
                  <a:pt x="5758" y="4458"/>
                </a:cubicBezTo>
                <a:lnTo>
                  <a:pt x="186" y="4458"/>
                </a:lnTo>
                <a:cubicBezTo>
                  <a:pt x="161" y="4458"/>
                  <a:pt x="137" y="4453"/>
                  <a:pt x="114" y="4444"/>
                </a:cubicBezTo>
                <a:cubicBezTo>
                  <a:pt x="92" y="4434"/>
                  <a:pt x="72" y="4421"/>
                  <a:pt x="54" y="4404"/>
                </a:cubicBezTo>
                <a:cubicBezTo>
                  <a:pt x="37" y="4386"/>
                  <a:pt x="23" y="4366"/>
                  <a:pt x="14" y="4343"/>
                </a:cubicBezTo>
                <a:cubicBezTo>
                  <a:pt x="5" y="4321"/>
                  <a:pt x="0" y="4297"/>
                  <a:pt x="0" y="4272"/>
                </a:cubicBezTo>
                <a:moveTo>
                  <a:pt x="23" y="186"/>
                </a:moveTo>
                <a:lnTo>
                  <a:pt x="23" y="4272"/>
                </a:lnTo>
                <a:cubicBezTo>
                  <a:pt x="23" y="4283"/>
                  <a:pt x="24" y="4294"/>
                  <a:pt x="26" y="4304"/>
                </a:cubicBezTo>
                <a:cubicBezTo>
                  <a:pt x="28" y="4314"/>
                  <a:pt x="31" y="4325"/>
                  <a:pt x="35" y="4335"/>
                </a:cubicBezTo>
                <a:cubicBezTo>
                  <a:pt x="40" y="4344"/>
                  <a:pt x="45" y="4354"/>
                  <a:pt x="50" y="4363"/>
                </a:cubicBezTo>
                <a:cubicBezTo>
                  <a:pt x="56" y="4371"/>
                  <a:pt x="63" y="4380"/>
                  <a:pt x="71" y="4387"/>
                </a:cubicBezTo>
                <a:cubicBezTo>
                  <a:pt x="78" y="4395"/>
                  <a:pt x="86" y="4402"/>
                  <a:pt x="95" y="4407"/>
                </a:cubicBezTo>
                <a:cubicBezTo>
                  <a:pt x="104" y="4413"/>
                  <a:pt x="114" y="4418"/>
                  <a:pt x="123" y="4422"/>
                </a:cubicBezTo>
                <a:cubicBezTo>
                  <a:pt x="133" y="4427"/>
                  <a:pt x="143" y="4430"/>
                  <a:pt x="154" y="4432"/>
                </a:cubicBezTo>
                <a:cubicBezTo>
                  <a:pt x="164" y="4434"/>
                  <a:pt x="175" y="4435"/>
                  <a:pt x="186" y="4435"/>
                </a:cubicBezTo>
                <a:lnTo>
                  <a:pt x="5758" y="4435"/>
                </a:lnTo>
                <a:cubicBezTo>
                  <a:pt x="5768" y="4435"/>
                  <a:pt x="5779" y="4434"/>
                  <a:pt x="5789" y="4432"/>
                </a:cubicBezTo>
                <a:cubicBezTo>
                  <a:pt x="5800" y="4430"/>
                  <a:pt x="5810" y="4427"/>
                  <a:pt x="5820" y="4422"/>
                </a:cubicBezTo>
                <a:cubicBezTo>
                  <a:pt x="5830" y="4418"/>
                  <a:pt x="5839" y="4413"/>
                  <a:pt x="5848" y="4407"/>
                </a:cubicBezTo>
                <a:cubicBezTo>
                  <a:pt x="5857" y="4402"/>
                  <a:pt x="5865" y="4395"/>
                  <a:pt x="5873" y="4387"/>
                </a:cubicBezTo>
                <a:cubicBezTo>
                  <a:pt x="5880" y="4380"/>
                  <a:pt x="5887" y="4371"/>
                  <a:pt x="5893" y="4363"/>
                </a:cubicBezTo>
                <a:cubicBezTo>
                  <a:pt x="5899" y="4354"/>
                  <a:pt x="5904" y="4344"/>
                  <a:pt x="5908" y="4335"/>
                </a:cubicBezTo>
                <a:cubicBezTo>
                  <a:pt x="5912" y="4325"/>
                  <a:pt x="5915" y="4314"/>
                  <a:pt x="5917" y="4304"/>
                </a:cubicBezTo>
                <a:cubicBezTo>
                  <a:pt x="5919" y="4294"/>
                  <a:pt x="5920" y="4283"/>
                  <a:pt x="5920" y="4272"/>
                </a:cubicBezTo>
                <a:lnTo>
                  <a:pt x="5920" y="186"/>
                </a:lnTo>
                <a:cubicBezTo>
                  <a:pt x="5920" y="175"/>
                  <a:pt x="5919" y="165"/>
                  <a:pt x="5917" y="154"/>
                </a:cubicBezTo>
                <a:cubicBezTo>
                  <a:pt x="5915" y="144"/>
                  <a:pt x="5912" y="133"/>
                  <a:pt x="5908" y="124"/>
                </a:cubicBezTo>
                <a:cubicBezTo>
                  <a:pt x="5904" y="114"/>
                  <a:pt x="5899" y="104"/>
                  <a:pt x="5893" y="96"/>
                </a:cubicBezTo>
                <a:cubicBezTo>
                  <a:pt x="5887" y="87"/>
                  <a:pt x="5880" y="78"/>
                  <a:pt x="5873" y="71"/>
                </a:cubicBezTo>
                <a:cubicBezTo>
                  <a:pt x="5865" y="63"/>
                  <a:pt x="5857" y="57"/>
                  <a:pt x="5848" y="51"/>
                </a:cubicBezTo>
                <a:cubicBezTo>
                  <a:pt x="5839" y="45"/>
                  <a:pt x="5830" y="40"/>
                  <a:pt x="5820" y="36"/>
                </a:cubicBezTo>
                <a:cubicBezTo>
                  <a:pt x="5810" y="32"/>
                  <a:pt x="5800" y="29"/>
                  <a:pt x="5789" y="26"/>
                </a:cubicBezTo>
                <a:cubicBezTo>
                  <a:pt x="5779" y="24"/>
                  <a:pt x="5768" y="23"/>
                  <a:pt x="5758" y="23"/>
                </a:cubicBezTo>
                <a:lnTo>
                  <a:pt x="186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9"/>
                  <a:pt x="133" y="32"/>
                  <a:pt x="123" y="36"/>
                </a:cubicBezTo>
                <a:cubicBezTo>
                  <a:pt x="114" y="40"/>
                  <a:pt x="104" y="45"/>
                  <a:pt x="95" y="51"/>
                </a:cubicBezTo>
                <a:cubicBezTo>
                  <a:pt x="86" y="57"/>
                  <a:pt x="78" y="63"/>
                  <a:pt x="71" y="71"/>
                </a:cubicBezTo>
                <a:cubicBezTo>
                  <a:pt x="63" y="78"/>
                  <a:pt x="56" y="87"/>
                  <a:pt x="50" y="96"/>
                </a:cubicBezTo>
                <a:cubicBezTo>
                  <a:pt x="45" y="104"/>
                  <a:pt x="40" y="114"/>
                  <a:pt x="35" y="124"/>
                </a:cubicBezTo>
                <a:cubicBezTo>
                  <a:pt x="31" y="133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76" name="图片 375"/>
          <p:cNvPicPr/>
          <p:nvPr/>
        </p:nvPicPr>
        <p:blipFill>
          <a:blip r:embed="rId6"/>
          <a:stretch/>
        </p:blipFill>
        <p:spPr>
          <a:xfrm>
            <a:off x="3952800" y="284112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7" name="文本框 376"/>
          <p:cNvSpPr txBox="1"/>
          <p:nvPr/>
        </p:nvSpPr>
        <p:spPr>
          <a:xfrm>
            <a:off x="1701000" y="426636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93C5FD"/>
                </a:solidFill>
                <a:effectLst/>
                <a:uFillTx/>
                <a:latin typeface="Arial"/>
                <a:ea typeface="Arial"/>
              </a:rPr>
              <a:t>1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8" name="文本框 377"/>
          <p:cNvSpPr txBox="1"/>
          <p:nvPr/>
        </p:nvSpPr>
        <p:spPr>
          <a:xfrm>
            <a:off x="3799440" y="329796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数据分析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9" name="文本框 378"/>
          <p:cNvSpPr txBox="1"/>
          <p:nvPr/>
        </p:nvSpPr>
        <p:spPr>
          <a:xfrm>
            <a:off x="3222720" y="358920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分析各环节耗时情况，识别出耗时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0" name="文本框 379"/>
          <p:cNvSpPr txBox="1"/>
          <p:nvPr/>
        </p:nvSpPr>
        <p:spPr>
          <a:xfrm>
            <a:off x="3690720" y="3756600"/>
            <a:ext cx="82224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较长的操作环节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1" name="文本框 380"/>
          <p:cNvSpPr txBox="1"/>
          <p:nvPr/>
        </p:nvSpPr>
        <p:spPr>
          <a:xfrm>
            <a:off x="3929400" y="42584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步骤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2" name="任意多边形 381"/>
          <p:cNvSpPr/>
          <p:nvPr/>
        </p:nvSpPr>
        <p:spPr>
          <a:xfrm>
            <a:off x="5523480" y="2573640"/>
            <a:ext cx="2139840" cy="1604880"/>
          </a:xfrm>
          <a:custGeom>
            <a:avLst/>
            <a:gdLst/>
            <a:ahLst/>
            <a:cxnLst/>
            <a:rect l="0" t="0" r="r" b="b"/>
            <a:pathLst>
              <a:path w="5944" h="4458">
                <a:moveTo>
                  <a:pt x="14" y="115"/>
                </a:move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5758" y="0"/>
                </a:lnTo>
                <a:cubicBezTo>
                  <a:pt x="5783" y="0"/>
                  <a:pt x="5806" y="5"/>
                  <a:pt x="5829" y="14"/>
                </a:cubicBezTo>
                <a:cubicBezTo>
                  <a:pt x="5852" y="24"/>
                  <a:pt x="5872" y="37"/>
                  <a:pt x="5889" y="55"/>
                </a:cubicBezTo>
                <a:cubicBezTo>
                  <a:pt x="5907" y="72"/>
                  <a:pt x="5920" y="92"/>
                  <a:pt x="5930" y="115"/>
                </a:cubicBezTo>
                <a:cubicBezTo>
                  <a:pt x="5939" y="138"/>
                  <a:pt x="5944" y="161"/>
                  <a:pt x="5944" y="186"/>
                </a:cubicBezTo>
                <a:lnTo>
                  <a:pt x="5944" y="4272"/>
                </a:lnTo>
                <a:cubicBezTo>
                  <a:pt x="5944" y="4297"/>
                  <a:pt x="5939" y="4321"/>
                  <a:pt x="5930" y="4343"/>
                </a:cubicBezTo>
                <a:cubicBezTo>
                  <a:pt x="5920" y="4366"/>
                  <a:pt x="5907" y="4386"/>
                  <a:pt x="5889" y="4404"/>
                </a:cubicBezTo>
                <a:cubicBezTo>
                  <a:pt x="5872" y="4421"/>
                  <a:pt x="5852" y="4434"/>
                  <a:pt x="5829" y="4444"/>
                </a:cubicBezTo>
                <a:cubicBezTo>
                  <a:pt x="5806" y="4453"/>
                  <a:pt x="5783" y="4458"/>
                  <a:pt x="5758" y="4458"/>
                </a:cubicBezTo>
                <a:lnTo>
                  <a:pt x="186" y="4458"/>
                </a:lnTo>
                <a:cubicBezTo>
                  <a:pt x="161" y="4458"/>
                  <a:pt x="138" y="4453"/>
                  <a:pt x="115" y="4444"/>
                </a:cubicBezTo>
                <a:cubicBezTo>
                  <a:pt x="92" y="4434"/>
                  <a:pt x="72" y="4421"/>
                  <a:pt x="55" y="4404"/>
                </a:cubicBezTo>
                <a:cubicBezTo>
                  <a:pt x="37" y="4386"/>
                  <a:pt x="24" y="4366"/>
                  <a:pt x="14" y="4343"/>
                </a:cubicBezTo>
                <a:cubicBezTo>
                  <a:pt x="5" y="4321"/>
                  <a:pt x="0" y="4297"/>
                  <a:pt x="0" y="4272"/>
                </a:cubicBez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83" name="任意多边形 382"/>
          <p:cNvSpPr/>
          <p:nvPr/>
        </p:nvSpPr>
        <p:spPr>
          <a:xfrm>
            <a:off x="5523480" y="2573640"/>
            <a:ext cx="2139840" cy="1604880"/>
          </a:xfrm>
          <a:custGeom>
            <a:avLst/>
            <a:gdLst/>
            <a:ahLst/>
            <a:cxnLst/>
            <a:rect l="0" t="0" r="r" b="b"/>
            <a:pathLst>
              <a:path w="5944" h="4458">
                <a:moveTo>
                  <a:pt x="0" y="4272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5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5758" y="0"/>
                </a:lnTo>
                <a:cubicBezTo>
                  <a:pt x="5783" y="0"/>
                  <a:pt x="5806" y="5"/>
                  <a:pt x="5829" y="14"/>
                </a:cubicBezTo>
                <a:cubicBezTo>
                  <a:pt x="5852" y="24"/>
                  <a:pt x="5872" y="37"/>
                  <a:pt x="5889" y="55"/>
                </a:cubicBezTo>
                <a:cubicBezTo>
                  <a:pt x="5907" y="72"/>
                  <a:pt x="5920" y="92"/>
                  <a:pt x="5930" y="115"/>
                </a:cubicBezTo>
                <a:cubicBezTo>
                  <a:pt x="5939" y="138"/>
                  <a:pt x="5944" y="161"/>
                  <a:pt x="5944" y="186"/>
                </a:cubicBezTo>
                <a:lnTo>
                  <a:pt x="5944" y="4272"/>
                </a:lnTo>
                <a:cubicBezTo>
                  <a:pt x="5944" y="4297"/>
                  <a:pt x="5939" y="4321"/>
                  <a:pt x="5930" y="4343"/>
                </a:cubicBezTo>
                <a:cubicBezTo>
                  <a:pt x="5920" y="4366"/>
                  <a:pt x="5907" y="4386"/>
                  <a:pt x="5889" y="4404"/>
                </a:cubicBezTo>
                <a:cubicBezTo>
                  <a:pt x="5872" y="4421"/>
                  <a:pt x="5852" y="4434"/>
                  <a:pt x="5829" y="4444"/>
                </a:cubicBezTo>
                <a:cubicBezTo>
                  <a:pt x="5806" y="4453"/>
                  <a:pt x="5783" y="4458"/>
                  <a:pt x="5758" y="4458"/>
                </a:cubicBezTo>
                <a:lnTo>
                  <a:pt x="186" y="4458"/>
                </a:lnTo>
                <a:cubicBezTo>
                  <a:pt x="161" y="4458"/>
                  <a:pt x="138" y="4453"/>
                  <a:pt x="115" y="4444"/>
                </a:cubicBezTo>
                <a:cubicBezTo>
                  <a:pt x="92" y="4434"/>
                  <a:pt x="72" y="4421"/>
                  <a:pt x="55" y="4404"/>
                </a:cubicBezTo>
                <a:cubicBezTo>
                  <a:pt x="37" y="4386"/>
                  <a:pt x="24" y="4366"/>
                  <a:pt x="14" y="4343"/>
                </a:cubicBezTo>
                <a:cubicBezTo>
                  <a:pt x="5" y="4321"/>
                  <a:pt x="0" y="4297"/>
                  <a:pt x="0" y="4272"/>
                </a:cubicBezTo>
                <a:moveTo>
                  <a:pt x="24" y="186"/>
                </a:moveTo>
                <a:lnTo>
                  <a:pt x="24" y="4272"/>
                </a:lnTo>
                <a:cubicBezTo>
                  <a:pt x="24" y="4283"/>
                  <a:pt x="25" y="4294"/>
                  <a:pt x="27" y="4304"/>
                </a:cubicBezTo>
                <a:cubicBezTo>
                  <a:pt x="29" y="4314"/>
                  <a:pt x="32" y="4325"/>
                  <a:pt x="36" y="4335"/>
                </a:cubicBezTo>
                <a:cubicBezTo>
                  <a:pt x="40" y="4344"/>
                  <a:pt x="45" y="4354"/>
                  <a:pt x="51" y="4363"/>
                </a:cubicBezTo>
                <a:cubicBezTo>
                  <a:pt x="57" y="4371"/>
                  <a:pt x="64" y="4380"/>
                  <a:pt x="71" y="4387"/>
                </a:cubicBezTo>
                <a:cubicBezTo>
                  <a:pt x="79" y="4395"/>
                  <a:pt x="87" y="4402"/>
                  <a:pt x="96" y="4407"/>
                </a:cubicBezTo>
                <a:cubicBezTo>
                  <a:pt x="105" y="4413"/>
                  <a:pt x="114" y="4418"/>
                  <a:pt x="124" y="4422"/>
                </a:cubicBezTo>
                <a:cubicBezTo>
                  <a:pt x="134" y="4427"/>
                  <a:pt x="144" y="4430"/>
                  <a:pt x="154" y="4432"/>
                </a:cubicBezTo>
                <a:cubicBezTo>
                  <a:pt x="165" y="4434"/>
                  <a:pt x="175" y="4435"/>
                  <a:pt x="186" y="4435"/>
                </a:cubicBezTo>
                <a:lnTo>
                  <a:pt x="5758" y="4435"/>
                </a:lnTo>
                <a:cubicBezTo>
                  <a:pt x="5769" y="4435"/>
                  <a:pt x="5779" y="4434"/>
                  <a:pt x="5790" y="4432"/>
                </a:cubicBezTo>
                <a:cubicBezTo>
                  <a:pt x="5800" y="4430"/>
                  <a:pt x="5810" y="4427"/>
                  <a:pt x="5820" y="4422"/>
                </a:cubicBezTo>
                <a:cubicBezTo>
                  <a:pt x="5830" y="4418"/>
                  <a:pt x="5840" y="4413"/>
                  <a:pt x="5848" y="4407"/>
                </a:cubicBezTo>
                <a:cubicBezTo>
                  <a:pt x="5857" y="4402"/>
                  <a:pt x="5866" y="4395"/>
                  <a:pt x="5873" y="4387"/>
                </a:cubicBezTo>
                <a:cubicBezTo>
                  <a:pt x="5881" y="4380"/>
                  <a:pt x="5887" y="4371"/>
                  <a:pt x="5893" y="4363"/>
                </a:cubicBezTo>
                <a:cubicBezTo>
                  <a:pt x="5899" y="4354"/>
                  <a:pt x="5904" y="4344"/>
                  <a:pt x="5908" y="4335"/>
                </a:cubicBezTo>
                <a:cubicBezTo>
                  <a:pt x="5912" y="4325"/>
                  <a:pt x="5915" y="4314"/>
                  <a:pt x="5918" y="4304"/>
                </a:cubicBezTo>
                <a:cubicBezTo>
                  <a:pt x="5920" y="4294"/>
                  <a:pt x="5921" y="4283"/>
                  <a:pt x="5921" y="4272"/>
                </a:cubicBezTo>
                <a:lnTo>
                  <a:pt x="5921" y="186"/>
                </a:lnTo>
                <a:cubicBezTo>
                  <a:pt x="5921" y="175"/>
                  <a:pt x="5920" y="165"/>
                  <a:pt x="5918" y="154"/>
                </a:cubicBezTo>
                <a:cubicBezTo>
                  <a:pt x="5915" y="144"/>
                  <a:pt x="5912" y="133"/>
                  <a:pt x="5908" y="124"/>
                </a:cubicBezTo>
                <a:cubicBezTo>
                  <a:pt x="5904" y="114"/>
                  <a:pt x="5899" y="104"/>
                  <a:pt x="5893" y="96"/>
                </a:cubicBezTo>
                <a:cubicBezTo>
                  <a:pt x="5887" y="87"/>
                  <a:pt x="5881" y="78"/>
                  <a:pt x="5873" y="71"/>
                </a:cubicBezTo>
                <a:cubicBezTo>
                  <a:pt x="5866" y="63"/>
                  <a:pt x="5857" y="57"/>
                  <a:pt x="5848" y="51"/>
                </a:cubicBezTo>
                <a:cubicBezTo>
                  <a:pt x="5840" y="45"/>
                  <a:pt x="5830" y="40"/>
                  <a:pt x="5820" y="36"/>
                </a:cubicBezTo>
                <a:cubicBezTo>
                  <a:pt x="5810" y="32"/>
                  <a:pt x="5800" y="29"/>
                  <a:pt x="5790" y="26"/>
                </a:cubicBezTo>
                <a:cubicBezTo>
                  <a:pt x="5779" y="24"/>
                  <a:pt x="5769" y="23"/>
                  <a:pt x="5758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9"/>
                  <a:pt x="134" y="32"/>
                  <a:pt x="124" y="36"/>
                </a:cubicBezTo>
                <a:cubicBezTo>
                  <a:pt x="114" y="40"/>
                  <a:pt x="105" y="45"/>
                  <a:pt x="96" y="51"/>
                </a:cubicBezTo>
                <a:cubicBezTo>
                  <a:pt x="87" y="57"/>
                  <a:pt x="79" y="63"/>
                  <a:pt x="71" y="71"/>
                </a:cubicBezTo>
                <a:cubicBezTo>
                  <a:pt x="64" y="78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7" y="154"/>
                </a:cubicBezTo>
                <a:cubicBezTo>
                  <a:pt x="25" y="165"/>
                  <a:pt x="24" y="175"/>
                  <a:pt x="24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84" name="图片 383"/>
          <p:cNvPicPr/>
          <p:nvPr/>
        </p:nvPicPr>
        <p:blipFill>
          <a:blip r:embed="rId7"/>
          <a:stretch/>
        </p:blipFill>
        <p:spPr>
          <a:xfrm>
            <a:off x="6442920" y="284112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5" name="文本框 384"/>
          <p:cNvSpPr txBox="1"/>
          <p:nvPr/>
        </p:nvSpPr>
        <p:spPr>
          <a:xfrm>
            <a:off x="4196880" y="426636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93C5FD"/>
                </a:solidFill>
                <a:effectLst/>
                <a:uFillTx/>
                <a:latin typeface="Arial"/>
                <a:ea typeface="Arial"/>
              </a:rPr>
              <a:t>2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6" name="文本框 385"/>
          <p:cNvSpPr txBox="1"/>
          <p:nvPr/>
        </p:nvSpPr>
        <p:spPr>
          <a:xfrm>
            <a:off x="6295320" y="329796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瓶颈定位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7" name="文本框 386"/>
          <p:cNvSpPr txBox="1"/>
          <p:nvPr/>
        </p:nvSpPr>
        <p:spPr>
          <a:xfrm>
            <a:off x="5718600" y="358920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根据时间分布确定系统瓶颈，找出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8" name="文本框 387"/>
          <p:cNvSpPr txBox="1"/>
          <p:nvPr/>
        </p:nvSpPr>
        <p:spPr>
          <a:xfrm>
            <a:off x="6069600" y="375660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影响性能的关键因素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9" name="文本框 388"/>
          <p:cNvSpPr txBox="1"/>
          <p:nvPr/>
        </p:nvSpPr>
        <p:spPr>
          <a:xfrm>
            <a:off x="6425280" y="42584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步骤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0" name="任意多边形 389"/>
          <p:cNvSpPr/>
          <p:nvPr/>
        </p:nvSpPr>
        <p:spPr>
          <a:xfrm>
            <a:off x="8022240" y="2573640"/>
            <a:ext cx="2139840" cy="1604880"/>
          </a:xfrm>
          <a:custGeom>
            <a:avLst/>
            <a:gdLst/>
            <a:ahLst/>
            <a:cxnLst/>
            <a:rect l="0" t="0" r="r" b="b"/>
            <a:pathLst>
              <a:path w="5944" h="4458">
                <a:moveTo>
                  <a:pt x="14" y="115"/>
                </a:move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5758" y="0"/>
                </a:lnTo>
                <a:cubicBezTo>
                  <a:pt x="5783" y="0"/>
                  <a:pt x="5806" y="5"/>
                  <a:pt x="5829" y="14"/>
                </a:cubicBezTo>
                <a:cubicBezTo>
                  <a:pt x="5852" y="24"/>
                  <a:pt x="5872" y="37"/>
                  <a:pt x="5889" y="55"/>
                </a:cubicBezTo>
                <a:cubicBezTo>
                  <a:pt x="5907" y="72"/>
                  <a:pt x="5920" y="92"/>
                  <a:pt x="5929" y="115"/>
                </a:cubicBezTo>
                <a:cubicBezTo>
                  <a:pt x="5939" y="138"/>
                  <a:pt x="5944" y="161"/>
                  <a:pt x="5944" y="186"/>
                </a:cubicBezTo>
                <a:lnTo>
                  <a:pt x="5944" y="4272"/>
                </a:lnTo>
                <a:cubicBezTo>
                  <a:pt x="5944" y="4297"/>
                  <a:pt x="5939" y="4321"/>
                  <a:pt x="5929" y="4343"/>
                </a:cubicBezTo>
                <a:cubicBezTo>
                  <a:pt x="5920" y="4366"/>
                  <a:pt x="5907" y="4386"/>
                  <a:pt x="5889" y="4404"/>
                </a:cubicBezTo>
                <a:cubicBezTo>
                  <a:pt x="5872" y="4421"/>
                  <a:pt x="5852" y="4434"/>
                  <a:pt x="5829" y="4444"/>
                </a:cubicBezTo>
                <a:cubicBezTo>
                  <a:pt x="5806" y="4453"/>
                  <a:pt x="5782" y="4458"/>
                  <a:pt x="5758" y="4458"/>
                </a:cubicBezTo>
                <a:lnTo>
                  <a:pt x="186" y="4458"/>
                </a:lnTo>
                <a:cubicBezTo>
                  <a:pt x="161" y="4458"/>
                  <a:pt x="137" y="4453"/>
                  <a:pt x="115" y="4444"/>
                </a:cubicBezTo>
                <a:cubicBezTo>
                  <a:pt x="92" y="4434"/>
                  <a:pt x="72" y="4421"/>
                  <a:pt x="54" y="4404"/>
                </a:cubicBezTo>
                <a:cubicBezTo>
                  <a:pt x="37" y="4386"/>
                  <a:pt x="24" y="4366"/>
                  <a:pt x="14" y="4343"/>
                </a:cubicBezTo>
                <a:cubicBezTo>
                  <a:pt x="5" y="4321"/>
                  <a:pt x="0" y="4297"/>
                  <a:pt x="0" y="4272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91" name="任意多边形 390"/>
          <p:cNvSpPr/>
          <p:nvPr/>
        </p:nvSpPr>
        <p:spPr>
          <a:xfrm>
            <a:off x="8022240" y="2573640"/>
            <a:ext cx="2139840" cy="1604880"/>
          </a:xfrm>
          <a:custGeom>
            <a:avLst/>
            <a:gdLst/>
            <a:ahLst/>
            <a:cxnLst/>
            <a:rect l="0" t="0" r="r" b="b"/>
            <a:pathLst>
              <a:path w="5944" h="4458">
                <a:moveTo>
                  <a:pt x="0" y="4272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5758" y="0"/>
                </a:lnTo>
                <a:cubicBezTo>
                  <a:pt x="5782" y="0"/>
                  <a:pt x="5806" y="5"/>
                  <a:pt x="5829" y="14"/>
                </a:cubicBezTo>
                <a:cubicBezTo>
                  <a:pt x="5852" y="24"/>
                  <a:pt x="5872" y="37"/>
                  <a:pt x="5889" y="55"/>
                </a:cubicBezTo>
                <a:cubicBezTo>
                  <a:pt x="5907" y="72"/>
                  <a:pt x="5920" y="92"/>
                  <a:pt x="5929" y="115"/>
                </a:cubicBezTo>
                <a:cubicBezTo>
                  <a:pt x="5939" y="138"/>
                  <a:pt x="5944" y="161"/>
                  <a:pt x="5944" y="186"/>
                </a:cubicBezTo>
                <a:lnTo>
                  <a:pt x="5944" y="4272"/>
                </a:lnTo>
                <a:cubicBezTo>
                  <a:pt x="5944" y="4297"/>
                  <a:pt x="5939" y="4321"/>
                  <a:pt x="5929" y="4343"/>
                </a:cubicBezTo>
                <a:cubicBezTo>
                  <a:pt x="5920" y="4366"/>
                  <a:pt x="5907" y="4386"/>
                  <a:pt x="5889" y="4404"/>
                </a:cubicBezTo>
                <a:cubicBezTo>
                  <a:pt x="5872" y="4421"/>
                  <a:pt x="5852" y="4434"/>
                  <a:pt x="5829" y="4444"/>
                </a:cubicBezTo>
                <a:cubicBezTo>
                  <a:pt x="5806" y="4453"/>
                  <a:pt x="5782" y="4458"/>
                  <a:pt x="5758" y="4458"/>
                </a:cubicBezTo>
                <a:lnTo>
                  <a:pt x="186" y="4458"/>
                </a:lnTo>
                <a:cubicBezTo>
                  <a:pt x="161" y="4458"/>
                  <a:pt x="137" y="4453"/>
                  <a:pt x="115" y="4444"/>
                </a:cubicBezTo>
                <a:cubicBezTo>
                  <a:pt x="92" y="4434"/>
                  <a:pt x="72" y="4421"/>
                  <a:pt x="54" y="4404"/>
                </a:cubicBezTo>
                <a:cubicBezTo>
                  <a:pt x="37" y="4386"/>
                  <a:pt x="24" y="4366"/>
                  <a:pt x="14" y="4343"/>
                </a:cubicBezTo>
                <a:cubicBezTo>
                  <a:pt x="5" y="4321"/>
                  <a:pt x="0" y="4297"/>
                  <a:pt x="0" y="4272"/>
                </a:cubicBezTo>
                <a:moveTo>
                  <a:pt x="23" y="186"/>
                </a:moveTo>
                <a:lnTo>
                  <a:pt x="23" y="4272"/>
                </a:lnTo>
                <a:cubicBezTo>
                  <a:pt x="23" y="4283"/>
                  <a:pt x="24" y="4294"/>
                  <a:pt x="26" y="4304"/>
                </a:cubicBezTo>
                <a:cubicBezTo>
                  <a:pt x="28" y="4314"/>
                  <a:pt x="32" y="4325"/>
                  <a:pt x="36" y="4335"/>
                </a:cubicBezTo>
                <a:cubicBezTo>
                  <a:pt x="40" y="4344"/>
                  <a:pt x="45" y="4354"/>
                  <a:pt x="51" y="4363"/>
                </a:cubicBezTo>
                <a:cubicBezTo>
                  <a:pt x="57" y="4371"/>
                  <a:pt x="63" y="4380"/>
                  <a:pt x="71" y="4387"/>
                </a:cubicBezTo>
                <a:cubicBezTo>
                  <a:pt x="78" y="4395"/>
                  <a:pt x="87" y="4402"/>
                  <a:pt x="95" y="4407"/>
                </a:cubicBezTo>
                <a:cubicBezTo>
                  <a:pt x="104" y="4413"/>
                  <a:pt x="114" y="4418"/>
                  <a:pt x="124" y="4422"/>
                </a:cubicBezTo>
                <a:cubicBezTo>
                  <a:pt x="133" y="4427"/>
                  <a:pt x="144" y="4430"/>
                  <a:pt x="154" y="4432"/>
                </a:cubicBezTo>
                <a:cubicBezTo>
                  <a:pt x="164" y="4434"/>
                  <a:pt x="175" y="4435"/>
                  <a:pt x="186" y="4435"/>
                </a:cubicBezTo>
                <a:lnTo>
                  <a:pt x="5758" y="4435"/>
                </a:lnTo>
                <a:cubicBezTo>
                  <a:pt x="5769" y="4435"/>
                  <a:pt x="5779" y="4434"/>
                  <a:pt x="5790" y="4432"/>
                </a:cubicBezTo>
                <a:cubicBezTo>
                  <a:pt x="5800" y="4430"/>
                  <a:pt x="5810" y="4427"/>
                  <a:pt x="5820" y="4422"/>
                </a:cubicBezTo>
                <a:cubicBezTo>
                  <a:pt x="5830" y="4418"/>
                  <a:pt x="5839" y="4413"/>
                  <a:pt x="5848" y="4407"/>
                </a:cubicBezTo>
                <a:cubicBezTo>
                  <a:pt x="5857" y="4402"/>
                  <a:pt x="5865" y="4395"/>
                  <a:pt x="5873" y="4387"/>
                </a:cubicBezTo>
                <a:cubicBezTo>
                  <a:pt x="5880" y="4380"/>
                  <a:pt x="5887" y="4371"/>
                  <a:pt x="5893" y="4363"/>
                </a:cubicBezTo>
                <a:cubicBezTo>
                  <a:pt x="5899" y="4354"/>
                  <a:pt x="5904" y="4344"/>
                  <a:pt x="5908" y="4335"/>
                </a:cubicBezTo>
                <a:cubicBezTo>
                  <a:pt x="5912" y="4325"/>
                  <a:pt x="5915" y="4314"/>
                  <a:pt x="5917" y="4304"/>
                </a:cubicBezTo>
                <a:cubicBezTo>
                  <a:pt x="5919" y="4294"/>
                  <a:pt x="5920" y="4283"/>
                  <a:pt x="5920" y="4272"/>
                </a:cubicBezTo>
                <a:lnTo>
                  <a:pt x="5920" y="186"/>
                </a:lnTo>
                <a:cubicBezTo>
                  <a:pt x="5920" y="175"/>
                  <a:pt x="5919" y="165"/>
                  <a:pt x="5917" y="154"/>
                </a:cubicBezTo>
                <a:cubicBezTo>
                  <a:pt x="5915" y="144"/>
                  <a:pt x="5912" y="133"/>
                  <a:pt x="5908" y="124"/>
                </a:cubicBezTo>
                <a:cubicBezTo>
                  <a:pt x="5904" y="114"/>
                  <a:pt x="5899" y="104"/>
                  <a:pt x="5893" y="96"/>
                </a:cubicBezTo>
                <a:cubicBezTo>
                  <a:pt x="5887" y="87"/>
                  <a:pt x="5880" y="78"/>
                  <a:pt x="5873" y="71"/>
                </a:cubicBezTo>
                <a:cubicBezTo>
                  <a:pt x="5865" y="63"/>
                  <a:pt x="5857" y="57"/>
                  <a:pt x="5848" y="51"/>
                </a:cubicBezTo>
                <a:cubicBezTo>
                  <a:pt x="5839" y="45"/>
                  <a:pt x="5830" y="40"/>
                  <a:pt x="5820" y="36"/>
                </a:cubicBezTo>
                <a:cubicBezTo>
                  <a:pt x="5810" y="32"/>
                  <a:pt x="5800" y="29"/>
                  <a:pt x="5790" y="26"/>
                </a:cubicBezTo>
                <a:cubicBezTo>
                  <a:pt x="5779" y="24"/>
                  <a:pt x="5769" y="23"/>
                  <a:pt x="5758" y="23"/>
                </a:cubicBezTo>
                <a:lnTo>
                  <a:pt x="186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4" y="29"/>
                  <a:pt x="133" y="32"/>
                  <a:pt x="124" y="36"/>
                </a:cubicBezTo>
                <a:cubicBezTo>
                  <a:pt x="114" y="40"/>
                  <a:pt x="104" y="45"/>
                  <a:pt x="95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8"/>
                  <a:pt x="57" y="87"/>
                  <a:pt x="51" y="96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392" name="图片 391"/>
          <p:cNvPicPr/>
          <p:nvPr/>
        </p:nvPicPr>
        <p:blipFill>
          <a:blip r:embed="rId8"/>
          <a:stretch/>
        </p:blipFill>
        <p:spPr>
          <a:xfrm>
            <a:off x="8941680" y="2841120"/>
            <a:ext cx="300600" cy="3006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3" name="文本框 392"/>
          <p:cNvSpPr txBox="1"/>
          <p:nvPr/>
        </p:nvSpPr>
        <p:spPr>
          <a:xfrm>
            <a:off x="6692400" y="426636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93C5FD"/>
                </a:solidFill>
                <a:effectLst/>
                <a:uFillTx/>
                <a:latin typeface="Arial"/>
                <a:ea typeface="Arial"/>
              </a:rPr>
              <a:t>3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4" name="文本框 393"/>
          <p:cNvSpPr txBox="1"/>
          <p:nvPr/>
        </p:nvSpPr>
        <p:spPr>
          <a:xfrm>
            <a:off x="8790840" y="329796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优化方案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5" name="文本框 394"/>
          <p:cNvSpPr txBox="1"/>
          <p:nvPr/>
        </p:nvSpPr>
        <p:spPr>
          <a:xfrm>
            <a:off x="8214480" y="358920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针对瓶颈环节制定优化策略，为后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6" name="文本框 395"/>
          <p:cNvSpPr txBox="1"/>
          <p:nvPr/>
        </p:nvSpPr>
        <p:spPr>
          <a:xfrm>
            <a:off x="8565480" y="375660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续优化提供数据支持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7" name="文本框 396"/>
          <p:cNvSpPr txBox="1"/>
          <p:nvPr/>
        </p:nvSpPr>
        <p:spPr>
          <a:xfrm>
            <a:off x="8920800" y="4258440"/>
            <a:ext cx="2689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步骤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8" name="文本框 397"/>
          <p:cNvSpPr txBox="1"/>
          <p:nvPr/>
        </p:nvSpPr>
        <p:spPr>
          <a:xfrm>
            <a:off x="9188280" y="426636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1" u="none" strike="noStrike">
                <a:solidFill>
                  <a:srgbClr val="FFB86A"/>
                </a:solidFill>
                <a:effectLst/>
                <a:uFillTx/>
                <a:latin typeface="Arial"/>
                <a:ea typeface="Arial"/>
              </a:rPr>
              <a:t>4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9" name="文本框 398"/>
          <p:cNvSpPr txBox="1"/>
          <p:nvPr/>
        </p:nvSpPr>
        <p:spPr>
          <a:xfrm>
            <a:off x="534960" y="4197240"/>
            <a:ext cx="447840" cy="2246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580" b="1" u="none" strike="noStrike">
                <a:solidFill>
                  <a:srgbClr val="FFFFFF"/>
                </a:solidFill>
                <a:effectLst/>
                <a:uFillTx/>
                <a:latin typeface="Arial"/>
                <a:ea typeface="Arial"/>
              </a:rPr>
              <a:t>RAG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0" name="任意多边形 399"/>
          <p:cNvSpPr/>
          <p:nvPr/>
        </p:nvSpPr>
        <p:spPr>
          <a:xfrm>
            <a:off x="534600" y="4679640"/>
            <a:ext cx="351360" cy="401400"/>
          </a:xfrm>
          <a:custGeom>
            <a:avLst/>
            <a:gdLst/>
            <a:ahLst/>
            <a:cxnLst/>
            <a:rect l="0" t="0" r="r" b="b"/>
            <a:pathLst>
              <a:path w="976" h="1115">
                <a:moveTo>
                  <a:pt x="0" y="627"/>
                </a:moveTo>
                <a:lnTo>
                  <a:pt x="0" y="487"/>
                </a:lnTo>
                <a:cubicBezTo>
                  <a:pt x="0" y="455"/>
                  <a:pt x="3" y="424"/>
                  <a:pt x="10" y="392"/>
                </a:cubicBezTo>
                <a:cubicBezTo>
                  <a:pt x="16" y="361"/>
                  <a:pt x="25" y="330"/>
                  <a:pt x="37" y="301"/>
                </a:cubicBezTo>
                <a:cubicBezTo>
                  <a:pt x="49" y="271"/>
                  <a:pt x="65" y="243"/>
                  <a:pt x="82" y="216"/>
                </a:cubicBezTo>
                <a:cubicBezTo>
                  <a:pt x="100" y="190"/>
                  <a:pt x="120" y="165"/>
                  <a:pt x="143" y="143"/>
                </a:cubicBezTo>
                <a:cubicBezTo>
                  <a:pt x="166" y="120"/>
                  <a:pt x="190" y="100"/>
                  <a:pt x="217" y="82"/>
                </a:cubicBezTo>
                <a:cubicBezTo>
                  <a:pt x="243" y="64"/>
                  <a:pt x="271" y="49"/>
                  <a:pt x="301" y="37"/>
                </a:cubicBezTo>
                <a:cubicBezTo>
                  <a:pt x="331" y="25"/>
                  <a:pt x="361" y="15"/>
                  <a:pt x="393" y="9"/>
                </a:cubicBezTo>
                <a:cubicBezTo>
                  <a:pt x="424" y="3"/>
                  <a:pt x="456" y="0"/>
                  <a:pt x="488" y="0"/>
                </a:cubicBezTo>
                <a:cubicBezTo>
                  <a:pt x="520" y="0"/>
                  <a:pt x="551" y="3"/>
                  <a:pt x="583" y="9"/>
                </a:cubicBezTo>
                <a:cubicBezTo>
                  <a:pt x="614" y="15"/>
                  <a:pt x="645" y="25"/>
                  <a:pt x="674" y="37"/>
                </a:cubicBezTo>
                <a:cubicBezTo>
                  <a:pt x="704" y="49"/>
                  <a:pt x="732" y="64"/>
                  <a:pt x="758" y="82"/>
                </a:cubicBezTo>
                <a:cubicBezTo>
                  <a:pt x="785" y="100"/>
                  <a:pt x="810" y="120"/>
                  <a:pt x="832" y="143"/>
                </a:cubicBezTo>
                <a:cubicBezTo>
                  <a:pt x="855" y="165"/>
                  <a:pt x="875" y="190"/>
                  <a:pt x="893" y="216"/>
                </a:cubicBezTo>
                <a:cubicBezTo>
                  <a:pt x="911" y="243"/>
                  <a:pt x="926" y="271"/>
                  <a:pt x="938" y="301"/>
                </a:cubicBezTo>
                <a:cubicBezTo>
                  <a:pt x="951" y="330"/>
                  <a:pt x="960" y="361"/>
                  <a:pt x="967" y="392"/>
                </a:cubicBezTo>
                <a:cubicBezTo>
                  <a:pt x="973" y="424"/>
                  <a:pt x="976" y="455"/>
                  <a:pt x="976" y="487"/>
                </a:cubicBezTo>
                <a:lnTo>
                  <a:pt x="976" y="627"/>
                </a:lnTo>
                <a:cubicBezTo>
                  <a:pt x="976" y="659"/>
                  <a:pt x="973" y="690"/>
                  <a:pt x="967" y="722"/>
                </a:cubicBezTo>
                <a:cubicBezTo>
                  <a:pt x="960" y="753"/>
                  <a:pt x="951" y="784"/>
                  <a:pt x="938" y="813"/>
                </a:cubicBezTo>
                <a:cubicBezTo>
                  <a:pt x="926" y="843"/>
                  <a:pt x="911" y="871"/>
                  <a:pt x="893" y="897"/>
                </a:cubicBezTo>
                <a:cubicBezTo>
                  <a:pt x="875" y="924"/>
                  <a:pt x="855" y="950"/>
                  <a:pt x="832" y="972"/>
                </a:cubicBezTo>
                <a:cubicBezTo>
                  <a:pt x="810" y="995"/>
                  <a:pt x="785" y="1015"/>
                  <a:pt x="758" y="1033"/>
                </a:cubicBezTo>
                <a:cubicBezTo>
                  <a:pt x="732" y="1051"/>
                  <a:pt x="704" y="1066"/>
                  <a:pt x="674" y="1078"/>
                </a:cubicBezTo>
                <a:cubicBezTo>
                  <a:pt x="645" y="1090"/>
                  <a:pt x="614" y="1099"/>
                  <a:pt x="583" y="1106"/>
                </a:cubicBezTo>
                <a:cubicBezTo>
                  <a:pt x="551" y="1112"/>
                  <a:pt x="520" y="1115"/>
                  <a:pt x="488" y="1115"/>
                </a:cubicBezTo>
                <a:cubicBezTo>
                  <a:pt x="456" y="1115"/>
                  <a:pt x="424" y="1112"/>
                  <a:pt x="393" y="1106"/>
                </a:cubicBezTo>
                <a:cubicBezTo>
                  <a:pt x="361" y="1099"/>
                  <a:pt x="331" y="1090"/>
                  <a:pt x="301" y="1078"/>
                </a:cubicBezTo>
                <a:cubicBezTo>
                  <a:pt x="271" y="1066"/>
                  <a:pt x="243" y="1051"/>
                  <a:pt x="217" y="1033"/>
                </a:cubicBezTo>
                <a:cubicBezTo>
                  <a:pt x="190" y="1015"/>
                  <a:pt x="166" y="995"/>
                  <a:pt x="143" y="972"/>
                </a:cubicBezTo>
                <a:cubicBezTo>
                  <a:pt x="120" y="950"/>
                  <a:pt x="100" y="924"/>
                  <a:pt x="82" y="897"/>
                </a:cubicBezTo>
                <a:cubicBezTo>
                  <a:pt x="65" y="871"/>
                  <a:pt x="49" y="843"/>
                  <a:pt x="37" y="813"/>
                </a:cubicBezTo>
                <a:cubicBezTo>
                  <a:pt x="25" y="784"/>
                  <a:pt x="16" y="753"/>
                  <a:pt x="10" y="722"/>
                </a:cubicBezTo>
                <a:cubicBezTo>
                  <a:pt x="3" y="690"/>
                  <a:pt x="0" y="659"/>
                  <a:pt x="0" y="627"/>
                </a:cubicBezTo>
                <a:close/>
              </a:path>
            </a:pathLst>
          </a:custGeom>
          <a:solidFill>
            <a:srgbClr val="3B82F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01" name="图片 400"/>
          <p:cNvPicPr/>
          <p:nvPr/>
        </p:nvPicPr>
        <p:blipFill>
          <a:blip r:embed="rId9"/>
          <a:stretch/>
        </p:blipFill>
        <p:spPr>
          <a:xfrm>
            <a:off x="635040" y="4780080"/>
            <a:ext cx="15012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2" name="文本框 401"/>
          <p:cNvSpPr txBox="1"/>
          <p:nvPr/>
        </p:nvSpPr>
        <p:spPr>
          <a:xfrm>
            <a:off x="980640" y="4185720"/>
            <a:ext cx="16099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系统常见瓶颈类型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3" name="文本框 402"/>
          <p:cNvSpPr txBox="1"/>
          <p:nvPr/>
        </p:nvSpPr>
        <p:spPr>
          <a:xfrm>
            <a:off x="1019520" y="4668480"/>
            <a:ext cx="105696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查询数据预处理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4" name="任意多边形 403"/>
          <p:cNvSpPr/>
          <p:nvPr/>
        </p:nvSpPr>
        <p:spPr>
          <a:xfrm>
            <a:off x="3877200" y="4679640"/>
            <a:ext cx="368280" cy="401400"/>
          </a:xfrm>
          <a:custGeom>
            <a:avLst/>
            <a:gdLst/>
            <a:ahLst/>
            <a:cxnLst/>
            <a:rect l="0" t="0" r="r" b="b"/>
            <a:pathLst>
              <a:path w="1023" h="1115">
                <a:moveTo>
                  <a:pt x="0" y="603"/>
                </a:moveTo>
                <a:lnTo>
                  <a:pt x="0" y="510"/>
                </a:lnTo>
                <a:cubicBezTo>
                  <a:pt x="0" y="477"/>
                  <a:pt x="4" y="444"/>
                  <a:pt x="10" y="411"/>
                </a:cubicBezTo>
                <a:cubicBezTo>
                  <a:pt x="17" y="378"/>
                  <a:pt x="26" y="346"/>
                  <a:pt x="39" y="315"/>
                </a:cubicBezTo>
                <a:cubicBezTo>
                  <a:pt x="52" y="284"/>
                  <a:pt x="68" y="255"/>
                  <a:pt x="86" y="227"/>
                </a:cubicBezTo>
                <a:cubicBezTo>
                  <a:pt x="105" y="199"/>
                  <a:pt x="126" y="173"/>
                  <a:pt x="150" y="149"/>
                </a:cubicBezTo>
                <a:cubicBezTo>
                  <a:pt x="174" y="126"/>
                  <a:pt x="199" y="105"/>
                  <a:pt x="227" y="86"/>
                </a:cubicBezTo>
                <a:cubicBezTo>
                  <a:pt x="255" y="67"/>
                  <a:pt x="285" y="52"/>
                  <a:pt x="316" y="39"/>
                </a:cubicBezTo>
                <a:cubicBezTo>
                  <a:pt x="347" y="26"/>
                  <a:pt x="379" y="16"/>
                  <a:pt x="411" y="10"/>
                </a:cubicBezTo>
                <a:cubicBezTo>
                  <a:pt x="444" y="3"/>
                  <a:pt x="478" y="0"/>
                  <a:pt x="511" y="0"/>
                </a:cubicBezTo>
                <a:cubicBezTo>
                  <a:pt x="545" y="0"/>
                  <a:pt x="578" y="3"/>
                  <a:pt x="611" y="10"/>
                </a:cubicBezTo>
                <a:cubicBezTo>
                  <a:pt x="644" y="16"/>
                  <a:pt x="675" y="26"/>
                  <a:pt x="706" y="39"/>
                </a:cubicBezTo>
                <a:cubicBezTo>
                  <a:pt x="737" y="52"/>
                  <a:pt x="767" y="67"/>
                  <a:pt x="795" y="86"/>
                </a:cubicBezTo>
                <a:cubicBezTo>
                  <a:pt x="823" y="105"/>
                  <a:pt x="848" y="126"/>
                  <a:pt x="872" y="149"/>
                </a:cubicBezTo>
                <a:cubicBezTo>
                  <a:pt x="896" y="173"/>
                  <a:pt x="917" y="199"/>
                  <a:pt x="936" y="227"/>
                </a:cubicBezTo>
                <a:cubicBezTo>
                  <a:pt x="954" y="255"/>
                  <a:pt x="970" y="284"/>
                  <a:pt x="984" y="315"/>
                </a:cubicBezTo>
                <a:cubicBezTo>
                  <a:pt x="997" y="346"/>
                  <a:pt x="1006" y="378"/>
                  <a:pt x="1013" y="411"/>
                </a:cubicBezTo>
                <a:cubicBezTo>
                  <a:pt x="1019" y="444"/>
                  <a:pt x="1023" y="477"/>
                  <a:pt x="1023" y="510"/>
                </a:cubicBezTo>
                <a:lnTo>
                  <a:pt x="1023" y="603"/>
                </a:lnTo>
                <a:cubicBezTo>
                  <a:pt x="1023" y="637"/>
                  <a:pt x="1019" y="670"/>
                  <a:pt x="1013" y="703"/>
                </a:cubicBezTo>
                <a:cubicBezTo>
                  <a:pt x="1006" y="736"/>
                  <a:pt x="997" y="768"/>
                  <a:pt x="984" y="799"/>
                </a:cubicBezTo>
                <a:cubicBezTo>
                  <a:pt x="970" y="830"/>
                  <a:pt x="954" y="859"/>
                  <a:pt x="936" y="887"/>
                </a:cubicBezTo>
                <a:cubicBezTo>
                  <a:pt x="917" y="915"/>
                  <a:pt x="896" y="942"/>
                  <a:pt x="872" y="965"/>
                </a:cubicBezTo>
                <a:cubicBezTo>
                  <a:pt x="848" y="989"/>
                  <a:pt x="823" y="1010"/>
                  <a:pt x="795" y="1029"/>
                </a:cubicBezTo>
                <a:cubicBezTo>
                  <a:pt x="767" y="1048"/>
                  <a:pt x="737" y="1063"/>
                  <a:pt x="706" y="1076"/>
                </a:cubicBezTo>
                <a:cubicBezTo>
                  <a:pt x="675" y="1089"/>
                  <a:pt x="644" y="1099"/>
                  <a:pt x="611" y="1105"/>
                </a:cubicBezTo>
                <a:cubicBezTo>
                  <a:pt x="578" y="1112"/>
                  <a:pt x="545" y="1115"/>
                  <a:pt x="511" y="1115"/>
                </a:cubicBezTo>
                <a:cubicBezTo>
                  <a:pt x="478" y="1115"/>
                  <a:pt x="444" y="1112"/>
                  <a:pt x="411" y="1105"/>
                </a:cubicBezTo>
                <a:cubicBezTo>
                  <a:pt x="379" y="1099"/>
                  <a:pt x="347" y="1089"/>
                  <a:pt x="316" y="1076"/>
                </a:cubicBezTo>
                <a:cubicBezTo>
                  <a:pt x="285" y="1063"/>
                  <a:pt x="255" y="1048"/>
                  <a:pt x="227" y="1029"/>
                </a:cubicBezTo>
                <a:cubicBezTo>
                  <a:pt x="199" y="1010"/>
                  <a:pt x="174" y="989"/>
                  <a:pt x="150" y="965"/>
                </a:cubicBezTo>
                <a:cubicBezTo>
                  <a:pt x="126" y="942"/>
                  <a:pt x="105" y="915"/>
                  <a:pt x="86" y="887"/>
                </a:cubicBezTo>
                <a:cubicBezTo>
                  <a:pt x="68" y="859"/>
                  <a:pt x="52" y="830"/>
                  <a:pt x="39" y="799"/>
                </a:cubicBezTo>
                <a:cubicBezTo>
                  <a:pt x="26" y="768"/>
                  <a:pt x="17" y="736"/>
                  <a:pt x="10" y="703"/>
                </a:cubicBezTo>
                <a:cubicBezTo>
                  <a:pt x="4" y="670"/>
                  <a:pt x="0" y="637"/>
                  <a:pt x="0" y="603"/>
                </a:cubicBezTo>
                <a:close/>
              </a:path>
            </a:pathLst>
          </a:custGeom>
          <a:solidFill>
            <a:srgbClr val="3B82F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05" name="图片 404"/>
          <p:cNvPicPr/>
          <p:nvPr/>
        </p:nvPicPr>
        <p:blipFill>
          <a:blip r:embed="rId10"/>
          <a:stretch/>
        </p:blipFill>
        <p:spPr>
          <a:xfrm>
            <a:off x="3977640" y="478008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6" name="文本框 405"/>
          <p:cNvSpPr txBox="1"/>
          <p:nvPr/>
        </p:nvSpPr>
        <p:spPr>
          <a:xfrm>
            <a:off x="1019520" y="492660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嵌入生成时间过长，影响查询效率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7" name="文本框 406"/>
          <p:cNvSpPr txBox="1"/>
          <p:nvPr/>
        </p:nvSpPr>
        <p:spPr>
          <a:xfrm>
            <a:off x="4379040" y="466848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向量检索延迟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8" name="任意多边形 407"/>
          <p:cNvSpPr/>
          <p:nvPr/>
        </p:nvSpPr>
        <p:spPr>
          <a:xfrm>
            <a:off x="7086240" y="4679640"/>
            <a:ext cx="410040" cy="401400"/>
          </a:xfrm>
          <a:custGeom>
            <a:avLst/>
            <a:gdLst/>
            <a:ahLst/>
            <a:cxnLst/>
            <a:rect l="0" t="0" r="r" b="b"/>
            <a:pathLst>
              <a:path w="1139" h="1115">
                <a:moveTo>
                  <a:pt x="0" y="557"/>
                </a:moveTo>
                <a:cubicBezTo>
                  <a:pt x="0" y="520"/>
                  <a:pt x="4" y="484"/>
                  <a:pt x="11" y="448"/>
                </a:cubicBezTo>
                <a:cubicBezTo>
                  <a:pt x="18" y="412"/>
                  <a:pt x="29" y="378"/>
                  <a:pt x="43" y="344"/>
                </a:cubicBezTo>
                <a:cubicBezTo>
                  <a:pt x="57" y="310"/>
                  <a:pt x="74" y="278"/>
                  <a:pt x="94" y="247"/>
                </a:cubicBezTo>
                <a:cubicBezTo>
                  <a:pt x="114" y="217"/>
                  <a:pt x="137" y="189"/>
                  <a:pt x="163" y="163"/>
                </a:cubicBezTo>
                <a:cubicBezTo>
                  <a:pt x="189" y="137"/>
                  <a:pt x="218" y="114"/>
                  <a:pt x="249" y="94"/>
                </a:cubicBezTo>
                <a:cubicBezTo>
                  <a:pt x="279" y="73"/>
                  <a:pt x="311" y="56"/>
                  <a:pt x="345" y="42"/>
                </a:cubicBezTo>
                <a:cubicBezTo>
                  <a:pt x="379" y="28"/>
                  <a:pt x="414" y="18"/>
                  <a:pt x="450" y="11"/>
                </a:cubicBezTo>
                <a:cubicBezTo>
                  <a:pt x="485" y="3"/>
                  <a:pt x="522" y="0"/>
                  <a:pt x="558" y="0"/>
                </a:cubicBezTo>
                <a:lnTo>
                  <a:pt x="581" y="0"/>
                </a:lnTo>
                <a:cubicBezTo>
                  <a:pt x="618" y="0"/>
                  <a:pt x="654" y="3"/>
                  <a:pt x="690" y="11"/>
                </a:cubicBezTo>
                <a:cubicBezTo>
                  <a:pt x="726" y="18"/>
                  <a:pt x="761" y="28"/>
                  <a:pt x="795" y="42"/>
                </a:cubicBezTo>
                <a:cubicBezTo>
                  <a:pt x="828" y="56"/>
                  <a:pt x="861" y="73"/>
                  <a:pt x="891" y="94"/>
                </a:cubicBezTo>
                <a:cubicBezTo>
                  <a:pt x="921" y="114"/>
                  <a:pt x="950" y="137"/>
                  <a:pt x="975" y="163"/>
                </a:cubicBezTo>
                <a:cubicBezTo>
                  <a:pt x="1001" y="189"/>
                  <a:pt x="1024" y="217"/>
                  <a:pt x="1045" y="247"/>
                </a:cubicBezTo>
                <a:cubicBezTo>
                  <a:pt x="1065" y="278"/>
                  <a:pt x="1082" y="310"/>
                  <a:pt x="1096" y="344"/>
                </a:cubicBezTo>
                <a:cubicBezTo>
                  <a:pt x="1110" y="378"/>
                  <a:pt x="1121" y="412"/>
                  <a:pt x="1128" y="448"/>
                </a:cubicBezTo>
                <a:cubicBezTo>
                  <a:pt x="1135" y="484"/>
                  <a:pt x="1139" y="520"/>
                  <a:pt x="1139" y="557"/>
                </a:cubicBezTo>
                <a:cubicBezTo>
                  <a:pt x="1139" y="594"/>
                  <a:pt x="1135" y="630"/>
                  <a:pt x="1128" y="666"/>
                </a:cubicBezTo>
                <a:cubicBezTo>
                  <a:pt x="1121" y="701"/>
                  <a:pt x="1110" y="736"/>
                  <a:pt x="1096" y="770"/>
                </a:cubicBezTo>
                <a:cubicBezTo>
                  <a:pt x="1082" y="804"/>
                  <a:pt x="1065" y="836"/>
                  <a:pt x="1045" y="866"/>
                </a:cubicBezTo>
                <a:cubicBezTo>
                  <a:pt x="1024" y="897"/>
                  <a:pt x="1001" y="925"/>
                  <a:pt x="975" y="952"/>
                </a:cubicBezTo>
                <a:cubicBezTo>
                  <a:pt x="950" y="978"/>
                  <a:pt x="921" y="1001"/>
                  <a:pt x="891" y="1021"/>
                </a:cubicBezTo>
                <a:cubicBezTo>
                  <a:pt x="861" y="1041"/>
                  <a:pt x="828" y="1059"/>
                  <a:pt x="795" y="1073"/>
                </a:cubicBezTo>
                <a:cubicBezTo>
                  <a:pt x="761" y="1087"/>
                  <a:pt x="726" y="1097"/>
                  <a:pt x="690" y="1104"/>
                </a:cubicBezTo>
                <a:cubicBezTo>
                  <a:pt x="654" y="1111"/>
                  <a:pt x="618" y="1115"/>
                  <a:pt x="581" y="1115"/>
                </a:cubicBezTo>
                <a:lnTo>
                  <a:pt x="558" y="1115"/>
                </a:lnTo>
                <a:cubicBezTo>
                  <a:pt x="522" y="1115"/>
                  <a:pt x="485" y="1111"/>
                  <a:pt x="450" y="1104"/>
                </a:cubicBezTo>
                <a:cubicBezTo>
                  <a:pt x="414" y="1097"/>
                  <a:pt x="379" y="1087"/>
                  <a:pt x="345" y="1073"/>
                </a:cubicBezTo>
                <a:cubicBezTo>
                  <a:pt x="311" y="1059"/>
                  <a:pt x="279" y="1041"/>
                  <a:pt x="249" y="1021"/>
                </a:cubicBezTo>
                <a:cubicBezTo>
                  <a:pt x="218" y="1001"/>
                  <a:pt x="189" y="978"/>
                  <a:pt x="163" y="952"/>
                </a:cubicBezTo>
                <a:cubicBezTo>
                  <a:pt x="137" y="925"/>
                  <a:pt x="114" y="897"/>
                  <a:pt x="94" y="866"/>
                </a:cubicBezTo>
                <a:cubicBezTo>
                  <a:pt x="74" y="836"/>
                  <a:pt x="57" y="804"/>
                  <a:pt x="43" y="770"/>
                </a:cubicBezTo>
                <a:cubicBezTo>
                  <a:pt x="29" y="736"/>
                  <a:pt x="18" y="701"/>
                  <a:pt x="11" y="666"/>
                </a:cubicBezTo>
                <a:cubicBezTo>
                  <a:pt x="4" y="630"/>
                  <a:pt x="0" y="594"/>
                  <a:pt x="0" y="557"/>
                </a:cubicBez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09" name="图片 408"/>
          <p:cNvPicPr/>
          <p:nvPr/>
        </p:nvPicPr>
        <p:blipFill>
          <a:blip r:embed="rId11"/>
          <a:stretch/>
        </p:blipFill>
        <p:spPr>
          <a:xfrm>
            <a:off x="7186680" y="478008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0" name="文本框 409"/>
          <p:cNvSpPr txBox="1"/>
          <p:nvPr/>
        </p:nvSpPr>
        <p:spPr>
          <a:xfrm>
            <a:off x="4379040" y="4926600"/>
            <a:ext cx="176112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检索过程耗时，尤其是大规模索引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1" name="文本框 410"/>
          <p:cNvSpPr txBox="1"/>
          <p:nvPr/>
        </p:nvSpPr>
        <p:spPr>
          <a:xfrm>
            <a:off x="7629840" y="4668480"/>
            <a:ext cx="90612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文本生成延迟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2" name="文本框 411"/>
          <p:cNvSpPr txBox="1"/>
          <p:nvPr/>
        </p:nvSpPr>
        <p:spPr>
          <a:xfrm>
            <a:off x="7629840" y="4926600"/>
            <a:ext cx="19954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模型加载和内容生成环节占用大量时间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13" name="图片 412"/>
          <p:cNvPicPr/>
          <p:nvPr/>
        </p:nvPicPr>
        <p:blipFill>
          <a:blip r:embed="rId12"/>
          <a:stretch/>
        </p:blipFill>
        <p:spPr>
          <a:xfrm>
            <a:off x="835560" y="2214360"/>
            <a:ext cx="2721240" cy="24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4" name="图片 413"/>
          <p:cNvPicPr/>
          <p:nvPr/>
        </p:nvPicPr>
        <p:blipFill>
          <a:blip r:embed="rId13"/>
          <a:stretch/>
        </p:blipFill>
        <p:spPr>
          <a:xfrm>
            <a:off x="3986280" y="2214360"/>
            <a:ext cx="2729520" cy="24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5" name="图片 414"/>
          <p:cNvPicPr/>
          <p:nvPr/>
        </p:nvPicPr>
        <p:blipFill>
          <a:blip r:embed="rId14"/>
          <a:stretch/>
        </p:blipFill>
        <p:spPr>
          <a:xfrm>
            <a:off x="7144920" y="2214360"/>
            <a:ext cx="2721240" cy="24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6" name="任意多边形 415"/>
          <p:cNvSpPr/>
          <p:nvPr/>
        </p:nvSpPr>
        <p:spPr>
          <a:xfrm>
            <a:off x="534600" y="2139120"/>
            <a:ext cx="167400" cy="167400"/>
          </a:xfrm>
          <a:custGeom>
            <a:avLst/>
            <a:gdLst/>
            <a:ahLst/>
            <a:cxnLst/>
            <a:rect l="0" t="0" r="r" b="b"/>
            <a:pathLst>
              <a:path w="465" h="465">
                <a:moveTo>
                  <a:pt x="465" y="232"/>
                </a:moveTo>
                <a:cubicBezTo>
                  <a:pt x="465" y="247"/>
                  <a:pt x="464" y="263"/>
                  <a:pt x="461" y="277"/>
                </a:cubicBezTo>
                <a:cubicBezTo>
                  <a:pt x="458" y="292"/>
                  <a:pt x="454" y="307"/>
                  <a:pt x="448" y="321"/>
                </a:cubicBezTo>
                <a:cubicBezTo>
                  <a:pt x="442" y="336"/>
                  <a:pt x="435" y="349"/>
                  <a:pt x="426" y="362"/>
                </a:cubicBezTo>
                <a:cubicBezTo>
                  <a:pt x="418" y="375"/>
                  <a:pt x="408" y="387"/>
                  <a:pt x="397" y="397"/>
                </a:cubicBezTo>
                <a:cubicBezTo>
                  <a:pt x="387" y="408"/>
                  <a:pt x="375" y="418"/>
                  <a:pt x="362" y="426"/>
                </a:cubicBezTo>
                <a:cubicBezTo>
                  <a:pt x="350" y="435"/>
                  <a:pt x="336" y="442"/>
                  <a:pt x="322" y="448"/>
                </a:cubicBezTo>
                <a:cubicBezTo>
                  <a:pt x="308" y="453"/>
                  <a:pt x="294" y="458"/>
                  <a:pt x="279" y="461"/>
                </a:cubicBezTo>
                <a:cubicBezTo>
                  <a:pt x="264" y="464"/>
                  <a:pt x="249" y="465"/>
                  <a:pt x="233" y="465"/>
                </a:cubicBezTo>
                <a:cubicBezTo>
                  <a:pt x="218" y="465"/>
                  <a:pt x="203" y="464"/>
                  <a:pt x="188" y="461"/>
                </a:cubicBezTo>
                <a:cubicBezTo>
                  <a:pt x="173" y="458"/>
                  <a:pt x="159" y="453"/>
                  <a:pt x="144" y="448"/>
                </a:cubicBezTo>
                <a:cubicBezTo>
                  <a:pt x="129" y="442"/>
                  <a:pt x="116" y="435"/>
                  <a:pt x="103" y="426"/>
                </a:cubicBezTo>
                <a:cubicBezTo>
                  <a:pt x="91" y="418"/>
                  <a:pt x="79" y="408"/>
                  <a:pt x="68" y="397"/>
                </a:cubicBezTo>
                <a:cubicBezTo>
                  <a:pt x="57" y="387"/>
                  <a:pt x="48" y="375"/>
                  <a:pt x="39" y="362"/>
                </a:cubicBezTo>
                <a:cubicBezTo>
                  <a:pt x="31" y="349"/>
                  <a:pt x="24" y="336"/>
                  <a:pt x="18" y="321"/>
                </a:cubicBezTo>
                <a:cubicBezTo>
                  <a:pt x="12" y="307"/>
                  <a:pt x="8" y="292"/>
                  <a:pt x="5" y="277"/>
                </a:cubicBezTo>
                <a:cubicBezTo>
                  <a:pt x="2" y="263"/>
                  <a:pt x="0" y="247"/>
                  <a:pt x="0" y="232"/>
                </a:cubicBezTo>
                <a:cubicBezTo>
                  <a:pt x="0" y="217"/>
                  <a:pt x="2" y="202"/>
                  <a:pt x="5" y="187"/>
                </a:cubicBezTo>
                <a:cubicBezTo>
                  <a:pt x="8" y="172"/>
                  <a:pt x="12" y="157"/>
                  <a:pt x="18" y="143"/>
                </a:cubicBezTo>
                <a:cubicBezTo>
                  <a:pt x="24" y="129"/>
                  <a:pt x="31" y="116"/>
                  <a:pt x="39" y="103"/>
                </a:cubicBezTo>
                <a:cubicBezTo>
                  <a:pt x="48" y="91"/>
                  <a:pt x="57" y="79"/>
                  <a:pt x="68" y="68"/>
                </a:cubicBezTo>
                <a:cubicBezTo>
                  <a:pt x="79" y="57"/>
                  <a:pt x="91" y="48"/>
                  <a:pt x="103" y="39"/>
                </a:cubicBezTo>
                <a:cubicBezTo>
                  <a:pt x="116" y="31"/>
                  <a:pt x="129" y="24"/>
                  <a:pt x="144" y="18"/>
                </a:cubicBezTo>
                <a:cubicBezTo>
                  <a:pt x="159" y="12"/>
                  <a:pt x="173" y="7"/>
                  <a:pt x="188" y="5"/>
                </a:cubicBezTo>
                <a:cubicBezTo>
                  <a:pt x="203" y="2"/>
                  <a:pt x="218" y="0"/>
                  <a:pt x="233" y="0"/>
                </a:cubicBezTo>
                <a:cubicBezTo>
                  <a:pt x="249" y="0"/>
                  <a:pt x="264" y="2"/>
                  <a:pt x="279" y="5"/>
                </a:cubicBezTo>
                <a:cubicBezTo>
                  <a:pt x="294" y="7"/>
                  <a:pt x="308" y="12"/>
                  <a:pt x="322" y="18"/>
                </a:cubicBezTo>
                <a:cubicBezTo>
                  <a:pt x="336" y="24"/>
                  <a:pt x="350" y="31"/>
                  <a:pt x="362" y="39"/>
                </a:cubicBezTo>
                <a:cubicBezTo>
                  <a:pt x="375" y="48"/>
                  <a:pt x="387" y="57"/>
                  <a:pt x="397" y="68"/>
                </a:cubicBezTo>
                <a:cubicBezTo>
                  <a:pt x="408" y="79"/>
                  <a:pt x="418" y="91"/>
                  <a:pt x="426" y="103"/>
                </a:cubicBezTo>
                <a:cubicBezTo>
                  <a:pt x="435" y="116"/>
                  <a:pt x="442" y="129"/>
                  <a:pt x="448" y="143"/>
                </a:cubicBezTo>
                <a:cubicBezTo>
                  <a:pt x="454" y="157"/>
                  <a:pt x="458" y="172"/>
                  <a:pt x="461" y="187"/>
                </a:cubicBezTo>
                <a:cubicBezTo>
                  <a:pt x="464" y="202"/>
                  <a:pt x="465" y="217"/>
                  <a:pt x="465" y="232"/>
                </a:cubicBezTo>
                <a:close/>
              </a:path>
            </a:pathLst>
          </a:custGeom>
          <a:solidFill>
            <a:srgbClr val="4DA6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7" name="任意多边形 416"/>
          <p:cNvSpPr/>
          <p:nvPr/>
        </p:nvSpPr>
        <p:spPr>
          <a:xfrm>
            <a:off x="3684960" y="2139120"/>
            <a:ext cx="167760" cy="167400"/>
          </a:xfrm>
          <a:custGeom>
            <a:avLst/>
            <a:gdLst/>
            <a:ahLst/>
            <a:cxnLst/>
            <a:rect l="0" t="0" r="r" b="b"/>
            <a:pathLst>
              <a:path w="466" h="465">
                <a:moveTo>
                  <a:pt x="466" y="232"/>
                </a:moveTo>
                <a:cubicBezTo>
                  <a:pt x="466" y="247"/>
                  <a:pt x="464" y="263"/>
                  <a:pt x="461" y="277"/>
                </a:cubicBezTo>
                <a:cubicBezTo>
                  <a:pt x="458" y="292"/>
                  <a:pt x="454" y="307"/>
                  <a:pt x="448" y="321"/>
                </a:cubicBezTo>
                <a:cubicBezTo>
                  <a:pt x="442" y="336"/>
                  <a:pt x="435" y="349"/>
                  <a:pt x="427" y="362"/>
                </a:cubicBezTo>
                <a:cubicBezTo>
                  <a:pt x="418" y="375"/>
                  <a:pt x="409" y="387"/>
                  <a:pt x="398" y="397"/>
                </a:cubicBezTo>
                <a:cubicBezTo>
                  <a:pt x="387" y="408"/>
                  <a:pt x="375" y="418"/>
                  <a:pt x="363" y="426"/>
                </a:cubicBezTo>
                <a:cubicBezTo>
                  <a:pt x="350" y="435"/>
                  <a:pt x="336" y="442"/>
                  <a:pt x="322" y="448"/>
                </a:cubicBezTo>
                <a:cubicBezTo>
                  <a:pt x="308" y="453"/>
                  <a:pt x="294" y="458"/>
                  <a:pt x="279" y="461"/>
                </a:cubicBezTo>
                <a:cubicBezTo>
                  <a:pt x="264" y="464"/>
                  <a:pt x="249" y="465"/>
                  <a:pt x="234" y="465"/>
                </a:cubicBezTo>
                <a:cubicBezTo>
                  <a:pt x="218" y="465"/>
                  <a:pt x="202" y="464"/>
                  <a:pt x="187" y="461"/>
                </a:cubicBezTo>
                <a:cubicBezTo>
                  <a:pt x="172" y="458"/>
                  <a:pt x="158" y="453"/>
                  <a:pt x="144" y="448"/>
                </a:cubicBezTo>
                <a:cubicBezTo>
                  <a:pt x="130" y="442"/>
                  <a:pt x="116" y="435"/>
                  <a:pt x="104" y="426"/>
                </a:cubicBezTo>
                <a:cubicBezTo>
                  <a:pt x="91" y="418"/>
                  <a:pt x="79" y="408"/>
                  <a:pt x="68" y="397"/>
                </a:cubicBezTo>
                <a:cubicBezTo>
                  <a:pt x="58" y="387"/>
                  <a:pt x="48" y="375"/>
                  <a:pt x="40" y="362"/>
                </a:cubicBezTo>
                <a:cubicBezTo>
                  <a:pt x="31" y="349"/>
                  <a:pt x="24" y="336"/>
                  <a:pt x="18" y="321"/>
                </a:cubicBezTo>
                <a:cubicBezTo>
                  <a:pt x="12" y="307"/>
                  <a:pt x="8" y="292"/>
                  <a:pt x="5" y="277"/>
                </a:cubicBezTo>
                <a:cubicBezTo>
                  <a:pt x="2" y="263"/>
                  <a:pt x="0" y="247"/>
                  <a:pt x="0" y="232"/>
                </a:cubicBezTo>
                <a:cubicBezTo>
                  <a:pt x="0" y="217"/>
                  <a:pt x="2" y="202"/>
                  <a:pt x="5" y="187"/>
                </a:cubicBezTo>
                <a:cubicBezTo>
                  <a:pt x="8" y="172"/>
                  <a:pt x="12" y="157"/>
                  <a:pt x="18" y="143"/>
                </a:cubicBezTo>
                <a:cubicBezTo>
                  <a:pt x="24" y="129"/>
                  <a:pt x="31" y="116"/>
                  <a:pt x="40" y="103"/>
                </a:cubicBezTo>
                <a:cubicBezTo>
                  <a:pt x="48" y="91"/>
                  <a:pt x="58" y="79"/>
                  <a:pt x="68" y="68"/>
                </a:cubicBezTo>
                <a:cubicBezTo>
                  <a:pt x="79" y="57"/>
                  <a:pt x="91" y="48"/>
                  <a:pt x="104" y="39"/>
                </a:cubicBezTo>
                <a:cubicBezTo>
                  <a:pt x="116" y="31"/>
                  <a:pt x="130" y="24"/>
                  <a:pt x="144" y="18"/>
                </a:cubicBezTo>
                <a:cubicBezTo>
                  <a:pt x="158" y="12"/>
                  <a:pt x="172" y="7"/>
                  <a:pt x="187" y="5"/>
                </a:cubicBezTo>
                <a:cubicBezTo>
                  <a:pt x="202" y="2"/>
                  <a:pt x="218" y="0"/>
                  <a:pt x="234" y="0"/>
                </a:cubicBezTo>
                <a:cubicBezTo>
                  <a:pt x="249" y="0"/>
                  <a:pt x="264" y="2"/>
                  <a:pt x="279" y="5"/>
                </a:cubicBezTo>
                <a:cubicBezTo>
                  <a:pt x="294" y="7"/>
                  <a:pt x="308" y="12"/>
                  <a:pt x="322" y="18"/>
                </a:cubicBezTo>
                <a:cubicBezTo>
                  <a:pt x="336" y="24"/>
                  <a:pt x="350" y="31"/>
                  <a:pt x="363" y="39"/>
                </a:cubicBezTo>
                <a:cubicBezTo>
                  <a:pt x="375" y="48"/>
                  <a:pt x="387" y="57"/>
                  <a:pt x="398" y="68"/>
                </a:cubicBezTo>
                <a:cubicBezTo>
                  <a:pt x="409" y="79"/>
                  <a:pt x="418" y="91"/>
                  <a:pt x="427" y="103"/>
                </a:cubicBezTo>
                <a:cubicBezTo>
                  <a:pt x="435" y="116"/>
                  <a:pt x="442" y="129"/>
                  <a:pt x="448" y="143"/>
                </a:cubicBezTo>
                <a:cubicBezTo>
                  <a:pt x="454" y="157"/>
                  <a:pt x="458" y="172"/>
                  <a:pt x="461" y="187"/>
                </a:cubicBezTo>
                <a:cubicBezTo>
                  <a:pt x="464" y="202"/>
                  <a:pt x="466" y="217"/>
                  <a:pt x="466" y="232"/>
                </a:cubicBezTo>
                <a:close/>
              </a:path>
            </a:pathLst>
          </a:custGeom>
          <a:solidFill>
            <a:srgbClr val="4DA6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8" name="任意多边形 417"/>
          <p:cNvSpPr/>
          <p:nvPr/>
        </p:nvSpPr>
        <p:spPr>
          <a:xfrm>
            <a:off x="6843960" y="2139120"/>
            <a:ext cx="167400" cy="167400"/>
          </a:xfrm>
          <a:custGeom>
            <a:avLst/>
            <a:gdLst/>
            <a:ahLst/>
            <a:cxnLst/>
            <a:rect l="0" t="0" r="r" b="b"/>
            <a:pathLst>
              <a:path w="465" h="465">
                <a:moveTo>
                  <a:pt x="465" y="232"/>
                </a:moveTo>
                <a:cubicBezTo>
                  <a:pt x="465" y="247"/>
                  <a:pt x="464" y="263"/>
                  <a:pt x="461" y="277"/>
                </a:cubicBezTo>
                <a:cubicBezTo>
                  <a:pt x="458" y="292"/>
                  <a:pt x="453" y="307"/>
                  <a:pt x="448" y="321"/>
                </a:cubicBezTo>
                <a:cubicBezTo>
                  <a:pt x="442" y="336"/>
                  <a:pt x="435" y="349"/>
                  <a:pt x="426" y="362"/>
                </a:cubicBezTo>
                <a:cubicBezTo>
                  <a:pt x="418" y="375"/>
                  <a:pt x="408" y="387"/>
                  <a:pt x="397" y="397"/>
                </a:cubicBezTo>
                <a:cubicBezTo>
                  <a:pt x="386" y="408"/>
                  <a:pt x="375" y="418"/>
                  <a:pt x="362" y="426"/>
                </a:cubicBezTo>
                <a:cubicBezTo>
                  <a:pt x="349" y="435"/>
                  <a:pt x="336" y="442"/>
                  <a:pt x="322" y="448"/>
                </a:cubicBezTo>
                <a:cubicBezTo>
                  <a:pt x="308" y="453"/>
                  <a:pt x="293" y="458"/>
                  <a:pt x="278" y="461"/>
                </a:cubicBezTo>
                <a:cubicBezTo>
                  <a:pt x="263" y="464"/>
                  <a:pt x="248" y="465"/>
                  <a:pt x="232" y="465"/>
                </a:cubicBezTo>
                <a:cubicBezTo>
                  <a:pt x="217" y="465"/>
                  <a:pt x="202" y="464"/>
                  <a:pt x="187" y="461"/>
                </a:cubicBezTo>
                <a:cubicBezTo>
                  <a:pt x="172" y="458"/>
                  <a:pt x="157" y="453"/>
                  <a:pt x="143" y="448"/>
                </a:cubicBezTo>
                <a:cubicBezTo>
                  <a:pt x="129" y="442"/>
                  <a:pt x="116" y="435"/>
                  <a:pt x="103" y="426"/>
                </a:cubicBezTo>
                <a:cubicBezTo>
                  <a:pt x="90" y="418"/>
                  <a:pt x="79" y="408"/>
                  <a:pt x="68" y="397"/>
                </a:cubicBezTo>
                <a:cubicBezTo>
                  <a:pt x="57" y="387"/>
                  <a:pt x="48" y="375"/>
                  <a:pt x="39" y="362"/>
                </a:cubicBezTo>
                <a:cubicBezTo>
                  <a:pt x="31" y="349"/>
                  <a:pt x="23" y="336"/>
                  <a:pt x="18" y="321"/>
                </a:cubicBezTo>
                <a:cubicBezTo>
                  <a:pt x="12" y="307"/>
                  <a:pt x="7" y="292"/>
                  <a:pt x="4" y="277"/>
                </a:cubicBezTo>
                <a:cubicBezTo>
                  <a:pt x="1" y="263"/>
                  <a:pt x="0" y="247"/>
                  <a:pt x="0" y="232"/>
                </a:cubicBezTo>
                <a:cubicBezTo>
                  <a:pt x="0" y="217"/>
                  <a:pt x="1" y="202"/>
                  <a:pt x="4" y="187"/>
                </a:cubicBezTo>
                <a:cubicBezTo>
                  <a:pt x="7" y="172"/>
                  <a:pt x="12" y="157"/>
                  <a:pt x="18" y="143"/>
                </a:cubicBezTo>
                <a:cubicBezTo>
                  <a:pt x="23" y="129"/>
                  <a:pt x="31" y="116"/>
                  <a:pt x="39" y="103"/>
                </a:cubicBezTo>
                <a:cubicBezTo>
                  <a:pt x="48" y="91"/>
                  <a:pt x="57" y="79"/>
                  <a:pt x="68" y="68"/>
                </a:cubicBezTo>
                <a:cubicBezTo>
                  <a:pt x="79" y="57"/>
                  <a:pt x="90" y="48"/>
                  <a:pt x="103" y="39"/>
                </a:cubicBezTo>
                <a:cubicBezTo>
                  <a:pt x="116" y="31"/>
                  <a:pt x="129" y="24"/>
                  <a:pt x="143" y="18"/>
                </a:cubicBezTo>
                <a:cubicBezTo>
                  <a:pt x="157" y="12"/>
                  <a:pt x="172" y="7"/>
                  <a:pt x="187" y="5"/>
                </a:cubicBezTo>
                <a:cubicBezTo>
                  <a:pt x="202" y="2"/>
                  <a:pt x="217" y="0"/>
                  <a:pt x="232" y="0"/>
                </a:cubicBezTo>
                <a:cubicBezTo>
                  <a:pt x="248" y="0"/>
                  <a:pt x="263" y="2"/>
                  <a:pt x="278" y="5"/>
                </a:cubicBezTo>
                <a:cubicBezTo>
                  <a:pt x="293" y="7"/>
                  <a:pt x="308" y="12"/>
                  <a:pt x="322" y="18"/>
                </a:cubicBezTo>
                <a:cubicBezTo>
                  <a:pt x="336" y="24"/>
                  <a:pt x="349" y="31"/>
                  <a:pt x="362" y="39"/>
                </a:cubicBezTo>
                <a:cubicBezTo>
                  <a:pt x="375" y="48"/>
                  <a:pt x="386" y="57"/>
                  <a:pt x="397" y="68"/>
                </a:cubicBezTo>
                <a:cubicBezTo>
                  <a:pt x="408" y="79"/>
                  <a:pt x="418" y="91"/>
                  <a:pt x="426" y="103"/>
                </a:cubicBezTo>
                <a:cubicBezTo>
                  <a:pt x="435" y="116"/>
                  <a:pt x="442" y="129"/>
                  <a:pt x="448" y="143"/>
                </a:cubicBezTo>
                <a:cubicBezTo>
                  <a:pt x="453" y="157"/>
                  <a:pt x="458" y="172"/>
                  <a:pt x="461" y="187"/>
                </a:cubicBezTo>
                <a:cubicBezTo>
                  <a:pt x="464" y="202"/>
                  <a:pt x="465" y="217"/>
                  <a:pt x="465" y="232"/>
                </a:cubicBezTo>
                <a:close/>
              </a:path>
            </a:pathLst>
          </a:custGeom>
          <a:solidFill>
            <a:srgbClr val="4DA6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9" name="任意多边形 418"/>
          <p:cNvSpPr/>
          <p:nvPr/>
        </p:nvSpPr>
        <p:spPr>
          <a:xfrm>
            <a:off x="9994320" y="2139120"/>
            <a:ext cx="167760" cy="167400"/>
          </a:xfrm>
          <a:custGeom>
            <a:avLst/>
            <a:gdLst/>
            <a:ahLst/>
            <a:cxnLst/>
            <a:rect l="0" t="0" r="r" b="b"/>
            <a:pathLst>
              <a:path w="466" h="465">
                <a:moveTo>
                  <a:pt x="466" y="232"/>
                </a:moveTo>
                <a:cubicBezTo>
                  <a:pt x="466" y="247"/>
                  <a:pt x="464" y="263"/>
                  <a:pt x="461" y="277"/>
                </a:cubicBezTo>
                <a:cubicBezTo>
                  <a:pt x="458" y="292"/>
                  <a:pt x="454" y="307"/>
                  <a:pt x="448" y="321"/>
                </a:cubicBezTo>
                <a:cubicBezTo>
                  <a:pt x="442" y="336"/>
                  <a:pt x="435" y="349"/>
                  <a:pt x="426" y="362"/>
                </a:cubicBezTo>
                <a:cubicBezTo>
                  <a:pt x="418" y="375"/>
                  <a:pt x="408" y="387"/>
                  <a:pt x="398" y="397"/>
                </a:cubicBezTo>
                <a:cubicBezTo>
                  <a:pt x="387" y="408"/>
                  <a:pt x="375" y="418"/>
                  <a:pt x="362" y="426"/>
                </a:cubicBezTo>
                <a:cubicBezTo>
                  <a:pt x="350" y="435"/>
                  <a:pt x="336" y="442"/>
                  <a:pt x="322" y="448"/>
                </a:cubicBezTo>
                <a:cubicBezTo>
                  <a:pt x="307" y="453"/>
                  <a:pt x="293" y="458"/>
                  <a:pt x="278" y="461"/>
                </a:cubicBezTo>
                <a:cubicBezTo>
                  <a:pt x="263" y="464"/>
                  <a:pt x="248" y="465"/>
                  <a:pt x="232" y="465"/>
                </a:cubicBezTo>
                <a:cubicBezTo>
                  <a:pt x="217" y="465"/>
                  <a:pt x="202" y="464"/>
                  <a:pt x="187" y="461"/>
                </a:cubicBezTo>
                <a:cubicBezTo>
                  <a:pt x="172" y="458"/>
                  <a:pt x="158" y="453"/>
                  <a:pt x="144" y="448"/>
                </a:cubicBezTo>
                <a:cubicBezTo>
                  <a:pt x="130" y="442"/>
                  <a:pt x="116" y="435"/>
                  <a:pt x="103" y="426"/>
                </a:cubicBezTo>
                <a:cubicBezTo>
                  <a:pt x="91" y="418"/>
                  <a:pt x="79" y="408"/>
                  <a:pt x="68" y="397"/>
                </a:cubicBezTo>
                <a:cubicBezTo>
                  <a:pt x="58" y="387"/>
                  <a:pt x="48" y="375"/>
                  <a:pt x="39" y="362"/>
                </a:cubicBezTo>
                <a:cubicBezTo>
                  <a:pt x="31" y="349"/>
                  <a:pt x="24" y="336"/>
                  <a:pt x="18" y="321"/>
                </a:cubicBezTo>
                <a:cubicBezTo>
                  <a:pt x="12" y="307"/>
                  <a:pt x="8" y="292"/>
                  <a:pt x="5" y="277"/>
                </a:cubicBezTo>
                <a:cubicBezTo>
                  <a:pt x="2" y="263"/>
                  <a:pt x="0" y="247"/>
                  <a:pt x="0" y="232"/>
                </a:cubicBezTo>
                <a:cubicBezTo>
                  <a:pt x="0" y="217"/>
                  <a:pt x="2" y="202"/>
                  <a:pt x="5" y="187"/>
                </a:cubicBezTo>
                <a:cubicBezTo>
                  <a:pt x="8" y="172"/>
                  <a:pt x="12" y="157"/>
                  <a:pt x="18" y="143"/>
                </a:cubicBezTo>
                <a:cubicBezTo>
                  <a:pt x="24" y="129"/>
                  <a:pt x="31" y="116"/>
                  <a:pt x="39" y="103"/>
                </a:cubicBezTo>
                <a:cubicBezTo>
                  <a:pt x="48" y="91"/>
                  <a:pt x="58" y="79"/>
                  <a:pt x="68" y="68"/>
                </a:cubicBezTo>
                <a:cubicBezTo>
                  <a:pt x="79" y="57"/>
                  <a:pt x="91" y="48"/>
                  <a:pt x="103" y="39"/>
                </a:cubicBezTo>
                <a:cubicBezTo>
                  <a:pt x="116" y="31"/>
                  <a:pt x="130" y="24"/>
                  <a:pt x="144" y="18"/>
                </a:cubicBezTo>
                <a:cubicBezTo>
                  <a:pt x="158" y="12"/>
                  <a:pt x="172" y="7"/>
                  <a:pt x="187" y="5"/>
                </a:cubicBezTo>
                <a:cubicBezTo>
                  <a:pt x="202" y="2"/>
                  <a:pt x="217" y="0"/>
                  <a:pt x="232" y="0"/>
                </a:cubicBezTo>
                <a:cubicBezTo>
                  <a:pt x="248" y="0"/>
                  <a:pt x="263" y="2"/>
                  <a:pt x="278" y="5"/>
                </a:cubicBezTo>
                <a:cubicBezTo>
                  <a:pt x="293" y="7"/>
                  <a:pt x="307" y="12"/>
                  <a:pt x="322" y="18"/>
                </a:cubicBezTo>
                <a:cubicBezTo>
                  <a:pt x="336" y="24"/>
                  <a:pt x="350" y="31"/>
                  <a:pt x="362" y="39"/>
                </a:cubicBezTo>
                <a:cubicBezTo>
                  <a:pt x="375" y="48"/>
                  <a:pt x="387" y="57"/>
                  <a:pt x="398" y="68"/>
                </a:cubicBezTo>
                <a:cubicBezTo>
                  <a:pt x="408" y="79"/>
                  <a:pt x="418" y="91"/>
                  <a:pt x="426" y="103"/>
                </a:cubicBezTo>
                <a:cubicBezTo>
                  <a:pt x="435" y="116"/>
                  <a:pt x="442" y="129"/>
                  <a:pt x="448" y="143"/>
                </a:cubicBezTo>
                <a:cubicBezTo>
                  <a:pt x="454" y="157"/>
                  <a:pt x="458" y="172"/>
                  <a:pt x="461" y="187"/>
                </a:cubicBezTo>
                <a:cubicBezTo>
                  <a:pt x="464" y="202"/>
                  <a:pt x="466" y="217"/>
                  <a:pt x="466" y="232"/>
                </a:cubicBezTo>
                <a:close/>
              </a:path>
            </a:pathLst>
          </a:custGeom>
          <a:solidFill>
            <a:srgbClr val="4DA6FF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0" name="文本框 419"/>
          <p:cNvSpPr txBox="1"/>
          <p:nvPr/>
        </p:nvSpPr>
        <p:spPr>
          <a:xfrm>
            <a:off x="10069560" y="5652000"/>
            <a:ext cx="2944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7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图片 420"/>
          <p:cNvPicPr/>
          <p:nvPr/>
        </p:nvPicPr>
        <p:blipFill>
          <a:blip r:embed="rId2"/>
          <a:stretch/>
        </p:blipFill>
        <p:spPr>
          <a:xfrm>
            <a:off x="0" y="0"/>
            <a:ext cx="10696320" cy="6116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2" name="图片 421"/>
          <p:cNvPicPr/>
          <p:nvPr/>
        </p:nvPicPr>
        <p:blipFill>
          <a:blip r:embed="rId3"/>
          <a:stretch/>
        </p:blipFill>
        <p:spPr>
          <a:xfrm>
            <a:off x="0" y="0"/>
            <a:ext cx="10696320" cy="6116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3" name="图片 422"/>
          <p:cNvPicPr/>
          <p:nvPr/>
        </p:nvPicPr>
        <p:blipFill>
          <a:blip r:embed="rId4"/>
          <a:stretch/>
        </p:blipFill>
        <p:spPr>
          <a:xfrm>
            <a:off x="4813560" y="802080"/>
            <a:ext cx="106920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4" name="任意多边形 423"/>
          <p:cNvSpPr/>
          <p:nvPr/>
        </p:nvSpPr>
        <p:spPr>
          <a:xfrm>
            <a:off x="401040" y="1403640"/>
            <a:ext cx="4947480" cy="3209400"/>
          </a:xfrm>
          <a:custGeom>
            <a:avLst/>
            <a:gdLst/>
            <a:ahLst/>
            <a:cxnLst/>
            <a:rect l="0" t="0" r="r" b="b"/>
            <a:pathLst>
              <a:path w="13743" h="8915">
                <a:moveTo>
                  <a:pt x="0" y="8729"/>
                </a:moveTo>
                <a:lnTo>
                  <a:pt x="0" y="186"/>
                </a:lnTo>
                <a:cubicBezTo>
                  <a:pt x="0" y="161"/>
                  <a:pt x="4" y="138"/>
                  <a:pt x="14" y="115"/>
                </a:cubicBezTo>
                <a:cubicBezTo>
                  <a:pt x="23" y="92"/>
                  <a:pt x="37" y="72"/>
                  <a:pt x="54" y="55"/>
                </a:cubicBezTo>
                <a:cubicBezTo>
                  <a:pt x="72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13557" y="0"/>
                </a:lnTo>
                <a:cubicBezTo>
                  <a:pt x="13582" y="0"/>
                  <a:pt x="13605" y="5"/>
                  <a:pt x="13628" y="14"/>
                </a:cubicBezTo>
                <a:cubicBezTo>
                  <a:pt x="13651" y="24"/>
                  <a:pt x="13671" y="37"/>
                  <a:pt x="13688" y="55"/>
                </a:cubicBezTo>
                <a:cubicBezTo>
                  <a:pt x="13706" y="72"/>
                  <a:pt x="13719" y="92"/>
                  <a:pt x="13729" y="115"/>
                </a:cubicBezTo>
                <a:cubicBezTo>
                  <a:pt x="13738" y="138"/>
                  <a:pt x="13743" y="161"/>
                  <a:pt x="13743" y="186"/>
                </a:cubicBezTo>
                <a:lnTo>
                  <a:pt x="13743" y="8729"/>
                </a:lnTo>
                <a:cubicBezTo>
                  <a:pt x="13743" y="8754"/>
                  <a:pt x="13738" y="8778"/>
                  <a:pt x="13729" y="8800"/>
                </a:cubicBezTo>
                <a:cubicBezTo>
                  <a:pt x="13719" y="8823"/>
                  <a:pt x="13706" y="8843"/>
                  <a:pt x="13688" y="8861"/>
                </a:cubicBezTo>
                <a:cubicBezTo>
                  <a:pt x="13671" y="8878"/>
                  <a:pt x="13651" y="8892"/>
                  <a:pt x="13628" y="8901"/>
                </a:cubicBezTo>
                <a:cubicBezTo>
                  <a:pt x="13605" y="8910"/>
                  <a:pt x="13582" y="8915"/>
                  <a:pt x="13557" y="8915"/>
                </a:cubicBezTo>
                <a:lnTo>
                  <a:pt x="185" y="8915"/>
                </a:lnTo>
                <a:cubicBezTo>
                  <a:pt x="161" y="8915"/>
                  <a:pt x="137" y="8910"/>
                  <a:pt x="114" y="8901"/>
                </a:cubicBezTo>
                <a:cubicBezTo>
                  <a:pt x="92" y="8892"/>
                  <a:pt x="72" y="8878"/>
                  <a:pt x="54" y="8861"/>
                </a:cubicBezTo>
                <a:cubicBezTo>
                  <a:pt x="37" y="8843"/>
                  <a:pt x="23" y="8823"/>
                  <a:pt x="14" y="8800"/>
                </a:cubicBezTo>
                <a:cubicBezTo>
                  <a:pt x="4" y="8778"/>
                  <a:pt x="0" y="8754"/>
                  <a:pt x="0" y="8729"/>
                </a:cubicBezTo>
                <a:close/>
              </a:path>
            </a:pathLst>
          </a:custGeom>
          <a:solidFill>
            <a:srgbClr val="000000">
              <a:alpha val="5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25" name="图片 424"/>
          <p:cNvPicPr/>
          <p:nvPr/>
        </p:nvPicPr>
        <p:blipFill>
          <a:blip r:embed="rId5"/>
          <a:stretch/>
        </p:blipFill>
        <p:spPr>
          <a:xfrm>
            <a:off x="401040" y="1103040"/>
            <a:ext cx="20844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6" name="文本框 425"/>
          <p:cNvSpPr txBox="1"/>
          <p:nvPr/>
        </p:nvSpPr>
        <p:spPr>
          <a:xfrm>
            <a:off x="4145040" y="312120"/>
            <a:ext cx="240264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延迟分析案例展示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7" name="文本框 426"/>
          <p:cNvSpPr txBox="1"/>
          <p:nvPr/>
        </p:nvSpPr>
        <p:spPr>
          <a:xfrm>
            <a:off x="676800" y="1084320"/>
            <a:ext cx="13417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延迟记录代码示例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8" name="文本框 427"/>
          <p:cNvSpPr txBox="1"/>
          <p:nvPr/>
        </p:nvSpPr>
        <p:spPr>
          <a:xfrm>
            <a:off x="534960" y="155700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9" name="文本框 428"/>
          <p:cNvSpPr txBox="1"/>
          <p:nvPr/>
        </p:nvSpPr>
        <p:spPr>
          <a:xfrm>
            <a:off x="675360" y="154188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嵌入生成与索引构建时间记录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0" name="文本框 429"/>
          <p:cNvSpPr txBox="1"/>
          <p:nvPr/>
        </p:nvSpPr>
        <p:spPr>
          <a:xfrm>
            <a:off x="534960" y="1732680"/>
            <a:ext cx="197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start_time = time.time()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1" name="文本框 430"/>
          <p:cNvSpPr txBox="1"/>
          <p:nvPr/>
        </p:nvSpPr>
        <p:spPr>
          <a:xfrm>
            <a:off x="2500560" y="1717560"/>
            <a:ext cx="4701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开始计时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2" name="文本框 431"/>
          <p:cNvSpPr txBox="1"/>
          <p:nvPr/>
        </p:nvSpPr>
        <p:spPr>
          <a:xfrm>
            <a:off x="534960" y="1908000"/>
            <a:ext cx="38034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embeddings = [model_embed.encode(doc) for doc in data]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3" name="文本框 432"/>
          <p:cNvSpPr txBox="1"/>
          <p:nvPr/>
        </p:nvSpPr>
        <p:spPr>
          <a:xfrm>
            <a:off x="534960" y="2083680"/>
            <a:ext cx="316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embedding_time = time.time() - start_time  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4" name="文本框 433"/>
          <p:cNvSpPr txBox="1"/>
          <p:nvPr/>
        </p:nvSpPr>
        <p:spPr>
          <a:xfrm>
            <a:off x="3694320" y="206856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记录嵌入生成时间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5" name="文本框 434"/>
          <p:cNvSpPr txBox="1"/>
          <p:nvPr/>
        </p:nvSpPr>
        <p:spPr>
          <a:xfrm>
            <a:off x="534960" y="2434680"/>
            <a:ext cx="4935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# FAISS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6" name="文本框 435"/>
          <p:cNvSpPr txBox="1"/>
          <p:nvPr/>
        </p:nvSpPr>
        <p:spPr>
          <a:xfrm>
            <a:off x="1026360" y="2419560"/>
            <a:ext cx="70488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索引构建时间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7" name="文本框 436"/>
          <p:cNvSpPr txBox="1"/>
          <p:nvPr/>
        </p:nvSpPr>
        <p:spPr>
          <a:xfrm>
            <a:off x="534960" y="2610000"/>
            <a:ext cx="2535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index = faiss.IndexFlatL2(dimension)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8" name="文本框 437"/>
          <p:cNvSpPr txBox="1"/>
          <p:nvPr/>
        </p:nvSpPr>
        <p:spPr>
          <a:xfrm>
            <a:off x="534960" y="2785680"/>
            <a:ext cx="19724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index.add(embeddings_matrix)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9" name="文本框 438"/>
          <p:cNvSpPr txBox="1"/>
          <p:nvPr/>
        </p:nvSpPr>
        <p:spPr>
          <a:xfrm>
            <a:off x="534960" y="2961000"/>
            <a:ext cx="42260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faiss_index_time = time.time() - start_time - embedding_time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0" name="文本框 439"/>
          <p:cNvSpPr txBox="1"/>
          <p:nvPr/>
        </p:nvSpPr>
        <p:spPr>
          <a:xfrm>
            <a:off x="534960" y="331200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1" name="文本框 440"/>
          <p:cNvSpPr txBox="1"/>
          <p:nvPr/>
        </p:nvSpPr>
        <p:spPr>
          <a:xfrm>
            <a:off x="675360" y="3296880"/>
            <a:ext cx="9396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生成模型加载时间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2" name="文本框 441"/>
          <p:cNvSpPr txBox="1"/>
          <p:nvPr/>
        </p:nvSpPr>
        <p:spPr>
          <a:xfrm>
            <a:off x="534960" y="3487680"/>
            <a:ext cx="394416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model_generate = GPT2LMHeadModel.from_pretrained('gpt2')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3" name="文本框 442"/>
          <p:cNvSpPr txBox="1"/>
          <p:nvPr/>
        </p:nvSpPr>
        <p:spPr>
          <a:xfrm>
            <a:off x="534960" y="3663000"/>
            <a:ext cx="34513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tokenizer = GPT2Tokenizer.from_pretrained('gpt2')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4" name="文本框 443"/>
          <p:cNvSpPr txBox="1"/>
          <p:nvPr/>
        </p:nvSpPr>
        <p:spPr>
          <a:xfrm>
            <a:off x="534960" y="3838680"/>
            <a:ext cx="4859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model_load_time = time.time() - start_time - embedding_time - faiss_i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5" name="文本框 444"/>
          <p:cNvSpPr txBox="1"/>
          <p:nvPr/>
        </p:nvSpPr>
        <p:spPr>
          <a:xfrm>
            <a:off x="534960" y="4189680"/>
            <a:ext cx="1414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# 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6" name="文本框 445"/>
          <p:cNvSpPr txBox="1"/>
          <p:nvPr/>
        </p:nvSpPr>
        <p:spPr>
          <a:xfrm>
            <a:off x="675360" y="4174200"/>
            <a:ext cx="152640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查询与生成函数中的时间记录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7" name="文本框 446"/>
          <p:cNvSpPr txBox="1"/>
          <p:nvPr/>
        </p:nvSpPr>
        <p:spPr>
          <a:xfrm>
            <a:off x="534960" y="4365000"/>
            <a:ext cx="316980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def retrieve_and_generate_with_timing(query):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8" name="文本框 447"/>
          <p:cNvSpPr txBox="1"/>
          <p:nvPr/>
        </p:nvSpPr>
        <p:spPr>
          <a:xfrm>
            <a:off x="815760" y="4540680"/>
            <a:ext cx="70488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times = {}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9" name="文本框 448"/>
          <p:cNvSpPr txBox="1"/>
          <p:nvPr/>
        </p:nvSpPr>
        <p:spPr>
          <a:xfrm>
            <a:off x="1658160" y="4540680"/>
            <a:ext cx="1166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E5E7EB"/>
                </a:solidFill>
                <a:effectLst/>
                <a:uFillTx/>
                <a:latin typeface="Courier New"/>
                <a:ea typeface="Courier New"/>
              </a:rPr>
              <a:t>#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0" name="任意多边形 449"/>
          <p:cNvSpPr/>
          <p:nvPr/>
        </p:nvSpPr>
        <p:spPr>
          <a:xfrm>
            <a:off x="5749200" y="1403640"/>
            <a:ext cx="4546440" cy="2005920"/>
          </a:xfrm>
          <a:custGeom>
            <a:avLst/>
            <a:gdLst/>
            <a:ahLst/>
            <a:cxnLst/>
            <a:rect l="0" t="0" r="r" b="b"/>
            <a:pathLst>
              <a:path w="12629" h="5572">
                <a:moveTo>
                  <a:pt x="14" y="115"/>
                </a:move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12443" y="0"/>
                </a:lnTo>
                <a:cubicBezTo>
                  <a:pt x="12468" y="0"/>
                  <a:pt x="12492" y="5"/>
                  <a:pt x="12514" y="14"/>
                </a:cubicBezTo>
                <a:cubicBezTo>
                  <a:pt x="12537" y="24"/>
                  <a:pt x="12557" y="37"/>
                  <a:pt x="12575" y="55"/>
                </a:cubicBezTo>
                <a:cubicBezTo>
                  <a:pt x="12592" y="72"/>
                  <a:pt x="12605" y="92"/>
                  <a:pt x="12615" y="115"/>
                </a:cubicBezTo>
                <a:cubicBezTo>
                  <a:pt x="12624" y="138"/>
                  <a:pt x="12629" y="161"/>
                  <a:pt x="12629" y="186"/>
                </a:cubicBezTo>
                <a:lnTo>
                  <a:pt x="12629" y="5387"/>
                </a:lnTo>
                <a:cubicBezTo>
                  <a:pt x="12629" y="5411"/>
                  <a:pt x="12624" y="5435"/>
                  <a:pt x="12615" y="5458"/>
                </a:cubicBezTo>
                <a:cubicBezTo>
                  <a:pt x="12605" y="5481"/>
                  <a:pt x="12592" y="5501"/>
                  <a:pt x="12575" y="5518"/>
                </a:cubicBezTo>
                <a:cubicBezTo>
                  <a:pt x="12557" y="5535"/>
                  <a:pt x="12537" y="5549"/>
                  <a:pt x="12514" y="5558"/>
                </a:cubicBezTo>
                <a:cubicBezTo>
                  <a:pt x="12492" y="5568"/>
                  <a:pt x="12468" y="5572"/>
                  <a:pt x="12443" y="5572"/>
                </a:cubicBezTo>
                <a:lnTo>
                  <a:pt x="186" y="5572"/>
                </a:lnTo>
                <a:cubicBezTo>
                  <a:pt x="161" y="5572"/>
                  <a:pt x="137" y="5568"/>
                  <a:pt x="115" y="5558"/>
                </a:cubicBezTo>
                <a:cubicBezTo>
                  <a:pt x="92" y="5549"/>
                  <a:pt x="72" y="5535"/>
                  <a:pt x="54" y="5518"/>
                </a:cubicBezTo>
                <a:cubicBezTo>
                  <a:pt x="37" y="5501"/>
                  <a:pt x="24" y="5481"/>
                  <a:pt x="14" y="5458"/>
                </a:cubicBezTo>
                <a:cubicBezTo>
                  <a:pt x="5" y="5435"/>
                  <a:pt x="0" y="5411"/>
                  <a:pt x="0" y="5387"/>
                </a:cubicBez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51" name="任意多边形 450"/>
          <p:cNvSpPr/>
          <p:nvPr/>
        </p:nvSpPr>
        <p:spPr>
          <a:xfrm>
            <a:off x="5749200" y="1403640"/>
            <a:ext cx="4546440" cy="2005920"/>
          </a:xfrm>
          <a:custGeom>
            <a:avLst/>
            <a:gdLst/>
            <a:ahLst/>
            <a:cxnLst/>
            <a:rect l="0" t="0" r="r" b="b"/>
            <a:pathLst>
              <a:path w="12629" h="5572">
                <a:moveTo>
                  <a:pt x="0" y="5387"/>
                </a:moveTo>
                <a:lnTo>
                  <a:pt x="0" y="186"/>
                </a:lnTo>
                <a:cubicBezTo>
                  <a:pt x="0" y="161"/>
                  <a:pt x="5" y="138"/>
                  <a:pt x="14" y="115"/>
                </a:cubicBezTo>
                <a:cubicBezTo>
                  <a:pt x="24" y="92"/>
                  <a:pt x="37" y="72"/>
                  <a:pt x="54" y="55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7" y="5"/>
                  <a:pt x="161" y="0"/>
                  <a:pt x="186" y="0"/>
                </a:cubicBezTo>
                <a:lnTo>
                  <a:pt x="12443" y="0"/>
                </a:lnTo>
                <a:cubicBezTo>
                  <a:pt x="12468" y="0"/>
                  <a:pt x="12492" y="5"/>
                  <a:pt x="12514" y="14"/>
                </a:cubicBezTo>
                <a:cubicBezTo>
                  <a:pt x="12537" y="24"/>
                  <a:pt x="12557" y="37"/>
                  <a:pt x="12575" y="55"/>
                </a:cubicBezTo>
                <a:cubicBezTo>
                  <a:pt x="12592" y="72"/>
                  <a:pt x="12605" y="92"/>
                  <a:pt x="12615" y="115"/>
                </a:cubicBezTo>
                <a:cubicBezTo>
                  <a:pt x="12624" y="138"/>
                  <a:pt x="12629" y="161"/>
                  <a:pt x="12629" y="186"/>
                </a:cubicBezTo>
                <a:lnTo>
                  <a:pt x="12629" y="5387"/>
                </a:lnTo>
                <a:cubicBezTo>
                  <a:pt x="12629" y="5411"/>
                  <a:pt x="12624" y="5435"/>
                  <a:pt x="12615" y="5458"/>
                </a:cubicBezTo>
                <a:cubicBezTo>
                  <a:pt x="12605" y="5481"/>
                  <a:pt x="12592" y="5501"/>
                  <a:pt x="12575" y="5518"/>
                </a:cubicBezTo>
                <a:cubicBezTo>
                  <a:pt x="12557" y="5535"/>
                  <a:pt x="12537" y="5549"/>
                  <a:pt x="12514" y="5558"/>
                </a:cubicBezTo>
                <a:cubicBezTo>
                  <a:pt x="12492" y="5568"/>
                  <a:pt x="12468" y="5572"/>
                  <a:pt x="12443" y="5572"/>
                </a:cubicBezTo>
                <a:lnTo>
                  <a:pt x="186" y="5572"/>
                </a:lnTo>
                <a:cubicBezTo>
                  <a:pt x="161" y="5572"/>
                  <a:pt x="137" y="5568"/>
                  <a:pt x="115" y="5558"/>
                </a:cubicBezTo>
                <a:cubicBezTo>
                  <a:pt x="92" y="5549"/>
                  <a:pt x="72" y="5535"/>
                  <a:pt x="54" y="5518"/>
                </a:cubicBezTo>
                <a:cubicBezTo>
                  <a:pt x="37" y="5501"/>
                  <a:pt x="24" y="5481"/>
                  <a:pt x="14" y="5458"/>
                </a:cubicBezTo>
                <a:cubicBezTo>
                  <a:pt x="5" y="5435"/>
                  <a:pt x="0" y="5411"/>
                  <a:pt x="0" y="5387"/>
                </a:cubicBezTo>
                <a:moveTo>
                  <a:pt x="23" y="186"/>
                </a:moveTo>
                <a:lnTo>
                  <a:pt x="23" y="5387"/>
                </a:lnTo>
                <a:cubicBezTo>
                  <a:pt x="23" y="5397"/>
                  <a:pt x="24" y="5408"/>
                  <a:pt x="26" y="5418"/>
                </a:cubicBezTo>
                <a:cubicBezTo>
                  <a:pt x="28" y="5429"/>
                  <a:pt x="32" y="5439"/>
                  <a:pt x="36" y="5449"/>
                </a:cubicBezTo>
                <a:cubicBezTo>
                  <a:pt x="40" y="5459"/>
                  <a:pt x="45" y="5468"/>
                  <a:pt x="51" y="5477"/>
                </a:cubicBezTo>
                <a:cubicBezTo>
                  <a:pt x="57" y="5486"/>
                  <a:pt x="63" y="5494"/>
                  <a:pt x="71" y="5502"/>
                </a:cubicBezTo>
                <a:cubicBezTo>
                  <a:pt x="78" y="5509"/>
                  <a:pt x="87" y="5516"/>
                  <a:pt x="96" y="5522"/>
                </a:cubicBezTo>
                <a:cubicBezTo>
                  <a:pt x="104" y="5528"/>
                  <a:pt x="114" y="5533"/>
                  <a:pt x="124" y="5537"/>
                </a:cubicBezTo>
                <a:cubicBezTo>
                  <a:pt x="133" y="5541"/>
                  <a:pt x="144" y="5544"/>
                  <a:pt x="154" y="5546"/>
                </a:cubicBezTo>
                <a:cubicBezTo>
                  <a:pt x="165" y="5548"/>
                  <a:pt x="175" y="5549"/>
                  <a:pt x="186" y="5549"/>
                </a:cubicBezTo>
                <a:lnTo>
                  <a:pt x="12443" y="5549"/>
                </a:lnTo>
                <a:cubicBezTo>
                  <a:pt x="12454" y="5549"/>
                  <a:pt x="12465" y="5548"/>
                  <a:pt x="12475" y="5546"/>
                </a:cubicBezTo>
                <a:cubicBezTo>
                  <a:pt x="12485" y="5544"/>
                  <a:pt x="12496" y="5541"/>
                  <a:pt x="12505" y="5537"/>
                </a:cubicBezTo>
                <a:cubicBezTo>
                  <a:pt x="12515" y="5533"/>
                  <a:pt x="12525" y="5528"/>
                  <a:pt x="12534" y="5522"/>
                </a:cubicBezTo>
                <a:cubicBezTo>
                  <a:pt x="12542" y="5516"/>
                  <a:pt x="12551" y="5509"/>
                  <a:pt x="12558" y="5502"/>
                </a:cubicBezTo>
                <a:cubicBezTo>
                  <a:pt x="12566" y="5494"/>
                  <a:pt x="12572" y="5486"/>
                  <a:pt x="12578" y="5477"/>
                </a:cubicBezTo>
                <a:cubicBezTo>
                  <a:pt x="12584" y="5468"/>
                  <a:pt x="12589" y="5459"/>
                  <a:pt x="12593" y="5449"/>
                </a:cubicBezTo>
                <a:cubicBezTo>
                  <a:pt x="12597" y="5439"/>
                  <a:pt x="12601" y="5429"/>
                  <a:pt x="12603" y="5418"/>
                </a:cubicBezTo>
                <a:cubicBezTo>
                  <a:pt x="12605" y="5408"/>
                  <a:pt x="12606" y="5397"/>
                  <a:pt x="12606" y="5387"/>
                </a:cubicBezTo>
                <a:lnTo>
                  <a:pt x="12606" y="186"/>
                </a:lnTo>
                <a:cubicBezTo>
                  <a:pt x="12606" y="175"/>
                  <a:pt x="12605" y="165"/>
                  <a:pt x="12603" y="154"/>
                </a:cubicBezTo>
                <a:cubicBezTo>
                  <a:pt x="12601" y="144"/>
                  <a:pt x="12597" y="134"/>
                  <a:pt x="12593" y="124"/>
                </a:cubicBezTo>
                <a:cubicBezTo>
                  <a:pt x="12589" y="114"/>
                  <a:pt x="12584" y="105"/>
                  <a:pt x="12578" y="96"/>
                </a:cubicBezTo>
                <a:cubicBezTo>
                  <a:pt x="12572" y="87"/>
                  <a:pt x="12566" y="79"/>
                  <a:pt x="12558" y="71"/>
                </a:cubicBezTo>
                <a:cubicBezTo>
                  <a:pt x="12551" y="64"/>
                  <a:pt x="12542" y="57"/>
                  <a:pt x="12534" y="51"/>
                </a:cubicBezTo>
                <a:cubicBezTo>
                  <a:pt x="12525" y="45"/>
                  <a:pt x="12515" y="40"/>
                  <a:pt x="12505" y="36"/>
                </a:cubicBezTo>
                <a:cubicBezTo>
                  <a:pt x="12496" y="32"/>
                  <a:pt x="12485" y="29"/>
                  <a:pt x="12475" y="27"/>
                </a:cubicBezTo>
                <a:cubicBezTo>
                  <a:pt x="12465" y="25"/>
                  <a:pt x="12454" y="24"/>
                  <a:pt x="12443" y="24"/>
                </a:cubicBezTo>
                <a:lnTo>
                  <a:pt x="186" y="24"/>
                </a:lnTo>
                <a:cubicBezTo>
                  <a:pt x="175" y="24"/>
                  <a:pt x="165" y="25"/>
                  <a:pt x="154" y="27"/>
                </a:cubicBezTo>
                <a:cubicBezTo>
                  <a:pt x="144" y="29"/>
                  <a:pt x="133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4"/>
                  <a:pt x="71" y="71"/>
                </a:cubicBezTo>
                <a:cubicBezTo>
                  <a:pt x="63" y="79"/>
                  <a:pt x="57" y="87"/>
                  <a:pt x="51" y="96"/>
                </a:cubicBezTo>
                <a:cubicBezTo>
                  <a:pt x="45" y="105"/>
                  <a:pt x="40" y="114"/>
                  <a:pt x="36" y="124"/>
                </a:cubicBezTo>
                <a:cubicBezTo>
                  <a:pt x="32" y="134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2" name="任意多边形 451"/>
          <p:cNvSpPr/>
          <p:nvPr/>
        </p:nvSpPr>
        <p:spPr>
          <a:xfrm>
            <a:off x="5749200" y="5147640"/>
            <a:ext cx="4546440" cy="969480"/>
          </a:xfrm>
          <a:custGeom>
            <a:avLst/>
            <a:gdLst/>
            <a:ahLst/>
            <a:cxnLst/>
            <a:rect l="0" t="0" r="r" b="b"/>
            <a:pathLst>
              <a:path w="12629" h="2693">
                <a:moveTo>
                  <a:pt x="0" y="2508"/>
                </a:moveTo>
                <a:lnTo>
                  <a:pt x="0" y="185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2"/>
                  <a:pt x="31" y="82"/>
                </a:cubicBezTo>
                <a:cubicBezTo>
                  <a:pt x="38" y="72"/>
                  <a:pt x="46" y="63"/>
                  <a:pt x="54" y="54"/>
                </a:cubicBezTo>
                <a:cubicBezTo>
                  <a:pt x="63" y="46"/>
                  <a:pt x="72" y="38"/>
                  <a:pt x="83" y="31"/>
                </a:cubicBezTo>
                <a:cubicBezTo>
                  <a:pt x="93" y="24"/>
                  <a:pt x="103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12443" y="0"/>
                </a:lnTo>
                <a:cubicBezTo>
                  <a:pt x="12455" y="0"/>
                  <a:pt x="12468" y="1"/>
                  <a:pt x="12480" y="3"/>
                </a:cubicBezTo>
                <a:cubicBezTo>
                  <a:pt x="12491" y="6"/>
                  <a:pt x="12503" y="9"/>
                  <a:pt x="12514" y="14"/>
                </a:cubicBezTo>
                <a:cubicBezTo>
                  <a:pt x="12526" y="19"/>
                  <a:pt x="12536" y="24"/>
                  <a:pt x="12546" y="31"/>
                </a:cubicBezTo>
                <a:cubicBezTo>
                  <a:pt x="12557" y="38"/>
                  <a:pt x="12566" y="46"/>
                  <a:pt x="12575" y="54"/>
                </a:cubicBezTo>
                <a:cubicBezTo>
                  <a:pt x="12583" y="63"/>
                  <a:pt x="12591" y="72"/>
                  <a:pt x="12598" y="82"/>
                </a:cubicBezTo>
                <a:cubicBezTo>
                  <a:pt x="12604" y="92"/>
                  <a:pt x="12610" y="103"/>
                  <a:pt x="12615" y="114"/>
                </a:cubicBezTo>
                <a:cubicBezTo>
                  <a:pt x="12620" y="126"/>
                  <a:pt x="12623" y="137"/>
                  <a:pt x="12625" y="149"/>
                </a:cubicBezTo>
                <a:cubicBezTo>
                  <a:pt x="12628" y="161"/>
                  <a:pt x="12629" y="173"/>
                  <a:pt x="12629" y="185"/>
                </a:cubicBezTo>
                <a:lnTo>
                  <a:pt x="12629" y="2508"/>
                </a:lnTo>
                <a:cubicBezTo>
                  <a:pt x="12629" y="2520"/>
                  <a:pt x="12628" y="2532"/>
                  <a:pt x="12625" y="2544"/>
                </a:cubicBezTo>
                <a:cubicBezTo>
                  <a:pt x="12623" y="2556"/>
                  <a:pt x="12620" y="2568"/>
                  <a:pt x="12615" y="2579"/>
                </a:cubicBezTo>
                <a:cubicBezTo>
                  <a:pt x="12610" y="2590"/>
                  <a:pt x="12604" y="2601"/>
                  <a:pt x="12598" y="2611"/>
                </a:cubicBezTo>
                <a:cubicBezTo>
                  <a:pt x="12591" y="2621"/>
                  <a:pt x="12583" y="2630"/>
                  <a:pt x="12575" y="2639"/>
                </a:cubicBezTo>
                <a:cubicBezTo>
                  <a:pt x="12566" y="2648"/>
                  <a:pt x="12557" y="2655"/>
                  <a:pt x="12546" y="2662"/>
                </a:cubicBezTo>
                <a:cubicBezTo>
                  <a:pt x="12536" y="2669"/>
                  <a:pt x="12526" y="2675"/>
                  <a:pt x="12514" y="2679"/>
                </a:cubicBezTo>
                <a:cubicBezTo>
                  <a:pt x="12503" y="2684"/>
                  <a:pt x="12491" y="2688"/>
                  <a:pt x="12480" y="2690"/>
                </a:cubicBezTo>
                <a:cubicBezTo>
                  <a:pt x="12468" y="2692"/>
                  <a:pt x="12455" y="2693"/>
                  <a:pt x="12443" y="2693"/>
                </a:cubicBezTo>
                <a:lnTo>
                  <a:pt x="186" y="2693"/>
                </a:lnTo>
                <a:cubicBezTo>
                  <a:pt x="174" y="2693"/>
                  <a:pt x="162" y="2692"/>
                  <a:pt x="150" y="2690"/>
                </a:cubicBezTo>
                <a:cubicBezTo>
                  <a:pt x="138" y="2688"/>
                  <a:pt x="126" y="2684"/>
                  <a:pt x="115" y="2679"/>
                </a:cubicBezTo>
                <a:cubicBezTo>
                  <a:pt x="103" y="2675"/>
                  <a:pt x="93" y="2669"/>
                  <a:pt x="83" y="2662"/>
                </a:cubicBezTo>
                <a:cubicBezTo>
                  <a:pt x="72" y="2655"/>
                  <a:pt x="63" y="2648"/>
                  <a:pt x="54" y="2639"/>
                </a:cubicBezTo>
                <a:cubicBezTo>
                  <a:pt x="46" y="2630"/>
                  <a:pt x="38" y="2621"/>
                  <a:pt x="31" y="2611"/>
                </a:cubicBezTo>
                <a:cubicBezTo>
                  <a:pt x="25" y="2601"/>
                  <a:pt x="19" y="2590"/>
                  <a:pt x="14" y="2579"/>
                </a:cubicBezTo>
                <a:cubicBezTo>
                  <a:pt x="10" y="2568"/>
                  <a:pt x="6" y="2556"/>
                  <a:pt x="4" y="2544"/>
                </a:cubicBezTo>
                <a:cubicBezTo>
                  <a:pt x="1" y="2532"/>
                  <a:pt x="0" y="2520"/>
                  <a:pt x="0" y="2508"/>
                </a:cubicBezTo>
                <a:close/>
              </a:path>
            </a:pathLst>
          </a:custGeom>
          <a:solidFill>
            <a:srgbClr val="1E3A8A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53" name="图片 452"/>
          <p:cNvPicPr/>
          <p:nvPr/>
        </p:nvPicPr>
        <p:blipFill>
          <a:blip r:embed="rId6"/>
          <a:stretch/>
        </p:blipFill>
        <p:spPr>
          <a:xfrm>
            <a:off x="5749560" y="110304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4" name="文本框 453"/>
          <p:cNvSpPr txBox="1"/>
          <p:nvPr/>
        </p:nvSpPr>
        <p:spPr>
          <a:xfrm>
            <a:off x="1798560" y="4525200"/>
            <a:ext cx="1056960" cy="14832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92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用于存储各阶段时间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55" name="图片 454"/>
          <p:cNvPicPr/>
          <p:nvPr/>
        </p:nvPicPr>
        <p:blipFill>
          <a:blip r:embed="rId7"/>
          <a:stretch/>
        </p:blipFill>
        <p:spPr>
          <a:xfrm>
            <a:off x="5891400" y="1545840"/>
            <a:ext cx="4178160" cy="2005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56" name="图片 455"/>
          <p:cNvPicPr/>
          <p:nvPr/>
        </p:nvPicPr>
        <p:blipFill>
          <a:blip r:embed="rId8"/>
          <a:stretch/>
        </p:blipFill>
        <p:spPr>
          <a:xfrm>
            <a:off x="5749560" y="3643560"/>
            <a:ext cx="166680" cy="166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7" name="文本框 456"/>
          <p:cNvSpPr txBox="1"/>
          <p:nvPr/>
        </p:nvSpPr>
        <p:spPr>
          <a:xfrm>
            <a:off x="5983560" y="108432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延迟分析结果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8" name="任意多边形 457"/>
          <p:cNvSpPr/>
          <p:nvPr/>
        </p:nvSpPr>
        <p:spPr>
          <a:xfrm>
            <a:off x="5816160" y="402768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2" y="81"/>
                </a:cubicBezTo>
                <a:cubicBezTo>
                  <a:pt x="109" y="89"/>
                  <a:pt x="105" y="95"/>
                  <a:pt x="100" y="100"/>
                </a:cubicBezTo>
                <a:cubicBezTo>
                  <a:pt x="94" y="106"/>
                  <a:pt x="88" y="110"/>
                  <a:pt x="81" y="113"/>
                </a:cubicBezTo>
                <a:cubicBezTo>
                  <a:pt x="74" y="116"/>
                  <a:pt x="67" y="117"/>
                  <a:pt x="59" y="117"/>
                </a:cubicBezTo>
                <a:cubicBezTo>
                  <a:pt x="51" y="117"/>
                  <a:pt x="44" y="116"/>
                  <a:pt x="37" y="113"/>
                </a:cubicBezTo>
                <a:cubicBezTo>
                  <a:pt x="29" y="110"/>
                  <a:pt x="22" y="106"/>
                  <a:pt x="17" y="100"/>
                </a:cubicBezTo>
                <a:cubicBezTo>
                  <a:pt x="11" y="95"/>
                  <a:pt x="7" y="89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2"/>
                  <a:pt x="1" y="44"/>
                  <a:pt x="4" y="37"/>
                </a:cubicBezTo>
                <a:cubicBezTo>
                  <a:pt x="7" y="30"/>
                  <a:pt x="11" y="24"/>
                  <a:pt x="17" y="18"/>
                </a:cubicBezTo>
                <a:cubicBezTo>
                  <a:pt x="22" y="13"/>
                  <a:pt x="29" y="9"/>
                  <a:pt x="37" y="5"/>
                </a:cubicBezTo>
                <a:cubicBezTo>
                  <a:pt x="44" y="2"/>
                  <a:pt x="51" y="0"/>
                  <a:pt x="59" y="0"/>
                </a:cubicBezTo>
                <a:cubicBezTo>
                  <a:pt x="67" y="0"/>
                  <a:pt x="74" y="2"/>
                  <a:pt x="81" y="5"/>
                </a:cubicBezTo>
                <a:cubicBezTo>
                  <a:pt x="88" y="9"/>
                  <a:pt x="94" y="13"/>
                  <a:pt x="100" y="18"/>
                </a:cubicBezTo>
                <a:cubicBezTo>
                  <a:pt x="105" y="24"/>
                  <a:pt x="109" y="30"/>
                  <a:pt x="112" y="37"/>
                </a:cubicBezTo>
                <a:cubicBezTo>
                  <a:pt x="115" y="44"/>
                  <a:pt x="117" y="52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9" name="文本框 458"/>
          <p:cNvSpPr txBox="1"/>
          <p:nvPr/>
        </p:nvSpPr>
        <p:spPr>
          <a:xfrm>
            <a:off x="5983560" y="3624480"/>
            <a:ext cx="67140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瓶颈分析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0" name="文本框 459"/>
          <p:cNvSpPr txBox="1"/>
          <p:nvPr/>
        </p:nvSpPr>
        <p:spPr>
          <a:xfrm>
            <a:off x="5950080" y="395784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8C00"/>
                </a:solidFill>
                <a:effectLst/>
                <a:uFillTx/>
                <a:latin typeface="WenQuanYiZenHei"/>
                <a:ea typeface="WenQuanYiZenHei"/>
              </a:rPr>
              <a:t>模型加载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：占用最长时间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1" name="文本框 460"/>
          <p:cNvSpPr txBox="1"/>
          <p:nvPr/>
        </p:nvSpPr>
        <p:spPr>
          <a:xfrm>
            <a:off x="7420680" y="3965400"/>
            <a:ext cx="4928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Arial"/>
                <a:ea typeface="Arial"/>
              </a:rPr>
              <a:t> (1.2345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2" name="文本框 461"/>
          <p:cNvSpPr txBox="1"/>
          <p:nvPr/>
        </p:nvSpPr>
        <p:spPr>
          <a:xfrm>
            <a:off x="7911360" y="39578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秒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3" name="文本框 462"/>
          <p:cNvSpPr txBox="1"/>
          <p:nvPr/>
        </p:nvSpPr>
        <p:spPr>
          <a:xfrm>
            <a:off x="8044920" y="396540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Arial"/>
                <a:ea typeface="Arial"/>
              </a:rPr>
              <a:t>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4" name="任意多边形 463"/>
          <p:cNvSpPr/>
          <p:nvPr/>
        </p:nvSpPr>
        <p:spPr>
          <a:xfrm>
            <a:off x="5816160" y="42951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6"/>
                  <a:pt x="115" y="73"/>
                  <a:pt x="112" y="81"/>
                </a:cubicBezTo>
                <a:cubicBezTo>
                  <a:pt x="109" y="88"/>
                  <a:pt x="105" y="95"/>
                  <a:pt x="100" y="100"/>
                </a:cubicBezTo>
                <a:cubicBezTo>
                  <a:pt x="94" y="106"/>
                  <a:pt x="88" y="110"/>
                  <a:pt x="81" y="113"/>
                </a:cubicBezTo>
                <a:cubicBezTo>
                  <a:pt x="74" y="116"/>
                  <a:pt x="67" y="117"/>
                  <a:pt x="59" y="117"/>
                </a:cubicBezTo>
                <a:cubicBezTo>
                  <a:pt x="51" y="117"/>
                  <a:pt x="44" y="116"/>
                  <a:pt x="37" y="113"/>
                </a:cubicBezTo>
                <a:cubicBezTo>
                  <a:pt x="29" y="110"/>
                  <a:pt x="22" y="106"/>
                  <a:pt x="17" y="100"/>
                </a:cubicBezTo>
                <a:cubicBezTo>
                  <a:pt x="11" y="95"/>
                  <a:pt x="7" y="88"/>
                  <a:pt x="4" y="81"/>
                </a:cubicBezTo>
                <a:cubicBezTo>
                  <a:pt x="1" y="73"/>
                  <a:pt x="0" y="66"/>
                  <a:pt x="0" y="58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9"/>
                  <a:pt x="11" y="22"/>
                  <a:pt x="17" y="17"/>
                </a:cubicBezTo>
                <a:cubicBezTo>
                  <a:pt x="22" y="12"/>
                  <a:pt x="29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4" y="12"/>
                  <a:pt x="100" y="17"/>
                </a:cubicBezTo>
                <a:cubicBezTo>
                  <a:pt x="105" y="22"/>
                  <a:pt x="109" y="29"/>
                  <a:pt x="112" y="36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5" name="文本框 464"/>
          <p:cNvSpPr txBox="1"/>
          <p:nvPr/>
        </p:nvSpPr>
        <p:spPr>
          <a:xfrm>
            <a:off x="8089560" y="395784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，适合通过缓存优化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6" name="文本框 465"/>
          <p:cNvSpPr txBox="1"/>
          <p:nvPr/>
        </p:nvSpPr>
        <p:spPr>
          <a:xfrm>
            <a:off x="5950080" y="4224960"/>
            <a:ext cx="1476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8C00"/>
                </a:solidFill>
                <a:effectLst/>
                <a:uFillTx/>
                <a:latin typeface="WenQuanYiZenHei"/>
                <a:ea typeface="WenQuanYiZenHei"/>
              </a:rPr>
              <a:t>文本生成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：第二大延迟源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7" name="文本框 466"/>
          <p:cNvSpPr txBox="1"/>
          <p:nvPr/>
        </p:nvSpPr>
        <p:spPr>
          <a:xfrm>
            <a:off x="7420680" y="4232880"/>
            <a:ext cx="4928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Arial"/>
                <a:ea typeface="Arial"/>
              </a:rPr>
              <a:t> (0.7890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8" name="文本框 467"/>
          <p:cNvSpPr txBox="1"/>
          <p:nvPr/>
        </p:nvSpPr>
        <p:spPr>
          <a:xfrm>
            <a:off x="7911360" y="422496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秒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9" name="文本框 468"/>
          <p:cNvSpPr txBox="1"/>
          <p:nvPr/>
        </p:nvSpPr>
        <p:spPr>
          <a:xfrm>
            <a:off x="8044920" y="423288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Arial"/>
                <a:ea typeface="Arial"/>
              </a:rPr>
              <a:t>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0" name="任意多边形 469"/>
          <p:cNvSpPr/>
          <p:nvPr/>
        </p:nvSpPr>
        <p:spPr>
          <a:xfrm>
            <a:off x="5816160" y="45626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2" y="81"/>
                </a:cubicBezTo>
                <a:cubicBezTo>
                  <a:pt x="109" y="88"/>
                  <a:pt x="105" y="94"/>
                  <a:pt x="100" y="100"/>
                </a:cubicBezTo>
                <a:cubicBezTo>
                  <a:pt x="94" y="105"/>
                  <a:pt x="88" y="110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1" y="117"/>
                  <a:pt x="44" y="115"/>
                  <a:pt x="37" y="112"/>
                </a:cubicBezTo>
                <a:cubicBezTo>
                  <a:pt x="29" y="110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1"/>
                  <a:pt x="1" y="44"/>
                  <a:pt x="4" y="37"/>
                </a:cubicBezTo>
                <a:cubicBezTo>
                  <a:pt x="7" y="30"/>
                  <a:pt x="11" y="22"/>
                  <a:pt x="17" y="17"/>
                </a:cubicBezTo>
                <a:cubicBezTo>
                  <a:pt x="22" y="11"/>
                  <a:pt x="29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30"/>
                  <a:pt x="112" y="37"/>
                </a:cubicBezTo>
                <a:cubicBezTo>
                  <a:pt x="115" y="44"/>
                  <a:pt x="117" y="51"/>
                  <a:pt x="117" y="59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1" name="文本框 470"/>
          <p:cNvSpPr txBox="1"/>
          <p:nvPr/>
        </p:nvSpPr>
        <p:spPr>
          <a:xfrm>
            <a:off x="8089560" y="4224960"/>
            <a:ext cx="13417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，可通过参数调整优化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2" name="文本框 471"/>
          <p:cNvSpPr txBox="1"/>
          <p:nvPr/>
        </p:nvSpPr>
        <p:spPr>
          <a:xfrm>
            <a:off x="5950080" y="449244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4DA6FF"/>
                </a:solidFill>
                <a:effectLst/>
                <a:uFillTx/>
                <a:latin typeface="WenQuanYiZenHei"/>
                <a:ea typeface="WenQuanYiZenHei"/>
              </a:rPr>
              <a:t>嵌入生成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：中等延迟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3" name="文本框 472"/>
          <p:cNvSpPr txBox="1"/>
          <p:nvPr/>
        </p:nvSpPr>
        <p:spPr>
          <a:xfrm>
            <a:off x="7153200" y="4500360"/>
            <a:ext cx="49284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Arial"/>
                <a:ea typeface="Arial"/>
              </a:rPr>
              <a:t> (0.1234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4" name="文本框 473"/>
          <p:cNvSpPr txBox="1"/>
          <p:nvPr/>
        </p:nvSpPr>
        <p:spPr>
          <a:xfrm>
            <a:off x="7643880" y="449244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秒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5" name="文本框 474"/>
          <p:cNvSpPr txBox="1"/>
          <p:nvPr/>
        </p:nvSpPr>
        <p:spPr>
          <a:xfrm>
            <a:off x="7777800" y="450036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Arial"/>
                <a:ea typeface="Arial"/>
              </a:rPr>
              <a:t>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6" name="任意多边形 475"/>
          <p:cNvSpPr/>
          <p:nvPr/>
        </p:nvSpPr>
        <p:spPr>
          <a:xfrm>
            <a:off x="5816160" y="48301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5" y="73"/>
                  <a:pt x="112" y="80"/>
                </a:cubicBezTo>
                <a:cubicBezTo>
                  <a:pt x="109" y="87"/>
                  <a:pt x="105" y="93"/>
                  <a:pt x="100" y="100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1" y="117"/>
                  <a:pt x="44" y="115"/>
                  <a:pt x="37" y="112"/>
                </a:cubicBezTo>
                <a:cubicBezTo>
                  <a:pt x="29" y="109"/>
                  <a:pt x="22" y="105"/>
                  <a:pt x="17" y="100"/>
                </a:cubicBezTo>
                <a:cubicBezTo>
                  <a:pt x="11" y="93"/>
                  <a:pt x="7" y="87"/>
                  <a:pt x="4" y="80"/>
                </a:cubicBezTo>
                <a:cubicBezTo>
                  <a:pt x="1" y="73"/>
                  <a:pt x="0" y="65"/>
                  <a:pt x="0" y="58"/>
                </a:cubicBezTo>
                <a:cubicBezTo>
                  <a:pt x="0" y="50"/>
                  <a:pt x="1" y="43"/>
                  <a:pt x="4" y="35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9" y="7"/>
                  <a:pt x="37" y="4"/>
                </a:cubicBezTo>
                <a:cubicBezTo>
                  <a:pt x="44" y="1"/>
                  <a:pt x="51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09" y="28"/>
                  <a:pt x="112" y="35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E5E7E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7" name="文本框 476"/>
          <p:cNvSpPr txBox="1"/>
          <p:nvPr/>
        </p:nvSpPr>
        <p:spPr>
          <a:xfrm>
            <a:off x="7822080" y="4492440"/>
            <a:ext cx="1207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，可考虑批处理优化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8" name="文本框 477"/>
          <p:cNvSpPr txBox="1"/>
          <p:nvPr/>
        </p:nvSpPr>
        <p:spPr>
          <a:xfrm>
            <a:off x="5950080" y="4759920"/>
            <a:ext cx="13420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4DA6FF"/>
                </a:solidFill>
                <a:effectLst/>
                <a:uFillTx/>
                <a:latin typeface="WenQuanYiZenHei"/>
                <a:ea typeface="WenQuanYiZenHei"/>
              </a:rPr>
              <a:t>检索与索引</a:t>
            </a:r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：延迟较小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9" name="文本框 478"/>
          <p:cNvSpPr txBox="1"/>
          <p:nvPr/>
        </p:nvSpPr>
        <p:spPr>
          <a:xfrm>
            <a:off x="7287120" y="4767840"/>
            <a:ext cx="42192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Arial"/>
                <a:ea typeface="Arial"/>
              </a:rPr>
              <a:t> (&lt;0.05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0" name="文本框 479"/>
          <p:cNvSpPr txBox="1"/>
          <p:nvPr/>
        </p:nvSpPr>
        <p:spPr>
          <a:xfrm>
            <a:off x="7706880" y="4759920"/>
            <a:ext cx="1350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秒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1" name="文本框 480"/>
          <p:cNvSpPr txBox="1"/>
          <p:nvPr/>
        </p:nvSpPr>
        <p:spPr>
          <a:xfrm>
            <a:off x="7840800" y="476784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E5E7EB"/>
                </a:solidFill>
                <a:effectLst/>
                <a:uFillTx/>
                <a:latin typeface="Arial"/>
                <a:ea typeface="Arial"/>
              </a:rPr>
              <a:t>)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482" name="图片 481"/>
          <p:cNvPicPr/>
          <p:nvPr/>
        </p:nvPicPr>
        <p:blipFill>
          <a:blip r:embed="rId9"/>
          <a:stretch/>
        </p:blipFill>
        <p:spPr>
          <a:xfrm>
            <a:off x="5883120" y="5323320"/>
            <a:ext cx="116640" cy="150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83" name="文本框 482"/>
          <p:cNvSpPr txBox="1"/>
          <p:nvPr/>
        </p:nvSpPr>
        <p:spPr>
          <a:xfrm>
            <a:off x="7885440" y="475992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E5E7EB"/>
                </a:solidFill>
                <a:effectLst/>
                <a:uFillTx/>
                <a:latin typeface="WenQuanYiZenHei"/>
                <a:ea typeface="WenQuanYiZenHei"/>
              </a:rPr>
              <a:t>，优先级较低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4" name="文本框 483"/>
          <p:cNvSpPr txBox="1"/>
          <p:nvPr/>
        </p:nvSpPr>
        <p:spPr>
          <a:xfrm>
            <a:off x="6067080" y="5303880"/>
            <a:ext cx="604080" cy="189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18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优化方向</a:t>
            </a:r>
            <a:endParaRPr lang="en-US" sz="11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5" name="文本框 484"/>
          <p:cNvSpPr txBox="1"/>
          <p:nvPr/>
        </p:nvSpPr>
        <p:spPr>
          <a:xfrm>
            <a:off x="5883120" y="5595480"/>
            <a:ext cx="42922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根据延迟分析结果，应优先针对模型加载和文本生成环节实施缓存与并行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6" name="文本框 485"/>
          <p:cNvSpPr txBox="1"/>
          <p:nvPr/>
        </p:nvSpPr>
        <p:spPr>
          <a:xfrm>
            <a:off x="5883120" y="579600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处理策略，以提高系统响应速度。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87" name="文本框 486"/>
          <p:cNvSpPr txBox="1"/>
          <p:nvPr/>
        </p:nvSpPr>
        <p:spPr>
          <a:xfrm>
            <a:off x="10069560" y="5752080"/>
            <a:ext cx="2944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8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8" name="图片 487"/>
          <p:cNvPicPr/>
          <p:nvPr/>
        </p:nvPicPr>
        <p:blipFill>
          <a:blip r:embed="rId2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89" name="图片 488"/>
          <p:cNvPicPr/>
          <p:nvPr/>
        </p:nvPicPr>
        <p:blipFill>
          <a:blip r:embed="rId3"/>
          <a:stretch/>
        </p:blipFill>
        <p:spPr>
          <a:xfrm>
            <a:off x="0" y="0"/>
            <a:ext cx="10696320" cy="6016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90" name="图片 489"/>
          <p:cNvPicPr/>
          <p:nvPr/>
        </p:nvPicPr>
        <p:blipFill>
          <a:blip r:embed="rId4"/>
          <a:stretch/>
        </p:blipFill>
        <p:spPr>
          <a:xfrm>
            <a:off x="4813560" y="802080"/>
            <a:ext cx="1069200" cy="3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1" name="文本框 490"/>
          <p:cNvSpPr txBox="1"/>
          <p:nvPr/>
        </p:nvSpPr>
        <p:spPr>
          <a:xfrm>
            <a:off x="4295520" y="312120"/>
            <a:ext cx="2102400" cy="3783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237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缓存机制的实现</a:t>
            </a:r>
            <a:endParaRPr lang="en-US" sz="237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2" name="任意多边形 491"/>
          <p:cNvSpPr/>
          <p:nvPr/>
        </p:nvSpPr>
        <p:spPr>
          <a:xfrm>
            <a:off x="534600" y="2139120"/>
            <a:ext cx="4546440" cy="3368160"/>
          </a:xfrm>
          <a:custGeom>
            <a:avLst/>
            <a:gdLst/>
            <a:ahLst/>
            <a:cxnLst/>
            <a:rect l="0" t="0" r="r" b="b"/>
            <a:pathLst>
              <a:path w="12629" h="9356">
                <a:moveTo>
                  <a:pt x="0" y="9170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443" y="0"/>
                </a:lnTo>
                <a:cubicBezTo>
                  <a:pt x="12468" y="0"/>
                  <a:pt x="12492" y="5"/>
                  <a:pt x="12514" y="14"/>
                </a:cubicBezTo>
                <a:cubicBezTo>
                  <a:pt x="12537" y="24"/>
                  <a:pt x="12557" y="37"/>
                  <a:pt x="12575" y="54"/>
                </a:cubicBezTo>
                <a:cubicBezTo>
                  <a:pt x="12592" y="72"/>
                  <a:pt x="12605" y="92"/>
                  <a:pt x="12615" y="115"/>
                </a:cubicBezTo>
                <a:cubicBezTo>
                  <a:pt x="12624" y="137"/>
                  <a:pt x="12629" y="161"/>
                  <a:pt x="12629" y="186"/>
                </a:cubicBezTo>
                <a:lnTo>
                  <a:pt x="12629" y="9170"/>
                </a:lnTo>
                <a:cubicBezTo>
                  <a:pt x="12629" y="9195"/>
                  <a:pt x="12624" y="9219"/>
                  <a:pt x="12615" y="9241"/>
                </a:cubicBezTo>
                <a:cubicBezTo>
                  <a:pt x="12605" y="9264"/>
                  <a:pt x="12592" y="9284"/>
                  <a:pt x="12575" y="9302"/>
                </a:cubicBezTo>
                <a:cubicBezTo>
                  <a:pt x="12557" y="9319"/>
                  <a:pt x="12537" y="9332"/>
                  <a:pt x="12514" y="9342"/>
                </a:cubicBezTo>
                <a:cubicBezTo>
                  <a:pt x="12492" y="9351"/>
                  <a:pt x="12468" y="9356"/>
                  <a:pt x="12443" y="9356"/>
                </a:cubicBezTo>
                <a:lnTo>
                  <a:pt x="186" y="9356"/>
                </a:lnTo>
                <a:cubicBezTo>
                  <a:pt x="161" y="9356"/>
                  <a:pt x="138" y="9351"/>
                  <a:pt x="115" y="9342"/>
                </a:cubicBezTo>
                <a:cubicBezTo>
                  <a:pt x="92" y="9332"/>
                  <a:pt x="72" y="9319"/>
                  <a:pt x="55" y="9302"/>
                </a:cubicBezTo>
                <a:cubicBezTo>
                  <a:pt x="37" y="9284"/>
                  <a:pt x="24" y="9264"/>
                  <a:pt x="14" y="9241"/>
                </a:cubicBezTo>
                <a:cubicBezTo>
                  <a:pt x="5" y="9219"/>
                  <a:pt x="0" y="9195"/>
                  <a:pt x="0" y="9170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93" name="任意多边形 492"/>
          <p:cNvSpPr/>
          <p:nvPr/>
        </p:nvSpPr>
        <p:spPr>
          <a:xfrm>
            <a:off x="534600" y="2139120"/>
            <a:ext cx="4546440" cy="3368160"/>
          </a:xfrm>
          <a:custGeom>
            <a:avLst/>
            <a:gdLst/>
            <a:ahLst/>
            <a:cxnLst/>
            <a:rect l="0" t="0" r="r" b="b"/>
            <a:pathLst>
              <a:path w="12629" h="9356">
                <a:moveTo>
                  <a:pt x="0" y="9170"/>
                </a:moveTo>
                <a:lnTo>
                  <a:pt x="0" y="186"/>
                </a:lnTo>
                <a:cubicBezTo>
                  <a:pt x="0" y="161"/>
                  <a:pt x="5" y="137"/>
                  <a:pt x="14" y="115"/>
                </a:cubicBezTo>
                <a:cubicBezTo>
                  <a:pt x="24" y="92"/>
                  <a:pt x="37" y="72"/>
                  <a:pt x="55" y="54"/>
                </a:cubicBezTo>
                <a:cubicBezTo>
                  <a:pt x="72" y="37"/>
                  <a:pt x="92" y="24"/>
                  <a:pt x="115" y="14"/>
                </a:cubicBezTo>
                <a:cubicBezTo>
                  <a:pt x="138" y="5"/>
                  <a:pt x="161" y="0"/>
                  <a:pt x="186" y="0"/>
                </a:cubicBezTo>
                <a:lnTo>
                  <a:pt x="12443" y="0"/>
                </a:lnTo>
                <a:cubicBezTo>
                  <a:pt x="12468" y="0"/>
                  <a:pt x="12492" y="5"/>
                  <a:pt x="12514" y="14"/>
                </a:cubicBezTo>
                <a:cubicBezTo>
                  <a:pt x="12537" y="24"/>
                  <a:pt x="12557" y="37"/>
                  <a:pt x="12575" y="54"/>
                </a:cubicBezTo>
                <a:cubicBezTo>
                  <a:pt x="12592" y="72"/>
                  <a:pt x="12605" y="92"/>
                  <a:pt x="12615" y="115"/>
                </a:cubicBezTo>
                <a:cubicBezTo>
                  <a:pt x="12624" y="137"/>
                  <a:pt x="12629" y="161"/>
                  <a:pt x="12629" y="186"/>
                </a:cubicBezTo>
                <a:lnTo>
                  <a:pt x="12629" y="9170"/>
                </a:lnTo>
                <a:cubicBezTo>
                  <a:pt x="12629" y="9195"/>
                  <a:pt x="12624" y="9219"/>
                  <a:pt x="12615" y="9241"/>
                </a:cubicBezTo>
                <a:cubicBezTo>
                  <a:pt x="12605" y="9264"/>
                  <a:pt x="12592" y="9284"/>
                  <a:pt x="12575" y="9302"/>
                </a:cubicBezTo>
                <a:cubicBezTo>
                  <a:pt x="12557" y="9319"/>
                  <a:pt x="12537" y="9332"/>
                  <a:pt x="12514" y="9342"/>
                </a:cubicBezTo>
                <a:cubicBezTo>
                  <a:pt x="12492" y="9351"/>
                  <a:pt x="12468" y="9356"/>
                  <a:pt x="12443" y="9356"/>
                </a:cubicBezTo>
                <a:lnTo>
                  <a:pt x="186" y="9356"/>
                </a:lnTo>
                <a:cubicBezTo>
                  <a:pt x="161" y="9356"/>
                  <a:pt x="138" y="9351"/>
                  <a:pt x="115" y="9342"/>
                </a:cubicBezTo>
                <a:cubicBezTo>
                  <a:pt x="92" y="9332"/>
                  <a:pt x="72" y="9319"/>
                  <a:pt x="55" y="9302"/>
                </a:cubicBezTo>
                <a:cubicBezTo>
                  <a:pt x="37" y="9284"/>
                  <a:pt x="24" y="9264"/>
                  <a:pt x="14" y="9241"/>
                </a:cubicBezTo>
                <a:cubicBezTo>
                  <a:pt x="5" y="9219"/>
                  <a:pt x="0" y="9195"/>
                  <a:pt x="0" y="9170"/>
                </a:cubicBezTo>
                <a:moveTo>
                  <a:pt x="23" y="186"/>
                </a:moveTo>
                <a:lnTo>
                  <a:pt x="23" y="9170"/>
                </a:lnTo>
                <a:cubicBezTo>
                  <a:pt x="23" y="9181"/>
                  <a:pt x="24" y="9191"/>
                  <a:pt x="26" y="9202"/>
                </a:cubicBezTo>
                <a:cubicBezTo>
                  <a:pt x="29" y="9212"/>
                  <a:pt x="32" y="9223"/>
                  <a:pt x="36" y="9232"/>
                </a:cubicBezTo>
                <a:cubicBezTo>
                  <a:pt x="40" y="9242"/>
                  <a:pt x="45" y="9252"/>
                  <a:pt x="51" y="9260"/>
                </a:cubicBezTo>
                <a:cubicBezTo>
                  <a:pt x="57" y="9269"/>
                  <a:pt x="63" y="9278"/>
                  <a:pt x="71" y="9285"/>
                </a:cubicBezTo>
                <a:cubicBezTo>
                  <a:pt x="78" y="9293"/>
                  <a:pt x="87" y="9299"/>
                  <a:pt x="96" y="9305"/>
                </a:cubicBezTo>
                <a:cubicBezTo>
                  <a:pt x="104" y="9311"/>
                  <a:pt x="114" y="9316"/>
                  <a:pt x="124" y="9320"/>
                </a:cubicBezTo>
                <a:cubicBezTo>
                  <a:pt x="134" y="9324"/>
                  <a:pt x="144" y="9327"/>
                  <a:pt x="154" y="9330"/>
                </a:cubicBezTo>
                <a:cubicBezTo>
                  <a:pt x="165" y="9332"/>
                  <a:pt x="175" y="9333"/>
                  <a:pt x="186" y="9333"/>
                </a:cubicBezTo>
                <a:lnTo>
                  <a:pt x="12443" y="9333"/>
                </a:lnTo>
                <a:cubicBezTo>
                  <a:pt x="12454" y="9333"/>
                  <a:pt x="12465" y="9332"/>
                  <a:pt x="12475" y="9330"/>
                </a:cubicBezTo>
                <a:cubicBezTo>
                  <a:pt x="12485" y="9327"/>
                  <a:pt x="12496" y="9324"/>
                  <a:pt x="12506" y="9320"/>
                </a:cubicBezTo>
                <a:cubicBezTo>
                  <a:pt x="12515" y="9316"/>
                  <a:pt x="12525" y="9311"/>
                  <a:pt x="12534" y="9305"/>
                </a:cubicBezTo>
                <a:cubicBezTo>
                  <a:pt x="12542" y="9299"/>
                  <a:pt x="12551" y="9293"/>
                  <a:pt x="12558" y="9285"/>
                </a:cubicBezTo>
                <a:cubicBezTo>
                  <a:pt x="12566" y="9278"/>
                  <a:pt x="12573" y="9269"/>
                  <a:pt x="12578" y="9260"/>
                </a:cubicBezTo>
                <a:cubicBezTo>
                  <a:pt x="12584" y="9252"/>
                  <a:pt x="12589" y="9242"/>
                  <a:pt x="12593" y="9232"/>
                </a:cubicBezTo>
                <a:cubicBezTo>
                  <a:pt x="12598" y="9223"/>
                  <a:pt x="12601" y="9212"/>
                  <a:pt x="12603" y="9202"/>
                </a:cubicBezTo>
                <a:cubicBezTo>
                  <a:pt x="12605" y="9191"/>
                  <a:pt x="12606" y="9181"/>
                  <a:pt x="12606" y="9170"/>
                </a:cubicBezTo>
                <a:lnTo>
                  <a:pt x="12606" y="186"/>
                </a:lnTo>
                <a:cubicBezTo>
                  <a:pt x="12606" y="175"/>
                  <a:pt x="12605" y="165"/>
                  <a:pt x="12603" y="154"/>
                </a:cubicBezTo>
                <a:cubicBezTo>
                  <a:pt x="12601" y="144"/>
                  <a:pt x="12598" y="133"/>
                  <a:pt x="12593" y="124"/>
                </a:cubicBezTo>
                <a:cubicBezTo>
                  <a:pt x="12589" y="114"/>
                  <a:pt x="12584" y="104"/>
                  <a:pt x="12578" y="95"/>
                </a:cubicBezTo>
                <a:cubicBezTo>
                  <a:pt x="12573" y="87"/>
                  <a:pt x="12566" y="78"/>
                  <a:pt x="12558" y="71"/>
                </a:cubicBezTo>
                <a:cubicBezTo>
                  <a:pt x="12551" y="63"/>
                  <a:pt x="12542" y="57"/>
                  <a:pt x="12534" y="51"/>
                </a:cubicBezTo>
                <a:cubicBezTo>
                  <a:pt x="12525" y="45"/>
                  <a:pt x="12515" y="40"/>
                  <a:pt x="12506" y="36"/>
                </a:cubicBezTo>
                <a:cubicBezTo>
                  <a:pt x="12496" y="32"/>
                  <a:pt x="12485" y="28"/>
                  <a:pt x="12475" y="26"/>
                </a:cubicBezTo>
                <a:cubicBezTo>
                  <a:pt x="12465" y="24"/>
                  <a:pt x="12454" y="23"/>
                  <a:pt x="12443" y="23"/>
                </a:cubicBezTo>
                <a:lnTo>
                  <a:pt x="186" y="23"/>
                </a:lnTo>
                <a:cubicBezTo>
                  <a:pt x="175" y="23"/>
                  <a:pt x="165" y="24"/>
                  <a:pt x="154" y="26"/>
                </a:cubicBezTo>
                <a:cubicBezTo>
                  <a:pt x="144" y="28"/>
                  <a:pt x="134" y="32"/>
                  <a:pt x="124" y="36"/>
                </a:cubicBezTo>
                <a:cubicBezTo>
                  <a:pt x="114" y="40"/>
                  <a:pt x="104" y="45"/>
                  <a:pt x="96" y="51"/>
                </a:cubicBezTo>
                <a:cubicBezTo>
                  <a:pt x="87" y="57"/>
                  <a:pt x="78" y="63"/>
                  <a:pt x="71" y="71"/>
                </a:cubicBezTo>
                <a:cubicBezTo>
                  <a:pt x="63" y="78"/>
                  <a:pt x="57" y="87"/>
                  <a:pt x="51" y="95"/>
                </a:cubicBezTo>
                <a:cubicBezTo>
                  <a:pt x="45" y="104"/>
                  <a:pt x="40" y="114"/>
                  <a:pt x="36" y="124"/>
                </a:cubicBezTo>
                <a:cubicBezTo>
                  <a:pt x="32" y="133"/>
                  <a:pt x="29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4" name="任意多边形 493"/>
          <p:cNvSpPr/>
          <p:nvPr/>
        </p:nvSpPr>
        <p:spPr>
          <a:xfrm>
            <a:off x="743400" y="3250440"/>
            <a:ext cx="4128840" cy="309600"/>
          </a:xfrm>
          <a:custGeom>
            <a:avLst/>
            <a:gdLst/>
            <a:ahLst/>
            <a:cxnLst/>
            <a:rect l="0" t="0" r="r" b="b"/>
            <a:pathLst>
              <a:path w="11469" h="860">
                <a:moveTo>
                  <a:pt x="0" y="766"/>
                </a:moveTo>
                <a:lnTo>
                  <a:pt x="0" y="93"/>
                </a:lnTo>
                <a:cubicBezTo>
                  <a:pt x="0" y="81"/>
                  <a:pt x="3" y="69"/>
                  <a:pt x="8" y="58"/>
                </a:cubicBezTo>
                <a:cubicBezTo>
                  <a:pt x="12" y="46"/>
                  <a:pt x="19" y="36"/>
                  <a:pt x="28" y="28"/>
                </a:cubicBezTo>
                <a:cubicBezTo>
                  <a:pt x="36" y="19"/>
                  <a:pt x="46" y="12"/>
                  <a:pt x="58" y="7"/>
                </a:cubicBezTo>
                <a:cubicBezTo>
                  <a:pt x="69" y="3"/>
                  <a:pt x="81" y="0"/>
                  <a:pt x="93" y="0"/>
                </a:cubicBezTo>
                <a:lnTo>
                  <a:pt x="11376" y="0"/>
                </a:lnTo>
                <a:cubicBezTo>
                  <a:pt x="11388" y="0"/>
                  <a:pt x="11400" y="3"/>
                  <a:pt x="11411" y="7"/>
                </a:cubicBezTo>
                <a:cubicBezTo>
                  <a:pt x="11423" y="12"/>
                  <a:pt x="11433" y="19"/>
                  <a:pt x="11442" y="28"/>
                </a:cubicBezTo>
                <a:cubicBezTo>
                  <a:pt x="11450" y="36"/>
                  <a:pt x="11457" y="46"/>
                  <a:pt x="11462" y="58"/>
                </a:cubicBezTo>
                <a:cubicBezTo>
                  <a:pt x="11466" y="69"/>
                  <a:pt x="11469" y="81"/>
                  <a:pt x="11469" y="93"/>
                </a:cubicBezTo>
                <a:lnTo>
                  <a:pt x="11469" y="766"/>
                </a:lnTo>
                <a:cubicBezTo>
                  <a:pt x="11469" y="779"/>
                  <a:pt x="11466" y="791"/>
                  <a:pt x="11462" y="802"/>
                </a:cubicBezTo>
                <a:cubicBezTo>
                  <a:pt x="11457" y="813"/>
                  <a:pt x="11450" y="823"/>
                  <a:pt x="11442" y="832"/>
                </a:cubicBezTo>
                <a:cubicBezTo>
                  <a:pt x="11433" y="842"/>
                  <a:pt x="11423" y="848"/>
                  <a:pt x="11411" y="853"/>
                </a:cubicBezTo>
                <a:cubicBezTo>
                  <a:pt x="11400" y="858"/>
                  <a:pt x="11388" y="860"/>
                  <a:pt x="11376" y="860"/>
                </a:cubicBezTo>
                <a:lnTo>
                  <a:pt x="93" y="860"/>
                </a:lnTo>
                <a:cubicBezTo>
                  <a:pt x="81" y="860"/>
                  <a:pt x="69" y="858"/>
                  <a:pt x="58" y="853"/>
                </a:cubicBezTo>
                <a:cubicBezTo>
                  <a:pt x="46" y="848"/>
                  <a:pt x="36" y="842"/>
                  <a:pt x="28" y="832"/>
                </a:cubicBezTo>
                <a:cubicBezTo>
                  <a:pt x="19" y="823"/>
                  <a:pt x="12" y="813"/>
                  <a:pt x="8" y="802"/>
                </a:cubicBezTo>
                <a:cubicBezTo>
                  <a:pt x="3" y="791"/>
                  <a:pt x="0" y="779"/>
                  <a:pt x="0" y="766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95" name="任意多边形 494"/>
          <p:cNvSpPr/>
          <p:nvPr/>
        </p:nvSpPr>
        <p:spPr>
          <a:xfrm>
            <a:off x="743400" y="3693600"/>
            <a:ext cx="4128840" cy="1270440"/>
          </a:xfrm>
          <a:custGeom>
            <a:avLst/>
            <a:gdLst/>
            <a:ahLst/>
            <a:cxnLst/>
            <a:rect l="0" t="0" r="r" b="b"/>
            <a:pathLst>
              <a:path w="11469" h="3529">
                <a:moveTo>
                  <a:pt x="0" y="3390"/>
                </a:moveTo>
                <a:lnTo>
                  <a:pt x="0" y="139"/>
                </a:lnTo>
                <a:cubicBezTo>
                  <a:pt x="0" y="120"/>
                  <a:pt x="4" y="103"/>
                  <a:pt x="11" y="86"/>
                </a:cubicBezTo>
                <a:cubicBezTo>
                  <a:pt x="18" y="69"/>
                  <a:pt x="28" y="54"/>
                  <a:pt x="41" y="40"/>
                </a:cubicBezTo>
                <a:cubicBezTo>
                  <a:pt x="54" y="27"/>
                  <a:pt x="69" y="17"/>
                  <a:pt x="86" y="10"/>
                </a:cubicBezTo>
                <a:cubicBezTo>
                  <a:pt x="104" y="3"/>
                  <a:pt x="121" y="0"/>
                  <a:pt x="140" y="0"/>
                </a:cubicBezTo>
                <a:lnTo>
                  <a:pt x="11329" y="0"/>
                </a:lnTo>
                <a:cubicBezTo>
                  <a:pt x="11348" y="0"/>
                  <a:pt x="11366" y="3"/>
                  <a:pt x="11383" y="10"/>
                </a:cubicBezTo>
                <a:cubicBezTo>
                  <a:pt x="11400" y="17"/>
                  <a:pt x="11415" y="27"/>
                  <a:pt x="11428" y="40"/>
                </a:cubicBezTo>
                <a:cubicBezTo>
                  <a:pt x="11441" y="54"/>
                  <a:pt x="11451" y="69"/>
                  <a:pt x="11458" y="86"/>
                </a:cubicBezTo>
                <a:cubicBezTo>
                  <a:pt x="11465" y="103"/>
                  <a:pt x="11469" y="120"/>
                  <a:pt x="11469" y="139"/>
                </a:cubicBezTo>
                <a:lnTo>
                  <a:pt x="11469" y="3390"/>
                </a:lnTo>
                <a:cubicBezTo>
                  <a:pt x="11469" y="3408"/>
                  <a:pt x="11465" y="3426"/>
                  <a:pt x="11458" y="3443"/>
                </a:cubicBezTo>
                <a:cubicBezTo>
                  <a:pt x="11451" y="3460"/>
                  <a:pt x="11441" y="3475"/>
                  <a:pt x="11428" y="3488"/>
                </a:cubicBezTo>
                <a:cubicBezTo>
                  <a:pt x="11415" y="3501"/>
                  <a:pt x="11400" y="3511"/>
                  <a:pt x="11383" y="3518"/>
                </a:cubicBezTo>
                <a:cubicBezTo>
                  <a:pt x="11366" y="3526"/>
                  <a:pt x="11348" y="3529"/>
                  <a:pt x="11329" y="3529"/>
                </a:cubicBezTo>
                <a:lnTo>
                  <a:pt x="140" y="3529"/>
                </a:lnTo>
                <a:cubicBezTo>
                  <a:pt x="121" y="3529"/>
                  <a:pt x="104" y="3526"/>
                  <a:pt x="86" y="3518"/>
                </a:cubicBezTo>
                <a:cubicBezTo>
                  <a:pt x="69" y="3511"/>
                  <a:pt x="54" y="3501"/>
                  <a:pt x="41" y="3488"/>
                </a:cubicBezTo>
                <a:cubicBezTo>
                  <a:pt x="28" y="3475"/>
                  <a:pt x="18" y="3460"/>
                  <a:pt x="11" y="3443"/>
                </a:cubicBezTo>
                <a:cubicBezTo>
                  <a:pt x="4" y="3426"/>
                  <a:pt x="0" y="3408"/>
                  <a:pt x="0" y="3390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96" name="任意多边形 495"/>
          <p:cNvSpPr/>
          <p:nvPr/>
        </p:nvSpPr>
        <p:spPr>
          <a:xfrm>
            <a:off x="743400" y="2347920"/>
            <a:ext cx="376560" cy="434880"/>
          </a:xfrm>
          <a:custGeom>
            <a:avLst/>
            <a:gdLst/>
            <a:ahLst/>
            <a:cxnLst/>
            <a:rect l="0" t="0" r="r" b="b"/>
            <a:pathLst>
              <a:path w="1046" h="1208">
                <a:moveTo>
                  <a:pt x="0" y="686"/>
                </a:moveTo>
                <a:lnTo>
                  <a:pt x="0" y="524"/>
                </a:lnTo>
                <a:cubicBezTo>
                  <a:pt x="0" y="489"/>
                  <a:pt x="4" y="455"/>
                  <a:pt x="10" y="422"/>
                </a:cubicBezTo>
                <a:cubicBezTo>
                  <a:pt x="17" y="388"/>
                  <a:pt x="27" y="355"/>
                  <a:pt x="40" y="324"/>
                </a:cubicBezTo>
                <a:cubicBezTo>
                  <a:pt x="53" y="292"/>
                  <a:pt x="69" y="262"/>
                  <a:pt x="88" y="233"/>
                </a:cubicBezTo>
                <a:cubicBezTo>
                  <a:pt x="108" y="205"/>
                  <a:pt x="129" y="179"/>
                  <a:pt x="153" y="154"/>
                </a:cubicBezTo>
                <a:cubicBezTo>
                  <a:pt x="178" y="130"/>
                  <a:pt x="204" y="107"/>
                  <a:pt x="233" y="88"/>
                </a:cubicBezTo>
                <a:cubicBezTo>
                  <a:pt x="261" y="69"/>
                  <a:pt x="291" y="53"/>
                  <a:pt x="323" y="40"/>
                </a:cubicBezTo>
                <a:cubicBezTo>
                  <a:pt x="355" y="27"/>
                  <a:pt x="387" y="17"/>
                  <a:pt x="421" y="10"/>
                </a:cubicBezTo>
                <a:cubicBezTo>
                  <a:pt x="454" y="4"/>
                  <a:pt x="488" y="0"/>
                  <a:pt x="523" y="0"/>
                </a:cubicBezTo>
                <a:cubicBezTo>
                  <a:pt x="558" y="0"/>
                  <a:pt x="592" y="4"/>
                  <a:pt x="626" y="10"/>
                </a:cubicBezTo>
                <a:cubicBezTo>
                  <a:pt x="659" y="17"/>
                  <a:pt x="692" y="27"/>
                  <a:pt x="724" y="40"/>
                </a:cubicBezTo>
                <a:cubicBezTo>
                  <a:pt x="755" y="53"/>
                  <a:pt x="785" y="69"/>
                  <a:pt x="814" y="88"/>
                </a:cubicBezTo>
                <a:cubicBezTo>
                  <a:pt x="842" y="107"/>
                  <a:pt x="869" y="130"/>
                  <a:pt x="893" y="154"/>
                </a:cubicBezTo>
                <a:cubicBezTo>
                  <a:pt x="917" y="179"/>
                  <a:pt x="939" y="205"/>
                  <a:pt x="958" y="233"/>
                </a:cubicBezTo>
                <a:cubicBezTo>
                  <a:pt x="977" y="262"/>
                  <a:pt x="993" y="292"/>
                  <a:pt x="1006" y="324"/>
                </a:cubicBezTo>
                <a:cubicBezTo>
                  <a:pt x="1019" y="355"/>
                  <a:pt x="1029" y="388"/>
                  <a:pt x="1036" y="422"/>
                </a:cubicBezTo>
                <a:cubicBezTo>
                  <a:pt x="1043" y="455"/>
                  <a:pt x="1046" y="489"/>
                  <a:pt x="1046" y="524"/>
                </a:cubicBezTo>
                <a:lnTo>
                  <a:pt x="1046" y="686"/>
                </a:lnTo>
                <a:cubicBezTo>
                  <a:pt x="1046" y="720"/>
                  <a:pt x="1043" y="754"/>
                  <a:pt x="1036" y="788"/>
                </a:cubicBezTo>
                <a:cubicBezTo>
                  <a:pt x="1029" y="822"/>
                  <a:pt x="1019" y="854"/>
                  <a:pt x="1006" y="886"/>
                </a:cubicBezTo>
                <a:cubicBezTo>
                  <a:pt x="993" y="918"/>
                  <a:pt x="977" y="948"/>
                  <a:pt x="958" y="976"/>
                </a:cubicBezTo>
                <a:cubicBezTo>
                  <a:pt x="939" y="1005"/>
                  <a:pt x="917" y="1031"/>
                  <a:pt x="893" y="1055"/>
                </a:cubicBezTo>
                <a:cubicBezTo>
                  <a:pt x="869" y="1080"/>
                  <a:pt x="842" y="1101"/>
                  <a:pt x="814" y="1120"/>
                </a:cubicBezTo>
                <a:cubicBezTo>
                  <a:pt x="785" y="1139"/>
                  <a:pt x="755" y="1156"/>
                  <a:pt x="724" y="1169"/>
                </a:cubicBezTo>
                <a:cubicBezTo>
                  <a:pt x="692" y="1182"/>
                  <a:pt x="659" y="1192"/>
                  <a:pt x="626" y="1198"/>
                </a:cubicBezTo>
                <a:cubicBezTo>
                  <a:pt x="592" y="1205"/>
                  <a:pt x="558" y="1208"/>
                  <a:pt x="523" y="1208"/>
                </a:cubicBezTo>
                <a:cubicBezTo>
                  <a:pt x="488" y="1208"/>
                  <a:pt x="454" y="1205"/>
                  <a:pt x="421" y="1198"/>
                </a:cubicBezTo>
                <a:cubicBezTo>
                  <a:pt x="387" y="1192"/>
                  <a:pt x="355" y="1182"/>
                  <a:pt x="323" y="1169"/>
                </a:cubicBezTo>
                <a:cubicBezTo>
                  <a:pt x="291" y="1156"/>
                  <a:pt x="261" y="1139"/>
                  <a:pt x="233" y="1120"/>
                </a:cubicBezTo>
                <a:cubicBezTo>
                  <a:pt x="204" y="1101"/>
                  <a:pt x="178" y="1080"/>
                  <a:pt x="153" y="1055"/>
                </a:cubicBezTo>
                <a:cubicBezTo>
                  <a:pt x="129" y="1031"/>
                  <a:pt x="108" y="1005"/>
                  <a:pt x="88" y="976"/>
                </a:cubicBezTo>
                <a:cubicBezTo>
                  <a:pt x="69" y="948"/>
                  <a:pt x="53" y="918"/>
                  <a:pt x="40" y="886"/>
                </a:cubicBezTo>
                <a:cubicBezTo>
                  <a:pt x="27" y="854"/>
                  <a:pt x="17" y="822"/>
                  <a:pt x="10" y="788"/>
                </a:cubicBezTo>
                <a:cubicBezTo>
                  <a:pt x="4" y="754"/>
                  <a:pt x="0" y="720"/>
                  <a:pt x="0" y="686"/>
                </a:cubicBezTo>
                <a:close/>
              </a:path>
            </a:pathLst>
          </a:custGeom>
          <a:solidFill>
            <a:srgbClr val="3B82F6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497" name="图片 496"/>
          <p:cNvPicPr/>
          <p:nvPr/>
        </p:nvPicPr>
        <p:blipFill>
          <a:blip r:embed="rId5"/>
          <a:stretch/>
        </p:blipFill>
        <p:spPr>
          <a:xfrm>
            <a:off x="844200" y="2448360"/>
            <a:ext cx="17496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98" name="文本框 497"/>
          <p:cNvSpPr txBox="1"/>
          <p:nvPr/>
        </p:nvSpPr>
        <p:spPr>
          <a:xfrm>
            <a:off x="534960" y="1084320"/>
            <a:ext cx="771192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缓存机制能够有效避免重复计算，对于相同或相似的查询请求，可以显著</a:t>
            </a:r>
            <a:r>
              <a:rPr lang="zh-CN" sz="1320" b="0" u="none" strike="noStrike">
                <a:solidFill>
                  <a:srgbClr val="FF8C00"/>
                </a:solidFill>
                <a:effectLst/>
                <a:uFillTx/>
                <a:latin typeface="WenQuanYiZenHei"/>
                <a:ea typeface="WenQuanYiZenHei"/>
              </a:rPr>
              <a:t>缩短响应时间</a:t>
            </a:r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，提升系统效率。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99" name="文本框 498"/>
          <p:cNvSpPr txBox="1"/>
          <p:nvPr/>
        </p:nvSpPr>
        <p:spPr>
          <a:xfrm>
            <a:off x="1253520" y="243936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嵌入缓存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0" name="文本框 499"/>
          <p:cNvSpPr txBox="1"/>
          <p:nvPr/>
        </p:nvSpPr>
        <p:spPr>
          <a:xfrm>
            <a:off x="743760" y="2929680"/>
            <a:ext cx="3621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存储查询文本与其对应的向量嵌入，避免重复生成嵌入向量。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1" name="文本框 500"/>
          <p:cNvSpPr txBox="1"/>
          <p:nvPr/>
        </p:nvSpPr>
        <p:spPr>
          <a:xfrm>
            <a:off x="844200" y="3337200"/>
            <a:ext cx="112752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3C5FD"/>
                </a:solidFill>
                <a:effectLst/>
                <a:uFillTx/>
                <a:latin typeface="Courier New"/>
                <a:ea typeface="Courier New"/>
              </a:rPr>
              <a:t>embed_cache = {}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2" name="任意多边形 501"/>
          <p:cNvSpPr/>
          <p:nvPr/>
        </p:nvSpPr>
        <p:spPr>
          <a:xfrm>
            <a:off x="877320" y="41781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3" y="81"/>
                </a:cubicBezTo>
                <a:cubicBezTo>
                  <a:pt x="110" y="88"/>
                  <a:pt x="105" y="95"/>
                  <a:pt x="100" y="100"/>
                </a:cubicBezTo>
                <a:cubicBezTo>
                  <a:pt x="94" y="106"/>
                  <a:pt x="88" y="110"/>
                  <a:pt x="81" y="113"/>
                </a:cubicBezTo>
                <a:cubicBezTo>
                  <a:pt x="74" y="116"/>
                  <a:pt x="67" y="117"/>
                  <a:pt x="59" y="117"/>
                </a:cubicBezTo>
                <a:cubicBezTo>
                  <a:pt x="50" y="117"/>
                  <a:pt x="43" y="116"/>
                  <a:pt x="36" y="113"/>
                </a:cubicBezTo>
                <a:cubicBezTo>
                  <a:pt x="29" y="110"/>
                  <a:pt x="22" y="106"/>
                  <a:pt x="17" y="100"/>
                </a:cubicBezTo>
                <a:cubicBezTo>
                  <a:pt x="11" y="95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0"/>
                  <a:pt x="1" y="43"/>
                  <a:pt x="4" y="36"/>
                </a:cubicBezTo>
                <a:cubicBezTo>
                  <a:pt x="7" y="29"/>
                  <a:pt x="11" y="22"/>
                  <a:pt x="17" y="17"/>
                </a:cubicBezTo>
                <a:cubicBezTo>
                  <a:pt x="22" y="12"/>
                  <a:pt x="29" y="7"/>
                  <a:pt x="36" y="4"/>
                </a:cubicBezTo>
                <a:cubicBezTo>
                  <a:pt x="43" y="1"/>
                  <a:pt x="50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4" y="12"/>
                  <a:pt x="100" y="17"/>
                </a:cubicBezTo>
                <a:cubicBezTo>
                  <a:pt x="105" y="22"/>
                  <a:pt x="110" y="29"/>
                  <a:pt x="113" y="36"/>
                </a:cubicBezTo>
                <a:cubicBezTo>
                  <a:pt x="115" y="43"/>
                  <a:pt x="117" y="50"/>
                  <a:pt x="117" y="59"/>
                </a:cubicBezTo>
                <a:close/>
              </a:path>
            </a:pathLst>
          </a:custGeom>
          <a:solidFill>
            <a:srgbClr val="D1D5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3" name="文本框 502"/>
          <p:cNvSpPr txBox="1"/>
          <p:nvPr/>
        </p:nvSpPr>
        <p:spPr>
          <a:xfrm>
            <a:off x="877320" y="38408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3C5FD"/>
                </a:solidFill>
                <a:effectLst/>
                <a:uFillTx/>
                <a:latin typeface="WenQuanYiZenHei"/>
                <a:ea typeface="WenQuanYiZenHei"/>
              </a:rPr>
              <a:t>缓存检查逻辑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4" name="任意多边形 503"/>
          <p:cNvSpPr/>
          <p:nvPr/>
        </p:nvSpPr>
        <p:spPr>
          <a:xfrm>
            <a:off x="877320" y="44456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5" y="74"/>
                  <a:pt x="113" y="81"/>
                </a:cubicBezTo>
                <a:cubicBezTo>
                  <a:pt x="110" y="88"/>
                  <a:pt x="105" y="94"/>
                  <a:pt x="100" y="100"/>
                </a:cubicBezTo>
                <a:cubicBezTo>
                  <a:pt x="94" y="105"/>
                  <a:pt x="88" y="110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9" y="110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4"/>
                  <a:pt x="0" y="67"/>
                  <a:pt x="0" y="59"/>
                </a:cubicBezTo>
                <a:cubicBezTo>
                  <a:pt x="0" y="51"/>
                  <a:pt x="1" y="44"/>
                  <a:pt x="4" y="37"/>
                </a:cubicBezTo>
                <a:cubicBezTo>
                  <a:pt x="7" y="30"/>
                  <a:pt x="11" y="23"/>
                  <a:pt x="17" y="18"/>
                </a:cubicBezTo>
                <a:cubicBezTo>
                  <a:pt x="22" y="12"/>
                  <a:pt x="29" y="8"/>
                  <a:pt x="36" y="4"/>
                </a:cubicBezTo>
                <a:cubicBezTo>
                  <a:pt x="43" y="1"/>
                  <a:pt x="50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8"/>
                  <a:pt x="94" y="12"/>
                  <a:pt x="100" y="18"/>
                </a:cubicBezTo>
                <a:cubicBezTo>
                  <a:pt x="105" y="23"/>
                  <a:pt x="110" y="30"/>
                  <a:pt x="113" y="37"/>
                </a:cubicBezTo>
                <a:cubicBezTo>
                  <a:pt x="115" y="44"/>
                  <a:pt x="117" y="51"/>
                  <a:pt x="117" y="59"/>
                </a:cubicBezTo>
                <a:close/>
              </a:path>
            </a:pathLst>
          </a:custGeom>
          <a:solidFill>
            <a:srgbClr val="D1D5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5" name="文本框 504"/>
          <p:cNvSpPr txBox="1"/>
          <p:nvPr/>
        </p:nvSpPr>
        <p:spPr>
          <a:xfrm>
            <a:off x="1061280" y="410796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检查查询是否已存在于缓存中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6" name="任意多边形 505"/>
          <p:cNvSpPr/>
          <p:nvPr/>
        </p:nvSpPr>
        <p:spPr>
          <a:xfrm>
            <a:off x="877320" y="47131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5" y="73"/>
                  <a:pt x="113" y="81"/>
                </a:cubicBezTo>
                <a:cubicBezTo>
                  <a:pt x="110" y="88"/>
                  <a:pt x="105" y="94"/>
                  <a:pt x="100" y="100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7" y="117"/>
                  <a:pt x="59" y="117"/>
                </a:cubicBezTo>
                <a:cubicBezTo>
                  <a:pt x="50" y="117"/>
                  <a:pt x="43" y="115"/>
                  <a:pt x="36" y="112"/>
                </a:cubicBezTo>
                <a:cubicBezTo>
                  <a:pt x="29" y="109"/>
                  <a:pt x="22" y="105"/>
                  <a:pt x="17" y="100"/>
                </a:cubicBezTo>
                <a:cubicBezTo>
                  <a:pt x="11" y="94"/>
                  <a:pt x="7" y="88"/>
                  <a:pt x="4" y="81"/>
                </a:cubicBezTo>
                <a:cubicBezTo>
                  <a:pt x="1" y="73"/>
                  <a:pt x="0" y="65"/>
                  <a:pt x="0" y="58"/>
                </a:cubicBezTo>
                <a:cubicBezTo>
                  <a:pt x="0" y="50"/>
                  <a:pt x="1" y="43"/>
                  <a:pt x="4" y="35"/>
                </a:cubicBezTo>
                <a:cubicBezTo>
                  <a:pt x="7" y="28"/>
                  <a:pt x="11" y="22"/>
                  <a:pt x="17" y="17"/>
                </a:cubicBezTo>
                <a:cubicBezTo>
                  <a:pt x="22" y="11"/>
                  <a:pt x="29" y="7"/>
                  <a:pt x="36" y="4"/>
                </a:cubicBezTo>
                <a:cubicBezTo>
                  <a:pt x="43" y="1"/>
                  <a:pt x="50" y="0"/>
                  <a:pt x="59" y="0"/>
                </a:cubicBezTo>
                <a:cubicBezTo>
                  <a:pt x="67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5" y="22"/>
                  <a:pt x="110" y="28"/>
                  <a:pt x="113" y="35"/>
                </a:cubicBezTo>
                <a:cubicBezTo>
                  <a:pt x="115" y="43"/>
                  <a:pt x="117" y="50"/>
                  <a:pt x="117" y="58"/>
                </a:cubicBezTo>
                <a:close/>
              </a:path>
            </a:pathLst>
          </a:custGeom>
          <a:solidFill>
            <a:srgbClr val="D1D5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7" name="文本框 506"/>
          <p:cNvSpPr txBox="1"/>
          <p:nvPr/>
        </p:nvSpPr>
        <p:spPr>
          <a:xfrm>
            <a:off x="1061280" y="4375440"/>
            <a:ext cx="20124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若存在，直接返回缓存的嵌入向量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08" name="图片 507"/>
          <p:cNvPicPr/>
          <p:nvPr/>
        </p:nvPicPr>
        <p:blipFill>
          <a:blip r:embed="rId6"/>
          <a:stretch/>
        </p:blipFill>
        <p:spPr>
          <a:xfrm>
            <a:off x="743760" y="512280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9" name="文本框 508"/>
          <p:cNvSpPr txBox="1"/>
          <p:nvPr/>
        </p:nvSpPr>
        <p:spPr>
          <a:xfrm>
            <a:off x="1061280" y="4642920"/>
            <a:ext cx="21466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若不存在，生成新的嵌入并存入缓存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0" name="文本框 509"/>
          <p:cNvSpPr txBox="1"/>
          <p:nvPr/>
        </p:nvSpPr>
        <p:spPr>
          <a:xfrm>
            <a:off x="910800" y="511848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1" name="任意多边形 510"/>
          <p:cNvSpPr/>
          <p:nvPr/>
        </p:nvSpPr>
        <p:spPr>
          <a:xfrm>
            <a:off x="5615640" y="2139120"/>
            <a:ext cx="4546440" cy="3368160"/>
          </a:xfrm>
          <a:custGeom>
            <a:avLst/>
            <a:gdLst/>
            <a:ahLst/>
            <a:cxnLst/>
            <a:rect l="0" t="0" r="r" b="b"/>
            <a:pathLst>
              <a:path w="12629" h="9356">
                <a:moveTo>
                  <a:pt x="14" y="115"/>
                </a:move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12443" y="0"/>
                </a:lnTo>
                <a:cubicBezTo>
                  <a:pt x="12468" y="0"/>
                  <a:pt x="12491" y="5"/>
                  <a:pt x="12514" y="14"/>
                </a:cubicBezTo>
                <a:cubicBezTo>
                  <a:pt x="12537" y="24"/>
                  <a:pt x="12557" y="37"/>
                  <a:pt x="12574" y="54"/>
                </a:cubicBezTo>
                <a:cubicBezTo>
                  <a:pt x="12592" y="72"/>
                  <a:pt x="12605" y="92"/>
                  <a:pt x="12614" y="115"/>
                </a:cubicBezTo>
                <a:cubicBezTo>
                  <a:pt x="12624" y="137"/>
                  <a:pt x="12629" y="161"/>
                  <a:pt x="12629" y="186"/>
                </a:cubicBezTo>
                <a:lnTo>
                  <a:pt x="12629" y="9170"/>
                </a:lnTo>
                <a:cubicBezTo>
                  <a:pt x="12629" y="9195"/>
                  <a:pt x="12624" y="9219"/>
                  <a:pt x="12614" y="9241"/>
                </a:cubicBezTo>
                <a:cubicBezTo>
                  <a:pt x="12605" y="9264"/>
                  <a:pt x="12592" y="9284"/>
                  <a:pt x="12574" y="9302"/>
                </a:cubicBezTo>
                <a:cubicBezTo>
                  <a:pt x="12557" y="9319"/>
                  <a:pt x="12537" y="9332"/>
                  <a:pt x="12514" y="9342"/>
                </a:cubicBezTo>
                <a:cubicBezTo>
                  <a:pt x="12491" y="9351"/>
                  <a:pt x="12467" y="9356"/>
                  <a:pt x="12443" y="9356"/>
                </a:cubicBezTo>
                <a:lnTo>
                  <a:pt x="185" y="9356"/>
                </a:lnTo>
                <a:cubicBezTo>
                  <a:pt x="161" y="9356"/>
                  <a:pt x="137" y="9351"/>
                  <a:pt x="114" y="9342"/>
                </a:cubicBezTo>
                <a:cubicBezTo>
                  <a:pt x="92" y="9332"/>
                  <a:pt x="71" y="9319"/>
                  <a:pt x="54" y="9302"/>
                </a:cubicBezTo>
                <a:cubicBezTo>
                  <a:pt x="37" y="9284"/>
                  <a:pt x="23" y="9264"/>
                  <a:pt x="14" y="9241"/>
                </a:cubicBezTo>
                <a:cubicBezTo>
                  <a:pt x="4" y="9219"/>
                  <a:pt x="0" y="9195"/>
                  <a:pt x="0" y="9170"/>
                </a:cubicBez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lose/>
              </a:path>
            </a:pathLst>
          </a:custGeom>
          <a:solidFill>
            <a:srgbClr val="001A33">
              <a:alpha val="7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2" name="任意多边形 511"/>
          <p:cNvSpPr/>
          <p:nvPr/>
        </p:nvSpPr>
        <p:spPr>
          <a:xfrm>
            <a:off x="5615640" y="2139120"/>
            <a:ext cx="4546440" cy="3368160"/>
          </a:xfrm>
          <a:custGeom>
            <a:avLst/>
            <a:gdLst/>
            <a:ahLst/>
            <a:cxnLst/>
            <a:rect l="0" t="0" r="r" b="b"/>
            <a:pathLst>
              <a:path w="12629" h="9356">
                <a:moveTo>
                  <a:pt x="0" y="9170"/>
                </a:moveTo>
                <a:lnTo>
                  <a:pt x="0" y="186"/>
                </a:lnTo>
                <a:cubicBezTo>
                  <a:pt x="0" y="161"/>
                  <a:pt x="4" y="137"/>
                  <a:pt x="14" y="115"/>
                </a:cubicBezTo>
                <a:cubicBezTo>
                  <a:pt x="23" y="92"/>
                  <a:pt x="37" y="72"/>
                  <a:pt x="54" y="54"/>
                </a:cubicBezTo>
                <a:cubicBezTo>
                  <a:pt x="71" y="37"/>
                  <a:pt x="92" y="24"/>
                  <a:pt x="114" y="14"/>
                </a:cubicBezTo>
                <a:cubicBezTo>
                  <a:pt x="137" y="5"/>
                  <a:pt x="161" y="0"/>
                  <a:pt x="185" y="0"/>
                </a:cubicBezTo>
                <a:lnTo>
                  <a:pt x="12443" y="0"/>
                </a:lnTo>
                <a:cubicBezTo>
                  <a:pt x="12467" y="0"/>
                  <a:pt x="12491" y="5"/>
                  <a:pt x="12514" y="14"/>
                </a:cubicBezTo>
                <a:cubicBezTo>
                  <a:pt x="12537" y="24"/>
                  <a:pt x="12557" y="37"/>
                  <a:pt x="12574" y="54"/>
                </a:cubicBezTo>
                <a:cubicBezTo>
                  <a:pt x="12592" y="72"/>
                  <a:pt x="12605" y="92"/>
                  <a:pt x="12614" y="115"/>
                </a:cubicBezTo>
                <a:cubicBezTo>
                  <a:pt x="12624" y="137"/>
                  <a:pt x="12629" y="161"/>
                  <a:pt x="12629" y="186"/>
                </a:cubicBezTo>
                <a:lnTo>
                  <a:pt x="12629" y="9170"/>
                </a:lnTo>
                <a:cubicBezTo>
                  <a:pt x="12629" y="9195"/>
                  <a:pt x="12624" y="9219"/>
                  <a:pt x="12614" y="9241"/>
                </a:cubicBezTo>
                <a:cubicBezTo>
                  <a:pt x="12605" y="9264"/>
                  <a:pt x="12592" y="9284"/>
                  <a:pt x="12574" y="9302"/>
                </a:cubicBezTo>
                <a:cubicBezTo>
                  <a:pt x="12557" y="9319"/>
                  <a:pt x="12537" y="9332"/>
                  <a:pt x="12514" y="9342"/>
                </a:cubicBezTo>
                <a:cubicBezTo>
                  <a:pt x="12491" y="9351"/>
                  <a:pt x="12467" y="9356"/>
                  <a:pt x="12443" y="9356"/>
                </a:cubicBezTo>
                <a:lnTo>
                  <a:pt x="185" y="9356"/>
                </a:lnTo>
                <a:cubicBezTo>
                  <a:pt x="161" y="9356"/>
                  <a:pt x="137" y="9351"/>
                  <a:pt x="114" y="9342"/>
                </a:cubicBezTo>
                <a:cubicBezTo>
                  <a:pt x="92" y="9332"/>
                  <a:pt x="71" y="9319"/>
                  <a:pt x="54" y="9302"/>
                </a:cubicBezTo>
                <a:cubicBezTo>
                  <a:pt x="37" y="9284"/>
                  <a:pt x="23" y="9264"/>
                  <a:pt x="14" y="9241"/>
                </a:cubicBezTo>
                <a:cubicBezTo>
                  <a:pt x="4" y="9219"/>
                  <a:pt x="0" y="9195"/>
                  <a:pt x="0" y="9170"/>
                </a:cubicBezTo>
                <a:moveTo>
                  <a:pt x="23" y="186"/>
                </a:moveTo>
                <a:lnTo>
                  <a:pt x="23" y="9170"/>
                </a:lnTo>
                <a:cubicBezTo>
                  <a:pt x="23" y="9181"/>
                  <a:pt x="24" y="9191"/>
                  <a:pt x="26" y="9202"/>
                </a:cubicBezTo>
                <a:cubicBezTo>
                  <a:pt x="28" y="9212"/>
                  <a:pt x="31" y="9223"/>
                  <a:pt x="35" y="9232"/>
                </a:cubicBezTo>
                <a:cubicBezTo>
                  <a:pt x="39" y="9242"/>
                  <a:pt x="44" y="9252"/>
                  <a:pt x="50" y="9260"/>
                </a:cubicBezTo>
                <a:cubicBezTo>
                  <a:pt x="56" y="9269"/>
                  <a:pt x="63" y="9278"/>
                  <a:pt x="70" y="9285"/>
                </a:cubicBezTo>
                <a:cubicBezTo>
                  <a:pt x="78" y="9293"/>
                  <a:pt x="86" y="9299"/>
                  <a:pt x="95" y="9305"/>
                </a:cubicBezTo>
                <a:cubicBezTo>
                  <a:pt x="104" y="9311"/>
                  <a:pt x="113" y="9316"/>
                  <a:pt x="123" y="9320"/>
                </a:cubicBezTo>
                <a:cubicBezTo>
                  <a:pt x="133" y="9324"/>
                  <a:pt x="143" y="9327"/>
                  <a:pt x="154" y="9330"/>
                </a:cubicBezTo>
                <a:cubicBezTo>
                  <a:pt x="164" y="9332"/>
                  <a:pt x="175" y="9333"/>
                  <a:pt x="185" y="9333"/>
                </a:cubicBezTo>
                <a:lnTo>
                  <a:pt x="12443" y="9333"/>
                </a:lnTo>
                <a:cubicBezTo>
                  <a:pt x="12454" y="9333"/>
                  <a:pt x="12464" y="9332"/>
                  <a:pt x="12475" y="9330"/>
                </a:cubicBezTo>
                <a:cubicBezTo>
                  <a:pt x="12485" y="9327"/>
                  <a:pt x="12495" y="9324"/>
                  <a:pt x="12505" y="9320"/>
                </a:cubicBezTo>
                <a:cubicBezTo>
                  <a:pt x="12515" y="9316"/>
                  <a:pt x="12524" y="9311"/>
                  <a:pt x="12533" y="9305"/>
                </a:cubicBezTo>
                <a:cubicBezTo>
                  <a:pt x="12542" y="9299"/>
                  <a:pt x="12550" y="9293"/>
                  <a:pt x="12558" y="9285"/>
                </a:cubicBezTo>
                <a:cubicBezTo>
                  <a:pt x="12565" y="9278"/>
                  <a:pt x="12572" y="9269"/>
                  <a:pt x="12578" y="9260"/>
                </a:cubicBezTo>
                <a:cubicBezTo>
                  <a:pt x="12584" y="9252"/>
                  <a:pt x="12589" y="9242"/>
                  <a:pt x="12593" y="9232"/>
                </a:cubicBezTo>
                <a:cubicBezTo>
                  <a:pt x="12597" y="9223"/>
                  <a:pt x="12600" y="9212"/>
                  <a:pt x="12602" y="9202"/>
                </a:cubicBezTo>
                <a:cubicBezTo>
                  <a:pt x="12604" y="9191"/>
                  <a:pt x="12605" y="9181"/>
                  <a:pt x="12605" y="9170"/>
                </a:cubicBezTo>
                <a:lnTo>
                  <a:pt x="12605" y="186"/>
                </a:lnTo>
                <a:cubicBezTo>
                  <a:pt x="12605" y="175"/>
                  <a:pt x="12604" y="165"/>
                  <a:pt x="12602" y="154"/>
                </a:cubicBezTo>
                <a:cubicBezTo>
                  <a:pt x="12600" y="144"/>
                  <a:pt x="12597" y="133"/>
                  <a:pt x="12593" y="124"/>
                </a:cubicBezTo>
                <a:cubicBezTo>
                  <a:pt x="12589" y="114"/>
                  <a:pt x="12584" y="104"/>
                  <a:pt x="12578" y="95"/>
                </a:cubicBezTo>
                <a:cubicBezTo>
                  <a:pt x="12572" y="87"/>
                  <a:pt x="12565" y="78"/>
                  <a:pt x="12558" y="71"/>
                </a:cubicBezTo>
                <a:cubicBezTo>
                  <a:pt x="12550" y="63"/>
                  <a:pt x="12542" y="57"/>
                  <a:pt x="12533" y="51"/>
                </a:cubicBezTo>
                <a:cubicBezTo>
                  <a:pt x="12524" y="45"/>
                  <a:pt x="12515" y="40"/>
                  <a:pt x="12505" y="36"/>
                </a:cubicBezTo>
                <a:cubicBezTo>
                  <a:pt x="12495" y="32"/>
                  <a:pt x="12485" y="28"/>
                  <a:pt x="12475" y="26"/>
                </a:cubicBezTo>
                <a:cubicBezTo>
                  <a:pt x="12464" y="24"/>
                  <a:pt x="12454" y="23"/>
                  <a:pt x="12443" y="23"/>
                </a:cubicBezTo>
                <a:lnTo>
                  <a:pt x="185" y="23"/>
                </a:lnTo>
                <a:cubicBezTo>
                  <a:pt x="175" y="23"/>
                  <a:pt x="164" y="24"/>
                  <a:pt x="154" y="26"/>
                </a:cubicBezTo>
                <a:cubicBezTo>
                  <a:pt x="143" y="28"/>
                  <a:pt x="133" y="32"/>
                  <a:pt x="123" y="36"/>
                </a:cubicBezTo>
                <a:cubicBezTo>
                  <a:pt x="113" y="40"/>
                  <a:pt x="104" y="45"/>
                  <a:pt x="95" y="51"/>
                </a:cubicBezTo>
                <a:cubicBezTo>
                  <a:pt x="86" y="57"/>
                  <a:pt x="78" y="63"/>
                  <a:pt x="70" y="71"/>
                </a:cubicBezTo>
                <a:cubicBezTo>
                  <a:pt x="63" y="78"/>
                  <a:pt x="56" y="87"/>
                  <a:pt x="50" y="95"/>
                </a:cubicBezTo>
                <a:cubicBezTo>
                  <a:pt x="44" y="104"/>
                  <a:pt x="39" y="114"/>
                  <a:pt x="35" y="124"/>
                </a:cubicBezTo>
                <a:cubicBezTo>
                  <a:pt x="31" y="133"/>
                  <a:pt x="28" y="144"/>
                  <a:pt x="26" y="154"/>
                </a:cubicBezTo>
                <a:cubicBezTo>
                  <a:pt x="24" y="165"/>
                  <a:pt x="23" y="175"/>
                  <a:pt x="23" y="186"/>
                </a:cubicBezTo>
                <a:close/>
              </a:path>
            </a:pathLst>
          </a:custGeom>
          <a:solidFill>
            <a:srgbClr val="4DA6FF">
              <a:alpha val="3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3" name="任意多边形 512"/>
          <p:cNvSpPr/>
          <p:nvPr/>
        </p:nvSpPr>
        <p:spPr>
          <a:xfrm>
            <a:off x="5824440" y="3250440"/>
            <a:ext cx="4128480" cy="309600"/>
          </a:xfrm>
          <a:custGeom>
            <a:avLst/>
            <a:gdLst/>
            <a:ahLst/>
            <a:cxnLst/>
            <a:rect l="0" t="0" r="r" b="b"/>
            <a:pathLst>
              <a:path w="11468" h="860">
                <a:moveTo>
                  <a:pt x="0" y="766"/>
                </a:moveTo>
                <a:lnTo>
                  <a:pt x="0" y="93"/>
                </a:lnTo>
                <a:cubicBezTo>
                  <a:pt x="0" y="81"/>
                  <a:pt x="2" y="69"/>
                  <a:pt x="7" y="58"/>
                </a:cubicBezTo>
                <a:cubicBezTo>
                  <a:pt x="12" y="46"/>
                  <a:pt x="18" y="36"/>
                  <a:pt x="27" y="28"/>
                </a:cubicBezTo>
                <a:cubicBezTo>
                  <a:pt x="36" y="19"/>
                  <a:pt x="46" y="12"/>
                  <a:pt x="57" y="7"/>
                </a:cubicBezTo>
                <a:cubicBezTo>
                  <a:pt x="69" y="3"/>
                  <a:pt x="81" y="0"/>
                  <a:pt x="93" y="0"/>
                </a:cubicBezTo>
                <a:lnTo>
                  <a:pt x="11375" y="0"/>
                </a:lnTo>
                <a:cubicBezTo>
                  <a:pt x="11388" y="0"/>
                  <a:pt x="11400" y="3"/>
                  <a:pt x="11411" y="7"/>
                </a:cubicBezTo>
                <a:cubicBezTo>
                  <a:pt x="11422" y="12"/>
                  <a:pt x="11432" y="19"/>
                  <a:pt x="11441" y="28"/>
                </a:cubicBezTo>
                <a:cubicBezTo>
                  <a:pt x="11450" y="36"/>
                  <a:pt x="11456" y="46"/>
                  <a:pt x="11461" y="58"/>
                </a:cubicBezTo>
                <a:cubicBezTo>
                  <a:pt x="11466" y="69"/>
                  <a:pt x="11468" y="81"/>
                  <a:pt x="11468" y="93"/>
                </a:cubicBezTo>
                <a:lnTo>
                  <a:pt x="11468" y="766"/>
                </a:lnTo>
                <a:cubicBezTo>
                  <a:pt x="11468" y="779"/>
                  <a:pt x="11466" y="791"/>
                  <a:pt x="11461" y="802"/>
                </a:cubicBezTo>
                <a:cubicBezTo>
                  <a:pt x="11456" y="813"/>
                  <a:pt x="11450" y="823"/>
                  <a:pt x="11441" y="832"/>
                </a:cubicBezTo>
                <a:cubicBezTo>
                  <a:pt x="11432" y="842"/>
                  <a:pt x="11422" y="848"/>
                  <a:pt x="11411" y="853"/>
                </a:cubicBezTo>
                <a:cubicBezTo>
                  <a:pt x="11400" y="858"/>
                  <a:pt x="11388" y="860"/>
                  <a:pt x="11375" y="860"/>
                </a:cubicBezTo>
                <a:lnTo>
                  <a:pt x="93" y="860"/>
                </a:lnTo>
                <a:cubicBezTo>
                  <a:pt x="81" y="860"/>
                  <a:pt x="69" y="858"/>
                  <a:pt x="57" y="853"/>
                </a:cubicBezTo>
                <a:cubicBezTo>
                  <a:pt x="46" y="848"/>
                  <a:pt x="36" y="842"/>
                  <a:pt x="27" y="832"/>
                </a:cubicBezTo>
                <a:cubicBezTo>
                  <a:pt x="18" y="823"/>
                  <a:pt x="12" y="813"/>
                  <a:pt x="7" y="802"/>
                </a:cubicBezTo>
                <a:cubicBezTo>
                  <a:pt x="2" y="791"/>
                  <a:pt x="0" y="779"/>
                  <a:pt x="0" y="766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4" name="任意多边形 513"/>
          <p:cNvSpPr/>
          <p:nvPr/>
        </p:nvSpPr>
        <p:spPr>
          <a:xfrm>
            <a:off x="5824440" y="3693600"/>
            <a:ext cx="4128480" cy="1270440"/>
          </a:xfrm>
          <a:custGeom>
            <a:avLst/>
            <a:gdLst/>
            <a:ahLst/>
            <a:cxnLst/>
            <a:rect l="0" t="0" r="r" b="b"/>
            <a:pathLst>
              <a:path w="11468" h="3529">
                <a:moveTo>
                  <a:pt x="0" y="3390"/>
                </a:moveTo>
                <a:lnTo>
                  <a:pt x="0" y="139"/>
                </a:lnTo>
                <a:cubicBezTo>
                  <a:pt x="0" y="120"/>
                  <a:pt x="4" y="103"/>
                  <a:pt x="11" y="86"/>
                </a:cubicBezTo>
                <a:cubicBezTo>
                  <a:pt x="18" y="69"/>
                  <a:pt x="28" y="54"/>
                  <a:pt x="41" y="40"/>
                </a:cubicBezTo>
                <a:cubicBezTo>
                  <a:pt x="54" y="27"/>
                  <a:pt x="69" y="17"/>
                  <a:pt x="86" y="10"/>
                </a:cubicBezTo>
                <a:cubicBezTo>
                  <a:pt x="103" y="3"/>
                  <a:pt x="121" y="0"/>
                  <a:pt x="139" y="0"/>
                </a:cubicBezTo>
                <a:lnTo>
                  <a:pt x="11329" y="0"/>
                </a:lnTo>
                <a:cubicBezTo>
                  <a:pt x="11347" y="0"/>
                  <a:pt x="11365" y="3"/>
                  <a:pt x="11382" y="10"/>
                </a:cubicBezTo>
                <a:cubicBezTo>
                  <a:pt x="11399" y="17"/>
                  <a:pt x="11414" y="27"/>
                  <a:pt x="11427" y="40"/>
                </a:cubicBezTo>
                <a:cubicBezTo>
                  <a:pt x="11441" y="54"/>
                  <a:pt x="11451" y="69"/>
                  <a:pt x="11458" y="86"/>
                </a:cubicBezTo>
                <a:cubicBezTo>
                  <a:pt x="11465" y="103"/>
                  <a:pt x="11468" y="120"/>
                  <a:pt x="11468" y="139"/>
                </a:cubicBezTo>
                <a:lnTo>
                  <a:pt x="11468" y="3390"/>
                </a:lnTo>
                <a:cubicBezTo>
                  <a:pt x="11468" y="3408"/>
                  <a:pt x="11465" y="3426"/>
                  <a:pt x="11458" y="3443"/>
                </a:cubicBezTo>
                <a:cubicBezTo>
                  <a:pt x="11451" y="3460"/>
                  <a:pt x="11441" y="3475"/>
                  <a:pt x="11427" y="3488"/>
                </a:cubicBezTo>
                <a:cubicBezTo>
                  <a:pt x="11414" y="3501"/>
                  <a:pt x="11399" y="3511"/>
                  <a:pt x="11382" y="3518"/>
                </a:cubicBezTo>
                <a:cubicBezTo>
                  <a:pt x="11365" y="3526"/>
                  <a:pt x="11347" y="3529"/>
                  <a:pt x="11329" y="3529"/>
                </a:cubicBezTo>
                <a:lnTo>
                  <a:pt x="139" y="3529"/>
                </a:lnTo>
                <a:cubicBezTo>
                  <a:pt x="121" y="3529"/>
                  <a:pt x="103" y="3526"/>
                  <a:pt x="86" y="3518"/>
                </a:cubicBezTo>
                <a:cubicBezTo>
                  <a:pt x="69" y="3511"/>
                  <a:pt x="54" y="3501"/>
                  <a:pt x="41" y="3488"/>
                </a:cubicBezTo>
                <a:cubicBezTo>
                  <a:pt x="28" y="3475"/>
                  <a:pt x="18" y="3460"/>
                  <a:pt x="11" y="3443"/>
                </a:cubicBezTo>
                <a:cubicBezTo>
                  <a:pt x="4" y="3426"/>
                  <a:pt x="0" y="3408"/>
                  <a:pt x="0" y="3390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15" name="任意多边形 514"/>
          <p:cNvSpPr/>
          <p:nvPr/>
        </p:nvSpPr>
        <p:spPr>
          <a:xfrm>
            <a:off x="5824440" y="2347920"/>
            <a:ext cx="451800" cy="434880"/>
          </a:xfrm>
          <a:custGeom>
            <a:avLst/>
            <a:gdLst/>
            <a:ahLst/>
            <a:cxnLst/>
            <a:rect l="0" t="0" r="r" b="b"/>
            <a:pathLst>
              <a:path w="1255" h="1208">
                <a:moveTo>
                  <a:pt x="0" y="605"/>
                </a:moveTo>
                <a:cubicBezTo>
                  <a:pt x="0" y="585"/>
                  <a:pt x="1" y="565"/>
                  <a:pt x="3" y="546"/>
                </a:cubicBezTo>
                <a:cubicBezTo>
                  <a:pt x="5" y="526"/>
                  <a:pt x="8" y="507"/>
                  <a:pt x="12" y="487"/>
                </a:cubicBezTo>
                <a:cubicBezTo>
                  <a:pt x="15" y="468"/>
                  <a:pt x="20" y="449"/>
                  <a:pt x="26" y="430"/>
                </a:cubicBezTo>
                <a:cubicBezTo>
                  <a:pt x="32" y="411"/>
                  <a:pt x="38" y="392"/>
                  <a:pt x="46" y="374"/>
                </a:cubicBezTo>
                <a:cubicBezTo>
                  <a:pt x="54" y="356"/>
                  <a:pt x="62" y="338"/>
                  <a:pt x="71" y="320"/>
                </a:cubicBezTo>
                <a:cubicBezTo>
                  <a:pt x="81" y="303"/>
                  <a:pt x="91" y="286"/>
                  <a:pt x="102" y="270"/>
                </a:cubicBezTo>
                <a:cubicBezTo>
                  <a:pt x="113" y="253"/>
                  <a:pt x="124" y="237"/>
                  <a:pt x="137" y="222"/>
                </a:cubicBezTo>
                <a:cubicBezTo>
                  <a:pt x="150" y="207"/>
                  <a:pt x="163" y="192"/>
                  <a:pt x="177" y="178"/>
                </a:cubicBezTo>
                <a:cubicBezTo>
                  <a:pt x="191" y="164"/>
                  <a:pt x="205" y="151"/>
                  <a:pt x="221" y="138"/>
                </a:cubicBezTo>
                <a:cubicBezTo>
                  <a:pt x="236" y="126"/>
                  <a:pt x="252" y="113"/>
                  <a:pt x="268" y="102"/>
                </a:cubicBezTo>
                <a:cubicBezTo>
                  <a:pt x="285" y="91"/>
                  <a:pt x="302" y="81"/>
                  <a:pt x="319" y="72"/>
                </a:cubicBezTo>
                <a:cubicBezTo>
                  <a:pt x="336" y="62"/>
                  <a:pt x="354" y="54"/>
                  <a:pt x="373" y="46"/>
                </a:cubicBezTo>
                <a:cubicBezTo>
                  <a:pt x="391" y="39"/>
                  <a:pt x="409" y="32"/>
                  <a:pt x="428" y="26"/>
                </a:cubicBezTo>
                <a:cubicBezTo>
                  <a:pt x="447" y="21"/>
                  <a:pt x="466" y="16"/>
                  <a:pt x="486" y="12"/>
                </a:cubicBezTo>
                <a:cubicBezTo>
                  <a:pt x="505" y="8"/>
                  <a:pt x="525" y="5"/>
                  <a:pt x="544" y="3"/>
                </a:cubicBezTo>
                <a:cubicBezTo>
                  <a:pt x="564" y="1"/>
                  <a:pt x="584" y="0"/>
                  <a:pt x="604" y="0"/>
                </a:cubicBezTo>
                <a:lnTo>
                  <a:pt x="650" y="0"/>
                </a:lnTo>
                <a:cubicBezTo>
                  <a:pt x="670" y="0"/>
                  <a:pt x="689" y="1"/>
                  <a:pt x="709" y="3"/>
                </a:cubicBezTo>
                <a:cubicBezTo>
                  <a:pt x="729" y="5"/>
                  <a:pt x="749" y="8"/>
                  <a:pt x="769" y="12"/>
                </a:cubicBezTo>
                <a:cubicBezTo>
                  <a:pt x="788" y="16"/>
                  <a:pt x="807" y="21"/>
                  <a:pt x="826" y="26"/>
                </a:cubicBezTo>
                <a:cubicBezTo>
                  <a:pt x="845" y="32"/>
                  <a:pt x="864" y="39"/>
                  <a:pt x="882" y="46"/>
                </a:cubicBezTo>
                <a:cubicBezTo>
                  <a:pt x="900" y="54"/>
                  <a:pt x="918" y="62"/>
                  <a:pt x="935" y="72"/>
                </a:cubicBezTo>
                <a:cubicBezTo>
                  <a:pt x="953" y="81"/>
                  <a:pt x="970" y="91"/>
                  <a:pt x="986" y="102"/>
                </a:cubicBezTo>
                <a:cubicBezTo>
                  <a:pt x="1003" y="113"/>
                  <a:pt x="1019" y="126"/>
                  <a:pt x="1034" y="138"/>
                </a:cubicBezTo>
                <a:cubicBezTo>
                  <a:pt x="1049" y="151"/>
                  <a:pt x="1064" y="164"/>
                  <a:pt x="1078" y="178"/>
                </a:cubicBezTo>
                <a:cubicBezTo>
                  <a:pt x="1092" y="192"/>
                  <a:pt x="1105" y="207"/>
                  <a:pt x="1118" y="222"/>
                </a:cubicBezTo>
                <a:cubicBezTo>
                  <a:pt x="1130" y="237"/>
                  <a:pt x="1142" y="253"/>
                  <a:pt x="1153" y="270"/>
                </a:cubicBezTo>
                <a:cubicBezTo>
                  <a:pt x="1164" y="286"/>
                  <a:pt x="1174" y="303"/>
                  <a:pt x="1183" y="320"/>
                </a:cubicBezTo>
                <a:cubicBezTo>
                  <a:pt x="1193" y="338"/>
                  <a:pt x="1201" y="356"/>
                  <a:pt x="1209" y="374"/>
                </a:cubicBezTo>
                <a:cubicBezTo>
                  <a:pt x="1216" y="392"/>
                  <a:pt x="1223" y="411"/>
                  <a:pt x="1229" y="430"/>
                </a:cubicBezTo>
                <a:cubicBezTo>
                  <a:pt x="1234" y="449"/>
                  <a:pt x="1239" y="468"/>
                  <a:pt x="1243" y="487"/>
                </a:cubicBezTo>
                <a:cubicBezTo>
                  <a:pt x="1247" y="507"/>
                  <a:pt x="1250" y="526"/>
                  <a:pt x="1252" y="546"/>
                </a:cubicBezTo>
                <a:cubicBezTo>
                  <a:pt x="1254" y="565"/>
                  <a:pt x="1255" y="585"/>
                  <a:pt x="1255" y="605"/>
                </a:cubicBezTo>
                <a:cubicBezTo>
                  <a:pt x="1255" y="625"/>
                  <a:pt x="1254" y="644"/>
                  <a:pt x="1252" y="664"/>
                </a:cubicBezTo>
                <a:cubicBezTo>
                  <a:pt x="1250" y="684"/>
                  <a:pt x="1247" y="703"/>
                  <a:pt x="1243" y="723"/>
                </a:cubicBezTo>
                <a:cubicBezTo>
                  <a:pt x="1239" y="742"/>
                  <a:pt x="1234" y="761"/>
                  <a:pt x="1229" y="780"/>
                </a:cubicBezTo>
                <a:cubicBezTo>
                  <a:pt x="1223" y="799"/>
                  <a:pt x="1216" y="818"/>
                  <a:pt x="1209" y="836"/>
                </a:cubicBezTo>
                <a:cubicBezTo>
                  <a:pt x="1201" y="854"/>
                  <a:pt x="1193" y="872"/>
                  <a:pt x="1183" y="889"/>
                </a:cubicBezTo>
                <a:cubicBezTo>
                  <a:pt x="1174" y="907"/>
                  <a:pt x="1164" y="924"/>
                  <a:pt x="1153" y="940"/>
                </a:cubicBezTo>
                <a:cubicBezTo>
                  <a:pt x="1142" y="957"/>
                  <a:pt x="1130" y="973"/>
                  <a:pt x="1118" y="988"/>
                </a:cubicBezTo>
                <a:cubicBezTo>
                  <a:pt x="1105" y="1003"/>
                  <a:pt x="1092" y="1018"/>
                  <a:pt x="1078" y="1032"/>
                </a:cubicBezTo>
                <a:cubicBezTo>
                  <a:pt x="1064" y="1046"/>
                  <a:pt x="1049" y="1059"/>
                  <a:pt x="1034" y="1071"/>
                </a:cubicBezTo>
                <a:cubicBezTo>
                  <a:pt x="1019" y="1084"/>
                  <a:pt x="1003" y="1096"/>
                  <a:pt x="986" y="1107"/>
                </a:cubicBezTo>
                <a:cubicBezTo>
                  <a:pt x="970" y="1118"/>
                  <a:pt x="953" y="1128"/>
                  <a:pt x="935" y="1137"/>
                </a:cubicBezTo>
                <a:cubicBezTo>
                  <a:pt x="918" y="1146"/>
                  <a:pt x="900" y="1155"/>
                  <a:pt x="882" y="1163"/>
                </a:cubicBezTo>
                <a:cubicBezTo>
                  <a:pt x="864" y="1170"/>
                  <a:pt x="845" y="1177"/>
                  <a:pt x="826" y="1182"/>
                </a:cubicBezTo>
                <a:cubicBezTo>
                  <a:pt x="807" y="1188"/>
                  <a:pt x="788" y="1193"/>
                  <a:pt x="769" y="1197"/>
                </a:cubicBezTo>
                <a:cubicBezTo>
                  <a:pt x="749" y="1201"/>
                  <a:pt x="729" y="1204"/>
                  <a:pt x="709" y="1206"/>
                </a:cubicBezTo>
                <a:cubicBezTo>
                  <a:pt x="689" y="1207"/>
                  <a:pt x="670" y="1208"/>
                  <a:pt x="650" y="1208"/>
                </a:cubicBezTo>
                <a:lnTo>
                  <a:pt x="604" y="1208"/>
                </a:lnTo>
                <a:cubicBezTo>
                  <a:pt x="584" y="1208"/>
                  <a:pt x="564" y="1207"/>
                  <a:pt x="544" y="1206"/>
                </a:cubicBezTo>
                <a:cubicBezTo>
                  <a:pt x="525" y="1204"/>
                  <a:pt x="505" y="1201"/>
                  <a:pt x="486" y="1197"/>
                </a:cubicBezTo>
                <a:cubicBezTo>
                  <a:pt x="466" y="1193"/>
                  <a:pt x="447" y="1188"/>
                  <a:pt x="428" y="1182"/>
                </a:cubicBezTo>
                <a:cubicBezTo>
                  <a:pt x="409" y="1177"/>
                  <a:pt x="391" y="1170"/>
                  <a:pt x="373" y="1163"/>
                </a:cubicBezTo>
                <a:cubicBezTo>
                  <a:pt x="354" y="1155"/>
                  <a:pt x="336" y="1146"/>
                  <a:pt x="319" y="1137"/>
                </a:cubicBezTo>
                <a:cubicBezTo>
                  <a:pt x="302" y="1128"/>
                  <a:pt x="285" y="1118"/>
                  <a:pt x="268" y="1107"/>
                </a:cubicBezTo>
                <a:cubicBezTo>
                  <a:pt x="252" y="1096"/>
                  <a:pt x="236" y="1084"/>
                  <a:pt x="221" y="1071"/>
                </a:cubicBezTo>
                <a:cubicBezTo>
                  <a:pt x="205" y="1059"/>
                  <a:pt x="191" y="1046"/>
                  <a:pt x="177" y="1032"/>
                </a:cubicBezTo>
                <a:cubicBezTo>
                  <a:pt x="163" y="1018"/>
                  <a:pt x="150" y="1003"/>
                  <a:pt x="137" y="988"/>
                </a:cubicBezTo>
                <a:cubicBezTo>
                  <a:pt x="124" y="973"/>
                  <a:pt x="113" y="957"/>
                  <a:pt x="102" y="940"/>
                </a:cubicBezTo>
                <a:cubicBezTo>
                  <a:pt x="91" y="924"/>
                  <a:pt x="81" y="907"/>
                  <a:pt x="71" y="889"/>
                </a:cubicBezTo>
                <a:cubicBezTo>
                  <a:pt x="62" y="872"/>
                  <a:pt x="54" y="854"/>
                  <a:pt x="46" y="836"/>
                </a:cubicBezTo>
                <a:cubicBezTo>
                  <a:pt x="38" y="818"/>
                  <a:pt x="32" y="799"/>
                  <a:pt x="26" y="780"/>
                </a:cubicBezTo>
                <a:cubicBezTo>
                  <a:pt x="20" y="761"/>
                  <a:pt x="15" y="742"/>
                  <a:pt x="12" y="723"/>
                </a:cubicBezTo>
                <a:cubicBezTo>
                  <a:pt x="8" y="703"/>
                  <a:pt x="5" y="684"/>
                  <a:pt x="3" y="664"/>
                </a:cubicBezTo>
                <a:cubicBezTo>
                  <a:pt x="1" y="644"/>
                  <a:pt x="0" y="625"/>
                  <a:pt x="0" y="605"/>
                </a:cubicBezTo>
                <a:close/>
              </a:path>
            </a:pathLst>
          </a:custGeom>
          <a:solidFill>
            <a:srgbClr val="FF6900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pic>
        <p:nvPicPr>
          <p:cNvPr id="516" name="图片 515"/>
          <p:cNvPicPr/>
          <p:nvPr/>
        </p:nvPicPr>
        <p:blipFill>
          <a:blip r:embed="rId7"/>
          <a:stretch/>
        </p:blipFill>
        <p:spPr>
          <a:xfrm>
            <a:off x="5924880" y="2448360"/>
            <a:ext cx="250200" cy="200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17" name="文本框 516"/>
          <p:cNvSpPr txBox="1"/>
          <p:nvPr/>
        </p:nvSpPr>
        <p:spPr>
          <a:xfrm>
            <a:off x="948240" y="511092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适用于频繁出现相同查询的场景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8" name="文本框 517"/>
          <p:cNvSpPr txBox="1"/>
          <p:nvPr/>
        </p:nvSpPr>
        <p:spPr>
          <a:xfrm>
            <a:off x="6409440" y="2439360"/>
            <a:ext cx="805320" cy="2534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58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生成缓存</a:t>
            </a:r>
            <a:endParaRPr lang="en-US" sz="158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9" name="文本框 518"/>
          <p:cNvSpPr txBox="1"/>
          <p:nvPr/>
        </p:nvSpPr>
        <p:spPr>
          <a:xfrm>
            <a:off x="5824440" y="2929680"/>
            <a:ext cx="36216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存储上下文内容与对应生成的文本，避免重复执行生成过程。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0" name="文本框 519"/>
          <p:cNvSpPr txBox="1"/>
          <p:nvPr/>
        </p:nvSpPr>
        <p:spPr>
          <a:xfrm>
            <a:off x="5924880" y="3337200"/>
            <a:ext cx="1338840" cy="13284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FFB86A"/>
                </a:solidFill>
                <a:effectLst/>
                <a:uFillTx/>
                <a:latin typeface="Courier New"/>
                <a:ea typeface="Courier New"/>
              </a:rPr>
              <a:t>generate_cache = {}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1" name="任意多边形 520"/>
          <p:cNvSpPr/>
          <p:nvPr/>
        </p:nvSpPr>
        <p:spPr>
          <a:xfrm>
            <a:off x="5958000" y="417816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5"/>
                  <a:pt x="100" y="100"/>
                </a:cubicBezTo>
                <a:cubicBezTo>
                  <a:pt x="94" y="106"/>
                  <a:pt x="88" y="110"/>
                  <a:pt x="81" y="113"/>
                </a:cubicBezTo>
                <a:cubicBezTo>
                  <a:pt x="74" y="116"/>
                  <a:pt x="66" y="117"/>
                  <a:pt x="58" y="117"/>
                </a:cubicBezTo>
                <a:cubicBezTo>
                  <a:pt x="51" y="117"/>
                  <a:pt x="43" y="116"/>
                  <a:pt x="36" y="113"/>
                </a:cubicBezTo>
                <a:cubicBezTo>
                  <a:pt x="29" y="110"/>
                  <a:pt x="23" y="106"/>
                  <a:pt x="17" y="100"/>
                </a:cubicBezTo>
                <a:cubicBezTo>
                  <a:pt x="12" y="95"/>
                  <a:pt x="8" y="88"/>
                  <a:pt x="5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0"/>
                  <a:pt x="2" y="43"/>
                  <a:pt x="5" y="36"/>
                </a:cubicBezTo>
                <a:cubicBezTo>
                  <a:pt x="8" y="29"/>
                  <a:pt x="12" y="22"/>
                  <a:pt x="17" y="17"/>
                </a:cubicBezTo>
                <a:cubicBezTo>
                  <a:pt x="23" y="12"/>
                  <a:pt x="29" y="7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4" y="1"/>
                  <a:pt x="81" y="4"/>
                </a:cubicBezTo>
                <a:cubicBezTo>
                  <a:pt x="88" y="7"/>
                  <a:pt x="94" y="12"/>
                  <a:pt x="100" y="17"/>
                </a:cubicBezTo>
                <a:cubicBezTo>
                  <a:pt x="106" y="22"/>
                  <a:pt x="110" y="29"/>
                  <a:pt x="113" y="36"/>
                </a:cubicBezTo>
                <a:cubicBezTo>
                  <a:pt x="116" y="43"/>
                  <a:pt x="117" y="50"/>
                  <a:pt x="117" y="59"/>
                </a:cubicBezTo>
                <a:close/>
              </a:path>
            </a:pathLst>
          </a:custGeom>
          <a:solidFill>
            <a:srgbClr val="D1D5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2" name="文本框 521"/>
          <p:cNvSpPr txBox="1"/>
          <p:nvPr/>
        </p:nvSpPr>
        <p:spPr>
          <a:xfrm>
            <a:off x="5958360" y="3840840"/>
            <a:ext cx="8053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FFB86A"/>
                </a:solidFill>
                <a:effectLst/>
                <a:uFillTx/>
                <a:latin typeface="WenQuanYiZenHei"/>
                <a:ea typeface="WenQuanYiZenHei"/>
              </a:rPr>
              <a:t>缓存处理流程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3" name="任意多边形 522"/>
          <p:cNvSpPr/>
          <p:nvPr/>
        </p:nvSpPr>
        <p:spPr>
          <a:xfrm>
            <a:off x="5958000" y="444564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9"/>
                </a:moveTo>
                <a:cubicBezTo>
                  <a:pt x="117" y="67"/>
                  <a:pt x="116" y="74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4" y="105"/>
                  <a:pt x="88" y="110"/>
                  <a:pt x="81" y="112"/>
                </a:cubicBezTo>
                <a:cubicBezTo>
                  <a:pt x="74" y="115"/>
                  <a:pt x="66" y="117"/>
                  <a:pt x="58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9" y="110"/>
                  <a:pt x="23" y="105"/>
                  <a:pt x="17" y="100"/>
                </a:cubicBezTo>
                <a:cubicBezTo>
                  <a:pt x="12" y="94"/>
                  <a:pt x="8" y="88"/>
                  <a:pt x="5" y="81"/>
                </a:cubicBezTo>
                <a:cubicBezTo>
                  <a:pt x="2" y="74"/>
                  <a:pt x="0" y="67"/>
                  <a:pt x="0" y="59"/>
                </a:cubicBezTo>
                <a:cubicBezTo>
                  <a:pt x="0" y="51"/>
                  <a:pt x="2" y="44"/>
                  <a:pt x="5" y="37"/>
                </a:cubicBezTo>
                <a:cubicBezTo>
                  <a:pt x="8" y="30"/>
                  <a:pt x="12" y="23"/>
                  <a:pt x="17" y="18"/>
                </a:cubicBezTo>
                <a:cubicBezTo>
                  <a:pt x="23" y="12"/>
                  <a:pt x="29" y="8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4" y="1"/>
                  <a:pt x="81" y="4"/>
                </a:cubicBezTo>
                <a:cubicBezTo>
                  <a:pt x="88" y="8"/>
                  <a:pt x="94" y="12"/>
                  <a:pt x="100" y="18"/>
                </a:cubicBezTo>
                <a:cubicBezTo>
                  <a:pt x="106" y="23"/>
                  <a:pt x="110" y="30"/>
                  <a:pt x="113" y="37"/>
                </a:cubicBezTo>
                <a:cubicBezTo>
                  <a:pt x="116" y="44"/>
                  <a:pt x="117" y="51"/>
                  <a:pt x="117" y="59"/>
                </a:cubicBezTo>
                <a:close/>
              </a:path>
            </a:pathLst>
          </a:custGeom>
          <a:solidFill>
            <a:srgbClr val="D1D5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4" name="文本框 523"/>
          <p:cNvSpPr txBox="1"/>
          <p:nvPr/>
        </p:nvSpPr>
        <p:spPr>
          <a:xfrm>
            <a:off x="6142320" y="410796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检查上下文是否已有生成结果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5" name="任意多边形 524"/>
          <p:cNvSpPr/>
          <p:nvPr/>
        </p:nvSpPr>
        <p:spPr>
          <a:xfrm>
            <a:off x="5958000" y="4713120"/>
            <a:ext cx="42120" cy="42120"/>
          </a:xfrm>
          <a:custGeom>
            <a:avLst/>
            <a:gdLst/>
            <a:ahLst/>
            <a:cxnLst/>
            <a:rect l="0" t="0" r="r" b="b"/>
            <a:pathLst>
              <a:path w="117" h="117">
                <a:moveTo>
                  <a:pt x="117" y="58"/>
                </a:moveTo>
                <a:cubicBezTo>
                  <a:pt x="117" y="65"/>
                  <a:pt x="116" y="73"/>
                  <a:pt x="113" y="81"/>
                </a:cubicBezTo>
                <a:cubicBezTo>
                  <a:pt x="110" y="88"/>
                  <a:pt x="106" y="94"/>
                  <a:pt x="100" y="100"/>
                </a:cubicBezTo>
                <a:cubicBezTo>
                  <a:pt x="94" y="105"/>
                  <a:pt x="88" y="109"/>
                  <a:pt x="81" y="112"/>
                </a:cubicBezTo>
                <a:cubicBezTo>
                  <a:pt x="74" y="115"/>
                  <a:pt x="66" y="117"/>
                  <a:pt x="58" y="117"/>
                </a:cubicBezTo>
                <a:cubicBezTo>
                  <a:pt x="51" y="117"/>
                  <a:pt x="43" y="115"/>
                  <a:pt x="36" y="112"/>
                </a:cubicBezTo>
                <a:cubicBezTo>
                  <a:pt x="29" y="109"/>
                  <a:pt x="23" y="105"/>
                  <a:pt x="17" y="100"/>
                </a:cubicBezTo>
                <a:cubicBezTo>
                  <a:pt x="12" y="94"/>
                  <a:pt x="8" y="88"/>
                  <a:pt x="5" y="81"/>
                </a:cubicBezTo>
                <a:cubicBezTo>
                  <a:pt x="2" y="73"/>
                  <a:pt x="0" y="65"/>
                  <a:pt x="0" y="58"/>
                </a:cubicBezTo>
                <a:cubicBezTo>
                  <a:pt x="0" y="50"/>
                  <a:pt x="2" y="43"/>
                  <a:pt x="5" y="35"/>
                </a:cubicBezTo>
                <a:cubicBezTo>
                  <a:pt x="8" y="28"/>
                  <a:pt x="12" y="22"/>
                  <a:pt x="17" y="17"/>
                </a:cubicBezTo>
                <a:cubicBezTo>
                  <a:pt x="23" y="11"/>
                  <a:pt x="29" y="7"/>
                  <a:pt x="36" y="4"/>
                </a:cubicBezTo>
                <a:cubicBezTo>
                  <a:pt x="43" y="1"/>
                  <a:pt x="51" y="0"/>
                  <a:pt x="58" y="0"/>
                </a:cubicBezTo>
                <a:cubicBezTo>
                  <a:pt x="66" y="0"/>
                  <a:pt x="74" y="1"/>
                  <a:pt x="81" y="4"/>
                </a:cubicBezTo>
                <a:cubicBezTo>
                  <a:pt x="88" y="7"/>
                  <a:pt x="94" y="11"/>
                  <a:pt x="100" y="17"/>
                </a:cubicBezTo>
                <a:cubicBezTo>
                  <a:pt x="106" y="22"/>
                  <a:pt x="110" y="28"/>
                  <a:pt x="113" y="35"/>
                </a:cubicBezTo>
                <a:cubicBezTo>
                  <a:pt x="116" y="43"/>
                  <a:pt x="117" y="50"/>
                  <a:pt x="117" y="58"/>
                </a:cubicBezTo>
                <a:close/>
              </a:path>
            </a:pathLst>
          </a:custGeom>
          <a:solidFill>
            <a:srgbClr val="D1D5DB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6" name="文本框 525"/>
          <p:cNvSpPr txBox="1"/>
          <p:nvPr/>
        </p:nvSpPr>
        <p:spPr>
          <a:xfrm>
            <a:off x="6142320" y="437544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若有，直接返回缓存的生成内容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27" name="图片 526"/>
          <p:cNvPicPr/>
          <p:nvPr/>
        </p:nvPicPr>
        <p:blipFill>
          <a:blip r:embed="rId6"/>
          <a:stretch/>
        </p:blipFill>
        <p:spPr>
          <a:xfrm>
            <a:off x="5824440" y="5122800"/>
            <a:ext cx="10008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28" name="文本框 527"/>
          <p:cNvSpPr txBox="1"/>
          <p:nvPr/>
        </p:nvSpPr>
        <p:spPr>
          <a:xfrm>
            <a:off x="6142320" y="4642920"/>
            <a:ext cx="187812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若无，执行生成过程并缓存结果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9" name="文本框 528"/>
          <p:cNvSpPr txBox="1"/>
          <p:nvPr/>
        </p:nvSpPr>
        <p:spPr>
          <a:xfrm>
            <a:off x="5991840" y="5118480"/>
            <a:ext cx="133200" cy="1512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105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 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0" name="任意多边形 529"/>
          <p:cNvSpPr/>
          <p:nvPr/>
        </p:nvSpPr>
        <p:spPr>
          <a:xfrm>
            <a:off x="534600" y="3543120"/>
            <a:ext cx="9627480" cy="1404360"/>
          </a:xfrm>
          <a:custGeom>
            <a:avLst/>
            <a:gdLst/>
            <a:ahLst/>
            <a:cxnLst/>
            <a:rect l="0" t="0" r="r" b="b"/>
            <a:pathLst>
              <a:path w="26743" h="3901">
                <a:moveTo>
                  <a:pt x="0" y="3714"/>
                </a:moveTo>
                <a:lnTo>
                  <a:pt x="0" y="186"/>
                </a:lnTo>
                <a:cubicBezTo>
                  <a:pt x="0" y="173"/>
                  <a:pt x="1" y="161"/>
                  <a:pt x="4" y="149"/>
                </a:cubicBezTo>
                <a:cubicBezTo>
                  <a:pt x="6" y="137"/>
                  <a:pt x="10" y="126"/>
                  <a:pt x="14" y="114"/>
                </a:cubicBezTo>
                <a:cubicBezTo>
                  <a:pt x="19" y="103"/>
                  <a:pt x="25" y="93"/>
                  <a:pt x="31" y="82"/>
                </a:cubicBezTo>
                <a:cubicBezTo>
                  <a:pt x="38" y="72"/>
                  <a:pt x="46" y="63"/>
                  <a:pt x="55" y="54"/>
                </a:cubicBezTo>
                <a:cubicBezTo>
                  <a:pt x="63" y="46"/>
                  <a:pt x="73" y="38"/>
                  <a:pt x="83" y="31"/>
                </a:cubicBezTo>
                <a:cubicBezTo>
                  <a:pt x="93" y="24"/>
                  <a:pt x="104" y="19"/>
                  <a:pt x="115" y="14"/>
                </a:cubicBezTo>
                <a:cubicBezTo>
                  <a:pt x="126" y="9"/>
                  <a:pt x="138" y="6"/>
                  <a:pt x="150" y="3"/>
                </a:cubicBezTo>
                <a:cubicBezTo>
                  <a:pt x="162" y="1"/>
                  <a:pt x="174" y="0"/>
                  <a:pt x="186" y="0"/>
                </a:cubicBezTo>
                <a:lnTo>
                  <a:pt x="26557" y="0"/>
                </a:lnTo>
                <a:cubicBezTo>
                  <a:pt x="26569" y="0"/>
                  <a:pt x="26581" y="1"/>
                  <a:pt x="26593" y="3"/>
                </a:cubicBezTo>
                <a:cubicBezTo>
                  <a:pt x="26605" y="6"/>
                  <a:pt x="26617" y="9"/>
                  <a:pt x="26628" y="14"/>
                </a:cubicBezTo>
                <a:cubicBezTo>
                  <a:pt x="26639" y="19"/>
                  <a:pt x="26650" y="24"/>
                  <a:pt x="26660" y="31"/>
                </a:cubicBezTo>
                <a:cubicBezTo>
                  <a:pt x="26670" y="38"/>
                  <a:pt x="26680" y="46"/>
                  <a:pt x="26688" y="54"/>
                </a:cubicBezTo>
                <a:cubicBezTo>
                  <a:pt x="26697" y="63"/>
                  <a:pt x="26704" y="72"/>
                  <a:pt x="26711" y="82"/>
                </a:cubicBezTo>
                <a:cubicBezTo>
                  <a:pt x="26718" y="93"/>
                  <a:pt x="26724" y="103"/>
                  <a:pt x="26728" y="114"/>
                </a:cubicBezTo>
                <a:cubicBezTo>
                  <a:pt x="26733" y="126"/>
                  <a:pt x="26737" y="137"/>
                  <a:pt x="26739" y="149"/>
                </a:cubicBezTo>
                <a:cubicBezTo>
                  <a:pt x="26741" y="161"/>
                  <a:pt x="26743" y="173"/>
                  <a:pt x="26743" y="186"/>
                </a:cubicBezTo>
                <a:lnTo>
                  <a:pt x="26743" y="3714"/>
                </a:lnTo>
                <a:cubicBezTo>
                  <a:pt x="26743" y="3726"/>
                  <a:pt x="26741" y="3738"/>
                  <a:pt x="26739" y="3750"/>
                </a:cubicBezTo>
                <a:cubicBezTo>
                  <a:pt x="26737" y="3762"/>
                  <a:pt x="26733" y="3774"/>
                  <a:pt x="26728" y="3785"/>
                </a:cubicBezTo>
                <a:cubicBezTo>
                  <a:pt x="26724" y="3796"/>
                  <a:pt x="26718" y="3808"/>
                  <a:pt x="26711" y="3818"/>
                </a:cubicBezTo>
                <a:cubicBezTo>
                  <a:pt x="26704" y="3828"/>
                  <a:pt x="26697" y="3838"/>
                  <a:pt x="26688" y="3846"/>
                </a:cubicBezTo>
                <a:cubicBezTo>
                  <a:pt x="26680" y="3855"/>
                  <a:pt x="26670" y="3863"/>
                  <a:pt x="26660" y="3869"/>
                </a:cubicBezTo>
                <a:cubicBezTo>
                  <a:pt x="26650" y="3876"/>
                  <a:pt x="26639" y="3882"/>
                  <a:pt x="26628" y="3886"/>
                </a:cubicBezTo>
                <a:cubicBezTo>
                  <a:pt x="26617" y="3891"/>
                  <a:pt x="26605" y="3895"/>
                  <a:pt x="26593" y="3897"/>
                </a:cubicBezTo>
                <a:cubicBezTo>
                  <a:pt x="26581" y="3899"/>
                  <a:pt x="26569" y="3901"/>
                  <a:pt x="26557" y="3901"/>
                </a:cubicBezTo>
                <a:lnTo>
                  <a:pt x="186" y="3901"/>
                </a:lnTo>
                <a:cubicBezTo>
                  <a:pt x="174" y="3901"/>
                  <a:pt x="162" y="3899"/>
                  <a:pt x="150" y="3897"/>
                </a:cubicBezTo>
                <a:cubicBezTo>
                  <a:pt x="138" y="3895"/>
                  <a:pt x="126" y="3891"/>
                  <a:pt x="115" y="3886"/>
                </a:cubicBezTo>
                <a:cubicBezTo>
                  <a:pt x="104" y="3882"/>
                  <a:pt x="93" y="3876"/>
                  <a:pt x="83" y="3869"/>
                </a:cubicBezTo>
                <a:cubicBezTo>
                  <a:pt x="73" y="3863"/>
                  <a:pt x="63" y="3855"/>
                  <a:pt x="55" y="3846"/>
                </a:cubicBezTo>
                <a:cubicBezTo>
                  <a:pt x="46" y="3838"/>
                  <a:pt x="38" y="3828"/>
                  <a:pt x="31" y="3818"/>
                </a:cubicBezTo>
                <a:cubicBezTo>
                  <a:pt x="25" y="3808"/>
                  <a:pt x="19" y="3796"/>
                  <a:pt x="14" y="3785"/>
                </a:cubicBezTo>
                <a:cubicBezTo>
                  <a:pt x="10" y="3774"/>
                  <a:pt x="6" y="3762"/>
                  <a:pt x="4" y="3750"/>
                </a:cubicBezTo>
                <a:cubicBezTo>
                  <a:pt x="1" y="3738"/>
                  <a:pt x="0" y="3726"/>
                  <a:pt x="0" y="3714"/>
                </a:cubicBezTo>
                <a:close/>
              </a:path>
            </a:pathLst>
          </a:custGeom>
          <a:solidFill>
            <a:srgbClr val="1E3A8A">
              <a:alpha val="20000"/>
            </a:srgbClr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en-US" sz="2400" b="0" u="none" strike="noStrik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531" name="文本框 530"/>
          <p:cNvSpPr txBox="1"/>
          <p:nvPr/>
        </p:nvSpPr>
        <p:spPr>
          <a:xfrm>
            <a:off x="6028920" y="5110920"/>
            <a:ext cx="17442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9CA3AF"/>
                </a:solidFill>
                <a:effectLst/>
                <a:uFillTx/>
                <a:latin typeface="WenQuanYiZenHei"/>
                <a:ea typeface="WenQuanYiZenHei"/>
              </a:rPr>
              <a:t>有效减少模型生成的计算开销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32" name="图片 531"/>
          <p:cNvPicPr/>
          <p:nvPr/>
        </p:nvPicPr>
        <p:blipFill>
          <a:blip r:embed="rId8"/>
          <a:stretch/>
        </p:blipFill>
        <p:spPr>
          <a:xfrm>
            <a:off x="668520" y="4011120"/>
            <a:ext cx="8356320" cy="668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33" name="图片 532"/>
          <p:cNvPicPr/>
          <p:nvPr/>
        </p:nvPicPr>
        <p:blipFill>
          <a:blip r:embed="rId9"/>
          <a:stretch/>
        </p:blipFill>
        <p:spPr>
          <a:xfrm>
            <a:off x="534960" y="5448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4" name="文本框 533"/>
          <p:cNvSpPr txBox="1"/>
          <p:nvPr/>
        </p:nvSpPr>
        <p:spPr>
          <a:xfrm>
            <a:off x="668520" y="3691440"/>
            <a:ext cx="1006560" cy="212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320" b="0" u="none" strike="noStrike">
                <a:solidFill>
                  <a:srgbClr val="FFFFFF"/>
                </a:solidFill>
                <a:effectLst/>
                <a:uFillTx/>
                <a:latin typeface="WenQuanYiZenHei"/>
                <a:ea typeface="WenQuanYiZenHei"/>
              </a:rPr>
              <a:t>缓存机制效果</a:t>
            </a:r>
            <a:endParaRPr lang="en-US" sz="13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pic>
        <p:nvPicPr>
          <p:cNvPr id="535" name="图片 534"/>
          <p:cNvPicPr/>
          <p:nvPr/>
        </p:nvPicPr>
        <p:blipFill>
          <a:blip r:embed="rId9"/>
          <a:stretch/>
        </p:blipFill>
        <p:spPr>
          <a:xfrm>
            <a:off x="7420680" y="5448600"/>
            <a:ext cx="133200" cy="133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6" name="文本框 535"/>
          <p:cNvSpPr txBox="1"/>
          <p:nvPr/>
        </p:nvSpPr>
        <p:spPr>
          <a:xfrm>
            <a:off x="735480" y="5428440"/>
            <a:ext cx="321948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缓存机制能有效应对重复查询，显著提升系统响应速度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7" name="文本框 536"/>
          <p:cNvSpPr txBox="1"/>
          <p:nvPr/>
        </p:nvSpPr>
        <p:spPr>
          <a:xfrm>
            <a:off x="7621200" y="5428440"/>
            <a:ext cx="2548800" cy="16956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zh-CN" sz="1050" b="0" u="none" strike="noStrike">
                <a:solidFill>
                  <a:srgbClr val="D1D5DB"/>
                </a:solidFill>
                <a:effectLst/>
                <a:uFillTx/>
                <a:latin typeface="WenQuanYiZenHei"/>
                <a:ea typeface="WenQuanYiZenHei"/>
              </a:rPr>
              <a:t>结合查询特性设计缓存策略，优化资源利用</a:t>
            </a:r>
            <a:endParaRPr lang="en-US" sz="105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8" name="文本框 537"/>
          <p:cNvSpPr txBox="1"/>
          <p:nvPr/>
        </p:nvSpPr>
        <p:spPr>
          <a:xfrm>
            <a:off x="10069560" y="5652000"/>
            <a:ext cx="294480" cy="131400"/>
          </a:xfrm>
          <a:prstGeom prst="rect">
            <a:avLst/>
          </a:prstGeom>
          <a:noFill/>
          <a:ln w="0">
            <a:noFill/>
          </a:ln>
        </p:spPr>
        <p:txBody>
          <a:bodyPr wrap="none" lIns="0" tIns="0" rIns="0" bIns="0" anchor="t">
            <a:spAutoFit/>
          </a:bodyPr>
          <a:lstStyle/>
          <a:p>
            <a:r>
              <a:rPr lang="en-US" sz="920" b="0" u="none" strike="noStrike">
                <a:solidFill>
                  <a:srgbClr val="9CA3AF"/>
                </a:solidFill>
                <a:effectLst/>
                <a:uFillTx/>
                <a:latin typeface="Arial"/>
                <a:ea typeface="Arial"/>
              </a:rPr>
              <a:t>9 / 14</a:t>
            </a:r>
            <a:endParaRPr lang="en-US" sz="92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2257</Words>
  <Application>Microsoft Office PowerPoint</Application>
  <PresentationFormat>自定义</PresentationFormat>
  <Paragraphs>467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DejaVu Sans</vt:lpstr>
      <vt:lpstr>WenQuanYiZenHei</vt:lpstr>
      <vt:lpstr>隶书</vt:lpstr>
      <vt:lpstr>Arial</vt:lpstr>
      <vt:lpstr>Courier New</vt:lpstr>
      <vt:lpstr>Symbol</vt:lpstr>
      <vt:lpstr>Times New Roman</vt:lpstr>
      <vt:lpstr>Wingdings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modified xsi:type="dcterms:W3CDTF">2025-06-13T03:46:06Z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