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876" r:id="rId3"/>
    <p:sldId id="877" r:id="rId4"/>
    <p:sldId id="878" r:id="rId5"/>
    <p:sldId id="879" r:id="rId7"/>
    <p:sldId id="880" r:id="rId8"/>
    <p:sldId id="881" r:id="rId9"/>
    <p:sldId id="882" r:id="rId10"/>
    <p:sldId id="883" r:id="rId11"/>
    <p:sldId id="884" r:id="rId12"/>
    <p:sldId id="885" r:id="rId13"/>
    <p:sldId id="886" r:id="rId14"/>
    <p:sldId id="887" r:id="rId15"/>
    <p:sldId id="888" r:id="rId16"/>
    <p:sldId id="889" r:id="rId17"/>
    <p:sldId id="890" r:id="rId18"/>
    <p:sldId id="891" r:id="rId19"/>
    <p:sldId id="892" r:id="rId20"/>
    <p:sldId id="893" r:id="rId21"/>
    <p:sldId id="894" r:id="rId22"/>
    <p:sldId id="895" r:id="rId23"/>
    <p:sldId id="896" r:id="rId24"/>
    <p:sldId id="897" r:id="rId25"/>
    <p:sldId id="898" r:id="rId26"/>
    <p:sldId id="899" r:id="rId27"/>
    <p:sldId id="900" r:id="rId28"/>
    <p:sldId id="901" r:id="rId29"/>
    <p:sldId id="902" r:id="rId30"/>
    <p:sldId id="903" r:id="rId31"/>
    <p:sldId id="904" r:id="rId32"/>
    <p:sldId id="905" r:id="rId33"/>
    <p:sldId id="906" r:id="rId34"/>
    <p:sldId id="907" r:id="rId35"/>
    <p:sldId id="908" r:id="rId36"/>
    <p:sldId id="909" r:id="rId37"/>
    <p:sldId id="910" r:id="rId38"/>
    <p:sldId id="911" r:id="rId39"/>
    <p:sldId id="912" r:id="rId40"/>
    <p:sldId id="913" r:id="rId41"/>
    <p:sldId id="914" r:id="rId42"/>
    <p:sldId id="915" r:id="rId43"/>
    <p:sldId id="916" r:id="rId44"/>
    <p:sldId id="917" r:id="rId45"/>
    <p:sldId id="918" r:id="rId46"/>
    <p:sldId id="919" r:id="rId47"/>
    <p:sldId id="920" r:id="rId48"/>
    <p:sldId id="921" r:id="rId49"/>
    <p:sldId id="922" r:id="rId50"/>
    <p:sldId id="923" r:id="rId51"/>
    <p:sldId id="924" r:id="rId52"/>
    <p:sldId id="925" r:id="rId53"/>
    <p:sldId id="926" r:id="rId54"/>
    <p:sldId id="927" r:id="rId55"/>
    <p:sldId id="928" r:id="rId56"/>
    <p:sldId id="929" r:id="rId57"/>
    <p:sldId id="930" r:id="rId58"/>
    <p:sldId id="931" r:id="rId59"/>
    <p:sldId id="932" r:id="rId60"/>
    <p:sldId id="933" r:id="rId61"/>
    <p:sldId id="934" r:id="rId62"/>
    <p:sldId id="935" r:id="rId63"/>
    <p:sldId id="936" r:id="rId64"/>
    <p:sldId id="937" r:id="rId65"/>
    <p:sldId id="938" r:id="rId66"/>
    <p:sldId id="939" r:id="rId67"/>
    <p:sldId id="940" r:id="rId68"/>
    <p:sldId id="941" r:id="rId69"/>
    <p:sldId id="942" r:id="rId70"/>
    <p:sldId id="943" r:id="rId71"/>
    <p:sldId id="944" r:id="rId7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0D0E0E"/>
    <a:srgbClr val="C90D8A"/>
    <a:srgbClr val="9900CC"/>
    <a:srgbClr val="9999FF"/>
    <a:srgbClr val="993366"/>
    <a:srgbClr val="CC0000"/>
    <a:srgbClr val="990099"/>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1288"/>
  </p:normalViewPr>
  <p:slideViewPr>
    <p:cSldViewPr showGuides="1">
      <p:cViewPr varScale="1">
        <p:scale>
          <a:sx n="79" d="100"/>
          <a:sy n="79" d="100"/>
        </p:scale>
        <p:origin x="-1546" y="-77"/>
      </p:cViewPr>
      <p:guideLst>
        <p:guide orient="horz" pos="2092"/>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C99601-242F-4250-9C8B-F7D1088F9101}" type="datetimeFigureOut">
              <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16386" name="Rectangle 1026"/>
          <p:cNvSpPr>
            <a:spLocks noGrp="1" noRot="1" noChangeAspect="1" noTextEdit="1"/>
          </p:cNvSpPr>
          <p:nvPr>
            <p:ph type="sldImg"/>
          </p:nvPr>
        </p:nvSpPr>
        <p:spPr/>
      </p:sp>
      <p:sp>
        <p:nvSpPr>
          <p:cNvPr id="16387"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43010" name="Rectangle 1026"/>
          <p:cNvSpPr>
            <a:spLocks noGrp="1" noRot="1" noChangeAspect="1" noTextEdit="1"/>
          </p:cNvSpPr>
          <p:nvPr>
            <p:ph type="sldImg"/>
          </p:nvPr>
        </p:nvSpPr>
        <p:spPr/>
      </p:sp>
      <p:sp>
        <p:nvSpPr>
          <p:cNvPr id="43011"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45058" name="Rectangle 2"/>
          <p:cNvSpPr>
            <a:spLocks noGrp="1" noRot="1" noChangeAspect="1" noTextEdit="1"/>
          </p:cNvSpPr>
          <p:nvPr>
            <p:ph type="sldImg"/>
          </p:nvPr>
        </p:nvSpPr>
        <p:spPr/>
      </p:sp>
      <p:sp>
        <p:nvSpPr>
          <p:cNvPr id="45059" name="Rectangle 3"/>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47106" name="Rectangle 1026"/>
          <p:cNvSpPr>
            <a:spLocks noGrp="1" noRot="1" noChangeAspect="1" noTextEdit="1"/>
          </p:cNvSpPr>
          <p:nvPr>
            <p:ph type="sldImg"/>
          </p:nvPr>
        </p:nvSpPr>
        <p:spPr/>
      </p:sp>
      <p:sp>
        <p:nvSpPr>
          <p:cNvPr id="47107"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50178" name="Rectangle 1026"/>
          <p:cNvSpPr>
            <a:spLocks noGrp="1" noRot="1" noChangeAspect="1" noTextEdit="1"/>
          </p:cNvSpPr>
          <p:nvPr>
            <p:ph type="sldImg"/>
          </p:nvPr>
        </p:nvSpPr>
        <p:spPr/>
      </p:sp>
      <p:sp>
        <p:nvSpPr>
          <p:cNvPr id="50179"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19459" name="Rectangle 1026"/>
          <p:cNvSpPr>
            <a:spLocks noTextEdit="1"/>
          </p:cNvSpPr>
          <p:nvPr>
            <p:ph type="sldImg"/>
          </p:nvPr>
        </p:nvSpPr>
        <p:spPr/>
      </p:sp>
      <p:sp>
        <p:nvSpPr>
          <p:cNvPr id="19460"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1507" name="Rectangle 2"/>
          <p:cNvSpPr>
            <a:spLocks noTextEdit="1"/>
          </p:cNvSpPr>
          <p:nvPr>
            <p:ph type="sldImg"/>
          </p:nvPr>
        </p:nvSpPr>
        <p:spPr/>
      </p:sp>
      <p:sp>
        <p:nvSpPr>
          <p:cNvPr id="2150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7"/>
          <p:cNvSpPr txBox="1">
            <a:spLocks noGrp="1"/>
          </p:cNvSpP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3555" name="Rectangle 1026"/>
          <p:cNvSpPr>
            <a:spLocks noTextEdit="1"/>
          </p:cNvSpPr>
          <p:nvPr>
            <p:ph type="sldImg"/>
          </p:nvPr>
        </p:nvSpPr>
        <p:spPr/>
      </p:sp>
      <p:sp>
        <p:nvSpPr>
          <p:cNvPr id="23556"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5603" name="Rectangle 2"/>
          <p:cNvSpPr>
            <a:spLocks noTextEdit="1"/>
          </p:cNvSpPr>
          <p:nvPr>
            <p:ph type="sldImg"/>
          </p:nvPr>
        </p:nvSpPr>
        <p:spPr/>
      </p:sp>
      <p:sp>
        <p:nvSpPr>
          <p:cNvPr id="2560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7651" name="Rectangle 1026"/>
          <p:cNvSpPr>
            <a:spLocks noTextEdit="1"/>
          </p:cNvSpPr>
          <p:nvPr>
            <p:ph type="sldImg"/>
          </p:nvPr>
        </p:nvSpPr>
        <p:spPr/>
      </p:sp>
      <p:sp>
        <p:nvSpPr>
          <p:cNvPr id="27652"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9699" name="Rectangle 1026"/>
          <p:cNvSpPr>
            <a:spLocks noTextEdit="1"/>
          </p:cNvSpPr>
          <p:nvPr>
            <p:ph type="sldImg"/>
          </p:nvPr>
        </p:nvSpPr>
        <p:spPr/>
      </p:sp>
      <p:sp>
        <p:nvSpPr>
          <p:cNvPr id="29700"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18434" name="Rectangle 2"/>
          <p:cNvSpPr>
            <a:spLocks noGrp="1" noRot="1" noChangeAspect="1" noTextEdit="1"/>
          </p:cNvSpPr>
          <p:nvPr>
            <p:ph type="sldImg"/>
          </p:nvPr>
        </p:nvSpPr>
        <p:spPr/>
      </p:sp>
      <p:sp>
        <p:nvSpPr>
          <p:cNvPr id="18435" name="Rectangle 3"/>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1747" name="Rectangle 1026"/>
          <p:cNvSpPr>
            <a:spLocks noTextEdit="1"/>
          </p:cNvSpPr>
          <p:nvPr>
            <p:ph type="sldImg"/>
          </p:nvPr>
        </p:nvSpPr>
        <p:spPr/>
      </p:sp>
      <p:sp>
        <p:nvSpPr>
          <p:cNvPr id="31748"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3795" name="Rectangle 1026"/>
          <p:cNvSpPr>
            <a:spLocks noTextEdit="1"/>
          </p:cNvSpPr>
          <p:nvPr>
            <p:ph type="sldImg"/>
          </p:nvPr>
        </p:nvSpPr>
        <p:spPr/>
      </p:sp>
      <p:sp>
        <p:nvSpPr>
          <p:cNvPr id="33796"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5843" name="Rectangle 1026"/>
          <p:cNvSpPr>
            <a:spLocks noTextEdit="1"/>
          </p:cNvSpPr>
          <p:nvPr>
            <p:ph type="sldImg"/>
          </p:nvPr>
        </p:nvSpPr>
        <p:spPr/>
      </p:sp>
      <p:sp>
        <p:nvSpPr>
          <p:cNvPr id="35844"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7891" name="Rectangle 1026"/>
          <p:cNvSpPr>
            <a:spLocks noTextEdit="1"/>
          </p:cNvSpPr>
          <p:nvPr>
            <p:ph type="sldImg"/>
          </p:nvPr>
        </p:nvSpPr>
        <p:spPr/>
      </p:sp>
      <p:sp>
        <p:nvSpPr>
          <p:cNvPr id="37892"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9939" name="Rectangle 1026"/>
          <p:cNvSpPr>
            <a:spLocks noTextEdit="1"/>
          </p:cNvSpPr>
          <p:nvPr>
            <p:ph type="sldImg"/>
          </p:nvPr>
        </p:nvSpPr>
        <p:spPr/>
      </p:sp>
      <p:sp>
        <p:nvSpPr>
          <p:cNvPr id="39940" name="Rectangle 1027"/>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41987" name="Rectangle 2"/>
          <p:cNvSpPr>
            <a:spLocks noTextEdit="1"/>
          </p:cNvSpPr>
          <p:nvPr>
            <p:ph type="sldImg"/>
          </p:nvPr>
        </p:nvSpPr>
        <p:spPr/>
      </p:sp>
      <p:sp>
        <p:nvSpPr>
          <p:cNvPr id="4198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44035" name="Rectangle 2"/>
          <p:cNvSpPr>
            <a:spLocks noTextEdit="1"/>
          </p:cNvSpPr>
          <p:nvPr>
            <p:ph type="sldImg"/>
          </p:nvPr>
        </p:nvSpPr>
        <p:spPr/>
      </p:sp>
      <p:sp>
        <p:nvSpPr>
          <p:cNvPr id="4403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47108" name="灯片编号占位符 3"/>
          <p:cNvSpPr txBox="1">
            <a:spLocks noGrp="1"/>
          </p:cNvSpP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2530" name="Rectangle 2"/>
          <p:cNvSpPr>
            <a:spLocks noGrp="1" noRot="1" noChangeAspect="1" noTextEdit="1"/>
          </p:cNvSpPr>
          <p:nvPr>
            <p:ph type="sldImg"/>
          </p:nvPr>
        </p:nvSpPr>
        <p:spPr/>
      </p:sp>
      <p:sp>
        <p:nvSpPr>
          <p:cNvPr id="22531" name="Rectangle 3"/>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7650" name="Rectangle 1026"/>
          <p:cNvSpPr>
            <a:spLocks noGrp="1" noRot="1" noChangeAspect="1" noTextEdit="1"/>
          </p:cNvSpPr>
          <p:nvPr>
            <p:ph type="sldImg"/>
          </p:nvPr>
        </p:nvSpPr>
        <p:spPr/>
      </p:sp>
      <p:sp>
        <p:nvSpPr>
          <p:cNvPr id="27651"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9698" name="Rectangle 2"/>
          <p:cNvSpPr>
            <a:spLocks noGrp="1" noRot="1" noChangeAspect="1" noTextEdit="1"/>
          </p:cNvSpPr>
          <p:nvPr>
            <p:ph type="sldImg"/>
          </p:nvPr>
        </p:nvSpPr>
        <p:spPr/>
      </p:sp>
      <p:sp>
        <p:nvSpPr>
          <p:cNvPr id="29699" name="Rectangle 3"/>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2770" name="Rectangle 1026"/>
          <p:cNvSpPr>
            <a:spLocks noGrp="1" noRot="1" noChangeAspect="1" noTextEdit="1"/>
          </p:cNvSpPr>
          <p:nvPr>
            <p:ph type="sldImg"/>
          </p:nvPr>
        </p:nvSpPr>
        <p:spPr/>
      </p:sp>
      <p:sp>
        <p:nvSpPr>
          <p:cNvPr id="32771"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5842" name="Rectangle 1026"/>
          <p:cNvSpPr>
            <a:spLocks noGrp="1" noRot="1" noChangeAspect="1" noTextEdit="1"/>
          </p:cNvSpPr>
          <p:nvPr>
            <p:ph type="sldImg"/>
          </p:nvPr>
        </p:nvSpPr>
        <p:spPr/>
      </p:sp>
      <p:sp>
        <p:nvSpPr>
          <p:cNvPr id="35843"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7"/>
          <p:cNvSpPr txBox="1">
            <a:spLocks noGrp="1"/>
          </p:cNvSpPr>
          <p:nvPr/>
        </p:nvSpPr>
        <p:spPr>
          <a:xfrm>
            <a:off x="3810000" y="86233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7890" name="Rectangle 1026"/>
          <p:cNvSpPr>
            <a:spLocks noGrp="1" noRot="1" noChangeAspect="1" noTextEdit="1"/>
          </p:cNvSpPr>
          <p:nvPr>
            <p:ph type="sldImg"/>
          </p:nvPr>
        </p:nvSpPr>
        <p:spPr/>
      </p:sp>
      <p:sp>
        <p:nvSpPr>
          <p:cNvPr id="37891" name="Rectangle 1027"/>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7"/>
          <p:cNvSpPr txBox="1">
            <a:spLocks noGrp="1"/>
          </p:cNvSpPr>
          <p:nvPr>
            <p:ph type="sldNum" sz="quarter"/>
          </p:nvPr>
        </p:nvSpPr>
        <p:spPr>
          <a:xfrm>
            <a:off x="3810000" y="8623300"/>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39938" name="Rectangle 2"/>
          <p:cNvSpPr>
            <a:spLocks noGrp="1" noRot="1" noChangeAspect="1" noTextEdit="1"/>
          </p:cNvSpPr>
          <p:nvPr>
            <p:ph type="sldImg"/>
          </p:nvPr>
        </p:nvSpPr>
        <p:spPr/>
      </p:sp>
      <p:sp>
        <p:nvSpPr>
          <p:cNvPr id="39939" name="Rectangle 3"/>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图片 7"/>
          <p:cNvPicPr>
            <a:picLocks noChangeAspect="1"/>
          </p:cNvPicPr>
          <p:nvPr/>
        </p:nvPicPr>
        <p:blipFill>
          <a:blip r:embed="rId2"/>
          <a:srcRect r="398" b="1730"/>
          <a:stretch>
            <a:fillRect/>
          </a:stretch>
        </p:blipFill>
        <p:spPr>
          <a:xfrm>
            <a:off x="0" y="0"/>
            <a:ext cx="9144000" cy="6858000"/>
          </a:xfrm>
          <a:prstGeom prst="rect">
            <a:avLst/>
          </a:prstGeom>
          <a:noFill/>
          <a:ln w="9525">
            <a:noFill/>
          </a:ln>
        </p:spPr>
      </p:pic>
      <p:sp>
        <p:nvSpPr>
          <p:cNvPr id="2051" name="KSO_BT1"/>
          <p:cNvSpPr>
            <a:spLocks noGrp="1" noChangeArrowheads="1"/>
          </p:cNvSpPr>
          <p:nvPr>
            <p:ph type="ctrTitle" hasCustomPrompt="1"/>
          </p:nvPr>
        </p:nvSpPr>
        <p:spPr>
          <a:xfrm>
            <a:off x="2601913" y="2578100"/>
            <a:ext cx="5110162" cy="1470025"/>
          </a:xfrm>
        </p:spPr>
        <p:txBody>
          <a:bodyPr/>
          <a:lstStyle>
            <a:lvl1pPr algn="ctr">
              <a:defRPr sz="4400"/>
            </a:lvl1pPr>
          </a:lstStyle>
          <a:p>
            <a:r>
              <a:rPr lang="zh-CN" dirty="0"/>
              <a:t>单击此处</a:t>
            </a:r>
            <a:br>
              <a:rPr lang="zh-CN" dirty="0"/>
            </a:br>
            <a:r>
              <a:rPr lang="zh-CN" dirty="0"/>
              <a:t>编辑母版标题样式</a:t>
            </a:r>
            <a:endParaRPr lang="zh-CN" dirty="0"/>
          </a:p>
        </p:txBody>
      </p:sp>
      <p:sp>
        <p:nvSpPr>
          <p:cNvPr id="2052" name="KSO_BC1"/>
          <p:cNvSpPr>
            <a:spLocks noGrp="1" noChangeArrowheads="1"/>
          </p:cNvSpPr>
          <p:nvPr>
            <p:ph type="subTitle" idx="1"/>
          </p:nvPr>
        </p:nvSpPr>
        <p:spPr>
          <a:xfrm>
            <a:off x="2597150" y="4102100"/>
            <a:ext cx="5119688" cy="522288"/>
          </a:xfrm>
        </p:spPr>
        <p:txBody>
          <a:bodyPr anchor="ctr"/>
          <a:lstStyle>
            <a:lvl1pPr marL="0" indent="0" algn="ctr">
              <a:buFont typeface="Wingdings" panose="05000000000000000000" pitchFamily="2" charset="2"/>
              <a:buNone/>
              <a:defRPr>
                <a:solidFill>
                  <a:schemeClr val="folHlink"/>
                </a:solidFill>
              </a:defRPr>
            </a:lvl1pPr>
          </a:lstStyle>
          <a:p>
            <a:r>
              <a:rPr lang="zh-CN" dirty="0"/>
              <a:t>单击此处编辑母版副标题样式</a:t>
            </a:r>
            <a:endParaRPr lang="zh-CN" dirty="0"/>
          </a:p>
        </p:txBody>
      </p:sp>
      <p:sp>
        <p:nvSpPr>
          <p:cNvPr id="9" name="KSO_FD"/>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C35CA3DD-C9EE-4FF1-AD0F-DBEA6C80D7DE}"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9675" y="228600"/>
            <a:ext cx="1982788" cy="60531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339725" y="228600"/>
            <a:ext cx="5797550" cy="6053138"/>
          </a:xfrm>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152400"/>
            <a:ext cx="8610600" cy="8382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3" name="Content Placeholder 2"/>
          <p:cNvSpPr>
            <a:spLocks noGrp="1"/>
          </p:cNvSpPr>
          <p:nvPr>
            <p:ph idx="1"/>
          </p:nvPr>
        </p:nvSpPr>
        <p:spPr/>
        <p:txBody>
          <a:bodyPr/>
          <a:lstStyle>
            <a:lvl3pPr>
              <a:defRPr>
                <a:latin typeface="华文新魏" pitchFamily="2" charset="-122"/>
                <a:ea typeface="华文新魏" pitchFamily="2" charset="-122"/>
              </a:defRPr>
            </a:lvl3pPr>
            <a:lvl4pPr>
              <a:defRPr sz="1800">
                <a:latin typeface="华文新魏" pitchFamily="2" charset="-122"/>
                <a:ea typeface="华文新魏" pitchFamily="2" charset="-122"/>
              </a:defRPr>
            </a:lvl4pPr>
            <a:lvl5pPr>
              <a:defRPr sz="1600">
                <a:latin typeface="华文新魏" pitchFamily="2" charset="-122"/>
                <a:ea typeface="华文新魏" pitchFamily="2" charset="-122"/>
              </a:defRPr>
            </a:lvl5pPr>
          </a:lstStyle>
          <a:p>
            <a:pPr lvl="0"/>
            <a:r>
              <a:rPr lang="en-US" altLang="zh-CN" dirty="0" smtClean="0"/>
              <a:t>Click to edit Master text styles</a:t>
            </a:r>
            <a:endParaRPr lang="en-US" altLang="zh-CN" dirty="0" smtClean="0"/>
          </a:p>
          <a:p>
            <a:pPr lvl="1"/>
            <a:r>
              <a:rPr lang="en-US" altLang="zh-CN" dirty="0" smtClean="0"/>
              <a:t>Second level</a:t>
            </a:r>
            <a:endParaRPr lang="en-US" altLang="zh-CN" dirty="0" smtClean="0"/>
          </a:p>
          <a:p>
            <a:pPr lvl="2"/>
            <a:r>
              <a:rPr lang="en-US" altLang="zh-CN" dirty="0" smtClean="0"/>
              <a:t>Third level</a:t>
            </a:r>
            <a:endParaRPr lang="en-US" altLang="zh-CN" dirty="0" smtClean="0"/>
          </a:p>
          <a:p>
            <a:pPr lvl="3"/>
            <a:r>
              <a:rPr lang="en-US" altLang="zh-CN" dirty="0" smtClean="0"/>
              <a:t>Fourth level</a:t>
            </a:r>
            <a:endParaRPr lang="en-US" altLang="zh-CN" dirty="0" smtClean="0"/>
          </a:p>
          <a:p>
            <a:pPr lvl="4"/>
            <a:r>
              <a:rPr lang="en-US" altLang="zh-CN" dirty="0" smtClean="0"/>
              <a:t>Fifth level</a:t>
            </a:r>
            <a:endParaRPr lang="zh-CN" alt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endParaRPr lang="en-US" altLang="zh-CN"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339725" y="1089025"/>
            <a:ext cx="3889375"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Content Placeholder 3"/>
          <p:cNvSpPr>
            <a:spLocks noGrp="1"/>
          </p:cNvSpPr>
          <p:nvPr>
            <p:ph sz="half" idx="2"/>
          </p:nvPr>
        </p:nvSpPr>
        <p:spPr>
          <a:xfrm>
            <a:off x="4381500" y="1089025"/>
            <a:ext cx="389096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6"/>
          <p:cNvPicPr>
            <a:picLocks noChangeAspect="1"/>
          </p:cNvPicPr>
          <p:nvPr/>
        </p:nvPicPr>
        <p:blipFill>
          <a:blip r:embed="rId13"/>
          <a:srcRect l="458" t="864" r="6148" b="6552"/>
          <a:stretch>
            <a:fillRect/>
          </a:stretch>
        </p:blipFill>
        <p:spPr>
          <a:xfrm>
            <a:off x="0" y="-17462"/>
            <a:ext cx="9151938" cy="6888162"/>
          </a:xfrm>
          <a:prstGeom prst="rect">
            <a:avLst/>
          </a:prstGeom>
          <a:noFill/>
          <a:ln w="9525">
            <a:noFill/>
          </a:ln>
        </p:spPr>
      </p:pic>
      <p:sp>
        <p:nvSpPr>
          <p:cNvPr id="1027" name="KSO_BT1"/>
          <p:cNvSpPr>
            <a:spLocks noGrp="1"/>
          </p:cNvSpPr>
          <p:nvPr>
            <p:ph type="title"/>
          </p:nvPr>
        </p:nvSpPr>
        <p:spPr>
          <a:xfrm>
            <a:off x="339725" y="228600"/>
            <a:ext cx="6843713" cy="700088"/>
          </a:xfrm>
          <a:prstGeom prst="rect">
            <a:avLst/>
          </a:prstGeom>
          <a:noFill/>
          <a:ln w="9525">
            <a:noFill/>
          </a:ln>
        </p:spPr>
        <p:txBody>
          <a:bodyPr anchor="b"/>
          <a:p>
            <a:pPr lvl="0"/>
            <a:r>
              <a:rPr lang="zh-CN" altLang="zh-CN" dirty="0"/>
              <a:t>单击此处编辑母版标题样式</a:t>
            </a:r>
            <a:endParaRPr lang="zh-CN" altLang="zh-CN" dirty="0"/>
          </a:p>
        </p:txBody>
      </p:sp>
      <p:sp>
        <p:nvSpPr>
          <p:cNvPr id="1028" name="KSO_BC1"/>
          <p:cNvSpPr>
            <a:spLocks noGrp="1"/>
          </p:cNvSpPr>
          <p:nvPr>
            <p:ph type="body" idx="1"/>
          </p:nvPr>
        </p:nvSpPr>
        <p:spPr>
          <a:xfrm>
            <a:off x="339725" y="1089025"/>
            <a:ext cx="7932738" cy="5192713"/>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628650" y="6356350"/>
            <a:ext cx="20574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3028950" y="6356350"/>
            <a:ext cx="30861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6457950" y="6356350"/>
            <a:ext cx="20574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2pPr>
      <a:lvl3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3pPr>
      <a:lvl4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4pPr>
      <a:lvl5pPr algn="l" rtl="0" eaLnBrk="0" fontAlgn="base" hangingPunct="0">
        <a:lnSpc>
          <a:spcPct val="90000"/>
        </a:lnSpc>
        <a:spcBef>
          <a:spcPct val="0"/>
        </a:spcBef>
        <a:spcAft>
          <a:spcPct val="0"/>
        </a:spcAft>
        <a:defRPr sz="3600" b="1">
          <a:solidFill>
            <a:schemeClr val="accent1"/>
          </a:solidFill>
          <a:latin typeface="华文新魏" pitchFamily="2" charset="-122"/>
          <a:ea typeface="华文新魏" pitchFamily="2" charset="-122"/>
        </a:defRPr>
      </a:lvl5pPr>
      <a:lvl6pPr marL="4572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6pPr>
      <a:lvl7pPr marL="9144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7pPr>
      <a:lvl8pPr marL="13716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8pPr>
      <a:lvl9pPr marL="1828800" algn="l" rtl="0" fontAlgn="base">
        <a:lnSpc>
          <a:spcPct val="90000"/>
        </a:lnSpc>
        <a:spcBef>
          <a:spcPct val="0"/>
        </a:spcBef>
        <a:spcAft>
          <a:spcPct val="0"/>
        </a:spcAft>
        <a:defRPr sz="3600" b="1">
          <a:solidFill>
            <a:schemeClr val="accent1"/>
          </a:solidFill>
          <a:latin typeface="华文新魏" pitchFamily="2" charset="-122"/>
          <a:ea typeface="华文新魏"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itchFamily="49" charset="-122"/>
        <a:buChar char=" "/>
        <a:defRPr sz="2400">
          <a:solidFill>
            <a:srgbClr val="7D7D7D"/>
          </a:solidFill>
          <a:latin typeface="华文新魏" pitchFamily="2" charset="-122"/>
          <a:ea typeface="华文新魏"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slide" Target="slide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a:xfrm>
            <a:off x="1289050" y="2645410"/>
            <a:ext cx="6800850" cy="2590800"/>
          </a:xfrm>
        </p:spPr>
        <p:txBody>
          <a:bodyPr vert="horz" wrap="square" lIns="91440" tIns="45720" rIns="91440" bIns="45720" numCol="1" rtlCol="0" anchor="ctr" anchorCtr="0" compatLnSpc="1">
            <a:noAutofit/>
            <a:scene3d>
              <a:camera prst="orthographicFront"/>
              <a:lightRig rig="threePt" dir="t"/>
            </a:scene3d>
          </a:bodyPr>
          <a:lstStyle/>
          <a:p>
            <a:pPr marL="0" marR="0" lvl="0" indent="0" algn="ctr" defTabSz="914400" rtl="0" eaLnBrk="1" fontAlgn="auto" latinLnBrk="0" hangingPunct="1">
              <a:lnSpc>
                <a:spcPct val="83000"/>
              </a:lnSpc>
              <a:spcBef>
                <a:spcPct val="0"/>
              </a:spcBef>
              <a:spcAft>
                <a:spcPts val="0"/>
              </a:spcAft>
              <a:buClrTx/>
              <a:buSzTx/>
              <a:buFontTx/>
              <a:buNone/>
              <a:defRPr/>
            </a:pPr>
            <a:r>
              <a:rPr kumimoji="0" lang="zh-CN" altLang="en-US" sz="7200" b="0" i="0" u="none" strike="noStrike" kern="1200" cap="all" spc="-100" normalizeH="0" baseline="0" noProof="0" smtClean="0">
                <a:ln w="22225">
                  <a:solidFill>
                    <a:schemeClr val="accent2"/>
                  </a:solidFill>
                  <a:prstDash val="solid"/>
                </a:ln>
                <a:solidFill>
                  <a:schemeClr val="accent2">
                    <a:lumMod val="40000"/>
                    <a:lumOff val="60000"/>
                  </a:schemeClr>
                </a:solidFill>
                <a:effectLst/>
                <a:uLnTx/>
                <a:uFillTx/>
                <a:latin typeface="+mj-lt"/>
                <a:ea typeface="+mn-ea"/>
                <a:cs typeface="+mn-cs"/>
              </a:rPr>
              <a:t>软件测试过程</a:t>
            </a:r>
            <a:br>
              <a:rPr kumimoji="0" lang="en-US" altLang="zh-CN" sz="7200" b="0" i="0" u="none" strike="noStrike" kern="1200" cap="all" spc="-100" normalizeH="0" baseline="0" noProof="0" smtClean="0">
                <a:ln w="22225">
                  <a:solidFill>
                    <a:schemeClr val="accent2"/>
                  </a:solidFill>
                  <a:prstDash val="solid"/>
                </a:ln>
                <a:solidFill>
                  <a:schemeClr val="accent2">
                    <a:lumMod val="40000"/>
                    <a:lumOff val="60000"/>
                  </a:schemeClr>
                </a:solidFill>
                <a:effectLst/>
                <a:uLnTx/>
                <a:uFillTx/>
                <a:latin typeface="+mj-lt"/>
                <a:ea typeface="+mn-ea"/>
                <a:cs typeface="+mn-cs"/>
              </a:rPr>
            </a:br>
            <a:r>
              <a:rPr kumimoji="0" lang="en-US" altLang="zh-CN" sz="7200" b="0" i="0" u="none" strike="noStrike" kern="1200" cap="all" spc="-100" normalizeH="0" baseline="0" noProof="0" smtClean="0">
                <a:ln w="22225">
                  <a:solidFill>
                    <a:schemeClr val="accent2"/>
                  </a:solidFill>
                  <a:prstDash val="solid"/>
                </a:ln>
                <a:solidFill>
                  <a:schemeClr val="accent2">
                    <a:lumMod val="40000"/>
                    <a:lumOff val="60000"/>
                  </a:schemeClr>
                </a:solidFill>
                <a:effectLst/>
                <a:uLnTx/>
                <a:uFillTx/>
                <a:latin typeface="+mj-lt"/>
                <a:ea typeface="+mn-ea"/>
                <a:cs typeface="+mn-cs"/>
              </a:rPr>
              <a:t>     </a:t>
            </a:r>
            <a:endParaRPr kumimoji="0" lang="en-US" altLang="zh-CN" sz="7200" b="0" i="0" u="none" strike="noStrike" kern="1200" cap="all" spc="-100" normalizeH="0" baseline="0" noProof="0" smtClean="0">
              <a:ln w="22225">
                <a:solidFill>
                  <a:schemeClr val="accent2"/>
                </a:solidFill>
                <a:prstDash val="solid"/>
              </a:ln>
              <a:solidFill>
                <a:schemeClr val="accent2">
                  <a:lumMod val="40000"/>
                  <a:lumOff val="60000"/>
                </a:schemeClr>
              </a:solidFill>
              <a:effectLst/>
              <a:uLnTx/>
              <a:uFillTx/>
              <a:latin typeface="+mj-lt"/>
              <a:ea typeface="+mn-ea"/>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323850" y="260350"/>
            <a:ext cx="7680325" cy="936625"/>
          </a:xfrm>
        </p:spPr>
        <p:txBody>
          <a:bodyPr vert="horz" wrap="square" lIns="91440" tIns="45720" rIns="91440" bIns="45720" anchor="ctr"/>
          <a:p>
            <a:r>
              <a:rPr lang="zh-CN" altLang="en-US" dirty="0">
                <a:ea typeface="宋体" panose="02010600030101010101" pitchFamily="2" charset="-122"/>
              </a:rPr>
              <a:t>单元测试策略</a:t>
            </a:r>
            <a:endParaRPr lang="zh-CN" altLang="en-US" dirty="0">
              <a:ea typeface="宋体" panose="02010600030101010101" pitchFamily="2" charset="-122"/>
            </a:endParaRPr>
          </a:p>
        </p:txBody>
      </p:sp>
      <p:sp>
        <p:nvSpPr>
          <p:cNvPr id="62469" name="AutoShape 5"/>
          <p:cNvSpPr/>
          <p:nvPr/>
        </p:nvSpPr>
        <p:spPr>
          <a:xfrm>
            <a:off x="5292725" y="2492375"/>
            <a:ext cx="2374900" cy="1008063"/>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分层式单元测试</a:t>
            </a:r>
            <a:endParaRPr lang="zh-CN" altLang="en-US" dirty="0">
              <a:latin typeface="Arial" panose="020B0604020202020204" pitchFamily="34" charset="0"/>
            </a:endParaRPr>
          </a:p>
        </p:txBody>
      </p:sp>
      <p:sp>
        <p:nvSpPr>
          <p:cNvPr id="62470" name="AutoShape 6"/>
          <p:cNvSpPr/>
          <p:nvPr/>
        </p:nvSpPr>
        <p:spPr>
          <a:xfrm>
            <a:off x="755650" y="2565400"/>
            <a:ext cx="2376488" cy="863600"/>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分离式单元测试</a:t>
            </a:r>
            <a:endParaRPr lang="zh-CN" altLang="en-US" dirty="0">
              <a:latin typeface="Arial" panose="020B0604020202020204" pitchFamily="34" charset="0"/>
            </a:endParaRPr>
          </a:p>
        </p:txBody>
      </p:sp>
      <p:grpSp>
        <p:nvGrpSpPr>
          <p:cNvPr id="25604" name="Group 11"/>
          <p:cNvGrpSpPr/>
          <p:nvPr/>
        </p:nvGrpSpPr>
        <p:grpSpPr>
          <a:xfrm>
            <a:off x="2771775" y="1052513"/>
            <a:ext cx="2520950" cy="1511300"/>
            <a:chOff x="1746" y="663"/>
            <a:chExt cx="1588" cy="952"/>
          </a:xfrm>
        </p:grpSpPr>
        <p:sp>
          <p:nvSpPr>
            <p:cNvPr id="25605" name="AutoShape 4"/>
            <p:cNvSpPr/>
            <p:nvPr/>
          </p:nvSpPr>
          <p:spPr>
            <a:xfrm>
              <a:off x="1791" y="663"/>
              <a:ext cx="1315" cy="544"/>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单元测试策略</a:t>
              </a:r>
              <a:endParaRPr lang="zh-CN" altLang="en-US" dirty="0">
                <a:latin typeface="Arial" panose="020B0604020202020204" pitchFamily="34" charset="0"/>
              </a:endParaRPr>
            </a:p>
          </p:txBody>
        </p:sp>
        <p:sp>
          <p:nvSpPr>
            <p:cNvPr id="25606" name="Line 7"/>
            <p:cNvSpPr/>
            <p:nvPr/>
          </p:nvSpPr>
          <p:spPr>
            <a:xfrm flipH="1">
              <a:off x="1746" y="1207"/>
              <a:ext cx="725" cy="408"/>
            </a:xfrm>
            <a:prstGeom prst="line">
              <a:avLst/>
            </a:prstGeom>
            <a:ln w="57150" cap="flat" cmpd="sng">
              <a:solidFill>
                <a:schemeClr val="tx1"/>
              </a:solidFill>
              <a:prstDash val="solid"/>
              <a:round/>
              <a:headEnd type="none" w="med" len="med"/>
              <a:tailEnd type="triangle" w="med" len="med"/>
            </a:ln>
          </p:spPr>
        </p:sp>
        <p:sp>
          <p:nvSpPr>
            <p:cNvPr id="25607" name="Line 8"/>
            <p:cNvSpPr/>
            <p:nvPr/>
          </p:nvSpPr>
          <p:spPr>
            <a:xfrm>
              <a:off x="2472" y="1207"/>
              <a:ext cx="862" cy="363"/>
            </a:xfrm>
            <a:prstGeom prst="line">
              <a:avLst/>
            </a:prstGeom>
            <a:ln w="57150" cap="flat" cmpd="sng">
              <a:solidFill>
                <a:schemeClr val="tx1"/>
              </a:solidFill>
              <a:prstDash val="solid"/>
              <a:round/>
              <a:headEnd type="none" w="med" len="med"/>
              <a:tailEnd type="triangle" w="med" len="med"/>
            </a:ln>
          </p:spPr>
        </p:sp>
      </p:grpSp>
      <p:sp>
        <p:nvSpPr>
          <p:cNvPr id="62473" name="AutoShape 9"/>
          <p:cNvSpPr/>
          <p:nvPr/>
        </p:nvSpPr>
        <p:spPr>
          <a:xfrm>
            <a:off x="1187450" y="3716338"/>
            <a:ext cx="1512888" cy="2736850"/>
          </a:xfrm>
          <a:prstGeom prst="roundRect">
            <a:avLst>
              <a:gd name="adj" fmla="val 16667"/>
            </a:avLst>
          </a:prstGeom>
          <a:solidFill>
            <a:srgbClr val="FFFFCC"/>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独立测试</a:t>
            </a:r>
            <a:endParaRPr lang="zh-CN" altLang="en-US" dirty="0">
              <a:latin typeface="Arial" panose="020B0604020202020204" pitchFamily="34" charset="0"/>
            </a:endParaRPr>
          </a:p>
          <a:p>
            <a:pPr algn="ctr" eaLnBrk="0" hangingPunct="0"/>
            <a:r>
              <a:rPr lang="zh-CN" altLang="en-US" dirty="0">
                <a:latin typeface="Arial" panose="020B0604020202020204" pitchFamily="34" charset="0"/>
              </a:rPr>
              <a:t>互不调用</a:t>
            </a:r>
            <a:endParaRPr lang="zh-CN" altLang="en-US" dirty="0">
              <a:latin typeface="Arial" panose="020B0604020202020204" pitchFamily="34" charset="0"/>
            </a:endParaRPr>
          </a:p>
        </p:txBody>
      </p:sp>
      <p:sp>
        <p:nvSpPr>
          <p:cNvPr id="62474" name="AutoShape 10"/>
          <p:cNvSpPr/>
          <p:nvPr/>
        </p:nvSpPr>
        <p:spPr>
          <a:xfrm>
            <a:off x="5472113" y="3825875"/>
            <a:ext cx="2016125" cy="2727325"/>
          </a:xfrm>
          <a:prstGeom prst="roundRect">
            <a:avLst>
              <a:gd name="adj" fmla="val 16667"/>
            </a:avLst>
          </a:prstGeom>
          <a:solidFill>
            <a:srgbClr val="FFFFCC"/>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互不调用的层</a:t>
            </a:r>
            <a:endParaRPr lang="zh-CN" altLang="en-US" dirty="0">
              <a:latin typeface="Arial" panose="020B0604020202020204" pitchFamily="34" charset="0"/>
            </a:endParaRPr>
          </a:p>
          <a:p>
            <a:pPr algn="ctr" eaLnBrk="0" hangingPunct="0"/>
            <a:r>
              <a:rPr lang="zh-CN" altLang="en-US" dirty="0">
                <a:latin typeface="Arial" panose="020B0604020202020204" pitchFamily="34" charset="0"/>
              </a:rPr>
              <a:t>自底向上</a:t>
            </a:r>
            <a:endParaRPr lang="zh-CN" altLang="en-US" dirty="0">
              <a:latin typeface="Arial" panose="020B0604020202020204" pitchFamily="34" charset="0"/>
            </a:endParaRPr>
          </a:p>
          <a:p>
            <a:pPr algn="ctr" eaLnBrk="0" hangingPunct="0"/>
            <a:r>
              <a:rPr lang="zh-CN" altLang="en-US" dirty="0">
                <a:latin typeface="Arial" panose="020B0604020202020204" pitchFamily="34" charset="0"/>
              </a:rPr>
              <a:t>自顶向下</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470"/>
                                        </p:tgtEl>
                                        <p:attrNameLst>
                                          <p:attrName>style.visibility</p:attrName>
                                        </p:attrNameLst>
                                      </p:cBhvr>
                                      <p:to>
                                        <p:strVal val="visible"/>
                                      </p:to>
                                    </p:set>
                                    <p:animEffect transition="in" filter="wipe(down)">
                                      <p:cBhvr>
                                        <p:cTn id="7" dur="500"/>
                                        <p:tgtEl>
                                          <p:spTgt spid="624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2469"/>
                                        </p:tgtEl>
                                        <p:attrNameLst>
                                          <p:attrName>style.visibility</p:attrName>
                                        </p:attrNameLst>
                                      </p:cBhvr>
                                      <p:to>
                                        <p:strVal val="visible"/>
                                      </p:to>
                                    </p:set>
                                    <p:animEffect transition="in" filter="wipe(down)">
                                      <p:cBhvr>
                                        <p:cTn id="12" dur="500"/>
                                        <p:tgtEl>
                                          <p:spTgt spid="6246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2473"/>
                                        </p:tgtEl>
                                        <p:attrNameLst>
                                          <p:attrName>style.visibility</p:attrName>
                                        </p:attrNameLst>
                                      </p:cBhvr>
                                      <p:to>
                                        <p:strVal val="visible"/>
                                      </p:to>
                                    </p:set>
                                    <p:anim calcmode="lin" valueType="num">
                                      <p:cBhvr additive="base">
                                        <p:cTn id="17" dur="500" fill="hold"/>
                                        <p:tgtEl>
                                          <p:spTgt spid="62473"/>
                                        </p:tgtEl>
                                        <p:attrNameLst>
                                          <p:attrName>ppt_x</p:attrName>
                                        </p:attrNameLst>
                                      </p:cBhvr>
                                      <p:tavLst>
                                        <p:tav tm="0">
                                          <p:val>
                                            <p:strVal val="#ppt_x"/>
                                          </p:val>
                                        </p:tav>
                                        <p:tav tm="100000">
                                          <p:val>
                                            <p:strVal val="#ppt_x"/>
                                          </p:val>
                                        </p:tav>
                                      </p:tavLst>
                                    </p:anim>
                                    <p:anim calcmode="lin" valueType="num">
                                      <p:cBhvr additive="base">
                                        <p:cTn id="18" dur="500" fill="hold"/>
                                        <p:tgtEl>
                                          <p:spTgt spid="6247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2474"/>
                                        </p:tgtEl>
                                        <p:attrNameLst>
                                          <p:attrName>style.visibility</p:attrName>
                                        </p:attrNameLst>
                                      </p:cBhvr>
                                      <p:to>
                                        <p:strVal val="visible"/>
                                      </p:to>
                                    </p:set>
                                    <p:anim calcmode="lin" valueType="num">
                                      <p:cBhvr additive="base">
                                        <p:cTn id="23" dur="500" fill="hold"/>
                                        <p:tgtEl>
                                          <p:spTgt spid="62474"/>
                                        </p:tgtEl>
                                        <p:attrNameLst>
                                          <p:attrName>ppt_x</p:attrName>
                                        </p:attrNameLst>
                                      </p:cBhvr>
                                      <p:tavLst>
                                        <p:tav tm="0">
                                          <p:val>
                                            <p:strVal val="#ppt_x"/>
                                          </p:val>
                                        </p:tav>
                                        <p:tav tm="100000">
                                          <p:val>
                                            <p:strVal val="#ppt_x"/>
                                          </p:val>
                                        </p:tav>
                                      </p:tavLst>
                                    </p:anim>
                                    <p:anim calcmode="lin" valueType="num">
                                      <p:cBhvr additive="base">
                                        <p:cTn id="24" dur="500" fill="hold"/>
                                        <p:tgtEl>
                                          <p:spTgt spid="624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bldLvl="0" animBg="1"/>
      <p:bldP spid="62470" grpId="0" bldLvl="0" animBg="1"/>
      <p:bldP spid="62473" grpId="0" bldLvl="0" animBg="1"/>
      <p:bldP spid="6247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4242" name="Rectangle 2"/>
          <p:cNvSpPr>
            <a:spLocks noGrp="1"/>
          </p:cNvSpPr>
          <p:nvPr>
            <p:ph type="title"/>
          </p:nvPr>
        </p:nvSpPr>
        <p:spPr>
          <a:xfrm>
            <a:off x="290513" y="60325"/>
            <a:ext cx="7681912" cy="1371600"/>
          </a:xfrm>
        </p:spPr>
        <p:txBody>
          <a:bodyPr vert="horz" wrap="square" lIns="91440" tIns="45720" rIns="91440" bIns="45720" anchor="ctr"/>
          <a:p>
            <a:pPr eaLnBrk="1" hangingPunct="1"/>
            <a:r>
              <a:rPr lang="zh-CN" altLang="en-US" dirty="0">
                <a:ea typeface="宋体" panose="02010600030101010101" pitchFamily="2" charset="-122"/>
              </a:rPr>
              <a:t>单元测试的主要任务</a:t>
            </a:r>
            <a:endParaRPr lang="zh-CN" altLang="en-US" dirty="0">
              <a:ea typeface="宋体" panose="02010600030101010101" pitchFamily="2" charset="-122"/>
            </a:endParaRPr>
          </a:p>
        </p:txBody>
      </p:sp>
      <p:sp>
        <p:nvSpPr>
          <p:cNvPr id="394243" name="Rectangle 3"/>
          <p:cNvSpPr>
            <a:spLocks noGrp="1"/>
          </p:cNvSpPr>
          <p:nvPr>
            <p:ph idx="1"/>
          </p:nvPr>
        </p:nvSpPr>
        <p:spPr>
          <a:xfrm>
            <a:off x="290513" y="1446213"/>
            <a:ext cx="8520112" cy="1314450"/>
          </a:xfrm>
        </p:spPr>
        <p:txBody>
          <a:bodyPr vert="horz" wrap="square" lIns="91440" tIns="45720" rIns="91440" bIns="45720" anchor="t"/>
          <a:p>
            <a:pPr marL="0" indent="0" algn="just" eaLnBrk="1" hangingPunct="1">
              <a:buNone/>
            </a:pPr>
            <a:r>
              <a:rPr lang="zh-CN" altLang="en-US" sz="2800" dirty="0">
                <a:ea typeface="宋体" panose="02010600030101010101" pitchFamily="2" charset="-122"/>
              </a:rPr>
              <a:t>单元测试针对每个程序模块，主要从</a:t>
            </a:r>
            <a:r>
              <a:rPr lang="en-US" altLang="zh-CN" sz="2800" dirty="0">
                <a:ea typeface="宋体" panose="02010600030101010101" pitchFamily="2" charset="-122"/>
              </a:rPr>
              <a:t>5</a:t>
            </a:r>
            <a:r>
              <a:rPr lang="zh-CN" altLang="en-US" sz="2800" dirty="0">
                <a:ea typeface="宋体" panose="02010600030101010101" pitchFamily="2" charset="-122"/>
              </a:rPr>
              <a:t>个方面进行测试，找</a:t>
            </a:r>
            <a:r>
              <a:rPr lang="en-US" altLang="zh-CN" sz="2800" dirty="0">
                <a:ea typeface="宋体" panose="02010600030101010101" pitchFamily="2" charset="-122"/>
              </a:rPr>
              <a:t>bug</a:t>
            </a:r>
            <a:r>
              <a:rPr lang="zh-CN" altLang="en-US" sz="2800" dirty="0">
                <a:ea typeface="宋体" panose="02010600030101010101" pitchFamily="2" charset="-122"/>
              </a:rPr>
              <a:t>：    </a:t>
            </a:r>
            <a:endParaRPr lang="zh-CN" altLang="en-US" sz="2800" dirty="0">
              <a:ea typeface="宋体" panose="02010600030101010101" pitchFamily="2" charset="-122"/>
            </a:endParaRPr>
          </a:p>
        </p:txBody>
      </p:sp>
      <p:grpSp>
        <p:nvGrpSpPr>
          <p:cNvPr id="2" name="Group 4"/>
          <p:cNvGrpSpPr/>
          <p:nvPr/>
        </p:nvGrpSpPr>
        <p:grpSpPr>
          <a:xfrm>
            <a:off x="1042988" y="3068638"/>
            <a:ext cx="7416800" cy="2917825"/>
            <a:chOff x="624" y="1776"/>
            <a:chExt cx="4416" cy="1654"/>
          </a:xfrm>
        </p:grpSpPr>
        <p:sp>
          <p:nvSpPr>
            <p:cNvPr id="14342" name="Rectangle 5"/>
            <p:cNvSpPr>
              <a:spLocks noChangeArrowheads="1"/>
            </p:cNvSpPr>
            <p:nvPr/>
          </p:nvSpPr>
          <p:spPr bwMode="auto">
            <a:xfrm>
              <a:off x="2208" y="2496"/>
              <a:ext cx="864" cy="480"/>
            </a:xfrm>
            <a:prstGeom prst="rect">
              <a:avLst/>
            </a:prstGeom>
            <a:solidFill>
              <a:schemeClr val="accent4">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hlink"/>
                  </a:solidFill>
                  <a:effectLst/>
                  <a:uLnTx/>
                  <a:uFillTx/>
                  <a:latin typeface="Times New Roman" panose="02020603050405020304" pitchFamily="18" charset="0"/>
                  <a:ea typeface="宋体" panose="02010600030101010101" pitchFamily="2" charset="-122"/>
                  <a:cs typeface="+mn-cs"/>
                </a:rPr>
                <a:t>模块</a:t>
              </a:r>
              <a:endParaRPr kumimoji="0" lang="zh-CN" altLang="en-US" sz="3200" b="1" i="0" u="none" strike="noStrike" kern="1200" cap="none" spc="0" normalizeH="0" baseline="0" noProof="0">
                <a:ln>
                  <a:noFill/>
                </a:ln>
                <a:solidFill>
                  <a:schemeClr val="hlink"/>
                </a:solidFill>
                <a:effectLst/>
                <a:uLnTx/>
                <a:uFillTx/>
                <a:latin typeface="Times New Roman" panose="02020603050405020304" pitchFamily="18" charset="0"/>
                <a:ea typeface="宋体" panose="02010600030101010101" pitchFamily="2" charset="-122"/>
                <a:cs typeface="+mn-cs"/>
              </a:endParaRPr>
            </a:p>
          </p:txBody>
        </p:sp>
        <p:sp>
          <p:nvSpPr>
            <p:cNvPr id="394246" name="Line 6"/>
            <p:cNvSpPr>
              <a:spLocks noChangeShapeType="1"/>
            </p:cNvSpPr>
            <p:nvPr/>
          </p:nvSpPr>
          <p:spPr bwMode="auto">
            <a:xfrm>
              <a:off x="2640" y="2064"/>
              <a:ext cx="0" cy="432"/>
            </a:xfrm>
            <a:prstGeom prst="line">
              <a:avLst/>
            </a:prstGeom>
            <a:noFill/>
            <a:ln w="9525">
              <a:solidFill>
                <a:schemeClr val="tx1"/>
              </a:solid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6630" name="Text Box 7">
              <a:hlinkClick r:id="" action="ppaction://noaction"/>
            </p:cNvPr>
            <p:cNvSpPr txBox="1"/>
            <p:nvPr/>
          </p:nvSpPr>
          <p:spPr>
            <a:xfrm>
              <a:off x="2016" y="1776"/>
              <a:ext cx="1248" cy="259"/>
            </a:xfrm>
            <a:prstGeom prst="rect">
              <a:avLst/>
            </a:prstGeom>
            <a:noFill/>
            <a:ln w="9525">
              <a:noFill/>
            </a:ln>
          </p:spPr>
          <p:txBody>
            <a:bodyPr anchor="t">
              <a:spAutoFit/>
            </a:bodyPr>
            <a:p>
              <a:pPr algn="ctr" eaLnBrk="0" hangingPunct="0">
                <a:spcBef>
                  <a:spcPct val="50000"/>
                </a:spcBef>
              </a:pPr>
              <a:r>
                <a:rPr lang="zh-CN" altLang="en-US" b="1" dirty="0">
                  <a:solidFill>
                    <a:schemeClr val="hlink"/>
                  </a:solidFill>
                  <a:latin typeface="Times New Roman" panose="02020603050405020304" pitchFamily="18" charset="0"/>
                </a:rPr>
                <a:t>模块接口</a:t>
              </a:r>
              <a:endParaRPr lang="zh-CN" altLang="en-US" b="1" dirty="0">
                <a:solidFill>
                  <a:schemeClr val="hlink"/>
                </a:solidFill>
                <a:latin typeface="Times New Roman" panose="02020603050405020304" pitchFamily="18" charset="0"/>
              </a:endParaRPr>
            </a:p>
          </p:txBody>
        </p:sp>
        <p:sp>
          <p:nvSpPr>
            <p:cNvPr id="394248" name="Line 8"/>
            <p:cNvSpPr>
              <a:spLocks noChangeShapeType="1"/>
            </p:cNvSpPr>
            <p:nvPr/>
          </p:nvSpPr>
          <p:spPr bwMode="auto">
            <a:xfrm flipH="1">
              <a:off x="3072" y="2160"/>
              <a:ext cx="576" cy="336"/>
            </a:xfrm>
            <a:prstGeom prst="line">
              <a:avLst/>
            </a:prstGeom>
            <a:noFill/>
            <a:ln w="9525">
              <a:solidFill>
                <a:schemeClr val="tx1"/>
              </a:solid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4249" name="Line 9"/>
            <p:cNvSpPr>
              <a:spLocks noChangeShapeType="1"/>
            </p:cNvSpPr>
            <p:nvPr/>
          </p:nvSpPr>
          <p:spPr bwMode="auto">
            <a:xfrm flipH="1" flipV="1">
              <a:off x="3072" y="2976"/>
              <a:ext cx="528" cy="290"/>
            </a:xfrm>
            <a:prstGeom prst="line">
              <a:avLst/>
            </a:prstGeom>
            <a:noFill/>
            <a:ln w="9525">
              <a:no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4250" name="Line 10"/>
            <p:cNvSpPr>
              <a:spLocks noChangeShapeType="1"/>
            </p:cNvSpPr>
            <p:nvPr/>
          </p:nvSpPr>
          <p:spPr bwMode="auto">
            <a:xfrm flipH="1" flipV="1">
              <a:off x="3072" y="2976"/>
              <a:ext cx="672" cy="337"/>
            </a:xfrm>
            <a:prstGeom prst="line">
              <a:avLst/>
            </a:prstGeom>
            <a:noFill/>
            <a:ln w="9525">
              <a:solidFill>
                <a:schemeClr val="tx1"/>
              </a:solid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4251" name="Line 11"/>
            <p:cNvSpPr>
              <a:spLocks noChangeShapeType="1"/>
            </p:cNvSpPr>
            <p:nvPr/>
          </p:nvSpPr>
          <p:spPr bwMode="auto">
            <a:xfrm>
              <a:off x="1584" y="2208"/>
              <a:ext cx="624" cy="288"/>
            </a:xfrm>
            <a:prstGeom prst="line">
              <a:avLst/>
            </a:prstGeom>
            <a:noFill/>
            <a:ln w="9525">
              <a:solidFill>
                <a:schemeClr val="tx1"/>
              </a:solid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4252" name="Line 12"/>
            <p:cNvSpPr>
              <a:spLocks noChangeShapeType="1"/>
            </p:cNvSpPr>
            <p:nvPr/>
          </p:nvSpPr>
          <p:spPr bwMode="auto">
            <a:xfrm flipV="1">
              <a:off x="1584" y="2976"/>
              <a:ext cx="624" cy="337"/>
            </a:xfrm>
            <a:prstGeom prst="line">
              <a:avLst/>
            </a:prstGeom>
            <a:noFill/>
            <a:ln w="9525">
              <a:solidFill>
                <a:schemeClr val="tx1"/>
              </a:solidFill>
              <a:round/>
              <a:tailEnd type="triangle" w="med" len="me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6636" name="Text Box 13">
              <a:hlinkClick r:id="rId1" action="ppaction://hlinksldjump"/>
            </p:cNvPr>
            <p:cNvSpPr txBox="1"/>
            <p:nvPr/>
          </p:nvSpPr>
          <p:spPr>
            <a:xfrm>
              <a:off x="3600" y="1920"/>
              <a:ext cx="1440" cy="259"/>
            </a:xfrm>
            <a:prstGeom prst="rect">
              <a:avLst/>
            </a:prstGeom>
            <a:noFill/>
            <a:ln w="9525">
              <a:noFill/>
            </a:ln>
          </p:spPr>
          <p:txBody>
            <a:bodyPr anchor="t">
              <a:spAutoFit/>
            </a:bodyPr>
            <a:p>
              <a:pPr algn="ctr" eaLnBrk="0" hangingPunct="0">
                <a:spcBef>
                  <a:spcPct val="50000"/>
                </a:spcBef>
              </a:pPr>
              <a:r>
                <a:rPr lang="zh-CN" altLang="en-US" b="1" dirty="0">
                  <a:solidFill>
                    <a:schemeClr val="hlink"/>
                  </a:solidFill>
                  <a:latin typeface="Times New Roman" panose="02020603050405020304" pitchFamily="18" charset="0"/>
                </a:rPr>
                <a:t>局部数据结构</a:t>
              </a:r>
              <a:endParaRPr lang="zh-CN" altLang="en-US" b="1" dirty="0">
                <a:solidFill>
                  <a:schemeClr val="hlink"/>
                </a:solidFill>
                <a:latin typeface="Times New Roman" panose="02020603050405020304" pitchFamily="18" charset="0"/>
              </a:endParaRPr>
            </a:p>
          </p:txBody>
        </p:sp>
        <p:sp>
          <p:nvSpPr>
            <p:cNvPr id="26637" name="Text Box 14"/>
            <p:cNvSpPr txBox="1"/>
            <p:nvPr/>
          </p:nvSpPr>
          <p:spPr>
            <a:xfrm>
              <a:off x="3648" y="3168"/>
              <a:ext cx="1102" cy="262"/>
            </a:xfrm>
            <a:prstGeom prst="rect">
              <a:avLst/>
            </a:prstGeom>
            <a:noFill/>
            <a:ln w="9525">
              <a:noFill/>
            </a:ln>
          </p:spPr>
          <p:txBody>
            <a:bodyPr anchor="t">
              <a:spAutoFit/>
            </a:bodyPr>
            <a:p>
              <a:pPr algn="ctr" eaLnBrk="0" hangingPunct="0">
                <a:spcBef>
                  <a:spcPct val="50000"/>
                </a:spcBef>
              </a:pPr>
              <a:r>
                <a:rPr lang="zh-CN" altLang="en-US" b="1" dirty="0">
                  <a:solidFill>
                    <a:schemeClr val="hlink"/>
                  </a:solidFill>
                  <a:latin typeface="Arial" panose="020B0604020202020204" pitchFamily="34" charset="0"/>
                </a:rPr>
                <a:t>独立路径</a:t>
              </a:r>
              <a:endParaRPr lang="zh-CN" altLang="en-US" b="1" dirty="0">
                <a:solidFill>
                  <a:schemeClr val="hlink"/>
                </a:solidFill>
                <a:latin typeface="Arial" panose="020B0604020202020204" pitchFamily="34" charset="0"/>
              </a:endParaRPr>
            </a:p>
          </p:txBody>
        </p:sp>
        <p:sp>
          <p:nvSpPr>
            <p:cNvPr id="26638" name="Text Box 15"/>
            <p:cNvSpPr txBox="1"/>
            <p:nvPr/>
          </p:nvSpPr>
          <p:spPr>
            <a:xfrm>
              <a:off x="624" y="1968"/>
              <a:ext cx="1056" cy="259"/>
            </a:xfrm>
            <a:prstGeom prst="rect">
              <a:avLst/>
            </a:prstGeom>
            <a:noFill/>
            <a:ln w="9525">
              <a:noFill/>
            </a:ln>
          </p:spPr>
          <p:txBody>
            <a:bodyPr anchor="t">
              <a:spAutoFit/>
            </a:bodyPr>
            <a:p>
              <a:pPr algn="ctr" eaLnBrk="0" hangingPunct="0">
                <a:spcBef>
                  <a:spcPct val="50000"/>
                </a:spcBef>
              </a:pPr>
              <a:r>
                <a:rPr lang="zh-CN" altLang="en-US" b="1" dirty="0">
                  <a:solidFill>
                    <a:schemeClr val="hlink"/>
                  </a:solidFill>
                  <a:latin typeface="Times New Roman" panose="02020603050405020304" pitchFamily="18" charset="0"/>
                </a:rPr>
                <a:t>出错处理</a:t>
              </a:r>
              <a:endParaRPr lang="zh-CN" altLang="en-US" b="1" dirty="0">
                <a:solidFill>
                  <a:schemeClr val="hlink"/>
                </a:solidFill>
                <a:latin typeface="Times New Roman" panose="02020603050405020304" pitchFamily="18" charset="0"/>
              </a:endParaRPr>
            </a:p>
          </p:txBody>
        </p:sp>
        <p:sp>
          <p:nvSpPr>
            <p:cNvPr id="26639" name="Text Box 16"/>
            <p:cNvSpPr txBox="1"/>
            <p:nvPr/>
          </p:nvSpPr>
          <p:spPr>
            <a:xfrm>
              <a:off x="624" y="3168"/>
              <a:ext cx="1056" cy="259"/>
            </a:xfrm>
            <a:prstGeom prst="rect">
              <a:avLst/>
            </a:prstGeom>
            <a:noFill/>
            <a:ln w="9525">
              <a:noFill/>
            </a:ln>
          </p:spPr>
          <p:txBody>
            <a:bodyPr anchor="t">
              <a:spAutoFit/>
            </a:bodyPr>
            <a:p>
              <a:pPr algn="ctr" eaLnBrk="0" hangingPunct="0">
                <a:spcBef>
                  <a:spcPct val="50000"/>
                </a:spcBef>
              </a:pPr>
              <a:r>
                <a:rPr lang="zh-CN" altLang="en-US" b="1" dirty="0">
                  <a:solidFill>
                    <a:schemeClr val="hlink"/>
                  </a:solidFill>
                  <a:latin typeface="Times New Roman" panose="02020603050405020304" pitchFamily="18" charset="0"/>
                </a:rPr>
                <a:t>边界条件</a:t>
              </a:r>
              <a:endParaRPr lang="en-US" altLang="zh-CN" b="1" dirty="0">
                <a:solidFill>
                  <a:schemeClr val="hlink"/>
                </a:solidFill>
                <a:latin typeface="Times New Roman" panose="02020603050405020304" pitchFamily="18" charset="0"/>
              </a:endParaRPr>
            </a:p>
          </p:txBody>
        </p:sp>
      </p:grpSp>
      <p:sp>
        <p:nvSpPr>
          <p:cNvPr id="394257" name="AutoShape 17">
            <a:hlinkClick r:id="" action="ppaction://hlinkshowjump?jump=nextslide" highlightClick="1"/>
          </p:cNvPr>
          <p:cNvSpPr>
            <a:spLocks noChangeArrowheads="1"/>
          </p:cNvSpPr>
          <p:nvPr/>
        </p:nvSpPr>
        <p:spPr bwMode="auto">
          <a:xfrm>
            <a:off x="5076825" y="3141663"/>
            <a:ext cx="503238" cy="287338"/>
          </a:xfrm>
          <a:prstGeom prst="actionButtonForwardNext">
            <a:avLst/>
          </a:prstGeom>
          <a:no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4242"/>
                                        </p:tgtEl>
                                        <p:attrNameLst>
                                          <p:attrName>style.visibility</p:attrName>
                                        </p:attrNameLst>
                                      </p:cBhvr>
                                      <p:to>
                                        <p:strVal val="visible"/>
                                      </p:to>
                                    </p:set>
                                    <p:animEffect transition="in" filter="barn(outVertical)">
                                      <p:cBhvr>
                                        <p:cTn id="7" dur="500"/>
                                        <p:tgtEl>
                                          <p:spTgt spid="3942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4243">
                                            <p:txEl>
                                              <p:charRg st="0" end="35"/>
                                            </p:txEl>
                                          </p:spTgt>
                                        </p:tgtEl>
                                        <p:attrNameLst>
                                          <p:attrName>style.visibility</p:attrName>
                                        </p:attrNameLst>
                                      </p:cBhvr>
                                      <p:to>
                                        <p:strVal val="visible"/>
                                      </p:to>
                                    </p:set>
                                    <p:animEffect transition="in" filter="wipe(left)">
                                      <p:cBhvr>
                                        <p:cTn id="12" dur="500"/>
                                        <p:tgtEl>
                                          <p:spTgt spid="394243">
                                            <p:txEl>
                                              <p:charRg st="0" end="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anim calcmode="lin" valueType="num">
                                      <p:cBhvr>
                                        <p:cTn id="18" dur="2000" fill="hold"/>
                                        <p:tgtEl>
                                          <p:spTgt spid="2"/>
                                        </p:tgtEl>
                                        <p:attrNameLst>
                                          <p:attrName>ppt_w</p:attrName>
                                        </p:attrNameLst>
                                      </p:cBhvr>
                                      <p:tavLst>
                                        <p:tav tm="0" fmla="#ppt_w*sin(2.5*pi*$)">
                                          <p:val>
                                            <p:fltVal val="0.000000"/>
                                          </p:val>
                                        </p:tav>
                                        <p:tav tm="100000">
                                          <p:val>
                                            <p:fltVal val="1.000000"/>
                                          </p:val>
                                        </p:tav>
                                      </p:tavLst>
                                    </p:anim>
                                    <p:anim calcmode="lin" valueType="num">
                                      <p:cBhvr>
                                        <p:cTn id="1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p:bldP spid="3942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Rectangle 2"/>
          <p:cNvSpPr>
            <a:spLocks noGrp="1"/>
          </p:cNvSpPr>
          <p:nvPr>
            <p:ph type="title"/>
          </p:nvPr>
        </p:nvSpPr>
        <p:spPr>
          <a:xfrm>
            <a:off x="179388" y="-100012"/>
            <a:ext cx="7680325" cy="1152525"/>
          </a:xfrm>
        </p:spPr>
        <p:txBody>
          <a:bodyPr vert="horz" wrap="square" lIns="91440" tIns="45720" rIns="91440" bIns="45720" anchor="ctr"/>
          <a:p>
            <a:pPr eaLnBrk="1" hangingPunct="1"/>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solidFill>
                  <a:srgbClr val="3333FF"/>
                </a:solidFill>
                <a:ea typeface="宋体" panose="02010600030101010101" pitchFamily="2" charset="-122"/>
              </a:rPr>
              <a:t>局部数据结构</a:t>
            </a:r>
            <a:endParaRPr lang="en-US" altLang="zh-CN" sz="3200" b="1" dirty="0">
              <a:solidFill>
                <a:srgbClr val="3333FF"/>
              </a:solidFill>
              <a:ea typeface="宋体" panose="02010600030101010101" pitchFamily="2" charset="-122"/>
            </a:endParaRPr>
          </a:p>
        </p:txBody>
      </p:sp>
      <p:sp>
        <p:nvSpPr>
          <p:cNvPr id="156675" name="Rectangle 3"/>
          <p:cNvSpPr>
            <a:spLocks noGrp="1" noChangeArrowheads="1"/>
          </p:cNvSpPr>
          <p:nvPr>
            <p:ph idx="1"/>
          </p:nvPr>
        </p:nvSpPr>
        <p:spPr>
          <a:xfrm>
            <a:off x="179388" y="5253038"/>
            <a:ext cx="8569325" cy="1809750"/>
          </a:xfrm>
        </p:spPr>
        <p:txBody>
          <a:bodyPr vert="horz" wrap="square" lIns="91440" tIns="45720" rIns="91440" bIns="45720" numCol="1" anchor="t" anchorCtr="0" compatLnSpc="1">
            <a:normAutofit/>
          </a:bodyPr>
          <a:lstStyle/>
          <a:p>
            <a:pPr marL="182880" marR="0" lvl="0" indent="-182880" algn="l" defTabSz="914400" rtl="0" eaLnBrk="1" fontAlgn="base" latinLnBrk="0" hangingPunct="1">
              <a:lnSpc>
                <a:spcPct val="105000"/>
              </a:lnSpc>
              <a:spcBef>
                <a:spcPts val="900"/>
              </a:spcBef>
              <a:spcAft>
                <a:spcPct val="0"/>
              </a:spcAft>
              <a:buClr>
                <a:srgbClr val="262626"/>
              </a:buClr>
              <a:buSzTx/>
              <a:buFont typeface="Garamond" panose="02020404030301010803" pitchFamily="18" charset="0"/>
              <a:buChar char="◦"/>
              <a:defRPr/>
            </a:pPr>
            <a:r>
              <a:rPr kumimoji="0" lang="zh-CN" altLang="en-US" sz="2800" b="0" i="0" u="none" strike="noStrike" kern="1200" cap="none" spc="0" normalizeH="0" baseline="0" noProof="0" dirty="0" smtClean="0">
                <a:ln>
                  <a:noFill/>
                </a:ln>
                <a:solidFill>
                  <a:srgbClr val="C00000"/>
                </a:solidFill>
                <a:effectLst/>
                <a:uLnTx/>
                <a:uFillTx/>
                <a:latin typeface="+mn-lt"/>
                <a:ea typeface="+mn-ea"/>
                <a:cs typeface="+mn-cs"/>
              </a:rPr>
              <a:t>目的：</a:t>
            </a:r>
            <a:r>
              <a:rPr kumimoji="0" lang="zh-CN" altLang="en-US" sz="2800" b="0" i="0" u="none" strike="noStrike" kern="1200" cap="none" spc="0" normalizeH="0" baseline="0" noProof="0" dirty="0" smtClean="0">
                <a:ln>
                  <a:noFill/>
                </a:ln>
                <a:solidFill>
                  <a:schemeClr val="tx2">
                    <a:lumMod val="75000"/>
                  </a:schemeClr>
                </a:solidFill>
                <a:effectLst/>
                <a:uLnTx/>
                <a:uFillTx/>
                <a:latin typeface="+mn-lt"/>
                <a:ea typeface="+mn-ea"/>
                <a:cs typeface="+mn-cs"/>
              </a:rPr>
              <a:t>为了保证模块内部的数据在程序执行过程中完整、正确，包括内部数据的内容、形式及相互关系不发生错误。</a:t>
            </a:r>
            <a:endParaRPr kumimoji="0" lang="en-US" altLang="zh-CN" sz="28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182880" marR="0" lvl="0" indent="-182880" algn="l" defTabSz="914400" rtl="0" eaLnBrk="1" fontAlgn="base" latinLnBrk="0" hangingPunct="1">
              <a:lnSpc>
                <a:spcPct val="105000"/>
              </a:lnSpc>
              <a:spcBef>
                <a:spcPts val="900"/>
              </a:spcBef>
              <a:spcAft>
                <a:spcPct val="0"/>
              </a:spcAft>
              <a:buClr>
                <a:srgbClr val="262626"/>
              </a:buClr>
              <a:buSzTx/>
              <a:buFont typeface="Garamond" panose="02020404030301010803" pitchFamily="18" charset="0"/>
              <a:buNone/>
              <a:defRPr/>
            </a:pP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 name="十字星 1"/>
          <p:cNvSpPr/>
          <p:nvPr/>
        </p:nvSpPr>
        <p:spPr>
          <a:xfrm rot="18764097">
            <a:off x="2993231" y="1458119"/>
            <a:ext cx="2879725" cy="3167063"/>
          </a:xfrm>
          <a:prstGeom prst="star4">
            <a:avLst/>
          </a:prstGeom>
          <a:solidFill>
            <a:srgbClr val="C1EDF7">
              <a:alpha val="8117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测试对象</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椭圆 2"/>
          <p:cNvSpPr/>
          <p:nvPr/>
        </p:nvSpPr>
        <p:spPr>
          <a:xfrm>
            <a:off x="212725" y="1509713"/>
            <a:ext cx="2808288" cy="1079500"/>
          </a:xfrm>
          <a:prstGeom prst="ellipse">
            <a:avLst/>
          </a:prstGeom>
          <a:solidFill>
            <a:srgbClr val="B8D42C">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B0F0"/>
                </a:solidFill>
                <a:effectLst/>
                <a:uLnTx/>
                <a:uFillTx/>
                <a:latin typeface="+mn-lt"/>
                <a:ea typeface="+mn-ea"/>
                <a:cs typeface="+mn-cs"/>
              </a:rPr>
              <a:t>数据类型说明</a:t>
            </a:r>
            <a:endParaRPr kumimoji="0" lang="zh-CN" altLang="en-US" sz="2400" b="0" i="0" u="none" strike="noStrike" kern="1200" cap="none" spc="0" normalizeH="0" baseline="0" noProof="0" dirty="0">
              <a:ln>
                <a:noFill/>
              </a:ln>
              <a:solidFill>
                <a:srgbClr val="00B0F0"/>
              </a:solidFill>
              <a:effectLst/>
              <a:uLnTx/>
              <a:uFillTx/>
              <a:latin typeface="+mn-lt"/>
              <a:ea typeface="+mn-ea"/>
              <a:cs typeface="+mn-cs"/>
            </a:endParaRPr>
          </a:p>
        </p:txBody>
      </p:sp>
      <p:sp>
        <p:nvSpPr>
          <p:cNvPr id="6" name="椭圆 5"/>
          <p:cNvSpPr/>
          <p:nvPr/>
        </p:nvSpPr>
        <p:spPr>
          <a:xfrm>
            <a:off x="5651500" y="3829050"/>
            <a:ext cx="2808288" cy="1079500"/>
          </a:xfrm>
          <a:prstGeom prst="ellipse">
            <a:avLst/>
          </a:prstGeom>
          <a:solidFill>
            <a:srgbClr val="B8D42C">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B0F0"/>
                </a:solidFill>
                <a:effectLst/>
                <a:uLnTx/>
                <a:uFillTx/>
                <a:latin typeface="+mn-lt"/>
                <a:ea typeface="+mn-ea"/>
                <a:cs typeface="+mn-cs"/>
              </a:rPr>
              <a:t>全程数据对模块的影响</a:t>
            </a:r>
            <a:endParaRPr kumimoji="0" lang="zh-CN" altLang="en-US" sz="2400" b="0" i="0" u="none" strike="noStrike" kern="1200" cap="none" spc="0" normalizeH="0" baseline="0" noProof="0" dirty="0">
              <a:ln>
                <a:noFill/>
              </a:ln>
              <a:solidFill>
                <a:srgbClr val="00B0F0"/>
              </a:solidFill>
              <a:effectLst/>
              <a:uLnTx/>
              <a:uFillTx/>
              <a:latin typeface="+mn-lt"/>
              <a:ea typeface="+mn-ea"/>
              <a:cs typeface="+mn-cs"/>
            </a:endParaRPr>
          </a:p>
        </p:txBody>
      </p:sp>
      <p:sp>
        <p:nvSpPr>
          <p:cNvPr id="7" name="椭圆 6"/>
          <p:cNvSpPr/>
          <p:nvPr/>
        </p:nvSpPr>
        <p:spPr>
          <a:xfrm>
            <a:off x="406400" y="3829050"/>
            <a:ext cx="2808288" cy="1079500"/>
          </a:xfrm>
          <a:prstGeom prst="ellipse">
            <a:avLst/>
          </a:prstGeom>
          <a:solidFill>
            <a:srgbClr val="B8D42C">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B0F0"/>
                </a:solidFill>
                <a:effectLst/>
                <a:uLnTx/>
                <a:uFillTx/>
                <a:latin typeface="+mn-lt"/>
                <a:ea typeface="+mn-ea"/>
                <a:cs typeface="+mn-cs"/>
              </a:rPr>
              <a:t>默认值</a:t>
            </a:r>
            <a:endParaRPr kumimoji="0" lang="zh-CN" altLang="en-US" sz="2400" b="0" i="0" u="none" strike="noStrike" kern="1200" cap="none" spc="0" normalizeH="0" baseline="0" noProof="0" dirty="0">
              <a:ln>
                <a:noFill/>
              </a:ln>
              <a:solidFill>
                <a:srgbClr val="00B0F0"/>
              </a:solidFill>
              <a:effectLst/>
              <a:uLnTx/>
              <a:uFillTx/>
              <a:latin typeface="+mn-lt"/>
              <a:ea typeface="+mn-ea"/>
              <a:cs typeface="+mn-cs"/>
            </a:endParaRPr>
          </a:p>
        </p:txBody>
      </p:sp>
      <p:sp>
        <p:nvSpPr>
          <p:cNvPr id="8" name="椭圆 7"/>
          <p:cNvSpPr/>
          <p:nvPr/>
        </p:nvSpPr>
        <p:spPr>
          <a:xfrm>
            <a:off x="5397500" y="1084263"/>
            <a:ext cx="2808288" cy="1081088"/>
          </a:xfrm>
          <a:prstGeom prst="ellipse">
            <a:avLst/>
          </a:prstGeom>
          <a:solidFill>
            <a:srgbClr val="B8D42C">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5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B0F0"/>
                </a:solidFill>
                <a:effectLst/>
                <a:uLnTx/>
                <a:uFillTx/>
                <a:latin typeface="+mn-lt"/>
                <a:ea typeface="+mn-ea"/>
                <a:cs typeface="+mn-cs"/>
              </a:rPr>
              <a:t>初始化</a:t>
            </a:r>
            <a:endParaRPr kumimoji="0" lang="zh-CN" altLang="en-US" sz="2400" b="0" i="0" u="none" strike="noStrike" kern="1200" cap="none" spc="0" normalizeH="0" baseline="0" noProof="0" dirty="0">
              <a:ln>
                <a:noFill/>
              </a:ln>
              <a:solidFill>
                <a:srgbClr val="00B0F0"/>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barn(outVertical)">
                                      <p:cBhvr>
                                        <p:cTn id="7" dur="500"/>
                                        <p:tgtEl>
                                          <p:spTgt spid="15667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56675">
                                            <p:txEl>
                                              <p:charRg st="0" end="52"/>
                                            </p:txEl>
                                          </p:spTgt>
                                        </p:tgtEl>
                                        <p:attrNameLst>
                                          <p:attrName>style.visibility</p:attrName>
                                        </p:attrNameLst>
                                      </p:cBhvr>
                                      <p:to>
                                        <p:strVal val="visible"/>
                                      </p:to>
                                    </p:set>
                                    <p:anim calcmode="lin" valueType="num">
                                      <p:cBhvr additive="base">
                                        <p:cTn id="10" dur="500" fill="hold"/>
                                        <p:tgtEl>
                                          <p:spTgt spid="156675">
                                            <p:txEl>
                                              <p:charRg st="0" end="52"/>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56675">
                                            <p:txEl>
                                              <p:charRg st="0" end="52"/>
                                            </p:txEl>
                                          </p:spTgt>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000000"/>
                                          </p:val>
                                        </p:tav>
                                        <p:tav tm="100000">
                                          <p:val>
                                            <p:strVal val="#ppt_w"/>
                                          </p:val>
                                        </p:tav>
                                      </p:tavLst>
                                    </p:anim>
                                    <p:anim calcmode="lin" valueType="num">
                                      <p:cBhvr>
                                        <p:cTn id="17" dur="1000" fill="hold"/>
                                        <p:tgtEl>
                                          <p:spTgt spid="2"/>
                                        </p:tgtEl>
                                        <p:attrNameLst>
                                          <p:attrName>ppt_h</p:attrName>
                                        </p:attrNameLst>
                                      </p:cBhvr>
                                      <p:tavLst>
                                        <p:tav tm="0">
                                          <p:val>
                                            <p:fltVal val="0.000000"/>
                                          </p:val>
                                        </p:tav>
                                        <p:tav tm="100000">
                                          <p:val>
                                            <p:strVal val="#ppt_h"/>
                                          </p:val>
                                        </p:tav>
                                      </p:tavLst>
                                    </p:anim>
                                    <p:anim calcmode="lin" valueType="num">
                                      <p:cBhvr>
                                        <p:cTn id="18" dur="1000" fill="hold"/>
                                        <p:tgtEl>
                                          <p:spTgt spid="2"/>
                                        </p:tgtEl>
                                        <p:attrNameLst>
                                          <p:attrName>style.rotation</p:attrName>
                                        </p:attrNameLst>
                                      </p:cBhvr>
                                      <p:tavLst>
                                        <p:tav tm="0">
                                          <p:val>
                                            <p:fltVal val="90.000000"/>
                                          </p:val>
                                        </p:tav>
                                        <p:tav tm="100000">
                                          <p:val>
                                            <p:fltVal val="0.000000"/>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000"/>
                                        <p:tgtEl>
                                          <p:spTgt spid="3"/>
                                        </p:tgtEl>
                                      </p:cBhvr>
                                    </p:animEffect>
                                    <p:anim calcmode="lin" valueType="num">
                                      <p:cBhvr>
                                        <p:cTn id="25" dur="2000" fill="hold"/>
                                        <p:tgtEl>
                                          <p:spTgt spid="3"/>
                                        </p:tgtEl>
                                        <p:attrNameLst>
                                          <p:attrName>ppt_w</p:attrName>
                                        </p:attrNameLst>
                                      </p:cBhvr>
                                      <p:tavLst>
                                        <p:tav tm="0" fmla="#ppt_w*sin(2.5*pi*$)">
                                          <p:val>
                                            <p:fltVal val="0.000000"/>
                                          </p:val>
                                        </p:tav>
                                        <p:tav tm="100000">
                                          <p:val>
                                            <p:fltVal val="1.000000"/>
                                          </p:val>
                                        </p:tav>
                                      </p:tavLst>
                                    </p:anim>
                                    <p:anim calcmode="lin" valueType="num">
                                      <p:cBhvr>
                                        <p:cTn id="26"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anim calcmode="lin" valueType="num">
                                      <p:cBhvr>
                                        <p:cTn id="32" dur="2000" fill="hold"/>
                                        <p:tgtEl>
                                          <p:spTgt spid="6"/>
                                        </p:tgtEl>
                                        <p:attrNameLst>
                                          <p:attrName>ppt_w</p:attrName>
                                        </p:attrNameLst>
                                      </p:cBhvr>
                                      <p:tavLst>
                                        <p:tav tm="0" fmla="#ppt_w*sin(2.5*pi*$)">
                                          <p:val>
                                            <p:fltVal val="0.000000"/>
                                          </p:val>
                                        </p:tav>
                                        <p:tav tm="100000">
                                          <p:val>
                                            <p:fltVal val="1.000000"/>
                                          </p:val>
                                        </p:tav>
                                      </p:tavLst>
                                    </p:anim>
                                    <p:anim calcmode="lin" valueType="num">
                                      <p:cBhvr>
                                        <p:cTn id="33"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45"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anim calcmode="lin" valueType="num">
                                      <p:cBhvr>
                                        <p:cTn id="39" dur="2000" fill="hold"/>
                                        <p:tgtEl>
                                          <p:spTgt spid="8"/>
                                        </p:tgtEl>
                                        <p:attrNameLst>
                                          <p:attrName>ppt_w</p:attrName>
                                        </p:attrNameLst>
                                      </p:cBhvr>
                                      <p:tavLst>
                                        <p:tav tm="0" fmla="#ppt_w*sin(2.5*pi*$)">
                                          <p:val>
                                            <p:fltVal val="0.000000"/>
                                          </p:val>
                                        </p:tav>
                                        <p:tav tm="100000">
                                          <p:val>
                                            <p:fltVal val="1.000000"/>
                                          </p:val>
                                        </p:tav>
                                      </p:tavLst>
                                    </p:anim>
                                    <p:anim calcmode="lin" valueType="num">
                                      <p:cBhvr>
                                        <p:cTn id="40"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2000"/>
                                        <p:tgtEl>
                                          <p:spTgt spid="7"/>
                                        </p:tgtEl>
                                      </p:cBhvr>
                                    </p:animEffect>
                                    <p:anim calcmode="lin" valueType="num">
                                      <p:cBhvr>
                                        <p:cTn id="46" dur="2000" fill="hold"/>
                                        <p:tgtEl>
                                          <p:spTgt spid="7"/>
                                        </p:tgtEl>
                                        <p:attrNameLst>
                                          <p:attrName>ppt_w</p:attrName>
                                        </p:attrNameLst>
                                      </p:cBhvr>
                                      <p:tavLst>
                                        <p:tav tm="0" fmla="#ppt_w*sin(2.5*pi*$)">
                                          <p:val>
                                            <p:fltVal val="0.000000"/>
                                          </p:val>
                                        </p:tav>
                                        <p:tav tm="100000">
                                          <p:val>
                                            <p:fltVal val="1.000000"/>
                                          </p:val>
                                        </p:tav>
                                      </p:tavLst>
                                    </p:anim>
                                    <p:anim calcmode="lin" valueType="num">
                                      <p:cBhvr>
                                        <p:cTn id="47"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p:bldP spid="156675" grpId="0" build="p"/>
      <p:bldP spid="2" grpId="0" bldLvl="0" animBg="1"/>
      <p:bldP spid="3" grpId="0" bldLvl="0" animBg="1"/>
      <p:bldP spid="6" grpId="0" bldLvl="0" animBg="1"/>
      <p:bldP spid="7" grpId="0" bldLvl="0" animBg="1"/>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Rectangle 3"/>
          <p:cNvSpPr>
            <a:spLocks noGrp="1"/>
          </p:cNvSpPr>
          <p:nvPr>
            <p:ph idx="1"/>
          </p:nvPr>
        </p:nvSpPr>
        <p:spPr>
          <a:xfrm>
            <a:off x="731838" y="620713"/>
            <a:ext cx="7680325" cy="5414962"/>
          </a:xfrm>
        </p:spPr>
        <p:txBody>
          <a:bodyPr vert="horz" wrap="square" lIns="91440" tIns="45720" rIns="91440" bIns="45720" anchor="t"/>
          <a:p>
            <a:pPr eaLnBrk="1" hangingPunct="1">
              <a:lnSpc>
                <a:spcPct val="105000"/>
              </a:lnSpc>
            </a:pPr>
            <a:r>
              <a:rPr lang="zh-CN" altLang="en-US" sz="3200" dirty="0">
                <a:ea typeface="宋体" panose="02010600030101010101" pitchFamily="2" charset="-122"/>
              </a:rPr>
              <a:t>针对于</a:t>
            </a:r>
            <a:r>
              <a:rPr lang="zh-CN" altLang="en-US" sz="3200" dirty="0">
                <a:solidFill>
                  <a:srgbClr val="FFC000"/>
                </a:solidFill>
                <a:ea typeface="宋体" panose="02010600030101010101" pitchFamily="2" charset="-122"/>
              </a:rPr>
              <a:t>局部数据结构测试</a:t>
            </a:r>
            <a:r>
              <a:rPr lang="zh-CN" altLang="en-US" sz="3200" dirty="0">
                <a:ea typeface="宋体" panose="02010600030101010101" pitchFamily="2" charset="-122"/>
              </a:rPr>
              <a:t>而言，主要的</a:t>
            </a:r>
            <a:r>
              <a:rPr lang="en-US" altLang="zh-CN" sz="3200" dirty="0">
                <a:ea typeface="宋体" panose="02010600030101010101" pitchFamily="2" charset="-122"/>
              </a:rPr>
              <a:t>bug</a:t>
            </a:r>
            <a:r>
              <a:rPr lang="zh-CN" altLang="en-US" sz="3200" dirty="0">
                <a:ea typeface="宋体" panose="02010600030101010101" pitchFamily="2" charset="-122"/>
              </a:rPr>
              <a:t>类型如下：</a:t>
            </a:r>
            <a:endParaRPr lang="zh-CN" altLang="en-US" sz="3200" dirty="0">
              <a:ea typeface="宋体" panose="02010600030101010101" pitchFamily="2" charset="-122"/>
            </a:endParaRPr>
          </a:p>
          <a:p>
            <a:pPr eaLnBrk="1" hangingPunct="1">
              <a:lnSpc>
                <a:spcPct val="105000"/>
              </a:lnSpc>
              <a:buFont typeface="Wingdings" panose="05000000000000000000" pitchFamily="2" charset="2"/>
              <a:buNone/>
            </a:pPr>
            <a:r>
              <a:rPr lang="zh-CN" altLang="en-US" sz="3200" dirty="0">
                <a:ea typeface="宋体" panose="02010600030101010101" pitchFamily="2" charset="-122"/>
              </a:rPr>
              <a:t>（1）不正确的或不相容的</a:t>
            </a:r>
            <a:r>
              <a:rPr lang="zh-CN" altLang="en-US" sz="3200" b="1" dirty="0">
                <a:solidFill>
                  <a:schemeClr val="accent2"/>
                </a:solidFill>
                <a:ea typeface="宋体" panose="02010600030101010101" pitchFamily="2" charset="-122"/>
              </a:rPr>
              <a:t>类型说明</a:t>
            </a:r>
            <a:r>
              <a:rPr lang="zh-CN" altLang="en-US" sz="3200" dirty="0">
                <a:ea typeface="宋体" panose="02010600030101010101" pitchFamily="2" charset="-122"/>
              </a:rPr>
              <a:t>。</a:t>
            </a:r>
            <a:endParaRPr lang="zh-CN" altLang="en-US" sz="3200" dirty="0">
              <a:ea typeface="宋体" panose="02010600030101010101" pitchFamily="2" charset="-122"/>
            </a:endParaRPr>
          </a:p>
          <a:p>
            <a:pPr eaLnBrk="1" hangingPunct="1">
              <a:lnSpc>
                <a:spcPct val="105000"/>
              </a:lnSpc>
              <a:buFont typeface="Wingdings" panose="05000000000000000000" pitchFamily="2" charset="2"/>
              <a:buNone/>
            </a:pPr>
            <a:r>
              <a:rPr lang="zh-CN" altLang="en-US" sz="3200" dirty="0">
                <a:ea typeface="宋体" panose="02010600030101010101" pitchFamily="2" charset="-122"/>
              </a:rPr>
              <a:t>（</a:t>
            </a:r>
            <a:r>
              <a:rPr lang="en-US" altLang="zh-CN" sz="3200" dirty="0">
                <a:ea typeface="宋体" panose="02010600030101010101" pitchFamily="2" charset="-122"/>
              </a:rPr>
              <a:t>2</a:t>
            </a:r>
            <a:r>
              <a:rPr lang="zh-CN" altLang="en-US" sz="3200" dirty="0">
                <a:ea typeface="宋体" panose="02010600030101010101" pitchFamily="2" charset="-122"/>
              </a:rPr>
              <a:t>）</a:t>
            </a:r>
            <a:r>
              <a:rPr lang="zh-CN" altLang="en-US" sz="3200" b="1" dirty="0">
                <a:solidFill>
                  <a:schemeClr val="accent2"/>
                </a:solidFill>
                <a:ea typeface="宋体" panose="02010600030101010101" pitchFamily="2" charset="-122"/>
              </a:rPr>
              <a:t>变量</a:t>
            </a:r>
            <a:r>
              <a:rPr lang="zh-CN" altLang="en-US" sz="3200" dirty="0">
                <a:ea typeface="宋体" panose="02010600030101010101" pitchFamily="2" charset="-122"/>
              </a:rPr>
              <a:t>无初始值</a:t>
            </a:r>
            <a:endParaRPr lang="zh-CN" altLang="en-US" sz="3200" dirty="0">
              <a:ea typeface="宋体" panose="02010600030101010101" pitchFamily="2" charset="-122"/>
            </a:endParaRPr>
          </a:p>
          <a:p>
            <a:pPr eaLnBrk="1" hangingPunct="1">
              <a:lnSpc>
                <a:spcPct val="105000"/>
              </a:lnSpc>
              <a:buFont typeface="Wingdings" panose="05000000000000000000" pitchFamily="2" charset="2"/>
              <a:buNone/>
            </a:pPr>
            <a:r>
              <a:rPr lang="zh-CN" altLang="en-US" sz="3200" dirty="0">
                <a:ea typeface="宋体" panose="02010600030101010101" pitchFamily="2" charset="-122"/>
              </a:rPr>
              <a:t>（2）错误的</a:t>
            </a:r>
            <a:r>
              <a:rPr lang="zh-CN" altLang="en-US" sz="3200" b="1" dirty="0">
                <a:solidFill>
                  <a:schemeClr val="accent2"/>
                </a:solidFill>
                <a:ea typeface="宋体" panose="02010600030101010101" pitchFamily="2" charset="-122"/>
              </a:rPr>
              <a:t>初始化或默认值</a:t>
            </a:r>
            <a:r>
              <a:rPr lang="zh-CN" altLang="en-US" sz="3200" dirty="0">
                <a:ea typeface="宋体" panose="02010600030101010101" pitchFamily="2" charset="-122"/>
              </a:rPr>
              <a:t>。</a:t>
            </a:r>
            <a:endParaRPr lang="zh-CN" altLang="en-US" sz="3200" dirty="0">
              <a:ea typeface="宋体" panose="02010600030101010101" pitchFamily="2" charset="-122"/>
            </a:endParaRPr>
          </a:p>
          <a:p>
            <a:pPr eaLnBrk="1" hangingPunct="1">
              <a:lnSpc>
                <a:spcPct val="105000"/>
              </a:lnSpc>
              <a:buFont typeface="Wingdings" panose="05000000000000000000" pitchFamily="2" charset="2"/>
              <a:buNone/>
            </a:pPr>
            <a:r>
              <a:rPr lang="zh-CN" altLang="en-US" sz="3200" dirty="0">
                <a:ea typeface="宋体" panose="02010600030101010101" pitchFamily="2" charset="-122"/>
              </a:rPr>
              <a:t>（</a:t>
            </a:r>
            <a:r>
              <a:rPr lang="en-US" altLang="zh-CN" sz="3200" dirty="0">
                <a:ea typeface="宋体" panose="02010600030101010101" pitchFamily="2" charset="-122"/>
              </a:rPr>
              <a:t>3</a:t>
            </a:r>
            <a:r>
              <a:rPr lang="zh-CN" altLang="en-US" sz="3200" dirty="0">
                <a:ea typeface="宋体" panose="02010600030101010101" pitchFamily="2" charset="-122"/>
              </a:rPr>
              <a:t>）错误的</a:t>
            </a:r>
            <a:r>
              <a:rPr lang="zh-CN" altLang="en-US" sz="3200" b="1" dirty="0">
                <a:solidFill>
                  <a:schemeClr val="accent2"/>
                </a:solidFill>
                <a:ea typeface="宋体" panose="02010600030101010101" pitchFamily="2" charset="-122"/>
              </a:rPr>
              <a:t>变量名，</a:t>
            </a:r>
            <a:r>
              <a:rPr lang="zh-CN" altLang="en-US" sz="3200" dirty="0">
                <a:ea typeface="宋体" panose="02010600030101010101" pitchFamily="2" charset="-122"/>
              </a:rPr>
              <a:t>如拼写错误或书写错误。</a:t>
            </a:r>
            <a:endParaRPr lang="zh-CN" altLang="en-US" sz="3200" dirty="0">
              <a:ea typeface="宋体" panose="02010600030101010101" pitchFamily="2" charset="-122"/>
            </a:endParaRPr>
          </a:p>
          <a:p>
            <a:pPr eaLnBrk="1" hangingPunct="1">
              <a:lnSpc>
                <a:spcPct val="105000"/>
              </a:lnSpc>
              <a:buFont typeface="Wingdings" panose="05000000000000000000" pitchFamily="2" charset="2"/>
              <a:buNone/>
            </a:pPr>
            <a:r>
              <a:rPr lang="zh-CN" altLang="en-US" sz="3200" dirty="0">
                <a:ea typeface="宋体" panose="02010600030101010101" pitchFamily="2" charset="-122"/>
              </a:rPr>
              <a:t>（4）</a:t>
            </a:r>
            <a:r>
              <a:rPr lang="zh-CN" altLang="en-US" sz="3200" b="1" dirty="0">
                <a:solidFill>
                  <a:schemeClr val="accent2"/>
                </a:solidFill>
                <a:ea typeface="宋体" panose="02010600030101010101" pitchFamily="2" charset="-122"/>
              </a:rPr>
              <a:t>溢出</a:t>
            </a:r>
            <a:r>
              <a:rPr lang="en-US" altLang="zh-CN" sz="3200" dirty="0">
                <a:ea typeface="宋体" panose="02010600030101010101" pitchFamily="2" charset="-122"/>
              </a:rPr>
              <a:t>,</a:t>
            </a:r>
            <a:r>
              <a:rPr lang="zh-CN" altLang="en-US" sz="3200" dirty="0">
                <a:ea typeface="宋体" panose="02010600030101010101" pitchFamily="2" charset="-122"/>
              </a:rPr>
              <a:t>下溢、上溢或者</a:t>
            </a:r>
            <a:r>
              <a:rPr lang="zh-CN" altLang="en-US" sz="3200" b="1" dirty="0">
                <a:solidFill>
                  <a:schemeClr val="accent2"/>
                </a:solidFill>
                <a:ea typeface="宋体" panose="02010600030101010101" pitchFamily="2" charset="-122"/>
              </a:rPr>
              <a:t>地址</a:t>
            </a:r>
            <a:r>
              <a:rPr lang="zh-CN" altLang="en-US" sz="3200" dirty="0">
                <a:ea typeface="宋体" panose="02010600030101010101" pitchFamily="2" charset="-122"/>
              </a:rPr>
              <a:t>错误。</a:t>
            </a:r>
            <a:endParaRPr lang="zh-CN" altLang="en-US" sz="3200" dirty="0">
              <a:ea typeface="宋体" panose="02010600030101010101" pitchFamily="2" charset="-122"/>
            </a:endParaRPr>
          </a:p>
          <a:p>
            <a:endParaRPr lang="zh-CN" altLang="en-US" sz="32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515">
                                            <p:txEl>
                                              <p:charRg st="0" end="26"/>
                                            </p:txEl>
                                          </p:spTgt>
                                        </p:tgtEl>
                                        <p:attrNameLst>
                                          <p:attrName>style.visibility</p:attrName>
                                        </p:attrNameLst>
                                      </p:cBhvr>
                                      <p:to>
                                        <p:strVal val="visible"/>
                                      </p:to>
                                    </p:set>
                                    <p:anim calcmode="lin" valueType="num">
                                      <p:cBhvr additive="base">
                                        <p:cTn id="7" dur="500" fill="hold"/>
                                        <p:tgtEl>
                                          <p:spTgt spid="64515">
                                            <p:txEl>
                                              <p:charRg st="0" end="2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charRg st="0" end="2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4515">
                                            <p:txEl>
                                              <p:charRg st="26" end="44"/>
                                            </p:txEl>
                                          </p:spTgt>
                                        </p:tgtEl>
                                        <p:attrNameLst>
                                          <p:attrName>style.visibility</p:attrName>
                                        </p:attrNameLst>
                                      </p:cBhvr>
                                      <p:to>
                                        <p:strVal val="visible"/>
                                      </p:to>
                                    </p:set>
                                    <p:anim calcmode="lin" valueType="num">
                                      <p:cBhvr additive="base">
                                        <p:cTn id="13" dur="500" fill="hold"/>
                                        <p:tgtEl>
                                          <p:spTgt spid="64515">
                                            <p:txEl>
                                              <p:charRg st="26" end="4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5">
                                            <p:txEl>
                                              <p:charRg st="26" end="4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4515">
                                            <p:txEl>
                                              <p:charRg st="44" end="54"/>
                                            </p:txEl>
                                          </p:spTgt>
                                        </p:tgtEl>
                                        <p:attrNameLst>
                                          <p:attrName>style.visibility</p:attrName>
                                        </p:attrNameLst>
                                      </p:cBhvr>
                                      <p:to>
                                        <p:strVal val="visible"/>
                                      </p:to>
                                    </p:set>
                                    <p:anim calcmode="lin" valueType="num">
                                      <p:cBhvr additive="base">
                                        <p:cTn id="17" dur="500" fill="hold"/>
                                        <p:tgtEl>
                                          <p:spTgt spid="64515">
                                            <p:txEl>
                                              <p:charRg st="44" end="5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4515">
                                            <p:txEl>
                                              <p:charRg st="44" end="5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4515">
                                            <p:txEl>
                                              <p:charRg st="54" end="69"/>
                                            </p:txEl>
                                          </p:spTgt>
                                        </p:tgtEl>
                                        <p:attrNameLst>
                                          <p:attrName>style.visibility</p:attrName>
                                        </p:attrNameLst>
                                      </p:cBhvr>
                                      <p:to>
                                        <p:strVal val="visible"/>
                                      </p:to>
                                    </p:set>
                                    <p:anim calcmode="lin" valueType="num">
                                      <p:cBhvr additive="base">
                                        <p:cTn id="21" dur="500" fill="hold"/>
                                        <p:tgtEl>
                                          <p:spTgt spid="64515">
                                            <p:txEl>
                                              <p:charRg st="54" end="69"/>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4515">
                                            <p:txEl>
                                              <p:charRg st="54" end="69"/>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4515">
                                            <p:txEl>
                                              <p:charRg st="69" end="91"/>
                                            </p:txEl>
                                          </p:spTgt>
                                        </p:tgtEl>
                                        <p:attrNameLst>
                                          <p:attrName>style.visibility</p:attrName>
                                        </p:attrNameLst>
                                      </p:cBhvr>
                                      <p:to>
                                        <p:strVal val="visible"/>
                                      </p:to>
                                    </p:set>
                                    <p:anim calcmode="lin" valueType="num">
                                      <p:cBhvr additive="base">
                                        <p:cTn id="25" dur="500" fill="hold"/>
                                        <p:tgtEl>
                                          <p:spTgt spid="64515">
                                            <p:txEl>
                                              <p:charRg st="69" end="9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5">
                                            <p:txEl>
                                              <p:charRg st="69" end="9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4515">
                                            <p:txEl>
                                              <p:charRg st="91" end="110"/>
                                            </p:txEl>
                                          </p:spTgt>
                                        </p:tgtEl>
                                        <p:attrNameLst>
                                          <p:attrName>style.visibility</p:attrName>
                                        </p:attrNameLst>
                                      </p:cBhvr>
                                      <p:to>
                                        <p:strVal val="visible"/>
                                      </p:to>
                                    </p:set>
                                    <p:anim calcmode="lin" valueType="num">
                                      <p:cBhvr additive="base">
                                        <p:cTn id="29" dur="500" fill="hold"/>
                                        <p:tgtEl>
                                          <p:spTgt spid="64515">
                                            <p:txEl>
                                              <p:charRg st="91" end="11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4515">
                                            <p:txEl>
                                              <p:charRg st="91" end="1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Rectangle 2"/>
          <p:cNvSpPr>
            <a:spLocks noGrp="1"/>
          </p:cNvSpPr>
          <p:nvPr>
            <p:ph type="title"/>
          </p:nvPr>
        </p:nvSpPr>
        <p:spPr>
          <a:xfrm>
            <a:off x="188913" y="0"/>
            <a:ext cx="7681912" cy="1371600"/>
          </a:xfrm>
        </p:spPr>
        <p:txBody>
          <a:bodyPr vert="horz" wrap="square" lIns="91440" tIns="45720" rIns="91440" bIns="45720" anchor="ctr"/>
          <a:p>
            <a:pPr eaLnBrk="1" hangingPunct="1"/>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ea typeface="宋体" panose="02010600030101010101" pitchFamily="2" charset="-122"/>
              </a:rPr>
              <a:t>独立路径测试</a:t>
            </a:r>
            <a:r>
              <a:rPr lang="zh-CN" altLang="en-US" sz="4800" b="1" dirty="0">
                <a:solidFill>
                  <a:srgbClr val="3333FF"/>
                </a:solidFill>
                <a:ea typeface="宋体" panose="02010600030101010101" pitchFamily="2" charset="-122"/>
              </a:rPr>
              <a:t> </a:t>
            </a:r>
            <a:endParaRPr lang="en-US" altLang="zh-CN" sz="4800" b="1" dirty="0">
              <a:solidFill>
                <a:srgbClr val="3333FF"/>
              </a:solidFill>
              <a:ea typeface="宋体" panose="02010600030101010101" pitchFamily="2" charset="-122"/>
            </a:endParaRPr>
          </a:p>
        </p:txBody>
      </p:sp>
      <p:sp>
        <p:nvSpPr>
          <p:cNvPr id="157699" name="Rectangle 3"/>
          <p:cNvSpPr>
            <a:spLocks noGrp="1"/>
          </p:cNvSpPr>
          <p:nvPr>
            <p:ph idx="1"/>
          </p:nvPr>
        </p:nvSpPr>
        <p:spPr>
          <a:xfrm>
            <a:off x="179388" y="1268413"/>
            <a:ext cx="8785225" cy="5400675"/>
          </a:xfrm>
        </p:spPr>
        <p:txBody>
          <a:bodyPr vert="horz" wrap="square" lIns="91440" tIns="45720" rIns="91440" bIns="45720" anchor="t"/>
          <a:p>
            <a:pPr eaLnBrk="1" hangingPunct="1">
              <a:buFont typeface="Wingdings" panose="05000000000000000000" pitchFamily="2" charset="2"/>
              <a:buNone/>
            </a:pPr>
            <a:r>
              <a:rPr lang="zh-CN" altLang="en-US" sz="3200" dirty="0">
                <a:latin typeface="宋体" panose="02010600030101010101" pitchFamily="2" charset="-122"/>
                <a:ea typeface="宋体" panose="02010600030101010101" pitchFamily="2" charset="-122"/>
              </a:rPr>
              <a:t>在单元测试中，最主要的测试是针对路径的测试。</a:t>
            </a:r>
            <a:endParaRPr lang="zh-CN" altLang="en-US" sz="3200" dirty="0">
              <a:latin typeface="宋体" panose="02010600030101010101" pitchFamily="2" charset="-122"/>
              <a:ea typeface="宋体" panose="02010600030101010101" pitchFamily="2" charset="-122"/>
            </a:endParaRPr>
          </a:p>
          <a:p>
            <a:pPr algn="just" eaLnBrk="1" hangingPunct="1"/>
            <a:r>
              <a:rPr lang="zh-CN" altLang="en-US" sz="3200" dirty="0">
                <a:latin typeface="宋体" panose="02010600030101010101" pitchFamily="2" charset="-122"/>
                <a:ea typeface="宋体" panose="02010600030101010101" pitchFamily="2" charset="-122"/>
              </a:rPr>
              <a:t>测试用例</a:t>
            </a:r>
            <a:r>
              <a:rPr lang="zh-CN" altLang="en-US" sz="3200" dirty="0">
                <a:solidFill>
                  <a:srgbClr val="FF0000"/>
                </a:solidFill>
                <a:latin typeface="宋体" panose="02010600030101010101" pitchFamily="2" charset="-122"/>
                <a:ea typeface="宋体" panose="02010600030101010101" pitchFamily="2" charset="-122"/>
              </a:rPr>
              <a:t>必须能够</a:t>
            </a:r>
            <a:r>
              <a:rPr lang="zh-CN" altLang="en-US" sz="3200" dirty="0">
                <a:latin typeface="宋体" panose="02010600030101010101" pitchFamily="2" charset="-122"/>
                <a:ea typeface="宋体" panose="02010600030101010101" pitchFamily="2" charset="-122"/>
              </a:rPr>
              <a:t>发现由于计算错误、不正确的判定或不正常的控制流而产生的错误。</a:t>
            </a:r>
            <a:endParaRPr lang="zh-CN" altLang="en-US" sz="3200" dirty="0">
              <a:latin typeface="宋体" panose="02010600030101010101" pitchFamily="2" charset="-122"/>
              <a:ea typeface="宋体" panose="02010600030101010101" pitchFamily="2" charset="-122"/>
            </a:endParaRPr>
          </a:p>
          <a:p>
            <a:pPr algn="just" eaLnBrk="1" hangingPunct="1"/>
            <a:r>
              <a:rPr lang="zh-CN" altLang="en-US" sz="3200" dirty="0">
                <a:latin typeface="宋体" panose="02010600030101010101" pitchFamily="2" charset="-122"/>
                <a:ea typeface="宋体" panose="02010600030101010101" pitchFamily="2" charset="-122"/>
              </a:rPr>
              <a:t>常见的</a:t>
            </a:r>
            <a:r>
              <a:rPr lang="en-US" altLang="zh-CN" sz="3200" dirty="0">
                <a:latin typeface="宋体" panose="02010600030101010101" pitchFamily="2" charset="-122"/>
                <a:ea typeface="宋体" panose="02010600030101010101" pitchFamily="2" charset="-122"/>
              </a:rPr>
              <a:t>bug</a:t>
            </a:r>
            <a:r>
              <a:rPr lang="zh-CN" altLang="en-US" sz="3200" dirty="0">
                <a:latin typeface="宋体" panose="02010600030101010101" pitchFamily="2" charset="-122"/>
                <a:ea typeface="宋体" panose="02010600030101010101" pitchFamily="2" charset="-122"/>
              </a:rPr>
              <a:t>类型有：</a:t>
            </a:r>
            <a:endParaRPr lang="zh-CN" altLang="en-US" sz="3200" dirty="0">
              <a:latin typeface="宋体" panose="02010600030101010101" pitchFamily="2" charset="-122"/>
              <a:ea typeface="宋体" panose="02010600030101010101" pitchFamily="2" charset="-122"/>
            </a:endParaRPr>
          </a:p>
          <a:p>
            <a:pPr algn="just" eaLnBrk="1" hangingPunct="1">
              <a:buFont typeface="Wingdings" panose="05000000000000000000" pitchFamily="2" charset="2"/>
              <a:buNone/>
            </a:pPr>
            <a:r>
              <a:rPr lang="zh-CN" altLang="en-US" sz="3200" dirty="0">
                <a:latin typeface="Times New Roman" panose="02020603050405020304" pitchFamily="18" charset="0"/>
                <a:ea typeface="宋体" panose="02010600030101010101" pitchFamily="2" charset="-122"/>
              </a:rPr>
              <a:t>     误解的或不正确的</a:t>
            </a:r>
            <a:r>
              <a:rPr lang="zh-CN" altLang="en-US" sz="3200" b="1" dirty="0">
                <a:solidFill>
                  <a:schemeClr val="accent2"/>
                </a:solidFill>
                <a:ea typeface="宋体" panose="02010600030101010101" pitchFamily="2" charset="-122"/>
              </a:rPr>
              <a:t>算术优先级</a:t>
            </a:r>
            <a:r>
              <a:rPr lang="zh-CN" altLang="en-US" sz="3200" dirty="0">
                <a:latin typeface="Times New Roman" panose="02020603050405020304" pitchFamily="18" charset="0"/>
                <a:ea typeface="宋体" panose="02010600030101010101" pitchFamily="2" charset="-122"/>
              </a:rPr>
              <a:t>；</a:t>
            </a:r>
            <a:endParaRPr lang="zh-CN" altLang="en-US" sz="3200" dirty="0">
              <a:latin typeface="Times New Roman" panose="02020603050405020304" pitchFamily="18" charset="0"/>
              <a:ea typeface="宋体" panose="02010600030101010101" pitchFamily="2" charset="-122"/>
            </a:endParaRPr>
          </a:p>
          <a:p>
            <a:pPr algn="just" eaLnBrk="1" hangingPunct="1">
              <a:buFont typeface="Wingdings" panose="05000000000000000000" pitchFamily="2" charset="2"/>
              <a:buNone/>
            </a:pPr>
            <a:r>
              <a:rPr lang="zh-CN" altLang="en-US" sz="3200" b="1" dirty="0">
                <a:solidFill>
                  <a:schemeClr val="accent2"/>
                </a:solidFill>
                <a:ea typeface="宋体" panose="02010600030101010101" pitchFamily="2" charset="-122"/>
              </a:rPr>
              <a:t>     混合类型的运算</a:t>
            </a:r>
            <a:r>
              <a:rPr lang="zh-CN" altLang="en-US" sz="3200" dirty="0">
                <a:latin typeface="Times New Roman" panose="02020603050405020304" pitchFamily="18" charset="0"/>
                <a:ea typeface="宋体" panose="02010600030101010101" pitchFamily="2" charset="-122"/>
              </a:rPr>
              <a:t>；</a:t>
            </a:r>
            <a:endParaRPr lang="zh-CN" altLang="en-US" sz="3200" dirty="0">
              <a:latin typeface="Times New Roman" panose="02020603050405020304" pitchFamily="18" charset="0"/>
              <a:ea typeface="宋体" panose="02010600030101010101" pitchFamily="2" charset="-122"/>
            </a:endParaRPr>
          </a:p>
          <a:p>
            <a:pPr algn="just" eaLnBrk="1" hangingPunct="1">
              <a:buFont typeface="Wingdings" panose="05000000000000000000" pitchFamily="2" charset="2"/>
              <a:buNone/>
            </a:pPr>
            <a:r>
              <a:rPr lang="zh-CN" altLang="en-US" sz="3200" b="1" dirty="0">
                <a:solidFill>
                  <a:schemeClr val="accent2"/>
                </a:solidFill>
                <a:ea typeface="宋体" panose="02010600030101010101" pitchFamily="2" charset="-122"/>
              </a:rPr>
              <a:t>     变量初值</a:t>
            </a:r>
            <a:r>
              <a:rPr lang="zh-CN" altLang="en-US" sz="3200" dirty="0">
                <a:latin typeface="Times New Roman" panose="02020603050405020304" pitchFamily="18" charset="0"/>
                <a:ea typeface="宋体" panose="02010600030101010101" pitchFamily="2" charset="-122"/>
              </a:rPr>
              <a:t>错误；</a:t>
            </a:r>
            <a:endParaRPr lang="zh-CN" altLang="en-US" sz="3200" dirty="0">
              <a:latin typeface="Times New Roman" panose="02020603050405020304" pitchFamily="18" charset="0"/>
              <a:ea typeface="宋体" panose="02010600030101010101" pitchFamily="2" charset="-122"/>
            </a:endParaRPr>
          </a:p>
          <a:p>
            <a:pPr algn="just" eaLnBrk="1" hangingPunct="1">
              <a:buFont typeface="Wingdings" panose="05000000000000000000" pitchFamily="2" charset="2"/>
              <a:buNone/>
            </a:pPr>
            <a:r>
              <a:rPr lang="zh-CN" altLang="en-US" sz="3200" b="1" dirty="0">
                <a:solidFill>
                  <a:schemeClr val="accent2"/>
                </a:solidFill>
                <a:ea typeface="宋体" panose="02010600030101010101" pitchFamily="2" charset="-122"/>
              </a:rPr>
              <a:t>     精度</a:t>
            </a:r>
            <a:r>
              <a:rPr lang="zh-CN" altLang="en-US" sz="3200" dirty="0">
                <a:latin typeface="Times New Roman" panose="02020603050405020304" pitchFamily="18" charset="0"/>
                <a:ea typeface="宋体" panose="02010600030101010101" pitchFamily="2" charset="-122"/>
              </a:rPr>
              <a:t>不够精确；</a:t>
            </a:r>
            <a:endParaRPr lang="zh-CN" altLang="en-US" sz="3200" dirty="0">
              <a:latin typeface="Times New Roman" panose="02020603050405020304" pitchFamily="18" charset="0"/>
              <a:ea typeface="宋体" panose="02010600030101010101" pitchFamily="2" charset="-122"/>
            </a:endParaRPr>
          </a:p>
          <a:p>
            <a:pPr algn="just" eaLnBrk="1" hangingPunct="1">
              <a:buFont typeface="Wingdings" panose="05000000000000000000" pitchFamily="2" charset="2"/>
              <a:buNone/>
            </a:pPr>
            <a:r>
              <a:rPr lang="zh-CN" altLang="en-US" sz="3200" b="1" dirty="0">
                <a:solidFill>
                  <a:schemeClr val="accent2"/>
                </a:solidFill>
                <a:ea typeface="宋体" panose="02010600030101010101" pitchFamily="2" charset="-122"/>
              </a:rPr>
              <a:t>     表达式符号</a:t>
            </a:r>
            <a:r>
              <a:rPr lang="zh-CN" altLang="en-US" sz="3200" dirty="0">
                <a:latin typeface="宋体" panose="02010600030101010101" pitchFamily="2" charset="-122"/>
                <a:ea typeface="宋体" panose="02010600030101010101" pitchFamily="2" charset="-122"/>
              </a:rPr>
              <a:t>错</a:t>
            </a:r>
            <a:r>
              <a:rPr lang="zh-CN" altLang="en-US" sz="2000"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7698"/>
                                        </p:tgtEl>
                                        <p:attrNameLst>
                                          <p:attrName>style.visibility</p:attrName>
                                        </p:attrNameLst>
                                      </p:cBhvr>
                                      <p:to>
                                        <p:strVal val="visible"/>
                                      </p:to>
                                    </p:set>
                                    <p:animEffect transition="in" filter="barn(outVertical)">
                                      <p:cBhvr>
                                        <p:cTn id="7" dur="500"/>
                                        <p:tgtEl>
                                          <p:spTgt spid="15769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57699">
                                            <p:txEl>
                                              <p:charRg st="0" end="23"/>
                                            </p:txEl>
                                          </p:spTgt>
                                        </p:tgtEl>
                                        <p:attrNameLst>
                                          <p:attrName>style.visibility</p:attrName>
                                        </p:attrNameLst>
                                      </p:cBhvr>
                                      <p:to>
                                        <p:strVal val="visible"/>
                                      </p:to>
                                    </p:set>
                                    <p:anim calcmode="lin" valueType="num">
                                      <p:cBhvr additive="base">
                                        <p:cTn id="10" dur="500" fill="hold"/>
                                        <p:tgtEl>
                                          <p:spTgt spid="157699">
                                            <p:txEl>
                                              <p:charRg st="0" end="23"/>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57699">
                                            <p:txEl>
                                              <p:charRg st="0" end="23"/>
                                            </p:txEl>
                                          </p:spTgt>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57699">
                                            <p:txEl>
                                              <p:charRg st="23" end="62"/>
                                            </p:txEl>
                                          </p:spTgt>
                                        </p:tgtEl>
                                        <p:attrNameLst>
                                          <p:attrName>style.visibility</p:attrName>
                                        </p:attrNameLst>
                                      </p:cBhvr>
                                      <p:to>
                                        <p:strVal val="visible"/>
                                      </p:to>
                                    </p:set>
                                    <p:anim calcmode="lin" valueType="num">
                                      <p:cBhvr additive="base">
                                        <p:cTn id="14" dur="500" fill="hold"/>
                                        <p:tgtEl>
                                          <p:spTgt spid="157699">
                                            <p:txEl>
                                              <p:charRg st="23" end="6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57699">
                                            <p:txEl>
                                              <p:charRg st="23" end="6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57699">
                                            <p:txEl>
                                              <p:charRg st="62" end="73"/>
                                            </p:txEl>
                                          </p:spTgt>
                                        </p:tgtEl>
                                        <p:attrNameLst>
                                          <p:attrName>style.visibility</p:attrName>
                                        </p:attrNameLst>
                                      </p:cBhvr>
                                      <p:to>
                                        <p:strVal val="visible"/>
                                      </p:to>
                                    </p:set>
                                    <p:anim calcmode="lin" valueType="num">
                                      <p:cBhvr additive="base">
                                        <p:cTn id="20" dur="500" fill="hold"/>
                                        <p:tgtEl>
                                          <p:spTgt spid="157699">
                                            <p:txEl>
                                              <p:charRg st="62" end="7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57699">
                                            <p:txEl>
                                              <p:charRg st="62" end="73"/>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57699">
                                            <p:txEl>
                                              <p:charRg st="73" end="93"/>
                                            </p:txEl>
                                          </p:spTgt>
                                        </p:tgtEl>
                                        <p:attrNameLst>
                                          <p:attrName>style.visibility</p:attrName>
                                        </p:attrNameLst>
                                      </p:cBhvr>
                                      <p:to>
                                        <p:strVal val="visible"/>
                                      </p:to>
                                    </p:set>
                                    <p:anim calcmode="lin" valueType="num">
                                      <p:cBhvr additive="base">
                                        <p:cTn id="24" dur="500" fill="hold"/>
                                        <p:tgtEl>
                                          <p:spTgt spid="157699">
                                            <p:txEl>
                                              <p:charRg st="73" end="9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7699">
                                            <p:txEl>
                                              <p:charRg st="73" end="93"/>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7699">
                                            <p:txEl>
                                              <p:charRg st="93" end="107"/>
                                            </p:txEl>
                                          </p:spTgt>
                                        </p:tgtEl>
                                        <p:attrNameLst>
                                          <p:attrName>style.visibility</p:attrName>
                                        </p:attrNameLst>
                                      </p:cBhvr>
                                      <p:to>
                                        <p:strVal val="visible"/>
                                      </p:to>
                                    </p:set>
                                    <p:anim calcmode="lin" valueType="num">
                                      <p:cBhvr additive="base">
                                        <p:cTn id="28" dur="500" fill="hold"/>
                                        <p:tgtEl>
                                          <p:spTgt spid="157699">
                                            <p:txEl>
                                              <p:charRg st="93" end="10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7699">
                                            <p:txEl>
                                              <p:charRg st="93" end="107"/>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57699">
                                            <p:txEl>
                                              <p:charRg st="107" end="120"/>
                                            </p:txEl>
                                          </p:spTgt>
                                        </p:tgtEl>
                                        <p:attrNameLst>
                                          <p:attrName>style.visibility</p:attrName>
                                        </p:attrNameLst>
                                      </p:cBhvr>
                                      <p:to>
                                        <p:strVal val="visible"/>
                                      </p:to>
                                    </p:set>
                                    <p:anim calcmode="lin" valueType="num">
                                      <p:cBhvr additive="base">
                                        <p:cTn id="32" dur="500" fill="hold"/>
                                        <p:tgtEl>
                                          <p:spTgt spid="157699">
                                            <p:txEl>
                                              <p:charRg st="107" end="12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57699">
                                            <p:txEl>
                                              <p:charRg st="107" end="120"/>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7699">
                                            <p:txEl>
                                              <p:charRg st="120" end="133"/>
                                            </p:txEl>
                                          </p:spTgt>
                                        </p:tgtEl>
                                        <p:attrNameLst>
                                          <p:attrName>style.visibility</p:attrName>
                                        </p:attrNameLst>
                                      </p:cBhvr>
                                      <p:to>
                                        <p:strVal val="visible"/>
                                      </p:to>
                                    </p:set>
                                    <p:anim calcmode="lin" valueType="num">
                                      <p:cBhvr additive="base">
                                        <p:cTn id="36" dur="500" fill="hold"/>
                                        <p:tgtEl>
                                          <p:spTgt spid="157699">
                                            <p:txEl>
                                              <p:charRg st="120" end="13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57699">
                                            <p:txEl>
                                              <p:charRg st="120" end="133"/>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7699">
                                            <p:txEl>
                                              <p:charRg st="133" end="146"/>
                                            </p:txEl>
                                          </p:spTgt>
                                        </p:tgtEl>
                                        <p:attrNameLst>
                                          <p:attrName>style.visibility</p:attrName>
                                        </p:attrNameLst>
                                      </p:cBhvr>
                                      <p:to>
                                        <p:strVal val="visible"/>
                                      </p:to>
                                    </p:set>
                                    <p:anim calcmode="lin" valueType="num">
                                      <p:cBhvr additive="base">
                                        <p:cTn id="40" dur="500" fill="hold"/>
                                        <p:tgtEl>
                                          <p:spTgt spid="157699">
                                            <p:txEl>
                                              <p:charRg st="133" end="14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57699">
                                            <p:txEl>
                                              <p:charRg st="133" end="14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P spid="15769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内容占位符 2"/>
          <p:cNvSpPr>
            <a:spLocks noGrp="1"/>
          </p:cNvSpPr>
          <p:nvPr>
            <p:ph idx="1"/>
          </p:nvPr>
        </p:nvSpPr>
        <p:spPr>
          <a:xfrm>
            <a:off x="539750" y="476250"/>
            <a:ext cx="7680325" cy="5761038"/>
          </a:xfrm>
        </p:spPr>
        <p:txBody>
          <a:bodyPr vert="horz" wrap="square" lIns="91440" tIns="45720" rIns="91440" bIns="45720" anchor="t"/>
          <a:p>
            <a:pPr algn="just" eaLnBrk="1" hangingPunct="1">
              <a:lnSpc>
                <a:spcPct val="80000"/>
              </a:lnSpc>
            </a:pPr>
            <a:r>
              <a:rPr lang="zh-CN" altLang="en-US" sz="3200" dirty="0">
                <a:latin typeface="Times New Roman" panose="02020603050405020304" pitchFamily="18" charset="0"/>
                <a:ea typeface="宋体" panose="02010600030101010101" pitchFamily="2" charset="-122"/>
              </a:rPr>
              <a:t>针对</a:t>
            </a:r>
            <a:r>
              <a:rPr lang="zh-CN" altLang="en-US" sz="3200" dirty="0">
                <a:solidFill>
                  <a:srgbClr val="FF0000"/>
                </a:solidFill>
                <a:latin typeface="Times New Roman" panose="02020603050405020304" pitchFamily="18" charset="0"/>
                <a:ea typeface="宋体" panose="02010600030101010101" pitchFamily="2" charset="-122"/>
              </a:rPr>
              <a:t>判定和条件覆盖</a:t>
            </a:r>
            <a:r>
              <a:rPr lang="zh-CN" altLang="en-US" sz="3200" dirty="0">
                <a:latin typeface="Times New Roman" panose="02020603050405020304" pitchFamily="18" charset="0"/>
                <a:ea typeface="宋体" panose="02010600030101010101" pitchFamily="2" charset="-122"/>
              </a:rPr>
              <a:t>，测试用例还要能够发现如下类型的</a:t>
            </a:r>
            <a:r>
              <a:rPr lang="en-US" altLang="zh-CN" sz="3200" dirty="0">
                <a:latin typeface="Times New Roman" panose="02020603050405020304" pitchFamily="18" charset="0"/>
                <a:ea typeface="宋体" panose="02010600030101010101" pitchFamily="2" charset="-122"/>
              </a:rPr>
              <a:t>bug</a:t>
            </a:r>
            <a:r>
              <a:rPr lang="zh-CN" altLang="en-US" sz="3200" dirty="0">
                <a:latin typeface="Times New Roman" panose="02020603050405020304" pitchFamily="18" charset="0"/>
                <a:ea typeface="宋体" panose="02010600030101010101" pitchFamily="2" charset="-122"/>
              </a:rPr>
              <a:t>：</a:t>
            </a:r>
            <a:endParaRPr lang="zh-CN" altLang="en-US" sz="3200" dirty="0">
              <a:latin typeface="Times New Roman" panose="02020603050405020304" pitchFamily="18" charset="0"/>
              <a:ea typeface="宋体" panose="02010600030101010101" pitchFamily="2" charset="-122"/>
            </a:endParaRPr>
          </a:p>
          <a:p>
            <a:pPr algn="just" eaLnBrk="1" hangingPunct="1">
              <a:lnSpc>
                <a:spcPct val="80000"/>
              </a:lnSpc>
            </a:pPr>
            <a:endParaRPr lang="zh-CN" altLang="en-US"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1</a:t>
            </a:r>
            <a:r>
              <a:rPr lang="zh-CN" altLang="en-US" sz="3200" dirty="0">
                <a:latin typeface="Times New Roman" panose="02020603050405020304" pitchFamily="18" charset="0"/>
                <a:ea typeface="宋体" panose="02010600030101010101" pitchFamily="2" charset="-122"/>
              </a:rPr>
              <a:t>、不同</a:t>
            </a:r>
            <a:r>
              <a:rPr lang="zh-CN" altLang="en-US" sz="3600" dirty="0">
                <a:solidFill>
                  <a:srgbClr val="00B0F0"/>
                </a:solidFill>
                <a:latin typeface="Times New Roman" panose="02020603050405020304" pitchFamily="18" charset="0"/>
                <a:ea typeface="宋体" panose="02010600030101010101" pitchFamily="2" charset="-122"/>
              </a:rPr>
              <a:t>数据类型</a:t>
            </a:r>
            <a:r>
              <a:rPr lang="zh-CN" altLang="en-US" sz="3200" dirty="0">
                <a:latin typeface="Times New Roman" panose="02020603050405020304" pitchFamily="18" charset="0"/>
                <a:ea typeface="宋体" panose="02010600030101010101" pitchFamily="2" charset="-122"/>
              </a:rPr>
              <a:t>的比较；</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2</a:t>
            </a:r>
            <a:r>
              <a:rPr lang="zh-CN" altLang="en-US" sz="3200" dirty="0">
                <a:latin typeface="Times New Roman" panose="02020603050405020304" pitchFamily="18" charset="0"/>
                <a:ea typeface="宋体" panose="02010600030101010101" pitchFamily="2" charset="-122"/>
              </a:rPr>
              <a:t>、不正确的</a:t>
            </a:r>
            <a:r>
              <a:rPr lang="zh-CN" altLang="en-US" sz="3600" dirty="0">
                <a:solidFill>
                  <a:srgbClr val="00B0F0"/>
                </a:solidFill>
                <a:latin typeface="Times New Roman" panose="02020603050405020304" pitchFamily="18" charset="0"/>
                <a:ea typeface="宋体" panose="02010600030101010101" pitchFamily="2" charset="-122"/>
              </a:rPr>
              <a:t>逻辑操作</a:t>
            </a:r>
            <a:r>
              <a:rPr lang="zh-CN" altLang="en-US" sz="3200" dirty="0">
                <a:latin typeface="Times New Roman" panose="02020603050405020304" pitchFamily="18" charset="0"/>
                <a:ea typeface="宋体" panose="02010600030101010101" pitchFamily="2" charset="-122"/>
              </a:rPr>
              <a:t>或</a:t>
            </a:r>
            <a:r>
              <a:rPr lang="zh-CN" altLang="en-US" sz="3600" dirty="0">
                <a:solidFill>
                  <a:srgbClr val="00B0F0"/>
                </a:solidFill>
                <a:latin typeface="Times New Roman" panose="02020603050405020304" pitchFamily="18" charset="0"/>
                <a:ea typeface="宋体" panose="02010600030101010101" pitchFamily="2" charset="-122"/>
              </a:rPr>
              <a:t>优先级</a:t>
            </a:r>
            <a:r>
              <a:rPr lang="zh-CN" altLang="en-US" sz="3200" dirty="0">
                <a:latin typeface="Times New Roman" panose="02020603050405020304" pitchFamily="18" charset="0"/>
                <a:ea typeface="宋体" panose="02010600030101010101" pitchFamily="2" charset="-122"/>
              </a:rPr>
              <a:t>；</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3</a:t>
            </a:r>
            <a:r>
              <a:rPr lang="zh-CN" altLang="en-US" sz="3200" dirty="0">
                <a:latin typeface="Times New Roman" panose="02020603050405020304" pitchFamily="18" charset="0"/>
                <a:ea typeface="宋体" panose="02010600030101010101" pitchFamily="2" charset="-122"/>
              </a:rPr>
              <a:t>、</a:t>
            </a:r>
            <a:r>
              <a:rPr lang="zh-CN" altLang="en-US" sz="3600" dirty="0">
                <a:solidFill>
                  <a:srgbClr val="00B0F0"/>
                </a:solidFill>
                <a:latin typeface="Times New Roman" panose="02020603050405020304" pitchFamily="18" charset="0"/>
                <a:ea typeface="宋体" panose="02010600030101010101" pitchFamily="2" charset="-122"/>
              </a:rPr>
              <a:t>应当相等</a:t>
            </a:r>
            <a:r>
              <a:rPr lang="zh-CN" altLang="en-US" sz="3200" dirty="0">
                <a:latin typeface="Times New Roman" panose="02020603050405020304" pitchFamily="18" charset="0"/>
                <a:ea typeface="宋体" panose="02010600030101010101" pitchFamily="2" charset="-122"/>
              </a:rPr>
              <a:t>的地方由于精确度的错误而不能相等；</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4</a:t>
            </a:r>
            <a:r>
              <a:rPr lang="zh-CN" altLang="en-US" sz="3200" dirty="0">
                <a:latin typeface="Times New Roman" panose="02020603050405020304" pitchFamily="18" charset="0"/>
                <a:ea typeface="宋体" panose="02010600030101010101" pitchFamily="2" charset="-122"/>
              </a:rPr>
              <a:t>、不正确的</a:t>
            </a:r>
            <a:r>
              <a:rPr lang="zh-CN" altLang="en-US" sz="3600" dirty="0">
                <a:solidFill>
                  <a:srgbClr val="00B0F0"/>
                </a:solidFill>
                <a:latin typeface="Times New Roman" panose="02020603050405020304" pitchFamily="18" charset="0"/>
                <a:ea typeface="宋体" panose="02010600030101010101" pitchFamily="2" charset="-122"/>
              </a:rPr>
              <a:t>判定</a:t>
            </a:r>
            <a:r>
              <a:rPr lang="zh-CN" altLang="en-US" sz="3200" dirty="0">
                <a:latin typeface="Times New Roman" panose="02020603050405020304" pitchFamily="18" charset="0"/>
                <a:ea typeface="宋体" panose="02010600030101010101" pitchFamily="2" charset="-122"/>
              </a:rPr>
              <a:t>或不正确的</a:t>
            </a:r>
            <a:r>
              <a:rPr lang="zh-CN" altLang="en-US" sz="3600" dirty="0">
                <a:solidFill>
                  <a:srgbClr val="00B0F0"/>
                </a:solidFill>
                <a:latin typeface="Times New Roman" panose="02020603050405020304" pitchFamily="18" charset="0"/>
                <a:ea typeface="宋体" panose="02010600030101010101" pitchFamily="2" charset="-122"/>
              </a:rPr>
              <a:t>变量</a:t>
            </a:r>
            <a:r>
              <a:rPr lang="zh-CN" altLang="en-US" sz="3200" dirty="0">
                <a:latin typeface="Times New Roman" panose="02020603050405020304" pitchFamily="18" charset="0"/>
                <a:ea typeface="宋体" panose="02010600030101010101" pitchFamily="2" charset="-122"/>
              </a:rPr>
              <a:t>；</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5</a:t>
            </a:r>
            <a:r>
              <a:rPr lang="zh-CN" altLang="en-US" sz="3200" dirty="0">
                <a:latin typeface="Times New Roman" panose="02020603050405020304" pitchFamily="18" charset="0"/>
                <a:ea typeface="宋体" panose="02010600030101010101" pitchFamily="2" charset="-122"/>
              </a:rPr>
              <a:t>、不正确的或不存在的</a:t>
            </a:r>
            <a:r>
              <a:rPr lang="zh-CN" altLang="en-US" sz="3600" dirty="0">
                <a:solidFill>
                  <a:srgbClr val="00B0F0"/>
                </a:solidFill>
                <a:latin typeface="Times New Roman" panose="02020603050405020304" pitchFamily="18" charset="0"/>
                <a:ea typeface="宋体" panose="02010600030101010101" pitchFamily="2" charset="-122"/>
              </a:rPr>
              <a:t>循环</a:t>
            </a:r>
            <a:r>
              <a:rPr lang="zh-CN" altLang="en-US" sz="3200" dirty="0">
                <a:latin typeface="Times New Roman" panose="02020603050405020304" pitchFamily="18" charset="0"/>
                <a:ea typeface="宋体" panose="02010600030101010101" pitchFamily="2" charset="-122"/>
              </a:rPr>
              <a:t>终止；</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6</a:t>
            </a:r>
            <a:r>
              <a:rPr lang="zh-CN" altLang="en-US" sz="3200" dirty="0">
                <a:latin typeface="Times New Roman" panose="02020603050405020304" pitchFamily="18" charset="0"/>
                <a:ea typeface="宋体" panose="02010600030101010101" pitchFamily="2" charset="-122"/>
              </a:rPr>
              <a:t>、当遇到</a:t>
            </a:r>
            <a:r>
              <a:rPr lang="zh-CN" altLang="en-US" sz="3600" dirty="0">
                <a:solidFill>
                  <a:srgbClr val="00B0F0"/>
                </a:solidFill>
                <a:latin typeface="Times New Roman" panose="02020603050405020304" pitchFamily="18" charset="0"/>
                <a:ea typeface="宋体" panose="02010600030101010101" pitchFamily="2" charset="-122"/>
              </a:rPr>
              <a:t>分支循环时</a:t>
            </a:r>
            <a:r>
              <a:rPr lang="zh-CN" altLang="en-US" sz="3200" dirty="0">
                <a:latin typeface="Times New Roman" panose="02020603050405020304" pitchFamily="18" charset="0"/>
                <a:ea typeface="宋体" panose="02010600030101010101" pitchFamily="2" charset="-122"/>
              </a:rPr>
              <a:t>不能退出；</a:t>
            </a:r>
            <a:endParaRPr lang="en-US" altLang="zh-CN" sz="3200" dirty="0">
              <a:latin typeface="Times New Roman" panose="02020603050405020304" pitchFamily="18" charset="0"/>
              <a:ea typeface="宋体" panose="02010600030101010101" pitchFamily="2" charset="-122"/>
            </a:endParaRPr>
          </a:p>
          <a:p>
            <a:pPr algn="just" eaLnBrk="1" hangingPunct="1">
              <a:lnSpc>
                <a:spcPct val="80000"/>
              </a:lnSpc>
              <a:buNone/>
            </a:pPr>
            <a:r>
              <a:rPr lang="en-US" altLang="zh-CN" sz="3200" dirty="0">
                <a:latin typeface="Times New Roman" panose="02020603050405020304" pitchFamily="18" charset="0"/>
                <a:ea typeface="宋体" panose="02010600030101010101" pitchFamily="2" charset="-122"/>
              </a:rPr>
              <a:t>7</a:t>
            </a:r>
            <a:r>
              <a:rPr lang="zh-CN" altLang="en-US" sz="3200" dirty="0">
                <a:latin typeface="Times New Roman" panose="02020603050405020304" pitchFamily="18" charset="0"/>
                <a:ea typeface="宋体" panose="02010600030101010101" pitchFamily="2" charset="-122"/>
              </a:rPr>
              <a:t>、不适当地修改</a:t>
            </a:r>
            <a:r>
              <a:rPr lang="zh-CN" altLang="en-US" sz="3600" dirty="0">
                <a:solidFill>
                  <a:srgbClr val="00B0F0"/>
                </a:solidFill>
                <a:latin typeface="Times New Roman" panose="02020603050405020304" pitchFamily="18" charset="0"/>
                <a:ea typeface="宋体" panose="02010600030101010101" pitchFamily="2" charset="-122"/>
              </a:rPr>
              <a:t>循环变量</a:t>
            </a:r>
            <a:r>
              <a:rPr lang="zh-CN" altLang="en-US" sz="3200" dirty="0">
                <a:latin typeface="Times New Roman" panose="02020603050405020304" pitchFamily="18" charset="0"/>
                <a:ea typeface="宋体" panose="02010600030101010101" pitchFamily="2" charset="-122"/>
              </a:rPr>
              <a:t>。</a:t>
            </a:r>
            <a:endParaRPr lang="zh-CN" altLang="en-US" sz="3200" dirty="0">
              <a:latin typeface="Times New Roman" panose="02020603050405020304" pitchFamily="18" charset="0"/>
              <a:ea typeface="宋体" panose="02010600030101010101" pitchFamily="2" charset="-122"/>
            </a:endParaRPr>
          </a:p>
          <a:p>
            <a:pPr eaLnBrk="1" hangingPunct="1">
              <a:lnSpc>
                <a:spcPct val="80000"/>
              </a:lnSpc>
            </a:pPr>
            <a:endParaRPr lang="zh-CN" altLang="en-US" sz="3200" dirty="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50" name="Rectangle 2"/>
          <p:cNvSpPr>
            <a:spLocks noGrp="1"/>
          </p:cNvSpPr>
          <p:nvPr>
            <p:ph type="title"/>
          </p:nvPr>
        </p:nvSpPr>
        <p:spPr>
          <a:xfrm>
            <a:off x="395288" y="115888"/>
            <a:ext cx="7681912" cy="1371600"/>
          </a:xfrm>
        </p:spPr>
        <p:txBody>
          <a:bodyPr vert="horz" wrap="square" lIns="91440" tIns="45720" rIns="91440" bIns="45720" anchor="ctr"/>
          <a:p>
            <a:pPr eaLnBrk="1" hangingPunct="1"/>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ea typeface="宋体" panose="02010600030101010101" pitchFamily="2" charset="-122"/>
              </a:rPr>
              <a:t>边界条件</a:t>
            </a:r>
            <a:endParaRPr lang="zh-CN" altLang="en-US" sz="3200" dirty="0">
              <a:ea typeface="宋体" panose="02010600030101010101" pitchFamily="2" charset="-122"/>
            </a:endParaRPr>
          </a:p>
        </p:txBody>
      </p:sp>
      <p:sp>
        <p:nvSpPr>
          <p:cNvPr id="258051" name="Rectangle 3"/>
          <p:cNvSpPr>
            <a:spLocks noGrp="1" noChangeArrowheads="1"/>
          </p:cNvSpPr>
          <p:nvPr>
            <p:ph idx="1"/>
          </p:nvPr>
        </p:nvSpPr>
        <p:spPr>
          <a:xfrm>
            <a:off x="611188" y="1268413"/>
            <a:ext cx="8077200" cy="5256213"/>
          </a:xfrm>
        </p:spPr>
        <p:txBody>
          <a:bodyPr vert="horz" wrap="square" lIns="91440" tIns="45720" rIns="91440" bIns="45720" numCol="1" anchor="t" anchorCtr="0" compatLnSpc="1"/>
          <a:lstStyle/>
          <a:p>
            <a:pPr marL="182880" marR="0" lvl="0" indent="-182880" algn="l" defTabSz="914400" rtl="0" eaLnBrk="1" fontAlgn="base" latinLnBrk="0" hangingPunct="1">
              <a:lnSpc>
                <a:spcPct val="100000"/>
              </a:lnSpc>
              <a:spcBef>
                <a:spcPts val="900"/>
              </a:spcBef>
              <a:spcAft>
                <a:spcPct val="10000"/>
              </a:spcAft>
              <a:buClr>
                <a:srgbClr val="262626"/>
              </a:buClr>
              <a:buSzTx/>
              <a:buFont typeface="Wingdings" panose="05000000000000000000" pitchFamily="2" charset="2"/>
              <a:buNone/>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0" i="0" u="none" strike="noStrike" kern="1200" cap="none" spc="0" normalizeH="0" baseline="0" noProof="0" dirty="0" smtClean="0">
                <a:ln>
                  <a:noFill/>
                </a:ln>
                <a:solidFill>
                  <a:schemeClr val="tx2">
                    <a:lumMod val="75000"/>
                  </a:schemeClr>
                </a:solidFill>
                <a:effectLst/>
                <a:uLnTx/>
                <a:uFillTx/>
                <a:latin typeface="+mn-lt"/>
                <a:ea typeface="+mn-ea"/>
                <a:cs typeface="+mn-cs"/>
              </a:rPr>
              <a:t>采用边界值分析方法来设计测试用例，认真仔细地测试为</a:t>
            </a:r>
            <a:r>
              <a:rPr kumimoji="0" lang="zh-CN" altLang="en-US" sz="3600" b="0" i="0" u="none" strike="noStrike" kern="1200" cap="none" spc="0" normalizeH="0" baseline="0" noProof="0" dirty="0" smtClean="0">
                <a:ln>
                  <a:noFill/>
                </a:ln>
                <a:solidFill>
                  <a:srgbClr val="FF0000"/>
                </a:solidFill>
                <a:effectLst/>
                <a:uLnTx/>
                <a:uFillTx/>
                <a:latin typeface="+mn-lt"/>
                <a:ea typeface="+mn-ea"/>
                <a:cs typeface="+mn-cs"/>
              </a:rPr>
              <a:t>限制数据处理</a:t>
            </a:r>
            <a:r>
              <a:rPr kumimoji="0" lang="zh-CN" altLang="en-US" sz="3600" b="0" i="0" u="none" strike="noStrike" kern="1200" cap="none" spc="0" normalizeH="0" baseline="0" noProof="0" dirty="0" smtClean="0">
                <a:ln>
                  <a:noFill/>
                </a:ln>
                <a:solidFill>
                  <a:schemeClr val="tx2">
                    <a:lumMod val="75000"/>
                  </a:schemeClr>
                </a:solidFill>
                <a:effectLst/>
                <a:uLnTx/>
                <a:uFillTx/>
                <a:latin typeface="+mn-lt"/>
                <a:ea typeface="+mn-ea"/>
                <a:cs typeface="+mn-cs"/>
              </a:rPr>
              <a:t>而设置的边界处，看模块是否能够正常工作。</a:t>
            </a:r>
            <a:endParaRPr kumimoji="0" lang="zh-CN" altLang="en-US" sz="36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182880" marR="0" lvl="0" indent="-182880" algn="just" defTabSz="914400" rtl="0" eaLnBrk="1" fontAlgn="base" latinLnBrk="0" hangingPunct="1">
              <a:lnSpc>
                <a:spcPct val="100000"/>
              </a:lnSpc>
              <a:spcBef>
                <a:spcPct val="15000"/>
              </a:spcBef>
              <a:spcAft>
                <a:spcPct val="0"/>
              </a:spcAft>
              <a:buClr>
                <a:srgbClr val="262626"/>
              </a:buClr>
              <a:buSzTx/>
              <a:buFont typeface="Garamond" panose="02020404030301010803" pitchFamily="18" charset="0"/>
              <a:buChar char="◦"/>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与边界有关的数据类型如</a:t>
            </a:r>
            <a:r>
              <a:rPr kumimoji="0" lang="zh-CN" altLang="en-US" sz="3600" b="1" i="0" u="none" strike="noStrike" kern="1200" cap="none" spc="0" normalizeH="0" baseline="0" noProof="0" dirty="0" smtClean="0">
                <a:ln>
                  <a:noFill/>
                </a:ln>
                <a:solidFill>
                  <a:srgbClr val="C33DB9"/>
                </a:solidFill>
                <a:effectLst/>
                <a:uLnTx/>
                <a:uFillTx/>
                <a:latin typeface="+mn-lt"/>
                <a:ea typeface="+mn-ea"/>
                <a:cs typeface="+mn-cs"/>
              </a:rPr>
              <a:t>数值、字符、位置、数量、尺寸</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等，还要注意这些边界的</a:t>
            </a:r>
            <a:r>
              <a:rPr kumimoji="0" lang="zh-CN" altLang="en-US" sz="3600" b="1" i="0" u="none" strike="noStrike" kern="1200" cap="none" spc="0" normalizeH="0" baseline="0" noProof="0" dirty="0" smtClean="0">
                <a:ln>
                  <a:noFill/>
                </a:ln>
                <a:solidFill>
                  <a:srgbClr val="C33DB9"/>
                </a:solidFill>
                <a:effectLst/>
                <a:uLnTx/>
                <a:uFillTx/>
                <a:latin typeface="+mn-lt"/>
                <a:ea typeface="+mn-ea"/>
                <a:cs typeface="+mn-cs"/>
              </a:rPr>
              <a:t>首个</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600" b="1" i="0" u="none" strike="noStrike" kern="1200" cap="none" spc="0" normalizeH="0" baseline="0" noProof="0" dirty="0" smtClean="0">
                <a:ln>
                  <a:noFill/>
                </a:ln>
                <a:solidFill>
                  <a:srgbClr val="C33DB9"/>
                </a:solidFill>
                <a:effectLst/>
                <a:uLnTx/>
                <a:uFillTx/>
                <a:latin typeface="+mn-lt"/>
                <a:ea typeface="+mn-ea"/>
                <a:cs typeface="+mn-cs"/>
              </a:rPr>
              <a:t>最后</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一个、</a:t>
            </a:r>
            <a:r>
              <a:rPr kumimoji="0" lang="zh-CN" altLang="en-US" sz="3600" b="0" i="0" u="none" strike="noStrike" kern="1200" cap="none" spc="0" normalizeH="0" baseline="0" noProof="0" dirty="0" smtClean="0">
                <a:ln>
                  <a:noFill/>
                </a:ln>
                <a:solidFill>
                  <a:srgbClr val="0066FF"/>
                </a:solidFill>
                <a:effectLst/>
                <a:uLnTx/>
                <a:uFillTx/>
                <a:latin typeface="+mn-lt"/>
                <a:ea typeface="+mn-ea"/>
                <a:cs typeface="+mn-cs"/>
              </a:rPr>
              <a:t>最大值、最小值、最长、最短、最高、最低</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等特征。</a:t>
            </a:r>
            <a:endParaRPr kumimoji="0" lang="zh-CN" altLang="en-US" sz="3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8050"/>
                                        </p:tgtEl>
                                        <p:attrNameLst>
                                          <p:attrName>style.visibility</p:attrName>
                                        </p:attrNameLst>
                                      </p:cBhvr>
                                      <p:to>
                                        <p:strVal val="visible"/>
                                      </p:to>
                                    </p:set>
                                    <p:animEffect transition="in" filter="barn(outVertical)">
                                      <p:cBhvr>
                                        <p:cTn id="7" dur="500"/>
                                        <p:tgtEl>
                                          <p:spTgt spid="258050"/>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58051">
                                            <p:txEl>
                                              <p:charRg st="0" end="60"/>
                                            </p:txEl>
                                          </p:spTgt>
                                        </p:tgtEl>
                                        <p:attrNameLst>
                                          <p:attrName>style.visibility</p:attrName>
                                        </p:attrNameLst>
                                      </p:cBhvr>
                                      <p:to>
                                        <p:strVal val="visible"/>
                                      </p:to>
                                    </p:set>
                                    <p:anim calcmode="lin" valueType="num">
                                      <p:cBhvr additive="base">
                                        <p:cTn id="10" dur="500" fill="hold"/>
                                        <p:tgtEl>
                                          <p:spTgt spid="258051">
                                            <p:txEl>
                                              <p:charRg st="0" end="6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258051">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58051">
                                            <p:txEl>
                                              <p:charRg st="60" end="128"/>
                                            </p:txEl>
                                          </p:spTgt>
                                        </p:tgtEl>
                                        <p:attrNameLst>
                                          <p:attrName>style.visibility</p:attrName>
                                        </p:attrNameLst>
                                      </p:cBhvr>
                                      <p:to>
                                        <p:strVal val="visible"/>
                                      </p:to>
                                    </p:set>
                                    <p:anim calcmode="lin" valueType="num">
                                      <p:cBhvr additive="base">
                                        <p:cTn id="16" dur="500" fill="hold"/>
                                        <p:tgtEl>
                                          <p:spTgt spid="258051">
                                            <p:txEl>
                                              <p:charRg st="60" end="128"/>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58051">
                                            <p:txEl>
                                              <p:charRg st="60" end="12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p:bldP spid="25805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p:cNvSpPr>
          <p:nvPr>
            <p:ph type="title"/>
          </p:nvPr>
        </p:nvSpPr>
        <p:spPr>
          <a:xfrm>
            <a:off x="395288" y="115888"/>
            <a:ext cx="7681912" cy="1371600"/>
          </a:xfrm>
        </p:spPr>
        <p:txBody>
          <a:bodyPr vert="horz" wrap="square" lIns="91440" tIns="45720" rIns="91440" bIns="45720" anchor="ctr"/>
          <a:p>
            <a:pPr eaLnBrk="1" hangingPunct="1"/>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ea typeface="宋体" panose="02010600030101010101" pitchFamily="2" charset="-122"/>
              </a:rPr>
              <a:t>边界条件</a:t>
            </a:r>
            <a:endParaRPr lang="zh-CN" altLang="en-US" sz="3200" dirty="0">
              <a:ea typeface="宋体" panose="02010600030101010101" pitchFamily="2" charset="-122"/>
            </a:endParaRPr>
          </a:p>
        </p:txBody>
      </p:sp>
      <p:sp>
        <p:nvSpPr>
          <p:cNvPr id="66563" name="Rectangle 3"/>
          <p:cNvSpPr>
            <a:spLocks noGrp="1" noChangeArrowheads="1"/>
          </p:cNvSpPr>
          <p:nvPr>
            <p:ph idx="1"/>
          </p:nvPr>
        </p:nvSpPr>
        <p:spPr>
          <a:xfrm>
            <a:off x="611188" y="1268413"/>
            <a:ext cx="8077200" cy="5256213"/>
          </a:xfrm>
        </p:spPr>
        <p:txBody>
          <a:bodyPr vert="horz" wrap="square" lIns="91440" tIns="45720" rIns="91440" bIns="45720" numCol="1" anchor="t" anchorCtr="0" compatLnSpc="1"/>
          <a:lstStyle/>
          <a:p>
            <a:pPr marL="182880" marR="0" lvl="0" indent="-182880" algn="l" defTabSz="914400" rtl="0" eaLnBrk="1" fontAlgn="base" latinLnBrk="0" hangingPunct="1">
              <a:lnSpc>
                <a:spcPct val="100000"/>
              </a:lnSpc>
              <a:spcBef>
                <a:spcPts val="900"/>
              </a:spcBef>
              <a:spcAft>
                <a:spcPct val="10000"/>
              </a:spcAft>
              <a:buClr>
                <a:srgbClr val="262626"/>
              </a:buClr>
              <a:buSzTx/>
              <a:buFont typeface="Wingdings" panose="05000000000000000000" pitchFamily="2" charset="2"/>
              <a:buNone/>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在</a:t>
            </a:r>
            <a:r>
              <a:rPr kumimoji="0" lang="zh-CN" altLang="en-US" sz="3600" b="0" i="0" u="none" strike="noStrike" kern="1200" cap="none" spc="0" normalizeH="0" baseline="0" noProof="0" dirty="0" smtClean="0">
                <a:ln>
                  <a:noFill/>
                </a:ln>
                <a:solidFill>
                  <a:schemeClr val="tx2">
                    <a:lumMod val="75000"/>
                  </a:schemeClr>
                </a:solidFill>
                <a:effectLst/>
                <a:uLnTx/>
                <a:uFillTx/>
                <a:latin typeface="+mn-lt"/>
                <a:ea typeface="+mn-ea"/>
                <a:cs typeface="+mn-cs"/>
              </a:rPr>
              <a:t>边界条件测试</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中，应设计测试用例检查以下情况：</a:t>
            </a:r>
            <a:endParaRPr kumimoji="0" lang="zh-CN" altLang="en-US" sz="36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0000"/>
              </a:lnSpc>
              <a:spcBef>
                <a:spcPct val="15000"/>
              </a:spcBef>
              <a:spcAft>
                <a:spcPct val="0"/>
              </a:spcAft>
              <a:buClr>
                <a:srgbClr val="262626"/>
              </a:buClr>
              <a:buSzTx/>
              <a:buFont typeface="Wingdings" panose="05000000000000000000" pitchFamily="2" charset="2"/>
              <a:buNone/>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（1）在</a:t>
            </a: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n</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次循环的第0次、1次、</a:t>
            </a: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n</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次是否有错误。</a:t>
            </a:r>
            <a:endParaRPr kumimoji="0" lang="zh-CN" altLang="en-US" sz="36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0000"/>
              </a:lnSpc>
              <a:spcBef>
                <a:spcPct val="15000"/>
              </a:spcBef>
              <a:spcAft>
                <a:spcPct val="0"/>
              </a:spcAft>
              <a:buClr>
                <a:srgbClr val="262626"/>
              </a:buClr>
              <a:buSzTx/>
              <a:buFont typeface="Wingdings" panose="05000000000000000000" pitchFamily="2" charset="2"/>
              <a:buNone/>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（2）运算或判断中取最大值、最小值时是否有错误。</a:t>
            </a:r>
            <a:endParaRPr kumimoji="0" lang="zh-CN" altLang="en-US" sz="36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0000"/>
              </a:lnSpc>
              <a:spcBef>
                <a:spcPct val="15000"/>
              </a:spcBef>
              <a:spcAft>
                <a:spcPct val="0"/>
              </a:spcAft>
              <a:buClr>
                <a:srgbClr val="262626"/>
              </a:buClr>
              <a:buSzTx/>
              <a:buFont typeface="Wingdings" panose="05000000000000000000" pitchFamily="2" charset="2"/>
              <a:buNone/>
              <a:defRPr/>
            </a:pP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（3）数据流、控制流中刚好等于、大于、小于确定的比较值是否出现错误。</a:t>
            </a:r>
            <a:endParaRPr kumimoji="0" lang="zh-CN" altLang="en-US" sz="3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arn(outVertical)">
                                      <p:cBhvr>
                                        <p:cTn id="7" dur="500"/>
                                        <p:tgtEl>
                                          <p:spTgt spid="6656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6563">
                                            <p:txEl>
                                              <p:charRg st="0" end="24"/>
                                            </p:txEl>
                                          </p:spTgt>
                                        </p:tgtEl>
                                        <p:attrNameLst>
                                          <p:attrName>style.visibility</p:attrName>
                                        </p:attrNameLst>
                                      </p:cBhvr>
                                      <p:to>
                                        <p:strVal val="visible"/>
                                      </p:to>
                                    </p:set>
                                    <p:anim calcmode="lin" valueType="num">
                                      <p:cBhvr additive="base">
                                        <p:cTn id="10" dur="500" fill="hold"/>
                                        <p:tgtEl>
                                          <p:spTgt spid="66563">
                                            <p:txEl>
                                              <p:charRg st="0" end="24"/>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66563">
                                            <p:txEl>
                                              <p:charRg st="0" end="24"/>
                                            </p:txEl>
                                          </p:spTgt>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66563">
                                            <p:txEl>
                                              <p:charRg st="24" end="49"/>
                                            </p:txEl>
                                          </p:spTgt>
                                        </p:tgtEl>
                                        <p:attrNameLst>
                                          <p:attrName>style.visibility</p:attrName>
                                        </p:attrNameLst>
                                      </p:cBhvr>
                                      <p:to>
                                        <p:strVal val="visible"/>
                                      </p:to>
                                    </p:set>
                                    <p:anim calcmode="lin" valueType="num">
                                      <p:cBhvr additive="base">
                                        <p:cTn id="14" dur="500" fill="hold"/>
                                        <p:tgtEl>
                                          <p:spTgt spid="66563">
                                            <p:txEl>
                                              <p:charRg st="24" end="49"/>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6563">
                                            <p:txEl>
                                              <p:charRg st="24" end="49"/>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6563">
                                            <p:txEl>
                                              <p:charRg st="49" end="74"/>
                                            </p:txEl>
                                          </p:spTgt>
                                        </p:tgtEl>
                                        <p:attrNameLst>
                                          <p:attrName>style.visibility</p:attrName>
                                        </p:attrNameLst>
                                      </p:cBhvr>
                                      <p:to>
                                        <p:strVal val="visible"/>
                                      </p:to>
                                    </p:set>
                                    <p:anim calcmode="lin" valueType="num">
                                      <p:cBhvr additive="base">
                                        <p:cTn id="18" dur="500" fill="hold"/>
                                        <p:tgtEl>
                                          <p:spTgt spid="66563">
                                            <p:txEl>
                                              <p:charRg st="49" end="7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6563">
                                            <p:txEl>
                                              <p:charRg st="49" end="74"/>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6563">
                                            <p:txEl>
                                              <p:charRg st="74" end="109"/>
                                            </p:txEl>
                                          </p:spTgt>
                                        </p:tgtEl>
                                        <p:attrNameLst>
                                          <p:attrName>style.visibility</p:attrName>
                                        </p:attrNameLst>
                                      </p:cBhvr>
                                      <p:to>
                                        <p:strVal val="visible"/>
                                      </p:to>
                                    </p:set>
                                    <p:anim calcmode="lin" valueType="num">
                                      <p:cBhvr additive="base">
                                        <p:cTn id="22" dur="500" fill="hold"/>
                                        <p:tgtEl>
                                          <p:spTgt spid="66563">
                                            <p:txEl>
                                              <p:charRg st="74" end="109"/>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6563">
                                            <p:txEl>
                                              <p:charRg st="74" end="10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Rectangle 2"/>
          <p:cNvSpPr>
            <a:spLocks noGrp="1"/>
          </p:cNvSpPr>
          <p:nvPr>
            <p:ph type="title"/>
          </p:nvPr>
        </p:nvSpPr>
        <p:spPr>
          <a:xfrm>
            <a:off x="250825" y="-19050"/>
            <a:ext cx="7680325" cy="1371600"/>
          </a:xfrm>
        </p:spPr>
        <p:txBody>
          <a:bodyPr vert="horz" wrap="square" lIns="91440" tIns="45720" rIns="91440" bIns="45720" anchor="ctr"/>
          <a:p>
            <a:pPr eaLnBrk="1" hangingPunct="1"/>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ea typeface="宋体" panose="02010600030101010101" pitchFamily="2" charset="-122"/>
              </a:rPr>
              <a:t>错误处理</a:t>
            </a:r>
            <a:endParaRPr lang="zh-CN" altLang="en-US" sz="3200" dirty="0">
              <a:ea typeface="宋体" panose="02010600030101010101" pitchFamily="2" charset="-122"/>
            </a:endParaRPr>
          </a:p>
        </p:txBody>
      </p:sp>
      <p:sp>
        <p:nvSpPr>
          <p:cNvPr id="158723" name="Rectangle 3"/>
          <p:cNvSpPr>
            <a:spLocks noGrp="1" noChangeArrowheads="1"/>
          </p:cNvSpPr>
          <p:nvPr>
            <p:ph idx="1"/>
          </p:nvPr>
        </p:nvSpPr>
        <p:spPr>
          <a:xfrm>
            <a:off x="250825" y="1268413"/>
            <a:ext cx="8424863" cy="5113338"/>
          </a:xfrm>
        </p:spPr>
        <p:txBody>
          <a:bodyPr vert="horz" wrap="square" lIns="91440" tIns="45720" rIns="91440" bIns="45720" numCol="1" anchor="t" anchorCtr="0" compatLnSpc="1"/>
          <a:lstStyle/>
          <a:p>
            <a:pPr marL="182880" marR="0" lvl="0" indent="-182880" algn="just" defTabSz="914400" rtl="0" eaLnBrk="1" fontAlgn="base" latinLnBrk="0" hangingPunct="1">
              <a:lnSpc>
                <a:spcPct val="150000"/>
              </a:lnSpc>
              <a:spcBef>
                <a:spcPts val="900"/>
              </a:spcBef>
              <a:spcAft>
                <a:spcPct val="0"/>
              </a:spcAft>
              <a:buClr>
                <a:srgbClr val="262626"/>
              </a:buClr>
              <a:buSzTx/>
              <a:buFont typeface="Garamond" panose="02020404030301010803" pitchFamily="18" charset="0"/>
              <a:buChar char="◦"/>
              <a:defRPr/>
            </a:pPr>
            <a:r>
              <a:rPr kumimoji="0" lang="zh-CN" altLang="en-US" sz="3200" b="0" i="0" u="none" strike="noStrike" kern="1200" cap="none" spc="0" normalizeH="0" baseline="0" noProof="0" dirty="0" smtClean="0">
                <a:ln>
                  <a:noFill/>
                </a:ln>
                <a:solidFill>
                  <a:schemeClr val="tx2">
                    <a:lumMod val="75000"/>
                  </a:schemeClr>
                </a:solidFill>
                <a:effectLst/>
                <a:uLnTx/>
                <a:uFillTx/>
                <a:latin typeface="+mn-lt"/>
                <a:ea typeface="+mn-ea"/>
                <a:cs typeface="+mn-cs"/>
              </a:rPr>
              <a:t>好的设计应该能预见各种出错条件</a:t>
            </a:r>
            <a:r>
              <a:rPr kumimoji="0" lang="en-US" altLang="zh-CN" sz="3200" b="0" i="0" u="none" strike="noStrike" kern="1200" cap="none" spc="0" normalizeH="0" baseline="0" noProof="0" dirty="0" smtClean="0">
                <a:ln>
                  <a:noFill/>
                </a:ln>
                <a:solidFill>
                  <a:schemeClr val="tx2">
                    <a:lumMod val="75000"/>
                  </a:schemeClr>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2">
                    <a:lumMod val="75000"/>
                  </a:schemeClr>
                </a:solidFill>
                <a:effectLst/>
                <a:uLnTx/>
                <a:uFillTx/>
                <a:latin typeface="+mn-lt"/>
                <a:ea typeface="+mn-ea"/>
                <a:cs typeface="+mn-cs"/>
              </a:rPr>
              <a:t>并预设各种出错处理设施</a:t>
            </a:r>
            <a:r>
              <a:rPr kumimoji="0" lang="en-US" altLang="zh-CN" sz="3200" b="0" i="0" u="none" strike="noStrike" kern="1200" cap="none" spc="0" normalizeH="0" baseline="0" noProof="0" dirty="0" smtClean="0">
                <a:ln>
                  <a:noFill/>
                </a:ln>
                <a:solidFill>
                  <a:schemeClr val="tx2">
                    <a:lumMod val="75000"/>
                  </a:schemeClr>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2">
                    <a:lumMod val="75000"/>
                  </a:schemeClr>
                </a:solidFill>
                <a:effectLst/>
                <a:uLnTx/>
                <a:uFillTx/>
                <a:latin typeface="+mn-lt"/>
                <a:ea typeface="+mn-ea"/>
                <a:cs typeface="+mn-cs"/>
              </a:rPr>
              <a:t>出错处理设施也需要测试。</a:t>
            </a:r>
            <a:endParaRPr kumimoji="0" lang="zh-CN" altLang="en-US" sz="32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Garamond" panose="02020404030301010803" pitchFamily="18" charset="0"/>
              <a:buChar char="◦"/>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检验程序中的出错处理可能面对的情况有：</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（1）对运行发生的</a:t>
            </a:r>
            <a:r>
              <a:rPr kumimoji="0" lang="zh-CN" altLang="en-US" sz="2800" b="0" i="0" u="none" strike="noStrike" kern="1200" cap="none" spc="0" normalizeH="0" baseline="0" noProof="0" dirty="0" smtClean="0">
                <a:ln>
                  <a:noFill/>
                </a:ln>
                <a:solidFill>
                  <a:srgbClr val="0066FF"/>
                </a:solidFill>
                <a:effectLst/>
                <a:uLnTx/>
                <a:uFillTx/>
                <a:latin typeface="+mn-lt"/>
                <a:ea typeface="+mn-ea"/>
                <a:cs typeface="+mn-cs"/>
              </a:rPr>
              <a:t>错误描述难以理解</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（2）所报告的错误与实际遇到的错误</a:t>
            </a:r>
            <a:r>
              <a:rPr kumimoji="0" lang="zh-CN" altLang="en-US" sz="2800" b="1" i="0" u="none" strike="noStrike" kern="1200" cap="none" spc="0" normalizeH="0" baseline="0" noProof="0" dirty="0" smtClean="0">
                <a:ln>
                  <a:noFill/>
                </a:ln>
                <a:solidFill>
                  <a:srgbClr val="0066FF"/>
                </a:solidFill>
                <a:effectLst/>
                <a:uLnTx/>
                <a:uFillTx/>
                <a:latin typeface="+mn-lt"/>
                <a:ea typeface="+mn-ea"/>
                <a:cs typeface="+mn-cs"/>
              </a:rPr>
              <a:t>不一致</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（3）出错后，在错误处理之前就引起</a:t>
            </a:r>
            <a:r>
              <a:rPr kumimoji="0" lang="zh-CN" altLang="en-US" sz="2800" b="0" i="0" u="none" strike="noStrike" kern="1200" cap="none" spc="0" normalizeH="0" baseline="0" noProof="0" dirty="0" smtClean="0">
                <a:ln>
                  <a:noFill/>
                </a:ln>
                <a:solidFill>
                  <a:srgbClr val="0066FF"/>
                </a:solidFill>
                <a:effectLst/>
                <a:uLnTx/>
                <a:uFillTx/>
                <a:latin typeface="+mn-lt"/>
                <a:ea typeface="+mn-ea"/>
                <a:cs typeface="+mn-cs"/>
              </a:rPr>
              <a:t>系统的干预</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（4）异常处理</a:t>
            </a:r>
            <a:r>
              <a:rPr kumimoji="0" lang="zh-CN" altLang="en-US" sz="2800" b="0" i="0" u="none" strike="noStrike" kern="1200" cap="none" spc="0" normalizeH="0" baseline="0" noProof="0" dirty="0" smtClean="0">
                <a:ln>
                  <a:noFill/>
                </a:ln>
                <a:solidFill>
                  <a:srgbClr val="0066FF"/>
                </a:solidFill>
                <a:effectLst/>
                <a:uLnTx/>
                <a:uFillTx/>
                <a:latin typeface="+mn-lt"/>
                <a:ea typeface="+mn-ea"/>
                <a:cs typeface="+mn-cs"/>
              </a:rPr>
              <a:t>不当</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182880" marR="0" lvl="0" indent="-182880" algn="just" defTabSz="914400" rtl="0" eaLnBrk="1" fontAlgn="base" latinLnBrk="0" hangingPunct="1">
              <a:lnSpc>
                <a:spcPct val="105000"/>
              </a:lnSpc>
              <a:spcBef>
                <a:spcPts val="900"/>
              </a:spcBef>
              <a:spcAft>
                <a:spcPct val="0"/>
              </a:spcAft>
              <a:buClr>
                <a:srgbClr val="262626"/>
              </a:buClr>
              <a:buSzTx/>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（5）提供的错误信息不足，以至于无法找到错误的</a:t>
            </a:r>
            <a:r>
              <a:rPr kumimoji="0" lang="zh-CN" altLang="en-US" sz="2800" b="0" i="0" u="none" strike="noStrike" kern="1200" cap="none" spc="0" normalizeH="0" baseline="0" noProof="0" dirty="0" smtClean="0">
                <a:ln>
                  <a:noFill/>
                </a:ln>
                <a:solidFill>
                  <a:srgbClr val="0066FF"/>
                </a:solidFill>
                <a:effectLst/>
                <a:uLnTx/>
                <a:uFillTx/>
                <a:latin typeface="+mn-lt"/>
                <a:ea typeface="+mn-ea"/>
                <a:cs typeface="+mn-cs"/>
              </a:rPr>
              <a:t>原因</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arn(outVertical)">
                                      <p:cBhvr>
                                        <p:cTn id="7" dur="500"/>
                                        <p:tgtEl>
                                          <p:spTgt spid="1587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8723">
                                            <p:txEl>
                                              <p:charRg st="0" end="41"/>
                                            </p:txEl>
                                          </p:spTgt>
                                        </p:tgtEl>
                                        <p:attrNameLst>
                                          <p:attrName>style.visibility</p:attrName>
                                        </p:attrNameLst>
                                      </p:cBhvr>
                                      <p:to>
                                        <p:strVal val="visible"/>
                                      </p:to>
                                    </p:set>
                                    <p:animEffect transition="in" filter="wipe(left)">
                                      <p:cBhvr>
                                        <p:cTn id="10" dur="500"/>
                                        <p:tgtEl>
                                          <p:spTgt spid="158723">
                                            <p:txEl>
                                              <p:charRg st="0"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a:spLocks noGrp="1"/>
          </p:cNvSpPr>
          <p:nvPr>
            <p:ph type="title"/>
          </p:nvPr>
        </p:nvSpPr>
        <p:spPr>
          <a:xfrm>
            <a:off x="395288" y="188913"/>
            <a:ext cx="7680325" cy="792162"/>
          </a:xfrm>
        </p:spPr>
        <p:txBody>
          <a:bodyPr vert="horz" wrap="square" lIns="91440" tIns="45720" rIns="91440" bIns="45720" anchor="ctr"/>
          <a:p>
            <a:r>
              <a:rPr lang="zh-CN" altLang="en-US" dirty="0">
                <a:ea typeface="宋体" panose="02010600030101010101" pitchFamily="2" charset="-122"/>
              </a:rPr>
              <a:t>单元测试的主要任务</a:t>
            </a:r>
            <a:r>
              <a:rPr lang="en-US" altLang="zh-CN" sz="3200" dirty="0">
                <a:ea typeface="宋体" panose="02010600030101010101" pitchFamily="2" charset="-122"/>
              </a:rPr>
              <a:t>-</a:t>
            </a:r>
            <a:r>
              <a:rPr lang="zh-CN" altLang="en-US" sz="3200" dirty="0">
                <a:ea typeface="宋体" panose="02010600030101010101" pitchFamily="2" charset="-122"/>
              </a:rPr>
              <a:t>模块接口</a:t>
            </a:r>
            <a:endParaRPr lang="zh-CN" altLang="en-US" sz="3200" dirty="0">
              <a:ea typeface="宋体" panose="02010600030101010101" pitchFamily="2" charset="-122"/>
            </a:endParaRPr>
          </a:p>
        </p:txBody>
      </p:sp>
      <p:sp>
        <p:nvSpPr>
          <p:cNvPr id="63491" name="Rectangle 3"/>
          <p:cNvSpPr>
            <a:spLocks noGrp="1"/>
          </p:cNvSpPr>
          <p:nvPr>
            <p:ph idx="1"/>
          </p:nvPr>
        </p:nvSpPr>
        <p:spPr>
          <a:xfrm>
            <a:off x="611188" y="981075"/>
            <a:ext cx="7680325" cy="604838"/>
          </a:xfrm>
        </p:spPr>
        <p:txBody>
          <a:bodyPr vert="horz" wrap="square" lIns="91440" tIns="45720" rIns="91440" bIns="45720" numCol="1" anchor="t" anchorCtr="0" compatLnSpc="1"/>
          <a:lstStyle/>
          <a:p>
            <a:pPr marL="182880" marR="0" lvl="0" indent="-182880" algn="l" defTabSz="914400" rtl="0" eaLnBrk="0" fontAlgn="base" latinLnBrk="0" hangingPunct="0">
              <a:lnSpc>
                <a:spcPct val="100000"/>
              </a:lnSpc>
              <a:spcBef>
                <a:spcPts val="900"/>
              </a:spcBef>
              <a:spcAft>
                <a:spcPct val="0"/>
              </a:spcAft>
              <a:buClr>
                <a:srgbClr val="262626"/>
              </a:buClr>
              <a:buSzTx/>
              <a:buFont typeface="Garamond" panose="02020404030301010803" pitchFamily="18" charset="0"/>
              <a:buChar char="◦"/>
              <a:defRPr/>
            </a:pPr>
            <a:r>
              <a:rPr kumimoji="0" lang="zh-CN" altLang="en-US" sz="2800" b="0" i="0" u="none" strike="noStrike" kern="1200" cap="none" spc="0" normalizeH="0" baseline="0" noProof="0" dirty="0" smtClean="0">
                <a:ln>
                  <a:noFill/>
                </a:ln>
                <a:solidFill>
                  <a:schemeClr val="tx2">
                    <a:lumMod val="75000"/>
                  </a:schemeClr>
                </a:solidFill>
                <a:effectLst/>
                <a:uLnTx/>
                <a:uFillTx/>
                <a:latin typeface="+mn-lt"/>
                <a:ea typeface="+mn-ea"/>
                <a:cs typeface="+mn-cs"/>
              </a:rPr>
              <a:t>检查进出程序单元的</a:t>
            </a:r>
            <a:r>
              <a:rPr kumimoji="0" lang="zh-CN" altLang="en-US" sz="2800" b="0" i="0" u="none" strike="noStrike" kern="1200" cap="none" spc="0" normalizeH="0" baseline="0" noProof="0" dirty="0" smtClean="0">
                <a:ln>
                  <a:noFill/>
                </a:ln>
                <a:solidFill>
                  <a:srgbClr val="FF0000"/>
                </a:solidFill>
                <a:effectLst/>
                <a:uLnTx/>
                <a:uFillTx/>
                <a:latin typeface="+mn-lt"/>
                <a:ea typeface="+mn-ea"/>
                <a:cs typeface="+mn-cs"/>
              </a:rPr>
              <a:t>数据流</a:t>
            </a:r>
            <a:r>
              <a:rPr kumimoji="0" lang="zh-CN" altLang="en-US" sz="2800" b="0" i="0" u="none" strike="noStrike" kern="1200" cap="none" spc="0" normalizeH="0" baseline="0" noProof="0" dirty="0" smtClean="0">
                <a:ln>
                  <a:noFill/>
                </a:ln>
                <a:solidFill>
                  <a:schemeClr val="tx2">
                    <a:lumMod val="75000"/>
                  </a:schemeClr>
                </a:solidFill>
                <a:effectLst/>
                <a:uLnTx/>
                <a:uFillTx/>
                <a:latin typeface="+mn-lt"/>
                <a:ea typeface="+mn-ea"/>
                <a:cs typeface="+mn-cs"/>
              </a:rPr>
              <a:t>是否正确。</a:t>
            </a:r>
            <a:endParaRPr kumimoji="0" lang="zh-CN" altLang="en-US" sz="28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p:txBody>
      </p:sp>
      <p:grpSp>
        <p:nvGrpSpPr>
          <p:cNvPr id="63498" name="Group 10"/>
          <p:cNvGrpSpPr/>
          <p:nvPr/>
        </p:nvGrpSpPr>
        <p:grpSpPr>
          <a:xfrm>
            <a:off x="2268538" y="1484313"/>
            <a:ext cx="6378575" cy="1552575"/>
            <a:chOff x="1474" y="1207"/>
            <a:chExt cx="4018" cy="978"/>
          </a:xfrm>
        </p:grpSpPr>
        <p:sp>
          <p:nvSpPr>
            <p:cNvPr id="40964" name="Oval 6"/>
            <p:cNvSpPr/>
            <p:nvPr/>
          </p:nvSpPr>
          <p:spPr>
            <a:xfrm>
              <a:off x="1474" y="1389"/>
              <a:ext cx="952" cy="635"/>
            </a:xfrm>
            <a:prstGeom prst="ellipse">
              <a:avLst/>
            </a:prstGeom>
            <a:solidFill>
              <a:srgbClr val="C33DB9"/>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参数</a:t>
              </a:r>
              <a:endParaRPr lang="zh-CN" altLang="en-US" dirty="0">
                <a:latin typeface="Arial" panose="020B0604020202020204" pitchFamily="34" charset="0"/>
              </a:endParaRPr>
            </a:p>
          </p:txBody>
        </p:sp>
        <p:sp>
          <p:nvSpPr>
            <p:cNvPr id="40965" name="AutoShape 7"/>
            <p:cNvSpPr/>
            <p:nvPr/>
          </p:nvSpPr>
          <p:spPr>
            <a:xfrm>
              <a:off x="2472" y="1253"/>
              <a:ext cx="317" cy="907"/>
            </a:xfrm>
            <a:prstGeom prst="leftBrace">
              <a:avLst>
                <a:gd name="adj1" fmla="val 23830"/>
                <a:gd name="adj2" fmla="val 50000"/>
              </a:avLst>
            </a:prstGeom>
            <a:noFill/>
            <a:ln w="57150" cap="flat" cmpd="sng">
              <a:solidFill>
                <a:schemeClr val="tx1"/>
              </a:solidFill>
              <a:prstDash val="solid"/>
              <a:round/>
              <a:headEnd type="none" w="med" len="med"/>
              <a:tailEnd type="none" w="med" len="med"/>
            </a:ln>
          </p:spPr>
          <p:txBody>
            <a:bodyPr wrap="none" anchor="ctr"/>
            <a:p>
              <a:pPr eaLnBrk="0" hangingPunct="0"/>
              <a:endParaRPr lang="zh-CN" altLang="en-US" dirty="0">
                <a:latin typeface="Arial" panose="020B0604020202020204" pitchFamily="34" charset="0"/>
              </a:endParaRPr>
            </a:p>
          </p:txBody>
        </p:sp>
        <p:sp>
          <p:nvSpPr>
            <p:cNvPr id="40966" name="Text Box 9"/>
            <p:cNvSpPr txBox="1"/>
            <p:nvPr/>
          </p:nvSpPr>
          <p:spPr>
            <a:xfrm>
              <a:off x="2880" y="1207"/>
              <a:ext cx="2612" cy="978"/>
            </a:xfrm>
            <a:prstGeom prst="rect">
              <a:avLst/>
            </a:prstGeom>
            <a:noFill/>
            <a:ln w="9525">
              <a:noFill/>
            </a:ln>
          </p:spPr>
          <p:txBody>
            <a:bodyPr wrap="none" anchor="t">
              <a:spAutoFit/>
            </a:bodyPr>
            <a:p>
              <a:pPr eaLnBrk="0" hangingPunct="0"/>
              <a:r>
                <a:rPr lang="zh-CN" altLang="en-US" dirty="0">
                  <a:latin typeface="Arial" panose="020B0604020202020204" pitchFamily="34" charset="0"/>
                </a:rPr>
                <a:t>数据参数</a:t>
              </a:r>
              <a:endParaRPr lang="zh-CN" altLang="en-US" dirty="0">
                <a:latin typeface="Arial" panose="020B0604020202020204" pitchFamily="34" charset="0"/>
              </a:endParaRPr>
            </a:p>
            <a:p>
              <a:pPr eaLnBrk="0" hangingPunct="0"/>
              <a:r>
                <a:rPr lang="zh-CN" altLang="en-US" dirty="0">
                  <a:latin typeface="Arial" panose="020B0604020202020204" pitchFamily="34" charset="0"/>
                </a:rPr>
                <a:t>形式参数的个数、顺序、属性</a:t>
              </a:r>
              <a:endParaRPr lang="zh-CN" altLang="en-US" dirty="0">
                <a:latin typeface="Arial" panose="020B0604020202020204" pitchFamily="34" charset="0"/>
              </a:endParaRPr>
            </a:p>
            <a:p>
              <a:pPr eaLnBrk="0" hangingPunct="0"/>
              <a:r>
                <a:rPr lang="zh-CN" altLang="en-US" dirty="0">
                  <a:latin typeface="Arial" panose="020B0604020202020204" pitchFamily="34" charset="0"/>
                </a:rPr>
                <a:t>参数类型的兼容性</a:t>
              </a:r>
              <a:endParaRPr lang="zh-CN" altLang="en-US" dirty="0">
                <a:latin typeface="Arial" panose="020B0604020202020204" pitchFamily="34" charset="0"/>
              </a:endParaRPr>
            </a:p>
            <a:p>
              <a:pPr eaLnBrk="0" hangingPunct="0"/>
              <a:r>
                <a:rPr lang="zh-CN" altLang="en-US" dirty="0">
                  <a:latin typeface="Arial" panose="020B0604020202020204" pitchFamily="34" charset="0"/>
                </a:rPr>
                <a:t>等等</a:t>
              </a:r>
              <a:endParaRPr lang="zh-CN" altLang="en-US" dirty="0">
                <a:latin typeface="Arial" panose="020B0604020202020204" pitchFamily="34" charset="0"/>
              </a:endParaRPr>
            </a:p>
          </p:txBody>
        </p:sp>
      </p:grpSp>
      <p:grpSp>
        <p:nvGrpSpPr>
          <p:cNvPr id="63503" name="Group 15"/>
          <p:cNvGrpSpPr/>
          <p:nvPr/>
        </p:nvGrpSpPr>
        <p:grpSpPr>
          <a:xfrm>
            <a:off x="323850" y="2997200"/>
            <a:ext cx="3095625" cy="3208338"/>
            <a:chOff x="204" y="1888"/>
            <a:chExt cx="1950" cy="2021"/>
          </a:xfrm>
        </p:grpSpPr>
        <p:sp>
          <p:nvSpPr>
            <p:cNvPr id="40968" name="Oval 12"/>
            <p:cNvSpPr/>
            <p:nvPr/>
          </p:nvSpPr>
          <p:spPr>
            <a:xfrm>
              <a:off x="249" y="1888"/>
              <a:ext cx="952" cy="635"/>
            </a:xfrm>
            <a:prstGeom prst="ellipse">
              <a:avLst/>
            </a:prstGeom>
            <a:solidFill>
              <a:srgbClr val="73D927"/>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文件</a:t>
              </a:r>
              <a:endParaRPr lang="zh-CN" altLang="en-US" dirty="0">
                <a:latin typeface="Arial" panose="020B0604020202020204" pitchFamily="34" charset="0"/>
              </a:endParaRPr>
            </a:p>
          </p:txBody>
        </p:sp>
        <p:sp>
          <p:nvSpPr>
            <p:cNvPr id="40969" name="AutoShape 13"/>
            <p:cNvSpPr/>
            <p:nvPr/>
          </p:nvSpPr>
          <p:spPr>
            <a:xfrm rot="5400000">
              <a:off x="589" y="2272"/>
              <a:ext cx="317" cy="907"/>
            </a:xfrm>
            <a:prstGeom prst="leftBrace">
              <a:avLst>
                <a:gd name="adj1" fmla="val 23830"/>
                <a:gd name="adj2" fmla="val 50000"/>
              </a:avLst>
            </a:prstGeom>
            <a:noFill/>
            <a:ln w="57150" cap="flat" cmpd="sng">
              <a:solidFill>
                <a:schemeClr val="tx1"/>
              </a:solidFill>
              <a:prstDash val="solid"/>
              <a:round/>
              <a:headEnd type="none" w="med" len="med"/>
              <a:tailEnd type="none" w="med" len="med"/>
            </a:ln>
          </p:spPr>
          <p:txBody>
            <a:bodyPr wrap="none" anchor="ctr"/>
            <a:p>
              <a:pPr eaLnBrk="0" hangingPunct="0"/>
              <a:endParaRPr lang="zh-CN" altLang="en-US" dirty="0">
                <a:latin typeface="Arial" panose="020B0604020202020204" pitchFamily="34" charset="0"/>
              </a:endParaRPr>
            </a:p>
          </p:txBody>
        </p:sp>
        <p:sp>
          <p:nvSpPr>
            <p:cNvPr id="40970" name="Text Box 14"/>
            <p:cNvSpPr txBox="1"/>
            <p:nvPr/>
          </p:nvSpPr>
          <p:spPr>
            <a:xfrm>
              <a:off x="204" y="2931"/>
              <a:ext cx="1950" cy="978"/>
            </a:xfrm>
            <a:prstGeom prst="rect">
              <a:avLst/>
            </a:prstGeom>
            <a:noFill/>
            <a:ln w="9525">
              <a:noFill/>
            </a:ln>
          </p:spPr>
          <p:txBody>
            <a:bodyPr anchor="t">
              <a:spAutoFit/>
            </a:bodyPr>
            <a:p>
              <a:pPr eaLnBrk="0" hangingPunct="0"/>
              <a:r>
                <a:rPr lang="zh-CN" altLang="en-US" dirty="0">
                  <a:latin typeface="Arial" panose="020B0604020202020204" pitchFamily="34" charset="0"/>
                </a:rPr>
                <a:t>文件的输入输出操作</a:t>
              </a:r>
              <a:endParaRPr lang="zh-CN" altLang="en-US" dirty="0">
                <a:latin typeface="Arial" panose="020B0604020202020204" pitchFamily="34" charset="0"/>
              </a:endParaRPr>
            </a:p>
            <a:p>
              <a:pPr eaLnBrk="0" hangingPunct="0"/>
              <a:r>
                <a:rPr lang="zh-CN" altLang="en-US" dirty="0">
                  <a:latin typeface="Arial" panose="020B0604020202020204" pitchFamily="34" charset="0"/>
                </a:rPr>
                <a:t>文件的属性</a:t>
              </a:r>
              <a:endParaRPr lang="zh-CN" altLang="en-US" dirty="0">
                <a:latin typeface="Arial" panose="020B0604020202020204" pitchFamily="34" charset="0"/>
              </a:endParaRPr>
            </a:p>
            <a:p>
              <a:pPr eaLnBrk="0" hangingPunct="0"/>
              <a:r>
                <a:rPr lang="zh-CN" altLang="en-US" dirty="0">
                  <a:latin typeface="Arial" panose="020B0604020202020204" pitchFamily="34" charset="0"/>
                </a:rPr>
                <a:t>文件的命令语句</a:t>
              </a:r>
              <a:endParaRPr lang="zh-CN" altLang="en-US" dirty="0">
                <a:latin typeface="Arial" panose="020B0604020202020204" pitchFamily="34" charset="0"/>
              </a:endParaRPr>
            </a:p>
            <a:p>
              <a:pPr eaLnBrk="0" hangingPunct="0"/>
              <a:r>
                <a:rPr lang="zh-CN" altLang="en-US" dirty="0">
                  <a:latin typeface="Arial" panose="020B0604020202020204" pitchFamily="34" charset="0"/>
                </a:rPr>
                <a:t>等等</a:t>
              </a:r>
              <a:endParaRPr lang="zh-CN" altLang="en-US" dirty="0">
                <a:latin typeface="Arial" panose="020B0604020202020204" pitchFamily="34" charset="0"/>
              </a:endParaRPr>
            </a:p>
          </p:txBody>
        </p:sp>
      </p:grpSp>
      <p:grpSp>
        <p:nvGrpSpPr>
          <p:cNvPr id="63504" name="Group 16"/>
          <p:cNvGrpSpPr/>
          <p:nvPr/>
        </p:nvGrpSpPr>
        <p:grpSpPr>
          <a:xfrm>
            <a:off x="6372225" y="3141663"/>
            <a:ext cx="3095625" cy="2486025"/>
            <a:chOff x="204" y="1888"/>
            <a:chExt cx="1950" cy="1566"/>
          </a:xfrm>
        </p:grpSpPr>
        <p:sp>
          <p:nvSpPr>
            <p:cNvPr id="40972" name="Oval 17"/>
            <p:cNvSpPr/>
            <p:nvPr/>
          </p:nvSpPr>
          <p:spPr>
            <a:xfrm>
              <a:off x="249" y="1888"/>
              <a:ext cx="952" cy="635"/>
            </a:xfrm>
            <a:prstGeom prst="ellipse">
              <a:avLst/>
            </a:prstGeom>
            <a:solidFill>
              <a:srgbClr val="CAE818"/>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全局变量</a:t>
              </a:r>
              <a:endParaRPr lang="zh-CN" altLang="en-US" dirty="0">
                <a:latin typeface="Arial" panose="020B0604020202020204" pitchFamily="34" charset="0"/>
              </a:endParaRPr>
            </a:p>
          </p:txBody>
        </p:sp>
        <p:sp>
          <p:nvSpPr>
            <p:cNvPr id="40973" name="AutoShape 18"/>
            <p:cNvSpPr/>
            <p:nvPr/>
          </p:nvSpPr>
          <p:spPr>
            <a:xfrm rot="5400000">
              <a:off x="589" y="2272"/>
              <a:ext cx="317" cy="907"/>
            </a:xfrm>
            <a:prstGeom prst="leftBrace">
              <a:avLst>
                <a:gd name="adj1" fmla="val 23830"/>
                <a:gd name="adj2" fmla="val 50000"/>
              </a:avLst>
            </a:prstGeom>
            <a:noFill/>
            <a:ln w="57150" cap="flat" cmpd="sng">
              <a:solidFill>
                <a:schemeClr val="tx1"/>
              </a:solidFill>
              <a:prstDash val="solid"/>
              <a:round/>
              <a:headEnd type="none" w="med" len="med"/>
              <a:tailEnd type="none" w="med" len="med"/>
            </a:ln>
          </p:spPr>
          <p:txBody>
            <a:bodyPr wrap="none" anchor="ctr"/>
            <a:p>
              <a:pPr eaLnBrk="0" hangingPunct="0"/>
              <a:endParaRPr lang="zh-CN" altLang="en-US" dirty="0">
                <a:latin typeface="Arial" panose="020B0604020202020204" pitchFamily="34" charset="0"/>
              </a:endParaRPr>
            </a:p>
          </p:txBody>
        </p:sp>
        <p:sp>
          <p:nvSpPr>
            <p:cNvPr id="40974" name="Text Box 19"/>
            <p:cNvSpPr txBox="1"/>
            <p:nvPr/>
          </p:nvSpPr>
          <p:spPr>
            <a:xfrm>
              <a:off x="204" y="2931"/>
              <a:ext cx="1950" cy="523"/>
            </a:xfrm>
            <a:prstGeom prst="rect">
              <a:avLst/>
            </a:prstGeom>
            <a:noFill/>
            <a:ln w="9525">
              <a:noFill/>
            </a:ln>
          </p:spPr>
          <p:txBody>
            <a:bodyPr anchor="t">
              <a:spAutoFit/>
            </a:bodyPr>
            <a:p>
              <a:pPr eaLnBrk="0" hangingPunct="0"/>
              <a:r>
                <a:rPr lang="zh-CN" altLang="en-US" dirty="0">
                  <a:latin typeface="Arial" panose="020B0604020202020204" pitchFamily="34" charset="0"/>
                </a:rPr>
                <a:t>变量的定义</a:t>
              </a:r>
              <a:endParaRPr lang="en-US" altLang="zh-CN" dirty="0">
                <a:latin typeface="Arial" panose="020B0604020202020204" pitchFamily="34" charset="0"/>
              </a:endParaRPr>
            </a:p>
            <a:p>
              <a:pPr eaLnBrk="0" hangingPunct="0"/>
              <a:r>
                <a:rPr lang="zh-CN" altLang="en-US" dirty="0">
                  <a:latin typeface="Arial" panose="020B0604020202020204" pitchFamily="34" charset="0"/>
                </a:rPr>
                <a:t>等等</a:t>
              </a:r>
              <a:endParaRPr lang="zh-CN" altLang="en-US" dirty="0">
                <a:latin typeface="Arial" panose="020B0604020202020204" pitchFamily="34" charset="0"/>
              </a:endParaRPr>
            </a:p>
          </p:txBody>
        </p:sp>
      </p:grpSp>
      <p:sp>
        <p:nvSpPr>
          <p:cNvPr id="63512" name="Oval 24"/>
          <p:cNvSpPr/>
          <p:nvPr/>
        </p:nvSpPr>
        <p:spPr>
          <a:xfrm>
            <a:off x="3779838" y="4941888"/>
            <a:ext cx="1512887" cy="1366837"/>
          </a:xfrm>
          <a:prstGeom prst="ellipse">
            <a:avLst/>
          </a:prstGeom>
          <a:solidFill>
            <a:srgbClr val="805BA5"/>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全程数据</a:t>
            </a:r>
            <a:endParaRPr lang="en-US" altLang="zh-CN" dirty="0">
              <a:latin typeface="Arial" panose="020B0604020202020204" pitchFamily="34" charset="0"/>
            </a:endParaRPr>
          </a:p>
          <a:p>
            <a:pPr algn="ctr" eaLnBrk="0" hangingPunct="0"/>
            <a:r>
              <a:rPr lang="zh-CN" altLang="en-US" dirty="0">
                <a:latin typeface="Arial" panose="020B0604020202020204" pitchFamily="34" charset="0"/>
              </a:rPr>
              <a:t>等等</a:t>
            </a:r>
            <a:endParaRPr lang="zh-CN" altLang="en-US" dirty="0">
              <a:latin typeface="Arial" panose="020B0604020202020204" pitchFamily="34" charset="0"/>
            </a:endParaRPr>
          </a:p>
        </p:txBody>
      </p:sp>
      <p:grpSp>
        <p:nvGrpSpPr>
          <p:cNvPr id="63517" name="Group 29"/>
          <p:cNvGrpSpPr/>
          <p:nvPr/>
        </p:nvGrpSpPr>
        <p:grpSpPr>
          <a:xfrm>
            <a:off x="1835150" y="2852738"/>
            <a:ext cx="4679950" cy="2089150"/>
            <a:chOff x="1156" y="1797"/>
            <a:chExt cx="2948" cy="1316"/>
          </a:xfrm>
        </p:grpSpPr>
        <p:sp>
          <p:nvSpPr>
            <p:cNvPr id="40977" name="AutoShape 4"/>
            <p:cNvSpPr/>
            <p:nvPr/>
          </p:nvSpPr>
          <p:spPr>
            <a:xfrm>
              <a:off x="1565" y="2205"/>
              <a:ext cx="2313" cy="454"/>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anchor="ctr"/>
            <a:p>
              <a:pPr algn="ctr" eaLnBrk="0" hangingPunct="0"/>
              <a:r>
                <a:rPr lang="zh-CN" altLang="en-US" dirty="0">
                  <a:latin typeface="Arial" panose="020B0604020202020204" pitchFamily="34" charset="0"/>
                </a:rPr>
                <a:t>模块接口测试的</a:t>
              </a:r>
              <a:r>
                <a:rPr lang="zh-CN" altLang="en-US" dirty="0">
                  <a:solidFill>
                    <a:srgbClr val="FF0000"/>
                  </a:solidFill>
                  <a:latin typeface="Arial" panose="020B0604020202020204" pitchFamily="34" charset="0"/>
                </a:rPr>
                <a:t>测试项目</a:t>
              </a:r>
              <a:endParaRPr lang="zh-CN" altLang="en-US" dirty="0">
                <a:solidFill>
                  <a:srgbClr val="FF0000"/>
                </a:solidFill>
                <a:latin typeface="Arial" panose="020B0604020202020204" pitchFamily="34" charset="0"/>
              </a:endParaRPr>
            </a:p>
          </p:txBody>
        </p:sp>
        <p:sp>
          <p:nvSpPr>
            <p:cNvPr id="40978" name="Line 25"/>
            <p:cNvSpPr/>
            <p:nvPr/>
          </p:nvSpPr>
          <p:spPr>
            <a:xfrm flipH="1" flipV="1">
              <a:off x="1973" y="1797"/>
              <a:ext cx="0" cy="408"/>
            </a:xfrm>
            <a:prstGeom prst="line">
              <a:avLst/>
            </a:prstGeom>
            <a:ln w="57150" cap="flat" cmpd="sng">
              <a:solidFill>
                <a:schemeClr val="tx1"/>
              </a:solidFill>
              <a:prstDash val="solid"/>
              <a:round/>
              <a:headEnd type="none" w="med" len="med"/>
              <a:tailEnd type="triangle" w="med" len="med"/>
            </a:ln>
          </p:spPr>
        </p:sp>
        <p:sp>
          <p:nvSpPr>
            <p:cNvPr id="40979" name="Line 26"/>
            <p:cNvSpPr/>
            <p:nvPr/>
          </p:nvSpPr>
          <p:spPr>
            <a:xfrm flipH="1" flipV="1">
              <a:off x="1156" y="2296"/>
              <a:ext cx="409" cy="0"/>
            </a:xfrm>
            <a:prstGeom prst="line">
              <a:avLst/>
            </a:prstGeom>
            <a:ln w="57150" cap="flat" cmpd="sng">
              <a:solidFill>
                <a:schemeClr val="tx1"/>
              </a:solidFill>
              <a:prstDash val="solid"/>
              <a:round/>
              <a:headEnd type="none" w="med" len="med"/>
              <a:tailEnd type="triangle" w="med" len="med"/>
            </a:ln>
          </p:spPr>
        </p:sp>
        <p:sp>
          <p:nvSpPr>
            <p:cNvPr id="40980" name="Line 27"/>
            <p:cNvSpPr/>
            <p:nvPr/>
          </p:nvSpPr>
          <p:spPr>
            <a:xfrm flipH="1">
              <a:off x="2835" y="2704"/>
              <a:ext cx="1" cy="409"/>
            </a:xfrm>
            <a:prstGeom prst="line">
              <a:avLst/>
            </a:prstGeom>
            <a:ln w="57150" cap="flat" cmpd="sng">
              <a:solidFill>
                <a:schemeClr val="tx1"/>
              </a:solidFill>
              <a:prstDash val="solid"/>
              <a:round/>
              <a:headEnd type="none" w="med" len="med"/>
              <a:tailEnd type="triangle" w="med" len="med"/>
            </a:ln>
          </p:spPr>
        </p:sp>
        <p:sp>
          <p:nvSpPr>
            <p:cNvPr id="40981" name="Line 28"/>
            <p:cNvSpPr/>
            <p:nvPr/>
          </p:nvSpPr>
          <p:spPr>
            <a:xfrm flipV="1">
              <a:off x="3878" y="2296"/>
              <a:ext cx="226" cy="0"/>
            </a:xfrm>
            <a:prstGeom prst="line">
              <a:avLst/>
            </a:prstGeom>
            <a:ln w="57150" cap="flat" cmpd="sng">
              <a:solidFill>
                <a:schemeClr val="tx1"/>
              </a:solidFill>
              <a:prstDash val="solid"/>
              <a:round/>
              <a:headEnd type="none" w="med" len="med"/>
              <a:tailEnd type="triangl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3491">
                                            <p:txEl>
                                              <p:charRg st="0" end="18"/>
                                            </p:txEl>
                                          </p:spTgt>
                                        </p:tgtEl>
                                        <p:attrNameLst>
                                          <p:attrName>style.visibility</p:attrName>
                                        </p:attrNameLst>
                                      </p:cBhvr>
                                      <p:to>
                                        <p:strVal val="visible"/>
                                      </p:to>
                                    </p:set>
                                    <p:animEffect transition="in" filter="wheel(1)">
                                      <p:cBhvr>
                                        <p:cTn id="7" dur="2000"/>
                                        <p:tgtEl>
                                          <p:spTgt spid="63491">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3517"/>
                                        </p:tgtEl>
                                        <p:attrNameLst>
                                          <p:attrName>style.visibility</p:attrName>
                                        </p:attrNameLst>
                                      </p:cBhvr>
                                      <p:to>
                                        <p:strVal val="visible"/>
                                      </p:to>
                                    </p:set>
                                    <p:animEffect transition="in" filter="wheel(1)">
                                      <p:cBhvr>
                                        <p:cTn id="12" dur="2000"/>
                                        <p:tgtEl>
                                          <p:spTgt spid="635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3498"/>
                                        </p:tgtEl>
                                        <p:attrNameLst>
                                          <p:attrName>style.visibility</p:attrName>
                                        </p:attrNameLst>
                                      </p:cBhvr>
                                      <p:to>
                                        <p:strVal val="visible"/>
                                      </p:to>
                                    </p:set>
                                    <p:animEffect transition="in" filter="wheel(1)">
                                      <p:cBhvr>
                                        <p:cTn id="17" dur="2000"/>
                                        <p:tgtEl>
                                          <p:spTgt spid="6349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3503"/>
                                        </p:tgtEl>
                                        <p:attrNameLst>
                                          <p:attrName>style.visibility</p:attrName>
                                        </p:attrNameLst>
                                      </p:cBhvr>
                                      <p:to>
                                        <p:strVal val="visible"/>
                                      </p:to>
                                    </p:set>
                                    <p:animEffect transition="in" filter="circle(in)">
                                      <p:cBhvr>
                                        <p:cTn id="22" dur="2000"/>
                                        <p:tgtEl>
                                          <p:spTgt spid="6350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3504"/>
                                        </p:tgtEl>
                                        <p:attrNameLst>
                                          <p:attrName>style.visibility</p:attrName>
                                        </p:attrNameLst>
                                      </p:cBhvr>
                                      <p:to>
                                        <p:strVal val="visible"/>
                                      </p:to>
                                    </p:set>
                                    <p:anim calcmode="lin" valueType="num">
                                      <p:cBhvr additive="base">
                                        <p:cTn id="27" dur="500" fill="hold"/>
                                        <p:tgtEl>
                                          <p:spTgt spid="63504"/>
                                        </p:tgtEl>
                                        <p:attrNameLst>
                                          <p:attrName>ppt_x</p:attrName>
                                        </p:attrNameLst>
                                      </p:cBhvr>
                                      <p:tavLst>
                                        <p:tav tm="0">
                                          <p:val>
                                            <p:strVal val="#ppt_x"/>
                                          </p:val>
                                        </p:tav>
                                        <p:tav tm="100000">
                                          <p:val>
                                            <p:strVal val="#ppt_x"/>
                                          </p:val>
                                        </p:tav>
                                      </p:tavLst>
                                    </p:anim>
                                    <p:anim calcmode="lin" valueType="num">
                                      <p:cBhvr additive="base">
                                        <p:cTn id="28" dur="500" fill="hold"/>
                                        <p:tgtEl>
                                          <p:spTgt spid="6350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3512"/>
                                        </p:tgtEl>
                                        <p:attrNameLst>
                                          <p:attrName>style.visibility</p:attrName>
                                        </p:attrNameLst>
                                      </p:cBhvr>
                                      <p:to>
                                        <p:strVal val="visible"/>
                                      </p:to>
                                    </p:set>
                                    <p:anim calcmode="lin" valueType="num">
                                      <p:cBhvr additive="base">
                                        <p:cTn id="33" dur="500" fill="hold"/>
                                        <p:tgtEl>
                                          <p:spTgt spid="63512"/>
                                        </p:tgtEl>
                                        <p:attrNameLst>
                                          <p:attrName>ppt_x</p:attrName>
                                        </p:attrNameLst>
                                      </p:cBhvr>
                                      <p:tavLst>
                                        <p:tav tm="0">
                                          <p:val>
                                            <p:strVal val="#ppt_x"/>
                                          </p:val>
                                        </p:tav>
                                        <p:tav tm="100000">
                                          <p:val>
                                            <p:strVal val="#ppt_x"/>
                                          </p:val>
                                        </p:tav>
                                      </p:tavLst>
                                    </p:anim>
                                    <p:anim calcmode="lin" valueType="num">
                                      <p:cBhvr additive="base">
                                        <p:cTn id="34" dur="500" fill="hold"/>
                                        <p:tgtEl>
                                          <p:spTgt spid="635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P spid="635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a:xfrm>
            <a:off x="323850" y="55563"/>
            <a:ext cx="7680325" cy="1371600"/>
          </a:xfrm>
        </p:spPr>
        <p:txBody>
          <a:bodyPr vert="horz" wrap="square" lIns="91440" tIns="45720" rIns="91440" bIns="45720" anchor="ctr"/>
          <a:p>
            <a:r>
              <a:rPr lang="zh-CN" altLang="en-US" dirty="0">
                <a:ea typeface="宋体" panose="02010600030101010101" pitchFamily="2" charset="-122"/>
              </a:rPr>
              <a:t>主要目标</a:t>
            </a:r>
            <a:endParaRPr lang="zh-CN" altLang="en-US" dirty="0">
              <a:ea typeface="宋体" panose="02010600030101010101" pitchFamily="2" charset="-122"/>
            </a:endParaRPr>
          </a:p>
        </p:txBody>
      </p:sp>
      <p:grpSp>
        <p:nvGrpSpPr>
          <p:cNvPr id="9" name="组合 8"/>
          <p:cNvGrpSpPr/>
          <p:nvPr/>
        </p:nvGrpSpPr>
        <p:grpSpPr>
          <a:xfrm>
            <a:off x="1474788" y="1246188"/>
            <a:ext cx="5256212" cy="719137"/>
            <a:chOff x="2123728" y="2085274"/>
            <a:chExt cx="5256584" cy="720080"/>
          </a:xfrm>
        </p:grpSpPr>
        <p:sp>
          <p:nvSpPr>
            <p:cNvPr id="7" name="圆角矩形 6"/>
            <p:cNvSpPr/>
            <p:nvPr/>
          </p:nvSpPr>
          <p:spPr>
            <a:xfrm>
              <a:off x="2987389" y="2132961"/>
              <a:ext cx="4392923" cy="6247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lt"/>
                  <a:ea typeface="+mn-ea"/>
                  <a:cs typeface="+mn-cs"/>
                </a:rPr>
                <a:t>单元测试</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4" name="椭圆 3"/>
            <p:cNvSpPr/>
            <p:nvPr/>
          </p:nvSpPr>
          <p:spPr>
            <a:xfrm>
              <a:off x="2123728" y="2085274"/>
              <a:ext cx="1079576" cy="720080"/>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一</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grpSp>
        <p:nvGrpSpPr>
          <p:cNvPr id="10" name="组合 9"/>
          <p:cNvGrpSpPr/>
          <p:nvPr/>
        </p:nvGrpSpPr>
        <p:grpSpPr>
          <a:xfrm>
            <a:off x="1503998" y="2242503"/>
            <a:ext cx="5264150" cy="720725"/>
            <a:chOff x="2123728" y="3178766"/>
            <a:chExt cx="5264414" cy="720080"/>
          </a:xfrm>
        </p:grpSpPr>
        <p:sp>
          <p:nvSpPr>
            <p:cNvPr id="8" name="圆角矩形 7"/>
            <p:cNvSpPr/>
            <p:nvPr/>
          </p:nvSpPr>
          <p:spPr>
            <a:xfrm>
              <a:off x="2995309" y="3272344"/>
              <a:ext cx="4392833" cy="6249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lt"/>
                  <a:ea typeface="+mn-ea"/>
                  <a:cs typeface="+mn-cs"/>
                </a:rPr>
                <a:t>集成测试</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5" name="椭圆 4"/>
            <p:cNvSpPr/>
            <p:nvPr/>
          </p:nvSpPr>
          <p:spPr>
            <a:xfrm>
              <a:off x="2123728" y="3178766"/>
              <a:ext cx="1079554" cy="720080"/>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二</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grpSp>
        <p:nvGrpSpPr>
          <p:cNvPr id="11" name="组合 10"/>
          <p:cNvGrpSpPr/>
          <p:nvPr/>
        </p:nvGrpSpPr>
        <p:grpSpPr>
          <a:xfrm>
            <a:off x="1466850" y="3238500"/>
            <a:ext cx="5264150" cy="720725"/>
            <a:chOff x="2123728" y="3178766"/>
            <a:chExt cx="5264414" cy="720080"/>
          </a:xfrm>
        </p:grpSpPr>
        <p:sp>
          <p:nvSpPr>
            <p:cNvPr id="12" name="圆角矩形 11"/>
            <p:cNvSpPr/>
            <p:nvPr/>
          </p:nvSpPr>
          <p:spPr>
            <a:xfrm>
              <a:off x="2995310" y="3272345"/>
              <a:ext cx="4392832" cy="6249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lt"/>
                  <a:ea typeface="+mn-ea"/>
                  <a:cs typeface="+mn-cs"/>
                </a:rPr>
                <a:t>确认测试</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13" name="椭圆 12"/>
            <p:cNvSpPr/>
            <p:nvPr/>
          </p:nvSpPr>
          <p:spPr>
            <a:xfrm>
              <a:off x="2123728" y="3178766"/>
              <a:ext cx="1079554" cy="720080"/>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三</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grpSp>
        <p:nvGrpSpPr>
          <p:cNvPr id="2" name="组合 1"/>
          <p:cNvGrpSpPr/>
          <p:nvPr/>
        </p:nvGrpSpPr>
        <p:grpSpPr>
          <a:xfrm>
            <a:off x="1475105" y="5593080"/>
            <a:ext cx="5264150" cy="720725"/>
            <a:chOff x="2123728" y="3178766"/>
            <a:chExt cx="5264414" cy="720080"/>
          </a:xfrm>
        </p:grpSpPr>
        <p:sp>
          <p:nvSpPr>
            <p:cNvPr id="3" name="圆角矩形 2"/>
            <p:cNvSpPr/>
            <p:nvPr/>
          </p:nvSpPr>
          <p:spPr>
            <a:xfrm>
              <a:off x="2995310" y="3272345"/>
              <a:ext cx="4392832" cy="6249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lt"/>
                  <a:ea typeface="+mn-ea"/>
                  <a:cs typeface="+mn-cs"/>
                </a:rPr>
                <a:t>验收测试</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6" name="椭圆 5"/>
            <p:cNvSpPr/>
            <p:nvPr/>
          </p:nvSpPr>
          <p:spPr>
            <a:xfrm>
              <a:off x="2123728" y="3178766"/>
              <a:ext cx="1079554" cy="720080"/>
            </a:xfrm>
            <a:prstGeom prst="ellipse">
              <a:avLst/>
            </a:prstGeom>
          </p:spPr>
          <p:style>
            <a:lnRef idx="1">
              <a:schemeClr val="accent3"/>
            </a:lnRef>
            <a:fillRef idx="2">
              <a:schemeClr val="accent3"/>
            </a:fillRef>
            <a:effectRef idx="1">
              <a:schemeClr val="accent3"/>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五</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grpSp>
        <p:nvGrpSpPr>
          <p:cNvPr id="17" name="组合 16"/>
          <p:cNvGrpSpPr/>
          <p:nvPr/>
        </p:nvGrpSpPr>
        <p:grpSpPr>
          <a:xfrm>
            <a:off x="1466850" y="4401185"/>
            <a:ext cx="5264150" cy="720725"/>
            <a:chOff x="2123728" y="3178766"/>
            <a:chExt cx="5264414" cy="720080"/>
          </a:xfrm>
        </p:grpSpPr>
        <p:sp>
          <p:nvSpPr>
            <p:cNvPr id="18" name="圆角矩形 17"/>
            <p:cNvSpPr/>
            <p:nvPr/>
          </p:nvSpPr>
          <p:spPr>
            <a:xfrm>
              <a:off x="2995310" y="3272345"/>
              <a:ext cx="4392832" cy="6249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lt"/>
                  <a:ea typeface="+mn-ea"/>
                  <a:cs typeface="+mn-cs"/>
                </a:rPr>
                <a:t>系统测试</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19" name="椭圆 18"/>
            <p:cNvSpPr/>
            <p:nvPr/>
          </p:nvSpPr>
          <p:spPr>
            <a:xfrm>
              <a:off x="2123728" y="3178766"/>
              <a:ext cx="1079554" cy="720080"/>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四</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down)">
                                      <p:cBhvr>
                                        <p:cTn id="61" dur="580">
                                          <p:stCondLst>
                                            <p:cond delay="0"/>
                                          </p:stCondLst>
                                        </p:cTn>
                                        <p:tgtEl>
                                          <p:spTgt spid="2"/>
                                        </p:tgtEl>
                                      </p:cBhvr>
                                    </p:animEffect>
                                    <p:anim calcmode="lin" valueType="num">
                                      <p:cBhvr>
                                        <p:cTn id="6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2"/>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2"/>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2"/>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2"/>
                                        </p:tgtEl>
                                      </p:cBhvr>
                                      <p:to x="100000" y="60000"/>
                                    </p:animScale>
                                    <p:animScale>
                                      <p:cBhvr>
                                        <p:cTn id="68" dur="166" decel="50000">
                                          <p:stCondLst>
                                            <p:cond delay="676"/>
                                          </p:stCondLst>
                                        </p:cTn>
                                        <p:tgtEl>
                                          <p:spTgt spid="2"/>
                                        </p:tgtEl>
                                      </p:cBhvr>
                                      <p:to x="100000" y="100000"/>
                                    </p:animScale>
                                    <p:animScale>
                                      <p:cBhvr>
                                        <p:cTn id="69" dur="26">
                                          <p:stCondLst>
                                            <p:cond delay="1312"/>
                                          </p:stCondLst>
                                        </p:cTn>
                                        <p:tgtEl>
                                          <p:spTgt spid="2"/>
                                        </p:tgtEl>
                                      </p:cBhvr>
                                      <p:to x="100000" y="80000"/>
                                    </p:animScale>
                                    <p:animScale>
                                      <p:cBhvr>
                                        <p:cTn id="70" dur="166" decel="50000">
                                          <p:stCondLst>
                                            <p:cond delay="1338"/>
                                          </p:stCondLst>
                                        </p:cTn>
                                        <p:tgtEl>
                                          <p:spTgt spid="2"/>
                                        </p:tgtEl>
                                      </p:cBhvr>
                                      <p:to x="100000" y="100000"/>
                                    </p:animScale>
                                    <p:animScale>
                                      <p:cBhvr>
                                        <p:cTn id="71" dur="26">
                                          <p:stCondLst>
                                            <p:cond delay="1642"/>
                                          </p:stCondLst>
                                        </p:cTn>
                                        <p:tgtEl>
                                          <p:spTgt spid="2"/>
                                        </p:tgtEl>
                                      </p:cBhvr>
                                      <p:to x="100000" y="90000"/>
                                    </p:animScale>
                                    <p:animScale>
                                      <p:cBhvr>
                                        <p:cTn id="72" dur="166" decel="50000">
                                          <p:stCondLst>
                                            <p:cond delay="1668"/>
                                          </p:stCondLst>
                                        </p:cTn>
                                        <p:tgtEl>
                                          <p:spTgt spid="2"/>
                                        </p:tgtEl>
                                      </p:cBhvr>
                                      <p:to x="100000" y="100000"/>
                                    </p:animScale>
                                    <p:animScale>
                                      <p:cBhvr>
                                        <p:cTn id="73" dur="26">
                                          <p:stCondLst>
                                            <p:cond delay="1808"/>
                                          </p:stCondLst>
                                        </p:cTn>
                                        <p:tgtEl>
                                          <p:spTgt spid="2"/>
                                        </p:tgtEl>
                                      </p:cBhvr>
                                      <p:to x="100000" y="95000"/>
                                    </p:animScale>
                                    <p:animScale>
                                      <p:cBhvr>
                                        <p:cTn id="74" dur="166" decel="50000">
                                          <p:stCondLst>
                                            <p:cond delay="1834"/>
                                          </p:stCondLst>
                                        </p:cTn>
                                        <p:tgtEl>
                                          <p:spTgt spid="2"/>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down)">
                                      <p:cBhvr>
                                        <p:cTn id="79" dur="580">
                                          <p:stCondLst>
                                            <p:cond delay="0"/>
                                          </p:stCondLst>
                                        </p:cTn>
                                        <p:tgtEl>
                                          <p:spTgt spid="17"/>
                                        </p:tgtEl>
                                      </p:cBhvr>
                                    </p:animEffect>
                                    <p:anim calcmode="lin" valueType="num">
                                      <p:cBhvr>
                                        <p:cTn id="8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7"/>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17"/>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17"/>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17"/>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17"/>
                                        </p:tgtEl>
                                      </p:cBhvr>
                                      <p:to x="100000" y="60000"/>
                                    </p:animScale>
                                    <p:animScale>
                                      <p:cBhvr>
                                        <p:cTn id="86" dur="166" decel="50000">
                                          <p:stCondLst>
                                            <p:cond delay="676"/>
                                          </p:stCondLst>
                                        </p:cTn>
                                        <p:tgtEl>
                                          <p:spTgt spid="17"/>
                                        </p:tgtEl>
                                      </p:cBhvr>
                                      <p:to x="100000" y="100000"/>
                                    </p:animScale>
                                    <p:animScale>
                                      <p:cBhvr>
                                        <p:cTn id="87" dur="26">
                                          <p:stCondLst>
                                            <p:cond delay="1312"/>
                                          </p:stCondLst>
                                        </p:cTn>
                                        <p:tgtEl>
                                          <p:spTgt spid="17"/>
                                        </p:tgtEl>
                                      </p:cBhvr>
                                      <p:to x="100000" y="80000"/>
                                    </p:animScale>
                                    <p:animScale>
                                      <p:cBhvr>
                                        <p:cTn id="88" dur="166" decel="50000">
                                          <p:stCondLst>
                                            <p:cond delay="1338"/>
                                          </p:stCondLst>
                                        </p:cTn>
                                        <p:tgtEl>
                                          <p:spTgt spid="17"/>
                                        </p:tgtEl>
                                      </p:cBhvr>
                                      <p:to x="100000" y="100000"/>
                                    </p:animScale>
                                    <p:animScale>
                                      <p:cBhvr>
                                        <p:cTn id="89" dur="26">
                                          <p:stCondLst>
                                            <p:cond delay="1642"/>
                                          </p:stCondLst>
                                        </p:cTn>
                                        <p:tgtEl>
                                          <p:spTgt spid="17"/>
                                        </p:tgtEl>
                                      </p:cBhvr>
                                      <p:to x="100000" y="90000"/>
                                    </p:animScale>
                                    <p:animScale>
                                      <p:cBhvr>
                                        <p:cTn id="90" dur="166" decel="50000">
                                          <p:stCondLst>
                                            <p:cond delay="1668"/>
                                          </p:stCondLst>
                                        </p:cTn>
                                        <p:tgtEl>
                                          <p:spTgt spid="17"/>
                                        </p:tgtEl>
                                      </p:cBhvr>
                                      <p:to x="100000" y="100000"/>
                                    </p:animScale>
                                    <p:animScale>
                                      <p:cBhvr>
                                        <p:cTn id="91" dur="26">
                                          <p:stCondLst>
                                            <p:cond delay="1808"/>
                                          </p:stCondLst>
                                        </p:cTn>
                                        <p:tgtEl>
                                          <p:spTgt spid="17"/>
                                        </p:tgtEl>
                                      </p:cBhvr>
                                      <p:to x="100000" y="95000"/>
                                    </p:animScale>
                                    <p:animScale>
                                      <p:cBhvr>
                                        <p:cTn id="92"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Rectangle 2"/>
          <p:cNvSpPr>
            <a:spLocks noGrp="1"/>
          </p:cNvSpPr>
          <p:nvPr>
            <p:ph type="title"/>
          </p:nvPr>
        </p:nvSpPr>
        <p:spPr>
          <a:xfrm>
            <a:off x="395288" y="152400"/>
            <a:ext cx="7681912" cy="1371600"/>
          </a:xfrm>
        </p:spPr>
        <p:txBody>
          <a:bodyPr vert="horz" wrap="square" lIns="91440" tIns="45720" rIns="91440" bIns="45720" anchor="ctr"/>
          <a:p>
            <a:pPr eaLnBrk="1" hangingPunct="1"/>
            <a:r>
              <a:rPr lang="zh-CN" altLang="en-US" dirty="0">
                <a:ea typeface="宋体" panose="02010600030101010101" pitchFamily="2" charset="-122"/>
              </a:rPr>
              <a:t>辅助模块</a:t>
            </a:r>
            <a:endParaRPr lang="zh-CN" altLang="en-US" dirty="0">
              <a:ea typeface="宋体" panose="02010600030101010101" pitchFamily="2" charset="-122"/>
            </a:endParaRPr>
          </a:p>
        </p:txBody>
      </p:sp>
      <p:sp>
        <p:nvSpPr>
          <p:cNvPr id="396291" name="Rectangle 3"/>
          <p:cNvSpPr>
            <a:spLocks noGrp="1"/>
          </p:cNvSpPr>
          <p:nvPr>
            <p:ph idx="1"/>
          </p:nvPr>
        </p:nvSpPr>
        <p:spPr>
          <a:xfrm>
            <a:off x="228600" y="838200"/>
            <a:ext cx="8304213" cy="5470525"/>
          </a:xfrm>
        </p:spPr>
        <p:txBody>
          <a:bodyPr vert="horz" wrap="square" lIns="91440" tIns="45720" rIns="91440" bIns="45720" anchor="t"/>
          <a:p>
            <a:pPr eaLnBrk="1" hangingPunct="1">
              <a:buFont typeface="Wingdings" panose="05000000000000000000" pitchFamily="2" charset="2"/>
              <a:buNone/>
            </a:pPr>
            <a:endParaRPr lang="zh-CN" altLang="en-US" sz="2800" dirty="0">
              <a:ea typeface="宋体" panose="02010600030101010101" pitchFamily="2" charset="-122"/>
            </a:endParaRPr>
          </a:p>
          <a:p>
            <a:pPr eaLnBrk="1" hangingPunct="1">
              <a:buFont typeface="Wingdings" panose="05000000000000000000" pitchFamily="2" charset="2"/>
              <a:buNone/>
            </a:pPr>
            <a:r>
              <a:rPr lang="zh-CN" altLang="en-US" sz="2800" dirty="0">
                <a:ea typeface="宋体" panose="02010600030101010101" pitchFamily="2" charset="-122"/>
              </a:rPr>
              <a:t>（1）</a:t>
            </a:r>
            <a:r>
              <a:rPr lang="zh-CN" altLang="en-US" sz="2800" dirty="0">
                <a:solidFill>
                  <a:srgbClr val="C33DB9"/>
                </a:solidFill>
                <a:ea typeface="宋体" panose="02010600030101010101" pitchFamily="2" charset="-122"/>
              </a:rPr>
              <a:t>驱动模块</a:t>
            </a:r>
            <a:r>
              <a:rPr lang="en-US" altLang="zh-CN" sz="2800" dirty="0">
                <a:solidFill>
                  <a:srgbClr val="C33DB9"/>
                </a:solidFill>
                <a:ea typeface="宋体" panose="02010600030101010101" pitchFamily="2" charset="-122"/>
              </a:rPr>
              <a:t>(Driver)</a:t>
            </a:r>
            <a:r>
              <a:rPr lang="en-US" altLang="zh-CN" sz="2800" dirty="0">
                <a:solidFill>
                  <a:schemeClr val="tx2"/>
                </a:solidFill>
                <a:ea typeface="宋体" panose="02010600030101010101" pitchFamily="2" charset="-122"/>
              </a:rPr>
              <a:t> </a:t>
            </a:r>
            <a:r>
              <a:rPr lang="zh-CN" altLang="en-US" sz="2800" dirty="0">
                <a:ea typeface="宋体" panose="02010600030101010101" pitchFamily="2" charset="-122"/>
              </a:rPr>
              <a:t>指</a:t>
            </a:r>
            <a:r>
              <a:rPr lang="zh-CN" altLang="en-US" sz="2800" b="1" dirty="0">
                <a:solidFill>
                  <a:schemeClr val="accent2"/>
                </a:solidFill>
                <a:ea typeface="宋体" panose="02010600030101010101" pitchFamily="2" charset="-122"/>
              </a:rPr>
              <a:t>模拟</a:t>
            </a:r>
            <a:r>
              <a:rPr lang="zh-CN" altLang="en-US" sz="2800" dirty="0">
                <a:ea typeface="宋体" panose="02010600030101010101" pitchFamily="2" charset="-122"/>
              </a:rPr>
              <a:t>被测试模块的</a:t>
            </a:r>
            <a:r>
              <a:rPr lang="zh-CN" altLang="en-US" sz="2800" b="1" dirty="0">
                <a:solidFill>
                  <a:schemeClr val="accent2"/>
                </a:solidFill>
                <a:ea typeface="宋体" panose="02010600030101010101" pitchFamily="2" charset="-122"/>
              </a:rPr>
              <a:t>上一级模块</a:t>
            </a:r>
            <a:r>
              <a:rPr lang="zh-CN" altLang="en-US" sz="2800" dirty="0">
                <a:ea typeface="宋体" panose="02010600030101010101" pitchFamily="2" charset="-122"/>
              </a:rPr>
              <a:t>，相当于被测模块的主程序。它接收测试数据，将相关数据传送给被测模块，启动被测模块，并输出结果。</a:t>
            </a:r>
            <a:endParaRPr lang="zh-CN" altLang="en-US" sz="2800" dirty="0">
              <a:ea typeface="宋体" panose="02010600030101010101" pitchFamily="2" charset="-122"/>
            </a:endParaRPr>
          </a:p>
          <a:p>
            <a:pPr eaLnBrk="1" hangingPunct="1">
              <a:buFont typeface="Wingdings" panose="05000000000000000000" pitchFamily="2" charset="2"/>
              <a:buNone/>
            </a:pPr>
            <a:endParaRPr lang="zh-CN" altLang="en-US" sz="2800" dirty="0">
              <a:ea typeface="宋体" panose="02010600030101010101" pitchFamily="2" charset="-122"/>
            </a:endParaRPr>
          </a:p>
          <a:p>
            <a:pPr eaLnBrk="1" hangingPunct="1">
              <a:buFont typeface="Wingdings" panose="05000000000000000000" pitchFamily="2" charset="2"/>
              <a:buNone/>
            </a:pPr>
            <a:r>
              <a:rPr lang="zh-CN" altLang="en-US" sz="2800" dirty="0">
                <a:ea typeface="宋体" panose="02010600030101010101" pitchFamily="2" charset="-122"/>
              </a:rPr>
              <a:t>（2）</a:t>
            </a:r>
            <a:r>
              <a:rPr lang="zh-CN" altLang="en-US" sz="2800" dirty="0">
                <a:solidFill>
                  <a:srgbClr val="C33DB9"/>
                </a:solidFill>
                <a:ea typeface="宋体" panose="02010600030101010101" pitchFamily="2" charset="-122"/>
              </a:rPr>
              <a:t>桩模块</a:t>
            </a:r>
            <a:r>
              <a:rPr lang="en-US" altLang="zh-CN" sz="2800" dirty="0">
                <a:solidFill>
                  <a:srgbClr val="C33DB9"/>
                </a:solidFill>
                <a:ea typeface="宋体" panose="02010600030101010101" pitchFamily="2" charset="-122"/>
              </a:rPr>
              <a:t>(Stub)</a:t>
            </a:r>
            <a:r>
              <a:rPr lang="en-US" altLang="zh-CN" sz="2800" dirty="0">
                <a:solidFill>
                  <a:schemeClr val="hlink"/>
                </a:solidFill>
                <a:ea typeface="宋体" panose="02010600030101010101" pitchFamily="2" charset="-122"/>
              </a:rPr>
              <a:t>  </a:t>
            </a:r>
            <a:r>
              <a:rPr lang="zh-CN" altLang="en-US" sz="2800" dirty="0">
                <a:ea typeface="宋体" panose="02010600030101010101" pitchFamily="2" charset="-122"/>
              </a:rPr>
              <a:t>指</a:t>
            </a:r>
            <a:r>
              <a:rPr lang="zh-CN" altLang="en-US" sz="2800" b="1" dirty="0">
                <a:solidFill>
                  <a:schemeClr val="accent2"/>
                </a:solidFill>
                <a:ea typeface="宋体" panose="02010600030101010101" pitchFamily="2" charset="-122"/>
              </a:rPr>
              <a:t>模拟</a:t>
            </a:r>
            <a:r>
              <a:rPr lang="zh-CN" altLang="en-US" sz="2800" dirty="0">
                <a:ea typeface="宋体" panose="02010600030101010101" pitchFamily="2" charset="-122"/>
              </a:rPr>
              <a:t>被测模块所</a:t>
            </a:r>
            <a:r>
              <a:rPr lang="zh-CN" altLang="en-US" sz="2800" b="1" dirty="0">
                <a:solidFill>
                  <a:schemeClr val="accent2"/>
                </a:solidFill>
                <a:ea typeface="宋体" panose="02010600030101010101" pitchFamily="2" charset="-122"/>
              </a:rPr>
              <a:t>调用的模块</a:t>
            </a:r>
            <a:r>
              <a:rPr lang="zh-CN" altLang="en-US" sz="2800" dirty="0">
                <a:ea typeface="宋体" panose="02010600030101010101" pitchFamily="2" charset="-122"/>
              </a:rPr>
              <a:t>。</a:t>
            </a:r>
            <a:endParaRPr lang="zh-CN" altLang="en-US" sz="2800" dirty="0">
              <a:ea typeface="宋体" panose="02010600030101010101" pitchFamily="2" charset="-122"/>
            </a:endParaRPr>
          </a:p>
          <a:p>
            <a:pPr eaLnBrk="1" hangingPunct="1">
              <a:buFont typeface="Wingdings" panose="05000000000000000000" pitchFamily="2" charset="2"/>
              <a:buNone/>
            </a:pPr>
            <a:r>
              <a:rPr lang="zh-CN" altLang="en-US" sz="2800" dirty="0">
                <a:ea typeface="宋体" panose="02010600030101010101" pitchFamily="2" charset="-122"/>
              </a:rPr>
              <a:t> </a:t>
            </a:r>
            <a:endParaRPr lang="zh-CN" altLang="en-US" sz="2800" dirty="0">
              <a:ea typeface="宋体" panose="02010600030101010101" pitchFamily="2" charset="-122"/>
            </a:endParaRPr>
          </a:p>
          <a:p>
            <a:pPr eaLnBrk="1" hangingPunct="1">
              <a:buFont typeface="Wingdings" panose="05000000000000000000" pitchFamily="2" charset="2"/>
              <a:buNone/>
            </a:pPr>
            <a:r>
              <a:rPr lang="zh-CN" altLang="en-US" sz="2800" dirty="0">
                <a:ea typeface="宋体" panose="02010600030101010101" pitchFamily="2" charset="-122"/>
              </a:rPr>
              <a:t>　　　</a:t>
            </a:r>
            <a:r>
              <a:rPr lang="zh-CN" altLang="en-US" sz="2400" b="1" dirty="0">
                <a:solidFill>
                  <a:srgbClr val="73D927"/>
                </a:solidFill>
                <a:ea typeface="隶书" pitchFamily="49" charset="-122"/>
              </a:rPr>
              <a:t>驱动模块和桩模块都是额外的开销，虽然在单元测试中必须编写，但并不需要作为最终的产品提供给用户。</a:t>
            </a:r>
            <a:r>
              <a:rPr lang="zh-CN" altLang="en-US" sz="2800" dirty="0">
                <a:ea typeface="宋体" panose="02010600030101010101" pitchFamily="2" charset="-122"/>
              </a:rPr>
              <a:t> </a:t>
            </a:r>
            <a:endParaRPr lang="zh-CN" altLang="en-US" sz="28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6291">
                                            <p:txEl>
                                              <p:charRg st="1" end="79"/>
                                            </p:txEl>
                                          </p:spTgt>
                                        </p:tgtEl>
                                        <p:attrNameLst>
                                          <p:attrName>style.visibility</p:attrName>
                                        </p:attrNameLst>
                                      </p:cBhvr>
                                      <p:to>
                                        <p:strVal val="visible"/>
                                      </p:to>
                                    </p:set>
                                    <p:animEffect transition="in" filter="wipe(left)">
                                      <p:cBhvr>
                                        <p:cTn id="7" dur="500"/>
                                        <p:tgtEl>
                                          <p:spTgt spid="396291">
                                            <p:txEl>
                                              <p:charRg st="1" end="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6291">
                                            <p:txEl>
                                              <p:charRg st="80" end="109"/>
                                            </p:txEl>
                                          </p:spTgt>
                                        </p:tgtEl>
                                        <p:attrNameLst>
                                          <p:attrName>style.visibility</p:attrName>
                                        </p:attrNameLst>
                                      </p:cBhvr>
                                      <p:to>
                                        <p:strVal val="visible"/>
                                      </p:to>
                                    </p:set>
                                    <p:animEffect transition="in" filter="wipe(left)">
                                      <p:cBhvr>
                                        <p:cTn id="12" dur="500"/>
                                        <p:tgtEl>
                                          <p:spTgt spid="396291">
                                            <p:txEl>
                                              <p:charRg st="80" end="10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6291">
                                            <p:txEl>
                                              <p:charRg st="109" end="111"/>
                                            </p:txEl>
                                          </p:spTgt>
                                        </p:tgtEl>
                                        <p:attrNameLst>
                                          <p:attrName>style.visibility</p:attrName>
                                        </p:attrNameLst>
                                      </p:cBhvr>
                                      <p:to>
                                        <p:strVal val="visible"/>
                                      </p:to>
                                    </p:set>
                                    <p:animEffect transition="in" filter="wipe(left)">
                                      <p:cBhvr>
                                        <p:cTn id="17" dur="500"/>
                                        <p:tgtEl>
                                          <p:spTgt spid="396291">
                                            <p:txEl>
                                              <p:charRg st="109" end="1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6291">
                                            <p:txEl>
                                              <p:charRg st="111" end="163"/>
                                            </p:txEl>
                                          </p:spTgt>
                                        </p:tgtEl>
                                        <p:attrNameLst>
                                          <p:attrName>style.visibility</p:attrName>
                                        </p:attrNameLst>
                                      </p:cBhvr>
                                      <p:to>
                                        <p:strVal val="visible"/>
                                      </p:to>
                                    </p:set>
                                    <p:animEffect transition="in" filter="wipe(left)">
                                      <p:cBhvr>
                                        <p:cTn id="22" dur="500"/>
                                        <p:tgtEl>
                                          <p:spTgt spid="396291">
                                            <p:txEl>
                                              <p:charRg st="111" end="1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3"/>
          <p:cNvSpPr>
            <a:spLocks noGrp="1"/>
          </p:cNvSpPr>
          <p:nvPr>
            <p:ph idx="1"/>
          </p:nvPr>
        </p:nvSpPr>
        <p:spPr>
          <a:xfrm>
            <a:off x="1476375" y="6021388"/>
            <a:ext cx="6918325" cy="541337"/>
          </a:xfrm>
        </p:spPr>
        <p:txBody>
          <a:bodyPr vert="horz" wrap="square" lIns="91440" tIns="45720" rIns="91440" bIns="45720" anchor="t"/>
          <a:p>
            <a:pPr eaLnBrk="1" hangingPunct="1">
              <a:buFont typeface="Wingdings" panose="05000000000000000000" pitchFamily="2" charset="2"/>
              <a:buNone/>
            </a:pPr>
            <a:r>
              <a:rPr lang="zh-CN" altLang="en-US" sz="2400" dirty="0">
                <a:ea typeface="宋体" panose="02010600030101010101" pitchFamily="2" charset="-122"/>
              </a:rPr>
              <a:t>                        单元测试的测试环境</a:t>
            </a:r>
            <a:endParaRPr lang="zh-CN" altLang="en-US" sz="2400" dirty="0">
              <a:ea typeface="宋体" panose="02010600030101010101" pitchFamily="2" charset="-122"/>
            </a:endParaRPr>
          </a:p>
        </p:txBody>
      </p:sp>
      <p:sp>
        <p:nvSpPr>
          <p:cNvPr id="396290" name="Rectangle 2"/>
          <p:cNvSpPr>
            <a:spLocks noChangeArrowheads="1"/>
          </p:cNvSpPr>
          <p:nvPr/>
        </p:nvSpPr>
        <p:spPr bwMode="auto">
          <a:xfrm>
            <a:off x="228600" y="304800"/>
            <a:ext cx="8686800" cy="685800"/>
          </a:xfrm>
          <a:prstGeom prst="rect">
            <a:avLst/>
          </a:prstGeom>
          <a:noFill/>
          <a:ln w="9525">
            <a:noFill/>
            <a:miter lim="800000"/>
          </a:ln>
        </p:spPr>
        <p:txBody>
          <a:bodyPr lIns="36000" rIns="36000" anchorCtr="1"/>
          <a:lstStyle/>
          <a:p>
            <a:pPr marL="0" marR="0" lvl="0" indent="0" algn="ctr" defTabSz="914400" rtl="0" eaLnBrk="0" fontAlgn="base" latinLnBrk="0" hangingPunct="0">
              <a:lnSpc>
                <a:spcPct val="85000"/>
              </a:lnSpc>
              <a:spcBef>
                <a:spcPct val="10000"/>
              </a:spcBef>
              <a:spcAft>
                <a:spcPct val="0"/>
              </a:spcAft>
              <a:buClrTx/>
              <a:buSzTx/>
              <a:buFontTx/>
              <a:buNone/>
              <a:defRPr/>
            </a:pPr>
            <a:r>
              <a:rPr kumimoji="0" lang="zh-CN" altLang="en-US" sz="4400" b="1" i="0" u="none" strike="noStrike" kern="1200" cap="none" spc="0" normalizeH="0" baseline="0" noProof="0">
                <a:ln>
                  <a:noFill/>
                </a:ln>
                <a:solidFill>
                  <a:schemeClr val="tx2"/>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驱动模块和桩模块</a:t>
            </a:r>
            <a:endParaRPr kumimoji="0" lang="zh-CN" altLang="en-US" sz="4400" b="1" i="0" u="none" strike="noStrike" kern="1200" cap="none" spc="0" normalizeH="0" baseline="0" noProof="0">
              <a:ln>
                <a:noFill/>
              </a:ln>
              <a:solidFill>
                <a:schemeClr val="tx2"/>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grpSp>
        <p:nvGrpSpPr>
          <p:cNvPr id="44035" name="Group 27"/>
          <p:cNvGrpSpPr/>
          <p:nvPr/>
        </p:nvGrpSpPr>
        <p:grpSpPr>
          <a:xfrm>
            <a:off x="827088" y="1484313"/>
            <a:ext cx="7775575" cy="3887787"/>
            <a:chOff x="612" y="1525"/>
            <a:chExt cx="4752" cy="2112"/>
          </a:xfrm>
        </p:grpSpPr>
        <p:sp>
          <p:nvSpPr>
            <p:cNvPr id="44036" name="AutoShape 5"/>
            <p:cNvSpPr/>
            <p:nvPr/>
          </p:nvSpPr>
          <p:spPr>
            <a:xfrm>
              <a:off x="612" y="2395"/>
              <a:ext cx="869" cy="352"/>
            </a:xfrm>
            <a:prstGeom prst="flowChartMultidocument">
              <a:avLst/>
            </a:prstGeom>
            <a:solidFill>
              <a:schemeClr val="accent1"/>
            </a:solidFill>
            <a:ln w="9525" cap="flat" cmpd="sng">
              <a:solidFill>
                <a:schemeClr val="tx1"/>
              </a:solidFill>
              <a:prstDash val="solid"/>
              <a:miter/>
              <a:headEnd type="none" w="med" len="med"/>
              <a:tailEnd type="none" w="med" len="med"/>
            </a:ln>
          </p:spPr>
          <p:txBody>
            <a:bodyPr anchor="t"/>
            <a:p>
              <a:pPr algn="just" eaLnBrk="0" hangingPunct="0"/>
              <a:r>
                <a:rPr lang="zh-CN" altLang="en-US" sz="1800" b="1" dirty="0">
                  <a:solidFill>
                    <a:schemeClr val="accent2"/>
                  </a:solidFill>
                  <a:latin typeface="Times New Roman" panose="02020603050405020304" pitchFamily="18" charset="0"/>
                </a:rPr>
                <a:t>测试用例</a:t>
              </a:r>
              <a:endParaRPr lang="zh-CN" altLang="en-US" sz="1800" b="1" dirty="0">
                <a:solidFill>
                  <a:schemeClr val="accent2"/>
                </a:solidFill>
                <a:latin typeface="Times New Roman" panose="02020603050405020304" pitchFamily="18" charset="0"/>
              </a:endParaRPr>
            </a:p>
          </p:txBody>
        </p:sp>
        <p:sp>
          <p:nvSpPr>
            <p:cNvPr id="44037" name="Rectangle 6"/>
            <p:cNvSpPr/>
            <p:nvPr/>
          </p:nvSpPr>
          <p:spPr>
            <a:xfrm>
              <a:off x="2227" y="2374"/>
              <a:ext cx="716" cy="300"/>
            </a:xfrm>
            <a:prstGeom prst="rect">
              <a:avLst/>
            </a:prstGeom>
            <a:solidFill>
              <a:schemeClr val="accent1"/>
            </a:solidFill>
            <a:ln w="9525" cap="flat" cmpd="sng">
              <a:solidFill>
                <a:schemeClr val="tx1"/>
              </a:solidFill>
              <a:prstDash val="solid"/>
              <a:miter/>
              <a:headEnd type="none" w="med" len="med"/>
              <a:tailEnd type="none" w="med" len="med"/>
            </a:ln>
          </p:spPr>
          <p:txBody>
            <a:bodyPr anchor="t"/>
            <a:p>
              <a:pPr algn="just" eaLnBrk="0" hangingPunct="0"/>
              <a:r>
                <a:rPr lang="zh-CN" altLang="en-US" sz="1800" b="1" dirty="0">
                  <a:solidFill>
                    <a:schemeClr val="accent2"/>
                  </a:solidFill>
                  <a:latin typeface="Times New Roman" panose="02020603050405020304" pitchFamily="18" charset="0"/>
                </a:rPr>
                <a:t>被测模块</a:t>
              </a:r>
              <a:endParaRPr lang="zh-CN" altLang="en-US" sz="1800" b="1" dirty="0">
                <a:solidFill>
                  <a:schemeClr val="accent2"/>
                </a:solidFill>
                <a:latin typeface="Times New Roman" panose="02020603050405020304" pitchFamily="18" charset="0"/>
              </a:endParaRPr>
            </a:p>
          </p:txBody>
        </p:sp>
        <p:sp>
          <p:nvSpPr>
            <p:cNvPr id="44038" name="Rectangle 7"/>
            <p:cNvSpPr/>
            <p:nvPr/>
          </p:nvSpPr>
          <p:spPr>
            <a:xfrm>
              <a:off x="2217" y="1535"/>
              <a:ext cx="715" cy="301"/>
            </a:xfrm>
            <a:prstGeom prst="rect">
              <a:avLst/>
            </a:prstGeom>
            <a:noFill/>
            <a:ln w="19050" cap="flat" cmpd="sng">
              <a:solidFill>
                <a:schemeClr val="tx1"/>
              </a:solidFill>
              <a:prstDash val="dash"/>
              <a:miter/>
              <a:headEnd type="none" w="med" len="med"/>
              <a:tailEnd type="none" w="med" len="med"/>
            </a:ln>
          </p:spPr>
          <p:txBody>
            <a:bodyPr anchor="t"/>
            <a:p>
              <a:pPr algn="just" eaLnBrk="0" hangingPunct="0"/>
              <a:r>
                <a:rPr lang="zh-CN" altLang="en-US" sz="1800" b="1" dirty="0">
                  <a:solidFill>
                    <a:schemeClr val="accent2"/>
                  </a:solidFill>
                  <a:latin typeface="Times New Roman" panose="02020603050405020304" pitchFamily="18" charset="0"/>
                </a:rPr>
                <a:t>驱动模块</a:t>
              </a:r>
              <a:endParaRPr lang="zh-CN" altLang="en-US" sz="1800" b="1" dirty="0">
                <a:solidFill>
                  <a:schemeClr val="accent2"/>
                </a:solidFill>
                <a:latin typeface="Times New Roman" panose="02020603050405020304" pitchFamily="18" charset="0"/>
              </a:endParaRPr>
            </a:p>
          </p:txBody>
        </p:sp>
        <p:sp>
          <p:nvSpPr>
            <p:cNvPr id="44039" name="Rectangle 8"/>
            <p:cNvSpPr/>
            <p:nvPr/>
          </p:nvSpPr>
          <p:spPr>
            <a:xfrm>
              <a:off x="3640" y="1525"/>
              <a:ext cx="715" cy="300"/>
            </a:xfrm>
            <a:prstGeom prst="rect">
              <a:avLst/>
            </a:prstGeom>
            <a:solidFill>
              <a:schemeClr val="accent1"/>
            </a:solidFill>
            <a:ln w="9525" cap="flat" cmpd="sng">
              <a:solidFill>
                <a:schemeClr val="tx1"/>
              </a:solidFill>
              <a:prstDash val="solid"/>
              <a:miter/>
              <a:headEnd type="none" w="med" len="med"/>
              <a:tailEnd type="none" w="med" len="med"/>
            </a:ln>
          </p:spPr>
          <p:txBody>
            <a:bodyPr anchor="t"/>
            <a:p>
              <a:pPr algn="just" eaLnBrk="0" hangingPunct="0"/>
              <a:r>
                <a:rPr lang="zh-CN" altLang="en-US" sz="1800" b="1" dirty="0">
                  <a:solidFill>
                    <a:schemeClr val="accent2"/>
                  </a:solidFill>
                  <a:latin typeface="Times New Roman" panose="02020603050405020304" pitchFamily="18" charset="0"/>
                </a:rPr>
                <a:t>测试结果</a:t>
              </a:r>
              <a:endParaRPr lang="zh-CN" altLang="en-US" sz="1800" b="1" dirty="0">
                <a:solidFill>
                  <a:schemeClr val="accent2"/>
                </a:solidFill>
                <a:latin typeface="Times New Roman" panose="02020603050405020304" pitchFamily="18" charset="0"/>
              </a:endParaRPr>
            </a:p>
          </p:txBody>
        </p:sp>
        <p:sp>
          <p:nvSpPr>
            <p:cNvPr id="44040" name="Rectangle 9"/>
            <p:cNvSpPr/>
            <p:nvPr/>
          </p:nvSpPr>
          <p:spPr>
            <a:xfrm>
              <a:off x="946" y="3306"/>
              <a:ext cx="715" cy="300"/>
            </a:xfrm>
            <a:prstGeom prst="rect">
              <a:avLst/>
            </a:prstGeom>
            <a:noFill/>
            <a:ln w="19050" cap="flat" cmpd="sng">
              <a:solidFill>
                <a:schemeClr val="tx1"/>
              </a:solidFill>
              <a:prstDash val="dash"/>
              <a:miter/>
              <a:headEnd type="none" w="med" len="med"/>
              <a:tailEnd type="none" w="med" len="med"/>
            </a:ln>
          </p:spPr>
          <p:txBody>
            <a:bodyPr anchor="t"/>
            <a:p>
              <a:pPr algn="ctr" eaLnBrk="0" hangingPunct="0"/>
              <a:r>
                <a:rPr lang="zh-CN" altLang="en-US" sz="1800" b="1" dirty="0">
                  <a:solidFill>
                    <a:schemeClr val="accent2"/>
                  </a:solidFill>
                  <a:latin typeface="Times New Roman" panose="02020603050405020304" pitchFamily="18" charset="0"/>
                </a:rPr>
                <a:t>桩模块1</a:t>
              </a:r>
              <a:endParaRPr lang="zh-CN" altLang="en-US" sz="1800" b="1" dirty="0">
                <a:solidFill>
                  <a:schemeClr val="accent2"/>
                </a:solidFill>
                <a:latin typeface="Times New Roman" panose="02020603050405020304" pitchFamily="18" charset="0"/>
              </a:endParaRPr>
            </a:p>
          </p:txBody>
        </p:sp>
        <p:sp>
          <p:nvSpPr>
            <p:cNvPr id="44041" name="Rectangle 10"/>
            <p:cNvSpPr/>
            <p:nvPr/>
          </p:nvSpPr>
          <p:spPr>
            <a:xfrm>
              <a:off x="1864" y="3326"/>
              <a:ext cx="716" cy="301"/>
            </a:xfrm>
            <a:prstGeom prst="rect">
              <a:avLst/>
            </a:prstGeom>
            <a:noFill/>
            <a:ln w="19050" cap="flat" cmpd="sng">
              <a:solidFill>
                <a:schemeClr val="tx1"/>
              </a:solidFill>
              <a:prstDash val="dash"/>
              <a:miter/>
              <a:headEnd type="none" w="med" len="med"/>
              <a:tailEnd type="none" w="med" len="med"/>
            </a:ln>
          </p:spPr>
          <p:txBody>
            <a:bodyPr anchor="t"/>
            <a:p>
              <a:pPr algn="ctr" eaLnBrk="0" hangingPunct="0"/>
              <a:r>
                <a:rPr lang="zh-CN" altLang="en-US" sz="1800" b="1" dirty="0">
                  <a:solidFill>
                    <a:schemeClr val="accent2"/>
                  </a:solidFill>
                  <a:latin typeface="Times New Roman" panose="02020603050405020304" pitchFamily="18" charset="0"/>
                </a:rPr>
                <a:t>桩模块2</a:t>
              </a:r>
              <a:endParaRPr lang="zh-CN" altLang="en-US" sz="1800" b="1" dirty="0">
                <a:solidFill>
                  <a:schemeClr val="accent2"/>
                </a:solidFill>
                <a:latin typeface="Times New Roman" panose="02020603050405020304" pitchFamily="18" charset="0"/>
              </a:endParaRPr>
            </a:p>
          </p:txBody>
        </p:sp>
        <p:sp>
          <p:nvSpPr>
            <p:cNvPr id="44042" name="Rectangle 11"/>
            <p:cNvSpPr/>
            <p:nvPr/>
          </p:nvSpPr>
          <p:spPr>
            <a:xfrm>
              <a:off x="2811" y="3326"/>
              <a:ext cx="716" cy="301"/>
            </a:xfrm>
            <a:prstGeom prst="rect">
              <a:avLst/>
            </a:prstGeom>
            <a:noFill/>
            <a:ln w="19050" cap="flat" cmpd="sng">
              <a:solidFill>
                <a:schemeClr val="tx1"/>
              </a:solidFill>
              <a:prstDash val="dash"/>
              <a:miter/>
              <a:headEnd type="none" w="med" len="med"/>
              <a:tailEnd type="none" w="med" len="med"/>
            </a:ln>
          </p:spPr>
          <p:txBody>
            <a:bodyPr anchor="t"/>
            <a:p>
              <a:pPr algn="ctr" eaLnBrk="0" hangingPunct="0"/>
              <a:r>
                <a:rPr lang="zh-CN" altLang="en-US" sz="1800" b="1" dirty="0">
                  <a:solidFill>
                    <a:schemeClr val="accent2"/>
                  </a:solidFill>
                  <a:latin typeface="Times New Roman" panose="02020603050405020304" pitchFamily="18" charset="0"/>
                </a:rPr>
                <a:t>桩模块3</a:t>
              </a:r>
              <a:endParaRPr lang="zh-CN" altLang="en-US" sz="1800" b="1" dirty="0">
                <a:solidFill>
                  <a:schemeClr val="accent2"/>
                </a:solidFill>
                <a:latin typeface="Times New Roman" panose="02020603050405020304" pitchFamily="18" charset="0"/>
              </a:endParaRPr>
            </a:p>
          </p:txBody>
        </p:sp>
        <p:sp>
          <p:nvSpPr>
            <p:cNvPr id="44043" name="Rectangle 12"/>
            <p:cNvSpPr/>
            <p:nvPr/>
          </p:nvSpPr>
          <p:spPr>
            <a:xfrm>
              <a:off x="4658" y="3337"/>
              <a:ext cx="706" cy="300"/>
            </a:xfrm>
            <a:prstGeom prst="rect">
              <a:avLst/>
            </a:prstGeom>
            <a:noFill/>
            <a:ln w="19050" cap="flat" cmpd="sng">
              <a:solidFill>
                <a:schemeClr val="tx1"/>
              </a:solidFill>
              <a:prstDash val="dash"/>
              <a:miter/>
              <a:headEnd type="none" w="med" len="med"/>
              <a:tailEnd type="none" w="med" len="med"/>
            </a:ln>
          </p:spPr>
          <p:txBody>
            <a:bodyPr anchor="t"/>
            <a:p>
              <a:pPr algn="ctr" eaLnBrk="0" hangingPunct="0"/>
              <a:r>
                <a:rPr lang="zh-CN" altLang="en-US" sz="1800" b="1" dirty="0">
                  <a:solidFill>
                    <a:schemeClr val="accent2"/>
                  </a:solidFill>
                  <a:latin typeface="Times New Roman" panose="02020603050405020304" pitchFamily="18" charset="0"/>
                </a:rPr>
                <a:t>桩模块</a:t>
              </a:r>
              <a:r>
                <a:rPr lang="en-US" altLang="zh-CN" sz="1800" b="1" dirty="0">
                  <a:solidFill>
                    <a:schemeClr val="accent2"/>
                  </a:solidFill>
                  <a:latin typeface="Times New Roman" panose="02020603050405020304" pitchFamily="18" charset="0"/>
                </a:rPr>
                <a:t>n</a:t>
              </a:r>
              <a:endParaRPr lang="en-US" altLang="zh-CN" sz="1800" b="1" dirty="0">
                <a:solidFill>
                  <a:schemeClr val="accent2"/>
                </a:solidFill>
                <a:latin typeface="Times New Roman" panose="02020603050405020304" pitchFamily="18" charset="0"/>
              </a:endParaRPr>
            </a:p>
          </p:txBody>
        </p:sp>
        <p:sp>
          <p:nvSpPr>
            <p:cNvPr id="161805" name="Line 13"/>
            <p:cNvSpPr>
              <a:spLocks noChangeShapeType="1"/>
            </p:cNvSpPr>
            <p:nvPr/>
          </p:nvSpPr>
          <p:spPr bwMode="auto">
            <a:xfrm>
              <a:off x="1480" y="2540"/>
              <a:ext cx="726" cy="0"/>
            </a:xfrm>
            <a:prstGeom prst="line">
              <a:avLst/>
            </a:prstGeom>
            <a:noFill/>
            <a:ln w="38100">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06" name="Line 14"/>
            <p:cNvSpPr>
              <a:spLocks noChangeShapeType="1"/>
            </p:cNvSpPr>
            <p:nvPr/>
          </p:nvSpPr>
          <p:spPr bwMode="auto">
            <a:xfrm>
              <a:off x="2932" y="1670"/>
              <a:ext cx="717" cy="0"/>
            </a:xfrm>
            <a:prstGeom prst="line">
              <a:avLst/>
            </a:prstGeom>
            <a:noFill/>
            <a:ln w="38100">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07" name="Line 15"/>
            <p:cNvSpPr>
              <a:spLocks noChangeShapeType="1"/>
            </p:cNvSpPr>
            <p:nvPr/>
          </p:nvSpPr>
          <p:spPr bwMode="auto">
            <a:xfrm flipH="1">
              <a:off x="1289" y="2685"/>
              <a:ext cx="948" cy="60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08" name="Line 16"/>
            <p:cNvSpPr>
              <a:spLocks noChangeShapeType="1"/>
            </p:cNvSpPr>
            <p:nvPr/>
          </p:nvSpPr>
          <p:spPr bwMode="auto">
            <a:xfrm flipH="1">
              <a:off x="2166" y="2674"/>
              <a:ext cx="322" cy="632"/>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09" name="Line 17"/>
            <p:cNvSpPr>
              <a:spLocks noChangeShapeType="1"/>
            </p:cNvSpPr>
            <p:nvPr/>
          </p:nvSpPr>
          <p:spPr bwMode="auto">
            <a:xfrm>
              <a:off x="2591" y="2685"/>
              <a:ext cx="544" cy="631"/>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10" name="Line 18"/>
            <p:cNvSpPr>
              <a:spLocks noChangeShapeType="1"/>
            </p:cNvSpPr>
            <p:nvPr/>
          </p:nvSpPr>
          <p:spPr bwMode="auto">
            <a:xfrm>
              <a:off x="2923" y="2674"/>
              <a:ext cx="2168" cy="674"/>
            </a:xfrm>
            <a:prstGeom prst="line">
              <a:avLst/>
            </a:prstGeom>
            <a:noFill/>
            <a:ln w="9525">
              <a:solidFill>
                <a:schemeClr val="tx1"/>
              </a:solidFill>
              <a:prstDash val="dash"/>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12" name="Line 20"/>
            <p:cNvSpPr>
              <a:spLocks noChangeShapeType="1"/>
            </p:cNvSpPr>
            <p:nvPr/>
          </p:nvSpPr>
          <p:spPr bwMode="auto">
            <a:xfrm flipV="1">
              <a:off x="1732" y="1680"/>
              <a:ext cx="0" cy="849"/>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13" name="Line 21"/>
            <p:cNvSpPr>
              <a:spLocks noChangeShapeType="1"/>
            </p:cNvSpPr>
            <p:nvPr/>
          </p:nvSpPr>
          <p:spPr bwMode="auto">
            <a:xfrm>
              <a:off x="1731" y="1680"/>
              <a:ext cx="498" cy="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14" name="Line 22"/>
            <p:cNvSpPr>
              <a:spLocks noChangeShapeType="1"/>
            </p:cNvSpPr>
            <p:nvPr/>
          </p:nvSpPr>
          <p:spPr bwMode="auto">
            <a:xfrm>
              <a:off x="2943" y="2498"/>
              <a:ext cx="373" cy="0"/>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1815" name="Line 23"/>
            <p:cNvSpPr>
              <a:spLocks noChangeShapeType="1"/>
            </p:cNvSpPr>
            <p:nvPr/>
          </p:nvSpPr>
          <p:spPr bwMode="auto">
            <a:xfrm flipV="1">
              <a:off x="3316" y="1670"/>
              <a:ext cx="0" cy="828"/>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44054" name="Rectangle 24"/>
            <p:cNvSpPr/>
            <p:nvPr/>
          </p:nvSpPr>
          <p:spPr>
            <a:xfrm>
              <a:off x="3781" y="3326"/>
              <a:ext cx="715" cy="301"/>
            </a:xfrm>
            <a:prstGeom prst="rect">
              <a:avLst/>
            </a:prstGeom>
            <a:noFill/>
            <a:ln w="19050" cap="flat" cmpd="sng">
              <a:solidFill>
                <a:schemeClr val="tx1"/>
              </a:solidFill>
              <a:prstDash val="dash"/>
              <a:miter/>
              <a:headEnd type="none" w="med" len="med"/>
              <a:tailEnd type="none" w="med" len="med"/>
            </a:ln>
          </p:spPr>
          <p:txBody>
            <a:bodyPr anchor="t"/>
            <a:p>
              <a:pPr algn="ctr" eaLnBrk="0" hangingPunct="0"/>
              <a:r>
                <a:rPr lang="zh-CN" altLang="en-US" sz="1800" b="1" dirty="0">
                  <a:solidFill>
                    <a:schemeClr val="accent2"/>
                  </a:solidFill>
                  <a:latin typeface="Times New Roman" panose="02020603050405020304" pitchFamily="18" charset="0"/>
                </a:rPr>
                <a:t>桩模块…</a:t>
              </a:r>
              <a:endParaRPr lang="zh-CN" altLang="en-US" sz="1800" b="1" dirty="0">
                <a:solidFill>
                  <a:schemeClr val="accent2"/>
                </a:solidFill>
                <a:latin typeface="Times New Roman" panose="02020603050405020304" pitchFamily="18" charset="0"/>
              </a:endParaRPr>
            </a:p>
          </p:txBody>
        </p:sp>
        <p:sp>
          <p:nvSpPr>
            <p:cNvPr id="161817" name="Line 25"/>
            <p:cNvSpPr>
              <a:spLocks noChangeShapeType="1"/>
            </p:cNvSpPr>
            <p:nvPr/>
          </p:nvSpPr>
          <p:spPr bwMode="auto">
            <a:xfrm>
              <a:off x="2712" y="2685"/>
              <a:ext cx="1381" cy="641"/>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44056" name="Line 14"/>
            <p:cNvSpPr/>
            <p:nvPr/>
          </p:nvSpPr>
          <p:spPr>
            <a:xfrm flipH="1">
              <a:off x="2562" y="1842"/>
              <a:ext cx="0" cy="545"/>
            </a:xfrm>
            <a:prstGeom prst="line">
              <a:avLst/>
            </a:prstGeom>
            <a:ln w="38100" cap="flat" cmpd="sng">
              <a:solidFill>
                <a:schemeClr val="tx1"/>
              </a:solidFill>
              <a:prstDash val="solid"/>
              <a:round/>
              <a:headEnd type="none" w="med" len="med"/>
              <a:tailEnd type="triangl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6290"/>
                                        </p:tgtEl>
                                        <p:attrNameLst>
                                          <p:attrName>style.visibility</p:attrName>
                                        </p:attrNameLst>
                                      </p:cBhvr>
                                      <p:to>
                                        <p:strVal val="visible"/>
                                      </p:to>
                                    </p:set>
                                    <p:animEffect transition="in" filter="barn(outVertical)">
                                      <p:cBhvr>
                                        <p:cTn id="7" dur="500"/>
                                        <p:tgtEl>
                                          <p:spTgt spid="396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Rectangle 2"/>
          <p:cNvSpPr>
            <a:spLocks noGrp="1"/>
          </p:cNvSpPr>
          <p:nvPr>
            <p:ph type="title"/>
          </p:nvPr>
        </p:nvSpPr>
        <p:spPr>
          <a:xfrm>
            <a:off x="228600" y="214313"/>
            <a:ext cx="8686800" cy="685800"/>
          </a:xfrm>
        </p:spPr>
        <p:txBody>
          <a:bodyPr vert="horz" wrap="square" lIns="91440" tIns="45720" rIns="91440" bIns="45720" anchor="ctr"/>
          <a:p>
            <a:pPr eaLnBrk="1" hangingPunct="1"/>
            <a:r>
              <a:rPr lang="zh-CN" altLang="en-US" dirty="0">
                <a:ea typeface="宋体" panose="02010600030101010101" pitchFamily="2" charset="-122"/>
              </a:rPr>
              <a:t>何时进行单元测试？</a:t>
            </a:r>
            <a:endParaRPr lang="zh-CN" altLang="en-US" dirty="0">
              <a:ea typeface="宋体" panose="02010600030101010101" pitchFamily="2" charset="-122"/>
            </a:endParaRPr>
          </a:p>
        </p:txBody>
      </p:sp>
      <p:sp>
        <p:nvSpPr>
          <p:cNvPr id="160771" name="Rectangle 3"/>
          <p:cNvSpPr>
            <a:spLocks noGrp="1"/>
          </p:cNvSpPr>
          <p:nvPr>
            <p:ph idx="1"/>
          </p:nvPr>
        </p:nvSpPr>
        <p:spPr>
          <a:xfrm>
            <a:off x="41275" y="649288"/>
            <a:ext cx="8763000" cy="6078537"/>
          </a:xfrm>
        </p:spPr>
        <p:txBody>
          <a:bodyPr vert="horz" wrap="square" lIns="91440" tIns="45720" rIns="91440" bIns="45720" anchor="t"/>
          <a:p>
            <a:pPr eaLnBrk="1" hangingPunct="1">
              <a:lnSpc>
                <a:spcPct val="150000"/>
              </a:lnSpc>
              <a:buFont typeface="Wingdings" panose="05000000000000000000" pitchFamily="2" charset="2"/>
              <a:buNone/>
            </a:pPr>
            <a:r>
              <a:rPr lang="zh-CN" altLang="en-US" sz="2800" dirty="0">
                <a:ea typeface="宋体" panose="02010600030101010101" pitchFamily="2" charset="-122"/>
              </a:rPr>
              <a:t>　　通常在</a:t>
            </a:r>
            <a:r>
              <a:rPr lang="zh-CN" altLang="en-US" sz="2800" dirty="0">
                <a:solidFill>
                  <a:srgbClr val="3333FF"/>
                </a:solidFill>
                <a:ea typeface="宋体" panose="02010600030101010101" pitchFamily="2" charset="-122"/>
              </a:rPr>
              <a:t>编码完成</a:t>
            </a:r>
            <a:r>
              <a:rPr lang="zh-CN" altLang="en-US" sz="2800" dirty="0">
                <a:ea typeface="宋体" panose="02010600030101010101" pitchFamily="2" charset="-122"/>
              </a:rPr>
              <a:t>，代码已通过编译后进行单元测试，在前期应准备，如写单元测试计划,编测试用例、单元测试代码等。一般由白盒测试工程师、开发人员完成。</a:t>
            </a:r>
            <a:endParaRPr lang="zh-CN" altLang="en-US" sz="2800" dirty="0">
              <a:ea typeface="宋体" panose="02010600030101010101" pitchFamily="2" charset="-122"/>
            </a:endParaRPr>
          </a:p>
          <a:p>
            <a:pPr eaLnBrk="1" hangingPunct="1">
              <a:lnSpc>
                <a:spcPct val="150000"/>
              </a:lnSpc>
              <a:buFont typeface="Wingdings" panose="05000000000000000000" pitchFamily="2" charset="2"/>
              <a:buChar char="q"/>
            </a:pPr>
            <a:r>
              <a:rPr lang="zh-CN" altLang="en-US" dirty="0">
                <a:ea typeface="宋体" panose="02010600030101010101" pitchFamily="2" charset="-122"/>
              </a:rPr>
              <a:t>单元测试的依据</a:t>
            </a:r>
            <a:r>
              <a:rPr lang="zh-CN" altLang="en-US" sz="2800" dirty="0">
                <a:ea typeface="宋体" panose="02010600030101010101" pitchFamily="2" charset="-122"/>
              </a:rPr>
              <a:t>：</a:t>
            </a:r>
            <a:endParaRPr lang="zh-CN" altLang="en-US" sz="2800" dirty="0">
              <a:ea typeface="宋体" panose="02010600030101010101" pitchFamily="2" charset="-122"/>
            </a:endParaRPr>
          </a:p>
          <a:p>
            <a:pPr eaLnBrk="1" hangingPunct="1">
              <a:lnSpc>
                <a:spcPct val="150000"/>
              </a:lnSpc>
              <a:buFont typeface="Wingdings" panose="05000000000000000000" pitchFamily="2" charset="2"/>
              <a:buNone/>
            </a:pPr>
            <a:r>
              <a:rPr lang="zh-CN" altLang="en-US" sz="2800" dirty="0">
                <a:ea typeface="宋体" panose="02010600030101010101" pitchFamily="2" charset="-122"/>
              </a:rPr>
              <a:t>           源程序本身(包括代码和注释)，项目的《详细设计》文档。</a:t>
            </a:r>
            <a:endParaRPr lang="zh-CN" altLang="en-US" sz="2800" dirty="0">
              <a:ea typeface="宋体" panose="02010600030101010101" pitchFamily="2" charset="-122"/>
            </a:endParaRPr>
          </a:p>
          <a:p>
            <a:pPr eaLnBrk="1" hangingPunct="1">
              <a:lnSpc>
                <a:spcPct val="150000"/>
              </a:lnSpc>
              <a:buFont typeface="Wingdings" panose="05000000000000000000" pitchFamily="2" charset="2"/>
              <a:buChar char="q"/>
            </a:pPr>
            <a:r>
              <a:rPr lang="zh-CN" altLang="en-US" dirty="0">
                <a:ea typeface="宋体" panose="02010600030101010101" pitchFamily="2" charset="-122"/>
              </a:rPr>
              <a:t>如何进行单元测试？</a:t>
            </a:r>
            <a:endParaRPr lang="zh-CN" altLang="en-US" dirty="0">
              <a:ea typeface="宋体" panose="02010600030101010101" pitchFamily="2" charset="-122"/>
            </a:endParaRPr>
          </a:p>
          <a:p>
            <a:pPr eaLnBrk="1" hangingPunct="1">
              <a:lnSpc>
                <a:spcPct val="150000"/>
              </a:lnSpc>
              <a:buFont typeface="Wingdings" panose="05000000000000000000" pitchFamily="2" charset="2"/>
              <a:buNone/>
            </a:pPr>
            <a:r>
              <a:rPr lang="zh-CN" altLang="en-US" sz="2800" dirty="0">
                <a:ea typeface="宋体" panose="02010600030101010101" pitchFamily="2" charset="-122"/>
              </a:rPr>
              <a:t>　　　一般先静态地检查代码是否符合规范，然后动态地运行代码并检查运行结果。主要用白盒测试。</a:t>
            </a:r>
            <a:endParaRPr lang="zh-CN" altLang="en-US" sz="2800" dirty="0">
              <a:ea typeface="宋体" panose="02010600030101010101" pitchFamily="2" charset="-122"/>
            </a:endParaRPr>
          </a:p>
          <a:p>
            <a:pPr eaLnBrk="1" hangingPunct="1">
              <a:buFont typeface="Wingdings" panose="05000000000000000000" pitchFamily="2" charset="2"/>
              <a:buNone/>
            </a:pPr>
            <a:endParaRPr lang="zh-CN" altLang="en-US" sz="2800" dirty="0">
              <a:ea typeface="宋体" panose="02010600030101010101" pitchFamily="2" charset="-122"/>
            </a:endParaRPr>
          </a:p>
          <a:p>
            <a:pPr eaLnBrk="1" hangingPunct="1">
              <a:buFont typeface="Wingdings" panose="05000000000000000000" pitchFamily="2" charset="2"/>
              <a:buNone/>
            </a:pPr>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barn(outVertical)">
                                      <p:cBhvr>
                                        <p:cTn id="7" dur="500"/>
                                        <p:tgtEl>
                                          <p:spTgt spid="1607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0771">
                                            <p:txEl>
                                              <p:charRg st="0" end="74"/>
                                            </p:txEl>
                                          </p:spTgt>
                                        </p:tgtEl>
                                        <p:attrNameLst>
                                          <p:attrName>style.visibility</p:attrName>
                                        </p:attrNameLst>
                                      </p:cBhvr>
                                      <p:to>
                                        <p:strVal val="visible"/>
                                      </p:to>
                                    </p:set>
                                    <p:animEffect transition="in" filter="wipe(left)">
                                      <p:cBhvr>
                                        <p:cTn id="12" dur="500"/>
                                        <p:tgtEl>
                                          <p:spTgt spid="160771">
                                            <p:txEl>
                                              <p:charRg st="0" end="7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0771">
                                            <p:txEl>
                                              <p:charRg st="74" end="83"/>
                                            </p:txEl>
                                          </p:spTgt>
                                        </p:tgtEl>
                                        <p:attrNameLst>
                                          <p:attrName>style.visibility</p:attrName>
                                        </p:attrNameLst>
                                      </p:cBhvr>
                                      <p:to>
                                        <p:strVal val="visible"/>
                                      </p:to>
                                    </p:set>
                                    <p:animEffect transition="in" filter="wipe(left)">
                                      <p:cBhvr>
                                        <p:cTn id="17" dur="500"/>
                                        <p:tgtEl>
                                          <p:spTgt spid="160771">
                                            <p:txEl>
                                              <p:charRg st="74" end="8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0771">
                                            <p:txEl>
                                              <p:charRg st="83" end="120"/>
                                            </p:txEl>
                                          </p:spTgt>
                                        </p:tgtEl>
                                        <p:attrNameLst>
                                          <p:attrName>style.visibility</p:attrName>
                                        </p:attrNameLst>
                                      </p:cBhvr>
                                      <p:to>
                                        <p:strVal val="visible"/>
                                      </p:to>
                                    </p:set>
                                    <p:animEffect transition="in" filter="wipe(left)">
                                      <p:cBhvr>
                                        <p:cTn id="22" dur="500"/>
                                        <p:tgtEl>
                                          <p:spTgt spid="160771">
                                            <p:txEl>
                                              <p:charRg st="83" end="1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0771">
                                            <p:txEl>
                                              <p:charRg st="120" end="130"/>
                                            </p:txEl>
                                          </p:spTgt>
                                        </p:tgtEl>
                                        <p:attrNameLst>
                                          <p:attrName>style.visibility</p:attrName>
                                        </p:attrNameLst>
                                      </p:cBhvr>
                                      <p:to>
                                        <p:strVal val="visible"/>
                                      </p:to>
                                    </p:set>
                                    <p:animEffect transition="in" filter="wipe(left)">
                                      <p:cBhvr>
                                        <p:cTn id="27" dur="500"/>
                                        <p:tgtEl>
                                          <p:spTgt spid="160771">
                                            <p:txEl>
                                              <p:charRg st="120" end="13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0771">
                                            <p:txEl>
                                              <p:charRg st="130" end="176"/>
                                            </p:txEl>
                                          </p:spTgt>
                                        </p:tgtEl>
                                        <p:attrNameLst>
                                          <p:attrName>style.visibility</p:attrName>
                                        </p:attrNameLst>
                                      </p:cBhvr>
                                      <p:to>
                                        <p:strVal val="visible"/>
                                      </p:to>
                                    </p:set>
                                    <p:animEffect transition="in" filter="wipe(left)">
                                      <p:cBhvr>
                                        <p:cTn id="32" dur="500"/>
                                        <p:tgtEl>
                                          <p:spTgt spid="160771">
                                            <p:txEl>
                                              <p:charRg st="130" end="1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P spid="16077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0386" name="Text Box 2"/>
          <p:cNvSpPr txBox="1">
            <a:spLocks noChangeArrowheads="1"/>
          </p:cNvSpPr>
          <p:nvPr/>
        </p:nvSpPr>
        <p:spPr bwMode="auto">
          <a:xfrm>
            <a:off x="179388" y="1628775"/>
            <a:ext cx="8785225" cy="3254375"/>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单元测试的一般步骤：</a:t>
            </a: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zh-CN" altLang="en-US" sz="2800" kern="1200" cap="none" spc="0" normalizeH="0" baseline="0" noProof="0" dirty="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编译运行</a:t>
            </a:r>
            <a:r>
              <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程序，进行语法正确性验证 </a:t>
            </a: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zh-CN" altLang="en-US" sz="2800" kern="1200" cap="none" spc="0" normalizeH="0" baseline="0" noProof="0" dirty="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静态测试</a:t>
            </a:r>
            <a:r>
              <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，检查代码是否符合规范，参看“编码规范”</a:t>
            </a: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zh-CN" altLang="en-US" sz="2800" kern="1200" cap="none" spc="0" normalizeH="0" baseline="0" noProof="0" dirty="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动态测试</a:t>
            </a:r>
            <a:r>
              <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，深入检查代码的正确性、容错性和边界值等。需要提前设计一些测试步骤、测试用例。</a:t>
            </a: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60420" name="Text Box 4"/>
          <p:cNvSpPr txBox="1">
            <a:spLocks noChangeArrowheads="1"/>
          </p:cNvSpPr>
          <p:nvPr/>
        </p:nvSpPr>
        <p:spPr bwMode="auto">
          <a:xfrm>
            <a:off x="900113" y="333375"/>
            <a:ext cx="6335713" cy="641350"/>
          </a:xfrm>
          <a:prstGeom prst="rect">
            <a:avLst/>
          </a:prstGeom>
          <a:noFill/>
          <a:ln w="9525" algn="ctr">
            <a:noFill/>
            <a:miter lim="800000"/>
          </a:ln>
          <a:effectLst/>
        </p:spPr>
        <p:txBody>
          <a:bodyPr>
            <a:spAutoFit/>
          </a:bodyPr>
          <a:lstStyle/>
          <a:p>
            <a:pPr marL="342900" marR="0" indent="-34290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sz="4000" b="1" kern="1200" cap="none" spc="0" normalizeH="0" baseline="0" noProof="0" dirty="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        如何进行单元测试？</a:t>
            </a:r>
            <a:endParaRPr kumimoji="0" lang="zh-CN" altLang="en-US" sz="4000" b="1" kern="1200" cap="none" spc="0" normalizeH="0" baseline="0" noProof="0" dirty="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8338" name="Rectangle 2"/>
          <p:cNvSpPr>
            <a:spLocks noGrp="1"/>
          </p:cNvSpPr>
          <p:nvPr>
            <p:ph type="title"/>
          </p:nvPr>
        </p:nvSpPr>
        <p:spPr>
          <a:xfrm>
            <a:off x="228600" y="228600"/>
            <a:ext cx="8686800" cy="685800"/>
          </a:xfrm>
        </p:spPr>
        <p:txBody>
          <a:bodyPr vert="horz" wrap="square" lIns="91440" tIns="45720" rIns="91440" bIns="45720" anchor="ctr"/>
          <a:p>
            <a:pPr eaLnBrk="1" hangingPunct="1"/>
            <a:r>
              <a:rPr lang="zh-CN" altLang="en-US" dirty="0">
                <a:ea typeface="宋体" panose="02010600030101010101" pitchFamily="2" charset="-122"/>
              </a:rPr>
              <a:t>案例 单元测试例子</a:t>
            </a:r>
            <a:endParaRPr lang="zh-CN" altLang="en-US" dirty="0">
              <a:ea typeface="宋体" panose="02010600030101010101" pitchFamily="2" charset="-122"/>
            </a:endParaRPr>
          </a:p>
        </p:txBody>
      </p:sp>
      <p:sp>
        <p:nvSpPr>
          <p:cNvPr id="49154" name="Rectangle 3"/>
          <p:cNvSpPr>
            <a:spLocks noGrp="1"/>
          </p:cNvSpPr>
          <p:nvPr>
            <p:ph idx="1"/>
          </p:nvPr>
        </p:nvSpPr>
        <p:spPr>
          <a:xfrm>
            <a:off x="228600" y="1295400"/>
            <a:ext cx="3352800" cy="5105400"/>
          </a:xfrm>
        </p:spPr>
        <p:txBody>
          <a:bodyPr vert="horz" wrap="square" lIns="91440" tIns="45720" rIns="91440" bIns="45720" anchor="t"/>
          <a:p>
            <a:pPr eaLnBrk="1" hangingPunct="1">
              <a:buFont typeface="Wingdings" panose="05000000000000000000" pitchFamily="2" charset="2"/>
              <a:buNone/>
            </a:pPr>
            <a:r>
              <a:rPr lang="zh-CN" altLang="en-US" sz="2400" dirty="0">
                <a:ea typeface="宋体" panose="02010600030101010101" pitchFamily="2" charset="-122"/>
              </a:rPr>
              <a:t>#</a:t>
            </a:r>
            <a:r>
              <a:rPr lang="en-US" altLang="zh-CN" sz="2400" dirty="0">
                <a:ea typeface="宋体" panose="02010600030101010101" pitchFamily="2" charset="-122"/>
              </a:rPr>
              <a:t>include &lt;stdio.h&gt;</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void iszero(int m)</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 if(m!=0)</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 printf(“%d”,m);</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else </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printf(“%d”,1);</a:t>
            </a:r>
            <a:endParaRPr lang="en-US" altLang="zh-CN" sz="2400" dirty="0">
              <a:ea typeface="宋体" panose="02010600030101010101" pitchFamily="2" charset="-122"/>
            </a:endParaRPr>
          </a:p>
          <a:p>
            <a:pPr eaLnBrk="1" hangingPunct="1">
              <a:buFont typeface="Wingdings" panose="05000000000000000000" pitchFamily="2" charset="2"/>
              <a:buNone/>
            </a:pPr>
            <a:r>
              <a:rPr lang="en-US" altLang="zh-CN" sz="2400" dirty="0">
                <a:ea typeface="宋体" panose="02010600030101010101" pitchFamily="2" charset="-122"/>
              </a:rPr>
              <a:t>}</a:t>
            </a:r>
            <a:endParaRPr lang="en-US" altLang="zh-CN" sz="2400" dirty="0">
              <a:ea typeface="宋体" panose="02010600030101010101" pitchFamily="2" charset="-122"/>
            </a:endParaRPr>
          </a:p>
        </p:txBody>
      </p:sp>
      <p:sp>
        <p:nvSpPr>
          <p:cNvPr id="398340" name="Text Box 4"/>
          <p:cNvSpPr txBox="1">
            <a:spLocks noChangeArrowheads="1"/>
          </p:cNvSpPr>
          <p:nvPr/>
        </p:nvSpPr>
        <p:spPr bwMode="auto">
          <a:xfrm>
            <a:off x="4648200" y="1325563"/>
            <a:ext cx="4495800" cy="5532438"/>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void main(void)</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int a[5];</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int i=0;</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printf(“please input 5 datas\n”);</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for(i=0;i&lt;5;i++)</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scanf(“%d”,&amp;a[i]);</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iszero(a[i]);</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9156" name="Line 5"/>
          <p:cNvSpPr/>
          <p:nvPr/>
        </p:nvSpPr>
        <p:spPr>
          <a:xfrm flipV="1">
            <a:off x="539750" y="4495800"/>
            <a:ext cx="3346450" cy="12700"/>
          </a:xfrm>
          <a:prstGeom prst="line">
            <a:avLst/>
          </a:prstGeom>
          <a:ln w="6350" cap="flat" cmpd="sng">
            <a:solidFill>
              <a:schemeClr val="tx1"/>
            </a:solidFill>
            <a:prstDash val="solid"/>
            <a:round/>
            <a:headEnd type="none" w="med" len="med"/>
            <a:tailEnd type="none" w="med" len="med"/>
          </a:ln>
        </p:spPr>
      </p:sp>
      <p:sp>
        <p:nvSpPr>
          <p:cNvPr id="398342" name="Line 6"/>
          <p:cNvSpPr>
            <a:spLocks noChangeShapeType="1"/>
          </p:cNvSpPr>
          <p:nvPr/>
        </p:nvSpPr>
        <p:spPr bwMode="auto">
          <a:xfrm flipV="1">
            <a:off x="3886200" y="1524000"/>
            <a:ext cx="0" cy="2971800"/>
          </a:xfrm>
          <a:prstGeom prst="line">
            <a:avLst/>
          </a:prstGeom>
          <a:noFill/>
          <a:ln w="6350">
            <a:solidFill>
              <a:schemeClr val="tx1"/>
            </a:solidFill>
            <a:roun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8343" name="Line 7"/>
          <p:cNvSpPr>
            <a:spLocks noChangeShapeType="1"/>
          </p:cNvSpPr>
          <p:nvPr/>
        </p:nvSpPr>
        <p:spPr bwMode="auto">
          <a:xfrm>
            <a:off x="3886200" y="1524000"/>
            <a:ext cx="762000" cy="0"/>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98344" name="Text Box 8"/>
          <p:cNvSpPr txBox="1">
            <a:spLocks noChangeArrowheads="1"/>
          </p:cNvSpPr>
          <p:nvPr/>
        </p:nvSpPr>
        <p:spPr bwMode="auto">
          <a:xfrm>
            <a:off x="228600" y="5037138"/>
            <a:ext cx="4419600" cy="915988"/>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sz="20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程序功能：若输入的数组元素不等于0，则输出元素值；若输入的数组元素值为0，则输出1。</a:t>
            </a:r>
            <a:endParaRPr kumimoji="0" lang="zh-CN" altLang="en-US" sz="20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8338"/>
                                        </p:tgtEl>
                                        <p:attrNameLst>
                                          <p:attrName>style.visibility</p:attrName>
                                        </p:attrNameLst>
                                      </p:cBhvr>
                                      <p:to>
                                        <p:strVal val="visible"/>
                                      </p:to>
                                    </p:set>
                                    <p:animEffect transition="in" filter="barn(outVertical)">
                                      <p:cBhvr>
                                        <p:cTn id="7" dur="500"/>
                                        <p:tgtEl>
                                          <p:spTgt spid="398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1410" name="Text Box 2"/>
          <p:cNvSpPr txBox="1">
            <a:spLocks noChangeArrowheads="1"/>
          </p:cNvSpPr>
          <p:nvPr/>
        </p:nvSpPr>
        <p:spPr bwMode="auto">
          <a:xfrm>
            <a:off x="323850" y="981075"/>
            <a:ext cx="8458200" cy="5738813"/>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1</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、编译运行该程序，无语法错误，编译通过</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2</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、静态测试，参照</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c</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语言编码规范，检查程序中是否存在不符合规范的地方，发现没有注释</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3</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、动态测试</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运行时</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输入数据包括合法数据</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非法数据</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边界值</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注： 运行时：</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Ø"/>
              <a:defRPr/>
            </a:pP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3.1</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合法数据</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输入12340，输出为12341，符合预期结果</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    注意：</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Ø"/>
              <a:defRPr/>
            </a:pP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3.2</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边界值问题，如输入1234567；数组的边界值等；</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Ø"/>
              <a:defRPr/>
            </a:pP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3.3</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非法数据的输入，如输入</a:t>
            </a:r>
            <a:r>
              <a:rPr kumimoji="0" lang="en-US" altLang="zh-CN" kern="1200" cap="none" spc="0" normalizeH="0" baseline="0" noProof="0" dirty="0" err="1">
                <a:effectLst>
                  <a:outerShdw blurRad="38100" dist="38100" dir="2700000" algn="tl">
                    <a:srgbClr val="000000"/>
                  </a:outerShdw>
                </a:effectLst>
                <a:latin typeface="Arial" panose="020B0604020202020204" pitchFamily="34" charset="0"/>
                <a:ea typeface="宋体" panose="02010600030101010101" pitchFamily="2" charset="-122"/>
                <a:cs typeface="+mn-cs"/>
              </a:rPr>
              <a:t>abcde</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则结果出现某些数，因为</a:t>
            </a:r>
            <a:r>
              <a:rPr kumimoji="0" lang="en-US" altLang="zh-CN" kern="1200" cap="none" spc="0" normalizeH="0" baseline="0" noProof="0" dirty="0" err="1">
                <a:effectLst>
                  <a:outerShdw blurRad="38100" dist="38100" dir="2700000" algn="tl">
                    <a:srgbClr val="000000"/>
                  </a:outerShdw>
                </a:effectLst>
                <a:latin typeface="Arial" panose="020B0604020202020204" pitchFamily="34" charset="0"/>
                <a:ea typeface="宋体" panose="02010600030101010101" pitchFamily="2" charset="-122"/>
                <a:cs typeface="+mn-cs"/>
              </a:rPr>
              <a:t>scanf</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的</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错误判断能力不</a:t>
            </a:r>
            <a:r>
              <a:rPr kumimoji="0" lang="en-US" altLang="zh-CN"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rPr>
              <a:t>强造成的。</a:t>
            </a: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n"/>
              <a:defRPr/>
            </a:pPr>
            <a:endParaRPr kumimoji="0" lang="zh-CN" altLang="en-US"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 name="文本框 1"/>
          <p:cNvSpPr txBox="1"/>
          <p:nvPr/>
        </p:nvSpPr>
        <p:spPr>
          <a:xfrm>
            <a:off x="323850" y="249555"/>
            <a:ext cx="3027679" cy="52197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pPr marR="0" defTabSz="914400" eaLnBrk="0" hangingPunct="0">
              <a:buClrTx/>
              <a:buSzTx/>
              <a:buFontTx/>
            </a:pPr>
            <a:r>
              <a:rPr kumimoji="0" lang="zh-CN" altLang="en-US" sz="2800" kern="1200" cap="none" spc="0" normalizeH="0" baseline="0" noProof="0" dirty="0">
                <a:solidFill>
                  <a:schemeClr val="accent4"/>
                </a:solidFill>
                <a:latin typeface="Arial" panose="020B0604020202020204" pitchFamily="34" charset="0"/>
                <a:ea typeface="宋体" panose="02010600030101010101" pitchFamily="2" charset="-122"/>
                <a:cs typeface="+mn-cs"/>
                <a:sym typeface="+mn-ea"/>
              </a:rPr>
              <a:t>单元测试的步骤：</a:t>
            </a:r>
            <a:endParaRPr kumimoji="0" lang="zh-CN" altLang="en-US" sz="2800" kern="1200" cap="none" spc="0" normalizeH="0" baseline="0" noProof="0" dirty="0">
              <a:solidFill>
                <a:schemeClr val="accent4"/>
              </a:solidFill>
              <a:latin typeface="Arial" panose="020B0604020202020204" pitchFamily="34" charset="0"/>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01410">
                                            <p:txEl>
                                              <p:charRg st="0" end="21"/>
                                            </p:txEl>
                                          </p:spTgt>
                                        </p:tgtEl>
                                        <p:attrNameLst>
                                          <p:attrName>style.visibility</p:attrName>
                                        </p:attrNameLst>
                                      </p:cBhvr>
                                      <p:to>
                                        <p:strVal val="visible"/>
                                      </p:to>
                                    </p:set>
                                    <p:anim calcmode="lin" valueType="num">
                                      <p:cBhvr additive="base">
                                        <p:cTn id="12" dur="500" fill="hold"/>
                                        <p:tgtEl>
                                          <p:spTgt spid="401410">
                                            <p:txEl>
                                              <p:charRg st="0" end="2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01410">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01410">
                                            <p:txEl>
                                              <p:charRg st="21" end="63"/>
                                            </p:txEl>
                                          </p:spTgt>
                                        </p:tgtEl>
                                        <p:attrNameLst>
                                          <p:attrName>style.visibility</p:attrName>
                                        </p:attrNameLst>
                                      </p:cBhvr>
                                      <p:to>
                                        <p:strVal val="visible"/>
                                      </p:to>
                                    </p:set>
                                    <p:anim calcmode="lin" valueType="num">
                                      <p:cBhvr additive="base">
                                        <p:cTn id="18" dur="500" fill="hold"/>
                                        <p:tgtEl>
                                          <p:spTgt spid="401410">
                                            <p:txEl>
                                              <p:charRg st="21" end="6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1410">
                                            <p:txEl>
                                              <p:charRg st="21" end="6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01410">
                                            <p:txEl>
                                              <p:charRg st="63" end="70"/>
                                            </p:txEl>
                                          </p:spTgt>
                                        </p:tgtEl>
                                        <p:attrNameLst>
                                          <p:attrName>style.visibility</p:attrName>
                                        </p:attrNameLst>
                                      </p:cBhvr>
                                      <p:to>
                                        <p:strVal val="visible"/>
                                      </p:to>
                                    </p:set>
                                    <p:anim calcmode="lin" valueType="num">
                                      <p:cBhvr additive="base">
                                        <p:cTn id="24" dur="500" fill="hold"/>
                                        <p:tgtEl>
                                          <p:spTgt spid="401410">
                                            <p:txEl>
                                              <p:charRg st="63" end="7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01410">
                                            <p:txEl>
                                              <p:charRg st="63" end="70"/>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01410">
                                            <p:txEl>
                                              <p:charRg st="70" end="98"/>
                                            </p:txEl>
                                          </p:spTgt>
                                        </p:tgtEl>
                                        <p:attrNameLst>
                                          <p:attrName>style.visibility</p:attrName>
                                        </p:attrNameLst>
                                      </p:cBhvr>
                                      <p:to>
                                        <p:strVal val="visible"/>
                                      </p:to>
                                    </p:set>
                                    <p:anim calcmode="lin" valueType="num">
                                      <p:cBhvr additive="base">
                                        <p:cTn id="28" dur="500" fill="hold"/>
                                        <p:tgtEl>
                                          <p:spTgt spid="401410">
                                            <p:txEl>
                                              <p:charRg st="70" end="98"/>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01410">
                                            <p:txEl>
                                              <p:charRg st="70" end="98"/>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401410">
                                            <p:txEl>
                                              <p:charRg st="109" end="143"/>
                                            </p:txEl>
                                          </p:spTgt>
                                        </p:tgtEl>
                                        <p:attrNameLst>
                                          <p:attrName>style.visibility</p:attrName>
                                        </p:attrNameLst>
                                      </p:cBhvr>
                                      <p:to>
                                        <p:strVal val="visible"/>
                                      </p:to>
                                    </p:set>
                                    <p:animEffect transition="in" filter="blinds(horizontal)">
                                      <p:cBhvr>
                                        <p:cTn id="34" dur="500"/>
                                        <p:tgtEl>
                                          <p:spTgt spid="401410">
                                            <p:txEl>
                                              <p:charRg st="109" end="143"/>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401410">
                                            <p:txEl>
                                              <p:charRg st="143" end="151"/>
                                            </p:txEl>
                                          </p:spTgt>
                                        </p:tgtEl>
                                        <p:attrNameLst>
                                          <p:attrName>style.visibility</p:attrName>
                                        </p:attrNameLst>
                                      </p:cBhvr>
                                      <p:to>
                                        <p:strVal val="visible"/>
                                      </p:to>
                                    </p:set>
                                    <p:animEffect transition="in" filter="blinds(horizontal)">
                                      <p:cBhvr>
                                        <p:cTn id="37" dur="500"/>
                                        <p:tgtEl>
                                          <p:spTgt spid="401410">
                                            <p:txEl>
                                              <p:charRg st="143" end="15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01410">
                                            <p:txEl>
                                              <p:charRg st="151" end="181"/>
                                            </p:txEl>
                                          </p:spTgt>
                                        </p:tgtEl>
                                        <p:attrNameLst>
                                          <p:attrName>style.visibility</p:attrName>
                                        </p:attrNameLst>
                                      </p:cBhvr>
                                      <p:to>
                                        <p:strVal val="visible"/>
                                      </p:to>
                                    </p:set>
                                    <p:animEffect transition="in" filter="wipe(down)">
                                      <p:cBhvr>
                                        <p:cTn id="42" dur="500"/>
                                        <p:tgtEl>
                                          <p:spTgt spid="401410">
                                            <p:txEl>
                                              <p:charRg st="151" end="18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01410">
                                            <p:txEl>
                                              <p:charRg st="181" end="235"/>
                                            </p:txEl>
                                          </p:spTgt>
                                        </p:tgtEl>
                                        <p:attrNameLst>
                                          <p:attrName>style.visibility</p:attrName>
                                        </p:attrNameLst>
                                      </p:cBhvr>
                                      <p:to>
                                        <p:strVal val="visible"/>
                                      </p:to>
                                    </p:set>
                                    <p:anim calcmode="lin" valueType="num">
                                      <p:cBhvr additive="base">
                                        <p:cTn id="47" dur="500" fill="hold"/>
                                        <p:tgtEl>
                                          <p:spTgt spid="401410">
                                            <p:txEl>
                                              <p:charRg st="181" end="23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01410">
                                            <p:txEl>
                                              <p:charRg st="181" end="2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2434" name="Text Box 2"/>
          <p:cNvSpPr txBox="1">
            <a:spLocks noChangeArrowheads="1"/>
          </p:cNvSpPr>
          <p:nvPr/>
        </p:nvSpPr>
        <p:spPr bwMode="auto">
          <a:xfrm>
            <a:off x="457200" y="1143000"/>
            <a:ext cx="8153400" cy="420688"/>
          </a:xfrm>
          <a:prstGeom prst="rect">
            <a:avLst/>
          </a:prstGeom>
          <a:noFill/>
          <a:ln w="9525">
            <a:noFill/>
            <a:miter lim="800000"/>
          </a:ln>
          <a:effectLst/>
        </p:spPr>
        <p:txBody>
          <a:bodyPr>
            <a:spAutoFit/>
          </a:bodyPr>
          <a:lstStyle/>
          <a:p>
            <a:pPr marR="0" defTabSz="914400">
              <a:lnSpc>
                <a:spcPct val="90000"/>
              </a:lnSpc>
              <a:spcBef>
                <a:spcPct val="50000"/>
              </a:spcBef>
              <a:buClr>
                <a:schemeClr val="tx2"/>
              </a:buClr>
              <a:buSzPct val="80000"/>
              <a:buFont typeface="Wingdings" panose="05000000000000000000" pitchFamily="2" charset="2"/>
              <a:buChar char="n"/>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2435" name="Text Box 3"/>
          <p:cNvSpPr txBox="1">
            <a:spLocks noChangeArrowheads="1"/>
          </p:cNvSpPr>
          <p:nvPr/>
        </p:nvSpPr>
        <p:spPr bwMode="auto">
          <a:xfrm>
            <a:off x="381000" y="1066800"/>
            <a:ext cx="2895600" cy="4510088"/>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include &lt;stdio.h&gt;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void </a:t>
            </a:r>
            <a:r>
              <a:rPr kumimoji="0" lang="en-US" altLang="zh-CN"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(void)</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{int a=1,b=2,c;</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c=fun1(a,b);</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int </a:t>
            </a:r>
            <a:r>
              <a:rPr kumimoji="0" lang="en-US" altLang="zh-CN"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fun</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1(int x,int y)</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{return x+y;</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2436" name="Text Box 4"/>
          <p:cNvSpPr txBox="1">
            <a:spLocks noChangeArrowheads="1"/>
          </p:cNvSpPr>
          <p:nvPr/>
        </p:nvSpPr>
        <p:spPr bwMode="auto">
          <a:xfrm>
            <a:off x="3886200" y="1066800"/>
            <a:ext cx="4876800" cy="5368925"/>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假设</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和</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分别由两个程序员开发且进度不同，进行测试时：</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若没有</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函数，如何测试</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若没有</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函数，如何测试</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2436"/>
                                        </p:tgtEl>
                                        <p:attrNameLst>
                                          <p:attrName>style.visibility</p:attrName>
                                        </p:attrNameLst>
                                      </p:cBhvr>
                                      <p:to>
                                        <p:strVal val="visible"/>
                                      </p:to>
                                    </p:set>
                                    <p:anim calcmode="lin" valueType="num">
                                      <p:cBhvr additive="base">
                                        <p:cTn id="7" dur="500" fill="hold"/>
                                        <p:tgtEl>
                                          <p:spTgt spid="402436"/>
                                        </p:tgtEl>
                                        <p:attrNameLst>
                                          <p:attrName>ppt_x</p:attrName>
                                        </p:attrNameLst>
                                      </p:cBhvr>
                                      <p:tavLst>
                                        <p:tav tm="0">
                                          <p:val>
                                            <p:strVal val="#ppt_x"/>
                                          </p:val>
                                        </p:tav>
                                        <p:tav tm="100000">
                                          <p:val>
                                            <p:strVal val="#ppt_x"/>
                                          </p:val>
                                        </p:tav>
                                      </p:tavLst>
                                    </p:anim>
                                    <p:anim calcmode="lin" valueType="num">
                                      <p:cBhvr additive="base">
                                        <p:cTn id="8" dur="500" fill="hold"/>
                                        <p:tgtEl>
                                          <p:spTgt spid="402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3458" name="Text Box 2"/>
          <p:cNvSpPr txBox="1">
            <a:spLocks noChangeArrowheads="1"/>
          </p:cNvSpPr>
          <p:nvPr/>
        </p:nvSpPr>
        <p:spPr bwMode="auto">
          <a:xfrm>
            <a:off x="457200" y="1143000"/>
            <a:ext cx="8153400" cy="420688"/>
          </a:xfrm>
          <a:prstGeom prst="rect">
            <a:avLst/>
          </a:prstGeom>
          <a:noFill/>
          <a:ln w="9525">
            <a:noFill/>
            <a:miter lim="800000"/>
          </a:ln>
          <a:effectLst/>
        </p:spPr>
        <p:txBody>
          <a:bodyPr>
            <a:spAutoFit/>
          </a:bodyPr>
          <a:lstStyle/>
          <a:p>
            <a:pPr marR="0" defTabSz="914400">
              <a:lnSpc>
                <a:spcPct val="90000"/>
              </a:lnSpc>
              <a:spcBef>
                <a:spcPct val="50000"/>
              </a:spcBef>
              <a:buClr>
                <a:schemeClr val="tx2"/>
              </a:buClr>
              <a:buSzPct val="80000"/>
              <a:buFont typeface="Wingdings" panose="05000000000000000000" pitchFamily="2" charset="2"/>
              <a:buChar char="n"/>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3459" name="Text Box 3"/>
          <p:cNvSpPr txBox="1">
            <a:spLocks noChangeArrowheads="1"/>
          </p:cNvSpPr>
          <p:nvPr/>
        </p:nvSpPr>
        <p:spPr bwMode="auto">
          <a:xfrm>
            <a:off x="381000" y="1066800"/>
            <a:ext cx="2895600" cy="5021263"/>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include &lt;stdio.h&gt;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驱动模块</a:t>
            </a:r>
            <a:endPar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void main(void)</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{int a=1,b=2,c;</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c=fun1(a,2*b);</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int fun1(int x,int y)</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{return x+y;</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3460" name="Text Box 4"/>
          <p:cNvSpPr txBox="1">
            <a:spLocks noChangeArrowheads="1"/>
          </p:cNvSpPr>
          <p:nvPr/>
        </p:nvSpPr>
        <p:spPr bwMode="auto">
          <a:xfrm>
            <a:off x="3886200" y="1066800"/>
            <a:ext cx="4876800" cy="6218238"/>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假设</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和</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分别由两个程序员开发且进度不同，进行测试时：</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若没有</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函数，如何测试</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构建一个</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驱动模块(</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函数的驱动模块</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里面至少能够调用</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并输出调用结果。</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66566" name="Text Box 6"/>
          <p:cNvSpPr txBox="1">
            <a:spLocks noChangeArrowheads="1"/>
          </p:cNvSpPr>
          <p:nvPr/>
        </p:nvSpPr>
        <p:spPr bwMode="auto">
          <a:xfrm>
            <a:off x="468313" y="333375"/>
            <a:ext cx="5473700" cy="420688"/>
          </a:xfrm>
          <a:prstGeom prst="rect">
            <a:avLst/>
          </a:prstGeom>
          <a:noFill/>
          <a:ln w="9525" algn="ctr">
            <a:noFill/>
            <a:miter lim="800000"/>
          </a:ln>
          <a:effectLst/>
        </p:spPr>
        <p:txBody>
          <a:bodyPr>
            <a:spAutoFit/>
          </a:bodyPr>
          <a:lstStyle/>
          <a:p>
            <a:pPr marL="342900" marR="0" indent="-34290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如何测试</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模块</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3460">
                                            <p:txEl>
                                              <p:charRg st="68" end="119"/>
                                            </p:txEl>
                                          </p:spTgt>
                                        </p:tgtEl>
                                        <p:attrNameLst>
                                          <p:attrName>style.visibility</p:attrName>
                                        </p:attrNameLst>
                                      </p:cBhvr>
                                      <p:to>
                                        <p:strVal val="visible"/>
                                      </p:to>
                                    </p:set>
                                    <p:anim calcmode="lin" valueType="num">
                                      <p:cBhvr additive="base">
                                        <p:cTn id="7" dur="500" fill="hold"/>
                                        <p:tgtEl>
                                          <p:spTgt spid="403460">
                                            <p:txEl>
                                              <p:charRg st="68" end="1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3460">
                                            <p:txEl>
                                              <p:charRg st="68" end="1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3458" name="Text Box 2"/>
          <p:cNvSpPr txBox="1">
            <a:spLocks noChangeArrowheads="1"/>
          </p:cNvSpPr>
          <p:nvPr/>
        </p:nvSpPr>
        <p:spPr bwMode="auto">
          <a:xfrm>
            <a:off x="457200" y="1143000"/>
            <a:ext cx="8153400" cy="420688"/>
          </a:xfrm>
          <a:prstGeom prst="rect">
            <a:avLst/>
          </a:prstGeom>
          <a:noFill/>
          <a:ln w="9525">
            <a:noFill/>
            <a:miter lim="800000"/>
          </a:ln>
          <a:effectLst/>
        </p:spPr>
        <p:txBody>
          <a:bodyPr>
            <a:spAutoFit/>
          </a:bodyPr>
          <a:lstStyle/>
          <a:p>
            <a:pPr marR="0" defTabSz="914400">
              <a:lnSpc>
                <a:spcPct val="90000"/>
              </a:lnSpc>
              <a:spcBef>
                <a:spcPct val="50000"/>
              </a:spcBef>
              <a:buClr>
                <a:schemeClr val="tx2"/>
              </a:buClr>
              <a:buSzPct val="80000"/>
              <a:buFont typeface="Wingdings" panose="05000000000000000000" pitchFamily="2" charset="2"/>
              <a:buChar char="n"/>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3459" name="Text Box 3"/>
          <p:cNvSpPr txBox="1">
            <a:spLocks noChangeArrowheads="1"/>
          </p:cNvSpPr>
          <p:nvPr/>
        </p:nvSpPr>
        <p:spPr bwMode="auto">
          <a:xfrm>
            <a:off x="381000" y="1066800"/>
            <a:ext cx="3614738" cy="4838700"/>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include &lt;stdio.h&gt;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void main(void)</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{int a=1,b=2,c;</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c=fun1(a,b);</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桩模块</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int fun1(int x,int y)</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　</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 {return 2*x+y;</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3460" name="Text Box 4"/>
          <p:cNvSpPr txBox="1">
            <a:spLocks noChangeArrowheads="1"/>
          </p:cNvSpPr>
          <p:nvPr/>
        </p:nvSpPr>
        <p:spPr bwMode="auto">
          <a:xfrm>
            <a:off x="3886200" y="1066800"/>
            <a:ext cx="4876800" cy="6218238"/>
          </a:xfrm>
          <a:prstGeom prst="rect">
            <a:avLst/>
          </a:prstGeom>
          <a:noFill/>
          <a:ln w="9525">
            <a:noFill/>
            <a:miter lim="800000"/>
          </a:ln>
          <a:effectLst/>
        </p:spPr>
        <p:txBody>
          <a:bodyPr>
            <a:spAutoFit/>
          </a:bodyPr>
          <a:lstStyle/>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假设</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和</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分别由两个程序员开发且进度不同，进行测试时：</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若没有</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函数，如何测试</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    构建一个</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桩模块(</a:t>
            </a:r>
            <a:r>
              <a:rPr kumimoji="0" lang="en-US" altLang="zh-CN"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fun1()</a:t>
            </a:r>
            <a:r>
              <a:rPr kumimoji="0" lang="zh-CN" altLang="en-US"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的桩模块)</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，至少能够被</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调用并有一个返回值。</a:t>
            </a: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buChar char="ü"/>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eaLnBrk="0" hangingPunct="0">
              <a:lnSpc>
                <a:spcPct val="90000"/>
              </a:lnSpc>
              <a:spcBef>
                <a:spcPct val="50000"/>
              </a:spcBef>
              <a:buClr>
                <a:schemeClr val="tx2"/>
              </a:buClr>
              <a:buSzPct val="80000"/>
              <a:buFont typeface="Wingdings" panose="05000000000000000000" pitchFamily="2" charset="2"/>
              <a:defRPr/>
            </a:pP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31429" name="Text Box 5"/>
          <p:cNvSpPr txBox="1">
            <a:spLocks noChangeArrowheads="1"/>
          </p:cNvSpPr>
          <p:nvPr/>
        </p:nvSpPr>
        <p:spPr bwMode="auto">
          <a:xfrm>
            <a:off x="468313" y="333375"/>
            <a:ext cx="5473700" cy="420688"/>
          </a:xfrm>
          <a:prstGeom prst="rect">
            <a:avLst/>
          </a:prstGeom>
          <a:noFill/>
          <a:ln w="9525" algn="ctr">
            <a:noFill/>
            <a:miter lim="800000"/>
          </a:ln>
          <a:effectLst/>
        </p:spPr>
        <p:txBody>
          <a:bodyPr>
            <a:spAutoFit/>
          </a:bodyPr>
          <a:lstStyle/>
          <a:p>
            <a:pPr marL="342900" marR="0" indent="-34290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如何测试</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main</a:t>
            </a:r>
            <a:r>
              <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模块</a:t>
            </a:r>
            <a:r>
              <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en-US" altLang="zh-CN"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3460">
                                            <p:txEl>
                                              <p:charRg st="68" end="114"/>
                                            </p:txEl>
                                          </p:spTgt>
                                        </p:tgtEl>
                                        <p:attrNameLst>
                                          <p:attrName>style.visibility</p:attrName>
                                        </p:attrNameLst>
                                      </p:cBhvr>
                                      <p:to>
                                        <p:strVal val="visible"/>
                                      </p:to>
                                    </p:set>
                                    <p:anim calcmode="lin" valueType="num">
                                      <p:cBhvr additive="base">
                                        <p:cTn id="7" dur="500" fill="hold"/>
                                        <p:tgtEl>
                                          <p:spTgt spid="403460">
                                            <p:txEl>
                                              <p:charRg st="68" end="1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3460">
                                            <p:txEl>
                                              <p:charRg st="68" end="1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3"/>
          <p:cNvSpPr>
            <a:spLocks noGrp="1" noChangeArrowheads="1"/>
          </p:cNvSpPr>
          <p:nvPr>
            <p:ph idx="1"/>
          </p:nvPr>
        </p:nvSpPr>
        <p:spPr>
          <a:xfrm>
            <a:off x="539750" y="1341438"/>
            <a:ext cx="4032250" cy="2447925"/>
          </a:xfrm>
        </p:spPr>
        <p:txBody>
          <a:bodyPr vert="horz" wrap="square" lIns="91440" tIns="45720" rIns="91440" bIns="45720" numCol="1" rtlCol="0" anchor="t" anchorCtr="0" compatLnSpc="1">
            <a:normAutofit fontScale="92500" lnSpcReduction="20000"/>
          </a:bodyPr>
          <a:lstStyle/>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Garamond" panose="02020404030301010803" pitchFamily="18" charset="0"/>
              <a:buChar char="◦"/>
              <a:defRPr/>
            </a:pP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驱动模块一般结构：</a:t>
            </a: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r>
              <a:rPr kumimoji="0" lang="en-US" altLang="zh-CN" sz="2400" b="0" i="0" u="none" strike="noStrike" kern="1200" cap="none" spc="0" normalizeH="0" baseline="0" noProof="0" smtClean="0">
                <a:ln>
                  <a:noFill/>
                </a:ln>
                <a:solidFill>
                  <a:schemeClr val="tx1"/>
                </a:solidFill>
                <a:effectLst/>
                <a:uLnTx/>
                <a:uFillTx/>
                <a:latin typeface="+mn-lt"/>
                <a:ea typeface="+mn-ea"/>
                <a:cs typeface="+mn-cs"/>
              </a:rPr>
              <a:t>    Int DriverModule( )</a:t>
            </a:r>
            <a:endParaRPr kumimoji="0" lang="en-US" altLang="zh-CN"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r>
              <a:rPr kumimoji="0" lang="en-US" altLang="zh-CN" sz="2400" b="0" i="0" u="none" strike="noStrike" kern="1200" cap="none" spc="0" normalizeH="0" baseline="0" noProof="0" smtClean="0">
                <a:ln>
                  <a:noFill/>
                </a:ln>
                <a:solidFill>
                  <a:schemeClr val="tx1"/>
                </a:solidFill>
                <a:effectLst/>
                <a:uLnTx/>
                <a:uFillTx/>
                <a:latin typeface="+mn-lt"/>
                <a:ea typeface="+mn-ea"/>
                <a:cs typeface="+mn-cs"/>
              </a:rPr>
              <a:t>    {….</a:t>
            </a:r>
            <a:endParaRPr kumimoji="0" lang="en-US" altLang="zh-CN"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smtClean="0">
                <a:ln>
                  <a:noFill/>
                </a:ln>
                <a:solidFill>
                  <a:schemeClr val="accent2"/>
                </a:solidFill>
                <a:effectLst/>
                <a:uLnTx/>
                <a:uFillTx/>
                <a:latin typeface="+mn-lt"/>
                <a:ea typeface="+mn-ea"/>
                <a:cs typeface="+mn-cs"/>
              </a:rPr>
              <a:t>调用被测试的模块</a:t>
            </a: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       处理运行结果；</a:t>
            </a: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     </a:t>
            </a:r>
            <a:r>
              <a:rPr kumimoji="0" lang="en-US" altLang="zh-CN" sz="2400" b="0" i="0" u="none" strike="noStrike" kern="1200" cap="none" spc="0" normalizeH="0" baseline="0" noProof="0" smtClean="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smtClean="0">
              <a:ln>
                <a:noFill/>
              </a:ln>
              <a:solidFill>
                <a:schemeClr val="tx1"/>
              </a:solidFill>
              <a:effectLst/>
              <a:uLnTx/>
              <a:uFillTx/>
              <a:latin typeface="+mn-lt"/>
              <a:ea typeface="+mn-ea"/>
              <a:cs typeface="+mn-cs"/>
            </a:endParaRPr>
          </a:p>
          <a:p>
            <a:pPr marL="182880" marR="0" lvl="0" indent="-182880" algn="l" defTabSz="914400" rtl="0" eaLnBrk="1" fontAlgn="auto" latinLnBrk="0" hangingPunct="1">
              <a:lnSpc>
                <a:spcPct val="100000"/>
              </a:lnSpc>
              <a:spcBef>
                <a:spcPts val="900"/>
              </a:spcBef>
              <a:spcAft>
                <a:spcPts val="0"/>
              </a:spcAft>
              <a:buClr>
                <a:schemeClr val="tx1">
                  <a:lumMod val="85000"/>
                  <a:lumOff val="15000"/>
                </a:schemeClr>
              </a:buClr>
              <a:buSzTx/>
              <a:buFont typeface="Wingdings" panose="05000000000000000000" pitchFamily="2" charset="2"/>
              <a:buNone/>
              <a:defRPr/>
            </a:pPr>
            <a:endParaRPr kumimoji="0" lang="en-US" altLang="zh-CN"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286724" name="Text Box 4"/>
          <p:cNvSpPr txBox="1">
            <a:spLocks noChangeArrowheads="1"/>
          </p:cNvSpPr>
          <p:nvPr/>
        </p:nvSpPr>
        <p:spPr bwMode="auto">
          <a:xfrm>
            <a:off x="574675" y="3789363"/>
            <a:ext cx="7993063" cy="2860675"/>
          </a:xfrm>
          <a:prstGeom prst="rect">
            <a:avLst/>
          </a:prstGeom>
          <a:noFill/>
          <a:ln w="9525" algn="ctr">
            <a:noFill/>
            <a:miter lim="800000"/>
          </a:ln>
          <a:effectLst/>
        </p:spPr>
        <p:txBody>
          <a:bodyPr>
            <a:spAutoFit/>
          </a:bodyPr>
          <a:lstStyle/>
          <a:p>
            <a:pPr marL="342900" marR="0" indent="-342900" defTabSz="914400" eaLnBrk="0" hangingPunct="0">
              <a:lnSpc>
                <a:spcPct val="150000"/>
              </a:lnSpc>
              <a:spcBef>
                <a:spcPct val="50000"/>
              </a:spcBef>
              <a:buClr>
                <a:schemeClr val="tx2"/>
              </a:buClr>
              <a:buSzPct val="80000"/>
              <a:buFont typeface="Wingdings" panose="05000000000000000000" pitchFamily="2" charset="2"/>
              <a:defRPr/>
            </a:pPr>
            <a:r>
              <a:rPr kumimoji="0" lang="zh-CN" altLang="en-US" b="1"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    </a:t>
            </a:r>
            <a:r>
              <a:rPr kumimoji="0" lang="zh-CN" altLang="en-US" b="1" u="sng"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单元测试代码</a:t>
            </a:r>
            <a:r>
              <a:rPr kumimoji="0" lang="zh-CN" altLang="en-US" b="1"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应该与</a:t>
            </a:r>
            <a:r>
              <a:rPr kumimoji="0" lang="zh-CN" altLang="en-US" b="1" u="sng"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单元代码</a:t>
            </a:r>
            <a:r>
              <a:rPr kumimoji="0" lang="zh-CN" altLang="en-US" b="1"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保持一致，每当单元代码发生变化，需确认单元测试代码是否需要更新；但是单元测试代码通常不完全等同于所模拟的真实模块，一般只模拟一个或一些运行情况，返回一个执行所需要的值。</a:t>
            </a:r>
            <a:endParaRPr kumimoji="0" lang="zh-CN" altLang="en-US" b="1" kern="1200" cap="none" spc="0" normalizeH="0" baseline="0" noProof="0">
              <a:solidFill>
                <a:schemeClr val="accent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86725" name="Text Box 5"/>
          <p:cNvSpPr txBox="1">
            <a:spLocks noChangeArrowheads="1"/>
          </p:cNvSpPr>
          <p:nvPr/>
        </p:nvSpPr>
        <p:spPr bwMode="auto">
          <a:xfrm>
            <a:off x="5076825" y="1268413"/>
            <a:ext cx="3743325" cy="2852738"/>
          </a:xfrm>
          <a:prstGeom prst="rect">
            <a:avLst/>
          </a:prstGeom>
          <a:noFill/>
          <a:ln w="9525" algn="ctr">
            <a:noFill/>
            <a:miter lim="800000"/>
          </a:ln>
          <a:effectLst/>
        </p:spPr>
        <p:txBody>
          <a:bodyPr>
            <a:spAutoFit/>
          </a:bodyPr>
          <a:lstStyle/>
          <a:p>
            <a:pPr marL="342900" marR="0" indent="-342900" defTabSz="914400" eaLnBrk="0" hangingPunct="0">
              <a:lnSpc>
                <a:spcPct val="90000"/>
              </a:lnSpc>
              <a:spcBef>
                <a:spcPct val="15000"/>
              </a:spcBef>
              <a:buClr>
                <a:schemeClr val="tx2"/>
              </a:buClr>
              <a:buSzPct val="80000"/>
              <a:buFont typeface="Wingdings" panose="05000000000000000000" pitchFamily="2" charset="2"/>
              <a:buChar char="n"/>
              <a:defRPr/>
            </a:pPr>
            <a:r>
              <a:rPr kumimoji="0" lang="zh-CN" altLang="en-US" kern="1200" cap="none" spc="0" normalizeH="0" baseline="0" noProof="0">
                <a:latin typeface="Arial" panose="020B0604020202020204" pitchFamily="34" charset="0"/>
                <a:ea typeface="宋体" panose="02010600030101010101" pitchFamily="2" charset="-122"/>
                <a:cs typeface="+mn-cs"/>
              </a:rPr>
              <a:t>桩模块一般结构：</a:t>
            </a:r>
            <a:endParaRPr kumimoji="0" lang="zh-CN" altLang="en-US"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15000"/>
              </a:spcBef>
              <a:buClr>
                <a:schemeClr val="tx2"/>
              </a:buClr>
              <a:buSzPct val="80000"/>
              <a:buFont typeface="Wingdings" panose="05000000000000000000" pitchFamily="2" charset="2"/>
              <a:defRPr/>
            </a:pPr>
            <a:r>
              <a:rPr kumimoji="0" lang="en-US" altLang="zh-CN" kern="1200" cap="none" spc="0" normalizeH="0" baseline="0" noProof="0">
                <a:latin typeface="Arial" panose="020B0604020202020204" pitchFamily="34" charset="0"/>
                <a:ea typeface="宋体" panose="02010600030101010101" pitchFamily="2" charset="-122"/>
                <a:cs typeface="+mn-cs"/>
              </a:rPr>
              <a:t>    Int StubModule(.…)</a:t>
            </a:r>
            <a:endParaRPr kumimoji="0" lang="en-US" altLang="zh-CN"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15000"/>
              </a:spcBef>
              <a:buClr>
                <a:schemeClr val="tx2"/>
              </a:buClr>
              <a:buSzPct val="80000"/>
              <a:buFont typeface="Wingdings" panose="05000000000000000000" pitchFamily="2" charset="2"/>
              <a:defRPr/>
            </a:pPr>
            <a:r>
              <a:rPr kumimoji="0" lang="en-US" altLang="zh-CN" kern="1200" cap="none" spc="0" normalizeH="0" baseline="0" noProof="0">
                <a:latin typeface="Arial" panose="020B0604020202020204" pitchFamily="34" charset="0"/>
                <a:ea typeface="宋体" panose="02010600030101010101" pitchFamily="2" charset="-122"/>
                <a:cs typeface="+mn-cs"/>
              </a:rPr>
              <a:t>    {….</a:t>
            </a:r>
            <a:endParaRPr kumimoji="0" lang="en-US" altLang="zh-CN"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15000"/>
              </a:spcBef>
              <a:buClr>
                <a:schemeClr val="tx2"/>
              </a:buClr>
              <a:buSzPct val="80000"/>
              <a:buFont typeface="Wingdings" panose="05000000000000000000" pitchFamily="2" charset="2"/>
              <a:defRPr/>
            </a:pPr>
            <a:r>
              <a:rPr kumimoji="0" lang="en-US" altLang="zh-CN" kern="1200" cap="none" spc="0" normalizeH="0" baseline="0" noProof="0">
                <a:latin typeface="Arial" panose="020B0604020202020204" pitchFamily="34" charset="0"/>
                <a:ea typeface="宋体" panose="02010600030101010101" pitchFamily="2" charset="-122"/>
                <a:cs typeface="+mn-cs"/>
              </a:rPr>
              <a:t>        </a:t>
            </a:r>
            <a:r>
              <a:rPr kumimoji="0" lang="en-US" altLang="zh-CN" kern="1200" cap="none" spc="0" normalizeH="0" baseline="0" noProof="0">
                <a:solidFill>
                  <a:schemeClr val="accent2"/>
                </a:solidFill>
                <a:latin typeface="Arial" panose="020B0604020202020204" pitchFamily="34" charset="0"/>
                <a:ea typeface="宋体" panose="02010600030101010101" pitchFamily="2" charset="-122"/>
                <a:cs typeface="+mn-cs"/>
              </a:rPr>
              <a:t>Return </a:t>
            </a:r>
            <a:r>
              <a:rPr kumimoji="0" lang="zh-CN" altLang="en-US" kern="1200" cap="none" spc="0" normalizeH="0" baseline="0" noProof="0">
                <a:solidFill>
                  <a:schemeClr val="accent2"/>
                </a:solidFill>
                <a:latin typeface="Arial" panose="020B0604020202020204" pitchFamily="34" charset="0"/>
                <a:ea typeface="宋体" panose="02010600030101010101" pitchFamily="2" charset="-122"/>
                <a:cs typeface="+mn-cs"/>
              </a:rPr>
              <a:t>返回值</a:t>
            </a:r>
            <a:r>
              <a:rPr kumimoji="0" lang="zh-CN" altLang="en-US" kern="1200" cap="none" spc="0" normalizeH="0" baseline="0" noProof="0">
                <a:latin typeface="Arial" panose="020B0604020202020204" pitchFamily="34" charset="0"/>
                <a:ea typeface="宋体" panose="02010600030101010101" pitchFamily="2" charset="-122"/>
                <a:cs typeface="+mn-cs"/>
              </a:rPr>
              <a:t>；</a:t>
            </a:r>
            <a:endParaRPr kumimoji="0" lang="zh-CN" altLang="en-US"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15000"/>
              </a:spcBef>
              <a:buClr>
                <a:schemeClr val="tx2"/>
              </a:buClr>
              <a:buSzPct val="80000"/>
              <a:buFont typeface="Wingdings" panose="05000000000000000000" pitchFamily="2" charset="2"/>
              <a:defRPr/>
            </a:pPr>
            <a:r>
              <a:rPr kumimoji="0" lang="zh-CN" altLang="en-US" kern="1200" cap="none" spc="0" normalizeH="0" baseline="0" noProof="0">
                <a:latin typeface="Arial" panose="020B0604020202020204" pitchFamily="34" charset="0"/>
                <a:ea typeface="宋体" panose="02010600030101010101" pitchFamily="2" charset="-122"/>
                <a:cs typeface="+mn-cs"/>
              </a:rPr>
              <a:t>      </a:t>
            </a:r>
            <a:r>
              <a:rPr kumimoji="0" lang="en-US" altLang="zh-CN" kern="1200" cap="none" spc="0" normalizeH="0" baseline="0" noProof="0">
                <a:latin typeface="Arial" panose="020B0604020202020204" pitchFamily="34" charset="0"/>
                <a:ea typeface="宋体" panose="02010600030101010101" pitchFamily="2" charset="-122"/>
                <a:cs typeface="+mn-cs"/>
              </a:rPr>
              <a:t>….}</a:t>
            </a:r>
            <a:endParaRPr kumimoji="0" lang="en-US" altLang="zh-CN"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15000"/>
              </a:spcBef>
              <a:buClr>
                <a:schemeClr val="tx2"/>
              </a:buClr>
              <a:buSzPct val="80000"/>
              <a:buFont typeface="Wingdings" panose="05000000000000000000" pitchFamily="2" charset="2"/>
              <a:buChar char="n"/>
              <a:defRPr/>
            </a:pPr>
            <a:endParaRPr kumimoji="0" lang="en-US" altLang="zh-CN" kern="1200" cap="none" spc="0" normalizeH="0" baseline="0" noProof="0">
              <a:latin typeface="Arial" panose="020B0604020202020204" pitchFamily="34" charset="0"/>
              <a:ea typeface="宋体" panose="02010600030101010101" pitchFamily="2" charset="-122"/>
              <a:cs typeface="+mn-cs"/>
            </a:endParaRPr>
          </a:p>
          <a:p>
            <a:pPr marL="342900" marR="0" indent="-342900" defTabSz="914400" eaLnBrk="0" hangingPunct="0">
              <a:lnSpc>
                <a:spcPct val="90000"/>
              </a:lnSpc>
              <a:spcBef>
                <a:spcPct val="50000"/>
              </a:spcBef>
              <a:buClr>
                <a:schemeClr val="tx2"/>
              </a:buClr>
              <a:buSzPct val="80000"/>
              <a:buFont typeface="Wingdings" panose="05000000000000000000" pitchFamily="2" charset="2"/>
              <a:buChar char="n"/>
              <a:defRPr/>
            </a:pPr>
            <a:endParaRPr kumimoji="0" lang="zh-CN" altLang="en-US"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86726" name="Text Box 6"/>
          <p:cNvSpPr txBox="1">
            <a:spLocks noChangeArrowheads="1"/>
          </p:cNvSpPr>
          <p:nvPr/>
        </p:nvSpPr>
        <p:spPr bwMode="auto">
          <a:xfrm>
            <a:off x="1403350" y="188913"/>
            <a:ext cx="7273925" cy="641350"/>
          </a:xfrm>
          <a:prstGeom prst="rect">
            <a:avLst/>
          </a:prstGeom>
          <a:noFill/>
          <a:ln w="9525" algn="ctr">
            <a:noFill/>
            <a:miter lim="800000"/>
          </a:ln>
          <a:effectLst/>
        </p:spPr>
        <p:txBody>
          <a:bodyPr>
            <a:spAutoFit/>
          </a:bodyPr>
          <a:lstStyle/>
          <a:p>
            <a:pPr marL="342900" marR="0" indent="-342900" defTabSz="914400" eaLnBrk="0" hangingPunct="0">
              <a:lnSpc>
                <a:spcPct val="90000"/>
              </a:lnSpc>
              <a:spcBef>
                <a:spcPct val="50000"/>
              </a:spcBef>
              <a:buClr>
                <a:schemeClr val="tx2"/>
              </a:buClr>
              <a:buSzPct val="80000"/>
              <a:buFont typeface="Wingdings" panose="05000000000000000000" pitchFamily="2" charset="2"/>
              <a:defRPr/>
            </a:pPr>
            <a:r>
              <a:rPr kumimoji="0" lang="zh-CN" altLang="en-US" sz="4000" b="1" kern="1200" cap="none" spc="0" normalizeH="0" baseline="0" noProof="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单元测试代码的一般结构</a:t>
            </a:r>
            <a:endParaRPr kumimoji="0" lang="zh-CN" altLang="en-US" sz="4000" b="1" kern="1200" cap="none" spc="0" normalizeH="0" baseline="0" noProof="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25"/>
                                        </p:tgtEl>
                                        <p:attrNameLst>
                                          <p:attrName>style.visibility</p:attrName>
                                        </p:attrNameLst>
                                      </p:cBhvr>
                                      <p:to>
                                        <p:strVal val="visible"/>
                                      </p:to>
                                    </p:set>
                                    <p:anim calcmode="lin" valueType="num">
                                      <p:cBhvr additive="base">
                                        <p:cTn id="7" dur="500" fill="hold"/>
                                        <p:tgtEl>
                                          <p:spTgt spid="286725"/>
                                        </p:tgtEl>
                                        <p:attrNameLst>
                                          <p:attrName>ppt_x</p:attrName>
                                        </p:attrNameLst>
                                      </p:cBhvr>
                                      <p:tavLst>
                                        <p:tav tm="0">
                                          <p:val>
                                            <p:strVal val="#ppt_x"/>
                                          </p:val>
                                        </p:tav>
                                        <p:tav tm="100000">
                                          <p:val>
                                            <p:strVal val="#ppt_x"/>
                                          </p:val>
                                        </p:tav>
                                      </p:tavLst>
                                    </p:anim>
                                    <p:anim calcmode="lin" valueType="num">
                                      <p:cBhvr additive="base">
                                        <p:cTn id="8" dur="500" fill="hold"/>
                                        <p:tgtEl>
                                          <p:spTgt spid="2867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286724"/>
                                        </p:tgtEl>
                                        <p:attrNameLst>
                                          <p:attrName>style.visibility</p:attrName>
                                        </p:attrNameLst>
                                      </p:cBhvr>
                                      <p:to>
                                        <p:strVal val="visible"/>
                                      </p:to>
                                    </p:set>
                                    <p:anim calcmode="lin" valueType="num">
                                      <p:cBhvr>
                                        <p:cTn id="13" dur="1" fill="hold"/>
                                        <p:tgtEl>
                                          <p:spTgt spid="28672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4" grpId="0" bldLvl="0" animBg="1"/>
      <p:bldP spid="2867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2"/>
          <p:cNvSpPr>
            <a:spLocks noGrp="1"/>
          </p:cNvSpPr>
          <p:nvPr>
            <p:ph type="title"/>
          </p:nvPr>
        </p:nvSpPr>
        <p:spPr>
          <a:xfrm>
            <a:off x="269875" y="111125"/>
            <a:ext cx="7680325" cy="1371600"/>
          </a:xfrm>
        </p:spPr>
        <p:txBody>
          <a:bodyPr vert="horz" wrap="square" lIns="91440" tIns="45720" rIns="91440" bIns="45720" anchor="ctr"/>
          <a:p>
            <a:pPr eaLnBrk="1" hangingPunct="1"/>
            <a:r>
              <a:rPr lang="zh-CN" altLang="en-US" dirty="0">
                <a:ea typeface="宋体" panose="02010600030101010101" pitchFamily="2" charset="-122"/>
              </a:rPr>
              <a:t>软件阶段性测试过程</a:t>
            </a:r>
            <a:endParaRPr lang="zh-CN" altLang="en-US" dirty="0">
              <a:ea typeface="宋体" panose="02010600030101010101" pitchFamily="2" charset="-122"/>
            </a:endParaRPr>
          </a:p>
        </p:txBody>
      </p:sp>
      <p:sp>
        <p:nvSpPr>
          <p:cNvPr id="15362" name="Text Box 85"/>
          <p:cNvSpPr txBox="1"/>
          <p:nvPr/>
        </p:nvSpPr>
        <p:spPr>
          <a:xfrm>
            <a:off x="2686050" y="5703888"/>
            <a:ext cx="4876800" cy="457200"/>
          </a:xfrm>
          <a:prstGeom prst="rect">
            <a:avLst/>
          </a:prstGeom>
          <a:noFill/>
          <a:ln w="9525">
            <a:noFill/>
          </a:ln>
        </p:spPr>
        <p:txBody>
          <a:bodyPr anchor="t">
            <a:spAutoFit/>
          </a:bodyPr>
          <a:p>
            <a:pPr algn="ctr" eaLnBrk="0" hangingPunct="0">
              <a:spcBef>
                <a:spcPct val="50000"/>
              </a:spcBef>
            </a:pPr>
            <a:endParaRPr lang="zh-CN" altLang="en-US" dirty="0">
              <a:latin typeface="Times New Roman" panose="02020603050405020304" pitchFamily="18" charset="0"/>
            </a:endParaRPr>
          </a:p>
        </p:txBody>
      </p:sp>
      <p:sp>
        <p:nvSpPr>
          <p:cNvPr id="147542" name="Text Box 86"/>
          <p:cNvSpPr txBox="1"/>
          <p:nvPr/>
        </p:nvSpPr>
        <p:spPr>
          <a:xfrm>
            <a:off x="1887538" y="5895975"/>
            <a:ext cx="5562600" cy="457200"/>
          </a:xfrm>
          <a:prstGeom prst="rect">
            <a:avLst/>
          </a:prstGeom>
          <a:noFill/>
          <a:ln w="9525">
            <a:noFill/>
          </a:ln>
        </p:spPr>
        <p:txBody>
          <a:bodyPr anchor="t">
            <a:spAutoFit/>
          </a:bodyPr>
          <a:p>
            <a:pPr algn="ctr" eaLnBrk="0" hangingPunct="0">
              <a:spcBef>
                <a:spcPct val="50000"/>
              </a:spcBef>
            </a:pPr>
            <a:r>
              <a:rPr lang="zh-CN" altLang="en-US" dirty="0">
                <a:latin typeface="Times New Roman" panose="02020603050405020304" pitchFamily="18" charset="0"/>
              </a:rPr>
              <a:t>软件阶段性测试的过程流程</a:t>
            </a:r>
            <a:endParaRPr lang="zh-CN" altLang="en-US" dirty="0">
              <a:latin typeface="Times New Roman" panose="02020603050405020304" pitchFamily="18" charset="0"/>
            </a:endParaRPr>
          </a:p>
        </p:txBody>
      </p:sp>
      <p:grpSp>
        <p:nvGrpSpPr>
          <p:cNvPr id="4" name="组合 3"/>
          <p:cNvGrpSpPr/>
          <p:nvPr/>
        </p:nvGrpSpPr>
        <p:grpSpPr>
          <a:xfrm>
            <a:off x="323850" y="1858963"/>
            <a:ext cx="8640763" cy="3324225"/>
            <a:chOff x="323850" y="1858963"/>
            <a:chExt cx="8640763" cy="3324225"/>
          </a:xfrm>
        </p:grpSpPr>
        <p:sp>
          <p:nvSpPr>
            <p:cNvPr id="15365" name="Rectangle 81"/>
            <p:cNvSpPr/>
            <p:nvPr/>
          </p:nvSpPr>
          <p:spPr>
            <a:xfrm>
              <a:off x="7950200" y="3127375"/>
              <a:ext cx="1014413" cy="350838"/>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交付用户</a:t>
              </a:r>
              <a:endParaRPr lang="zh-CN" altLang="en-US" sz="1800" b="1" dirty="0">
                <a:latin typeface="Times New Roman" panose="02020603050405020304" pitchFamily="18" charset="0"/>
              </a:endParaRPr>
            </a:p>
          </p:txBody>
        </p:sp>
        <p:grpSp>
          <p:nvGrpSpPr>
            <p:cNvPr id="15366" name="组合 2"/>
            <p:cNvGrpSpPr/>
            <p:nvPr/>
          </p:nvGrpSpPr>
          <p:grpSpPr>
            <a:xfrm>
              <a:off x="323850" y="1858963"/>
              <a:ext cx="8208590" cy="3324225"/>
              <a:chOff x="323850" y="1858963"/>
              <a:chExt cx="8369300" cy="3324225"/>
            </a:xfrm>
          </p:grpSpPr>
          <p:sp>
            <p:nvSpPr>
              <p:cNvPr id="15367" name="Oval 6"/>
              <p:cNvSpPr/>
              <p:nvPr/>
            </p:nvSpPr>
            <p:spPr>
              <a:xfrm>
                <a:off x="1319213" y="1919288"/>
                <a:ext cx="762000" cy="806450"/>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单元</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68" name="Oval 7"/>
              <p:cNvSpPr/>
              <p:nvPr/>
            </p:nvSpPr>
            <p:spPr>
              <a:xfrm>
                <a:off x="1303338" y="3149600"/>
                <a:ext cx="763587" cy="804863"/>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单元</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69" name="Oval 8"/>
              <p:cNvSpPr/>
              <p:nvPr/>
            </p:nvSpPr>
            <p:spPr>
              <a:xfrm>
                <a:off x="1319213" y="4378325"/>
                <a:ext cx="762000" cy="804863"/>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单元</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70" name="Oval 9"/>
              <p:cNvSpPr/>
              <p:nvPr/>
            </p:nvSpPr>
            <p:spPr>
              <a:xfrm>
                <a:off x="2925763" y="2495550"/>
                <a:ext cx="762000" cy="806450"/>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集成</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71" name="Oval 10"/>
              <p:cNvSpPr/>
              <p:nvPr/>
            </p:nvSpPr>
            <p:spPr>
              <a:xfrm>
                <a:off x="2925763" y="3816350"/>
                <a:ext cx="762000" cy="804863"/>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集成</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72" name="Oval 12"/>
              <p:cNvSpPr/>
              <p:nvPr/>
            </p:nvSpPr>
            <p:spPr>
              <a:xfrm>
                <a:off x="5780088" y="3087688"/>
                <a:ext cx="762000" cy="804862"/>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系统</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47469" name="Line 13"/>
              <p:cNvSpPr>
                <a:spLocks noChangeShapeType="1"/>
              </p:cNvSpPr>
              <p:nvPr/>
            </p:nvSpPr>
            <p:spPr bwMode="auto">
              <a:xfrm>
                <a:off x="707454" y="2328863"/>
                <a:ext cx="595638" cy="1587"/>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0" name="Line 14"/>
              <p:cNvSpPr>
                <a:spLocks noChangeShapeType="1"/>
              </p:cNvSpPr>
              <p:nvPr/>
            </p:nvSpPr>
            <p:spPr bwMode="auto">
              <a:xfrm>
                <a:off x="734969" y="3571875"/>
                <a:ext cx="595638" cy="1588"/>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1" name="Line 15"/>
              <p:cNvSpPr>
                <a:spLocks noChangeShapeType="1"/>
              </p:cNvSpPr>
              <p:nvPr/>
            </p:nvSpPr>
            <p:spPr bwMode="auto">
              <a:xfrm>
                <a:off x="705835" y="4773613"/>
                <a:ext cx="595638" cy="1587"/>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2" name="Line 16"/>
              <p:cNvSpPr>
                <a:spLocks noChangeShapeType="1"/>
              </p:cNvSpPr>
              <p:nvPr/>
            </p:nvSpPr>
            <p:spPr bwMode="auto">
              <a:xfrm flipV="1">
                <a:off x="4931949" y="3482975"/>
                <a:ext cx="830331" cy="17463"/>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3" name="Line 17"/>
              <p:cNvSpPr>
                <a:spLocks noChangeShapeType="1"/>
              </p:cNvSpPr>
              <p:nvPr/>
            </p:nvSpPr>
            <p:spPr bwMode="auto">
              <a:xfrm>
                <a:off x="6550530" y="3467100"/>
                <a:ext cx="595638" cy="1588"/>
              </a:xfrm>
              <a:prstGeom prst="line">
                <a:avLst/>
              </a:prstGeom>
              <a:noFill/>
              <a:ln w="9525">
                <a:solidFill>
                  <a:schemeClr val="accent2"/>
                </a:solidFill>
                <a:round/>
                <a:tailEnd type="stealth" w="sm" len="lg"/>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4" name="Line 18"/>
              <p:cNvSpPr>
                <a:spLocks noChangeShapeType="1"/>
              </p:cNvSpPr>
              <p:nvPr/>
            </p:nvSpPr>
            <p:spPr bwMode="auto">
              <a:xfrm>
                <a:off x="7931178" y="3508375"/>
                <a:ext cx="762352" cy="1588"/>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5" name="Line 19"/>
              <p:cNvSpPr>
                <a:spLocks noChangeShapeType="1"/>
              </p:cNvSpPr>
              <p:nvPr/>
            </p:nvSpPr>
            <p:spPr bwMode="auto">
              <a:xfrm>
                <a:off x="2094577" y="2328863"/>
                <a:ext cx="815765" cy="531812"/>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6" name="Line 20"/>
              <p:cNvSpPr>
                <a:spLocks noChangeShapeType="1"/>
              </p:cNvSpPr>
              <p:nvPr/>
            </p:nvSpPr>
            <p:spPr bwMode="auto">
              <a:xfrm flipV="1">
                <a:off x="2063825" y="2846388"/>
                <a:ext cx="862703" cy="711200"/>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7" name="Line 21"/>
              <p:cNvSpPr>
                <a:spLocks noChangeShapeType="1"/>
              </p:cNvSpPr>
              <p:nvPr/>
            </p:nvSpPr>
            <p:spPr bwMode="auto">
              <a:xfrm>
                <a:off x="2075154" y="3571875"/>
                <a:ext cx="851373" cy="639763"/>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8" name="Line 22"/>
              <p:cNvSpPr>
                <a:spLocks noChangeShapeType="1"/>
              </p:cNvSpPr>
              <p:nvPr/>
            </p:nvSpPr>
            <p:spPr bwMode="auto">
              <a:xfrm flipV="1">
                <a:off x="2094577" y="4197350"/>
                <a:ext cx="831950" cy="576263"/>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79" name="Line 23"/>
              <p:cNvSpPr>
                <a:spLocks noChangeShapeType="1"/>
              </p:cNvSpPr>
              <p:nvPr/>
            </p:nvSpPr>
            <p:spPr bwMode="auto">
              <a:xfrm>
                <a:off x="3685642" y="2936875"/>
                <a:ext cx="454821" cy="420688"/>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80" name="Line 24"/>
              <p:cNvSpPr>
                <a:spLocks noChangeShapeType="1"/>
              </p:cNvSpPr>
              <p:nvPr/>
            </p:nvSpPr>
            <p:spPr bwMode="auto">
              <a:xfrm flipV="1">
                <a:off x="3684023" y="3716338"/>
                <a:ext cx="527657" cy="465137"/>
              </a:xfrm>
              <a:prstGeom prst="line">
                <a:avLst/>
              </a:prstGeom>
              <a:noFill/>
              <a:ln w="9525">
                <a:solidFill>
                  <a:schemeClr val="accent2"/>
                </a:solidFill>
                <a:round/>
                <a:tailEnd type="stealth" w="sm"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81" name="Line 25"/>
              <p:cNvSpPr>
                <a:spLocks noChangeShapeType="1"/>
              </p:cNvSpPr>
              <p:nvPr/>
            </p:nvSpPr>
            <p:spPr bwMode="auto">
              <a:xfrm>
                <a:off x="3282615" y="2174875"/>
                <a:ext cx="0" cy="301625"/>
              </a:xfrm>
              <a:prstGeom prst="line">
                <a:avLst/>
              </a:prstGeom>
              <a:noFill/>
              <a:ln w="9525">
                <a:solidFill>
                  <a:schemeClr val="accent2"/>
                </a:solidFill>
                <a:round/>
                <a:tailEnd type="stealth"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83" name="Line 27"/>
              <p:cNvSpPr>
                <a:spLocks noChangeShapeType="1"/>
              </p:cNvSpPr>
              <p:nvPr/>
            </p:nvSpPr>
            <p:spPr bwMode="auto">
              <a:xfrm>
                <a:off x="5508164" y="2492375"/>
                <a:ext cx="631246" cy="560388"/>
              </a:xfrm>
              <a:prstGeom prst="line">
                <a:avLst/>
              </a:prstGeom>
              <a:noFill/>
              <a:ln w="9525">
                <a:solidFill>
                  <a:schemeClr val="accent2"/>
                </a:solidFill>
                <a:round/>
                <a:tailEnd type="stealth"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47484" name="Line 28"/>
              <p:cNvSpPr>
                <a:spLocks noChangeShapeType="1"/>
              </p:cNvSpPr>
              <p:nvPr/>
            </p:nvSpPr>
            <p:spPr bwMode="auto">
              <a:xfrm>
                <a:off x="7524915" y="2708275"/>
                <a:ext cx="0" cy="301625"/>
              </a:xfrm>
              <a:prstGeom prst="line">
                <a:avLst/>
              </a:prstGeom>
              <a:noFill/>
              <a:ln w="9525">
                <a:solidFill>
                  <a:schemeClr val="accent2"/>
                </a:solidFill>
                <a:round/>
                <a:tailEnd type="stealth"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5388" name="Rectangle 30"/>
              <p:cNvSpPr/>
              <p:nvPr/>
            </p:nvSpPr>
            <p:spPr>
              <a:xfrm>
                <a:off x="323850" y="1927225"/>
                <a:ext cx="995363" cy="349250"/>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被测模块</a:t>
                </a:r>
                <a:endParaRPr lang="zh-CN" altLang="en-US" sz="1800" b="1" dirty="0">
                  <a:latin typeface="Times New Roman" panose="02020603050405020304" pitchFamily="18" charset="0"/>
                </a:endParaRPr>
              </a:p>
            </p:txBody>
          </p:sp>
          <p:sp>
            <p:nvSpPr>
              <p:cNvPr id="15389" name="Rectangle 31"/>
              <p:cNvSpPr/>
              <p:nvPr/>
            </p:nvSpPr>
            <p:spPr>
              <a:xfrm>
                <a:off x="323850" y="3163888"/>
                <a:ext cx="995363" cy="349250"/>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被测模块</a:t>
                </a:r>
                <a:endParaRPr lang="zh-CN" altLang="en-US" sz="1800" b="1" dirty="0">
                  <a:latin typeface="Times New Roman" panose="02020603050405020304" pitchFamily="18" charset="0"/>
                </a:endParaRPr>
              </a:p>
            </p:txBody>
          </p:sp>
          <p:sp>
            <p:nvSpPr>
              <p:cNvPr id="15390" name="Rectangle 32"/>
              <p:cNvSpPr/>
              <p:nvPr/>
            </p:nvSpPr>
            <p:spPr>
              <a:xfrm>
                <a:off x="323850" y="4365625"/>
                <a:ext cx="1068388" cy="349250"/>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被测模块</a:t>
                </a:r>
                <a:endParaRPr lang="zh-CN" altLang="en-US" sz="1800" b="1" dirty="0">
                  <a:latin typeface="Times New Roman" panose="02020603050405020304" pitchFamily="18" charset="0"/>
                </a:endParaRPr>
              </a:p>
            </p:txBody>
          </p:sp>
          <p:sp>
            <p:nvSpPr>
              <p:cNvPr id="15391" name="Rectangle 33"/>
              <p:cNvSpPr/>
              <p:nvPr/>
            </p:nvSpPr>
            <p:spPr>
              <a:xfrm>
                <a:off x="2911475" y="1858963"/>
                <a:ext cx="958850" cy="349250"/>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设计信息</a:t>
                </a:r>
                <a:endParaRPr lang="zh-CN" altLang="en-US" sz="1800" b="1" dirty="0">
                  <a:latin typeface="Times New Roman" panose="02020603050405020304" pitchFamily="18" charset="0"/>
                </a:endParaRPr>
              </a:p>
            </p:txBody>
          </p:sp>
          <p:sp>
            <p:nvSpPr>
              <p:cNvPr id="15392" name="Rectangle 35"/>
              <p:cNvSpPr/>
              <p:nvPr/>
            </p:nvSpPr>
            <p:spPr>
              <a:xfrm>
                <a:off x="4932363" y="2205038"/>
                <a:ext cx="982662" cy="350837"/>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软件需求</a:t>
                </a:r>
                <a:endParaRPr lang="zh-CN" altLang="en-US" sz="1800" b="1" dirty="0">
                  <a:latin typeface="Times New Roman" panose="02020603050405020304" pitchFamily="18" charset="0"/>
                </a:endParaRPr>
              </a:p>
            </p:txBody>
          </p:sp>
          <p:sp>
            <p:nvSpPr>
              <p:cNvPr id="15393" name="Rectangle 36"/>
              <p:cNvSpPr/>
              <p:nvPr/>
            </p:nvSpPr>
            <p:spPr>
              <a:xfrm>
                <a:off x="7019925" y="2133600"/>
                <a:ext cx="1009650" cy="592138"/>
              </a:xfrm>
              <a:prstGeom prst="rect">
                <a:avLst/>
              </a:prstGeom>
              <a:noFill/>
              <a:ln w="9525">
                <a:noFill/>
              </a:ln>
            </p:spPr>
            <p:txBody>
              <a:bodyPr lIns="18000" tIns="0" rIns="18000" bIns="0" anchor="t"/>
              <a:p>
                <a:pPr eaLnBrk="0" hangingPunct="0"/>
                <a:r>
                  <a:rPr lang="zh-CN" altLang="en-US" sz="1800" b="1" dirty="0">
                    <a:latin typeface="Times New Roman" panose="02020603050405020304" pitchFamily="18" charset="0"/>
                  </a:rPr>
                  <a:t>用户信息其它元素</a:t>
                </a:r>
                <a:endParaRPr lang="zh-CN" altLang="en-US" sz="1800" b="1" dirty="0">
                  <a:latin typeface="Times New Roman" panose="02020603050405020304" pitchFamily="18" charset="0"/>
                </a:endParaRPr>
              </a:p>
            </p:txBody>
          </p:sp>
          <p:sp>
            <p:nvSpPr>
              <p:cNvPr id="15394" name="Rectangle 39"/>
              <p:cNvSpPr/>
              <p:nvPr/>
            </p:nvSpPr>
            <p:spPr>
              <a:xfrm>
                <a:off x="1495425" y="2670175"/>
                <a:ext cx="784225" cy="347663"/>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a:t>
                </a:r>
                <a:endParaRPr lang="zh-CN" altLang="en-US" sz="1800" b="1" dirty="0">
                  <a:latin typeface="Times New Roman" panose="02020603050405020304" pitchFamily="18" charset="0"/>
                </a:endParaRPr>
              </a:p>
            </p:txBody>
          </p:sp>
          <p:sp>
            <p:nvSpPr>
              <p:cNvPr id="15395" name="Oval 79"/>
              <p:cNvSpPr/>
              <p:nvPr/>
            </p:nvSpPr>
            <p:spPr>
              <a:xfrm>
                <a:off x="7164388" y="3068638"/>
                <a:ext cx="760412" cy="803275"/>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验收</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15396" name="Rectangle 83"/>
              <p:cNvSpPr/>
              <p:nvPr/>
            </p:nvSpPr>
            <p:spPr>
              <a:xfrm>
                <a:off x="1495425" y="3892550"/>
                <a:ext cx="784225" cy="349250"/>
              </a:xfrm>
              <a:prstGeom prst="rect">
                <a:avLst/>
              </a:prstGeom>
              <a:noFill/>
              <a:ln w="9525">
                <a:noFill/>
              </a:ln>
            </p:spPr>
            <p:txBody>
              <a:bodyPr lIns="18000" tIns="0" rIns="18000" bIns="0" anchor="t"/>
              <a:p>
                <a:pPr algn="just" eaLnBrk="0" hangingPunct="0"/>
                <a:r>
                  <a:rPr lang="zh-CN" altLang="en-US" sz="1800" b="1" dirty="0">
                    <a:latin typeface="Times New Roman" panose="02020603050405020304" pitchFamily="18" charset="0"/>
                  </a:rPr>
                  <a:t>…</a:t>
                </a:r>
                <a:endParaRPr lang="zh-CN" altLang="en-US" sz="1800" b="1" dirty="0">
                  <a:latin typeface="Times New Roman" panose="02020603050405020304" pitchFamily="18" charset="0"/>
                </a:endParaRPr>
              </a:p>
            </p:txBody>
          </p:sp>
          <p:sp>
            <p:nvSpPr>
              <p:cNvPr id="15397" name="Oval 12"/>
              <p:cNvSpPr/>
              <p:nvPr/>
            </p:nvSpPr>
            <p:spPr>
              <a:xfrm>
                <a:off x="4140200" y="3068638"/>
                <a:ext cx="762000" cy="804862"/>
              </a:xfrm>
              <a:prstGeom prst="ellipse">
                <a:avLst/>
              </a:prstGeom>
              <a:noFill/>
              <a:ln w="9525" cap="flat" cmpd="sng">
                <a:solidFill>
                  <a:schemeClr val="accent2"/>
                </a:solidFill>
                <a:prstDash val="solid"/>
                <a:round/>
                <a:headEnd type="none" w="med" len="med"/>
                <a:tailEnd type="none" w="med" len="med"/>
              </a:ln>
            </p:spPr>
            <p:txBody>
              <a:bodyPr lIns="0" tIns="0" rIns="0" bIns="0" anchor="t"/>
              <a:p>
                <a:pPr algn="ctr" eaLnBrk="0" hangingPunct="0"/>
                <a:r>
                  <a:rPr lang="zh-CN" altLang="en-US" sz="1800" b="1" dirty="0">
                    <a:solidFill>
                      <a:schemeClr val="hlink"/>
                    </a:solidFill>
                    <a:latin typeface="Times New Roman" panose="02020603050405020304" pitchFamily="18" charset="0"/>
                  </a:rPr>
                  <a:t>确认</a:t>
                </a:r>
                <a:endParaRPr lang="zh-CN" altLang="en-US" sz="1800" b="1" dirty="0">
                  <a:solidFill>
                    <a:schemeClr val="hlink"/>
                  </a:solidFill>
                  <a:latin typeface="Times New Roman" panose="02020603050405020304" pitchFamily="18" charset="0"/>
                </a:endParaRPr>
              </a:p>
              <a:p>
                <a:pPr algn="ctr" eaLnBrk="0" hangingPunct="0"/>
                <a:r>
                  <a:rPr lang="zh-CN" altLang="en-US" sz="1800" b="1" dirty="0">
                    <a:solidFill>
                      <a:schemeClr val="hlink"/>
                    </a:solidFill>
                    <a:latin typeface="Times New Roman" panose="02020603050405020304" pitchFamily="18" charset="0"/>
                  </a:rPr>
                  <a:t>测试</a:t>
                </a:r>
                <a:endParaRPr lang="zh-CN" altLang="en-US" sz="1800" b="1" dirty="0">
                  <a:solidFill>
                    <a:schemeClr val="hlink"/>
                  </a:solidFill>
                  <a:latin typeface="Times New Roman" panose="02020603050405020304" pitchFamily="18" charset="0"/>
                </a:endParaRPr>
              </a:p>
            </p:txBody>
          </p:sp>
          <p:sp>
            <p:nvSpPr>
              <p:cNvPr id="2" name="Line 27"/>
              <p:cNvSpPr>
                <a:spLocks noChangeShapeType="1"/>
              </p:cNvSpPr>
              <p:nvPr/>
            </p:nvSpPr>
            <p:spPr bwMode="auto">
              <a:xfrm flipH="1">
                <a:off x="4787895" y="2492375"/>
                <a:ext cx="647432" cy="649288"/>
              </a:xfrm>
              <a:prstGeom prst="line">
                <a:avLst/>
              </a:prstGeom>
              <a:noFill/>
              <a:ln w="9525">
                <a:solidFill>
                  <a:schemeClr val="accent2"/>
                </a:solidFill>
                <a:round/>
                <a:tailEnd type="stealth" w="med" len="me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542"/>
                                        </p:tgtEl>
                                        <p:attrNameLst>
                                          <p:attrName>style.visibility</p:attrName>
                                        </p:attrNameLst>
                                      </p:cBhvr>
                                      <p:to>
                                        <p:strVal val="visible"/>
                                      </p:to>
                                    </p:set>
                                    <p:animEffect transition="in" filter="wipe(left)">
                                      <p:cBhvr>
                                        <p:cTn id="7" dur="500"/>
                                        <p:tgtEl>
                                          <p:spTgt spid="1475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5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2"/>
          <p:cNvSpPr>
            <a:spLocks noGrp="1"/>
          </p:cNvSpPr>
          <p:nvPr>
            <p:ph type="title"/>
          </p:nvPr>
        </p:nvSpPr>
        <p:spPr>
          <a:xfrm>
            <a:off x="468313" y="100013"/>
            <a:ext cx="7680325" cy="1371600"/>
          </a:xfrm>
        </p:spPr>
        <p:txBody>
          <a:bodyPr vert="horz" wrap="square" lIns="91440" tIns="45720" rIns="91440" bIns="45720" anchor="ctr"/>
          <a:p>
            <a:pPr eaLnBrk="1" hangingPunct="1"/>
            <a:r>
              <a:rPr lang="zh-CN" altLang="en-US" dirty="0">
                <a:ea typeface="宋体" panose="02010600030101010101" pitchFamily="2" charset="-122"/>
              </a:rPr>
              <a:t>单元测试的技术指标</a:t>
            </a:r>
            <a:endParaRPr lang="zh-CN" altLang="en-US" dirty="0">
              <a:ea typeface="宋体" panose="02010600030101010101" pitchFamily="2" charset="-122"/>
            </a:endParaRPr>
          </a:p>
        </p:txBody>
      </p:sp>
      <p:sp>
        <p:nvSpPr>
          <p:cNvPr id="43011" name="Rectangle 3"/>
          <p:cNvSpPr>
            <a:spLocks noGrp="1"/>
          </p:cNvSpPr>
          <p:nvPr>
            <p:ph idx="1"/>
          </p:nvPr>
        </p:nvSpPr>
        <p:spPr>
          <a:xfrm>
            <a:off x="607060" y="1358900"/>
            <a:ext cx="7680325" cy="5085715"/>
          </a:xfrm>
        </p:spPr>
        <p:txBody>
          <a:bodyPr vert="horz" wrap="square" lIns="91440" tIns="45720" rIns="91440" bIns="45720" anchor="t"/>
          <a:p>
            <a:pPr eaLnBrk="1" fontAlgn="base" hangingPunct="1">
              <a:lnSpc>
                <a:spcPct val="200000"/>
              </a:lnSpc>
            </a:pP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1</a:t>
            </a:r>
            <a:r>
              <a:rPr lang="zh-CN"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a:t>
            </a:r>
            <a:r>
              <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正确地实现规定的功能</a:t>
            </a:r>
            <a:endPar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eaLnBrk="1" fontAlgn="base" hangingPunct="1">
              <a:lnSpc>
                <a:spcPct val="200000"/>
              </a:lnSpc>
            </a:pP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2</a:t>
            </a:r>
            <a:r>
              <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、错误处理正确</a:t>
            </a:r>
            <a:endPar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eaLnBrk="1" fontAlgn="base" hangingPunct="1">
              <a:lnSpc>
                <a:spcPct val="200000"/>
              </a:lnSpc>
            </a:pP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3</a:t>
            </a:r>
            <a:r>
              <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、边界条件处理正确</a:t>
            </a:r>
            <a:endPar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eaLnBrk="1" fontAlgn="base" hangingPunct="1">
              <a:lnSpc>
                <a:spcPct val="200000"/>
              </a:lnSpc>
            </a:pP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4</a:t>
            </a:r>
            <a:r>
              <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、达到预定的代码覆盖率</a:t>
            </a: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a:t>
            </a:r>
            <a:r>
              <a:rPr lang="zh-CN" altLang="en-US"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语句覆盖、判定覆盖、条件组合覆盖、路径覆盖等</a:t>
            </a:r>
            <a:r>
              <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a:t>
            </a:r>
            <a:endParaRPr lang="en-US" altLang="zh-CN" sz="28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2387600" y="1808480"/>
            <a:ext cx="5133975" cy="3241040"/>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集成测试</a:t>
            </a:r>
            <a:endPar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8" name="AutoShape 4"/>
          <p:cNvSpPr>
            <a:spLocks noChangeArrowheads="1"/>
          </p:cNvSpPr>
          <p:nvPr/>
        </p:nvSpPr>
        <p:spPr bwMode="auto">
          <a:xfrm>
            <a:off x="3995738" y="260350"/>
            <a:ext cx="4176713" cy="1655763"/>
          </a:xfrm>
          <a:prstGeom prst="cloudCallout">
            <a:avLst>
              <a:gd name="adj1" fmla="val -110852"/>
              <a:gd name="adj2" fmla="val 83079"/>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什么是集成测试(</a:t>
            </a:r>
            <a:r>
              <a:rPr kumimoji="0" lang="en-US" altLang="zh-CN" sz="24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integration testing</a:t>
            </a:r>
            <a:r>
              <a:rPr kumimoji="0" lang="zh-CN" altLang="en-US" sz="24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a:t>
            </a:r>
            <a:endParaRPr kumimoji="0" lang="zh-CN" altLang="en-US" sz="24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2470" name="Text Box 2"/>
          <p:cNvSpPr txBox="1">
            <a:spLocks noChangeArrowheads="1"/>
          </p:cNvSpPr>
          <p:nvPr/>
        </p:nvSpPr>
        <p:spPr bwMode="auto">
          <a:xfrm>
            <a:off x="359410" y="2420938"/>
            <a:ext cx="8424863" cy="409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1pPr>
            <a:lvl2pPr marL="742950" indent="-28575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4pPr>
            <a:lvl5pPr marL="20574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50000"/>
              </a:spcBef>
              <a:spcAft>
                <a:spcPct val="0"/>
              </a:spcAft>
              <a:buClr>
                <a:schemeClr val="tx2"/>
              </a:buClr>
              <a:buSzPct val="80000"/>
              <a:buFont typeface="Wingdings" panose="05000000000000000000" pitchFamily="2" charset="2"/>
              <a:buChar char="n"/>
              <a:defRPr/>
            </a:pPr>
            <a:r>
              <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单元测试的下一个阶段，指将通过测试的单元模块</a:t>
            </a:r>
            <a:r>
              <a:rPr kumimoji="0" lang="zh-CN" altLang="en-US" sz="3600" b="0" i="0" u="none" strike="noStrike" kern="1200" cap="none" spc="0" normalizeH="0" baseline="0" noProof="0" dirty="0" smtClean="0">
                <a:ln>
                  <a:noFill/>
                </a:ln>
                <a:solidFill>
                  <a:schemeClr val="hlink"/>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组装</a:t>
            </a:r>
            <a:r>
              <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成系统或子系统，再进行测试。</a:t>
            </a:r>
            <a:endPar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50000"/>
              </a:spcBef>
              <a:spcAft>
                <a:spcPct val="0"/>
              </a:spcAft>
              <a:buClr>
                <a:schemeClr val="tx2"/>
              </a:buClr>
              <a:buSzPct val="80000"/>
              <a:buFont typeface="Wingdings" panose="05000000000000000000" pitchFamily="2" charset="2"/>
              <a:buChar char="n"/>
              <a:defRPr/>
            </a:pPr>
            <a:r>
              <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集成测试是介于单元测试和系统测试之间的过渡阶段，与概要设计对应，是单元测试的扩展和延伸。</a:t>
            </a:r>
            <a:endPar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50000"/>
              </a:spcBef>
              <a:spcAft>
                <a:spcPct val="0"/>
              </a:spcAft>
              <a:buClr>
                <a:schemeClr val="tx2"/>
              </a:buClr>
              <a:buSzPct val="80000"/>
              <a:buFont typeface="Wingdings" panose="05000000000000000000" pitchFamily="2" charset="2"/>
              <a:buNone/>
              <a:defRPr/>
            </a:pPr>
            <a:endParaRPr kumimoji="0" lang="zh-CN" altLang="en-US" sz="36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additive="base">
                                        <p:cTn id="7" dur="500" fill="hold"/>
                                        <p:tgtEl>
                                          <p:spTgt spid="62468"/>
                                        </p:tgtEl>
                                        <p:attrNameLst>
                                          <p:attrName>ppt_x</p:attrName>
                                        </p:attrNameLst>
                                      </p:cBhvr>
                                      <p:tavLst>
                                        <p:tav tm="0">
                                          <p:val>
                                            <p:strVal val="#ppt_x"/>
                                          </p:val>
                                        </p:tav>
                                        <p:tav tm="100000">
                                          <p:val>
                                            <p:strVal val="#ppt_x"/>
                                          </p:val>
                                        </p:tav>
                                      </p:tavLst>
                                    </p:anim>
                                    <p:anim calcmode="lin" valueType="num">
                                      <p:cBhvr additive="base">
                                        <p:cTn id="8"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2470">
                                            <p:txEl>
                                              <p:charRg st="0" end="39"/>
                                            </p:txEl>
                                          </p:spTgt>
                                        </p:tgtEl>
                                        <p:attrNameLst>
                                          <p:attrName>style.visibility</p:attrName>
                                        </p:attrNameLst>
                                      </p:cBhvr>
                                      <p:to>
                                        <p:strVal val="visible"/>
                                      </p:to>
                                    </p:set>
                                    <p:animEffect transition="in" filter="fade">
                                      <p:cBhvr>
                                        <p:cTn id="13" dur="1000"/>
                                        <p:tgtEl>
                                          <p:spTgt spid="62470">
                                            <p:txEl>
                                              <p:charRg st="0" end="39"/>
                                            </p:txEl>
                                          </p:spTgt>
                                        </p:tgtEl>
                                      </p:cBhvr>
                                    </p:animEffect>
                                    <p:anim calcmode="lin" valueType="num">
                                      <p:cBhvr>
                                        <p:cTn id="14" dur="1000" fill="hold"/>
                                        <p:tgtEl>
                                          <p:spTgt spid="62470">
                                            <p:txEl>
                                              <p:charRg st="0" end="39"/>
                                            </p:txEl>
                                          </p:spTgt>
                                        </p:tgtEl>
                                        <p:attrNameLst>
                                          <p:attrName>ppt_x</p:attrName>
                                        </p:attrNameLst>
                                      </p:cBhvr>
                                      <p:tavLst>
                                        <p:tav tm="0">
                                          <p:val>
                                            <p:strVal val="#ppt_x"/>
                                          </p:val>
                                        </p:tav>
                                        <p:tav tm="100000">
                                          <p:val>
                                            <p:strVal val="#ppt_x"/>
                                          </p:val>
                                        </p:tav>
                                      </p:tavLst>
                                    </p:anim>
                                    <p:anim calcmode="lin" valueType="num">
                                      <p:cBhvr>
                                        <p:cTn id="15" dur="1000" fill="hold"/>
                                        <p:tgtEl>
                                          <p:spTgt spid="62470">
                                            <p:txEl>
                                              <p:charRg st="0" end="39"/>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2470">
                                            <p:txEl>
                                              <p:charRg st="39" end="84"/>
                                            </p:txEl>
                                          </p:spTgt>
                                        </p:tgtEl>
                                        <p:attrNameLst>
                                          <p:attrName>style.visibility</p:attrName>
                                        </p:attrNameLst>
                                      </p:cBhvr>
                                      <p:to>
                                        <p:strVal val="visible"/>
                                      </p:to>
                                    </p:set>
                                    <p:animEffect transition="in" filter="fade">
                                      <p:cBhvr>
                                        <p:cTn id="20" dur="1000"/>
                                        <p:tgtEl>
                                          <p:spTgt spid="62470">
                                            <p:txEl>
                                              <p:charRg st="39" end="84"/>
                                            </p:txEl>
                                          </p:spTgt>
                                        </p:tgtEl>
                                      </p:cBhvr>
                                    </p:animEffect>
                                    <p:anim calcmode="lin" valueType="num">
                                      <p:cBhvr>
                                        <p:cTn id="21" dur="1000" fill="hold"/>
                                        <p:tgtEl>
                                          <p:spTgt spid="62470">
                                            <p:txEl>
                                              <p:charRg st="39" end="84"/>
                                            </p:txEl>
                                          </p:spTgt>
                                        </p:tgtEl>
                                        <p:attrNameLst>
                                          <p:attrName>ppt_x</p:attrName>
                                        </p:attrNameLst>
                                      </p:cBhvr>
                                      <p:tavLst>
                                        <p:tav tm="0">
                                          <p:val>
                                            <p:strVal val="#ppt_x"/>
                                          </p:val>
                                        </p:tav>
                                        <p:tav tm="100000">
                                          <p:val>
                                            <p:strVal val="#ppt_x"/>
                                          </p:val>
                                        </p:tav>
                                      </p:tavLst>
                                    </p:anim>
                                    <p:anim calcmode="lin" valueType="num">
                                      <p:cBhvr>
                                        <p:cTn id="22" dur="1000" fill="hold"/>
                                        <p:tgtEl>
                                          <p:spTgt spid="62470">
                                            <p:txEl>
                                              <p:charRg st="39" end="8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
          <p:cNvSpPr txBox="1">
            <a:spLocks noChangeArrowheads="1"/>
          </p:cNvSpPr>
          <p:nvPr/>
        </p:nvSpPr>
        <p:spPr bwMode="auto">
          <a:xfrm>
            <a:off x="539433" y="907733"/>
            <a:ext cx="8064500"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1pPr>
            <a:lvl2pPr marL="742950" indent="-28575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4pPr>
            <a:lvl5pPr marL="20574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集成测试的内容：</a:t>
            </a:r>
            <a:endPar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en-US" altLang="zh-CN"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、单元组装后的</a:t>
            </a:r>
            <a:r>
              <a:rPr kumimoji="0" lang="zh-CN" altLang="en-US" sz="40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rPr>
              <a:t>功能正确性</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：是否实现预期功能。</a:t>
            </a:r>
            <a:endPar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en-US" altLang="zh-CN"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2</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、单元之间的</a:t>
            </a:r>
            <a:r>
              <a:rPr kumimoji="0" lang="zh-CN" altLang="en-US" sz="40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rPr>
              <a:t>接口正常性</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：调用关系、数据传递。</a:t>
            </a:r>
            <a:endPar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en-US" altLang="zh-CN"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3</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、集成后的</a:t>
            </a:r>
            <a:r>
              <a:rPr kumimoji="0" lang="zh-CN" altLang="en-US" sz="40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rPr>
              <a:t>系统性能</a:t>
            </a:r>
            <a:r>
              <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：集成后系统资源使用情况。</a:t>
            </a:r>
            <a:endParaRPr kumimoji="0" lang="zh-CN" altLang="en-US" sz="4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1" i="0" u="none" strike="noStrike" kern="1200" cap="none" spc="0" normalizeH="0" baseline="0" noProof="0" dirty="0" smtClean="0">
                <a:ln>
                  <a:noFill/>
                </a:ln>
                <a:solidFill>
                  <a:srgbClr val="00CC00"/>
                </a:solidFill>
                <a:effectLst/>
                <a:uLnTx/>
                <a:uFillTx/>
                <a:latin typeface="Arial" panose="020B0604020202020204" pitchFamily="34" charset="0"/>
                <a:ea typeface="宋体" panose="02010600030101010101" pitchFamily="2" charset="-122"/>
                <a:cs typeface="+mn-cs"/>
              </a:rPr>
              <a:t>前提：一个单元是否使其他单元出现问题？对全局数据结构、数据文件</a:t>
            </a:r>
            <a:r>
              <a:rPr kumimoji="0" lang="en-US" altLang="zh-CN" sz="3200" b="1" i="0" u="none" strike="noStrike" kern="1200" cap="none" spc="0" normalizeH="0" baseline="0" noProof="0" dirty="0" smtClean="0">
                <a:ln>
                  <a:noFill/>
                </a:ln>
                <a:solidFill>
                  <a:srgbClr val="00CC00"/>
                </a:solidFill>
                <a:effectLst/>
                <a:uLnTx/>
                <a:uFillTx/>
                <a:latin typeface="Arial" panose="020B0604020202020204" pitchFamily="34" charset="0"/>
                <a:ea typeface="宋体" panose="02010600030101010101" pitchFamily="2" charset="-122"/>
                <a:cs typeface="+mn-cs"/>
              </a:rPr>
              <a:t>/</a:t>
            </a:r>
            <a:r>
              <a:rPr kumimoji="0" lang="zh-CN" altLang="en-US" sz="3200" b="1" i="0" u="none" strike="noStrike" kern="1200" cap="none" spc="0" normalizeH="0" baseline="0" noProof="0" dirty="0" smtClean="0">
                <a:ln>
                  <a:noFill/>
                </a:ln>
                <a:solidFill>
                  <a:srgbClr val="00CC00"/>
                </a:solidFill>
                <a:effectLst/>
                <a:uLnTx/>
                <a:uFillTx/>
                <a:latin typeface="Arial" panose="020B0604020202020204" pitchFamily="34" charset="0"/>
                <a:ea typeface="宋体" panose="02010600030101010101" pitchFamily="2" charset="-122"/>
                <a:cs typeface="+mn-cs"/>
              </a:rPr>
              <a:t>数据库的使用是否出现问题。</a:t>
            </a:r>
            <a:endParaRPr kumimoji="0" lang="zh-CN" altLang="en-US" sz="3200" b="1"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63842" name="Rectangle 2"/>
          <p:cNvSpPr>
            <a:spLocks noChangeArrowheads="1"/>
          </p:cNvSpPr>
          <p:nvPr/>
        </p:nvSpPr>
        <p:spPr bwMode="auto">
          <a:xfrm>
            <a:off x="250825" y="175895"/>
            <a:ext cx="2952750" cy="908050"/>
          </a:xfrm>
          <a:prstGeom prst="rect">
            <a:avLst/>
          </a:prstGeom>
          <a:noFill/>
          <a:ln w="9525">
            <a:noFill/>
            <a:miter lim="800000"/>
          </a:ln>
        </p:spPr>
        <p:txBody>
          <a:bodyPr lIns="36000" rIns="36000" anchorCtr="1"/>
          <a:lstStyle/>
          <a:p>
            <a:pPr marL="0" marR="0" lvl="0" indent="0" algn="ctr" defTabSz="914400" rtl="0" eaLnBrk="0" fontAlgn="base" latinLnBrk="0" hangingPunct="0">
              <a:lnSpc>
                <a:spcPct val="85000"/>
              </a:lnSpc>
              <a:spcBef>
                <a:spcPct val="10000"/>
              </a:spcBef>
              <a:spcAft>
                <a:spcPct val="0"/>
              </a:spcAft>
              <a:buClrTx/>
              <a:buSzTx/>
              <a:buFontTx/>
              <a:buNone/>
              <a:defRPr/>
            </a:pPr>
            <a:r>
              <a:rPr kumimoji="0" lang="zh-CN" altLang="en-US" sz="4000" b="1"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宋体" panose="02010600030101010101" pitchFamily="2" charset="-122"/>
                <a:cs typeface="+mj-cs"/>
              </a:rPr>
              <a:t> 集成测试</a:t>
            </a:r>
            <a:endParaRPr kumimoji="0" lang="zh-CN" altLang="en-US" sz="4000" b="1"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3842"/>
                                        </p:tgtEl>
                                        <p:attrNameLst>
                                          <p:attrName>style.visibility</p:attrName>
                                        </p:attrNameLst>
                                      </p:cBhvr>
                                      <p:to>
                                        <p:strVal val="visible"/>
                                      </p:to>
                                    </p:set>
                                    <p:animEffect transition="in" filter="barn(outVertical)">
                                      <p:cBhvr>
                                        <p:cTn id="7" dur="500"/>
                                        <p:tgtEl>
                                          <p:spTgt spid="1638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4">
                                            <p:txEl>
                                              <p:charRg st="0" end="9"/>
                                            </p:txEl>
                                          </p:spTgt>
                                        </p:tgtEl>
                                        <p:attrNameLst>
                                          <p:attrName>style.visibility</p:attrName>
                                        </p:attrNameLst>
                                      </p:cBhvr>
                                      <p:to>
                                        <p:strVal val="visible"/>
                                      </p:to>
                                    </p:set>
                                    <p:anim calcmode="lin" valueType="num">
                                      <p:cBhvr additive="base">
                                        <p:cTn id="12" dur="500" fill="hold"/>
                                        <p:tgtEl>
                                          <p:spTgt spid="3074">
                                            <p:txEl>
                                              <p:charRg st="0" end="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4">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074">
                                            <p:txEl>
                                              <p:charRg st="9" end="33"/>
                                            </p:txEl>
                                          </p:spTgt>
                                        </p:tgtEl>
                                        <p:attrNameLst>
                                          <p:attrName>style.visibility</p:attrName>
                                        </p:attrNameLst>
                                      </p:cBhvr>
                                      <p:to>
                                        <p:strVal val="visible"/>
                                      </p:to>
                                    </p:set>
                                    <p:anim calcmode="lin" valueType="num">
                                      <p:cBhvr additive="base">
                                        <p:cTn id="18" dur="500" fill="hold"/>
                                        <p:tgtEl>
                                          <p:spTgt spid="3074">
                                            <p:txEl>
                                              <p:charRg st="9" end="3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4">
                                            <p:txEl>
                                              <p:charRg st="9" end="3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074">
                                            <p:txEl>
                                              <p:charRg st="33" end="57"/>
                                            </p:txEl>
                                          </p:spTgt>
                                        </p:tgtEl>
                                        <p:attrNameLst>
                                          <p:attrName>style.visibility</p:attrName>
                                        </p:attrNameLst>
                                      </p:cBhvr>
                                      <p:to>
                                        <p:strVal val="visible"/>
                                      </p:to>
                                    </p:set>
                                    <p:anim calcmode="lin" valueType="num">
                                      <p:cBhvr additive="base">
                                        <p:cTn id="22" dur="500" fill="hold"/>
                                        <p:tgtEl>
                                          <p:spTgt spid="3074">
                                            <p:txEl>
                                              <p:charRg st="33" end="5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074">
                                            <p:txEl>
                                              <p:charRg st="33" end="57"/>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074">
                                            <p:txEl>
                                              <p:charRg st="57" end="81"/>
                                            </p:txEl>
                                          </p:spTgt>
                                        </p:tgtEl>
                                        <p:attrNameLst>
                                          <p:attrName>style.visibility</p:attrName>
                                        </p:attrNameLst>
                                      </p:cBhvr>
                                      <p:to>
                                        <p:strVal val="visible"/>
                                      </p:to>
                                    </p:set>
                                    <p:anim calcmode="lin" valueType="num">
                                      <p:cBhvr additive="base">
                                        <p:cTn id="26" dur="500" fill="hold"/>
                                        <p:tgtEl>
                                          <p:spTgt spid="3074">
                                            <p:txEl>
                                              <p:charRg st="57" end="8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074">
                                            <p:txEl>
                                              <p:charRg st="57" end="8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idx="4294967295"/>
          </p:nvPr>
        </p:nvSpPr>
        <p:spPr>
          <a:xfrm>
            <a:off x="250825" y="188913"/>
            <a:ext cx="8713788" cy="647700"/>
          </a:xfrm>
        </p:spPr>
        <p:txBody>
          <a:bodyPr vert="horz" wrap="square" lIns="36000" tIns="45720" rIns="36000" bIns="45720" anchor="t" anchorCtr="1"/>
          <a:p>
            <a:pPr eaLnBrk="1" hangingPunct="1"/>
            <a:r>
              <a:rPr lang="zh-CN" altLang="en-US" sz="4000" dirty="0"/>
              <a:t>集成测试过程</a:t>
            </a:r>
            <a:endParaRPr lang="zh-CN" altLang="en-US" sz="4000" dirty="0"/>
          </a:p>
        </p:txBody>
      </p:sp>
      <p:grpSp>
        <p:nvGrpSpPr>
          <p:cNvPr id="4099" name="Group 27"/>
          <p:cNvGrpSpPr/>
          <p:nvPr/>
        </p:nvGrpSpPr>
        <p:grpSpPr>
          <a:xfrm>
            <a:off x="755650" y="1052513"/>
            <a:ext cx="6121400" cy="4606925"/>
            <a:chOff x="1020" y="754"/>
            <a:chExt cx="3856" cy="2902"/>
          </a:xfrm>
        </p:grpSpPr>
        <p:sp>
          <p:nvSpPr>
            <p:cNvPr id="282627" name="Rectangle 3"/>
            <p:cNvSpPr>
              <a:spLocks noChangeArrowheads="1"/>
            </p:cNvSpPr>
            <p:nvPr/>
          </p:nvSpPr>
          <p:spPr bwMode="auto">
            <a:xfrm>
              <a:off x="1791" y="754"/>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集成测试计划</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28" name="Rectangle 4"/>
            <p:cNvSpPr>
              <a:spLocks noChangeArrowheads="1"/>
            </p:cNvSpPr>
            <p:nvPr/>
          </p:nvSpPr>
          <p:spPr bwMode="auto">
            <a:xfrm>
              <a:off x="1837" y="1162"/>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集成测试设计</a:t>
              </a:r>
              <a:endParaRPr kumimoji="0" lang="zh-CN" altLang="en-US" sz="18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29" name="Rectangle 5"/>
            <p:cNvSpPr>
              <a:spLocks noChangeArrowheads="1"/>
            </p:cNvSpPr>
            <p:nvPr/>
          </p:nvSpPr>
          <p:spPr bwMode="auto">
            <a:xfrm>
              <a:off x="1837" y="1570"/>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集成测试执行</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0" name="Rectangle 6"/>
            <p:cNvSpPr>
              <a:spLocks noChangeArrowheads="1"/>
            </p:cNvSpPr>
            <p:nvPr/>
          </p:nvSpPr>
          <p:spPr bwMode="auto">
            <a:xfrm>
              <a:off x="1837" y="1979"/>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测试的记录</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1" name="Rectangle 7"/>
            <p:cNvSpPr>
              <a:spLocks noChangeArrowheads="1"/>
            </p:cNvSpPr>
            <p:nvPr/>
          </p:nvSpPr>
          <p:spPr bwMode="auto">
            <a:xfrm>
              <a:off x="1837" y="3475"/>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测试总结</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2" name="AutoShape 8"/>
            <p:cNvSpPr>
              <a:spLocks noChangeArrowheads="1"/>
            </p:cNvSpPr>
            <p:nvPr/>
          </p:nvSpPr>
          <p:spPr bwMode="auto">
            <a:xfrm>
              <a:off x="1837" y="2432"/>
              <a:ext cx="998" cy="272"/>
            </a:xfrm>
            <a:prstGeom prst="flowChartDecision">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分析</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3" name="AutoShape 9"/>
            <p:cNvSpPr>
              <a:spLocks noChangeArrowheads="1"/>
            </p:cNvSpPr>
            <p:nvPr/>
          </p:nvSpPr>
          <p:spPr bwMode="auto">
            <a:xfrm>
              <a:off x="1837" y="2931"/>
              <a:ext cx="998" cy="272"/>
            </a:xfrm>
            <a:prstGeom prst="flowChartDecision">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完毕</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4" name="Rectangle 10"/>
            <p:cNvSpPr>
              <a:spLocks noChangeArrowheads="1"/>
            </p:cNvSpPr>
            <p:nvPr/>
          </p:nvSpPr>
          <p:spPr bwMode="auto">
            <a:xfrm>
              <a:off x="3787" y="2478"/>
              <a:ext cx="1089" cy="181"/>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缺陷跟踪</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82635" name="Line 11"/>
            <p:cNvSpPr>
              <a:spLocks noChangeShapeType="1"/>
            </p:cNvSpPr>
            <p:nvPr/>
          </p:nvSpPr>
          <p:spPr bwMode="auto">
            <a:xfrm>
              <a:off x="2336" y="935"/>
              <a:ext cx="0" cy="227"/>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36" name="Line 12"/>
            <p:cNvSpPr>
              <a:spLocks noChangeShapeType="1"/>
            </p:cNvSpPr>
            <p:nvPr/>
          </p:nvSpPr>
          <p:spPr bwMode="auto">
            <a:xfrm>
              <a:off x="2336" y="1344"/>
              <a:ext cx="0" cy="227"/>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37" name="Line 13"/>
            <p:cNvSpPr>
              <a:spLocks noChangeShapeType="1"/>
            </p:cNvSpPr>
            <p:nvPr/>
          </p:nvSpPr>
          <p:spPr bwMode="auto">
            <a:xfrm>
              <a:off x="2336" y="1752"/>
              <a:ext cx="0" cy="227"/>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38" name="Line 14"/>
            <p:cNvSpPr>
              <a:spLocks noChangeShapeType="1"/>
            </p:cNvSpPr>
            <p:nvPr/>
          </p:nvSpPr>
          <p:spPr bwMode="auto">
            <a:xfrm>
              <a:off x="2336" y="2160"/>
              <a:ext cx="0" cy="272"/>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39" name="Line 15"/>
            <p:cNvSpPr>
              <a:spLocks noChangeShapeType="1"/>
            </p:cNvSpPr>
            <p:nvPr/>
          </p:nvSpPr>
          <p:spPr bwMode="auto">
            <a:xfrm>
              <a:off x="2336" y="2704"/>
              <a:ext cx="0" cy="227"/>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0" name="Line 16"/>
            <p:cNvSpPr>
              <a:spLocks noChangeShapeType="1"/>
            </p:cNvSpPr>
            <p:nvPr/>
          </p:nvSpPr>
          <p:spPr bwMode="auto">
            <a:xfrm>
              <a:off x="2336" y="3203"/>
              <a:ext cx="0" cy="272"/>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1" name="Line 17"/>
            <p:cNvSpPr>
              <a:spLocks noChangeShapeType="1"/>
            </p:cNvSpPr>
            <p:nvPr/>
          </p:nvSpPr>
          <p:spPr bwMode="auto">
            <a:xfrm flipH="1">
              <a:off x="1020" y="3067"/>
              <a:ext cx="817"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2" name="Line 18"/>
            <p:cNvSpPr>
              <a:spLocks noChangeShapeType="1"/>
            </p:cNvSpPr>
            <p:nvPr/>
          </p:nvSpPr>
          <p:spPr bwMode="auto">
            <a:xfrm flipV="1">
              <a:off x="1020" y="845"/>
              <a:ext cx="0" cy="2222"/>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3" name="Line 19"/>
            <p:cNvSpPr>
              <a:spLocks noChangeShapeType="1"/>
            </p:cNvSpPr>
            <p:nvPr/>
          </p:nvSpPr>
          <p:spPr bwMode="auto">
            <a:xfrm>
              <a:off x="1020" y="1661"/>
              <a:ext cx="817"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4" name="Line 20"/>
            <p:cNvSpPr>
              <a:spLocks noChangeShapeType="1"/>
            </p:cNvSpPr>
            <p:nvPr/>
          </p:nvSpPr>
          <p:spPr bwMode="auto">
            <a:xfrm>
              <a:off x="1020" y="1253"/>
              <a:ext cx="817"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5" name="Line 21"/>
            <p:cNvSpPr>
              <a:spLocks noChangeShapeType="1"/>
            </p:cNvSpPr>
            <p:nvPr/>
          </p:nvSpPr>
          <p:spPr bwMode="auto">
            <a:xfrm>
              <a:off x="1020" y="845"/>
              <a:ext cx="817"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6" name="Line 22"/>
            <p:cNvSpPr>
              <a:spLocks noChangeShapeType="1"/>
            </p:cNvSpPr>
            <p:nvPr/>
          </p:nvSpPr>
          <p:spPr bwMode="auto">
            <a:xfrm>
              <a:off x="2835" y="2568"/>
              <a:ext cx="952"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7" name="Line 23"/>
            <p:cNvSpPr>
              <a:spLocks noChangeShapeType="1"/>
            </p:cNvSpPr>
            <p:nvPr/>
          </p:nvSpPr>
          <p:spPr bwMode="auto">
            <a:xfrm flipV="1">
              <a:off x="4377" y="845"/>
              <a:ext cx="0" cy="1633"/>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8" name="Line 24"/>
            <p:cNvSpPr>
              <a:spLocks noChangeShapeType="1"/>
            </p:cNvSpPr>
            <p:nvPr/>
          </p:nvSpPr>
          <p:spPr bwMode="auto">
            <a:xfrm flipH="1">
              <a:off x="2925" y="845"/>
              <a:ext cx="1452"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49" name="Line 25"/>
            <p:cNvSpPr>
              <a:spLocks noChangeShapeType="1"/>
            </p:cNvSpPr>
            <p:nvPr/>
          </p:nvSpPr>
          <p:spPr bwMode="auto">
            <a:xfrm flipH="1">
              <a:off x="2925" y="1253"/>
              <a:ext cx="1452"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82650" name="Line 26"/>
            <p:cNvSpPr>
              <a:spLocks noChangeShapeType="1"/>
            </p:cNvSpPr>
            <p:nvPr/>
          </p:nvSpPr>
          <p:spPr bwMode="auto">
            <a:xfrm flipH="1">
              <a:off x="2925" y="1661"/>
              <a:ext cx="1452"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282652" name="Text Box 28"/>
          <p:cNvSpPr txBox="1">
            <a:spLocks noChangeArrowheads="1"/>
          </p:cNvSpPr>
          <p:nvPr/>
        </p:nvSpPr>
        <p:spPr bwMode="auto">
          <a:xfrm>
            <a:off x="4067175" y="4652963"/>
            <a:ext cx="4679950" cy="1519238"/>
          </a:xfrm>
          <a:prstGeom prst="rect">
            <a:avLst/>
          </a:prstGeom>
          <a:noFill/>
          <a:ln w="9525" algn="ctr">
            <a:noFill/>
            <a:miter lim="800000"/>
          </a:ln>
          <a:effectLst/>
        </p:spPr>
        <p:txBody>
          <a:bodyPr>
            <a:spAutoFit/>
          </a:bodyPr>
          <a:lstStyle>
            <a:lvl1pPr marL="342900" indent="-3429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1pPr>
            <a:lvl2pPr marL="742950" indent="-28575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4pPr>
            <a:lvl5pPr marL="20574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0" fontAlgn="base" latinLnBrk="0" hangingPunct="0">
              <a:lnSpc>
                <a:spcPct val="90000"/>
              </a:lnSpc>
              <a:spcBef>
                <a:spcPct val="50000"/>
              </a:spcBef>
              <a:spcAft>
                <a:spcPct val="0"/>
              </a:spcAft>
              <a:buClr>
                <a:schemeClr val="tx2"/>
              </a:buClr>
              <a:buSzPct val="80000"/>
              <a:buFont typeface="Wingdings" panose="05000000000000000000" pitchFamily="2" charset="2"/>
              <a:buNone/>
              <a:defRPr/>
            </a:pPr>
            <a:r>
              <a:rPr kumimoji="0" lang="zh-CN" altLang="en-US" sz="2400" b="0" i="0" u="none" strike="noStrike" kern="1200" cap="none" spc="0" normalizeH="0" baseline="0" noProof="0" dirty="0" smtClean="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r>
              <a:rPr kumimoji="0" lang="zh-CN" altLang="en-US" sz="2000" b="1" i="0" u="none" strike="noStrike" kern="1200" cap="none" spc="0" normalizeH="0" baseline="0" noProof="0" dirty="0" smtClean="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一些项目不一定要有一个单独的集成测试计划，可以在项目计划中包含；一些项目不设置单独的集成测试阶段，而是和单元测试合并，如分层单元测试。</a:t>
            </a:r>
            <a:endParaRPr kumimoji="0" lang="en-US" altLang="zh-CN" sz="2000" b="1" i="0" u="none" strike="noStrike" kern="1200" cap="none" spc="0" normalizeH="0" baseline="0" noProof="0" dirty="0" smtClean="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out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arn(inVertical)">
                                      <p:cBhvr>
                                        <p:cTn id="12" dur="5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282652"/>
                                        </p:tgtEl>
                                        <p:attrNameLst>
                                          <p:attrName>style.visibility</p:attrName>
                                        </p:attrNameLst>
                                      </p:cBhvr>
                                      <p:to>
                                        <p:strVal val="visible"/>
                                      </p:to>
                                    </p:set>
                                    <p:anim calcmode="lin" valueType="num">
                                      <p:cBhvr>
                                        <p:cTn id="17" dur="1000" fill="hold"/>
                                        <p:tgtEl>
                                          <p:spTgt spid="282652"/>
                                        </p:tgtEl>
                                        <p:attrNameLst>
                                          <p:attrName>ppt_w</p:attrName>
                                        </p:attrNameLst>
                                      </p:cBhvr>
                                      <p:tavLst>
                                        <p:tav tm="0">
                                          <p:val>
                                            <p:fltVal val="0.000000"/>
                                          </p:val>
                                        </p:tav>
                                        <p:tav tm="100000">
                                          <p:val>
                                            <p:strVal val="#ppt_w"/>
                                          </p:val>
                                        </p:tav>
                                      </p:tavLst>
                                    </p:anim>
                                    <p:anim calcmode="lin" valueType="num">
                                      <p:cBhvr>
                                        <p:cTn id="18" dur="1000" fill="hold"/>
                                        <p:tgtEl>
                                          <p:spTgt spid="282652"/>
                                        </p:tgtEl>
                                        <p:attrNameLst>
                                          <p:attrName>ppt_h</p:attrName>
                                        </p:attrNameLst>
                                      </p:cBhvr>
                                      <p:tavLst>
                                        <p:tav tm="0">
                                          <p:val>
                                            <p:fltVal val="0.000000"/>
                                          </p:val>
                                        </p:tav>
                                        <p:tav tm="100000">
                                          <p:val>
                                            <p:strVal val="#ppt_h"/>
                                          </p:val>
                                        </p:tav>
                                      </p:tavLst>
                                    </p:anim>
                                    <p:anim calcmode="lin" valueType="num">
                                      <p:cBhvr>
                                        <p:cTn id="19" dur="1000" fill="hold"/>
                                        <p:tgtEl>
                                          <p:spTgt spid="282652"/>
                                        </p:tgtEl>
                                        <p:attrNameLst>
                                          <p:attrName>style.rotation</p:attrName>
                                        </p:attrNameLst>
                                      </p:cBhvr>
                                      <p:tavLst>
                                        <p:tav tm="0">
                                          <p:val>
                                            <p:fltVal val="90.000000"/>
                                          </p:val>
                                        </p:tav>
                                        <p:tav tm="100000">
                                          <p:val>
                                            <p:fltVal val="0.000000"/>
                                          </p:val>
                                        </p:tav>
                                      </p:tavLst>
                                    </p:anim>
                                    <p:animEffect transition="in" filter="fade">
                                      <p:cBhvr>
                                        <p:cTn id="20" dur="1000"/>
                                        <p:tgtEl>
                                          <p:spTgt spid="282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28265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
          <p:cNvSpPr>
            <a:spLocks noGrp="1" noChangeArrowheads="1"/>
          </p:cNvSpPr>
          <p:nvPr>
            <p:ph type="body" idx="1"/>
          </p:nvPr>
        </p:nvSpPr>
        <p:spPr>
          <a:xfrm>
            <a:off x="179388" y="620713"/>
            <a:ext cx="8686800" cy="583247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什么时候进行集成测试？</a:t>
            </a:r>
            <a:endPar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理论上是在单元测试之后进行，但效率低，实际几乎可以同步进行。</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集成测试的依据？</a:t>
            </a:r>
            <a:endPar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单元测试的模块以及《概要设计》文档。</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由谁来进行集成测试</a:t>
            </a:r>
            <a:r>
              <a:rPr kumimoji="0" lang="en-US" altLang="zh-CN"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a:t>
            </a:r>
            <a:endParaRPr kumimoji="0" lang="en-US" altLang="zh-CN"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主要是开发人员或白盒测试工程师。</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2">
                                            <p:txEl>
                                              <p:charRg st="0" end="12"/>
                                            </p:txEl>
                                          </p:spTgt>
                                        </p:tgtEl>
                                        <p:attrNameLst>
                                          <p:attrName>style.visibility</p:attrName>
                                        </p:attrNameLst>
                                      </p:cBhvr>
                                      <p:to>
                                        <p:strVal val="visible"/>
                                      </p:to>
                                    </p:set>
                                    <p:animEffect transition="in" filter="wipe(left)">
                                      <p:cBhvr>
                                        <p:cTn id="7" dur="500"/>
                                        <p:tgtEl>
                                          <p:spTgt spid="5122">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2">
                                            <p:txEl>
                                              <p:charRg st="12" end="53"/>
                                            </p:txEl>
                                          </p:spTgt>
                                        </p:tgtEl>
                                        <p:attrNameLst>
                                          <p:attrName>style.visibility</p:attrName>
                                        </p:attrNameLst>
                                      </p:cBhvr>
                                      <p:to>
                                        <p:strVal val="visible"/>
                                      </p:to>
                                    </p:set>
                                    <p:animEffect transition="in" filter="wipe(left)">
                                      <p:cBhvr>
                                        <p:cTn id="12" dur="500"/>
                                        <p:tgtEl>
                                          <p:spTgt spid="5122">
                                            <p:txEl>
                                              <p:charRg st="12"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2">
                                            <p:txEl>
                                              <p:charRg st="54" end="63"/>
                                            </p:txEl>
                                          </p:spTgt>
                                        </p:tgtEl>
                                        <p:attrNameLst>
                                          <p:attrName>style.visibility</p:attrName>
                                        </p:attrNameLst>
                                      </p:cBhvr>
                                      <p:to>
                                        <p:strVal val="visible"/>
                                      </p:to>
                                    </p:set>
                                    <p:animEffect transition="in" filter="wipe(left)">
                                      <p:cBhvr>
                                        <p:cTn id="17" dur="500"/>
                                        <p:tgtEl>
                                          <p:spTgt spid="5122">
                                            <p:txEl>
                                              <p:charRg st="54" end="6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2">
                                            <p:txEl>
                                              <p:charRg st="63" end="92"/>
                                            </p:txEl>
                                          </p:spTgt>
                                        </p:tgtEl>
                                        <p:attrNameLst>
                                          <p:attrName>style.visibility</p:attrName>
                                        </p:attrNameLst>
                                      </p:cBhvr>
                                      <p:to>
                                        <p:strVal val="visible"/>
                                      </p:to>
                                    </p:set>
                                    <p:animEffect transition="in" filter="wipe(left)">
                                      <p:cBhvr>
                                        <p:cTn id="22" dur="500"/>
                                        <p:tgtEl>
                                          <p:spTgt spid="5122">
                                            <p:txEl>
                                              <p:charRg st="63" end="9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22">
                                            <p:txEl>
                                              <p:charRg st="93" end="104"/>
                                            </p:txEl>
                                          </p:spTgt>
                                        </p:tgtEl>
                                        <p:attrNameLst>
                                          <p:attrName>style.visibility</p:attrName>
                                        </p:attrNameLst>
                                      </p:cBhvr>
                                      <p:to>
                                        <p:strVal val="visible"/>
                                      </p:to>
                                    </p:set>
                                    <p:animEffect transition="in" filter="wipe(left)">
                                      <p:cBhvr>
                                        <p:cTn id="27" dur="500"/>
                                        <p:tgtEl>
                                          <p:spTgt spid="5122">
                                            <p:txEl>
                                              <p:charRg st="93" end="10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22">
                                            <p:txEl>
                                              <p:charRg st="104" end="130"/>
                                            </p:txEl>
                                          </p:spTgt>
                                        </p:tgtEl>
                                        <p:attrNameLst>
                                          <p:attrName>style.visibility</p:attrName>
                                        </p:attrNameLst>
                                      </p:cBhvr>
                                      <p:to>
                                        <p:strVal val="visible"/>
                                      </p:to>
                                    </p:set>
                                    <p:animEffect transition="in" filter="wipe(left)">
                                      <p:cBhvr>
                                        <p:cTn id="32" dur="500"/>
                                        <p:tgtEl>
                                          <p:spTgt spid="5122">
                                            <p:txEl>
                                              <p:charRg st="104"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Rot="1"/>
          </p:cNvSpPr>
          <p:nvPr>
            <p:ph type="title"/>
          </p:nvPr>
        </p:nvSpPr>
        <p:spPr>
          <a:xfrm>
            <a:off x="250825" y="260350"/>
            <a:ext cx="8540750" cy="1143000"/>
          </a:xfrm>
        </p:spPr>
        <p:txBody>
          <a:bodyPr vert="horz" wrap="square" lIns="91440" tIns="45720" rIns="91440" bIns="45720" anchor="ctr"/>
          <a:p>
            <a:pPr eaLnBrk="1" hangingPunct="1"/>
            <a:r>
              <a:rPr lang="zh-CN" altLang="en-US" dirty="0"/>
              <a:t>集成测试的层次</a:t>
            </a:r>
            <a:endParaRPr lang="zh-CN" altLang="en-US" dirty="0"/>
          </a:p>
        </p:txBody>
      </p:sp>
      <p:sp>
        <p:nvSpPr>
          <p:cNvPr id="67587" name="Rectangle 3"/>
          <p:cNvSpPr>
            <a:spLocks noGrp="1" noRot="1"/>
          </p:cNvSpPr>
          <p:nvPr>
            <p:ph idx="1"/>
          </p:nvPr>
        </p:nvSpPr>
        <p:spPr>
          <a:xfrm>
            <a:off x="323850" y="1189038"/>
            <a:ext cx="4032250" cy="719137"/>
          </a:xfrm>
        </p:spPr>
        <p:txBody>
          <a:bodyPr vert="horz" wrap="square" lIns="91440" tIns="45720" rIns="91440" bIns="45720" anchor="t"/>
          <a:p>
            <a:pPr eaLnBrk="1" hangingPunct="1"/>
            <a:r>
              <a:rPr lang="zh-CN" altLang="en-US" sz="3200" dirty="0"/>
              <a:t>对传统软件</a:t>
            </a:r>
            <a:r>
              <a:rPr lang="zh-CN" altLang="en-US" sz="3200" dirty="0"/>
              <a:t>而言</a:t>
            </a:r>
            <a:r>
              <a:rPr lang="zh-CN" altLang="en-US" dirty="0"/>
              <a:t>：</a:t>
            </a:r>
            <a:endParaRPr lang="zh-CN" altLang="en-US" dirty="0"/>
          </a:p>
        </p:txBody>
      </p:sp>
      <p:sp>
        <p:nvSpPr>
          <p:cNvPr id="67588" name="Rectangle 4"/>
          <p:cNvSpPr>
            <a:spLocks noRot="1"/>
          </p:cNvSpPr>
          <p:nvPr/>
        </p:nvSpPr>
        <p:spPr>
          <a:xfrm>
            <a:off x="2916238" y="4221163"/>
            <a:ext cx="5761037" cy="8636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342900" lvl="0" indent="-342900" eaLnBrk="1" hangingPunct="1"/>
            <a:r>
              <a:rPr lang="zh-CN" altLang="en-US" dirty="0"/>
              <a:t>对面向对象的应用系统而言：</a:t>
            </a:r>
            <a:endParaRPr lang="zh-CN" altLang="en-US" dirty="0"/>
          </a:p>
        </p:txBody>
      </p:sp>
      <p:sp>
        <p:nvSpPr>
          <p:cNvPr id="67589" name="Rectangle 5"/>
          <p:cNvSpPr>
            <a:spLocks noRot="1"/>
          </p:cNvSpPr>
          <p:nvPr/>
        </p:nvSpPr>
        <p:spPr>
          <a:xfrm>
            <a:off x="900113" y="1835150"/>
            <a:ext cx="5400675" cy="1800225"/>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342900" lvl="0" indent="-342900" eaLnBrk="1" hangingPunct="1">
              <a:lnSpc>
                <a:spcPct val="150000"/>
              </a:lnSpc>
            </a:pPr>
            <a:r>
              <a:rPr lang="en-US" altLang="zh-CN" dirty="0">
                <a:solidFill>
                  <a:srgbClr val="00CC00"/>
                </a:solidFill>
              </a:rPr>
              <a:t>1</a:t>
            </a:r>
            <a:r>
              <a:rPr lang="zh-CN" altLang="en-US" dirty="0">
                <a:solidFill>
                  <a:srgbClr val="00CC00"/>
                </a:solidFill>
              </a:rPr>
              <a:t>、模块内集成测试</a:t>
            </a:r>
            <a:endParaRPr lang="zh-CN" altLang="en-US" dirty="0">
              <a:solidFill>
                <a:srgbClr val="00CC00"/>
              </a:solidFill>
            </a:endParaRPr>
          </a:p>
          <a:p>
            <a:pPr marL="342900" lvl="0" indent="-342900" eaLnBrk="1" hangingPunct="1">
              <a:lnSpc>
                <a:spcPct val="150000"/>
              </a:lnSpc>
            </a:pPr>
            <a:r>
              <a:rPr lang="en-US" altLang="zh-CN" dirty="0">
                <a:solidFill>
                  <a:srgbClr val="00CC00"/>
                </a:solidFill>
              </a:rPr>
              <a:t>2</a:t>
            </a:r>
            <a:r>
              <a:rPr lang="zh-CN" altLang="en-US" dirty="0">
                <a:solidFill>
                  <a:srgbClr val="00CC00"/>
                </a:solidFill>
              </a:rPr>
              <a:t>、子系统内集成测试</a:t>
            </a:r>
            <a:endParaRPr lang="zh-CN" altLang="en-US" dirty="0">
              <a:solidFill>
                <a:srgbClr val="00CC00"/>
              </a:solidFill>
            </a:endParaRPr>
          </a:p>
          <a:p>
            <a:pPr marL="342900" lvl="0" indent="-342900" eaLnBrk="1" hangingPunct="1">
              <a:lnSpc>
                <a:spcPct val="150000"/>
              </a:lnSpc>
            </a:pPr>
            <a:r>
              <a:rPr lang="en-US" altLang="zh-CN" dirty="0">
                <a:solidFill>
                  <a:srgbClr val="00CC00"/>
                </a:solidFill>
              </a:rPr>
              <a:t>3</a:t>
            </a:r>
            <a:r>
              <a:rPr lang="zh-CN" altLang="en-US" dirty="0">
                <a:solidFill>
                  <a:srgbClr val="00CC00"/>
                </a:solidFill>
              </a:rPr>
              <a:t>、子系统间集成测试</a:t>
            </a:r>
            <a:endParaRPr lang="zh-CN" altLang="en-US" dirty="0">
              <a:solidFill>
                <a:srgbClr val="00CC00"/>
              </a:solidFill>
            </a:endParaRPr>
          </a:p>
        </p:txBody>
      </p:sp>
      <p:sp>
        <p:nvSpPr>
          <p:cNvPr id="67590" name="Rectangle 6"/>
          <p:cNvSpPr>
            <a:spLocks noRot="1"/>
          </p:cNvSpPr>
          <p:nvPr/>
        </p:nvSpPr>
        <p:spPr>
          <a:xfrm>
            <a:off x="3411538" y="4986338"/>
            <a:ext cx="5400675" cy="1368425"/>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342900" lvl="0" indent="-342900" eaLnBrk="1" hangingPunct="1">
              <a:lnSpc>
                <a:spcPct val="150000"/>
              </a:lnSpc>
            </a:pPr>
            <a:r>
              <a:rPr lang="en-US" altLang="zh-CN" dirty="0">
                <a:solidFill>
                  <a:srgbClr val="00CC00"/>
                </a:solidFill>
              </a:rPr>
              <a:t>1</a:t>
            </a:r>
            <a:r>
              <a:rPr lang="zh-CN" altLang="en-US" dirty="0">
                <a:solidFill>
                  <a:srgbClr val="00CC00"/>
                </a:solidFill>
              </a:rPr>
              <a:t>、类内集成测试</a:t>
            </a:r>
            <a:endParaRPr lang="zh-CN" altLang="en-US" dirty="0">
              <a:solidFill>
                <a:srgbClr val="00CC00"/>
              </a:solidFill>
            </a:endParaRPr>
          </a:p>
          <a:p>
            <a:pPr marL="342900" lvl="0" indent="-342900" eaLnBrk="1" hangingPunct="1">
              <a:lnSpc>
                <a:spcPct val="150000"/>
              </a:lnSpc>
            </a:pPr>
            <a:r>
              <a:rPr lang="en-US" altLang="zh-CN" dirty="0">
                <a:solidFill>
                  <a:srgbClr val="00CC00"/>
                </a:solidFill>
              </a:rPr>
              <a:t>2</a:t>
            </a:r>
            <a:r>
              <a:rPr lang="zh-CN" altLang="en-US" dirty="0">
                <a:solidFill>
                  <a:srgbClr val="00CC00"/>
                </a:solidFill>
              </a:rPr>
              <a:t>、类间集成测试</a:t>
            </a:r>
            <a:endParaRPr lang="zh-CN" altLang="en-US" dirty="0">
              <a:solidFill>
                <a:srgbClr val="00CC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7587">
                                            <p:txEl>
                                              <p:charRg st="0" end="9"/>
                                            </p:txEl>
                                          </p:spTgt>
                                        </p:tgtEl>
                                        <p:attrNameLst>
                                          <p:attrName>style.visibility</p:attrName>
                                        </p:attrNameLst>
                                      </p:cBhvr>
                                      <p:to>
                                        <p:strVal val="visible"/>
                                      </p:to>
                                    </p:set>
                                    <p:animEffect transition="in" filter="fade">
                                      <p:cBhvr>
                                        <p:cTn id="7" dur="1000"/>
                                        <p:tgtEl>
                                          <p:spTgt spid="67587">
                                            <p:txEl>
                                              <p:charRg st="0" end="9"/>
                                            </p:txEl>
                                          </p:spTgt>
                                        </p:tgtEl>
                                      </p:cBhvr>
                                    </p:animEffect>
                                    <p:anim calcmode="lin" valueType="num">
                                      <p:cBhvr>
                                        <p:cTn id="8" dur="1000" fill="hold"/>
                                        <p:tgtEl>
                                          <p:spTgt spid="67587">
                                            <p:txEl>
                                              <p:charRg st="0" end="9"/>
                                            </p:txEl>
                                          </p:spTgt>
                                        </p:tgtEl>
                                        <p:attrNameLst>
                                          <p:attrName>ppt_x</p:attrName>
                                        </p:attrNameLst>
                                      </p:cBhvr>
                                      <p:tavLst>
                                        <p:tav tm="0">
                                          <p:val>
                                            <p:strVal val="#ppt_x"/>
                                          </p:val>
                                        </p:tav>
                                        <p:tav tm="100000">
                                          <p:val>
                                            <p:strVal val="#ppt_x"/>
                                          </p:val>
                                        </p:tav>
                                      </p:tavLst>
                                    </p:anim>
                                    <p:anim calcmode="lin" valueType="num">
                                      <p:cBhvr>
                                        <p:cTn id="9" dur="1000" fill="hold"/>
                                        <p:tgtEl>
                                          <p:spTgt spid="67587">
                                            <p:txEl>
                                              <p:charRg st="0" end="9"/>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7589"/>
                                        </p:tgtEl>
                                        <p:attrNameLst>
                                          <p:attrName>style.visibility</p:attrName>
                                        </p:attrNameLst>
                                      </p:cBhvr>
                                      <p:to>
                                        <p:strVal val="visible"/>
                                      </p:to>
                                    </p:set>
                                    <p:animEffect transition="in" filter="circle(in)">
                                      <p:cBhvr>
                                        <p:cTn id="14" dur="2000"/>
                                        <p:tgtEl>
                                          <p:spTgt spid="6758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7588"/>
                                        </p:tgtEl>
                                        <p:attrNameLst>
                                          <p:attrName>style.visibility</p:attrName>
                                        </p:attrNameLst>
                                      </p:cBhvr>
                                      <p:to>
                                        <p:strVal val="visible"/>
                                      </p:to>
                                    </p:set>
                                    <p:animEffect transition="in" filter="fade">
                                      <p:cBhvr>
                                        <p:cTn id="19" dur="1000"/>
                                        <p:tgtEl>
                                          <p:spTgt spid="67588"/>
                                        </p:tgtEl>
                                      </p:cBhvr>
                                    </p:animEffect>
                                    <p:anim calcmode="lin" valueType="num">
                                      <p:cBhvr>
                                        <p:cTn id="20" dur="1000" fill="hold"/>
                                        <p:tgtEl>
                                          <p:spTgt spid="67588"/>
                                        </p:tgtEl>
                                        <p:attrNameLst>
                                          <p:attrName>ppt_x</p:attrName>
                                        </p:attrNameLst>
                                      </p:cBhvr>
                                      <p:tavLst>
                                        <p:tav tm="0">
                                          <p:val>
                                            <p:strVal val="#ppt_x"/>
                                          </p:val>
                                        </p:tav>
                                        <p:tav tm="100000">
                                          <p:val>
                                            <p:strVal val="#ppt_x"/>
                                          </p:val>
                                        </p:tav>
                                      </p:tavLst>
                                    </p:anim>
                                    <p:anim calcmode="lin" valueType="num">
                                      <p:cBhvr>
                                        <p:cTn id="21" dur="1000" fill="hold"/>
                                        <p:tgtEl>
                                          <p:spTgt spid="6758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67590"/>
                                        </p:tgtEl>
                                        <p:attrNameLst>
                                          <p:attrName>style.visibility</p:attrName>
                                        </p:attrNameLst>
                                      </p:cBhvr>
                                      <p:to>
                                        <p:strVal val="visible"/>
                                      </p:to>
                                    </p:set>
                                    <p:animEffect transition="in" filter="circle(in)">
                                      <p:cBhvr>
                                        <p:cTn id="26" dur="2000"/>
                                        <p:tgtEl>
                                          <p:spTgt spid="67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P spid="67588" grpId="0"/>
      <p:bldP spid="67589" grpId="0"/>
      <p:bldP spid="6759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idx="4294967295"/>
          </p:nvPr>
        </p:nvSpPr>
        <p:spPr>
          <a:xfrm>
            <a:off x="250825" y="476250"/>
            <a:ext cx="8540750" cy="1143000"/>
          </a:xfrm>
        </p:spPr>
        <p:txBody>
          <a:bodyPr vert="horz" wrap="square" lIns="36000" tIns="45720" rIns="36000" bIns="45720" anchor="t" anchorCtr="1"/>
          <a:p>
            <a:pPr eaLnBrk="1" hangingPunct="1"/>
            <a:r>
              <a:rPr lang="zh-CN" altLang="en-US" dirty="0"/>
              <a:t>集成测试的模式</a:t>
            </a:r>
            <a:endParaRPr lang="zh-CN" altLang="en-US" dirty="0"/>
          </a:p>
        </p:txBody>
      </p:sp>
      <p:sp>
        <p:nvSpPr>
          <p:cNvPr id="17411" name="Rectangle 3"/>
          <p:cNvSpPr>
            <a:spLocks noGrp="1"/>
          </p:cNvSpPr>
          <p:nvPr>
            <p:ph type="body" idx="4294967295"/>
          </p:nvPr>
        </p:nvSpPr>
        <p:spPr>
          <a:xfrm>
            <a:off x="304800" y="1981200"/>
            <a:ext cx="7723188" cy="3752850"/>
          </a:xfrm>
        </p:spPr>
        <p:txBody>
          <a:bodyPr vert="horz" wrap="square" lIns="91440" tIns="45720" rIns="91440" bIns="45720" anchor="t"/>
          <a:p>
            <a:pPr eaLnBrk="1" hangingPunct="1"/>
            <a:r>
              <a:rPr lang="zh-CN" altLang="en-US" sz="3600" dirty="0"/>
              <a:t>增值式测试模式</a:t>
            </a:r>
            <a:endParaRPr lang="zh-CN" altLang="en-US" sz="3600" dirty="0"/>
          </a:p>
          <a:p>
            <a:pPr eaLnBrk="1" hangingPunct="1"/>
            <a:endParaRPr lang="en-US" altLang="zh-CN" sz="3600" dirty="0"/>
          </a:p>
          <a:p>
            <a:pPr eaLnBrk="1" hangingPunct="1"/>
            <a:endParaRPr lang="en-US" altLang="zh-CN" sz="3600" dirty="0"/>
          </a:p>
          <a:p>
            <a:pPr eaLnBrk="1" hangingPunct="1"/>
            <a:r>
              <a:rPr lang="zh-CN" altLang="en-US" sz="3600" dirty="0"/>
              <a:t>非增值式测试模式（一次性集成）</a:t>
            </a:r>
            <a:endParaRPr lang="zh-CN" altLang="en-US" sz="3600" dirty="0"/>
          </a:p>
          <a:p>
            <a:pPr eaLnBrk="1" hangingPunct="1">
              <a:buNone/>
            </a:pP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out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1">
                                            <p:txEl>
                                              <p:charRg st="0" end="8"/>
                                            </p:txEl>
                                          </p:spTgt>
                                        </p:tgtEl>
                                        <p:attrNameLst>
                                          <p:attrName>style.visibility</p:attrName>
                                        </p:attrNameLst>
                                      </p:cBhvr>
                                      <p:to>
                                        <p:strVal val="visible"/>
                                      </p:to>
                                    </p:set>
                                    <p:animEffect transition="in" filter="wipe(left)">
                                      <p:cBhvr>
                                        <p:cTn id="12" dur="500"/>
                                        <p:tgtEl>
                                          <p:spTgt spid="17411">
                                            <p:txEl>
                                              <p:charRg st="0"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1">
                                            <p:txEl>
                                              <p:charRg st="10" end="26"/>
                                            </p:txEl>
                                          </p:spTgt>
                                        </p:tgtEl>
                                        <p:attrNameLst>
                                          <p:attrName>style.visibility</p:attrName>
                                        </p:attrNameLst>
                                      </p:cBhvr>
                                      <p:to>
                                        <p:strVal val="visible"/>
                                      </p:to>
                                    </p:set>
                                    <p:animEffect transition="in" filter="wipe(left)">
                                      <p:cBhvr>
                                        <p:cTn id="17" dur="500"/>
                                        <p:tgtEl>
                                          <p:spTgt spid="17411">
                                            <p:txEl>
                                              <p:charRg st="10" end="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noChangeArrowheads="1"/>
          </p:cNvSpPr>
          <p:nvPr>
            <p:ph type="title" idx="4294967295"/>
          </p:nvPr>
        </p:nvSpPr>
        <p:spPr>
          <a:xfrm>
            <a:off x="179388" y="188913"/>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非增</a:t>
            </a:r>
            <a:r>
              <a:rPr kumimoji="0" lang="zh-CN" altLang="en-US" sz="4400" b="0" i="0" u="none" strike="noStrike" kern="1200" cap="none" spc="0" normalizeH="0" baseline="0" noProof="0" smtClean="0">
                <a:ln>
                  <a:noFill/>
                </a:ln>
                <a:solidFill>
                  <a:schemeClr val="tx2"/>
                </a:solidFill>
                <a:effectLst/>
                <a:uLnTx/>
                <a:uFillTx/>
                <a:latin typeface="+mj-lt"/>
                <a:ea typeface="+mj-ea"/>
                <a:cs typeface="+mj-cs"/>
              </a:rPr>
              <a:t>值</a:t>
            </a: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式测试</a:t>
            </a:r>
            <a:endPar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7171" name="Rectangle 3"/>
          <p:cNvSpPr>
            <a:spLocks noGrp="1" noChangeArrowheads="1"/>
          </p:cNvSpPr>
          <p:nvPr>
            <p:ph type="body" idx="1"/>
          </p:nvPr>
        </p:nvSpPr>
        <p:spPr>
          <a:xfrm>
            <a:off x="539750" y="1125538"/>
            <a:ext cx="8064500" cy="5256213"/>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非增</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值</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式测试也称为</a:t>
            </a:r>
            <a:r>
              <a:rPr kumimoji="0" lang="zh-CN" altLang="en-US" sz="3200" b="0" i="0" u="sng" strike="noStrike" kern="1200" cap="none" spc="0" normalizeH="0" baseline="0" noProof="0" dirty="0" smtClean="0">
                <a:ln>
                  <a:noFill/>
                </a:ln>
                <a:solidFill>
                  <a:srgbClr val="00B050"/>
                </a:solidFill>
                <a:effectLst>
                  <a:outerShdw blurRad="38100" dist="38100" dir="2700000" algn="tl">
                    <a:srgbClr val="C0C0C0"/>
                  </a:outerShdw>
                </a:effectLst>
                <a:uLnTx/>
                <a:uFillTx/>
                <a:latin typeface="+mn-lt"/>
                <a:ea typeface="+mn-ea"/>
                <a:cs typeface="+mn-cs"/>
              </a:rPr>
              <a:t>一次性</a:t>
            </a:r>
            <a:r>
              <a:rPr kumimoji="0" lang="zh-CN" altLang="en-US" sz="3200" b="0" i="0" u="sng"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集成</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，是采用</a:t>
            </a:r>
            <a:r>
              <a:rPr kumimoji="0" lang="zh-CN" altLang="en-US" sz="3200" b="0" i="0" u="none" strike="noStrike" kern="1200" cap="none" spc="0" normalizeH="0" baseline="0" noProof="0" dirty="0" smtClean="0">
                <a:ln>
                  <a:noFill/>
                </a:ln>
                <a:solidFill>
                  <a:srgbClr val="00B050"/>
                </a:solidFill>
                <a:effectLst>
                  <a:outerShdw blurRad="38100" dist="38100" dir="2700000" algn="tl">
                    <a:srgbClr val="C0C0C0"/>
                  </a:outerShdw>
                </a:effectLst>
                <a:uLnTx/>
                <a:uFillTx/>
                <a:latin typeface="+mn-lt"/>
                <a:ea typeface="+mn-ea"/>
                <a:cs typeface="+mn-cs"/>
              </a:rPr>
              <a:t>一步到位</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的方法来构造测试：  </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对</a:t>
            </a:r>
            <a:r>
              <a:rPr kumimoji="0" lang="zh-CN" altLang="en-US" sz="32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所有</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模块进行</a:t>
            </a:r>
            <a:r>
              <a:rPr kumimoji="0" lang="zh-CN" altLang="en-US" sz="32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独立</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的单元测试后，按照</a:t>
            </a:r>
            <a:r>
              <a:rPr kumimoji="0" lang="zh-CN" altLang="en-US" sz="3200" b="0"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mn-lt"/>
                <a:ea typeface="+mn-ea"/>
                <a:cs typeface="+mn-cs"/>
              </a:rPr>
              <a:t>程序结构图</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将各模块连接起来，把连接后的程序当作一个整体进行测试。</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endPar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out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1">
                                            <p:txEl>
                                              <p:charRg st="0" end="34"/>
                                            </p:txEl>
                                          </p:spTgt>
                                        </p:tgtEl>
                                        <p:attrNameLst>
                                          <p:attrName>style.visibility</p:attrName>
                                        </p:attrNameLst>
                                      </p:cBhvr>
                                      <p:to>
                                        <p:strVal val="visible"/>
                                      </p:to>
                                    </p:set>
                                    <p:animEffect transition="in" filter="wipe(left)">
                                      <p:cBhvr>
                                        <p:cTn id="12" dur="500"/>
                                        <p:tgtEl>
                                          <p:spTgt spid="7171">
                                            <p:txEl>
                                              <p:charRg st="0" end="3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1">
                                            <p:txEl>
                                              <p:charRg st="34" end="36"/>
                                            </p:txEl>
                                          </p:spTgt>
                                        </p:tgtEl>
                                        <p:attrNameLst>
                                          <p:attrName>style.visibility</p:attrName>
                                        </p:attrNameLst>
                                      </p:cBhvr>
                                      <p:to>
                                        <p:strVal val="visible"/>
                                      </p:to>
                                    </p:set>
                                    <p:animEffect transition="in" filter="wipe(left)">
                                      <p:cBhvr>
                                        <p:cTn id="17" dur="500"/>
                                        <p:tgtEl>
                                          <p:spTgt spid="7171">
                                            <p:txEl>
                                              <p:charRg st="34" end="36"/>
                                            </p:tx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171">
                                            <p:txEl>
                                              <p:charRg st="36" end="93"/>
                                            </p:txEl>
                                          </p:spTgt>
                                        </p:tgtEl>
                                        <p:attrNameLst>
                                          <p:attrName>style.visibility</p:attrName>
                                        </p:attrNameLst>
                                      </p:cBhvr>
                                      <p:to>
                                        <p:strVal val="visible"/>
                                      </p:to>
                                    </p:set>
                                    <p:animEffect transition="in" filter="wipe(left)">
                                      <p:cBhvr>
                                        <p:cTn id="21" dur="500"/>
                                        <p:tgtEl>
                                          <p:spTgt spid="7171">
                                            <p:txEl>
                                              <p:charRg st="36" end="9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171">
                                            <p:txEl>
                                              <p:charRg st="93" end="98"/>
                                            </p:txEl>
                                          </p:spTgt>
                                        </p:tgtEl>
                                        <p:attrNameLst>
                                          <p:attrName>style.visibility</p:attrName>
                                        </p:attrNameLst>
                                      </p:cBhvr>
                                      <p:to>
                                        <p:strVal val="visible"/>
                                      </p:to>
                                    </p:set>
                                    <p:animEffect transition="in" filter="wipe(left)">
                                      <p:cBhvr>
                                        <p:cTn id="26" dur="500"/>
                                        <p:tgtEl>
                                          <p:spTgt spid="7171">
                                            <p:txEl>
                                              <p:charRg st="93"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194" name="Rectangle 2"/>
          <p:cNvSpPr>
            <a:spLocks noGrp="1" noChangeArrowheads="1"/>
          </p:cNvSpPr>
          <p:nvPr>
            <p:ph type="title" idx="4294967295"/>
          </p:nvPr>
        </p:nvSpPr>
        <p:spPr>
          <a:xfrm>
            <a:off x="323850" y="333375"/>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采用非增</a:t>
            </a:r>
            <a:r>
              <a:rPr kumimoji="0" lang="zh-CN" altLang="en-US" sz="4400" b="0" i="0" u="none" strike="noStrike" kern="1200" cap="none" spc="0" normalizeH="0" baseline="0" noProof="0" smtClean="0">
                <a:ln>
                  <a:noFill/>
                </a:ln>
                <a:solidFill>
                  <a:schemeClr val="tx2"/>
                </a:solidFill>
                <a:effectLst/>
                <a:uLnTx/>
                <a:uFillTx/>
                <a:latin typeface="+mj-lt"/>
                <a:ea typeface="+mj-ea"/>
                <a:cs typeface="+mj-cs"/>
              </a:rPr>
              <a:t>值</a:t>
            </a: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式测试方法进行集成测试</a:t>
            </a:r>
            <a:endPar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grpSp>
        <p:nvGrpSpPr>
          <p:cNvPr id="2" name="Group 112"/>
          <p:cNvGrpSpPr/>
          <p:nvPr/>
        </p:nvGrpSpPr>
        <p:grpSpPr>
          <a:xfrm>
            <a:off x="4114800" y="1295400"/>
            <a:ext cx="4724400" cy="4343400"/>
            <a:chOff x="2496" y="768"/>
            <a:chExt cx="2976" cy="2736"/>
          </a:xfrm>
        </p:grpSpPr>
        <p:grpSp>
          <p:nvGrpSpPr>
            <p:cNvPr id="20517" name="Group 94"/>
            <p:cNvGrpSpPr/>
            <p:nvPr/>
          </p:nvGrpSpPr>
          <p:grpSpPr>
            <a:xfrm>
              <a:off x="2880" y="2400"/>
              <a:ext cx="2304" cy="912"/>
              <a:chOff x="3118" y="2340"/>
              <a:chExt cx="1935" cy="758"/>
            </a:xfrm>
          </p:grpSpPr>
          <p:sp>
            <p:nvSpPr>
              <p:cNvPr id="20543" name="Text Box 51"/>
              <p:cNvSpPr txBox="1"/>
              <p:nvPr/>
            </p:nvSpPr>
            <p:spPr>
              <a:xfrm>
                <a:off x="3957" y="2340"/>
                <a:ext cx="285"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44" name="Text Box 50"/>
              <p:cNvSpPr txBox="1"/>
              <p:nvPr/>
            </p:nvSpPr>
            <p:spPr>
              <a:xfrm>
                <a:off x="3118" y="2864"/>
                <a:ext cx="323"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S3</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45" name="Text Box 49"/>
              <p:cNvSpPr txBox="1"/>
              <p:nvPr/>
            </p:nvSpPr>
            <p:spPr>
              <a:xfrm>
                <a:off x="3957" y="2864"/>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S4</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46" name="Text Box 48"/>
              <p:cNvSpPr txBox="1"/>
              <p:nvPr/>
            </p:nvSpPr>
            <p:spPr>
              <a:xfrm>
                <a:off x="4731" y="2864"/>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S5</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67983" name="Line 47"/>
              <p:cNvSpPr>
                <a:spLocks noChangeShapeType="1"/>
              </p:cNvSpPr>
              <p:nvPr/>
            </p:nvSpPr>
            <p:spPr bwMode="auto">
              <a:xfrm flipH="1">
                <a:off x="3312" y="2553"/>
                <a:ext cx="645" cy="31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7982" name="Line 46"/>
              <p:cNvSpPr>
                <a:spLocks noChangeShapeType="1"/>
              </p:cNvSpPr>
              <p:nvPr/>
            </p:nvSpPr>
            <p:spPr bwMode="auto">
              <a:xfrm>
                <a:off x="4103" y="2569"/>
                <a:ext cx="1" cy="296"/>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7981" name="Line 45"/>
              <p:cNvSpPr>
                <a:spLocks noChangeShapeType="1"/>
              </p:cNvSpPr>
              <p:nvPr/>
            </p:nvSpPr>
            <p:spPr bwMode="auto">
              <a:xfrm>
                <a:off x="4223" y="2576"/>
                <a:ext cx="637" cy="288"/>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20518" name="Group 90"/>
            <p:cNvGrpSpPr/>
            <p:nvPr/>
          </p:nvGrpSpPr>
          <p:grpSpPr>
            <a:xfrm>
              <a:off x="3360" y="912"/>
              <a:ext cx="322" cy="816"/>
              <a:chOff x="3893" y="946"/>
              <a:chExt cx="322" cy="700"/>
            </a:xfrm>
          </p:grpSpPr>
          <p:sp>
            <p:nvSpPr>
              <p:cNvPr id="20540" name="Text Box 43"/>
              <p:cNvSpPr txBox="1"/>
              <p:nvPr/>
            </p:nvSpPr>
            <p:spPr>
              <a:xfrm>
                <a:off x="3893" y="946"/>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d2</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41" name="Text Box 39"/>
              <p:cNvSpPr txBox="1"/>
              <p:nvPr/>
            </p:nvSpPr>
            <p:spPr>
              <a:xfrm>
                <a:off x="3893" y="1413"/>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p:txBody>
          </p:sp>
          <p:sp>
            <p:nvSpPr>
              <p:cNvPr id="167967" name="Line 31"/>
              <p:cNvSpPr>
                <a:spLocks noChangeShapeType="1"/>
              </p:cNvSpPr>
              <p:nvPr/>
            </p:nvSpPr>
            <p:spPr bwMode="auto">
              <a:xfrm>
                <a:off x="4022" y="1179"/>
                <a:ext cx="0" cy="23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20519" name="Group 92"/>
            <p:cNvGrpSpPr/>
            <p:nvPr/>
          </p:nvGrpSpPr>
          <p:grpSpPr>
            <a:xfrm>
              <a:off x="4464" y="912"/>
              <a:ext cx="331" cy="816"/>
              <a:chOff x="528" y="2362"/>
              <a:chExt cx="331" cy="766"/>
            </a:xfrm>
          </p:grpSpPr>
          <p:sp>
            <p:nvSpPr>
              <p:cNvPr id="20537" name="Text Box 27"/>
              <p:cNvSpPr txBox="1"/>
              <p:nvPr/>
            </p:nvSpPr>
            <p:spPr>
              <a:xfrm>
                <a:off x="528" y="2362"/>
                <a:ext cx="323"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d4</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38" name="Text Box 25"/>
              <p:cNvSpPr txBox="1"/>
              <p:nvPr/>
            </p:nvSpPr>
            <p:spPr>
              <a:xfrm>
                <a:off x="537" y="2895"/>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67959" name="Line 23"/>
              <p:cNvSpPr>
                <a:spLocks noChangeShapeType="1"/>
              </p:cNvSpPr>
              <p:nvPr/>
            </p:nvSpPr>
            <p:spPr bwMode="auto">
              <a:xfrm>
                <a:off x="684" y="2591"/>
                <a:ext cx="0" cy="31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20520" name="Group 93"/>
            <p:cNvGrpSpPr/>
            <p:nvPr/>
          </p:nvGrpSpPr>
          <p:grpSpPr>
            <a:xfrm>
              <a:off x="4992" y="912"/>
              <a:ext cx="322" cy="816"/>
              <a:chOff x="1810" y="2347"/>
              <a:chExt cx="322" cy="766"/>
            </a:xfrm>
          </p:grpSpPr>
          <p:sp>
            <p:nvSpPr>
              <p:cNvPr id="20534" name="Text Box 26"/>
              <p:cNvSpPr txBox="1"/>
              <p:nvPr/>
            </p:nvSpPr>
            <p:spPr>
              <a:xfrm>
                <a:off x="1810" y="2347"/>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d5</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35" name="Text Box 24"/>
              <p:cNvSpPr txBox="1"/>
              <p:nvPr/>
            </p:nvSpPr>
            <p:spPr>
              <a:xfrm>
                <a:off x="1810" y="2880"/>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67958" name="Line 22"/>
              <p:cNvSpPr>
                <a:spLocks noChangeShapeType="1"/>
              </p:cNvSpPr>
              <p:nvPr/>
            </p:nvSpPr>
            <p:spPr bwMode="auto">
              <a:xfrm flipH="1">
                <a:off x="1975" y="2591"/>
                <a:ext cx="1" cy="27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20521" name="Group 89"/>
            <p:cNvGrpSpPr/>
            <p:nvPr/>
          </p:nvGrpSpPr>
          <p:grpSpPr>
            <a:xfrm>
              <a:off x="2784" y="912"/>
              <a:ext cx="341" cy="1344"/>
              <a:chOff x="3054" y="946"/>
              <a:chExt cx="341" cy="1160"/>
            </a:xfrm>
          </p:grpSpPr>
          <p:sp>
            <p:nvSpPr>
              <p:cNvPr id="20529" name="Text Box 44"/>
              <p:cNvSpPr txBox="1"/>
              <p:nvPr/>
            </p:nvSpPr>
            <p:spPr>
              <a:xfrm>
                <a:off x="3054" y="946"/>
                <a:ext cx="323"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d1</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30" name="Text Box 41"/>
              <p:cNvSpPr txBox="1"/>
              <p:nvPr/>
            </p:nvSpPr>
            <p:spPr>
              <a:xfrm>
                <a:off x="3054" y="1413"/>
                <a:ext cx="323"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31" name="Text Box 40"/>
              <p:cNvSpPr txBox="1"/>
              <p:nvPr/>
            </p:nvSpPr>
            <p:spPr>
              <a:xfrm>
                <a:off x="3072" y="1872"/>
                <a:ext cx="323"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s1</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67969" name="Line 33"/>
              <p:cNvSpPr>
                <a:spLocks noChangeShapeType="1"/>
              </p:cNvSpPr>
              <p:nvPr/>
            </p:nvSpPr>
            <p:spPr bwMode="auto">
              <a:xfrm>
                <a:off x="3216" y="1200"/>
                <a:ext cx="0" cy="23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21" name="Line 85"/>
              <p:cNvSpPr>
                <a:spLocks noChangeShapeType="1"/>
              </p:cNvSpPr>
              <p:nvPr/>
            </p:nvSpPr>
            <p:spPr bwMode="auto">
              <a:xfrm>
                <a:off x="3216" y="1632"/>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20522" name="Group 96"/>
            <p:cNvGrpSpPr/>
            <p:nvPr/>
          </p:nvGrpSpPr>
          <p:grpSpPr>
            <a:xfrm>
              <a:off x="3888" y="912"/>
              <a:ext cx="333" cy="1344"/>
              <a:chOff x="3936" y="912"/>
              <a:chExt cx="333" cy="1160"/>
            </a:xfrm>
          </p:grpSpPr>
          <p:sp>
            <p:nvSpPr>
              <p:cNvPr id="20524" name="Text Box 42"/>
              <p:cNvSpPr txBox="1"/>
              <p:nvPr/>
            </p:nvSpPr>
            <p:spPr>
              <a:xfrm>
                <a:off x="3947" y="912"/>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d3</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25" name="Text Box 38"/>
              <p:cNvSpPr txBox="1"/>
              <p:nvPr/>
            </p:nvSpPr>
            <p:spPr>
              <a:xfrm>
                <a:off x="3936" y="1838"/>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s2</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20526" name="Text Box 37"/>
              <p:cNvSpPr txBox="1"/>
              <p:nvPr/>
            </p:nvSpPr>
            <p:spPr>
              <a:xfrm>
                <a:off x="3947" y="1379"/>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67965" name="Line 29"/>
              <p:cNvSpPr>
                <a:spLocks noChangeShapeType="1"/>
              </p:cNvSpPr>
              <p:nvPr/>
            </p:nvSpPr>
            <p:spPr bwMode="auto">
              <a:xfrm>
                <a:off x="4076" y="1145"/>
                <a:ext cx="0" cy="23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31" name="Line 95"/>
              <p:cNvSpPr>
                <a:spLocks noChangeShapeType="1"/>
              </p:cNvSpPr>
              <p:nvPr/>
            </p:nvSpPr>
            <p:spPr bwMode="auto">
              <a:xfrm>
                <a:off x="4080" y="1632"/>
                <a:ext cx="0" cy="19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168033" name="Rectangle 97"/>
            <p:cNvSpPr>
              <a:spLocks noChangeArrowheads="1"/>
            </p:cNvSpPr>
            <p:nvPr/>
          </p:nvSpPr>
          <p:spPr bwMode="auto">
            <a:xfrm>
              <a:off x="2496" y="768"/>
              <a:ext cx="2976" cy="2736"/>
            </a:xfrm>
            <a:prstGeom prst="rect">
              <a:avLst/>
            </a:prstGeom>
            <a:noFill/>
            <a:ln w="28575">
              <a:solidFill>
                <a:schemeClr val="hlink"/>
              </a:solidFill>
              <a:prstDash val="dash"/>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9" name="Group 114"/>
          <p:cNvGrpSpPr/>
          <p:nvPr/>
        </p:nvGrpSpPr>
        <p:grpSpPr>
          <a:xfrm>
            <a:off x="381000" y="1219200"/>
            <a:ext cx="2971800" cy="2209800"/>
            <a:chOff x="240" y="768"/>
            <a:chExt cx="1872" cy="1536"/>
          </a:xfrm>
        </p:grpSpPr>
        <p:grpSp>
          <p:nvGrpSpPr>
            <p:cNvPr id="20504" name="Group 88"/>
            <p:cNvGrpSpPr/>
            <p:nvPr/>
          </p:nvGrpSpPr>
          <p:grpSpPr>
            <a:xfrm>
              <a:off x="384" y="864"/>
              <a:ext cx="1558" cy="1264"/>
              <a:chOff x="432" y="912"/>
              <a:chExt cx="1558" cy="1168"/>
            </a:xfrm>
          </p:grpSpPr>
          <p:sp>
            <p:nvSpPr>
              <p:cNvPr id="20506" name="Text Box 16"/>
              <p:cNvSpPr txBox="1"/>
              <p:nvPr/>
            </p:nvSpPr>
            <p:spPr>
              <a:xfrm>
                <a:off x="1077" y="912"/>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507" name="Text Box 15"/>
              <p:cNvSpPr txBox="1"/>
              <p:nvPr/>
            </p:nvSpPr>
            <p:spPr>
              <a:xfrm>
                <a:off x="432"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508" name="Text Box 14"/>
              <p:cNvSpPr txBox="1"/>
              <p:nvPr/>
            </p:nvSpPr>
            <p:spPr>
              <a:xfrm>
                <a:off x="1077"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509" name="Text Box 13"/>
              <p:cNvSpPr txBox="1"/>
              <p:nvPr/>
            </p:nvSpPr>
            <p:spPr>
              <a:xfrm>
                <a:off x="1723" y="1339"/>
                <a:ext cx="267"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510" name="Text Box 12"/>
              <p:cNvSpPr txBox="1"/>
              <p:nvPr/>
            </p:nvSpPr>
            <p:spPr>
              <a:xfrm>
                <a:off x="432"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E</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511" name="Text Box 11"/>
              <p:cNvSpPr txBox="1"/>
              <p:nvPr/>
            </p:nvSpPr>
            <p:spPr>
              <a:xfrm>
                <a:off x="1728"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F</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167945" name="Line 9"/>
              <p:cNvSpPr>
                <a:spLocks noChangeShapeType="1"/>
              </p:cNvSpPr>
              <p:nvPr/>
            </p:nvSpPr>
            <p:spPr bwMode="auto">
              <a:xfrm flipH="1">
                <a:off x="561" y="1168"/>
                <a:ext cx="516"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7944" name="Line 8"/>
              <p:cNvSpPr>
                <a:spLocks noChangeShapeType="1"/>
              </p:cNvSpPr>
              <p:nvPr/>
            </p:nvSpPr>
            <p:spPr bwMode="auto">
              <a:xfrm>
                <a:off x="1335" y="1168"/>
                <a:ext cx="517"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7943" name="Line 7"/>
              <p:cNvSpPr>
                <a:spLocks noChangeShapeType="1"/>
              </p:cNvSpPr>
              <p:nvPr/>
            </p:nvSpPr>
            <p:spPr bwMode="auto">
              <a:xfrm>
                <a:off x="1206" y="1168"/>
                <a:ext cx="0"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22" name="Line 86"/>
              <p:cNvSpPr>
                <a:spLocks noChangeShapeType="1"/>
              </p:cNvSpPr>
              <p:nvPr/>
            </p:nvSpPr>
            <p:spPr bwMode="auto">
              <a:xfrm>
                <a:off x="528" y="1584"/>
                <a:ext cx="0" cy="24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23" name="Line 87"/>
              <p:cNvSpPr>
                <a:spLocks noChangeShapeType="1"/>
              </p:cNvSpPr>
              <p:nvPr/>
            </p:nvSpPr>
            <p:spPr bwMode="auto">
              <a:xfrm>
                <a:off x="1872" y="1584"/>
                <a:ext cx="0" cy="24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20505" name="Rectangle 110"/>
            <p:cNvSpPr/>
            <p:nvPr/>
          </p:nvSpPr>
          <p:spPr>
            <a:xfrm>
              <a:off x="240" y="768"/>
              <a:ext cx="1872" cy="1536"/>
            </a:xfrm>
            <a:prstGeom prst="rect">
              <a:avLst/>
            </a:prstGeom>
            <a:noFill/>
            <a:ln w="28575" cap="flat" cmpd="sng">
              <a:solidFill>
                <a:schemeClr val="hlink"/>
              </a:solidFill>
              <a:prstDash val="dash"/>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endParaRPr lang="zh-CN" altLang="en-US" sz="2400" b="1" dirty="0">
                <a:solidFill>
                  <a:schemeClr val="hlink"/>
                </a:solidFill>
                <a:latin typeface="Times New Roman" panose="02020603050405020304" pitchFamily="18" charset="0"/>
              </a:endParaRPr>
            </a:p>
          </p:txBody>
        </p:sp>
      </p:grpSp>
      <p:grpSp>
        <p:nvGrpSpPr>
          <p:cNvPr id="11" name="Group 113"/>
          <p:cNvGrpSpPr/>
          <p:nvPr/>
        </p:nvGrpSpPr>
        <p:grpSpPr>
          <a:xfrm>
            <a:off x="381000" y="3962400"/>
            <a:ext cx="2971800" cy="2209800"/>
            <a:chOff x="240" y="2448"/>
            <a:chExt cx="1872" cy="1536"/>
          </a:xfrm>
        </p:grpSpPr>
        <p:grpSp>
          <p:nvGrpSpPr>
            <p:cNvPr id="20491" name="Group 98"/>
            <p:cNvGrpSpPr/>
            <p:nvPr/>
          </p:nvGrpSpPr>
          <p:grpSpPr>
            <a:xfrm>
              <a:off x="432" y="2544"/>
              <a:ext cx="1558" cy="1264"/>
              <a:chOff x="432" y="912"/>
              <a:chExt cx="1558" cy="1168"/>
            </a:xfrm>
          </p:grpSpPr>
          <p:sp>
            <p:nvSpPr>
              <p:cNvPr id="20493" name="Text Box 99"/>
              <p:cNvSpPr txBox="1"/>
              <p:nvPr/>
            </p:nvSpPr>
            <p:spPr>
              <a:xfrm>
                <a:off x="1077" y="912"/>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494" name="Text Box 100"/>
              <p:cNvSpPr txBox="1"/>
              <p:nvPr/>
            </p:nvSpPr>
            <p:spPr>
              <a:xfrm>
                <a:off x="432"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495" name="Text Box 101"/>
              <p:cNvSpPr txBox="1"/>
              <p:nvPr/>
            </p:nvSpPr>
            <p:spPr>
              <a:xfrm>
                <a:off x="1077"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496" name="Text Box 102"/>
              <p:cNvSpPr txBox="1"/>
              <p:nvPr/>
            </p:nvSpPr>
            <p:spPr>
              <a:xfrm>
                <a:off x="1723" y="1339"/>
                <a:ext cx="267"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497" name="Text Box 103"/>
              <p:cNvSpPr txBox="1"/>
              <p:nvPr/>
            </p:nvSpPr>
            <p:spPr>
              <a:xfrm>
                <a:off x="432"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E</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20498" name="Text Box 104"/>
              <p:cNvSpPr txBox="1"/>
              <p:nvPr/>
            </p:nvSpPr>
            <p:spPr>
              <a:xfrm>
                <a:off x="1728"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F</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168041" name="Line 105"/>
              <p:cNvSpPr>
                <a:spLocks noChangeShapeType="1"/>
              </p:cNvSpPr>
              <p:nvPr/>
            </p:nvSpPr>
            <p:spPr bwMode="auto">
              <a:xfrm flipH="1">
                <a:off x="561" y="1168"/>
                <a:ext cx="516"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42" name="Line 106"/>
              <p:cNvSpPr>
                <a:spLocks noChangeShapeType="1"/>
              </p:cNvSpPr>
              <p:nvPr/>
            </p:nvSpPr>
            <p:spPr bwMode="auto">
              <a:xfrm>
                <a:off x="1335" y="1168"/>
                <a:ext cx="517"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43" name="Line 107"/>
              <p:cNvSpPr>
                <a:spLocks noChangeShapeType="1"/>
              </p:cNvSpPr>
              <p:nvPr/>
            </p:nvSpPr>
            <p:spPr bwMode="auto">
              <a:xfrm>
                <a:off x="1206" y="1168"/>
                <a:ext cx="0"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44" name="Line 108"/>
              <p:cNvSpPr>
                <a:spLocks noChangeShapeType="1"/>
              </p:cNvSpPr>
              <p:nvPr/>
            </p:nvSpPr>
            <p:spPr bwMode="auto">
              <a:xfrm>
                <a:off x="528" y="1584"/>
                <a:ext cx="0" cy="24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45" name="Line 109"/>
              <p:cNvSpPr>
                <a:spLocks noChangeShapeType="1"/>
              </p:cNvSpPr>
              <p:nvPr/>
            </p:nvSpPr>
            <p:spPr bwMode="auto">
              <a:xfrm>
                <a:off x="1872" y="1584"/>
                <a:ext cx="0" cy="24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20492" name="Rectangle 111"/>
            <p:cNvSpPr/>
            <p:nvPr/>
          </p:nvSpPr>
          <p:spPr>
            <a:xfrm>
              <a:off x="240" y="2448"/>
              <a:ext cx="1872" cy="1536"/>
            </a:xfrm>
            <a:prstGeom prst="rect">
              <a:avLst/>
            </a:prstGeom>
            <a:noFill/>
            <a:ln w="28575" cap="flat" cmpd="sng">
              <a:solidFill>
                <a:schemeClr val="hlink"/>
              </a:solidFill>
              <a:prstDash val="dash"/>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endParaRPr lang="zh-CN" altLang="en-US" sz="2400" b="1" dirty="0">
                <a:solidFill>
                  <a:schemeClr val="hlink"/>
                </a:solidFill>
                <a:latin typeface="Times New Roman" panose="02020603050405020304" pitchFamily="18" charset="0"/>
              </a:endParaRPr>
            </a:p>
          </p:txBody>
        </p:sp>
      </p:grpSp>
      <p:sp>
        <p:nvSpPr>
          <p:cNvPr id="168051" name="Text Box 115"/>
          <p:cNvSpPr txBox="1"/>
          <p:nvPr/>
        </p:nvSpPr>
        <p:spPr>
          <a:xfrm>
            <a:off x="381000" y="3429000"/>
            <a:ext cx="2895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50000"/>
              </a:spcBef>
              <a:buClrTx/>
              <a:buSzTx/>
              <a:buFontTx/>
              <a:buNone/>
            </a:pPr>
            <a:r>
              <a:rPr lang="zh-CN" altLang="en-US" sz="2400" dirty="0">
                <a:latin typeface="Times New Roman" panose="02020603050405020304" pitchFamily="18" charset="0"/>
              </a:rPr>
              <a:t>（1）程序结构图</a:t>
            </a:r>
            <a:endParaRPr lang="zh-CN" altLang="en-US" sz="2400" dirty="0">
              <a:latin typeface="Times New Roman" panose="02020603050405020304" pitchFamily="18" charset="0"/>
            </a:endParaRPr>
          </a:p>
        </p:txBody>
      </p:sp>
      <p:sp>
        <p:nvSpPr>
          <p:cNvPr id="168052" name="Text Box 116"/>
          <p:cNvSpPr txBox="1"/>
          <p:nvPr/>
        </p:nvSpPr>
        <p:spPr>
          <a:xfrm>
            <a:off x="152400" y="6248400"/>
            <a:ext cx="3276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50000"/>
              </a:spcBef>
              <a:buClrTx/>
              <a:buSzTx/>
              <a:buFontTx/>
              <a:buNone/>
            </a:pPr>
            <a:r>
              <a:rPr lang="zh-CN" altLang="en-US" sz="2400" dirty="0">
                <a:latin typeface="Times New Roman" panose="02020603050405020304" pitchFamily="18" charset="0"/>
              </a:rPr>
              <a:t>（3）集成测试示意图</a:t>
            </a:r>
            <a:endParaRPr lang="zh-CN" altLang="en-US" sz="2400" dirty="0">
              <a:latin typeface="Times New Roman" panose="02020603050405020304" pitchFamily="18" charset="0"/>
            </a:endParaRPr>
          </a:p>
        </p:txBody>
      </p:sp>
      <p:sp>
        <p:nvSpPr>
          <p:cNvPr id="168053" name="Text Box 117"/>
          <p:cNvSpPr txBox="1"/>
          <p:nvPr/>
        </p:nvSpPr>
        <p:spPr>
          <a:xfrm>
            <a:off x="4284663" y="5734050"/>
            <a:ext cx="4343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50000"/>
              </a:spcBef>
              <a:buClrTx/>
              <a:buSzTx/>
              <a:buFontTx/>
              <a:buNone/>
            </a:pPr>
            <a:r>
              <a:rPr lang="zh-CN" altLang="en-US" sz="2400" dirty="0">
                <a:latin typeface="Times New Roman" panose="02020603050405020304" pitchFamily="18" charset="0"/>
              </a:rPr>
              <a:t>（2）各模块的单元测试示意图</a:t>
            </a:r>
            <a:endParaRPr lang="zh-CN" altLang="en-US" sz="2400" dirty="0">
              <a:latin typeface="Times New Roman" panose="02020603050405020304" pitchFamily="18" charset="0"/>
            </a:endParaRPr>
          </a:p>
        </p:txBody>
      </p:sp>
      <p:sp>
        <p:nvSpPr>
          <p:cNvPr id="168054" name="AutoShape 118"/>
          <p:cNvSpPr>
            <a:spLocks noChangeArrowheads="1"/>
          </p:cNvSpPr>
          <p:nvPr/>
        </p:nvSpPr>
        <p:spPr bwMode="auto">
          <a:xfrm>
            <a:off x="3352800" y="1981200"/>
            <a:ext cx="762000" cy="533400"/>
          </a:xfrm>
          <a:prstGeom prst="rightArrow">
            <a:avLst>
              <a:gd name="adj1" fmla="val 50000"/>
              <a:gd name="adj2" fmla="val 35714"/>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68055" name="AutoShape 119"/>
          <p:cNvSpPr>
            <a:spLocks noChangeArrowheads="1"/>
          </p:cNvSpPr>
          <p:nvPr/>
        </p:nvSpPr>
        <p:spPr bwMode="auto">
          <a:xfrm>
            <a:off x="3352800" y="4648200"/>
            <a:ext cx="762000" cy="533400"/>
          </a:xfrm>
          <a:prstGeom prst="leftArrow">
            <a:avLst>
              <a:gd name="adj1" fmla="val 50000"/>
              <a:gd name="adj2" fmla="val 35714"/>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out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6805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68054"/>
                                        </p:tgtEl>
                                        <p:attrNameLst>
                                          <p:attrName>style.visibility</p:attrName>
                                        </p:attrNameLst>
                                      </p:cBhvr>
                                      <p:to>
                                        <p:strVal val="visible"/>
                                      </p:to>
                                    </p:set>
                                    <p:animEffect transition="in" filter="wipe(left)">
                                      <p:cBhvr>
                                        <p:cTn id="18" dur="500"/>
                                        <p:tgtEl>
                                          <p:spTgt spid="168054"/>
                                        </p:tgtEl>
                                      </p:cBhvr>
                                    </p:animEffect>
                                  </p:childTnLst>
                                </p:cTn>
                              </p:par>
                            </p:childTnLst>
                          </p:cTn>
                        </p:par>
                        <p:par>
                          <p:cTn id="19" fill="hold">
                            <p:stCondLst>
                              <p:cond delay="500"/>
                            </p:stCondLst>
                            <p:childTnLst>
                              <p:par>
                                <p:cTn id="20" presetID="5"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16805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168055"/>
                                        </p:tgtEl>
                                        <p:attrNameLst>
                                          <p:attrName>style.visibility</p:attrName>
                                        </p:attrNameLst>
                                      </p:cBhvr>
                                      <p:to>
                                        <p:strVal val="visible"/>
                                      </p:to>
                                    </p:set>
                                    <p:animEffect transition="in" filter="wipe(right)">
                                      <p:cBhvr>
                                        <p:cTn id="29" dur="500"/>
                                        <p:tgtEl>
                                          <p:spTgt spid="168055"/>
                                        </p:tgtEl>
                                      </p:cBhvr>
                                    </p:animEffect>
                                  </p:childTnLst>
                                </p:cTn>
                              </p:par>
                            </p:childTnLst>
                          </p:cTn>
                        </p:par>
                        <p:par>
                          <p:cTn id="30" fill="hold">
                            <p:stCondLst>
                              <p:cond delay="500"/>
                            </p:stCondLst>
                            <p:childTnLst>
                              <p:par>
                                <p:cTn id="31" presetID="3" presetClass="entr" presetSubtype="5"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vertical)">
                                      <p:cBhvr>
                                        <p:cTn id="33" dur="500"/>
                                        <p:tgtEl>
                                          <p:spTgt spid="11"/>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168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168051" grpId="0"/>
      <p:bldP spid="168052" grpId="0"/>
      <p:bldP spid="168053" grpId="0"/>
      <p:bldP spid="168054" grpId="0" bldLvl="0" animBg="1"/>
      <p:bldP spid="16805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
          <p:cNvSpPr>
            <a:spLocks noGrp="1"/>
          </p:cNvSpPr>
          <p:nvPr>
            <p:ph type="title"/>
          </p:nvPr>
        </p:nvSpPr>
        <p:spPr>
          <a:xfrm>
            <a:off x="460375" y="1588"/>
            <a:ext cx="7680325" cy="1371600"/>
          </a:xfrm>
        </p:spPr>
        <p:txBody>
          <a:bodyPr vert="horz" wrap="square" lIns="91440" tIns="45720" rIns="91440" bIns="45720" anchor="ctr"/>
          <a:p>
            <a:pPr eaLnBrk="1" hangingPunct="1"/>
            <a:r>
              <a:rPr lang="zh-CN" altLang="en-US" dirty="0">
                <a:ea typeface="宋体" panose="02010600030101010101" pitchFamily="2" charset="-122"/>
              </a:rPr>
              <a:t>软件阶段性测试过程</a:t>
            </a:r>
            <a:endParaRPr lang="en-US" altLang="zh-CN" sz="3200" dirty="0">
              <a:ea typeface="宋体" panose="02010600030101010101" pitchFamily="2" charset="-122"/>
            </a:endParaRPr>
          </a:p>
        </p:txBody>
      </p:sp>
      <p:sp>
        <p:nvSpPr>
          <p:cNvPr id="2" name="椭圆 1"/>
          <p:cNvSpPr/>
          <p:nvPr/>
        </p:nvSpPr>
        <p:spPr>
          <a:xfrm>
            <a:off x="495300" y="1444625"/>
            <a:ext cx="1296988" cy="792163"/>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单元测试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左箭头标注 2"/>
          <p:cNvSpPr/>
          <p:nvPr/>
        </p:nvSpPr>
        <p:spPr>
          <a:xfrm>
            <a:off x="1792288" y="1262063"/>
            <a:ext cx="6983413" cy="1155700"/>
          </a:xfrm>
          <a:prstGeom prst="leftArrowCallout">
            <a:avLst>
              <a:gd name="adj1" fmla="val 25000"/>
              <a:gd name="adj2" fmla="val 25000"/>
              <a:gd name="adj3" fmla="val 25000"/>
              <a:gd name="adj4" fmla="val 8838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针对每个单元的测试，</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以确保每个模块能正常工作为目标。</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大量采用白盒测试</a:t>
            </a:r>
            <a:r>
              <a:rPr kumimoji="0" lang="zh-CN" altLang="en-US" sz="24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rPr>
              <a:t>。</a:t>
            </a:r>
            <a:endParaRPr kumimoji="0" lang="zh-CN" altLang="en-US" sz="24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6" name="椭圆 5"/>
          <p:cNvSpPr/>
          <p:nvPr/>
        </p:nvSpPr>
        <p:spPr>
          <a:xfrm>
            <a:off x="495300" y="4805363"/>
            <a:ext cx="1296988" cy="792163"/>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确认测试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左箭头标注 6"/>
          <p:cNvSpPr/>
          <p:nvPr/>
        </p:nvSpPr>
        <p:spPr>
          <a:xfrm>
            <a:off x="1762125" y="4365625"/>
            <a:ext cx="6983413" cy="1871663"/>
          </a:xfrm>
          <a:prstGeom prst="leftArrowCallout">
            <a:avLst>
              <a:gd name="adj1" fmla="val 25000"/>
              <a:gd name="adj2" fmla="val 25000"/>
              <a:gd name="adj3" fmla="val 25000"/>
              <a:gd name="adj4" fmla="val 8838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82880" marR="0" lvl="0" indent="-182880" algn="l" defTabSz="914400" rtl="0" eaLnBrk="0" fontAlgn="auto" latinLnBrk="0" hangingPunct="0">
              <a:lnSpc>
                <a:spcPct val="100000"/>
              </a:lnSpc>
              <a:spcBef>
                <a:spcPct val="0"/>
              </a:spcBef>
              <a:spcAft>
                <a:spcPts val="0"/>
              </a:spcAft>
              <a:buClr>
                <a:schemeClr val="tx1">
                  <a:lumMod val="85000"/>
                  <a:lumOff val="15000"/>
                </a:schemeClr>
              </a:buClr>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又称有效性测试</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。有效性测试是在模拟的环境下，运用黑盒测试的方法，验证被测软件是否满足需求规格说明书列出的需求。</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采用黑盒测试。</a:t>
            </a:r>
            <a:endParaRPr kumimoji="0" lang="en-US" altLang="zh-CN" sz="2400" b="1" i="0" u="none" strike="noStrike" kern="1200" cap="none" spc="0" normalizeH="0" baseline="0" noProof="0" dirty="0">
              <a:ln>
                <a:noFill/>
              </a:ln>
              <a:solidFill>
                <a:schemeClr val="tx2"/>
              </a:solidFill>
              <a:effectLst/>
              <a:uLnTx/>
              <a:uFillTx/>
              <a:latin typeface="宋体" panose="02010600030101010101" pitchFamily="2" charset="-122"/>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椭圆 7"/>
          <p:cNvSpPr/>
          <p:nvPr/>
        </p:nvSpPr>
        <p:spPr>
          <a:xfrm>
            <a:off x="495300" y="2924175"/>
            <a:ext cx="1296988" cy="792163"/>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集成测试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左箭头标注 8"/>
          <p:cNvSpPr/>
          <p:nvPr/>
        </p:nvSpPr>
        <p:spPr>
          <a:xfrm>
            <a:off x="1879600" y="2743200"/>
            <a:ext cx="6985000" cy="1155700"/>
          </a:xfrm>
          <a:prstGeom prst="leftArrowCallout">
            <a:avLst>
              <a:gd name="adj1" fmla="val 25000"/>
              <a:gd name="adj2" fmla="val 25000"/>
              <a:gd name="adj3" fmla="val 25000"/>
              <a:gd name="adj4" fmla="val 8838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对已测试过的模块进行</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组装</a:t>
            </a:r>
            <a:r>
              <a:rPr kumimoji="0" lang="zh-CN" altLang="en-US" sz="24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rPr>
              <a:t>，</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进行集成测试。目的在于检验与软件设计相关的</a:t>
            </a:r>
            <a:r>
              <a:rPr kumimoji="0" lang="zh-CN" altLang="en-US" sz="2400" b="1" i="0" u="none" strike="noStrike" kern="1200" cap="none" spc="0" normalizeH="0" baseline="0" noProof="0" dirty="0">
                <a:ln>
                  <a:noFill/>
                </a:ln>
                <a:gradFill>
                  <a:gsLst>
                    <a:gs pos="0">
                      <a:srgbClr val="012D86"/>
                    </a:gs>
                    <a:gs pos="100000">
                      <a:srgbClr val="0E2557"/>
                    </a:gs>
                  </a:gsLst>
                  <a:lin scaled="0"/>
                </a:gradFill>
                <a:effectLst/>
                <a:uLnTx/>
                <a:uFillTx/>
                <a:latin typeface="宋体" panose="02010600030101010101" pitchFamily="2" charset="-122"/>
                <a:ea typeface="+mn-ea"/>
                <a:cs typeface="+mn-cs"/>
              </a:rPr>
              <a:t>程序结构</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问题。</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多采用黑盒测试。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6" grpId="0" bldLvl="0" animBg="1"/>
      <p:bldP spid="7" grpId="0" bldLvl="0" animBg="1"/>
      <p:bldP spid="8" grpId="0" bldLvl="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3"/>
          <p:cNvSpPr>
            <a:spLocks noGrp="1" noChangeArrowheads="1"/>
          </p:cNvSpPr>
          <p:nvPr>
            <p:ph type="body" idx="1"/>
          </p:nvPr>
        </p:nvSpPr>
        <p:spPr>
          <a:xfrm>
            <a:off x="395288" y="260350"/>
            <a:ext cx="8064500" cy="6192838"/>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非增</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值</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式测试的</a:t>
            </a:r>
            <a:r>
              <a:rPr kumimoji="0" lang="zh-CN" altLang="en-US" sz="2800" b="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rPr>
              <a:t>缺点</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endPar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需要所有单元就绪，而实际上集成测试可以和单元测试重叠并行，因此不利于开发进度；</a:t>
            </a:r>
            <a:endPar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问题定位比较困难，集成后一旦出现问题，很难判定出错的具体原因和位置。 </a:t>
            </a:r>
            <a:endPar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en-US" altLang="zh-CN" sz="40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4000" b="1"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适合于</a:t>
            </a:r>
            <a:r>
              <a:rPr kumimoji="0" lang="zh-CN" altLang="en-US" sz="4000" b="1"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mn-lt"/>
                <a:ea typeface="+mn-ea"/>
                <a:cs typeface="+mn-cs"/>
              </a:rPr>
              <a:t>规模较小</a:t>
            </a:r>
            <a:r>
              <a:rPr kumimoji="0" lang="zh-CN" altLang="en-US" sz="4000" b="1"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的应用，有利于</a:t>
            </a:r>
            <a:r>
              <a:rPr kumimoji="0" lang="zh-CN" altLang="en-US" sz="4000" b="1"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mn-lt"/>
                <a:ea typeface="+mn-ea"/>
                <a:cs typeface="+mn-cs"/>
              </a:rPr>
              <a:t>并行</a:t>
            </a:r>
            <a:r>
              <a:rPr kumimoji="0" lang="zh-CN" altLang="en-US" sz="4000" b="1"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开发。</a:t>
            </a:r>
            <a:endParaRPr kumimoji="0" lang="zh-CN" altLang="en-US" sz="4000" b="1"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xEl>
                                              <p:charRg st="11" end="51"/>
                                            </p:txEl>
                                          </p:spTgt>
                                        </p:tgtEl>
                                        <p:attrNameLst>
                                          <p:attrName>style.visibility</p:attrName>
                                        </p:attrNameLst>
                                      </p:cBhvr>
                                      <p:to>
                                        <p:strVal val="visible"/>
                                      </p:to>
                                    </p:set>
                                    <p:animEffect transition="in" filter="fade">
                                      <p:cBhvr>
                                        <p:cTn id="7" dur="1000"/>
                                        <p:tgtEl>
                                          <p:spTgt spid="9218">
                                            <p:txEl>
                                              <p:charRg st="11" end="51"/>
                                            </p:txEl>
                                          </p:spTgt>
                                        </p:tgtEl>
                                      </p:cBhvr>
                                    </p:animEffect>
                                    <p:anim calcmode="lin" valueType="num">
                                      <p:cBhvr>
                                        <p:cTn id="8" dur="1000" fill="hold"/>
                                        <p:tgtEl>
                                          <p:spTgt spid="9218">
                                            <p:txEl>
                                              <p:charRg st="11" end="51"/>
                                            </p:txEl>
                                          </p:spTgt>
                                        </p:tgtEl>
                                        <p:attrNameLst>
                                          <p:attrName>ppt_x</p:attrName>
                                        </p:attrNameLst>
                                      </p:cBhvr>
                                      <p:tavLst>
                                        <p:tav tm="0">
                                          <p:val>
                                            <p:strVal val="#ppt_x"/>
                                          </p:val>
                                        </p:tav>
                                        <p:tav tm="100000">
                                          <p:val>
                                            <p:strVal val="#ppt_x"/>
                                          </p:val>
                                        </p:tav>
                                      </p:tavLst>
                                    </p:anim>
                                    <p:anim calcmode="lin" valueType="num">
                                      <p:cBhvr>
                                        <p:cTn id="9" dur="1000" fill="hold"/>
                                        <p:tgtEl>
                                          <p:spTgt spid="9218">
                                            <p:txEl>
                                              <p:charRg st="11" end="5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218">
                                            <p:txEl>
                                              <p:charRg st="51" end="87"/>
                                            </p:txEl>
                                          </p:spTgt>
                                        </p:tgtEl>
                                        <p:attrNameLst>
                                          <p:attrName>style.visibility</p:attrName>
                                        </p:attrNameLst>
                                      </p:cBhvr>
                                      <p:to>
                                        <p:strVal val="visible"/>
                                      </p:to>
                                    </p:set>
                                    <p:animEffect transition="in" filter="fade">
                                      <p:cBhvr>
                                        <p:cTn id="12" dur="1000"/>
                                        <p:tgtEl>
                                          <p:spTgt spid="9218">
                                            <p:txEl>
                                              <p:charRg st="51" end="87"/>
                                            </p:txEl>
                                          </p:spTgt>
                                        </p:tgtEl>
                                      </p:cBhvr>
                                    </p:animEffect>
                                    <p:anim calcmode="lin" valueType="num">
                                      <p:cBhvr>
                                        <p:cTn id="13" dur="1000" fill="hold"/>
                                        <p:tgtEl>
                                          <p:spTgt spid="9218">
                                            <p:txEl>
                                              <p:charRg st="51" end="87"/>
                                            </p:txEl>
                                          </p:spTgt>
                                        </p:tgtEl>
                                        <p:attrNameLst>
                                          <p:attrName>ppt_x</p:attrName>
                                        </p:attrNameLst>
                                      </p:cBhvr>
                                      <p:tavLst>
                                        <p:tav tm="0">
                                          <p:val>
                                            <p:strVal val="#ppt_x"/>
                                          </p:val>
                                        </p:tav>
                                        <p:tav tm="100000">
                                          <p:val>
                                            <p:strVal val="#ppt_x"/>
                                          </p:val>
                                        </p:tav>
                                      </p:tavLst>
                                    </p:anim>
                                    <p:anim calcmode="lin" valueType="num">
                                      <p:cBhvr>
                                        <p:cTn id="14" dur="1000" fill="hold"/>
                                        <p:tgtEl>
                                          <p:spTgt spid="9218">
                                            <p:txEl>
                                              <p:charRg st="51" end="87"/>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218">
                                            <p:txEl>
                                              <p:charRg st="89" end="113"/>
                                            </p:txEl>
                                          </p:spTgt>
                                        </p:tgtEl>
                                        <p:attrNameLst>
                                          <p:attrName>style.visibility</p:attrName>
                                        </p:attrNameLst>
                                      </p:cBhvr>
                                      <p:to>
                                        <p:strVal val="visible"/>
                                      </p:to>
                                    </p:set>
                                    <p:animEffect transition="in" filter="barn(inVertical)">
                                      <p:cBhvr>
                                        <p:cTn id="19" dur="500"/>
                                        <p:tgtEl>
                                          <p:spTgt spid="9218">
                                            <p:txEl>
                                              <p:charRg st="89" end="1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noChangeArrowheads="1"/>
          </p:cNvSpPr>
          <p:nvPr>
            <p:ph type="title" idx="4294967295"/>
          </p:nvPr>
        </p:nvSpPr>
        <p:spPr>
          <a:xfrm>
            <a:off x="179388" y="26035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增</a:t>
            </a:r>
            <a:r>
              <a:rPr kumimoji="0" lang="zh-CN" altLang="en-US" sz="4400" b="0" i="0" u="none" strike="noStrike" kern="1200" cap="none" spc="0" normalizeH="0" baseline="0" noProof="0" smtClean="0">
                <a:ln>
                  <a:noFill/>
                </a:ln>
                <a:solidFill>
                  <a:schemeClr val="tx2"/>
                </a:solidFill>
                <a:effectLst/>
                <a:uLnTx/>
                <a:uFillTx/>
                <a:latin typeface="+mj-lt"/>
                <a:ea typeface="+mj-ea"/>
                <a:cs typeface="+mj-cs"/>
              </a:rPr>
              <a:t>值</a:t>
            </a: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式测试</a:t>
            </a:r>
            <a:endPar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0243" name="Rectangle 3"/>
          <p:cNvSpPr>
            <a:spLocks noGrp="1" noChangeArrowheads="1"/>
          </p:cNvSpPr>
          <p:nvPr>
            <p:ph type="body" idx="1"/>
          </p:nvPr>
        </p:nvSpPr>
        <p:spPr>
          <a:xfrm>
            <a:off x="250825" y="1196975"/>
            <a:ext cx="8642350" cy="487680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增量式测试的集成是</a:t>
            </a:r>
            <a:r>
              <a:rPr kumimoji="0" lang="zh-CN" altLang="en-US" sz="2800" b="0"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mn-lt"/>
                <a:ea typeface="+mn-ea"/>
                <a:cs typeface="+mn-cs"/>
              </a:rPr>
              <a:t>逐步实现</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的：</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逐次将未曾集成测试的模块和已经集成测试的模块结合成程序包，再将这些模块集成为较大系统。</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按照不同的实施次序，增</a:t>
            </a: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值</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式集成测试又可以分为：</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r>
              <a:rPr kumimoji="0" lang="zh-CN" altLang="en-US" sz="2800" b="0"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mn-lt"/>
                <a:ea typeface="+mn-ea"/>
                <a:cs typeface="+mn-cs"/>
              </a:rPr>
              <a:t>   </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（1）</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hlinkClick r:id="rId1" action="ppaction://hlinksldjump"/>
              </a:rPr>
              <a:t>自顶向下增</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值</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hlinkClick r:id="rId1" action="ppaction://hlinksldjump"/>
              </a:rPr>
              <a:t>式测试</a:t>
            </a:r>
            <a:endPar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   （2）</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hlinkClick r:id="rId1" action="ppaction://hlinksldjump"/>
              </a:rPr>
              <a:t>自底向上增</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值</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hlinkClick r:id="rId1" action="ppaction://hlinksldjump"/>
              </a:rPr>
              <a:t>式测试</a:t>
            </a:r>
            <a:endPar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   （</a:t>
            </a:r>
            <a:r>
              <a:rPr kumimoji="0" lang="en-US" altLang="zh-CN"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3</a:t>
            </a:r>
            <a:r>
              <a:rPr kumimoji="0" lang="zh-CN" altLang="en-US" sz="28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a:t>
            </a:r>
            <a:r>
              <a:rPr kumimoji="0" lang="zh-CN" altLang="en-US" sz="2800" b="0" i="0" u="sng"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自顶向下与自底向上相结合的测试</a:t>
            </a:r>
            <a:endParaRPr kumimoji="0" lang="en-US" altLang="zh-CN" sz="2800" b="0" i="0" u="sng"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endParaRPr kumimoji="0" lang="zh-CN" altLang="en-US" sz="2800" b="0" i="0" u="sng"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out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3">
                                            <p:txEl>
                                              <p:charRg st="0" end="16"/>
                                            </p:txEl>
                                          </p:spTgt>
                                        </p:tgtEl>
                                        <p:attrNameLst>
                                          <p:attrName>style.visibility</p:attrName>
                                        </p:attrNameLst>
                                      </p:cBhvr>
                                      <p:to>
                                        <p:strVal val="visible"/>
                                      </p:to>
                                    </p:set>
                                    <p:animEffect transition="in" filter="wipe(left)">
                                      <p:cBhvr>
                                        <p:cTn id="12" dur="500"/>
                                        <p:tgtEl>
                                          <p:spTgt spid="10243">
                                            <p:txEl>
                                              <p:charRg st="0" end="16"/>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243">
                                            <p:txEl>
                                              <p:charRg st="16" end="70"/>
                                            </p:txEl>
                                          </p:spTgt>
                                        </p:tgtEl>
                                        <p:attrNameLst>
                                          <p:attrName>style.visibility</p:attrName>
                                        </p:attrNameLst>
                                      </p:cBhvr>
                                      <p:to>
                                        <p:strVal val="visible"/>
                                      </p:to>
                                    </p:set>
                                    <p:animEffect transition="in" filter="wipe(left)">
                                      <p:cBhvr>
                                        <p:cTn id="16" dur="500"/>
                                        <p:tgtEl>
                                          <p:spTgt spid="10243">
                                            <p:txEl>
                                              <p:charRg st="16" end="7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243">
                                            <p:txEl>
                                              <p:charRg st="70" end="79"/>
                                            </p:txEl>
                                          </p:spTgt>
                                        </p:tgtEl>
                                        <p:attrNameLst>
                                          <p:attrName>style.visibility</p:attrName>
                                        </p:attrNameLst>
                                      </p:cBhvr>
                                      <p:to>
                                        <p:strVal val="visible"/>
                                      </p:to>
                                    </p:set>
                                    <p:animEffect transition="in" filter="wipe(left)">
                                      <p:cBhvr>
                                        <p:cTn id="21" dur="500"/>
                                        <p:tgtEl>
                                          <p:spTgt spid="10243">
                                            <p:txEl>
                                              <p:charRg st="70" end="79"/>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243">
                                            <p:txEl>
                                              <p:charRg st="79" end="103"/>
                                            </p:txEl>
                                          </p:spTgt>
                                        </p:tgtEl>
                                        <p:attrNameLst>
                                          <p:attrName>style.visibility</p:attrName>
                                        </p:attrNameLst>
                                      </p:cBhvr>
                                      <p:to>
                                        <p:strVal val="visible"/>
                                      </p:to>
                                    </p:set>
                                    <p:animEffect transition="in" filter="wipe(left)">
                                      <p:cBhvr>
                                        <p:cTn id="26" dur="500"/>
                                        <p:tgtEl>
                                          <p:spTgt spid="10243">
                                            <p:txEl>
                                              <p:charRg st="79" end="10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243">
                                            <p:txEl>
                                              <p:charRg st="103" end="119"/>
                                            </p:txEl>
                                          </p:spTgt>
                                        </p:tgtEl>
                                        <p:attrNameLst>
                                          <p:attrName>style.visibility</p:attrName>
                                        </p:attrNameLst>
                                      </p:cBhvr>
                                      <p:to>
                                        <p:strVal val="visible"/>
                                      </p:to>
                                    </p:set>
                                    <p:animEffect transition="in" filter="wipe(left)">
                                      <p:cBhvr>
                                        <p:cTn id="31" dur="500"/>
                                        <p:tgtEl>
                                          <p:spTgt spid="10243">
                                            <p:txEl>
                                              <p:charRg st="103" end="119"/>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243">
                                            <p:txEl>
                                              <p:charRg st="119" end="135"/>
                                            </p:txEl>
                                          </p:spTgt>
                                        </p:tgtEl>
                                        <p:attrNameLst>
                                          <p:attrName>style.visibility</p:attrName>
                                        </p:attrNameLst>
                                      </p:cBhvr>
                                      <p:to>
                                        <p:strVal val="visible"/>
                                      </p:to>
                                    </p:set>
                                    <p:animEffect transition="in" filter="wipe(left)">
                                      <p:cBhvr>
                                        <p:cTn id="36" dur="500"/>
                                        <p:tgtEl>
                                          <p:spTgt spid="10243">
                                            <p:txEl>
                                              <p:charRg st="119" end="13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243">
                                            <p:txEl>
                                              <p:charRg st="135" end="157"/>
                                            </p:txEl>
                                          </p:spTgt>
                                        </p:tgtEl>
                                        <p:attrNameLst>
                                          <p:attrName>style.visibility</p:attrName>
                                        </p:attrNameLst>
                                      </p:cBhvr>
                                      <p:to>
                                        <p:strVal val="visible"/>
                                      </p:to>
                                    </p:set>
                                    <p:animEffect transition="in" filter="wipe(left)">
                                      <p:cBhvr>
                                        <p:cTn id="41" dur="500"/>
                                        <p:tgtEl>
                                          <p:spTgt spid="10243">
                                            <p:txEl>
                                              <p:charRg st="135"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idx="4294967295"/>
          </p:nvPr>
        </p:nvSpPr>
        <p:spPr>
          <a:xfrm>
            <a:off x="323850" y="47625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自顶向下法</a:t>
            </a:r>
            <a:r>
              <a:rPr kumimoji="0" lang="en-US" altLang="zh-CN"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(top-down integration)</a:t>
            </a:r>
            <a:endParaRPr kumimoji="0" lang="en-US" altLang="zh-CN"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1267" name="Rectangle 3"/>
          <p:cNvSpPr>
            <a:spLocks noGrp="1" noChangeArrowheads="1"/>
          </p:cNvSpPr>
          <p:nvPr>
            <p:ph type="body" idx="1"/>
          </p:nvPr>
        </p:nvSpPr>
        <p:spPr>
          <a:xfrm>
            <a:off x="611188" y="1268413"/>
            <a:ext cx="8064500" cy="4724400"/>
          </a:xfrm>
        </p:spPr>
        <p:txBody>
          <a:bodyPr vert="horz" wrap="square" lIns="91440" tIns="45720" rIns="3600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自顶向下法</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逐步集成和逐步测试是按照结构图</a:t>
            </a:r>
            <a:r>
              <a:rPr kumimoji="0" lang="zh-CN" altLang="en-US" sz="3200" b="0" i="0" u="none" strike="noStrike" kern="1200" cap="none" spc="0" normalizeH="0" baseline="0" noProof="0" smtClean="0">
                <a:ln>
                  <a:noFill/>
                </a:ln>
                <a:solidFill>
                  <a:srgbClr val="FF0066"/>
                </a:solidFill>
                <a:effectLst>
                  <a:outerShdw blurRad="38100" dist="38100" dir="2700000" algn="tl">
                    <a:srgbClr val="C0C0C0"/>
                  </a:outerShdw>
                </a:effectLst>
                <a:uLnTx/>
                <a:uFillTx/>
                <a:latin typeface="+mn-lt"/>
                <a:ea typeface="+mn-ea"/>
                <a:cs typeface="+mn-cs"/>
              </a:rPr>
              <a:t>自上而下</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进行的，即首先集成</a:t>
            </a:r>
            <a:r>
              <a:rPr kumimoji="0" lang="zh-CN" altLang="en-US" sz="32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mn-lt"/>
                <a:ea typeface="+mn-ea"/>
                <a:cs typeface="+mn-cs"/>
              </a:rPr>
              <a:t>主控模块（主程序），</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然后依照控制层次结构向下进行集成</a:t>
            </a:r>
            <a:r>
              <a:rPr kumimoji="0" lang="en-US" altLang="zh-CN"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逐渐将各模块集成。</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策略有两种：</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深度优先方式（纵向）</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广度优先方式（横向）。</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out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7">
                                            <p:txEl>
                                              <p:charRg st="0" end="7"/>
                                            </p:txEl>
                                          </p:spTgt>
                                        </p:tgtEl>
                                        <p:attrNameLst>
                                          <p:attrName>style.visibility</p:attrName>
                                        </p:attrNameLst>
                                      </p:cBhvr>
                                      <p:to>
                                        <p:strVal val="visible"/>
                                      </p:to>
                                    </p:set>
                                    <p:animEffect transition="in" filter="wipe(left)">
                                      <p:cBhvr>
                                        <p:cTn id="12" dur="500"/>
                                        <p:tgtEl>
                                          <p:spTgt spid="11267">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7">
                                            <p:txEl>
                                              <p:charRg st="7" end="77"/>
                                            </p:txEl>
                                          </p:spTgt>
                                        </p:tgtEl>
                                        <p:attrNameLst>
                                          <p:attrName>style.visibility</p:attrName>
                                        </p:attrNameLst>
                                      </p:cBhvr>
                                      <p:to>
                                        <p:strVal val="visible"/>
                                      </p:to>
                                    </p:set>
                                    <p:animEffect transition="in" filter="wipe(left)">
                                      <p:cBhvr>
                                        <p:cTn id="17" dur="500"/>
                                        <p:tgtEl>
                                          <p:spTgt spid="11267">
                                            <p:txEl>
                                              <p:charRg st="7" end="7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7">
                                            <p:txEl>
                                              <p:charRg st="78" end="85"/>
                                            </p:txEl>
                                          </p:spTgt>
                                        </p:tgtEl>
                                        <p:attrNameLst>
                                          <p:attrName>style.visibility</p:attrName>
                                        </p:attrNameLst>
                                      </p:cBhvr>
                                      <p:to>
                                        <p:strVal val="visible"/>
                                      </p:to>
                                    </p:set>
                                    <p:animEffect transition="in" filter="wipe(left)">
                                      <p:cBhvr>
                                        <p:cTn id="22" dur="500"/>
                                        <p:tgtEl>
                                          <p:spTgt spid="11267">
                                            <p:txEl>
                                              <p:charRg st="78" end="8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7">
                                            <p:txEl>
                                              <p:charRg st="85" end="96"/>
                                            </p:txEl>
                                          </p:spTgt>
                                        </p:tgtEl>
                                        <p:attrNameLst>
                                          <p:attrName>style.visibility</p:attrName>
                                        </p:attrNameLst>
                                      </p:cBhvr>
                                      <p:to>
                                        <p:strVal val="visible"/>
                                      </p:to>
                                    </p:set>
                                    <p:animEffect transition="in" filter="wipe(left)">
                                      <p:cBhvr>
                                        <p:cTn id="27" dur="500"/>
                                        <p:tgtEl>
                                          <p:spTgt spid="11267">
                                            <p:txEl>
                                              <p:charRg st="85" end="9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267">
                                            <p:txEl>
                                              <p:charRg st="96" end="108"/>
                                            </p:txEl>
                                          </p:spTgt>
                                        </p:tgtEl>
                                        <p:attrNameLst>
                                          <p:attrName>style.visibility</p:attrName>
                                        </p:attrNameLst>
                                      </p:cBhvr>
                                      <p:to>
                                        <p:strVal val="visible"/>
                                      </p:to>
                                    </p:set>
                                    <p:animEffect transition="in" filter="wipe(left)">
                                      <p:cBhvr>
                                        <p:cTn id="32" dur="500"/>
                                        <p:tgtEl>
                                          <p:spTgt spid="11267">
                                            <p:txEl>
                                              <p:charRg st="96"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Grp="1" noChangeArrowheads="1"/>
          </p:cNvSpPr>
          <p:nvPr>
            <p:ph type="title" idx="4294967295"/>
          </p:nvPr>
        </p:nvSpPr>
        <p:spPr>
          <a:xfrm>
            <a:off x="323850" y="47625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自顶向下法</a:t>
            </a:r>
            <a:r>
              <a:rPr kumimoji="0" lang="en-US" altLang="zh-CN"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(top-down integration)</a:t>
            </a:r>
            <a:endParaRPr kumimoji="0" lang="en-US" altLang="zh-CN"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64515" name="Rectangle 3"/>
          <p:cNvSpPr>
            <a:spLocks noGrp="1" noChangeArrowheads="1"/>
          </p:cNvSpPr>
          <p:nvPr>
            <p:ph type="body" idx="1"/>
          </p:nvPr>
        </p:nvSpPr>
        <p:spPr>
          <a:xfrm>
            <a:off x="539750" y="1125538"/>
            <a:ext cx="8064500" cy="4724400"/>
          </a:xfrm>
        </p:spPr>
        <p:txBody>
          <a:bodyPr vert="horz" wrap="square" lIns="91440" tIns="45720" rIns="3600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600" b="1"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Times New Roman" panose="02020603050405020304" pitchFamily="18" charset="0"/>
                <a:ea typeface="+mn-ea"/>
                <a:cs typeface="+mn-cs"/>
              </a:rPr>
              <a:t>深度</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优先方式的集成：</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首先集成在结构中的一个</a:t>
            </a:r>
            <a:r>
              <a:rPr kumimoji="0" lang="zh-CN" altLang="en-US" sz="36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宋体" panose="02010600030101010101" pitchFamily="2" charset="-122"/>
                <a:ea typeface="+mn-ea"/>
                <a:cs typeface="+mn-cs"/>
              </a:rPr>
              <a:t>主控路径下</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的所有模块，主控路径的选择是任意的。</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 </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600" b="1"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Times New Roman" panose="02020603050405020304" pitchFamily="18" charset="0"/>
                <a:ea typeface="+mn-ea"/>
                <a:cs typeface="+mn-cs"/>
              </a:rPr>
              <a:t>广度</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优先方式的集成：</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首先沿着</a:t>
            </a:r>
            <a:r>
              <a:rPr kumimoji="0" lang="zh-CN" altLang="en-US" sz="3600" b="0"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Times New Roman" panose="02020603050405020304" pitchFamily="18" charset="0"/>
                <a:ea typeface="+mn-ea"/>
                <a:cs typeface="+mn-cs"/>
              </a:rPr>
              <a:t>水平方向</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，把每一层中所有直接隶属于上一层的模块集成起来，直到底层。</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barn(outVertical)">
                                      <p:cBhvr>
                                        <p:cTn id="7" dur="5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515">
                                            <p:txEl>
                                              <p:charRg st="0" end="11"/>
                                            </p:txEl>
                                          </p:spTgt>
                                        </p:tgtEl>
                                        <p:attrNameLst>
                                          <p:attrName>style.visibility</p:attrName>
                                        </p:attrNameLst>
                                      </p:cBhvr>
                                      <p:to>
                                        <p:strVal val="visible"/>
                                      </p:to>
                                    </p:set>
                                    <p:animEffect transition="in" filter="wipe(left)">
                                      <p:cBhvr>
                                        <p:cTn id="12" dur="500"/>
                                        <p:tgtEl>
                                          <p:spTgt spid="64515">
                                            <p:txEl>
                                              <p:charRg st="0" end="11"/>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4515">
                                            <p:txEl>
                                              <p:charRg st="11" end="52"/>
                                            </p:txEl>
                                          </p:spTgt>
                                        </p:tgtEl>
                                        <p:attrNameLst>
                                          <p:attrName>style.visibility</p:attrName>
                                        </p:attrNameLst>
                                      </p:cBhvr>
                                      <p:to>
                                        <p:strVal val="visible"/>
                                      </p:to>
                                    </p:set>
                                    <p:animEffect transition="in" filter="wipe(left)">
                                      <p:cBhvr>
                                        <p:cTn id="16" dur="500"/>
                                        <p:tgtEl>
                                          <p:spTgt spid="64515">
                                            <p:txEl>
                                              <p:charRg st="11" end="52"/>
                                            </p:tx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4515">
                                            <p:txEl>
                                              <p:charRg st="52" end="54"/>
                                            </p:txEl>
                                          </p:spTgt>
                                        </p:tgtEl>
                                        <p:attrNameLst>
                                          <p:attrName>style.visibility</p:attrName>
                                        </p:attrNameLst>
                                      </p:cBhvr>
                                      <p:to>
                                        <p:strVal val="visible"/>
                                      </p:to>
                                    </p:set>
                                    <p:animEffect transition="in" filter="wipe(left)">
                                      <p:cBhvr>
                                        <p:cTn id="20" dur="500"/>
                                        <p:tgtEl>
                                          <p:spTgt spid="64515">
                                            <p:txEl>
                                              <p:charRg st="52" end="5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4515">
                                            <p:txEl>
                                              <p:charRg st="54" end="65"/>
                                            </p:txEl>
                                          </p:spTgt>
                                        </p:tgtEl>
                                        <p:attrNameLst>
                                          <p:attrName>style.visibility</p:attrName>
                                        </p:attrNameLst>
                                      </p:cBhvr>
                                      <p:to>
                                        <p:strVal val="visible"/>
                                      </p:to>
                                    </p:set>
                                    <p:animEffect transition="in" filter="wipe(left)">
                                      <p:cBhvr>
                                        <p:cTn id="25" dur="500"/>
                                        <p:tgtEl>
                                          <p:spTgt spid="64515">
                                            <p:txEl>
                                              <p:charRg st="54" end="65"/>
                                            </p:txEl>
                                          </p:spTgt>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64515">
                                            <p:txEl>
                                              <p:charRg st="65" end="109"/>
                                            </p:txEl>
                                          </p:spTgt>
                                        </p:tgtEl>
                                        <p:attrNameLst>
                                          <p:attrName>style.visibility</p:attrName>
                                        </p:attrNameLst>
                                      </p:cBhvr>
                                      <p:to>
                                        <p:strVal val="visible"/>
                                      </p:to>
                                    </p:set>
                                    <p:animEffect transition="in" filter="wipe(left)">
                                      <p:cBhvr>
                                        <p:cTn id="29" dur="500"/>
                                        <p:tgtEl>
                                          <p:spTgt spid="64515">
                                            <p:txEl>
                                              <p:charRg st="65"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noChangeArrowheads="1"/>
          </p:cNvSpPr>
          <p:nvPr>
            <p:ph type="title" idx="4294967295"/>
          </p:nvPr>
        </p:nvSpPr>
        <p:spPr>
          <a:xfrm>
            <a:off x="323850" y="188913"/>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自顶向下增量式测试</a:t>
            </a:r>
            <a:r>
              <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（续）</a:t>
            </a:r>
            <a:endPar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2291" name="Rectangle 3"/>
          <p:cNvSpPr>
            <a:spLocks noGrp="1" noChangeArrowheads="1"/>
          </p:cNvSpPr>
          <p:nvPr>
            <p:ph type="body" idx="1"/>
          </p:nvPr>
        </p:nvSpPr>
        <p:spPr>
          <a:xfrm>
            <a:off x="179388" y="1196975"/>
            <a:ext cx="8569325" cy="49530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集成测试的整个过程由</a:t>
            </a:r>
            <a:r>
              <a:rPr kumimoji="0" lang="en-US" altLang="zh-CN" sz="3200" b="0" i="0" u="none" strike="noStrike" kern="1200" cap="none" spc="0" normalizeH="0" baseline="0" noProof="0" dirty="0" smtClean="0">
                <a:ln>
                  <a:noFill/>
                </a:ln>
                <a:solidFill>
                  <a:schemeClr val="hlink"/>
                </a:solidFill>
                <a:effectLst>
                  <a:outerShdw blurRad="38100" dist="38100" dir="2700000" algn="tl">
                    <a:srgbClr val="C0C0C0"/>
                  </a:outerShdw>
                </a:effectLst>
                <a:uLnTx/>
                <a:uFillTx/>
                <a:latin typeface="+mn-lt"/>
                <a:ea typeface="+mn-ea"/>
                <a:cs typeface="+mn-cs"/>
              </a:rPr>
              <a:t>3</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个步骤完成：</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1</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）主控模块作为测试驱动器。</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2</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）根据集成的方式（深度或广度），下层的桩模块一次一次地被替换为真正的模块。</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3</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）在每个模块被集成时，都必须进行单元测试。</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None/>
              <a:defRPr/>
            </a:pP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500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32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重复第</a:t>
            </a:r>
            <a:r>
              <a:rPr kumimoji="0" lang="en-US" altLang="zh-CN" sz="32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2</a:t>
            </a:r>
            <a:r>
              <a:rPr kumimoji="0" lang="zh-CN" altLang="en-US" sz="32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步，直到整个系统被测试完成。</a:t>
            </a:r>
            <a:endParaRPr kumimoji="0" lang="zh-CN" altLang="en-US" sz="32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80000"/>
              </a:spcBef>
              <a:spcAft>
                <a:spcPct val="4000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out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1">
                                            <p:txEl>
                                              <p:charRg st="0" end="18"/>
                                            </p:txEl>
                                          </p:spTgt>
                                        </p:tgtEl>
                                        <p:attrNameLst>
                                          <p:attrName>style.visibility</p:attrName>
                                        </p:attrNameLst>
                                      </p:cBhvr>
                                      <p:to>
                                        <p:strVal val="visible"/>
                                      </p:to>
                                    </p:set>
                                    <p:animEffect transition="in" filter="wipe(left)">
                                      <p:cBhvr>
                                        <p:cTn id="12" dur="500"/>
                                        <p:tgtEl>
                                          <p:spTgt spid="12291">
                                            <p:txEl>
                                              <p:charRg st="0"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91">
                                            <p:txEl>
                                              <p:charRg st="18" end="36"/>
                                            </p:txEl>
                                          </p:spTgt>
                                        </p:tgtEl>
                                        <p:attrNameLst>
                                          <p:attrName>style.visibility</p:attrName>
                                        </p:attrNameLst>
                                      </p:cBhvr>
                                      <p:to>
                                        <p:strVal val="visible"/>
                                      </p:to>
                                    </p:set>
                                    <p:animEffect transition="in" filter="wipe(left)">
                                      <p:cBhvr>
                                        <p:cTn id="17" dur="500"/>
                                        <p:tgtEl>
                                          <p:spTgt spid="12291">
                                            <p:txEl>
                                              <p:charRg st="18" end="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291">
                                            <p:txEl>
                                              <p:charRg st="36" end="78"/>
                                            </p:txEl>
                                          </p:spTgt>
                                        </p:tgtEl>
                                        <p:attrNameLst>
                                          <p:attrName>style.visibility</p:attrName>
                                        </p:attrNameLst>
                                      </p:cBhvr>
                                      <p:to>
                                        <p:strVal val="visible"/>
                                      </p:to>
                                    </p:set>
                                    <p:animEffect transition="in" filter="wipe(left)">
                                      <p:cBhvr>
                                        <p:cTn id="22" dur="500"/>
                                        <p:tgtEl>
                                          <p:spTgt spid="12291">
                                            <p:txEl>
                                              <p:charRg st="36" end="7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91">
                                            <p:txEl>
                                              <p:charRg st="78" end="104"/>
                                            </p:txEl>
                                          </p:spTgt>
                                        </p:tgtEl>
                                        <p:attrNameLst>
                                          <p:attrName>style.visibility</p:attrName>
                                        </p:attrNameLst>
                                      </p:cBhvr>
                                      <p:to>
                                        <p:strVal val="visible"/>
                                      </p:to>
                                    </p:set>
                                    <p:animEffect transition="in" filter="wipe(left)">
                                      <p:cBhvr>
                                        <p:cTn id="27" dur="500"/>
                                        <p:tgtEl>
                                          <p:spTgt spid="12291">
                                            <p:txEl>
                                              <p:charRg st="78" end="104"/>
                                            </p:txEl>
                                          </p:spTgt>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2291">
                                            <p:txEl>
                                              <p:charRg st="105" end="128"/>
                                            </p:txEl>
                                          </p:spTgt>
                                        </p:tgtEl>
                                        <p:attrNameLst>
                                          <p:attrName>style.visibility</p:attrName>
                                        </p:attrNameLst>
                                      </p:cBhvr>
                                      <p:to>
                                        <p:strVal val="visible"/>
                                      </p:to>
                                    </p:set>
                                    <p:animEffect transition="in" filter="wipe(left)">
                                      <p:cBhvr>
                                        <p:cTn id="31" dur="500"/>
                                        <p:tgtEl>
                                          <p:spTgt spid="12291">
                                            <p:txEl>
                                              <p:charRg st="105" end="12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291">
                                            <p:txEl>
                                              <p:charRg st="128" end="133"/>
                                            </p:txEl>
                                          </p:spTgt>
                                        </p:tgtEl>
                                        <p:attrNameLst>
                                          <p:attrName>style.visibility</p:attrName>
                                        </p:attrNameLst>
                                      </p:cBhvr>
                                      <p:to>
                                        <p:strVal val="visible"/>
                                      </p:to>
                                    </p:set>
                                    <p:animEffect transition="in" filter="wipe(left)">
                                      <p:cBhvr>
                                        <p:cTn id="36" dur="500"/>
                                        <p:tgtEl>
                                          <p:spTgt spid="12291">
                                            <p:txEl>
                                              <p:charRg st="128"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ChangeArrowheads="1"/>
          </p:cNvSpPr>
          <p:nvPr>
            <p:ph type="title" idx="4294967295"/>
          </p:nvPr>
        </p:nvSpPr>
        <p:spPr>
          <a:xfrm>
            <a:off x="323850" y="26035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自顶向下增量式测试</a:t>
            </a:r>
            <a:r>
              <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（续）</a:t>
            </a:r>
            <a:endPar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grpSp>
        <p:nvGrpSpPr>
          <p:cNvPr id="2" name="Group 4"/>
          <p:cNvGrpSpPr/>
          <p:nvPr/>
        </p:nvGrpSpPr>
        <p:grpSpPr>
          <a:xfrm>
            <a:off x="304800" y="1371600"/>
            <a:ext cx="3581400" cy="2438400"/>
            <a:chOff x="240" y="768"/>
            <a:chExt cx="1872" cy="1536"/>
          </a:xfrm>
        </p:grpSpPr>
        <p:grpSp>
          <p:nvGrpSpPr>
            <p:cNvPr id="32808" name="Group 5"/>
            <p:cNvGrpSpPr/>
            <p:nvPr/>
          </p:nvGrpSpPr>
          <p:grpSpPr>
            <a:xfrm>
              <a:off x="384" y="864"/>
              <a:ext cx="1558" cy="1264"/>
              <a:chOff x="432" y="912"/>
              <a:chExt cx="1558" cy="1168"/>
            </a:xfrm>
          </p:grpSpPr>
          <p:sp>
            <p:nvSpPr>
              <p:cNvPr id="32810" name="Text Box 6"/>
              <p:cNvSpPr txBox="1"/>
              <p:nvPr/>
            </p:nvSpPr>
            <p:spPr>
              <a:xfrm>
                <a:off x="1077" y="912"/>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2811" name="Text Box 7"/>
              <p:cNvSpPr txBox="1"/>
              <p:nvPr/>
            </p:nvSpPr>
            <p:spPr>
              <a:xfrm>
                <a:off x="432"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2812" name="Text Box 8"/>
              <p:cNvSpPr txBox="1"/>
              <p:nvPr/>
            </p:nvSpPr>
            <p:spPr>
              <a:xfrm>
                <a:off x="1077"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2813" name="Text Box 9"/>
              <p:cNvSpPr txBox="1"/>
              <p:nvPr/>
            </p:nvSpPr>
            <p:spPr>
              <a:xfrm>
                <a:off x="1723" y="1339"/>
                <a:ext cx="267"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2814" name="Text Box 10"/>
              <p:cNvSpPr txBox="1"/>
              <p:nvPr/>
            </p:nvSpPr>
            <p:spPr>
              <a:xfrm>
                <a:off x="432"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2815" name="Text Box 11"/>
              <p:cNvSpPr txBox="1"/>
              <p:nvPr/>
            </p:nvSpPr>
            <p:spPr>
              <a:xfrm>
                <a:off x="1728"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174092" name="Line 12"/>
              <p:cNvSpPr>
                <a:spLocks noChangeShapeType="1"/>
              </p:cNvSpPr>
              <p:nvPr/>
            </p:nvSpPr>
            <p:spPr bwMode="auto">
              <a:xfrm flipH="1">
                <a:off x="561" y="1168"/>
                <a:ext cx="516"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093" name="Line 13"/>
              <p:cNvSpPr>
                <a:spLocks noChangeShapeType="1"/>
              </p:cNvSpPr>
              <p:nvPr/>
            </p:nvSpPr>
            <p:spPr bwMode="auto">
              <a:xfrm>
                <a:off x="1335" y="1168"/>
                <a:ext cx="517"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094" name="Line 14"/>
              <p:cNvSpPr>
                <a:spLocks noChangeShapeType="1"/>
              </p:cNvSpPr>
              <p:nvPr/>
            </p:nvSpPr>
            <p:spPr bwMode="auto">
              <a:xfrm>
                <a:off x="1206" y="1168"/>
                <a:ext cx="0"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095" name="Line 15"/>
              <p:cNvSpPr>
                <a:spLocks noChangeShapeType="1"/>
              </p:cNvSpPr>
              <p:nvPr/>
            </p:nvSpPr>
            <p:spPr bwMode="auto">
              <a:xfrm>
                <a:off x="529"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096" name="Line 16"/>
              <p:cNvSpPr>
                <a:spLocks noChangeShapeType="1"/>
              </p:cNvSpPr>
              <p:nvPr/>
            </p:nvSpPr>
            <p:spPr bwMode="auto">
              <a:xfrm>
                <a:off x="1872"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32809" name="Rectangle 17"/>
            <p:cNvSpPr/>
            <p:nvPr/>
          </p:nvSpPr>
          <p:spPr>
            <a:xfrm>
              <a:off x="240" y="768"/>
              <a:ext cx="1872" cy="1536"/>
            </a:xfrm>
            <a:prstGeom prst="rect">
              <a:avLst/>
            </a:prstGeom>
            <a:noFill/>
            <a:ln w="28575" cap="flat" cmpd="sng">
              <a:solidFill>
                <a:schemeClr val="hlink"/>
              </a:solidFill>
              <a:prstDash val="dash"/>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endParaRPr lang="zh-CN" altLang="en-US" sz="2400" b="1" dirty="0">
                <a:solidFill>
                  <a:schemeClr val="hlink"/>
                </a:solidFill>
                <a:latin typeface="Times New Roman" panose="02020603050405020304" pitchFamily="18" charset="0"/>
              </a:endParaRPr>
            </a:p>
          </p:txBody>
        </p:sp>
      </p:grpSp>
      <p:grpSp>
        <p:nvGrpSpPr>
          <p:cNvPr id="4" name="Group 67"/>
          <p:cNvGrpSpPr/>
          <p:nvPr/>
        </p:nvGrpSpPr>
        <p:grpSpPr>
          <a:xfrm>
            <a:off x="5076825" y="1341438"/>
            <a:ext cx="3657600" cy="1447800"/>
            <a:chOff x="2928" y="960"/>
            <a:chExt cx="2304" cy="912"/>
          </a:xfrm>
        </p:grpSpPr>
        <p:sp>
          <p:nvSpPr>
            <p:cNvPr id="32801" name="Text Box 20"/>
            <p:cNvSpPr txBox="1"/>
            <p:nvPr/>
          </p:nvSpPr>
          <p:spPr>
            <a:xfrm>
              <a:off x="3927" y="960"/>
              <a:ext cx="339" cy="280"/>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802" name="Text Box 21"/>
            <p:cNvSpPr txBox="1"/>
            <p:nvPr/>
          </p:nvSpPr>
          <p:spPr>
            <a:xfrm>
              <a:off x="2928" y="1590"/>
              <a:ext cx="385" cy="282"/>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S1</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803" name="Text Box 22"/>
            <p:cNvSpPr txBox="1"/>
            <p:nvPr/>
          </p:nvSpPr>
          <p:spPr>
            <a:xfrm>
              <a:off x="3927" y="1590"/>
              <a:ext cx="383" cy="282"/>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S2</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804" name="Text Box 23"/>
            <p:cNvSpPr txBox="1"/>
            <p:nvPr/>
          </p:nvSpPr>
          <p:spPr>
            <a:xfrm>
              <a:off x="4849" y="1590"/>
              <a:ext cx="383" cy="282"/>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S3</a:t>
              </a:r>
              <a:endParaRPr lang="en-US" altLang="zh-CN" sz="2000" b="1" dirty="0">
                <a:solidFill>
                  <a:schemeClr val="hlink"/>
                </a:solidFill>
                <a:latin typeface="Times New Roman" panose="02020603050405020304" pitchFamily="18" charset="0"/>
              </a:endParaRPr>
            </a:p>
          </p:txBody>
        </p:sp>
        <p:sp>
          <p:nvSpPr>
            <p:cNvPr id="174104" name="Line 24"/>
            <p:cNvSpPr>
              <a:spLocks noChangeShapeType="1"/>
            </p:cNvSpPr>
            <p:nvPr/>
          </p:nvSpPr>
          <p:spPr bwMode="auto">
            <a:xfrm flipH="1">
              <a:off x="3159" y="1216"/>
              <a:ext cx="768" cy="37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06" name="Line 26"/>
            <p:cNvSpPr>
              <a:spLocks noChangeShapeType="1"/>
            </p:cNvSpPr>
            <p:nvPr/>
          </p:nvSpPr>
          <p:spPr bwMode="auto">
            <a:xfrm>
              <a:off x="4244" y="1244"/>
              <a:ext cx="758" cy="346"/>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32" name="Line 52"/>
            <p:cNvSpPr>
              <a:spLocks noChangeShapeType="1"/>
            </p:cNvSpPr>
            <p:nvPr/>
          </p:nvSpPr>
          <p:spPr bwMode="auto">
            <a:xfrm>
              <a:off x="4080" y="1248"/>
              <a:ext cx="0" cy="33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5" name="Group 80"/>
          <p:cNvGrpSpPr/>
          <p:nvPr/>
        </p:nvGrpSpPr>
        <p:grpSpPr>
          <a:xfrm>
            <a:off x="5148263" y="3860800"/>
            <a:ext cx="3659187" cy="2016125"/>
            <a:chOff x="2976" y="2256"/>
            <a:chExt cx="2305" cy="1341"/>
          </a:xfrm>
        </p:grpSpPr>
        <p:sp>
          <p:nvSpPr>
            <p:cNvPr id="32790" name="Text Box 69"/>
            <p:cNvSpPr txBox="1"/>
            <p:nvPr/>
          </p:nvSpPr>
          <p:spPr>
            <a:xfrm>
              <a:off x="3975" y="2256"/>
              <a:ext cx="339" cy="23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p:txBody>
        </p:sp>
        <p:sp>
          <p:nvSpPr>
            <p:cNvPr id="32791" name="Text Box 70"/>
            <p:cNvSpPr txBox="1"/>
            <p:nvPr/>
          </p:nvSpPr>
          <p:spPr>
            <a:xfrm>
              <a:off x="2976" y="2787"/>
              <a:ext cx="385" cy="237"/>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p:txBody>
        </p:sp>
        <p:sp>
          <p:nvSpPr>
            <p:cNvPr id="32792" name="Text Box 71"/>
            <p:cNvSpPr txBox="1"/>
            <p:nvPr/>
          </p:nvSpPr>
          <p:spPr>
            <a:xfrm>
              <a:off x="3975" y="2787"/>
              <a:ext cx="383" cy="237"/>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793" name="Text Box 72"/>
            <p:cNvSpPr txBox="1"/>
            <p:nvPr/>
          </p:nvSpPr>
          <p:spPr>
            <a:xfrm>
              <a:off x="4897" y="2787"/>
              <a:ext cx="383" cy="237"/>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p:txBody>
        </p:sp>
        <p:sp>
          <p:nvSpPr>
            <p:cNvPr id="174153" name="Line 73"/>
            <p:cNvSpPr>
              <a:spLocks noChangeShapeType="1"/>
            </p:cNvSpPr>
            <p:nvPr/>
          </p:nvSpPr>
          <p:spPr bwMode="auto">
            <a:xfrm flipH="1">
              <a:off x="3207" y="2472"/>
              <a:ext cx="768" cy="315"/>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54" name="Line 74"/>
            <p:cNvSpPr>
              <a:spLocks noChangeShapeType="1"/>
            </p:cNvSpPr>
            <p:nvPr/>
          </p:nvSpPr>
          <p:spPr bwMode="auto">
            <a:xfrm>
              <a:off x="4292" y="2495"/>
              <a:ext cx="758" cy="29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55" name="Line 75"/>
            <p:cNvSpPr>
              <a:spLocks noChangeShapeType="1"/>
            </p:cNvSpPr>
            <p:nvPr/>
          </p:nvSpPr>
          <p:spPr bwMode="auto">
            <a:xfrm>
              <a:off x="4128" y="2499"/>
              <a:ext cx="0" cy="28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2797" name="Text Box 76"/>
            <p:cNvSpPr txBox="1"/>
            <p:nvPr/>
          </p:nvSpPr>
          <p:spPr>
            <a:xfrm>
              <a:off x="2976" y="3360"/>
              <a:ext cx="385" cy="237"/>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S4</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798" name="Text Box 77"/>
            <p:cNvSpPr txBox="1"/>
            <p:nvPr/>
          </p:nvSpPr>
          <p:spPr>
            <a:xfrm>
              <a:off x="4896" y="3360"/>
              <a:ext cx="385" cy="237"/>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S5</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4158" name="Line 78"/>
            <p:cNvSpPr>
              <a:spLocks noChangeShapeType="1"/>
            </p:cNvSpPr>
            <p:nvPr/>
          </p:nvSpPr>
          <p:spPr bwMode="auto">
            <a:xfrm>
              <a:off x="3168" y="3024"/>
              <a:ext cx="0" cy="337"/>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59" name="Line 79"/>
            <p:cNvSpPr>
              <a:spLocks noChangeShapeType="1"/>
            </p:cNvSpPr>
            <p:nvPr/>
          </p:nvSpPr>
          <p:spPr bwMode="auto">
            <a:xfrm>
              <a:off x="5088" y="3024"/>
              <a:ext cx="0" cy="337"/>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6" name="Group 110"/>
          <p:cNvGrpSpPr/>
          <p:nvPr/>
        </p:nvGrpSpPr>
        <p:grpSpPr>
          <a:xfrm>
            <a:off x="250825" y="4005263"/>
            <a:ext cx="3659188" cy="2057400"/>
            <a:chOff x="192" y="2544"/>
            <a:chExt cx="2305" cy="1296"/>
          </a:xfrm>
        </p:grpSpPr>
        <p:sp>
          <p:nvSpPr>
            <p:cNvPr id="32779" name="Text Box 94"/>
            <p:cNvSpPr txBox="1"/>
            <p:nvPr/>
          </p:nvSpPr>
          <p:spPr>
            <a:xfrm>
              <a:off x="1191"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p:txBody>
        </p:sp>
        <p:sp>
          <p:nvSpPr>
            <p:cNvPr id="32780" name="Text Box 95"/>
            <p:cNvSpPr txBox="1"/>
            <p:nvPr/>
          </p:nvSpPr>
          <p:spPr>
            <a:xfrm>
              <a:off x="192"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p:txBody>
        </p:sp>
        <p:sp>
          <p:nvSpPr>
            <p:cNvPr id="32781" name="Text Box 96"/>
            <p:cNvSpPr txBox="1"/>
            <p:nvPr/>
          </p:nvSpPr>
          <p:spPr>
            <a:xfrm>
              <a:off x="1191"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782" name="Text Box 97"/>
            <p:cNvSpPr txBox="1"/>
            <p:nvPr/>
          </p:nvSpPr>
          <p:spPr>
            <a:xfrm>
              <a:off x="2113"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p:txBody>
        </p:sp>
        <p:sp>
          <p:nvSpPr>
            <p:cNvPr id="174178" name="Line 98"/>
            <p:cNvSpPr>
              <a:spLocks noChangeShapeType="1"/>
            </p:cNvSpPr>
            <p:nvPr/>
          </p:nvSpPr>
          <p:spPr bwMode="auto">
            <a:xfrm flipH="1">
              <a:off x="423"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79" name="Line 99"/>
            <p:cNvSpPr>
              <a:spLocks noChangeShapeType="1"/>
            </p:cNvSpPr>
            <p:nvPr/>
          </p:nvSpPr>
          <p:spPr bwMode="auto">
            <a:xfrm>
              <a:off x="1508" y="2775"/>
              <a:ext cx="758"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80" name="Line 100"/>
            <p:cNvSpPr>
              <a:spLocks noChangeShapeType="1"/>
            </p:cNvSpPr>
            <p:nvPr/>
          </p:nvSpPr>
          <p:spPr bwMode="auto">
            <a:xfrm>
              <a:off x="1344" y="2784"/>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2786" name="Text Box 101"/>
            <p:cNvSpPr txBox="1"/>
            <p:nvPr/>
          </p:nvSpPr>
          <p:spPr>
            <a:xfrm>
              <a:off x="19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2787" name="Text Box 102"/>
            <p:cNvSpPr txBox="1"/>
            <p:nvPr/>
          </p:nvSpPr>
          <p:spPr>
            <a:xfrm>
              <a:off x="211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4183" name="Line 103"/>
            <p:cNvSpPr>
              <a:spLocks noChangeShapeType="1"/>
            </p:cNvSpPr>
            <p:nvPr/>
          </p:nvSpPr>
          <p:spPr bwMode="auto">
            <a:xfrm>
              <a:off x="38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4184" name="Line 104"/>
            <p:cNvSpPr>
              <a:spLocks noChangeShapeType="1"/>
            </p:cNvSpPr>
            <p:nvPr/>
          </p:nvSpPr>
          <p:spPr bwMode="auto">
            <a:xfrm>
              <a:off x="230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174185" name="AutoShape 105"/>
          <p:cNvSpPr/>
          <p:nvPr/>
        </p:nvSpPr>
        <p:spPr>
          <a:xfrm>
            <a:off x="3995738" y="2133600"/>
            <a:ext cx="1041400" cy="838200"/>
          </a:xfrm>
          <a:prstGeom prst="rightArrow">
            <a:avLst>
              <a:gd name="adj1" fmla="val 50000"/>
              <a:gd name="adj2" fmla="val 31060"/>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2400" b="1" dirty="0">
                <a:solidFill>
                  <a:schemeClr val="hlink"/>
                </a:solidFill>
                <a:latin typeface="Times New Roman" panose="02020603050405020304" pitchFamily="18" charset="0"/>
              </a:rPr>
              <a:t>（1）</a:t>
            </a:r>
            <a:endParaRPr lang="zh-CN" altLang="en-US" sz="2400" b="1" dirty="0">
              <a:solidFill>
                <a:schemeClr val="hlink"/>
              </a:solidFill>
              <a:latin typeface="Times New Roman" panose="02020603050405020304" pitchFamily="18" charset="0"/>
            </a:endParaRPr>
          </a:p>
        </p:txBody>
      </p:sp>
      <p:sp>
        <p:nvSpPr>
          <p:cNvPr id="174186" name="AutoShape 106"/>
          <p:cNvSpPr/>
          <p:nvPr/>
        </p:nvSpPr>
        <p:spPr>
          <a:xfrm>
            <a:off x="6516688" y="2924175"/>
            <a:ext cx="974725" cy="865188"/>
          </a:xfrm>
          <a:prstGeom prst="downArrow">
            <a:avLst>
              <a:gd name="adj1" fmla="val 50000"/>
              <a:gd name="adj2" fmla="val 25000"/>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2400" b="1" dirty="0">
                <a:solidFill>
                  <a:schemeClr val="hlink"/>
                </a:solidFill>
                <a:latin typeface="Times New Roman" panose="02020603050405020304" pitchFamily="18" charset="0"/>
              </a:rPr>
              <a:t>（2）</a:t>
            </a:r>
            <a:endParaRPr lang="zh-CN" altLang="en-US" sz="2400" b="1" dirty="0">
              <a:solidFill>
                <a:schemeClr val="hlink"/>
              </a:solidFill>
              <a:latin typeface="Times New Roman" panose="02020603050405020304" pitchFamily="18" charset="0"/>
            </a:endParaRPr>
          </a:p>
        </p:txBody>
      </p:sp>
      <p:sp>
        <p:nvSpPr>
          <p:cNvPr id="174187" name="AutoShape 107"/>
          <p:cNvSpPr/>
          <p:nvPr/>
        </p:nvSpPr>
        <p:spPr>
          <a:xfrm>
            <a:off x="3995738" y="4581525"/>
            <a:ext cx="1038225" cy="914400"/>
          </a:xfrm>
          <a:prstGeom prst="leftArrow">
            <a:avLst>
              <a:gd name="adj1" fmla="val 50000"/>
              <a:gd name="adj2" fmla="val 28385"/>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2400" b="1" dirty="0">
                <a:solidFill>
                  <a:schemeClr val="hlink"/>
                </a:solidFill>
                <a:latin typeface="Times New Roman" panose="02020603050405020304" pitchFamily="18" charset="0"/>
              </a:rPr>
              <a:t>（3）</a:t>
            </a:r>
            <a:endParaRPr lang="zh-CN" altLang="en-US" sz="2400" b="1" dirty="0">
              <a:solidFill>
                <a:schemeClr val="hlink"/>
              </a:solidFill>
              <a:latin typeface="Times New Roman" panose="02020603050405020304" pitchFamily="18" charset="0"/>
            </a:endParaRPr>
          </a:p>
        </p:txBody>
      </p:sp>
      <p:sp>
        <p:nvSpPr>
          <p:cNvPr id="174189" name="Text Box 109"/>
          <p:cNvSpPr txBox="1"/>
          <p:nvPr/>
        </p:nvSpPr>
        <p:spPr>
          <a:xfrm>
            <a:off x="3492500" y="6400800"/>
            <a:ext cx="2590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50000"/>
              </a:spcBef>
              <a:buClrTx/>
              <a:buSzTx/>
              <a:buFontTx/>
              <a:buNone/>
            </a:pPr>
            <a:r>
              <a:rPr lang="zh-CN" altLang="en-US" sz="2400" b="1" dirty="0">
                <a:latin typeface="Times New Roman" panose="02020603050405020304" pitchFamily="18" charset="0"/>
              </a:rPr>
              <a:t>广度优先方式</a:t>
            </a:r>
            <a:endParaRPr lang="zh-CN" altLang="en-US" sz="24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outVertical)">
                                      <p:cBhvr>
                                        <p:cTn id="7" dur="500"/>
                                        <p:tgtEl>
                                          <p:spTgt spid="133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4189"/>
                                        </p:tgtEl>
                                        <p:attrNameLst>
                                          <p:attrName>style.visibility</p:attrName>
                                        </p:attrNameLst>
                                      </p:cBhvr>
                                      <p:to>
                                        <p:strVal val="visible"/>
                                      </p:to>
                                    </p:set>
                                    <p:animEffect transition="in" filter="wipe(left)">
                                      <p:cBhvr>
                                        <p:cTn id="11" dur="500"/>
                                        <p:tgtEl>
                                          <p:spTgt spid="17418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4185"/>
                                        </p:tgtEl>
                                        <p:attrNameLst>
                                          <p:attrName>style.visibility</p:attrName>
                                        </p:attrNameLst>
                                      </p:cBhvr>
                                      <p:to>
                                        <p:strVal val="visible"/>
                                      </p:to>
                                    </p:set>
                                    <p:animEffect transition="in" filter="wipe(left)">
                                      <p:cBhvr>
                                        <p:cTn id="20" dur="500"/>
                                        <p:tgtEl>
                                          <p:spTgt spid="174185"/>
                                        </p:tgtEl>
                                      </p:cBhvr>
                                    </p:animEffect>
                                  </p:childTnLst>
                                </p:cTn>
                              </p:par>
                            </p:childTnLst>
                          </p:cTn>
                        </p:par>
                        <p:par>
                          <p:cTn id="21" fill="hold">
                            <p:stCondLst>
                              <p:cond delay="500"/>
                            </p:stCondLst>
                            <p:childTnLst>
                              <p:par>
                                <p:cTn id="22" presetID="5" presetClass="entr" presetSubtype="1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heckerboard(across)">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74186"/>
                                        </p:tgtEl>
                                        <p:attrNameLst>
                                          <p:attrName>style.visibility</p:attrName>
                                        </p:attrNameLst>
                                      </p:cBhvr>
                                      <p:to>
                                        <p:strVal val="visible"/>
                                      </p:to>
                                    </p:set>
                                    <p:animEffect transition="in" filter="wipe(up)">
                                      <p:cBhvr>
                                        <p:cTn id="29" dur="500"/>
                                        <p:tgtEl>
                                          <p:spTgt spid="174186"/>
                                        </p:tgtEl>
                                      </p:cBhvr>
                                    </p:animEffect>
                                  </p:childTnLst>
                                </p:cTn>
                              </p:par>
                            </p:childTnLst>
                          </p:cTn>
                        </p:par>
                        <p:par>
                          <p:cTn id="30" fill="hold">
                            <p:stCondLst>
                              <p:cond delay="500"/>
                            </p:stCondLst>
                            <p:childTnLst>
                              <p:par>
                                <p:cTn id="31" presetID="3" presetClass="entr" presetSubtype="5"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vertic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74187"/>
                                        </p:tgtEl>
                                        <p:attrNameLst>
                                          <p:attrName>style.visibility</p:attrName>
                                        </p:attrNameLst>
                                      </p:cBhvr>
                                      <p:to>
                                        <p:strVal val="visible"/>
                                      </p:to>
                                    </p:set>
                                    <p:animEffect transition="in" filter="wipe(right)">
                                      <p:cBhvr>
                                        <p:cTn id="38" dur="500"/>
                                        <p:tgtEl>
                                          <p:spTgt spid="174187"/>
                                        </p:tgtEl>
                                      </p:cBhvr>
                                    </p:animEffect>
                                  </p:childTnLst>
                                </p:cTn>
                              </p:par>
                            </p:childTnLst>
                          </p:cTn>
                        </p:par>
                        <p:par>
                          <p:cTn id="39" fill="hold">
                            <p:stCondLst>
                              <p:cond delay="500"/>
                            </p:stCondLst>
                            <p:childTnLst>
                              <p:par>
                                <p:cTn id="40" presetID="9"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dissolv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74185" grpId="0" bldLvl="0" animBg="1"/>
      <p:bldP spid="174186" grpId="0" bldLvl="0" animBg="1"/>
      <p:bldP spid="174187" grpId="0" bldLvl="0" animBg="1"/>
      <p:bldP spid="17418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8" name="Rectangle 4"/>
          <p:cNvSpPr>
            <a:spLocks noChangeArrowheads="1"/>
          </p:cNvSpPr>
          <p:nvPr/>
        </p:nvSpPr>
        <p:spPr bwMode="auto">
          <a:xfrm>
            <a:off x="179388" y="260350"/>
            <a:ext cx="8686800" cy="685800"/>
          </a:xfrm>
          <a:prstGeom prst="rect">
            <a:avLst/>
          </a:prstGeom>
          <a:noFill/>
          <a:ln w="9525">
            <a:noFill/>
            <a:miter lim="800000"/>
          </a:ln>
          <a:effectLst/>
        </p:spPr>
        <p:txBody>
          <a:bodyPr lIns="36000" rIns="36000" anchorCtr="1"/>
          <a:lstStyle/>
          <a:p>
            <a:pPr marL="0" marR="0" lvl="0" indent="0" algn="ctr" defTabSz="914400" rtl="0" eaLnBrk="0" fontAlgn="base" latinLnBrk="0" hangingPunct="0">
              <a:lnSpc>
                <a:spcPct val="85000"/>
              </a:lnSpc>
              <a:spcBef>
                <a:spcPct val="10000"/>
              </a:spcBef>
              <a:spcAft>
                <a:spcPct val="0"/>
              </a:spcAft>
              <a:buClrTx/>
              <a:buSzTx/>
              <a:buFontTx/>
              <a:buNone/>
              <a:defRPr/>
            </a:pPr>
            <a:r>
              <a:rPr kumimoji="0" lang="zh-CN" altLang="en-US" sz="24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自顶向下增量式测试</a:t>
            </a:r>
            <a:r>
              <a:rPr kumimoji="0" lang="zh-CN" altLang="en-US" sz="18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（续）</a:t>
            </a:r>
            <a:endParaRPr kumimoji="0" lang="zh-CN" altLang="en-US" sz="18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grpSp>
        <p:nvGrpSpPr>
          <p:cNvPr id="2" name="Group 5"/>
          <p:cNvGrpSpPr/>
          <p:nvPr/>
        </p:nvGrpSpPr>
        <p:grpSpPr>
          <a:xfrm>
            <a:off x="255588" y="1327150"/>
            <a:ext cx="3581400" cy="2438400"/>
            <a:chOff x="240" y="768"/>
            <a:chExt cx="1872" cy="1536"/>
          </a:xfrm>
        </p:grpSpPr>
        <p:grpSp>
          <p:nvGrpSpPr>
            <p:cNvPr id="34878" name="Group 6"/>
            <p:cNvGrpSpPr/>
            <p:nvPr/>
          </p:nvGrpSpPr>
          <p:grpSpPr>
            <a:xfrm>
              <a:off x="384" y="864"/>
              <a:ext cx="1558" cy="1264"/>
              <a:chOff x="432" y="912"/>
              <a:chExt cx="1558" cy="1168"/>
            </a:xfrm>
          </p:grpSpPr>
          <p:sp>
            <p:nvSpPr>
              <p:cNvPr id="34880" name="Text Box 7"/>
              <p:cNvSpPr txBox="1"/>
              <p:nvPr/>
            </p:nvSpPr>
            <p:spPr>
              <a:xfrm>
                <a:off x="1077" y="912"/>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34881" name="Text Box 8"/>
              <p:cNvSpPr txBox="1"/>
              <p:nvPr/>
            </p:nvSpPr>
            <p:spPr>
              <a:xfrm>
                <a:off x="432"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B</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34882" name="Text Box 9"/>
              <p:cNvSpPr txBox="1"/>
              <p:nvPr/>
            </p:nvSpPr>
            <p:spPr>
              <a:xfrm>
                <a:off x="1077"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C</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34883" name="Text Box 10"/>
              <p:cNvSpPr txBox="1"/>
              <p:nvPr/>
            </p:nvSpPr>
            <p:spPr>
              <a:xfrm>
                <a:off x="1723" y="1339"/>
                <a:ext cx="267"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D</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34884" name="Text Box 11"/>
              <p:cNvSpPr txBox="1"/>
              <p:nvPr/>
            </p:nvSpPr>
            <p:spPr>
              <a:xfrm>
                <a:off x="432"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E</a:t>
                </a:r>
                <a:endParaRPr lang="en-US" altLang="zh-CN" sz="1200"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34885" name="Text Box 12"/>
              <p:cNvSpPr txBox="1"/>
              <p:nvPr/>
            </p:nvSpPr>
            <p:spPr>
              <a:xfrm>
                <a:off x="1728"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F</a:t>
                </a:r>
                <a:endParaRPr lang="en-US" altLang="zh-CN" sz="1200"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dirty="0">
                  <a:solidFill>
                    <a:schemeClr val="hlink"/>
                  </a:solidFill>
                  <a:latin typeface="Times New Roman" panose="02020603050405020304" pitchFamily="18" charset="0"/>
                </a:endParaRPr>
              </a:p>
            </p:txBody>
          </p:sp>
          <p:sp>
            <p:nvSpPr>
              <p:cNvPr id="180237" name="Line 13"/>
              <p:cNvSpPr>
                <a:spLocks noChangeShapeType="1"/>
              </p:cNvSpPr>
              <p:nvPr/>
            </p:nvSpPr>
            <p:spPr bwMode="auto">
              <a:xfrm flipH="1">
                <a:off x="561" y="1168"/>
                <a:ext cx="516"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38" name="Line 14"/>
              <p:cNvSpPr>
                <a:spLocks noChangeShapeType="1"/>
              </p:cNvSpPr>
              <p:nvPr/>
            </p:nvSpPr>
            <p:spPr bwMode="auto">
              <a:xfrm>
                <a:off x="1335" y="1168"/>
                <a:ext cx="517"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39" name="Line 15"/>
              <p:cNvSpPr>
                <a:spLocks noChangeShapeType="1"/>
              </p:cNvSpPr>
              <p:nvPr/>
            </p:nvSpPr>
            <p:spPr bwMode="auto">
              <a:xfrm>
                <a:off x="1206" y="1168"/>
                <a:ext cx="0"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40" name="Line 16"/>
              <p:cNvSpPr>
                <a:spLocks noChangeShapeType="1"/>
              </p:cNvSpPr>
              <p:nvPr/>
            </p:nvSpPr>
            <p:spPr bwMode="auto">
              <a:xfrm>
                <a:off x="529"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41" name="Line 17"/>
              <p:cNvSpPr>
                <a:spLocks noChangeShapeType="1"/>
              </p:cNvSpPr>
              <p:nvPr/>
            </p:nvSpPr>
            <p:spPr bwMode="auto">
              <a:xfrm>
                <a:off x="1872"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34879" name="Rectangle 18"/>
            <p:cNvSpPr/>
            <p:nvPr/>
          </p:nvSpPr>
          <p:spPr>
            <a:xfrm>
              <a:off x="240" y="768"/>
              <a:ext cx="1872" cy="1536"/>
            </a:xfrm>
            <a:prstGeom prst="rect">
              <a:avLst/>
            </a:prstGeom>
            <a:noFill/>
            <a:ln w="28575" cap="flat" cmpd="sng">
              <a:solidFill>
                <a:schemeClr val="hlink"/>
              </a:solidFill>
              <a:prstDash val="dash"/>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endParaRPr lang="zh-CN" altLang="en-US" sz="1400" b="1" dirty="0">
                <a:solidFill>
                  <a:schemeClr val="hlink"/>
                </a:solidFill>
                <a:latin typeface="Times New Roman" panose="02020603050405020304" pitchFamily="18" charset="0"/>
              </a:endParaRPr>
            </a:p>
          </p:txBody>
        </p:sp>
      </p:grpSp>
      <p:grpSp>
        <p:nvGrpSpPr>
          <p:cNvPr id="4" name="Group 19"/>
          <p:cNvGrpSpPr/>
          <p:nvPr/>
        </p:nvGrpSpPr>
        <p:grpSpPr>
          <a:xfrm>
            <a:off x="5784850" y="1439863"/>
            <a:ext cx="2895600" cy="773112"/>
            <a:chOff x="2900" y="960"/>
            <a:chExt cx="2332" cy="912"/>
          </a:xfrm>
        </p:grpSpPr>
        <p:sp>
          <p:nvSpPr>
            <p:cNvPr id="34871" name="Text Box 20"/>
            <p:cNvSpPr txBox="1"/>
            <p:nvPr/>
          </p:nvSpPr>
          <p:spPr>
            <a:xfrm>
              <a:off x="3927" y="960"/>
              <a:ext cx="339" cy="280"/>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34872" name="Text Box 21"/>
            <p:cNvSpPr txBox="1"/>
            <p:nvPr/>
          </p:nvSpPr>
          <p:spPr>
            <a:xfrm>
              <a:off x="2900" y="1595"/>
              <a:ext cx="451" cy="251"/>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S1</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34873" name="Text Box 22"/>
            <p:cNvSpPr txBox="1"/>
            <p:nvPr/>
          </p:nvSpPr>
          <p:spPr>
            <a:xfrm>
              <a:off x="3927" y="1590"/>
              <a:ext cx="383" cy="282"/>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S2</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34874" name="Text Box 23"/>
            <p:cNvSpPr txBox="1"/>
            <p:nvPr/>
          </p:nvSpPr>
          <p:spPr>
            <a:xfrm>
              <a:off x="4849" y="1590"/>
              <a:ext cx="383" cy="282"/>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S3</a:t>
              </a:r>
              <a:endParaRPr lang="en-US" altLang="zh-CN" sz="1200" b="1" dirty="0">
                <a:solidFill>
                  <a:schemeClr val="hlink"/>
                </a:solidFill>
                <a:latin typeface="Times New Roman" panose="02020603050405020304" pitchFamily="18" charset="0"/>
              </a:endParaRPr>
            </a:p>
          </p:txBody>
        </p:sp>
        <p:sp>
          <p:nvSpPr>
            <p:cNvPr id="180248" name="Line 24"/>
            <p:cNvSpPr>
              <a:spLocks noChangeShapeType="1"/>
            </p:cNvSpPr>
            <p:nvPr/>
          </p:nvSpPr>
          <p:spPr bwMode="auto">
            <a:xfrm flipH="1">
              <a:off x="3159" y="1216"/>
              <a:ext cx="768" cy="37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49" name="Line 25"/>
            <p:cNvSpPr>
              <a:spLocks noChangeShapeType="1"/>
            </p:cNvSpPr>
            <p:nvPr/>
          </p:nvSpPr>
          <p:spPr bwMode="auto">
            <a:xfrm>
              <a:off x="4244" y="1244"/>
              <a:ext cx="758" cy="346"/>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50" name="Line 26"/>
            <p:cNvSpPr>
              <a:spLocks noChangeShapeType="1"/>
            </p:cNvSpPr>
            <p:nvPr/>
          </p:nvSpPr>
          <p:spPr bwMode="auto">
            <a:xfrm>
              <a:off x="4080" y="1248"/>
              <a:ext cx="0" cy="336"/>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5" name="Group 55"/>
          <p:cNvGrpSpPr/>
          <p:nvPr/>
        </p:nvGrpSpPr>
        <p:grpSpPr>
          <a:xfrm>
            <a:off x="5946775" y="3019425"/>
            <a:ext cx="2606675" cy="1190625"/>
            <a:chOff x="3216" y="2544"/>
            <a:chExt cx="2304" cy="1296"/>
          </a:xfrm>
        </p:grpSpPr>
        <p:sp>
          <p:nvSpPr>
            <p:cNvPr id="34862" name="Text Box 28"/>
            <p:cNvSpPr txBox="1"/>
            <p:nvPr/>
          </p:nvSpPr>
          <p:spPr>
            <a:xfrm>
              <a:off x="4215"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p:txBody>
        </p:sp>
        <p:sp>
          <p:nvSpPr>
            <p:cNvPr id="34863" name="Text Box 29"/>
            <p:cNvSpPr txBox="1"/>
            <p:nvPr/>
          </p:nvSpPr>
          <p:spPr>
            <a:xfrm>
              <a:off x="3216"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B</a:t>
              </a:r>
              <a:endParaRPr lang="en-US" altLang="zh-CN" sz="1200" b="1" dirty="0">
                <a:solidFill>
                  <a:schemeClr val="hlink"/>
                </a:solidFill>
                <a:latin typeface="Times New Roman" panose="02020603050405020304" pitchFamily="18" charset="0"/>
              </a:endParaRPr>
            </a:p>
          </p:txBody>
        </p:sp>
        <p:sp>
          <p:nvSpPr>
            <p:cNvPr id="34864" name="Text Box 30"/>
            <p:cNvSpPr txBox="1"/>
            <p:nvPr/>
          </p:nvSpPr>
          <p:spPr>
            <a:xfrm>
              <a:off x="4215"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S2</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34865" name="Text Box 31"/>
            <p:cNvSpPr txBox="1"/>
            <p:nvPr/>
          </p:nvSpPr>
          <p:spPr>
            <a:xfrm>
              <a:off x="5137"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S3</a:t>
              </a:r>
              <a:endParaRPr lang="en-US" altLang="zh-CN" sz="1200" b="1" dirty="0">
                <a:solidFill>
                  <a:schemeClr val="hlink"/>
                </a:solidFill>
                <a:latin typeface="Times New Roman" panose="02020603050405020304" pitchFamily="18" charset="0"/>
              </a:endParaRPr>
            </a:p>
          </p:txBody>
        </p:sp>
        <p:sp>
          <p:nvSpPr>
            <p:cNvPr id="180256" name="Line 32"/>
            <p:cNvSpPr>
              <a:spLocks noChangeShapeType="1"/>
            </p:cNvSpPr>
            <p:nvPr/>
          </p:nvSpPr>
          <p:spPr bwMode="auto">
            <a:xfrm flipH="1">
              <a:off x="3447"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57" name="Line 33"/>
            <p:cNvSpPr>
              <a:spLocks noChangeShapeType="1"/>
            </p:cNvSpPr>
            <p:nvPr/>
          </p:nvSpPr>
          <p:spPr bwMode="auto">
            <a:xfrm>
              <a:off x="4532" y="2775"/>
              <a:ext cx="756"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58" name="Line 34"/>
            <p:cNvSpPr>
              <a:spLocks noChangeShapeType="1"/>
            </p:cNvSpPr>
            <p:nvPr/>
          </p:nvSpPr>
          <p:spPr bwMode="auto">
            <a:xfrm>
              <a:off x="4368" y="2779"/>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4869" name="Text Box 35"/>
            <p:cNvSpPr txBox="1"/>
            <p:nvPr/>
          </p:nvSpPr>
          <p:spPr>
            <a:xfrm>
              <a:off x="3216"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S4</a:t>
              </a:r>
              <a:endParaRPr lang="en-US" altLang="zh-CN" sz="1200" b="1" dirty="0">
                <a:solidFill>
                  <a:schemeClr val="hlink"/>
                </a:solidFill>
                <a:latin typeface="Times New Roman" panose="02020603050405020304" pitchFamily="18" charset="0"/>
              </a:endParaRPr>
            </a:p>
          </p:txBody>
        </p:sp>
        <p:sp>
          <p:nvSpPr>
            <p:cNvPr id="180261" name="Line 37"/>
            <p:cNvSpPr>
              <a:spLocks noChangeShapeType="1"/>
            </p:cNvSpPr>
            <p:nvPr/>
          </p:nvSpPr>
          <p:spPr bwMode="auto">
            <a:xfrm>
              <a:off x="3408"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6" name="Group 56"/>
          <p:cNvGrpSpPr/>
          <p:nvPr/>
        </p:nvGrpSpPr>
        <p:grpSpPr>
          <a:xfrm>
            <a:off x="5980113" y="4549775"/>
            <a:ext cx="2774950" cy="1481138"/>
            <a:chOff x="192" y="2544"/>
            <a:chExt cx="2304" cy="1296"/>
          </a:xfrm>
        </p:grpSpPr>
        <p:sp>
          <p:nvSpPr>
            <p:cNvPr id="34853" name="Text Box 40"/>
            <p:cNvSpPr txBox="1"/>
            <p:nvPr/>
          </p:nvSpPr>
          <p:spPr>
            <a:xfrm>
              <a:off x="1191"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p:txBody>
        </p:sp>
        <p:sp>
          <p:nvSpPr>
            <p:cNvPr id="34854" name="Text Box 41"/>
            <p:cNvSpPr txBox="1"/>
            <p:nvPr/>
          </p:nvSpPr>
          <p:spPr>
            <a:xfrm>
              <a:off x="192"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B</a:t>
              </a:r>
              <a:endParaRPr lang="en-US" altLang="zh-CN" sz="1200" b="1" dirty="0">
                <a:solidFill>
                  <a:schemeClr val="hlink"/>
                </a:solidFill>
                <a:latin typeface="Times New Roman" panose="02020603050405020304" pitchFamily="18" charset="0"/>
              </a:endParaRPr>
            </a:p>
          </p:txBody>
        </p:sp>
        <p:sp>
          <p:nvSpPr>
            <p:cNvPr id="34855" name="Text Box 42"/>
            <p:cNvSpPr txBox="1"/>
            <p:nvPr/>
          </p:nvSpPr>
          <p:spPr>
            <a:xfrm>
              <a:off x="1191"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S2</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34856" name="Text Box 43"/>
            <p:cNvSpPr txBox="1"/>
            <p:nvPr/>
          </p:nvSpPr>
          <p:spPr>
            <a:xfrm>
              <a:off x="2113"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S3</a:t>
              </a:r>
              <a:endParaRPr lang="en-US" altLang="zh-CN" sz="1200" b="1" dirty="0">
                <a:solidFill>
                  <a:schemeClr val="hlink"/>
                </a:solidFill>
                <a:latin typeface="Times New Roman" panose="02020603050405020304" pitchFamily="18" charset="0"/>
              </a:endParaRPr>
            </a:p>
          </p:txBody>
        </p:sp>
        <p:sp>
          <p:nvSpPr>
            <p:cNvPr id="180268" name="Line 44"/>
            <p:cNvSpPr>
              <a:spLocks noChangeShapeType="1"/>
            </p:cNvSpPr>
            <p:nvPr/>
          </p:nvSpPr>
          <p:spPr bwMode="auto">
            <a:xfrm flipH="1">
              <a:off x="423"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69" name="Line 45"/>
            <p:cNvSpPr>
              <a:spLocks noChangeShapeType="1"/>
            </p:cNvSpPr>
            <p:nvPr/>
          </p:nvSpPr>
          <p:spPr bwMode="auto">
            <a:xfrm>
              <a:off x="1508" y="2775"/>
              <a:ext cx="758"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80270" name="Line 46"/>
            <p:cNvSpPr>
              <a:spLocks noChangeShapeType="1"/>
            </p:cNvSpPr>
            <p:nvPr/>
          </p:nvSpPr>
          <p:spPr bwMode="auto">
            <a:xfrm>
              <a:off x="1344" y="2784"/>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4860" name="Text Box 47"/>
            <p:cNvSpPr txBox="1"/>
            <p:nvPr/>
          </p:nvSpPr>
          <p:spPr>
            <a:xfrm>
              <a:off x="19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E</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180273" name="Line 49"/>
            <p:cNvSpPr>
              <a:spLocks noChangeShapeType="1"/>
            </p:cNvSpPr>
            <p:nvPr/>
          </p:nvSpPr>
          <p:spPr bwMode="auto">
            <a:xfrm>
              <a:off x="38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180275" name="AutoShape 51"/>
          <p:cNvSpPr/>
          <p:nvPr/>
        </p:nvSpPr>
        <p:spPr>
          <a:xfrm>
            <a:off x="3946525" y="2305050"/>
            <a:ext cx="990600" cy="838200"/>
          </a:xfrm>
          <a:prstGeom prst="rightArrow">
            <a:avLst>
              <a:gd name="adj1" fmla="val 50000"/>
              <a:gd name="adj2" fmla="val 29545"/>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（1）</a:t>
            </a:r>
            <a:endParaRPr lang="zh-CN" altLang="en-US" sz="1400" b="1" dirty="0">
              <a:solidFill>
                <a:schemeClr val="hlink"/>
              </a:solidFill>
              <a:latin typeface="Times New Roman" panose="02020603050405020304" pitchFamily="18" charset="0"/>
            </a:endParaRPr>
          </a:p>
        </p:txBody>
      </p:sp>
      <p:sp>
        <p:nvSpPr>
          <p:cNvPr id="180276" name="AutoShape 52"/>
          <p:cNvSpPr/>
          <p:nvPr/>
        </p:nvSpPr>
        <p:spPr>
          <a:xfrm>
            <a:off x="7046913" y="2271713"/>
            <a:ext cx="433387" cy="654050"/>
          </a:xfrm>
          <a:prstGeom prst="downArrow">
            <a:avLst>
              <a:gd name="adj1" fmla="val 50000"/>
              <a:gd name="adj2" fmla="val 25040"/>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（2）</a:t>
            </a:r>
            <a:endParaRPr lang="zh-CN" altLang="en-US" sz="1400" b="1" dirty="0">
              <a:solidFill>
                <a:schemeClr val="hlink"/>
              </a:solidFill>
              <a:latin typeface="Times New Roman" panose="02020603050405020304" pitchFamily="18" charset="0"/>
            </a:endParaRPr>
          </a:p>
        </p:txBody>
      </p:sp>
      <p:sp>
        <p:nvSpPr>
          <p:cNvPr id="180277" name="AutoShape 53"/>
          <p:cNvSpPr/>
          <p:nvPr/>
        </p:nvSpPr>
        <p:spPr>
          <a:xfrm rot="-5400000">
            <a:off x="7092950" y="3968750"/>
            <a:ext cx="546100" cy="614363"/>
          </a:xfrm>
          <a:prstGeom prst="leftArrow">
            <a:avLst>
              <a:gd name="adj1" fmla="val 50000"/>
              <a:gd name="adj2" fmla="val 27083"/>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（3）</a:t>
            </a:r>
            <a:endParaRPr lang="zh-CN" altLang="en-US" sz="1400" b="1" dirty="0">
              <a:solidFill>
                <a:schemeClr val="hlink"/>
              </a:solidFill>
              <a:latin typeface="Times New Roman" panose="02020603050405020304" pitchFamily="18" charset="0"/>
            </a:endParaRPr>
          </a:p>
        </p:txBody>
      </p:sp>
      <p:sp>
        <p:nvSpPr>
          <p:cNvPr id="34826" name="Text Box 54"/>
          <p:cNvSpPr txBox="1"/>
          <p:nvPr/>
        </p:nvSpPr>
        <p:spPr>
          <a:xfrm>
            <a:off x="3573463" y="779463"/>
            <a:ext cx="2590800" cy="3079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50000"/>
              </a:spcBef>
              <a:buClrTx/>
              <a:buSzTx/>
              <a:buFontTx/>
              <a:buNone/>
            </a:pPr>
            <a:r>
              <a:rPr lang="zh-CN" altLang="en-US" sz="1400" b="1" dirty="0">
                <a:latin typeface="Times New Roman" panose="02020603050405020304" pitchFamily="18" charset="0"/>
              </a:rPr>
              <a:t>深度优先方式</a:t>
            </a:r>
            <a:endParaRPr lang="zh-CN" altLang="en-US" sz="1400" b="1" dirty="0">
              <a:latin typeface="Times New Roman" panose="02020603050405020304" pitchFamily="18" charset="0"/>
            </a:endParaRPr>
          </a:p>
        </p:txBody>
      </p:sp>
      <p:sp>
        <p:nvSpPr>
          <p:cNvPr id="180281" name="AutoShape 57"/>
          <p:cNvSpPr/>
          <p:nvPr/>
        </p:nvSpPr>
        <p:spPr>
          <a:xfrm rot="-5400000">
            <a:off x="5470525" y="5999163"/>
            <a:ext cx="561975" cy="625475"/>
          </a:xfrm>
          <a:prstGeom prst="upArrow">
            <a:avLst>
              <a:gd name="adj1" fmla="val 50000"/>
              <a:gd name="adj2" fmla="val 25006"/>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（4）</a:t>
            </a:r>
            <a:endParaRPr lang="zh-CN" altLang="en-US" sz="1400" b="1" dirty="0">
              <a:solidFill>
                <a:schemeClr val="hlink"/>
              </a:solidFill>
              <a:latin typeface="Times New Roman" panose="02020603050405020304" pitchFamily="18" charset="0"/>
            </a:endParaRPr>
          </a:p>
        </p:txBody>
      </p:sp>
      <p:grpSp>
        <p:nvGrpSpPr>
          <p:cNvPr id="50" name="Group 56"/>
          <p:cNvGrpSpPr/>
          <p:nvPr/>
        </p:nvGrpSpPr>
        <p:grpSpPr>
          <a:xfrm>
            <a:off x="3082925" y="4679950"/>
            <a:ext cx="2355850" cy="1350963"/>
            <a:chOff x="192" y="2544"/>
            <a:chExt cx="2304" cy="1296"/>
          </a:xfrm>
        </p:grpSpPr>
        <p:sp>
          <p:nvSpPr>
            <p:cNvPr id="34844" name="Text Box 40"/>
            <p:cNvSpPr txBox="1"/>
            <p:nvPr/>
          </p:nvSpPr>
          <p:spPr>
            <a:xfrm>
              <a:off x="1191"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p:txBody>
        </p:sp>
        <p:sp>
          <p:nvSpPr>
            <p:cNvPr id="34845" name="Text Box 41"/>
            <p:cNvSpPr txBox="1"/>
            <p:nvPr/>
          </p:nvSpPr>
          <p:spPr>
            <a:xfrm>
              <a:off x="192"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B</a:t>
              </a:r>
              <a:endParaRPr lang="en-US" altLang="zh-CN" sz="1200" b="1" dirty="0">
                <a:solidFill>
                  <a:schemeClr val="hlink"/>
                </a:solidFill>
                <a:latin typeface="Times New Roman" panose="02020603050405020304" pitchFamily="18" charset="0"/>
              </a:endParaRPr>
            </a:p>
          </p:txBody>
        </p:sp>
        <p:sp>
          <p:nvSpPr>
            <p:cNvPr id="34846" name="Text Box 42"/>
            <p:cNvSpPr txBox="1"/>
            <p:nvPr/>
          </p:nvSpPr>
          <p:spPr>
            <a:xfrm>
              <a:off x="1191"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C</a:t>
              </a:r>
              <a:endParaRPr lang="en-US" altLang="zh-CN" sz="1200" b="1" dirty="0">
                <a:solidFill>
                  <a:schemeClr val="hlink"/>
                </a:solidFill>
                <a:latin typeface="Times New Roman" panose="02020603050405020304" pitchFamily="18" charset="0"/>
              </a:endParaRPr>
            </a:p>
          </p:txBody>
        </p:sp>
        <p:sp>
          <p:nvSpPr>
            <p:cNvPr id="34847" name="Text Box 43"/>
            <p:cNvSpPr txBox="1"/>
            <p:nvPr/>
          </p:nvSpPr>
          <p:spPr>
            <a:xfrm>
              <a:off x="2113"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S3</a:t>
              </a:r>
              <a:endParaRPr lang="en-US" altLang="zh-CN" sz="1200" b="1" dirty="0">
                <a:solidFill>
                  <a:schemeClr val="hlink"/>
                </a:solidFill>
                <a:latin typeface="Times New Roman" panose="02020603050405020304" pitchFamily="18" charset="0"/>
              </a:endParaRPr>
            </a:p>
          </p:txBody>
        </p:sp>
        <p:sp>
          <p:nvSpPr>
            <p:cNvPr id="55" name="Line 44"/>
            <p:cNvSpPr>
              <a:spLocks noChangeShapeType="1"/>
            </p:cNvSpPr>
            <p:nvPr/>
          </p:nvSpPr>
          <p:spPr bwMode="auto">
            <a:xfrm flipH="1">
              <a:off x="423"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56" name="Line 45"/>
            <p:cNvSpPr>
              <a:spLocks noChangeShapeType="1"/>
            </p:cNvSpPr>
            <p:nvPr/>
          </p:nvSpPr>
          <p:spPr bwMode="auto">
            <a:xfrm>
              <a:off x="1508" y="2775"/>
              <a:ext cx="758"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57" name="Line 46"/>
            <p:cNvSpPr>
              <a:spLocks noChangeShapeType="1"/>
            </p:cNvSpPr>
            <p:nvPr/>
          </p:nvSpPr>
          <p:spPr bwMode="auto">
            <a:xfrm>
              <a:off x="1344" y="2784"/>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4851" name="Text Box 47"/>
            <p:cNvSpPr txBox="1"/>
            <p:nvPr/>
          </p:nvSpPr>
          <p:spPr>
            <a:xfrm>
              <a:off x="19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E</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59" name="Line 49"/>
            <p:cNvSpPr>
              <a:spLocks noChangeShapeType="1"/>
            </p:cNvSpPr>
            <p:nvPr/>
          </p:nvSpPr>
          <p:spPr bwMode="auto">
            <a:xfrm>
              <a:off x="38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3" name="组合 2"/>
          <p:cNvGrpSpPr/>
          <p:nvPr/>
        </p:nvGrpSpPr>
        <p:grpSpPr>
          <a:xfrm>
            <a:off x="282575" y="4843463"/>
            <a:ext cx="2439988" cy="1350962"/>
            <a:chOff x="331448" y="4887659"/>
            <a:chExt cx="2440352" cy="1350911"/>
          </a:xfrm>
        </p:grpSpPr>
        <p:grpSp>
          <p:nvGrpSpPr>
            <p:cNvPr id="34832" name="Group 56"/>
            <p:cNvGrpSpPr/>
            <p:nvPr/>
          </p:nvGrpSpPr>
          <p:grpSpPr>
            <a:xfrm>
              <a:off x="331448" y="4887659"/>
              <a:ext cx="2356600" cy="1350911"/>
              <a:chOff x="192" y="2544"/>
              <a:chExt cx="2304" cy="1296"/>
            </a:xfrm>
          </p:grpSpPr>
          <p:sp>
            <p:nvSpPr>
              <p:cNvPr id="34835" name="Text Box 40"/>
              <p:cNvSpPr txBox="1"/>
              <p:nvPr/>
            </p:nvSpPr>
            <p:spPr>
              <a:xfrm>
                <a:off x="1191"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A</a:t>
                </a:r>
                <a:endParaRPr lang="en-US" altLang="zh-CN" sz="1200" b="1" dirty="0">
                  <a:solidFill>
                    <a:schemeClr val="hlink"/>
                  </a:solidFill>
                  <a:latin typeface="Times New Roman" panose="02020603050405020304" pitchFamily="18" charset="0"/>
                </a:endParaRPr>
              </a:p>
            </p:txBody>
          </p:sp>
          <p:sp>
            <p:nvSpPr>
              <p:cNvPr id="34836" name="Text Box 41"/>
              <p:cNvSpPr txBox="1"/>
              <p:nvPr/>
            </p:nvSpPr>
            <p:spPr>
              <a:xfrm>
                <a:off x="192"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B</a:t>
                </a:r>
                <a:endParaRPr lang="en-US" altLang="zh-CN" sz="1200" b="1" dirty="0">
                  <a:solidFill>
                    <a:schemeClr val="hlink"/>
                  </a:solidFill>
                  <a:latin typeface="Times New Roman" panose="02020603050405020304" pitchFamily="18" charset="0"/>
                </a:endParaRPr>
              </a:p>
            </p:txBody>
          </p:sp>
          <p:sp>
            <p:nvSpPr>
              <p:cNvPr id="34837" name="Text Box 42"/>
              <p:cNvSpPr txBox="1"/>
              <p:nvPr/>
            </p:nvSpPr>
            <p:spPr>
              <a:xfrm>
                <a:off x="1191"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C</a:t>
                </a:r>
                <a:endParaRPr lang="en-US" altLang="zh-CN" sz="1200" b="1" dirty="0">
                  <a:solidFill>
                    <a:schemeClr val="hlink"/>
                  </a:solidFill>
                  <a:latin typeface="Times New Roman" panose="02020603050405020304" pitchFamily="18" charset="0"/>
                </a:endParaRPr>
              </a:p>
            </p:txBody>
          </p:sp>
          <p:sp>
            <p:nvSpPr>
              <p:cNvPr id="34838" name="Text Box 43"/>
              <p:cNvSpPr txBox="1"/>
              <p:nvPr/>
            </p:nvSpPr>
            <p:spPr>
              <a:xfrm>
                <a:off x="2113"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D</a:t>
                </a:r>
                <a:endParaRPr lang="en-US" altLang="zh-CN" sz="1200" b="1" dirty="0">
                  <a:solidFill>
                    <a:schemeClr val="hlink"/>
                  </a:solidFill>
                  <a:latin typeface="Times New Roman" panose="02020603050405020304" pitchFamily="18" charset="0"/>
                </a:endParaRPr>
              </a:p>
            </p:txBody>
          </p:sp>
          <p:sp>
            <p:nvSpPr>
              <p:cNvPr id="65" name="Line 44"/>
              <p:cNvSpPr>
                <a:spLocks noChangeShapeType="1"/>
              </p:cNvSpPr>
              <p:nvPr/>
            </p:nvSpPr>
            <p:spPr bwMode="auto">
              <a:xfrm flipH="1">
                <a:off x="423"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66" name="Line 45"/>
              <p:cNvSpPr>
                <a:spLocks noChangeShapeType="1"/>
              </p:cNvSpPr>
              <p:nvPr/>
            </p:nvSpPr>
            <p:spPr bwMode="auto">
              <a:xfrm>
                <a:off x="1508" y="2775"/>
                <a:ext cx="758"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67" name="Line 46"/>
              <p:cNvSpPr>
                <a:spLocks noChangeShapeType="1"/>
              </p:cNvSpPr>
              <p:nvPr/>
            </p:nvSpPr>
            <p:spPr bwMode="auto">
              <a:xfrm>
                <a:off x="1344" y="2784"/>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4842" name="Text Box 47"/>
              <p:cNvSpPr txBox="1"/>
              <p:nvPr/>
            </p:nvSpPr>
            <p:spPr>
              <a:xfrm>
                <a:off x="19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E</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69" name="Line 49"/>
              <p:cNvSpPr>
                <a:spLocks noChangeShapeType="1"/>
              </p:cNvSpPr>
              <p:nvPr/>
            </p:nvSpPr>
            <p:spPr bwMode="auto">
              <a:xfrm>
                <a:off x="38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34833" name="Text Box 47"/>
            <p:cNvSpPr txBox="1"/>
            <p:nvPr/>
          </p:nvSpPr>
          <p:spPr>
            <a:xfrm>
              <a:off x="2294259" y="5999867"/>
              <a:ext cx="477541" cy="23870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1200" b="1" dirty="0">
                  <a:solidFill>
                    <a:schemeClr val="hlink"/>
                  </a:solidFill>
                  <a:latin typeface="Times New Roman" panose="02020603050405020304" pitchFamily="18" charset="0"/>
                </a:rPr>
                <a:t>  S4</a:t>
              </a:r>
              <a:endParaRPr lang="en-US" altLang="zh-CN" sz="12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1200" b="1" dirty="0">
                <a:solidFill>
                  <a:schemeClr val="hlink"/>
                </a:solidFill>
                <a:latin typeface="Times New Roman" panose="02020603050405020304" pitchFamily="18" charset="0"/>
              </a:endParaRPr>
            </a:p>
          </p:txBody>
        </p:sp>
        <p:sp>
          <p:nvSpPr>
            <p:cNvPr id="71" name="Line 49"/>
            <p:cNvSpPr>
              <a:spLocks noChangeShapeType="1"/>
            </p:cNvSpPr>
            <p:nvPr/>
          </p:nvSpPr>
          <p:spPr bwMode="auto">
            <a:xfrm>
              <a:off x="2490642" y="5661097"/>
              <a:ext cx="0" cy="33877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1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73" name="AutoShape 57"/>
          <p:cNvSpPr/>
          <p:nvPr/>
        </p:nvSpPr>
        <p:spPr>
          <a:xfrm rot="-5400000">
            <a:off x="2662238" y="6057900"/>
            <a:ext cx="561975" cy="625475"/>
          </a:xfrm>
          <a:prstGeom prst="upArrow">
            <a:avLst>
              <a:gd name="adj1" fmla="val 50000"/>
              <a:gd name="adj2" fmla="val 25006"/>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a:t>
            </a:r>
            <a:r>
              <a:rPr lang="en-US" altLang="zh-CN" sz="1400" b="1" dirty="0">
                <a:solidFill>
                  <a:schemeClr val="hlink"/>
                </a:solidFill>
                <a:latin typeface="Times New Roman" panose="02020603050405020304" pitchFamily="18" charset="0"/>
              </a:rPr>
              <a:t>5</a:t>
            </a:r>
            <a:r>
              <a:rPr lang="zh-CN" altLang="en-US" sz="1400" b="1" dirty="0">
                <a:solidFill>
                  <a:schemeClr val="hlink"/>
                </a:solidFill>
                <a:latin typeface="Times New Roman" panose="02020603050405020304" pitchFamily="18" charset="0"/>
              </a:rPr>
              <a:t>）</a:t>
            </a:r>
            <a:endParaRPr lang="zh-CN" altLang="en-US" sz="1400" b="1" dirty="0">
              <a:solidFill>
                <a:schemeClr val="hlink"/>
              </a:solidFill>
              <a:latin typeface="Times New Roman" panose="02020603050405020304" pitchFamily="18" charset="0"/>
            </a:endParaRPr>
          </a:p>
        </p:txBody>
      </p:sp>
      <p:sp>
        <p:nvSpPr>
          <p:cNvPr id="74" name="AutoShape 57"/>
          <p:cNvSpPr/>
          <p:nvPr/>
        </p:nvSpPr>
        <p:spPr>
          <a:xfrm>
            <a:off x="1657350" y="3971925"/>
            <a:ext cx="561975" cy="625475"/>
          </a:xfrm>
          <a:prstGeom prst="upArrow">
            <a:avLst>
              <a:gd name="adj1" fmla="val 50000"/>
              <a:gd name="adj2" fmla="val 25006"/>
            </a:avLst>
          </a:prstGeom>
          <a:solidFill>
            <a:schemeClr val="tx1"/>
          </a:solidFill>
          <a:ln w="9525">
            <a:noFill/>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r>
              <a:rPr lang="zh-CN" altLang="en-US" sz="1400" b="1" dirty="0">
                <a:solidFill>
                  <a:schemeClr val="hlink"/>
                </a:solidFill>
                <a:latin typeface="Times New Roman" panose="02020603050405020304" pitchFamily="18" charset="0"/>
              </a:rPr>
              <a:t>（</a:t>
            </a:r>
            <a:r>
              <a:rPr lang="en-US" altLang="zh-CN" sz="1400" b="1" dirty="0">
                <a:solidFill>
                  <a:schemeClr val="hlink"/>
                </a:solidFill>
                <a:latin typeface="Times New Roman" panose="02020603050405020304" pitchFamily="18" charset="0"/>
              </a:rPr>
              <a:t>6</a:t>
            </a:r>
            <a:r>
              <a:rPr lang="zh-CN" altLang="en-US" sz="1400" b="1" dirty="0">
                <a:solidFill>
                  <a:schemeClr val="hlink"/>
                </a:solidFill>
                <a:latin typeface="Times New Roman" panose="02020603050405020304" pitchFamily="18" charset="0"/>
              </a:rPr>
              <a:t>）</a:t>
            </a:r>
            <a:endParaRPr lang="zh-CN" altLang="en-US" sz="1400" b="1" dirty="0">
              <a:solidFill>
                <a:schemeClr val="hlink"/>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0275"/>
                                        </p:tgtEl>
                                        <p:attrNameLst>
                                          <p:attrName>style.visibility</p:attrName>
                                        </p:attrNameLst>
                                      </p:cBhvr>
                                      <p:to>
                                        <p:strVal val="visible"/>
                                      </p:to>
                                    </p:set>
                                    <p:anim calcmode="lin" valueType="num">
                                      <p:cBhvr additive="base">
                                        <p:cTn id="12" dur="500" fill="hold"/>
                                        <p:tgtEl>
                                          <p:spTgt spid="180275"/>
                                        </p:tgtEl>
                                        <p:attrNameLst>
                                          <p:attrName>ppt_x</p:attrName>
                                        </p:attrNameLst>
                                      </p:cBhvr>
                                      <p:tavLst>
                                        <p:tav tm="0">
                                          <p:val>
                                            <p:strVal val="#ppt_x"/>
                                          </p:val>
                                        </p:tav>
                                        <p:tav tm="100000">
                                          <p:val>
                                            <p:strVal val="#ppt_x"/>
                                          </p:val>
                                        </p:tav>
                                      </p:tavLst>
                                    </p:anim>
                                    <p:anim calcmode="lin" valueType="num">
                                      <p:cBhvr additive="base">
                                        <p:cTn id="13" dur="500" fill="hold"/>
                                        <p:tgtEl>
                                          <p:spTgt spid="18027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80276"/>
                                        </p:tgtEl>
                                        <p:attrNameLst>
                                          <p:attrName>style.visibility</p:attrName>
                                        </p:attrNameLst>
                                      </p:cBhvr>
                                      <p:to>
                                        <p:strVal val="visible"/>
                                      </p:to>
                                    </p:set>
                                    <p:animEffect transition="in" filter="fade">
                                      <p:cBhvr>
                                        <p:cTn id="22" dur="1000"/>
                                        <p:tgtEl>
                                          <p:spTgt spid="180276"/>
                                        </p:tgtEl>
                                      </p:cBhvr>
                                    </p:animEffect>
                                    <p:anim calcmode="lin" valueType="num">
                                      <p:cBhvr>
                                        <p:cTn id="23" dur="1000" fill="hold"/>
                                        <p:tgtEl>
                                          <p:spTgt spid="180276"/>
                                        </p:tgtEl>
                                        <p:attrNameLst>
                                          <p:attrName>ppt_x</p:attrName>
                                        </p:attrNameLst>
                                      </p:cBhvr>
                                      <p:tavLst>
                                        <p:tav tm="0">
                                          <p:val>
                                            <p:strVal val="#ppt_x"/>
                                          </p:val>
                                        </p:tav>
                                        <p:tav tm="100000">
                                          <p:val>
                                            <p:strVal val="#ppt_x"/>
                                          </p:val>
                                        </p:tav>
                                      </p:tavLst>
                                    </p:anim>
                                    <p:anim calcmode="lin" valueType="num">
                                      <p:cBhvr>
                                        <p:cTn id="24" dur="1000" fill="hold"/>
                                        <p:tgtEl>
                                          <p:spTgt spid="18027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0277"/>
                                        </p:tgtEl>
                                        <p:attrNameLst>
                                          <p:attrName>style.visibility</p:attrName>
                                        </p:attrNameLst>
                                      </p:cBhvr>
                                      <p:to>
                                        <p:strVal val="visible"/>
                                      </p:to>
                                    </p:set>
                                    <p:anim calcmode="lin" valueType="num">
                                      <p:cBhvr additive="base">
                                        <p:cTn id="34" dur="500" fill="hold"/>
                                        <p:tgtEl>
                                          <p:spTgt spid="180277"/>
                                        </p:tgtEl>
                                        <p:attrNameLst>
                                          <p:attrName>ppt_x</p:attrName>
                                        </p:attrNameLst>
                                      </p:cBhvr>
                                      <p:tavLst>
                                        <p:tav tm="0">
                                          <p:val>
                                            <p:strVal val="#ppt_x"/>
                                          </p:val>
                                        </p:tav>
                                        <p:tav tm="100000">
                                          <p:val>
                                            <p:strVal val="#ppt_x"/>
                                          </p:val>
                                        </p:tav>
                                      </p:tavLst>
                                    </p:anim>
                                    <p:anim calcmode="lin" valueType="num">
                                      <p:cBhvr additive="base">
                                        <p:cTn id="35" dur="500" fill="hold"/>
                                        <p:tgtEl>
                                          <p:spTgt spid="18027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80281"/>
                                        </p:tgtEl>
                                        <p:attrNameLst>
                                          <p:attrName>style.visibility</p:attrName>
                                        </p:attrNameLst>
                                      </p:cBhvr>
                                      <p:to>
                                        <p:strVal val="visible"/>
                                      </p:to>
                                    </p:set>
                                    <p:animEffect transition="in" filter="barn(inVertical)">
                                      <p:cBhvr>
                                        <p:cTn id="44" dur="500"/>
                                        <p:tgtEl>
                                          <p:spTgt spid="180281"/>
                                        </p:tgtEl>
                                      </p:cBhvr>
                                    </p:animEffect>
                                  </p:childTnLst>
                                </p:cTn>
                              </p:par>
                              <p:par>
                                <p:cTn id="45" presetID="16" presetClass="entr" presetSubtype="21"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barn(inVertical)">
                                      <p:cBhvr>
                                        <p:cTn id="47" dur="500"/>
                                        <p:tgtEl>
                                          <p:spTgt spid="5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16" presetClass="entr" presetSubtype="21"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barn(inVertical)">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75" grpId="0" bldLvl="0" animBg="1"/>
      <p:bldP spid="180276" grpId="0" bldLvl="0" animBg="1"/>
      <p:bldP spid="180277" grpId="0" bldLvl="0" animBg="1"/>
      <p:bldP spid="180281" grpId="0" bldLvl="0" animBg="1"/>
      <p:bldP spid="73" grpId="0" bldLvl="0" animBg="1"/>
      <p:bldP spid="7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noChangeArrowheads="1"/>
          </p:cNvSpPr>
          <p:nvPr>
            <p:ph type="title" idx="4294967295"/>
          </p:nvPr>
        </p:nvSpPr>
        <p:spPr>
          <a:xfrm>
            <a:off x="395288" y="404813"/>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自底向上法</a:t>
            </a:r>
            <a:r>
              <a:rPr kumimoji="0" lang="en-US" altLang="zh-CN"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(bottom-up integration)</a:t>
            </a:r>
            <a:endParaRPr kumimoji="0" lang="zh-CN" altLang="en-US" sz="40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5363" name="Rectangle 3"/>
          <p:cNvSpPr>
            <a:spLocks noGrp="1" noChangeArrowheads="1"/>
          </p:cNvSpPr>
          <p:nvPr>
            <p:ph type="body" idx="1"/>
          </p:nvPr>
        </p:nvSpPr>
        <p:spPr>
          <a:xfrm>
            <a:off x="395288" y="1484313"/>
            <a:ext cx="8280400" cy="4897438"/>
          </a:xfrm>
        </p:spPr>
        <p:txBody>
          <a:bodyPr vert="horz" wrap="square" lIns="91440" tIns="45720" rIns="91440" bIns="45720" numCol="1" anchor="t" anchorCtr="0" compatLnSpc="1"/>
          <a:lstStyle/>
          <a:p>
            <a:pPr marL="342900" marR="0" lvl="0" indent="-342900" algn="l" defTabSz="914400" rtl="0" eaLnBrk="1" fontAlgn="base" latinLnBrk="0" hangingPunct="1">
              <a:lnSpc>
                <a:spcPct val="115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自底向上法：</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15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按结构图自下而上，</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从程序模块结构的</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mn-ea"/>
                <a:cs typeface="+mn-cs"/>
              </a:rPr>
              <a:t>最</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底</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mn-ea"/>
                <a:cs typeface="+mn-cs"/>
              </a:rPr>
              <a:t>层</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rPr>
              <a:t>模块开始集成和测试。</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15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由于是从最底层开始集成，</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对于一个给定层次的模块，它的子模块（包括子模块的所有下属模块）已经集成并测试完成，</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所以</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不再需要使用桩模块</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进行辅助测试。而是</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使用驱动模块</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15000"/>
              </a:lnSpc>
              <a:spcBef>
                <a:spcPct val="50000"/>
              </a:spcBef>
              <a:spcAft>
                <a:spcPct val="0"/>
              </a:spcAft>
              <a:buClr>
                <a:schemeClr val="hlink"/>
              </a:buClr>
              <a:buSzPct val="70000"/>
              <a:buFont typeface="Wingdings" panose="05000000000000000000" pitchFamily="2" charset="2"/>
              <a:buNone/>
              <a:defRPr/>
            </a:pPr>
            <a:r>
              <a:rPr kumimoji="0" lang="zh-CN" altLang="en-US" sz="3200" b="1" i="0" u="none" strike="noStrike" kern="1200" cap="none" spc="0" normalizeH="0" baseline="0" noProof="0" smtClean="0">
                <a:ln>
                  <a:noFill/>
                </a:ln>
                <a:solidFill>
                  <a:schemeClr val="hlink"/>
                </a:solidFill>
                <a:effectLst>
                  <a:outerShdw blurRad="38100" dist="38100" dir="2700000" algn="tl">
                    <a:srgbClr val="C0C0C0"/>
                  </a:outerShdw>
                </a:effectLst>
                <a:uLnTx/>
                <a:uFillTx/>
                <a:latin typeface="+mn-lt"/>
                <a:ea typeface="+mn-ea"/>
                <a:cs typeface="+mn-cs"/>
              </a:rPr>
              <a:t>    </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out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3">
                                            <p:txEl>
                                              <p:charRg st="0" end="7"/>
                                            </p:txEl>
                                          </p:spTgt>
                                        </p:tgtEl>
                                        <p:attrNameLst>
                                          <p:attrName>style.visibility</p:attrName>
                                        </p:attrNameLst>
                                      </p:cBhvr>
                                      <p:to>
                                        <p:strVal val="visible"/>
                                      </p:to>
                                    </p:set>
                                    <p:animEffect transition="in" filter="wipe(left)">
                                      <p:cBhvr>
                                        <p:cTn id="12" dur="500"/>
                                        <p:tgtEl>
                                          <p:spTgt spid="15363">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3">
                                            <p:txEl>
                                              <p:charRg st="7" end="38"/>
                                            </p:txEl>
                                          </p:spTgt>
                                        </p:tgtEl>
                                        <p:attrNameLst>
                                          <p:attrName>style.visibility</p:attrName>
                                        </p:attrNameLst>
                                      </p:cBhvr>
                                      <p:to>
                                        <p:strVal val="visible"/>
                                      </p:to>
                                    </p:set>
                                    <p:animEffect transition="in" filter="wipe(left)">
                                      <p:cBhvr>
                                        <p:cTn id="17" dur="500"/>
                                        <p:tgtEl>
                                          <p:spTgt spid="15363">
                                            <p:txEl>
                                              <p:charRg st="7" end="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363">
                                            <p:txEl>
                                              <p:charRg st="38" end="119"/>
                                            </p:txEl>
                                          </p:spTgt>
                                        </p:tgtEl>
                                        <p:attrNameLst>
                                          <p:attrName>style.visibility</p:attrName>
                                        </p:attrNameLst>
                                      </p:cBhvr>
                                      <p:to>
                                        <p:strVal val="visible"/>
                                      </p:to>
                                    </p:set>
                                    <p:animEffect transition="in" filter="wipe(left)">
                                      <p:cBhvr>
                                        <p:cTn id="22" dur="500"/>
                                        <p:tgtEl>
                                          <p:spTgt spid="15363">
                                            <p:txEl>
                                              <p:charRg st="38" end="11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363">
                                            <p:txEl>
                                              <p:charRg st="119" end="124"/>
                                            </p:txEl>
                                          </p:spTgt>
                                        </p:tgtEl>
                                        <p:attrNameLst>
                                          <p:attrName>style.visibility</p:attrName>
                                        </p:attrNameLst>
                                      </p:cBhvr>
                                      <p:to>
                                        <p:strVal val="visible"/>
                                      </p:to>
                                    </p:set>
                                    <p:animEffect transition="in" filter="wipe(left)">
                                      <p:cBhvr>
                                        <p:cTn id="27" dur="500"/>
                                        <p:tgtEl>
                                          <p:spTgt spid="15363">
                                            <p:txEl>
                                              <p:charRg st="119"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ChangeArrowheads="1"/>
          </p:cNvSpPr>
          <p:nvPr>
            <p:ph type="title" idx="4294967295"/>
          </p:nvPr>
        </p:nvSpPr>
        <p:spPr>
          <a:xfrm>
            <a:off x="395288" y="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采用自底向上增量式测试方法进行集成测试</a:t>
            </a:r>
            <a:endPar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grpSp>
        <p:nvGrpSpPr>
          <p:cNvPr id="2" name="Group 4"/>
          <p:cNvGrpSpPr/>
          <p:nvPr/>
        </p:nvGrpSpPr>
        <p:grpSpPr>
          <a:xfrm>
            <a:off x="533400" y="1295400"/>
            <a:ext cx="3810000" cy="2514600"/>
            <a:chOff x="240" y="768"/>
            <a:chExt cx="1872" cy="1536"/>
          </a:xfrm>
        </p:grpSpPr>
        <p:grpSp>
          <p:nvGrpSpPr>
            <p:cNvPr id="38958" name="Group 5"/>
            <p:cNvGrpSpPr/>
            <p:nvPr/>
          </p:nvGrpSpPr>
          <p:grpSpPr>
            <a:xfrm>
              <a:off x="384" y="864"/>
              <a:ext cx="1558" cy="1264"/>
              <a:chOff x="432" y="912"/>
              <a:chExt cx="1558" cy="1168"/>
            </a:xfrm>
          </p:grpSpPr>
          <p:sp>
            <p:nvSpPr>
              <p:cNvPr id="38960" name="Text Box 6"/>
              <p:cNvSpPr txBox="1"/>
              <p:nvPr/>
            </p:nvSpPr>
            <p:spPr>
              <a:xfrm>
                <a:off x="1077" y="912"/>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8961" name="Text Box 7"/>
              <p:cNvSpPr txBox="1"/>
              <p:nvPr/>
            </p:nvSpPr>
            <p:spPr>
              <a:xfrm>
                <a:off x="432"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8962" name="Text Box 8"/>
              <p:cNvSpPr txBox="1"/>
              <p:nvPr/>
            </p:nvSpPr>
            <p:spPr>
              <a:xfrm>
                <a:off x="1077" y="1339"/>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8963" name="Text Box 9"/>
              <p:cNvSpPr txBox="1"/>
              <p:nvPr/>
            </p:nvSpPr>
            <p:spPr>
              <a:xfrm>
                <a:off x="1723" y="1339"/>
                <a:ext cx="267"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8964" name="Text Box 10"/>
              <p:cNvSpPr txBox="1"/>
              <p:nvPr/>
            </p:nvSpPr>
            <p:spPr>
              <a:xfrm>
                <a:off x="432"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38965" name="Text Box 11"/>
              <p:cNvSpPr txBox="1"/>
              <p:nvPr/>
            </p:nvSpPr>
            <p:spPr>
              <a:xfrm>
                <a:off x="1728" y="1824"/>
                <a:ext cx="258" cy="256"/>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dirty="0">
                  <a:solidFill>
                    <a:schemeClr val="hlink"/>
                  </a:solidFill>
                  <a:latin typeface="Times New Roman" panose="02020603050405020304" pitchFamily="18" charset="0"/>
                </a:endParaRPr>
              </a:p>
            </p:txBody>
          </p:sp>
          <p:sp>
            <p:nvSpPr>
              <p:cNvPr id="177164" name="Line 12"/>
              <p:cNvSpPr>
                <a:spLocks noChangeShapeType="1"/>
              </p:cNvSpPr>
              <p:nvPr/>
            </p:nvSpPr>
            <p:spPr bwMode="auto">
              <a:xfrm flipH="1">
                <a:off x="561" y="1168"/>
                <a:ext cx="516"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165" name="Line 13"/>
              <p:cNvSpPr>
                <a:spLocks noChangeShapeType="1"/>
              </p:cNvSpPr>
              <p:nvPr/>
            </p:nvSpPr>
            <p:spPr bwMode="auto">
              <a:xfrm>
                <a:off x="1335" y="1168"/>
                <a:ext cx="517"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166" name="Line 14"/>
              <p:cNvSpPr>
                <a:spLocks noChangeShapeType="1"/>
              </p:cNvSpPr>
              <p:nvPr/>
            </p:nvSpPr>
            <p:spPr bwMode="auto">
              <a:xfrm>
                <a:off x="1206" y="1168"/>
                <a:ext cx="0" cy="171"/>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167" name="Line 15"/>
              <p:cNvSpPr>
                <a:spLocks noChangeShapeType="1"/>
              </p:cNvSpPr>
              <p:nvPr/>
            </p:nvSpPr>
            <p:spPr bwMode="auto">
              <a:xfrm>
                <a:off x="528"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168" name="Line 16"/>
              <p:cNvSpPr>
                <a:spLocks noChangeShapeType="1"/>
              </p:cNvSpPr>
              <p:nvPr/>
            </p:nvSpPr>
            <p:spPr bwMode="auto">
              <a:xfrm>
                <a:off x="1872" y="1584"/>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38959" name="Rectangle 17"/>
            <p:cNvSpPr/>
            <p:nvPr/>
          </p:nvSpPr>
          <p:spPr>
            <a:xfrm>
              <a:off x="240" y="768"/>
              <a:ext cx="1872" cy="1536"/>
            </a:xfrm>
            <a:prstGeom prst="rect">
              <a:avLst/>
            </a:prstGeom>
            <a:noFill/>
            <a:ln w="28575" cap="flat" cmpd="sng">
              <a:solidFill>
                <a:schemeClr val="hlink"/>
              </a:solidFill>
              <a:prstDash val="dash"/>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lgn="ctr">
                <a:spcBef>
                  <a:spcPct val="0"/>
                </a:spcBef>
                <a:buClrTx/>
                <a:buSzTx/>
                <a:buFontTx/>
                <a:buNone/>
              </a:pPr>
              <a:endParaRPr lang="zh-CN" altLang="en-US" sz="2400" b="1" dirty="0">
                <a:solidFill>
                  <a:schemeClr val="hlink"/>
                </a:solidFill>
                <a:latin typeface="Times New Roman" panose="02020603050405020304" pitchFamily="18" charset="0"/>
              </a:endParaRPr>
            </a:p>
          </p:txBody>
        </p:sp>
      </p:grpSp>
      <p:grpSp>
        <p:nvGrpSpPr>
          <p:cNvPr id="4" name="Group 27"/>
          <p:cNvGrpSpPr/>
          <p:nvPr/>
        </p:nvGrpSpPr>
        <p:grpSpPr>
          <a:xfrm>
            <a:off x="2514600" y="4495800"/>
            <a:ext cx="587375" cy="1676400"/>
            <a:chOff x="3893" y="946"/>
            <a:chExt cx="322" cy="700"/>
          </a:xfrm>
        </p:grpSpPr>
        <p:sp>
          <p:nvSpPr>
            <p:cNvPr id="38955" name="Text Box 28"/>
            <p:cNvSpPr txBox="1"/>
            <p:nvPr/>
          </p:nvSpPr>
          <p:spPr>
            <a:xfrm>
              <a:off x="3893" y="946"/>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d2</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56" name="Text Box 29"/>
            <p:cNvSpPr txBox="1"/>
            <p:nvPr/>
          </p:nvSpPr>
          <p:spPr>
            <a:xfrm>
              <a:off x="3893" y="1413"/>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p:txBody>
        </p:sp>
        <p:sp>
          <p:nvSpPr>
            <p:cNvPr id="177182" name="Line 30"/>
            <p:cNvSpPr>
              <a:spLocks noChangeShapeType="1"/>
            </p:cNvSpPr>
            <p:nvPr/>
          </p:nvSpPr>
          <p:spPr bwMode="auto">
            <a:xfrm>
              <a:off x="4022" y="1179"/>
              <a:ext cx="0" cy="235"/>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5" name="Group 31"/>
          <p:cNvGrpSpPr/>
          <p:nvPr/>
        </p:nvGrpSpPr>
        <p:grpSpPr>
          <a:xfrm>
            <a:off x="838200" y="4495800"/>
            <a:ext cx="601663" cy="1676400"/>
            <a:chOff x="528" y="2362"/>
            <a:chExt cx="331" cy="766"/>
          </a:xfrm>
        </p:grpSpPr>
        <p:sp>
          <p:nvSpPr>
            <p:cNvPr id="38952" name="Text Box 32"/>
            <p:cNvSpPr txBox="1"/>
            <p:nvPr/>
          </p:nvSpPr>
          <p:spPr>
            <a:xfrm>
              <a:off x="528" y="2362"/>
              <a:ext cx="323"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d1</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53" name="Text Box 33"/>
            <p:cNvSpPr txBox="1"/>
            <p:nvPr/>
          </p:nvSpPr>
          <p:spPr>
            <a:xfrm>
              <a:off x="537" y="2895"/>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7186" name="Line 34"/>
            <p:cNvSpPr>
              <a:spLocks noChangeShapeType="1"/>
            </p:cNvSpPr>
            <p:nvPr/>
          </p:nvSpPr>
          <p:spPr bwMode="auto">
            <a:xfrm>
              <a:off x="684" y="2591"/>
              <a:ext cx="0" cy="310"/>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6" name="Group 35"/>
          <p:cNvGrpSpPr/>
          <p:nvPr/>
        </p:nvGrpSpPr>
        <p:grpSpPr>
          <a:xfrm>
            <a:off x="4038600" y="4495800"/>
            <a:ext cx="587375" cy="1676400"/>
            <a:chOff x="1810" y="2347"/>
            <a:chExt cx="322" cy="766"/>
          </a:xfrm>
        </p:grpSpPr>
        <p:sp>
          <p:nvSpPr>
            <p:cNvPr id="38949" name="Text Box 36"/>
            <p:cNvSpPr txBox="1"/>
            <p:nvPr/>
          </p:nvSpPr>
          <p:spPr>
            <a:xfrm>
              <a:off x="1810" y="2347"/>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d3</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50" name="Text Box 37"/>
            <p:cNvSpPr txBox="1"/>
            <p:nvPr/>
          </p:nvSpPr>
          <p:spPr>
            <a:xfrm>
              <a:off x="1810" y="2880"/>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7190" name="Line 38"/>
            <p:cNvSpPr>
              <a:spLocks noChangeShapeType="1"/>
            </p:cNvSpPr>
            <p:nvPr/>
          </p:nvSpPr>
          <p:spPr bwMode="auto">
            <a:xfrm flipH="1">
              <a:off x="1975" y="2591"/>
              <a:ext cx="1" cy="27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7" name="Group 39"/>
          <p:cNvGrpSpPr/>
          <p:nvPr/>
        </p:nvGrpSpPr>
        <p:grpSpPr>
          <a:xfrm>
            <a:off x="5715000" y="3962400"/>
            <a:ext cx="609600" cy="2133600"/>
            <a:chOff x="3054" y="946"/>
            <a:chExt cx="341" cy="1160"/>
          </a:xfrm>
        </p:grpSpPr>
        <p:sp>
          <p:nvSpPr>
            <p:cNvPr id="38944" name="Text Box 40"/>
            <p:cNvSpPr txBox="1"/>
            <p:nvPr/>
          </p:nvSpPr>
          <p:spPr>
            <a:xfrm>
              <a:off x="3054" y="946"/>
              <a:ext cx="323"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d4</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45" name="Text Box 41"/>
            <p:cNvSpPr txBox="1"/>
            <p:nvPr/>
          </p:nvSpPr>
          <p:spPr>
            <a:xfrm>
              <a:off x="3054" y="1413"/>
              <a:ext cx="323"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46" name="Text Box 42"/>
            <p:cNvSpPr txBox="1"/>
            <p:nvPr/>
          </p:nvSpPr>
          <p:spPr>
            <a:xfrm>
              <a:off x="3072" y="1872"/>
              <a:ext cx="323"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7195" name="Line 43"/>
            <p:cNvSpPr>
              <a:spLocks noChangeShapeType="1"/>
            </p:cNvSpPr>
            <p:nvPr/>
          </p:nvSpPr>
          <p:spPr bwMode="auto">
            <a:xfrm>
              <a:off x="3216" y="1200"/>
              <a:ext cx="0" cy="23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196" name="Line 44"/>
            <p:cNvSpPr>
              <a:spLocks noChangeShapeType="1"/>
            </p:cNvSpPr>
            <p:nvPr/>
          </p:nvSpPr>
          <p:spPr bwMode="auto">
            <a:xfrm>
              <a:off x="3216" y="1632"/>
              <a:ext cx="0" cy="240"/>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grpSp>
        <p:nvGrpSpPr>
          <p:cNvPr id="8" name="Group 45"/>
          <p:cNvGrpSpPr/>
          <p:nvPr/>
        </p:nvGrpSpPr>
        <p:grpSpPr>
          <a:xfrm>
            <a:off x="7391400" y="3962400"/>
            <a:ext cx="609600" cy="2133600"/>
            <a:chOff x="3936" y="912"/>
            <a:chExt cx="333" cy="1160"/>
          </a:xfrm>
        </p:grpSpPr>
        <p:sp>
          <p:nvSpPr>
            <p:cNvPr id="38939" name="Text Box 46"/>
            <p:cNvSpPr txBox="1"/>
            <p:nvPr/>
          </p:nvSpPr>
          <p:spPr>
            <a:xfrm>
              <a:off x="3947" y="912"/>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d5</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40" name="Text Box 47"/>
            <p:cNvSpPr txBox="1"/>
            <p:nvPr/>
          </p:nvSpPr>
          <p:spPr>
            <a:xfrm>
              <a:off x="3936" y="1838"/>
              <a:ext cx="322" cy="234"/>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41" name="Text Box 48"/>
            <p:cNvSpPr txBox="1"/>
            <p:nvPr/>
          </p:nvSpPr>
          <p:spPr>
            <a:xfrm>
              <a:off x="3947" y="1379"/>
              <a:ext cx="322" cy="233"/>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7201" name="Line 49"/>
            <p:cNvSpPr>
              <a:spLocks noChangeShapeType="1"/>
            </p:cNvSpPr>
            <p:nvPr/>
          </p:nvSpPr>
          <p:spPr bwMode="auto">
            <a:xfrm>
              <a:off x="4076" y="1145"/>
              <a:ext cx="0" cy="23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02" name="Line 50"/>
            <p:cNvSpPr>
              <a:spLocks noChangeShapeType="1"/>
            </p:cNvSpPr>
            <p:nvPr/>
          </p:nvSpPr>
          <p:spPr bwMode="auto">
            <a:xfrm>
              <a:off x="4080" y="1632"/>
              <a:ext cx="0" cy="19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177204" name="AutoShape 52"/>
          <p:cNvSpPr>
            <a:spLocks noChangeArrowheads="1"/>
          </p:cNvSpPr>
          <p:nvPr/>
        </p:nvSpPr>
        <p:spPr bwMode="auto">
          <a:xfrm>
            <a:off x="1676400" y="4953000"/>
            <a:ext cx="685800" cy="609600"/>
          </a:xfrm>
          <a:prstGeom prst="rightArrow">
            <a:avLst>
              <a:gd name="adj1" fmla="val 50000"/>
              <a:gd name="adj2" fmla="val 28125"/>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05" name="AutoShape 53"/>
          <p:cNvSpPr>
            <a:spLocks noChangeArrowheads="1"/>
          </p:cNvSpPr>
          <p:nvPr/>
        </p:nvSpPr>
        <p:spPr bwMode="auto">
          <a:xfrm>
            <a:off x="3276600" y="4953000"/>
            <a:ext cx="609600" cy="609600"/>
          </a:xfrm>
          <a:prstGeom prst="rightArrow">
            <a:avLst>
              <a:gd name="adj1" fmla="val 50000"/>
              <a:gd name="adj2" fmla="val 25000"/>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06" name="AutoShape 54"/>
          <p:cNvSpPr>
            <a:spLocks noChangeArrowheads="1"/>
          </p:cNvSpPr>
          <p:nvPr/>
        </p:nvSpPr>
        <p:spPr bwMode="auto">
          <a:xfrm>
            <a:off x="4876800" y="4953000"/>
            <a:ext cx="609600" cy="609600"/>
          </a:xfrm>
          <a:prstGeom prst="rightArrow">
            <a:avLst>
              <a:gd name="adj1" fmla="val 50000"/>
              <a:gd name="adj2" fmla="val 25000"/>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07" name="AutoShape 55"/>
          <p:cNvSpPr>
            <a:spLocks noChangeArrowheads="1"/>
          </p:cNvSpPr>
          <p:nvPr/>
        </p:nvSpPr>
        <p:spPr bwMode="auto">
          <a:xfrm>
            <a:off x="6553200" y="4953000"/>
            <a:ext cx="609600" cy="609600"/>
          </a:xfrm>
          <a:prstGeom prst="rightArrow">
            <a:avLst>
              <a:gd name="adj1" fmla="val 50000"/>
              <a:gd name="adj2" fmla="val 25000"/>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nvGrpSpPr>
          <p:cNvPr id="9" name="Group 56"/>
          <p:cNvGrpSpPr/>
          <p:nvPr/>
        </p:nvGrpSpPr>
        <p:grpSpPr>
          <a:xfrm>
            <a:off x="5181600" y="1371600"/>
            <a:ext cx="3430588" cy="2057400"/>
            <a:chOff x="192" y="2544"/>
            <a:chExt cx="2305" cy="1296"/>
          </a:xfrm>
        </p:grpSpPr>
        <p:sp>
          <p:nvSpPr>
            <p:cNvPr id="38928" name="Text Box 57"/>
            <p:cNvSpPr txBox="1"/>
            <p:nvPr/>
          </p:nvSpPr>
          <p:spPr>
            <a:xfrm>
              <a:off x="1191" y="2544"/>
              <a:ext cx="339" cy="228"/>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A</a:t>
              </a:r>
              <a:endParaRPr lang="en-US" altLang="zh-CN" sz="2000" b="1" dirty="0">
                <a:solidFill>
                  <a:schemeClr val="hlink"/>
                </a:solidFill>
                <a:latin typeface="Times New Roman" panose="02020603050405020304" pitchFamily="18" charset="0"/>
              </a:endParaRPr>
            </a:p>
          </p:txBody>
        </p:sp>
        <p:sp>
          <p:nvSpPr>
            <p:cNvPr id="38929" name="Text Box 58"/>
            <p:cNvSpPr txBox="1"/>
            <p:nvPr/>
          </p:nvSpPr>
          <p:spPr>
            <a:xfrm>
              <a:off x="192" y="3057"/>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B</a:t>
              </a:r>
              <a:endParaRPr lang="en-US" altLang="zh-CN" sz="2000" b="1" dirty="0">
                <a:solidFill>
                  <a:schemeClr val="hlink"/>
                </a:solidFill>
                <a:latin typeface="Times New Roman" panose="02020603050405020304" pitchFamily="18" charset="0"/>
              </a:endParaRPr>
            </a:p>
          </p:txBody>
        </p:sp>
        <p:sp>
          <p:nvSpPr>
            <p:cNvPr id="38930" name="Text Box 59"/>
            <p:cNvSpPr txBox="1"/>
            <p:nvPr/>
          </p:nvSpPr>
          <p:spPr>
            <a:xfrm>
              <a:off x="1191"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C</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31" name="Text Box 60"/>
            <p:cNvSpPr txBox="1"/>
            <p:nvPr/>
          </p:nvSpPr>
          <p:spPr>
            <a:xfrm>
              <a:off x="2113" y="3057"/>
              <a:ext cx="383"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D</a:t>
              </a:r>
              <a:endParaRPr lang="en-US" altLang="zh-CN" sz="2000" b="1" dirty="0">
                <a:solidFill>
                  <a:schemeClr val="hlink"/>
                </a:solidFill>
                <a:latin typeface="Times New Roman" panose="02020603050405020304" pitchFamily="18" charset="0"/>
              </a:endParaRPr>
            </a:p>
          </p:txBody>
        </p:sp>
        <p:sp>
          <p:nvSpPr>
            <p:cNvPr id="177213" name="Line 61"/>
            <p:cNvSpPr>
              <a:spLocks noChangeShapeType="1"/>
            </p:cNvSpPr>
            <p:nvPr/>
          </p:nvSpPr>
          <p:spPr bwMode="auto">
            <a:xfrm flipH="1">
              <a:off x="423" y="2753"/>
              <a:ext cx="768" cy="304"/>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14" name="Line 62"/>
            <p:cNvSpPr>
              <a:spLocks noChangeShapeType="1"/>
            </p:cNvSpPr>
            <p:nvPr/>
          </p:nvSpPr>
          <p:spPr bwMode="auto">
            <a:xfrm>
              <a:off x="1508" y="2775"/>
              <a:ext cx="756" cy="282"/>
            </a:xfrm>
            <a:prstGeom prst="line">
              <a:avLst/>
            </a:prstGeom>
            <a:noFill/>
            <a:ln w="9525">
              <a:solidFill>
                <a:schemeClr val="tx1"/>
              </a:solidFill>
              <a:round/>
            </a:ln>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15" name="Line 63"/>
            <p:cNvSpPr>
              <a:spLocks noChangeShapeType="1"/>
            </p:cNvSpPr>
            <p:nvPr/>
          </p:nvSpPr>
          <p:spPr bwMode="auto">
            <a:xfrm>
              <a:off x="1344" y="2784"/>
              <a:ext cx="0" cy="272"/>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8935" name="Text Box 64"/>
            <p:cNvSpPr txBox="1"/>
            <p:nvPr/>
          </p:nvSpPr>
          <p:spPr>
            <a:xfrm>
              <a:off x="19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E</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38936" name="Text Box 65"/>
            <p:cNvSpPr txBox="1"/>
            <p:nvPr/>
          </p:nvSpPr>
          <p:spPr>
            <a:xfrm>
              <a:off x="2112" y="3611"/>
              <a:ext cx="385" cy="229"/>
            </a:xfrm>
            <a:prstGeom prst="rect">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en-US" altLang="zh-CN" sz="2000" b="1" dirty="0">
                  <a:solidFill>
                    <a:schemeClr val="hlink"/>
                  </a:solidFill>
                  <a:latin typeface="Times New Roman" panose="02020603050405020304" pitchFamily="18" charset="0"/>
                </a:rPr>
                <a:t>  F</a:t>
              </a:r>
              <a:endParaRPr lang="en-US" altLang="zh-CN" sz="2000" b="1" dirty="0">
                <a:solidFill>
                  <a:schemeClr val="hlink"/>
                </a:solidFill>
                <a:latin typeface="Times New Roman" panose="02020603050405020304" pitchFamily="18" charset="0"/>
              </a:endParaRPr>
            </a:p>
            <a:p>
              <a:pPr marL="0" lvl="0" indent="0">
                <a:spcBef>
                  <a:spcPct val="0"/>
                </a:spcBef>
                <a:buClrTx/>
                <a:buSzTx/>
                <a:buFontTx/>
                <a:buNone/>
              </a:pPr>
              <a:endParaRPr lang="en-US" altLang="zh-CN" sz="2000" b="1" dirty="0">
                <a:solidFill>
                  <a:schemeClr val="hlink"/>
                </a:solidFill>
                <a:latin typeface="Times New Roman" panose="02020603050405020304" pitchFamily="18" charset="0"/>
              </a:endParaRPr>
            </a:p>
          </p:txBody>
        </p:sp>
        <p:sp>
          <p:nvSpPr>
            <p:cNvPr id="177218" name="Line 66"/>
            <p:cNvSpPr>
              <a:spLocks noChangeShapeType="1"/>
            </p:cNvSpPr>
            <p:nvPr/>
          </p:nvSpPr>
          <p:spPr bwMode="auto">
            <a:xfrm>
              <a:off x="38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19" name="Line 67"/>
            <p:cNvSpPr>
              <a:spLocks noChangeShapeType="1"/>
            </p:cNvSpPr>
            <p:nvPr/>
          </p:nvSpPr>
          <p:spPr bwMode="auto">
            <a:xfrm>
              <a:off x="2304" y="3286"/>
              <a:ext cx="0" cy="325"/>
            </a:xfrm>
            <a:prstGeom prst="line">
              <a:avLst/>
            </a:prstGeom>
            <a:noFill/>
            <a:ln w="9525">
              <a:solidFill>
                <a:schemeClr val="tx1"/>
              </a:solidFill>
              <a:round/>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177220" name="AutoShape 68"/>
          <p:cNvSpPr>
            <a:spLocks noChangeArrowheads="1"/>
          </p:cNvSpPr>
          <p:nvPr/>
        </p:nvSpPr>
        <p:spPr bwMode="auto">
          <a:xfrm>
            <a:off x="838200" y="3810000"/>
            <a:ext cx="609600" cy="609600"/>
          </a:xfrm>
          <a:prstGeom prst="downArrow">
            <a:avLst>
              <a:gd name="adj1" fmla="val 50000"/>
              <a:gd name="adj2" fmla="val 25000"/>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177221" name="AutoShape 69"/>
          <p:cNvSpPr>
            <a:spLocks noChangeArrowheads="1"/>
          </p:cNvSpPr>
          <p:nvPr/>
        </p:nvSpPr>
        <p:spPr bwMode="auto">
          <a:xfrm>
            <a:off x="7391400" y="3200400"/>
            <a:ext cx="609600" cy="685800"/>
          </a:xfrm>
          <a:prstGeom prst="upArrow">
            <a:avLst>
              <a:gd name="adj1" fmla="val 50000"/>
              <a:gd name="adj2" fmla="val 28125"/>
            </a:avLst>
          </a:prstGeom>
          <a:solidFill>
            <a:schemeClr val="tx1"/>
          </a:solid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out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77220"/>
                                        </p:tgtEl>
                                        <p:attrNameLst>
                                          <p:attrName>style.visibility</p:attrName>
                                        </p:attrNameLst>
                                      </p:cBhvr>
                                      <p:to>
                                        <p:strVal val="visible"/>
                                      </p:to>
                                    </p:set>
                                    <p:animEffect transition="in" filter="wipe(up)">
                                      <p:cBhvr>
                                        <p:cTn id="16" dur="500"/>
                                        <p:tgtEl>
                                          <p:spTgt spid="177220"/>
                                        </p:tgtEl>
                                      </p:cBhvr>
                                    </p:animEffect>
                                  </p:childTnLst>
                                </p:cTn>
                              </p:par>
                            </p:childTnLst>
                          </p:cTn>
                        </p:par>
                        <p:par>
                          <p:cTn id="17" fill="hold">
                            <p:stCondLst>
                              <p:cond delay="500"/>
                            </p:stCondLst>
                            <p:childTnLst>
                              <p:par>
                                <p:cTn id="18" presetID="5"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7204"/>
                                        </p:tgtEl>
                                        <p:attrNameLst>
                                          <p:attrName>style.visibility</p:attrName>
                                        </p:attrNameLst>
                                      </p:cBhvr>
                                      <p:to>
                                        <p:strVal val="visible"/>
                                      </p:to>
                                    </p:set>
                                    <p:animEffect transition="in" filter="wipe(left)">
                                      <p:cBhvr>
                                        <p:cTn id="25" dur="500"/>
                                        <p:tgtEl>
                                          <p:spTgt spid="177204"/>
                                        </p:tgtEl>
                                      </p:cBhvr>
                                    </p:animEffect>
                                  </p:childTnLst>
                                </p:cTn>
                              </p:par>
                            </p:childTnLst>
                          </p:cTn>
                        </p:par>
                        <p:par>
                          <p:cTn id="26" fill="hold">
                            <p:stCondLst>
                              <p:cond delay="500"/>
                            </p:stCondLst>
                            <p:childTnLst>
                              <p:par>
                                <p:cTn id="27" presetID="5" presetClass="entr" presetSubtype="1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heckerboard(across)">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77205"/>
                                        </p:tgtEl>
                                        <p:attrNameLst>
                                          <p:attrName>style.visibility</p:attrName>
                                        </p:attrNameLst>
                                      </p:cBhvr>
                                      <p:to>
                                        <p:strVal val="visible"/>
                                      </p:to>
                                    </p:set>
                                    <p:animEffect transition="in" filter="wipe(left)">
                                      <p:cBhvr>
                                        <p:cTn id="34" dur="500"/>
                                        <p:tgtEl>
                                          <p:spTgt spid="177205"/>
                                        </p:tgtEl>
                                      </p:cBhvr>
                                    </p:animEffect>
                                  </p:childTnLst>
                                </p:cTn>
                              </p:par>
                            </p:childTnLst>
                          </p:cTn>
                        </p:par>
                        <p:par>
                          <p:cTn id="35" fill="hold">
                            <p:stCondLst>
                              <p:cond delay="500"/>
                            </p:stCondLst>
                            <p:childTnLst>
                              <p:par>
                                <p:cTn id="36" presetID="5" presetClass="entr" presetSubtype="1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77206"/>
                                        </p:tgtEl>
                                        <p:attrNameLst>
                                          <p:attrName>style.visibility</p:attrName>
                                        </p:attrNameLst>
                                      </p:cBhvr>
                                      <p:to>
                                        <p:strVal val="visible"/>
                                      </p:to>
                                    </p:set>
                                    <p:animEffect transition="in" filter="wipe(left)">
                                      <p:cBhvr>
                                        <p:cTn id="43" dur="500"/>
                                        <p:tgtEl>
                                          <p:spTgt spid="177206"/>
                                        </p:tgtEl>
                                      </p:cBhvr>
                                    </p:animEffect>
                                  </p:childTnLst>
                                </p:cTn>
                              </p:par>
                            </p:childTnLst>
                          </p:cTn>
                        </p:par>
                        <p:par>
                          <p:cTn id="44" fill="hold">
                            <p:stCondLst>
                              <p:cond delay="500"/>
                            </p:stCondLst>
                            <p:childTnLst>
                              <p:par>
                                <p:cTn id="45" presetID="5" presetClass="entr" presetSubtype="1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checkerboard(across)">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7207"/>
                                        </p:tgtEl>
                                        <p:attrNameLst>
                                          <p:attrName>style.visibility</p:attrName>
                                        </p:attrNameLst>
                                      </p:cBhvr>
                                      <p:to>
                                        <p:strVal val="visible"/>
                                      </p:to>
                                    </p:set>
                                    <p:animEffect transition="in" filter="wipe(left)">
                                      <p:cBhvr>
                                        <p:cTn id="52" dur="500"/>
                                        <p:tgtEl>
                                          <p:spTgt spid="177207"/>
                                        </p:tgtEl>
                                      </p:cBhvr>
                                    </p:animEffect>
                                  </p:childTnLst>
                                </p:cTn>
                              </p:par>
                            </p:childTnLst>
                          </p:cTn>
                        </p:par>
                        <p:par>
                          <p:cTn id="53" fill="hold">
                            <p:stCondLst>
                              <p:cond delay="500"/>
                            </p:stCondLst>
                            <p:childTnLst>
                              <p:par>
                                <p:cTn id="54" presetID="5" presetClass="entr" presetSubtype="1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checkerboard(across)">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77221"/>
                                        </p:tgtEl>
                                        <p:attrNameLst>
                                          <p:attrName>style.visibility</p:attrName>
                                        </p:attrNameLst>
                                      </p:cBhvr>
                                      <p:to>
                                        <p:strVal val="visible"/>
                                      </p:to>
                                    </p:set>
                                    <p:animEffect transition="in" filter="wipe(down)">
                                      <p:cBhvr>
                                        <p:cTn id="61" dur="500"/>
                                        <p:tgtEl>
                                          <p:spTgt spid="177221"/>
                                        </p:tgtEl>
                                      </p:cBhvr>
                                    </p:animEffect>
                                  </p:childTnLst>
                                </p:cTn>
                              </p:par>
                            </p:childTnLst>
                          </p:cTn>
                        </p:par>
                        <p:par>
                          <p:cTn id="62" fill="hold">
                            <p:stCondLst>
                              <p:cond delay="500"/>
                            </p:stCondLst>
                            <p:childTnLst>
                              <p:par>
                                <p:cTn id="63" presetID="9" presetClass="entr" presetSubtype="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dissolve">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77204" grpId="0" bldLvl="0" animBg="1"/>
      <p:bldP spid="177205" grpId="0" bldLvl="0" animBg="1"/>
      <p:bldP spid="177206" grpId="0" bldLvl="0" animBg="1"/>
      <p:bldP spid="177207" grpId="0" bldLvl="0" animBg="1"/>
      <p:bldP spid="177220" grpId="0" bldLvl="0" animBg="1"/>
      <p:bldP spid="17722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3"/>
          <p:cNvSpPr>
            <a:spLocks noGrp="1" noChangeArrowheads="1"/>
          </p:cNvSpPr>
          <p:nvPr>
            <p:ph type="body" idx="1"/>
          </p:nvPr>
        </p:nvSpPr>
        <p:spPr>
          <a:xfrm>
            <a:off x="250825" y="333375"/>
            <a:ext cx="8291513" cy="5805488"/>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增量式测试</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方式不需要所有单元就绪，使单元测试与集成测试的重叠并行是可行的，测试时，若发现问题，一般可定位于新加入的单元。</a:t>
            </a:r>
            <a:endPar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适合于规模较大的应用。</a:t>
            </a:r>
            <a:endPar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79877" name="Text Box 5"/>
          <p:cNvSpPr txBox="1">
            <a:spLocks noChangeArrowheads="1"/>
          </p:cNvSpPr>
          <p:nvPr/>
        </p:nvSpPr>
        <p:spPr bwMode="auto">
          <a:xfrm>
            <a:off x="161290" y="4669155"/>
            <a:ext cx="9144000" cy="1844675"/>
          </a:xfrm>
          <a:prstGeom prst="rect">
            <a:avLst/>
          </a:prstGeom>
          <a:noFill/>
          <a:ln w="9525" algn="ctr">
            <a:noFill/>
            <a:miter lim="800000"/>
          </a:ln>
          <a:effectLst/>
        </p:spPr>
        <p:txBody>
          <a:bodyPr>
            <a:spAutoFit/>
          </a:bodyPr>
          <a:lstStyle/>
          <a:p>
            <a:pPr marL="342900" marR="0" indent="-342900" defTabSz="914400">
              <a:lnSpc>
                <a:spcPct val="105000"/>
              </a:lnSpc>
              <a:spcBef>
                <a:spcPct val="40000"/>
              </a:spcBef>
              <a:buClr>
                <a:schemeClr val="tx2"/>
              </a:buClr>
              <a:buSzPct val="80000"/>
              <a:buFont typeface="Wingdings" panose="05000000000000000000" pitchFamily="2" charset="2"/>
              <a:defRPr/>
            </a:pPr>
            <a:endParaRPr kumimoji="0" lang="zh-CN" altLang="en-US" sz="2800" b="1" kern="1200" cap="none" spc="0" normalizeH="0" baseline="0" noProof="0" dirty="0">
              <a:solidFill>
                <a:schemeClr val="accent2"/>
              </a:solidFill>
              <a:effectLst>
                <a:outerShdw blurRad="38100" dist="38100" dir="2700000" algn="tl">
                  <a:srgbClr val="000000"/>
                </a:outerShdw>
              </a:effectLst>
              <a:latin typeface="Arial" panose="020B0604020202020204" pitchFamily="34" charset="0"/>
              <a:ea typeface="隶书" pitchFamily="49" charset="-122"/>
              <a:cs typeface="+mn-cs"/>
            </a:endParaRPr>
          </a:p>
          <a:p>
            <a:pPr marL="342900" marR="0" indent="-342900" defTabSz="914400">
              <a:lnSpc>
                <a:spcPct val="105000"/>
              </a:lnSpc>
              <a:spcBef>
                <a:spcPct val="40000"/>
              </a:spcBef>
              <a:buClr>
                <a:schemeClr val="tx2"/>
              </a:buClr>
              <a:buSzPct val="80000"/>
              <a:buFont typeface="Wingdings" panose="05000000000000000000" pitchFamily="2" charset="2"/>
              <a:defRPr/>
            </a:pPr>
            <a:r>
              <a:rPr kumimoji="0" lang="zh-CN" altLang="en-US" sz="3200" kern="1200" cap="none" spc="0" normalizeH="0" baseline="0" noProof="0" dirty="0">
                <a:solidFill>
                  <a:schemeClr val="accent2"/>
                </a:solidFill>
                <a:effectLst>
                  <a:outerShdw blurRad="38100" dist="38100" dir="2700000" algn="tl">
                    <a:srgbClr val="000000"/>
                  </a:outerShdw>
                </a:effectLst>
                <a:latin typeface="Arial" panose="020B0604020202020204" pitchFamily="34" charset="0"/>
                <a:ea typeface="隶书" pitchFamily="49" charset="-122"/>
                <a:cs typeface="+mn-cs"/>
              </a:rPr>
              <a:t>增量式测试要比非增量式测试具有一定的优越性。</a:t>
            </a:r>
            <a:endParaRPr kumimoji="0" lang="zh-CN" altLang="en-US" sz="3200" kern="1200" cap="none" spc="0" normalizeH="0" baseline="0" noProof="0" dirty="0">
              <a:solidFill>
                <a:schemeClr val="accent2"/>
              </a:solidFill>
              <a:effectLst>
                <a:outerShdw blurRad="38100" dist="38100" dir="2700000" algn="tl">
                  <a:srgbClr val="000000"/>
                </a:outerShdw>
              </a:effectLst>
              <a:latin typeface="Arial" panose="020B0604020202020204" pitchFamily="34" charset="0"/>
              <a:ea typeface="隶书" pitchFamily="49" charset="-122"/>
              <a:cs typeface="+mn-cs"/>
            </a:endParaRPr>
          </a:p>
          <a:p>
            <a:pPr marL="342900" marR="0" indent="-342900" defTabSz="914400">
              <a:lnSpc>
                <a:spcPct val="90000"/>
              </a:lnSpc>
              <a:spcBef>
                <a:spcPct val="50000"/>
              </a:spcBef>
              <a:buClr>
                <a:schemeClr val="tx2"/>
              </a:buClr>
              <a:buSzPct val="80000"/>
              <a:buFont typeface="Wingdings" panose="05000000000000000000" pitchFamily="2" charset="2"/>
              <a:buChar char="n"/>
              <a:defRPr/>
            </a:pPr>
            <a:endParaRPr kumimoji="0" lang="zh-CN" altLang="en-US" sz="2800" kern="1200" cap="none" spc="0" normalizeH="0" baseline="0" noProof="0" dirty="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0">
                                            <p:txEl>
                                              <p:charRg st="0" end="3"/>
                                            </p:txEl>
                                          </p:spTgt>
                                        </p:tgtEl>
                                        <p:attrNameLst>
                                          <p:attrName>style.visibility</p:attrName>
                                        </p:attrNameLst>
                                      </p:cBhvr>
                                      <p:to>
                                        <p:strVal val="visible"/>
                                      </p:to>
                                    </p:set>
                                    <p:animEffect transition="in" filter="wipe(left)">
                                      <p:cBhvr>
                                        <p:cTn id="7" dur="500"/>
                                        <p:tgtEl>
                                          <p:spTgt spid="17410">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0">
                                            <p:txEl>
                                              <p:charRg st="3" end="70"/>
                                            </p:txEl>
                                          </p:spTgt>
                                        </p:tgtEl>
                                        <p:attrNameLst>
                                          <p:attrName>style.visibility</p:attrName>
                                        </p:attrNameLst>
                                      </p:cBhvr>
                                      <p:to>
                                        <p:strVal val="visible"/>
                                      </p:to>
                                    </p:set>
                                    <p:animEffect transition="in" filter="wipe(left)">
                                      <p:cBhvr>
                                        <p:cTn id="12" dur="500"/>
                                        <p:tgtEl>
                                          <p:spTgt spid="17410">
                                            <p:txEl>
                                              <p:charRg st="3" end="7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0">
                                            <p:txEl>
                                              <p:charRg st="70" end="85"/>
                                            </p:txEl>
                                          </p:spTgt>
                                        </p:tgtEl>
                                        <p:attrNameLst>
                                          <p:attrName>style.visibility</p:attrName>
                                        </p:attrNameLst>
                                      </p:cBhvr>
                                      <p:to>
                                        <p:strVal val="visible"/>
                                      </p:to>
                                    </p:set>
                                    <p:animEffect transition="in" filter="wipe(left)">
                                      <p:cBhvr>
                                        <p:cTn id="17" dur="500"/>
                                        <p:tgtEl>
                                          <p:spTgt spid="17410">
                                            <p:txEl>
                                              <p:charRg st="70" end="8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98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P spid="7987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482600" y="1196975"/>
            <a:ext cx="1295400" cy="1439863"/>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系统测试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左箭头标注 4"/>
          <p:cNvSpPr/>
          <p:nvPr/>
        </p:nvSpPr>
        <p:spPr>
          <a:xfrm>
            <a:off x="1778000" y="977900"/>
            <a:ext cx="6985000" cy="1878013"/>
          </a:xfrm>
          <a:prstGeom prst="leftArrowCallout">
            <a:avLst>
              <a:gd name="adj1" fmla="val 25000"/>
              <a:gd name="adj2" fmla="val 25000"/>
              <a:gd name="adj3" fmla="val 25000"/>
              <a:gd name="adj4" fmla="val 8838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82880" marR="0" lvl="0" indent="-182880" algn="l" defTabSz="914400" rtl="0" eaLnBrk="0" fontAlgn="auto" latinLnBrk="0" hangingPunct="0">
              <a:lnSpc>
                <a:spcPct val="100000"/>
              </a:lnSpc>
              <a:spcBef>
                <a:spcPct val="0"/>
              </a:spcBef>
              <a:spcAft>
                <a:spcPts val="0"/>
              </a:spcAft>
              <a:buClr>
                <a:schemeClr val="tx1">
                  <a:lumMod val="85000"/>
                  <a:lumOff val="15000"/>
                </a:schemeClr>
              </a:buClr>
              <a:buSzTx/>
              <a:buFontTx/>
              <a:buNone/>
              <a:defRPr/>
            </a:pP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检验所开发的软件能否</a:t>
            </a:r>
            <a:r>
              <a:rPr kumimoji="0" lang="zh-CN" altLang="en-US" sz="2400" b="0" i="0" u="none" strike="noStrike" kern="1200" cap="none" spc="0" normalizeH="0" baseline="0" noProof="0" dirty="0">
                <a:ln>
                  <a:noFill/>
                </a:ln>
                <a:solidFill>
                  <a:srgbClr val="C33DB9"/>
                </a:solidFill>
                <a:effectLst/>
                <a:uLnTx/>
                <a:uFillTx/>
                <a:latin typeface="宋体" panose="02010600030101010101" pitchFamily="2" charset="-122"/>
                <a:ea typeface="+mn-ea"/>
                <a:cs typeface="+mn-cs"/>
              </a:rPr>
              <a:t>满足所有</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功能和性能需求的最后手段。检验软件产品能否与系统的其他部分（比如，硬件、数据库及操作人员）协调工作。</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采用黑盒测试</a:t>
            </a:r>
            <a:r>
              <a:rPr kumimoji="0" lang="zh-CN" altLang="en-US" sz="24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rPr>
              <a:t>。</a:t>
            </a:r>
            <a:endParaRPr kumimoji="0" lang="zh-CN" altLang="en-US" sz="24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6" name="椭圆 5"/>
          <p:cNvSpPr/>
          <p:nvPr/>
        </p:nvSpPr>
        <p:spPr>
          <a:xfrm>
            <a:off x="468313" y="4095750"/>
            <a:ext cx="1835150" cy="1690688"/>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验收（用户）测试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左箭头标注 6"/>
          <p:cNvSpPr/>
          <p:nvPr/>
        </p:nvSpPr>
        <p:spPr>
          <a:xfrm>
            <a:off x="1944688" y="4221163"/>
            <a:ext cx="6983413" cy="1439863"/>
          </a:xfrm>
          <a:prstGeom prst="leftArrowCallout">
            <a:avLst>
              <a:gd name="adj1" fmla="val 25000"/>
              <a:gd name="adj2" fmla="val 25000"/>
              <a:gd name="adj3" fmla="val 25000"/>
              <a:gd name="adj4" fmla="val 8838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82880" marR="0" lvl="0" indent="-182880" algn="l" defTabSz="914400" rtl="0" eaLnBrk="0" fontAlgn="auto" latinLnBrk="0" hangingPunct="0">
              <a:lnSpc>
                <a:spcPct val="100000"/>
              </a:lnSpc>
              <a:spcBef>
                <a:spcPct val="0"/>
              </a:spcBef>
              <a:spcAft>
                <a:spcPts val="0"/>
              </a:spcAft>
              <a:buClr>
                <a:schemeClr val="tx1">
                  <a:lumMod val="85000"/>
                  <a:lumOff val="15000"/>
                </a:schemeClr>
              </a:buClr>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检验软件产品质量的最后一道工序。</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主要突出</a:t>
            </a:r>
            <a:r>
              <a:rPr kumimoji="0" lang="zh-CN" altLang="en-US" sz="2400" b="0" i="0" u="none" strike="noStrike" kern="1200" cap="none" spc="0" normalizeH="0" baseline="0" noProof="0" dirty="0">
                <a:ln>
                  <a:noFill/>
                </a:ln>
                <a:solidFill>
                  <a:srgbClr val="C33DB9"/>
                </a:solidFill>
                <a:effectLst/>
                <a:uLnTx/>
                <a:uFillTx/>
                <a:latin typeface="宋体" panose="02010600030101010101" pitchFamily="2" charset="-122"/>
                <a:ea typeface="+mn-ea"/>
                <a:cs typeface="+mn-cs"/>
              </a:rPr>
              <a:t>用户</a:t>
            </a:r>
            <a:r>
              <a:rPr kumimoji="0" lang="zh-CN" altLang="en-US" sz="2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的作用，同时软件开发人员也应有一定程度的参与。</a:t>
            </a:r>
            <a:r>
              <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采用黑盒测试。</a:t>
            </a:r>
            <a:endParaRPr kumimoji="0" lang="zh-CN" altLang="en-US" sz="24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noChangeArrowheads="1"/>
          </p:cNvSpPr>
          <p:nvPr>
            <p:ph type="title" idx="4294967295"/>
          </p:nvPr>
        </p:nvSpPr>
        <p:spPr>
          <a:xfrm>
            <a:off x="323850" y="260350"/>
            <a:ext cx="8540750" cy="1143000"/>
          </a:xfrm>
        </p:spPr>
        <p:txBody>
          <a:bodyPr vert="horz" wrap="square" lIns="36000" tIns="45720" rIns="36000" bIns="45720" numCol="1" anchor="t" anchorCtr="1"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自顶向下与自底向上增量式测试的比较</a:t>
            </a:r>
            <a:br>
              <a:rPr kumimoji="0" lang="zh-CN" altLang="en-US" sz="36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br>
            <a:endParaRPr kumimoji="0" lang="zh-CN" altLang="en-US" sz="36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8435" name="Rectangle 3"/>
          <p:cNvSpPr>
            <a:spLocks noGrp="1" noChangeArrowheads="1"/>
          </p:cNvSpPr>
          <p:nvPr>
            <p:ph type="body" idx="1"/>
          </p:nvPr>
        </p:nvSpPr>
        <p:spPr>
          <a:xfrm>
            <a:off x="539750" y="1270000"/>
            <a:ext cx="8139113" cy="4967288"/>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Char char="v"/>
              <a:defRPr/>
            </a:pP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自顶向下</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增值式</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None/>
              <a:defRPr/>
            </a:pP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27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宋体" panose="02010600030101010101" pitchFamily="2" charset="-122"/>
                <a:ea typeface="+mn-ea"/>
                <a:cs typeface="+mn-cs"/>
              </a:rPr>
              <a:t>主要优点</a:t>
            </a: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可以自然的做到逐步求精，一开始就能让测试者看到系统的框架。</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None/>
              <a:defRPr/>
            </a:pP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2700" b="0" i="0" u="none" strike="noStrike" kern="1200" cap="none" spc="0" normalizeH="0" baseline="0" noProof="0" dirty="0" smtClean="0">
                <a:ln>
                  <a:noFill/>
                </a:ln>
                <a:solidFill>
                  <a:srgbClr val="FFC000"/>
                </a:solidFill>
                <a:effectLst>
                  <a:outerShdw blurRad="38100" dist="38100" dir="2700000" algn="tl">
                    <a:srgbClr val="C0C0C0"/>
                  </a:outerShdw>
                </a:effectLst>
                <a:uLnTx/>
                <a:uFillTx/>
                <a:latin typeface="+mn-lt"/>
                <a:ea typeface="+mn-ea"/>
                <a:cs typeface="+mn-cs"/>
              </a:rPr>
              <a:t>主要缺点</a:t>
            </a: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需要提供</a:t>
            </a:r>
            <a:r>
              <a:rPr kumimoji="0" lang="zh-CN" altLang="en-US" sz="2700" b="1"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mn-lt"/>
                <a:ea typeface="+mn-ea"/>
                <a:cs typeface="+mn-cs"/>
              </a:rPr>
              <a:t>桩</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模块，并且在输入</a:t>
            </a: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输出模块接入系统以前，在桩模块中表示测试数据有一定困难。</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Char char="v"/>
              <a:defRPr/>
            </a:pP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自底向上增值量式</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None/>
              <a:defRPr/>
            </a:pP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27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主要优点</a:t>
            </a:r>
            <a:r>
              <a:rPr kumimoji="0" lang="en-US" altLang="zh-CN" sz="2700" b="0" i="0" u="none" strike="noStrike" kern="1200" cap="none" spc="0" normalizeH="0" baseline="0" noProof="0" dirty="0" smtClean="0">
                <a:ln>
                  <a:noFill/>
                </a:ln>
                <a:solidFill>
                  <a:srgbClr val="00CC00"/>
                </a:solidFill>
                <a:effectLst>
                  <a:outerShdw blurRad="38100" dist="38100" dir="2700000" algn="tl">
                    <a:srgbClr val="C0C0C0"/>
                  </a:outerShdw>
                </a:effectLst>
                <a:uLnTx/>
                <a:uFillTx/>
                <a:latin typeface="+mn-lt"/>
                <a:ea typeface="+mn-ea"/>
                <a:cs typeface="+mn-cs"/>
              </a:rPr>
              <a:t>:</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由于驱动模块模拟了所有调用参数，生成测试数据也无困难。</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just" defTabSz="914400" rtl="0" eaLnBrk="1" fontAlgn="base" latinLnBrk="0" hangingPunct="1">
              <a:lnSpc>
                <a:spcPct val="100000"/>
              </a:lnSpc>
              <a:spcBef>
                <a:spcPct val="15000"/>
              </a:spcBef>
              <a:spcAft>
                <a:spcPct val="0"/>
              </a:spcAft>
              <a:buClr>
                <a:schemeClr val="hlink"/>
              </a:buClr>
              <a:buSzPct val="70000"/>
              <a:buFont typeface="Wingdings" panose="05000000000000000000" pitchFamily="2" charset="2"/>
              <a:buNone/>
              <a:defRPr/>
            </a:pP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2700" b="0" i="0" u="none" strike="noStrike" kern="1200" cap="none" spc="0" normalizeH="0" baseline="0" noProof="0" dirty="0" smtClean="0">
                <a:ln>
                  <a:noFill/>
                </a:ln>
                <a:solidFill>
                  <a:srgbClr val="FFC000"/>
                </a:solidFill>
                <a:effectLst>
                  <a:outerShdw blurRad="38100" dist="38100" dir="2700000" algn="tl">
                    <a:srgbClr val="C0C0C0"/>
                  </a:outerShdw>
                </a:effectLst>
                <a:uLnTx/>
                <a:uFillTx/>
                <a:latin typeface="+mn-lt"/>
                <a:ea typeface="+mn-ea"/>
                <a:cs typeface="+mn-cs"/>
              </a:rPr>
              <a:t>主要缺点</a:t>
            </a:r>
            <a:r>
              <a:rPr kumimoji="0" lang="en-US" altLang="zh-CN"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直到</a:t>
            </a:r>
            <a:r>
              <a:rPr kumimoji="0" lang="zh-CN" altLang="en-US" sz="2700" b="0"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mn-lt"/>
                <a:ea typeface="+mn-ea"/>
                <a:cs typeface="+mn-cs"/>
              </a:rPr>
              <a:t>最后</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一个模块被加进去之后才能看到</a:t>
            </a:r>
            <a:r>
              <a:rPr kumimoji="0" lang="zh-CN" altLang="en-US" sz="2700" b="0" i="0" u="none" strike="noStrike" kern="1200" cap="none" spc="0" normalizeH="0" baseline="0" noProof="0" dirty="0" smtClean="0">
                <a:ln>
                  <a:noFill/>
                </a:ln>
                <a:solidFill>
                  <a:srgbClr val="FF0066"/>
                </a:solidFill>
                <a:effectLst>
                  <a:outerShdw blurRad="38100" dist="38100" dir="2700000" algn="tl">
                    <a:srgbClr val="C0C0C0"/>
                  </a:outerShdw>
                </a:effectLst>
                <a:uLnTx/>
                <a:uFillTx/>
                <a:latin typeface="+mn-lt"/>
                <a:ea typeface="+mn-ea"/>
                <a:cs typeface="+mn-cs"/>
              </a:rPr>
              <a:t>整个</a:t>
            </a:r>
            <a:r>
              <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程序（系统）的框架。</a:t>
            </a:r>
            <a:endParaRPr kumimoji="0" lang="zh-CN" altLang="en-US" sz="27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out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5">
                                            <p:txEl>
                                              <p:charRg st="0" end="11"/>
                                            </p:txEl>
                                          </p:spTgt>
                                        </p:tgtEl>
                                        <p:attrNameLst>
                                          <p:attrName>style.visibility</p:attrName>
                                        </p:attrNameLst>
                                      </p:cBhvr>
                                      <p:to>
                                        <p:strVal val="visible"/>
                                      </p:to>
                                    </p:set>
                                    <p:animEffect transition="in" filter="wipe(left)">
                                      <p:cBhvr>
                                        <p:cTn id="12" dur="500"/>
                                        <p:tgtEl>
                                          <p:spTgt spid="18435">
                                            <p:txEl>
                                              <p:charRg st="0" end="11"/>
                                            </p:txEl>
                                          </p:spTgt>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8435">
                                            <p:txEl>
                                              <p:charRg st="11" end="52"/>
                                            </p:txEl>
                                          </p:spTgt>
                                        </p:tgtEl>
                                        <p:attrNameLst>
                                          <p:attrName>style.visibility</p:attrName>
                                        </p:attrNameLst>
                                      </p:cBhvr>
                                      <p:to>
                                        <p:strVal val="visible"/>
                                      </p:to>
                                    </p:set>
                                    <p:animEffect transition="in" filter="wipe(left)">
                                      <p:cBhvr>
                                        <p:cTn id="16" dur="500"/>
                                        <p:tgtEl>
                                          <p:spTgt spid="18435">
                                            <p:txEl>
                                              <p:charRg st="11" end="5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435">
                                            <p:txEl>
                                              <p:charRg st="52" end="106"/>
                                            </p:txEl>
                                          </p:spTgt>
                                        </p:tgtEl>
                                        <p:attrNameLst>
                                          <p:attrName>style.visibility</p:attrName>
                                        </p:attrNameLst>
                                      </p:cBhvr>
                                      <p:to>
                                        <p:strVal val="visible"/>
                                      </p:to>
                                    </p:set>
                                    <p:animEffect transition="in" filter="wipe(left)">
                                      <p:cBhvr>
                                        <p:cTn id="21" dur="500"/>
                                        <p:tgtEl>
                                          <p:spTgt spid="18435">
                                            <p:txEl>
                                              <p:charRg st="52" end="10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435">
                                            <p:txEl>
                                              <p:charRg st="106" end="118"/>
                                            </p:txEl>
                                          </p:spTgt>
                                        </p:tgtEl>
                                        <p:attrNameLst>
                                          <p:attrName>style.visibility</p:attrName>
                                        </p:attrNameLst>
                                      </p:cBhvr>
                                      <p:to>
                                        <p:strVal val="visible"/>
                                      </p:to>
                                    </p:set>
                                    <p:animEffect transition="in" filter="wipe(left)">
                                      <p:cBhvr>
                                        <p:cTn id="26" dur="500"/>
                                        <p:tgtEl>
                                          <p:spTgt spid="18435">
                                            <p:txEl>
                                              <p:charRg st="106" end="118"/>
                                            </p:txEl>
                                          </p:spTgt>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8435">
                                            <p:txEl>
                                              <p:charRg st="118" end="157"/>
                                            </p:txEl>
                                          </p:spTgt>
                                        </p:tgtEl>
                                        <p:attrNameLst>
                                          <p:attrName>style.visibility</p:attrName>
                                        </p:attrNameLst>
                                      </p:cBhvr>
                                      <p:to>
                                        <p:strVal val="visible"/>
                                      </p:to>
                                    </p:set>
                                    <p:animEffect transition="in" filter="wipe(left)">
                                      <p:cBhvr>
                                        <p:cTn id="30" dur="500"/>
                                        <p:tgtEl>
                                          <p:spTgt spid="18435">
                                            <p:txEl>
                                              <p:charRg st="118" end="15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8435">
                                            <p:txEl>
                                              <p:charRg st="157" end="200"/>
                                            </p:txEl>
                                          </p:spTgt>
                                        </p:tgtEl>
                                        <p:attrNameLst>
                                          <p:attrName>style.visibility</p:attrName>
                                        </p:attrNameLst>
                                      </p:cBhvr>
                                      <p:to>
                                        <p:strVal val="visible"/>
                                      </p:to>
                                    </p:set>
                                    <p:animEffect transition="in" filter="wipe(left)">
                                      <p:cBhvr>
                                        <p:cTn id="35" dur="500"/>
                                        <p:tgtEl>
                                          <p:spTgt spid="18435">
                                            <p:txEl>
                                              <p:charRg st="157" end="2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noRot="1"/>
          </p:cNvSpPr>
          <p:nvPr>
            <p:ph type="title"/>
          </p:nvPr>
        </p:nvSpPr>
        <p:spPr>
          <a:xfrm>
            <a:off x="328613" y="31750"/>
            <a:ext cx="8540750" cy="1143000"/>
          </a:xfrm>
        </p:spPr>
        <p:txBody>
          <a:bodyPr vert="horz" wrap="square" lIns="91440" tIns="45720" rIns="91440" bIns="45720" anchor="ctr"/>
          <a:p>
            <a:pPr eaLnBrk="1" hangingPunct="1"/>
            <a:r>
              <a:rPr lang="zh-CN" altLang="en-US" dirty="0"/>
              <a:t>混合增值式测试</a:t>
            </a:r>
            <a:endParaRPr lang="zh-CN" altLang="en-US" dirty="0"/>
          </a:p>
        </p:txBody>
      </p:sp>
      <p:sp>
        <p:nvSpPr>
          <p:cNvPr id="45059" name="Rectangle 3"/>
          <p:cNvSpPr>
            <a:spLocks noGrp="1" noRot="1"/>
          </p:cNvSpPr>
          <p:nvPr>
            <p:ph idx="1"/>
          </p:nvPr>
        </p:nvSpPr>
        <p:spPr>
          <a:xfrm>
            <a:off x="314325" y="981075"/>
            <a:ext cx="8540750" cy="3886200"/>
          </a:xfrm>
        </p:spPr>
        <p:txBody>
          <a:bodyPr vert="horz" wrap="square" lIns="91440" tIns="45720" rIns="91440" bIns="45720" anchor="t"/>
          <a:p>
            <a:pPr eaLnBrk="1" hangingPunct="1">
              <a:lnSpc>
                <a:spcPct val="150000"/>
              </a:lnSpc>
            </a:pPr>
            <a:r>
              <a:rPr lang="en-US" altLang="zh-CN" sz="3200" dirty="0"/>
              <a:t>     </a:t>
            </a:r>
            <a:r>
              <a:rPr lang="zh-CN" altLang="en-US" sz="3200" dirty="0"/>
              <a:t>因自顶向下和自底向上的测试方式各有优缺点。集成测试阶段会根据项目的实际情况，不同时间点不同场景下，选择自顶向下和自底向上的混合测试。</a:t>
            </a:r>
            <a:endParaRPr lang="zh-CN" altLang="en-US" sz="3200" dirty="0"/>
          </a:p>
          <a:p>
            <a:pPr eaLnBrk="1" hangingPunct="1">
              <a:lnSpc>
                <a:spcPct val="150000"/>
              </a:lnSpc>
            </a:pPr>
            <a:endParaRPr lang="zh-CN" altLang="en-US" sz="3200" dirty="0"/>
          </a:p>
          <a:p>
            <a:pPr eaLnBrk="1" hangingPunct="1">
              <a:lnSpc>
                <a:spcPct val="150000"/>
              </a:lnSpc>
            </a:pPr>
            <a:r>
              <a:rPr lang="zh-CN" altLang="en-US" sz="3200" dirty="0"/>
              <a:t>     任何测试方法都不是万能的，适合自身项目的就是最好的。</a:t>
            </a:r>
            <a:endParaRPr lang="zh-CN" altLang="en-US" sz="32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2005330" y="1647190"/>
            <a:ext cx="5133975" cy="3241040"/>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确认测试</a:t>
            </a:r>
            <a:endPar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内容占位符 2"/>
          <p:cNvSpPr>
            <a:spLocks noGrp="1"/>
          </p:cNvSpPr>
          <p:nvPr>
            <p:ph idx="1"/>
          </p:nvPr>
        </p:nvSpPr>
        <p:spPr>
          <a:xfrm>
            <a:off x="500063" y="1268413"/>
            <a:ext cx="8186738" cy="5186363"/>
          </a:xfrm>
        </p:spPr>
        <p:txBody>
          <a:bodyPr vert="horz" wrap="square" lIns="91440" tIns="45720" rIns="91440" bIns="45720" numCol="1" anchor="t" anchorCtr="0" compatLnSpc="1"/>
          <a:lstStyle/>
          <a:p>
            <a:pPr marL="447675" marR="0" lvl="0" indent="-382905"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确认测试又称为</a:t>
            </a:r>
            <a:r>
              <a:rPr kumimoji="0" lang="zh-CN" altLang="en-US" sz="2800" b="0" i="0" u="none" strike="noStrike" kern="1200" cap="none" spc="0" normalizeH="0" baseline="0" noProof="0" smtClean="0">
                <a:ln>
                  <a:noFill/>
                </a:ln>
                <a:solidFill>
                  <a:srgbClr val="00CC00"/>
                </a:solidFill>
                <a:effectLst>
                  <a:outerShdw blurRad="38100" dist="38100" dir="2700000" algn="tl">
                    <a:srgbClr val="C0C0C0"/>
                  </a:outerShdw>
                </a:effectLst>
                <a:uLnTx/>
                <a:uFillTx/>
                <a:latin typeface="宋体" panose="02010600030101010101" pitchFamily="2" charset="-122"/>
                <a:ea typeface="+mn-ea"/>
                <a:cs typeface="+mn-cs"/>
              </a:rPr>
              <a:t>有效性测试</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，也称为</a:t>
            </a:r>
            <a:r>
              <a:rPr kumimoji="0" lang="zh-CN" altLang="en-US" sz="2800" b="0" i="0" u="none" strike="noStrike" kern="1200" cap="none" spc="0" normalizeH="0" baseline="0" noProof="0" smtClean="0">
                <a:ln>
                  <a:noFill/>
                </a:ln>
                <a:solidFill>
                  <a:srgbClr val="00CC00"/>
                </a:solidFill>
                <a:effectLst>
                  <a:outerShdw blurRad="38100" dist="38100" dir="2700000" algn="tl">
                    <a:srgbClr val="C0C0C0"/>
                  </a:outerShdw>
                </a:effectLst>
                <a:uLnTx/>
                <a:uFillTx/>
                <a:latin typeface="宋体" panose="02010600030101010101" pitchFamily="2" charset="-122"/>
                <a:ea typeface="+mn-ea"/>
                <a:cs typeface="+mn-cs"/>
              </a:rPr>
              <a:t>合格性测试</a:t>
            </a: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(Qualification Testing)</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。它的任务是</a:t>
            </a:r>
            <a:r>
              <a:rPr kumimoji="0" lang="zh-CN" altLang="en-US" sz="28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验证</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软件的功能和性能及其特性是否与客户的要求一致。对软件的功能和性能要求在软件需求规格说明中已经明确规定。</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endPar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28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宋体" panose="02010600030101010101" pitchFamily="2" charset="-122"/>
                <a:ea typeface="+mn-ea"/>
                <a:cs typeface="+mn-cs"/>
              </a:rPr>
              <a:t>扩展知识：</a:t>
            </a:r>
            <a:endParaRPr kumimoji="0" lang="zh-CN" altLang="en-US" sz="28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zh-CN" sz="18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	</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验证和确认（</a:t>
            </a:r>
            <a:r>
              <a:rPr kumimoji="0" lang="en-US" altLang="zh-CN"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Verification</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和</a:t>
            </a:r>
            <a:r>
              <a:rPr kumimoji="0" lang="en-US" altLang="zh-CN"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Validation</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a:t>
            </a:r>
            <a:r>
              <a:rPr kumimoji="0" lang="en-US" altLang="zh-CN"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 V&amp;V </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a:t>
            </a:r>
            <a:endParaRPr kumimoji="0" lang="en-US" altLang="zh-CN"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endParaRPr>
          </a:p>
          <a:p>
            <a:pPr marL="447675" marR="0" lvl="0" indent="-382905"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zh-CN"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	</a:t>
            </a:r>
            <a:r>
              <a:rPr kumimoji="0" lang="zh-CN" altLang="en-US" sz="24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验证</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针对的是需求说明书，检验软件是不是根据需求来设计实现的；</a:t>
            </a:r>
            <a:b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br>
            <a:r>
              <a:rPr kumimoji="0" lang="zh-CN" altLang="en-US" sz="24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确认</a:t>
            </a:r>
            <a:r>
              <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rPr>
              <a:t>针对的是用户，检验软件能否满足用户的需求。</a:t>
            </a:r>
            <a:endParaRPr kumimoji="0" lang="zh-CN" altLang="en-US" sz="2400" b="0" i="0" u="none" strike="noStrike" kern="1200" cap="none" spc="0" normalizeH="0" baseline="0" noProof="0" smtClean="0">
              <a:ln>
                <a:noFill/>
              </a:ln>
              <a:solidFill>
                <a:srgbClr val="00B0F0"/>
              </a:solidFill>
              <a:effectLst>
                <a:outerShdw blurRad="38100" dist="38100" dir="2700000" algn="tl">
                  <a:srgbClr val="C0C0C0"/>
                </a:outerShdw>
              </a:effectLst>
              <a:uLnTx/>
              <a:uFillTx/>
              <a:latin typeface="+mn-lt"/>
              <a:ea typeface="+mn-ea"/>
              <a:cs typeface="+mn-cs"/>
            </a:endParaRPr>
          </a:p>
        </p:txBody>
      </p:sp>
      <p:sp>
        <p:nvSpPr>
          <p:cNvPr id="29699" name="Rectangle 4"/>
          <p:cNvSpPr>
            <a:spLocks noChangeArrowheads="1"/>
          </p:cNvSpPr>
          <p:nvPr/>
        </p:nvSpPr>
        <p:spPr bwMode="auto">
          <a:xfrm>
            <a:off x="714375" y="428625"/>
            <a:ext cx="7273925" cy="53498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确认测试（</a:t>
            </a:r>
            <a:r>
              <a:rPr kumimoji="0" lang="en-US"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Validation Testing</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634">
                                            <p:txEl>
                                              <p:charRg st="0" end="105"/>
                                            </p:txEl>
                                          </p:spTgt>
                                        </p:tgtEl>
                                        <p:attrNameLst>
                                          <p:attrName>style.visibility</p:attrName>
                                        </p:attrNameLst>
                                      </p:cBhvr>
                                      <p:to>
                                        <p:strVal val="visible"/>
                                      </p:to>
                                    </p:set>
                                    <p:animEffect transition="in" filter="wipe(left)">
                                      <p:cBhvr>
                                        <p:cTn id="7" dur="500"/>
                                        <p:tgtEl>
                                          <p:spTgt spid="69634">
                                            <p:txEl>
                                              <p:charRg st="0" end="10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634">
                                            <p:txEl>
                                              <p:charRg st="106" end="112"/>
                                            </p:txEl>
                                          </p:spTgt>
                                        </p:tgtEl>
                                        <p:attrNameLst>
                                          <p:attrName>style.visibility</p:attrName>
                                        </p:attrNameLst>
                                      </p:cBhvr>
                                      <p:to>
                                        <p:strVal val="visible"/>
                                      </p:to>
                                    </p:set>
                                    <p:animEffect transition="in" filter="wipe(left)">
                                      <p:cBhvr>
                                        <p:cTn id="12" dur="500"/>
                                        <p:tgtEl>
                                          <p:spTgt spid="69634">
                                            <p:txEl>
                                              <p:charRg st="106" end="1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9634">
                                            <p:txEl>
                                              <p:charRg st="112" end="151"/>
                                            </p:txEl>
                                          </p:spTgt>
                                        </p:tgtEl>
                                        <p:attrNameLst>
                                          <p:attrName>style.visibility</p:attrName>
                                        </p:attrNameLst>
                                      </p:cBhvr>
                                      <p:to>
                                        <p:strVal val="visible"/>
                                      </p:to>
                                    </p:set>
                                    <p:animEffect transition="in" filter="wipe(left)">
                                      <p:cBhvr>
                                        <p:cTn id="17" dur="500"/>
                                        <p:tgtEl>
                                          <p:spTgt spid="69634">
                                            <p:txEl>
                                              <p:charRg st="112" end="15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9634">
                                            <p:txEl>
                                              <p:charRg st="151" end="207"/>
                                            </p:txEl>
                                          </p:spTgt>
                                        </p:tgtEl>
                                        <p:attrNameLst>
                                          <p:attrName>style.visibility</p:attrName>
                                        </p:attrNameLst>
                                      </p:cBhvr>
                                      <p:to>
                                        <p:strVal val="visible"/>
                                      </p:to>
                                    </p:set>
                                    <p:animEffect transition="in" filter="wipe(left)">
                                      <p:cBhvr>
                                        <p:cTn id="22" dur="500"/>
                                        <p:tgtEl>
                                          <p:spTgt spid="69634">
                                            <p:txEl>
                                              <p:charRg st="151"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 descr="2-10"/>
          <p:cNvPicPr>
            <a:picLocks noChangeAspect="1"/>
          </p:cNvPicPr>
          <p:nvPr/>
        </p:nvPicPr>
        <p:blipFill>
          <a:blip r:embed="rId1"/>
          <a:stretch>
            <a:fillRect/>
          </a:stretch>
        </p:blipFill>
        <p:spPr>
          <a:xfrm>
            <a:off x="357188" y="1428750"/>
            <a:ext cx="8501062" cy="4786313"/>
          </a:xfrm>
          <a:prstGeom prst="rect">
            <a:avLst/>
          </a:prstGeom>
          <a:noFill/>
          <a:ln w="9525">
            <a:noFill/>
          </a:ln>
        </p:spPr>
      </p:pic>
      <p:sp>
        <p:nvSpPr>
          <p:cNvPr id="30723" name="Rectangle 4"/>
          <p:cNvSpPr>
            <a:spLocks noChangeArrowheads="1"/>
          </p:cNvSpPr>
          <p:nvPr/>
        </p:nvSpPr>
        <p:spPr bwMode="auto">
          <a:xfrm>
            <a:off x="428625" y="428625"/>
            <a:ext cx="7273925" cy="530225"/>
          </a:xfrm>
          <a:prstGeom prst="rect">
            <a:avLst/>
          </a:prstGeom>
          <a:noFill/>
          <a:ln w="9525">
            <a:noFill/>
            <a:miter lim="800000"/>
          </a:ln>
        </p:spPr>
        <p:txBody>
          <a:bodyPr>
            <a:spAutoFit/>
          </a:bodyPr>
          <a:lstStyle>
            <a:lvl1pPr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1pPr>
            <a:lvl2pPr marL="742950" indent="-28575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2pPr>
            <a:lvl3pPr marL="11430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4pPr>
            <a:lvl5pPr marL="2057400" indent="-228600" eaLnBrk="0" hangingPunct="0">
              <a:lnSpc>
                <a:spcPct val="90000"/>
              </a:lnSpc>
              <a:spcBef>
                <a:spcPct val="15000"/>
              </a:spcBef>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15000"/>
              </a:spcBef>
              <a:spcAft>
                <a:spcPct val="0"/>
              </a:spcAft>
              <a:buClr>
                <a:schemeClr val="tx2"/>
              </a:buClr>
              <a:buSzPct val="80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smtClean="0">
                <a:ln>
                  <a:noFill/>
                </a:ln>
                <a:solidFill>
                  <a:schemeClr val="folHlink"/>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确认测试的工作图</a:t>
            </a:r>
            <a:endParaRPr kumimoji="0" lang="zh-CN" altLang="en-US" sz="3200" b="0" i="0" u="none" strike="noStrike" kern="1200" cap="none" spc="0" normalizeH="0" baseline="0" noProof="0" smtClean="0">
              <a:ln>
                <a:noFill/>
              </a:ln>
              <a:solidFill>
                <a:schemeClr val="folHlink"/>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2"/>
          <p:cNvSpPr>
            <a:spLocks noGrp="1"/>
          </p:cNvSpPr>
          <p:nvPr>
            <p:ph idx="1"/>
          </p:nvPr>
        </p:nvSpPr>
        <p:spPr>
          <a:xfrm>
            <a:off x="395288" y="1125538"/>
            <a:ext cx="8329613" cy="4954588"/>
          </a:xfrm>
        </p:spPr>
        <p:txBody>
          <a:bodyPr vert="horz" wrap="square" lIns="91440" tIns="45720" rIns="91440" bIns="45720" numCol="1" anchor="t" anchorCtr="0" compatLnSpc="1"/>
          <a:lstStyle/>
          <a:p>
            <a:pPr marL="447675"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在全部测试用例运行完后，所有的</a:t>
            </a:r>
            <a:r>
              <a:rPr kumimoji="0" lang="zh-CN" altLang="en-US" sz="3200" b="0" i="0" u="none" strike="noStrike" kern="1200" cap="none" spc="0" normalizeH="0" baseline="0" noProof="0" smtClean="0">
                <a:ln>
                  <a:noFill/>
                </a:ln>
                <a:solidFill>
                  <a:srgbClr val="00CC00"/>
                </a:solidFill>
                <a:effectLst>
                  <a:outerShdw blurRad="38100" dist="38100" dir="2700000" algn="tl">
                    <a:srgbClr val="C0C0C0"/>
                  </a:outerShdw>
                </a:effectLst>
                <a:uLnTx/>
                <a:uFillTx/>
                <a:latin typeface="宋体" panose="02010600030101010101" pitchFamily="2" charset="-122"/>
                <a:ea typeface="+mn-ea"/>
                <a:cs typeface="+mn-cs"/>
              </a:rPr>
              <a:t>测试结果</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可以分为两类：</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zh-CN"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1</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、测试结果与预期的结果</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相符</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。说明软件的这部分功能或性能特征与需求规格说明书相符合，从而这部分程序被接受；</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zh-CN"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2</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、测试结果与预期的结果</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不符</a:t>
            </a: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。说明软件的这部分功能或性能特征与需求规格说明不一致，因此要为它提交一份问题报告。</a:t>
            </a: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通过与用户的协商，解决所发现的缺陷和错误。</a:t>
            </a:r>
            <a:endParaRPr kumimoji="0" lang="en-US" altLang="zh-CN"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Char char=""/>
              <a:defRPr/>
            </a:pP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31747" name="Rectangle 4"/>
          <p:cNvSpPr>
            <a:spLocks noChangeArrowheads="1"/>
          </p:cNvSpPr>
          <p:nvPr/>
        </p:nvSpPr>
        <p:spPr bwMode="auto">
          <a:xfrm>
            <a:off x="642938"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确认测试的结果</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2706">
                                            <p:txEl>
                                              <p:charRg st="0" end="27"/>
                                            </p:txEl>
                                          </p:spTgt>
                                        </p:tgtEl>
                                        <p:attrNameLst>
                                          <p:attrName>style.visibility</p:attrName>
                                        </p:attrNameLst>
                                      </p:cBhvr>
                                      <p:to>
                                        <p:strVal val="visible"/>
                                      </p:to>
                                    </p:set>
                                    <p:animEffect transition="in" filter="wipe(left)">
                                      <p:cBhvr>
                                        <p:cTn id="7" dur="500"/>
                                        <p:tgtEl>
                                          <p:spTgt spid="72706">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2706">
                                            <p:txEl>
                                              <p:charRg st="27" end="81"/>
                                            </p:txEl>
                                          </p:spTgt>
                                        </p:tgtEl>
                                        <p:attrNameLst>
                                          <p:attrName>style.visibility</p:attrName>
                                        </p:attrNameLst>
                                      </p:cBhvr>
                                      <p:to>
                                        <p:strVal val="visible"/>
                                      </p:to>
                                    </p:set>
                                    <p:animEffect transition="in" filter="wipe(left)">
                                      <p:cBhvr>
                                        <p:cTn id="12" dur="500"/>
                                        <p:tgtEl>
                                          <p:spTgt spid="72706">
                                            <p:txEl>
                                              <p:charRg st="27"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2706">
                                            <p:txEl>
                                              <p:charRg st="81" end="137"/>
                                            </p:txEl>
                                          </p:spTgt>
                                        </p:tgtEl>
                                        <p:attrNameLst>
                                          <p:attrName>style.visibility</p:attrName>
                                        </p:attrNameLst>
                                      </p:cBhvr>
                                      <p:to>
                                        <p:strVal val="visible"/>
                                      </p:to>
                                    </p:set>
                                    <p:animEffect transition="in" filter="wipe(left)">
                                      <p:cBhvr>
                                        <p:cTn id="17" dur="500"/>
                                        <p:tgtEl>
                                          <p:spTgt spid="72706">
                                            <p:txEl>
                                              <p:charRg st="81" end="1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2706">
                                            <p:txEl>
                                              <p:charRg st="137" end="163"/>
                                            </p:txEl>
                                          </p:spTgt>
                                        </p:tgtEl>
                                        <p:attrNameLst>
                                          <p:attrName>style.visibility</p:attrName>
                                        </p:attrNameLst>
                                      </p:cBhvr>
                                      <p:to>
                                        <p:strVal val="visible"/>
                                      </p:to>
                                    </p:set>
                                    <p:animEffect transition="in" filter="wipe(left)">
                                      <p:cBhvr>
                                        <p:cTn id="22" dur="500"/>
                                        <p:tgtEl>
                                          <p:spTgt spid="72706">
                                            <p:txEl>
                                              <p:charRg st="137" end="1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内容占位符 2"/>
          <p:cNvSpPr>
            <a:spLocks noGrp="1"/>
          </p:cNvSpPr>
          <p:nvPr>
            <p:ph idx="1"/>
          </p:nvPr>
        </p:nvSpPr>
        <p:spPr>
          <a:xfrm>
            <a:off x="571500" y="620713"/>
            <a:ext cx="8115300" cy="5834063"/>
          </a:xfrm>
        </p:spPr>
        <p:txBody>
          <a:bodyPr vert="horz" wrap="square" lIns="91440" tIns="45720" rIns="91440" bIns="45720" numCol="1" anchor="t" anchorCtr="0" compatLnSpc="1"/>
          <a:lstStyle/>
          <a:p>
            <a:pPr marL="342900"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软件配置审查</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是确认测试过程的重要环节。其目的是保证软件配置的所有成分都齐全，各方面的质量都符合要求，具备维护阶段所必需的细资料并且已经编排好分类的目录。</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确认测试</a:t>
            </a:r>
            <a:r>
              <a:rPr kumimoji="0" lang="zh-CN" altLang="en-US" sz="36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mn-ea"/>
                <a:cs typeface="+mn-cs"/>
              </a:rPr>
              <a:t>应交付</a:t>
            </a: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的文档有：确认测试分析报告、最终的用户手册和操作手册、项目开发总结报告。</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30">
                                            <p:txEl>
                                              <p:charRg st="0" end="77"/>
                                            </p:txEl>
                                          </p:spTgt>
                                        </p:tgtEl>
                                        <p:attrNameLst>
                                          <p:attrName>style.visibility</p:attrName>
                                        </p:attrNameLst>
                                      </p:cBhvr>
                                      <p:to>
                                        <p:strVal val="visible"/>
                                      </p:to>
                                    </p:set>
                                    <p:animEffect transition="in" filter="wipe(left)">
                                      <p:cBhvr>
                                        <p:cTn id="7" dur="500"/>
                                        <p:tgtEl>
                                          <p:spTgt spid="73730">
                                            <p:txEl>
                                              <p:charRg st="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730">
                                            <p:txEl>
                                              <p:charRg st="78" end="122"/>
                                            </p:txEl>
                                          </p:spTgt>
                                        </p:tgtEl>
                                        <p:attrNameLst>
                                          <p:attrName>style.visibility</p:attrName>
                                        </p:attrNameLst>
                                      </p:cBhvr>
                                      <p:to>
                                        <p:strVal val="visible"/>
                                      </p:to>
                                    </p:set>
                                    <p:animEffect transition="in" filter="wipe(left)">
                                      <p:cBhvr>
                                        <p:cTn id="12" dur="500"/>
                                        <p:tgtEl>
                                          <p:spTgt spid="73730">
                                            <p:txEl>
                                              <p:charRg st="78"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2256155" y="1808480"/>
            <a:ext cx="5133975" cy="3241040"/>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系统测试</a:t>
            </a:r>
            <a:endPar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2"/>
          <p:cNvSpPr>
            <a:spLocks noGrp="1"/>
          </p:cNvSpPr>
          <p:nvPr>
            <p:ph idx="1"/>
          </p:nvPr>
        </p:nvSpPr>
        <p:spPr>
          <a:xfrm>
            <a:off x="457200" y="1278255"/>
            <a:ext cx="8229600" cy="4883150"/>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rPr>
              <a:t>	</a:t>
            </a:r>
            <a:r>
              <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将软件作为基于计算机系统的一个元素，与计算机硬件、外设、某些支持软件、数据和人员等其它系统元素结合在一起，在实际运行（使用）环境下，对计算机系统进行一系列的组装测试和确认测试。</a:t>
            </a:r>
            <a:endParaRPr kumimoji="0" lang="en-US" altLang="zh-CN"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a:t>
            </a:r>
            <a:r>
              <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系统测试的通过原则包括规定的测试用例都已经执行；</a:t>
            </a:r>
            <a:r>
              <a:rPr kumimoji="0" lang="en-US" altLang="zh-CN"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BUG</a:t>
            </a:r>
            <a:r>
              <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都已经确认修复；软件需求说明书中规定的功能都已经实现；并且测试结果都已经得到评估确认。</a:t>
            </a:r>
            <a:endPar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33795" name="Rectangle 4"/>
          <p:cNvSpPr>
            <a:spLocks noChangeArrowheads="1"/>
          </p:cNvSpPr>
          <p:nvPr/>
        </p:nvSpPr>
        <p:spPr bwMode="auto">
          <a:xfrm>
            <a:off x="785813" y="428625"/>
            <a:ext cx="7273925" cy="53498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系统测试（</a:t>
            </a:r>
            <a:r>
              <a:rPr kumimoji="0" lang="en-US" altLang="zh-CN"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System Test</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754">
                                            <p:txEl>
                                              <p:charRg st="0" end="90"/>
                                            </p:txEl>
                                          </p:spTgt>
                                        </p:tgtEl>
                                        <p:attrNameLst>
                                          <p:attrName>style.visibility</p:attrName>
                                        </p:attrNameLst>
                                      </p:cBhvr>
                                      <p:to>
                                        <p:strVal val="visible"/>
                                      </p:to>
                                    </p:set>
                                    <p:animEffect transition="in" filter="wipe(left)">
                                      <p:cBhvr>
                                        <p:cTn id="7" dur="500"/>
                                        <p:tgtEl>
                                          <p:spTgt spid="74754">
                                            <p:txEl>
                                              <p:charRg st="0" end="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4">
                                            <p:txEl>
                                              <p:charRg st="90" end="162"/>
                                            </p:txEl>
                                          </p:spTgt>
                                        </p:tgtEl>
                                        <p:attrNameLst>
                                          <p:attrName>style.visibility</p:attrName>
                                        </p:attrNameLst>
                                      </p:cBhvr>
                                      <p:to>
                                        <p:strVal val="visible"/>
                                      </p:to>
                                    </p:set>
                                    <p:animEffect transition="in" filter="wipe(left)">
                                      <p:cBhvr>
                                        <p:cTn id="12" dur="500"/>
                                        <p:tgtEl>
                                          <p:spTgt spid="74754">
                                            <p:txEl>
                                              <p:charRg st="90" end="1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Picture 2" descr="未命名"/>
          <p:cNvPicPr>
            <a:picLocks noChangeAspect="1"/>
          </p:cNvPicPr>
          <p:nvPr/>
        </p:nvPicPr>
        <p:blipFill>
          <a:blip r:embed="rId1"/>
          <a:stretch>
            <a:fillRect/>
          </a:stretch>
        </p:blipFill>
        <p:spPr>
          <a:xfrm>
            <a:off x="857250" y="1285875"/>
            <a:ext cx="7072313" cy="4984750"/>
          </a:xfrm>
          <a:prstGeom prst="rect">
            <a:avLst/>
          </a:prstGeom>
          <a:noFill/>
          <a:ln w="9525">
            <a:noFill/>
          </a:ln>
        </p:spPr>
      </p:pic>
      <p:sp>
        <p:nvSpPr>
          <p:cNvPr id="34819" name="Rectangle 4"/>
          <p:cNvSpPr>
            <a:spLocks noChangeArrowheads="1"/>
          </p:cNvSpPr>
          <p:nvPr/>
        </p:nvSpPr>
        <p:spPr bwMode="auto">
          <a:xfrm>
            <a:off x="785813" y="428625"/>
            <a:ext cx="7273925" cy="53498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系统测试的工作流程</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2387600" y="1808480"/>
            <a:ext cx="5133975" cy="3241040"/>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单元测试</a:t>
            </a:r>
            <a:endPar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内容占位符 2"/>
          <p:cNvSpPr>
            <a:spLocks noGrp="1"/>
          </p:cNvSpPr>
          <p:nvPr>
            <p:ph idx="1"/>
          </p:nvPr>
        </p:nvSpPr>
        <p:spPr>
          <a:xfrm>
            <a:off x="395288" y="1341438"/>
            <a:ext cx="8258175" cy="4883150"/>
          </a:xfrm>
        </p:spPr>
        <p:txBody>
          <a:bodyPr vert="horz" wrap="square" lIns="91440" tIns="45720" rIns="91440" bIns="45720" numCol="1" anchor="t" anchorCtr="0" compatLnSpc="1"/>
          <a:lstStyle/>
          <a:p>
            <a:pPr marL="447675" marR="0" lvl="0" indent="-382905"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1</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、确保系统测试的活动是按计划进行的；</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2</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、验证软件产品是否与系统需求用例不相符合或与之矛盾；</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3</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、建立完善的系统测试缺陷记录跟踪库；</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4</a:t>
            </a: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、确保软件系统测试活动及其结果及时通知相关小组和个人。</a:t>
            </a:r>
            <a:endPar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382905"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Char char=""/>
              <a:defRPr/>
            </a:pPr>
            <a:endParaRPr kumimoji="0" lang="zh-CN" altLang="en-US" sz="3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35843" name="Rectangle 4"/>
          <p:cNvSpPr>
            <a:spLocks noChangeArrowheads="1"/>
          </p:cNvSpPr>
          <p:nvPr/>
        </p:nvSpPr>
        <p:spPr bwMode="auto">
          <a:xfrm>
            <a:off x="714375" y="428625"/>
            <a:ext cx="7273925" cy="53498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系统测试目标</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02">
                                            <p:txEl>
                                              <p:charRg st="0" end="20"/>
                                            </p:txEl>
                                          </p:spTgt>
                                        </p:tgtEl>
                                        <p:attrNameLst>
                                          <p:attrName>style.visibility</p:attrName>
                                        </p:attrNameLst>
                                      </p:cBhvr>
                                      <p:to>
                                        <p:strVal val="visible"/>
                                      </p:to>
                                    </p:set>
                                    <p:animEffect transition="in" filter="wipe(left)">
                                      <p:cBhvr>
                                        <p:cTn id="7" dur="500"/>
                                        <p:tgtEl>
                                          <p:spTgt spid="76802">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6802">
                                            <p:txEl>
                                              <p:charRg st="20" end="48"/>
                                            </p:txEl>
                                          </p:spTgt>
                                        </p:tgtEl>
                                        <p:attrNameLst>
                                          <p:attrName>style.visibility</p:attrName>
                                        </p:attrNameLst>
                                      </p:cBhvr>
                                      <p:to>
                                        <p:strVal val="visible"/>
                                      </p:to>
                                    </p:set>
                                    <p:animEffect transition="in" filter="wipe(left)">
                                      <p:cBhvr>
                                        <p:cTn id="12" dur="500"/>
                                        <p:tgtEl>
                                          <p:spTgt spid="76802">
                                            <p:txEl>
                                              <p:charRg st="20"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6802">
                                            <p:txEl>
                                              <p:charRg st="48" end="68"/>
                                            </p:txEl>
                                          </p:spTgt>
                                        </p:tgtEl>
                                        <p:attrNameLst>
                                          <p:attrName>style.visibility</p:attrName>
                                        </p:attrNameLst>
                                      </p:cBhvr>
                                      <p:to>
                                        <p:strVal val="visible"/>
                                      </p:to>
                                    </p:set>
                                    <p:animEffect transition="in" filter="wipe(left)">
                                      <p:cBhvr>
                                        <p:cTn id="17" dur="500"/>
                                        <p:tgtEl>
                                          <p:spTgt spid="76802">
                                            <p:txEl>
                                              <p:charRg st="48" end="6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6802">
                                            <p:txEl>
                                              <p:charRg st="68" end="97"/>
                                            </p:txEl>
                                          </p:spTgt>
                                        </p:tgtEl>
                                        <p:attrNameLst>
                                          <p:attrName>style.visibility</p:attrName>
                                        </p:attrNameLst>
                                      </p:cBhvr>
                                      <p:to>
                                        <p:strVal val="visible"/>
                                      </p:to>
                                    </p:set>
                                    <p:animEffect transition="in" filter="wipe(left)">
                                      <p:cBhvr>
                                        <p:cTn id="22" dur="500"/>
                                        <p:tgtEl>
                                          <p:spTgt spid="76802">
                                            <p:txEl>
                                              <p:charRg st="68"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1669415" y="1705610"/>
            <a:ext cx="5133975" cy="3241040"/>
          </a:xfrm>
          <a:prstGeom prst="ellipse">
            <a:avLst/>
          </a:prstGeom>
          <a:solidFill>
            <a:schemeClr val="accent5">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验收测试</a:t>
            </a:r>
            <a:endParaRPr kumimoji="0" lang="zh-CN" altLang="en-US" sz="6000" b="1"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内容占位符 2"/>
          <p:cNvSpPr>
            <a:spLocks noGrp="1"/>
          </p:cNvSpPr>
          <p:nvPr>
            <p:ph idx="1"/>
          </p:nvPr>
        </p:nvSpPr>
        <p:spPr>
          <a:xfrm>
            <a:off x="379413" y="1268413"/>
            <a:ext cx="8229600" cy="4643438"/>
          </a:xfrm>
        </p:spPr>
        <p:txBody>
          <a:bodyPr vert="horz" wrap="square" lIns="91440" tIns="45720" rIns="91440" bIns="45720" numCol="1" anchor="t" anchorCtr="0" compatLnSpc="1"/>
          <a:lstStyle/>
          <a:p>
            <a:pPr marL="447675" marR="0" lvl="0" indent="-382905" algn="l" defTabSz="914400" rtl="0" eaLnBrk="1" fontAlgn="base" latinLnBrk="0" hangingPunct="1">
              <a:lnSpc>
                <a:spcPct val="200000"/>
              </a:lnSpc>
              <a:spcBef>
                <a:spcPct val="20000"/>
              </a:spcBef>
              <a:spcAft>
                <a:spcPct val="0"/>
              </a:spcAft>
              <a:buClr>
                <a:schemeClr val="hlink"/>
              </a:buClr>
              <a:buSzPct val="70000"/>
              <a:buFont typeface="Wingdings 2" panose="05020102010507070707" pitchFamily="18" charset="2"/>
              <a:buNone/>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在通过了系统的有效性测试及软件配置审查之后，就开始系统的验收测试，它是以用户为主的测试，软件开发人员和</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QA</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人员应参与。在测试过程中，除了考虑软件的功能和性能之外，还应对软件的可移植性、兼容性、可维护性、错误的恢复功能等进行确认。</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36867" name="Rectangle 4"/>
          <p:cNvSpPr>
            <a:spLocks noChangeArrowheads="1"/>
          </p:cNvSpPr>
          <p:nvPr/>
        </p:nvSpPr>
        <p:spPr bwMode="auto">
          <a:xfrm>
            <a:off x="857250" y="500063"/>
            <a:ext cx="7273925" cy="53498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a:t>
            </a:r>
            <a:r>
              <a:rPr kumimoji="0" lang="en-US"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Acceptance test</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826">
                                            <p:txEl>
                                              <p:charRg st="0" end="117"/>
                                            </p:txEl>
                                          </p:spTgt>
                                        </p:tgtEl>
                                        <p:attrNameLst>
                                          <p:attrName>style.visibility</p:attrName>
                                        </p:attrNameLst>
                                      </p:cBhvr>
                                      <p:to>
                                        <p:strVal val="visible"/>
                                      </p:to>
                                    </p:set>
                                    <p:animEffect transition="in" filter="wipe(left)">
                                      <p:cBhvr>
                                        <p:cTn id="7" dur="500"/>
                                        <p:tgtEl>
                                          <p:spTgt spid="77826">
                                            <p:txEl>
                                              <p:charRg st="0"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内容占位符 2"/>
          <p:cNvSpPr>
            <a:spLocks noGrp="1"/>
          </p:cNvSpPr>
          <p:nvPr>
            <p:ph idx="1"/>
          </p:nvPr>
        </p:nvSpPr>
        <p:spPr>
          <a:xfrm>
            <a:off x="285750" y="1557338"/>
            <a:ext cx="8401050" cy="4729163"/>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Blip>
                <a:blip r:embed="rId1"/>
              </a:buBlip>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软件需求分析说明书中定义的所有功能已全部实现，性能指标全部达到要求；</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Blip>
                <a:blip r:embed="rId1"/>
              </a:buBlip>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所有测试项没有残余一级、二级和三级错误；</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Blip>
                <a:blip r:embed="rId1"/>
              </a:buBlip>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立项审批表、需求分析文档、设计文档和编码实现一致；</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Blip>
                <a:blip r:embed="rId1"/>
              </a:buBlip>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验收测试工件齐全。</a:t>
            </a:r>
            <a:endPar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37891" name="Rectangle 4"/>
          <p:cNvSpPr>
            <a:spLocks noChangeArrowheads="1"/>
          </p:cNvSpPr>
          <p:nvPr/>
        </p:nvSpPr>
        <p:spPr bwMode="auto">
          <a:xfrm>
            <a:off x="785813"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验收测试的通过准则</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8850">
                                            <p:txEl>
                                              <p:charRg st="0" end="35"/>
                                            </p:txEl>
                                          </p:spTgt>
                                        </p:tgtEl>
                                        <p:attrNameLst>
                                          <p:attrName>style.visibility</p:attrName>
                                        </p:attrNameLst>
                                      </p:cBhvr>
                                      <p:to>
                                        <p:strVal val="visible"/>
                                      </p:to>
                                    </p:set>
                                    <p:animEffect transition="in" filter="wipe(left)">
                                      <p:cBhvr>
                                        <p:cTn id="7" dur="500"/>
                                        <p:tgtEl>
                                          <p:spTgt spid="78850">
                                            <p:txEl>
                                              <p:charRg st="0" end="3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50">
                                            <p:txEl>
                                              <p:charRg st="35" end="57"/>
                                            </p:txEl>
                                          </p:spTgt>
                                        </p:tgtEl>
                                        <p:attrNameLst>
                                          <p:attrName>style.visibility</p:attrName>
                                        </p:attrNameLst>
                                      </p:cBhvr>
                                      <p:to>
                                        <p:strVal val="visible"/>
                                      </p:to>
                                    </p:set>
                                    <p:animEffect transition="in" filter="wipe(left)">
                                      <p:cBhvr>
                                        <p:cTn id="12" dur="500"/>
                                        <p:tgtEl>
                                          <p:spTgt spid="78850">
                                            <p:txEl>
                                              <p:charRg st="35" end="5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8850">
                                            <p:txEl>
                                              <p:charRg st="57" end="84"/>
                                            </p:txEl>
                                          </p:spTgt>
                                        </p:tgtEl>
                                        <p:attrNameLst>
                                          <p:attrName>style.visibility</p:attrName>
                                        </p:attrNameLst>
                                      </p:cBhvr>
                                      <p:to>
                                        <p:strVal val="visible"/>
                                      </p:to>
                                    </p:set>
                                    <p:animEffect transition="in" filter="wipe(left)">
                                      <p:cBhvr>
                                        <p:cTn id="17" dur="500"/>
                                        <p:tgtEl>
                                          <p:spTgt spid="78850">
                                            <p:txEl>
                                              <p:charRg st="57" end="8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8850">
                                            <p:txEl>
                                              <p:charRg st="84" end="95"/>
                                            </p:txEl>
                                          </p:spTgt>
                                        </p:tgtEl>
                                        <p:attrNameLst>
                                          <p:attrName>style.visibility</p:attrName>
                                        </p:attrNameLst>
                                      </p:cBhvr>
                                      <p:to>
                                        <p:strVal val="visible"/>
                                      </p:to>
                                    </p:set>
                                    <p:animEffect transition="in" filter="wipe(left)">
                                      <p:cBhvr>
                                        <p:cTn id="22" dur="500"/>
                                        <p:tgtEl>
                                          <p:spTgt spid="78850">
                                            <p:txEl>
                                              <p:charRg st="84"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内容占位符 2"/>
          <p:cNvSpPr>
            <a:spLocks noGrp="1"/>
          </p:cNvSpPr>
          <p:nvPr>
            <p:ph idx="1"/>
          </p:nvPr>
        </p:nvSpPr>
        <p:spPr>
          <a:xfrm>
            <a:off x="-3175" y="1412875"/>
            <a:ext cx="8726488" cy="4883150"/>
          </a:xfrm>
        </p:spPr>
        <p:txBody>
          <a:bodyPr vert="horz" wrap="square" lIns="91440" tIns="45720" rIns="91440" bIns="45720" numCol="1" anchor="t" anchorCtr="0" compatLnSpc="1"/>
          <a:lstStyle/>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1</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、要明确验收项目，规定验收测试通过的标准；</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2</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、确定测试方法；</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3</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、决定验收测试的组织机构和可利用的资源；</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4</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、选定测试结果分析方法；</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5</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、指定验收测试计划并进行评审；</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6</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、设计验收测试所用的测试用例；</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7</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、审查验收测试的准备工作；</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8</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、执行验收测试；</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9</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、分析测试结果；</a:t>
            </a:r>
            <a:endPar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None/>
              <a:defRPr/>
            </a:pPr>
            <a:r>
              <a:rPr kumimoji="0" lang="en-US" altLang="zh-CN"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10</a:t>
            </a:r>
            <a:r>
              <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、做出验收结论，明确通过验收或不通过验收，给出测试结果。</a:t>
            </a:r>
            <a:endParaRPr kumimoji="0" lang="zh-CN" altLang="en-US" sz="31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447675" marR="0" lvl="0" indent="0" algn="l" defTabSz="914400" rtl="0" eaLnBrk="1" fontAlgn="base" latinLnBrk="0" hangingPunct="1">
              <a:lnSpc>
                <a:spcPct val="75000"/>
              </a:lnSpc>
              <a:spcBef>
                <a:spcPct val="20000"/>
              </a:spcBef>
              <a:spcAft>
                <a:spcPct val="0"/>
              </a:spcAft>
              <a:buClr>
                <a:schemeClr val="hlink"/>
              </a:buClr>
              <a:buSzPct val="70000"/>
              <a:buFont typeface="Wingdings 2" panose="05020102010507070707" pitchFamily="18" charset="2"/>
              <a:buChar char=""/>
              <a:defRPr/>
            </a:pPr>
            <a:endParaRPr kumimoji="0" lang="zh-CN" altLang="en-US" sz="30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38915" name="Rectangle 4"/>
          <p:cNvSpPr>
            <a:spLocks noChangeArrowheads="1"/>
          </p:cNvSpPr>
          <p:nvPr/>
        </p:nvSpPr>
        <p:spPr bwMode="auto">
          <a:xfrm>
            <a:off x="857250"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验收测试的内容</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9874">
                                            <p:txEl>
                                              <p:charRg st="0" end="23"/>
                                            </p:txEl>
                                          </p:spTgt>
                                        </p:tgtEl>
                                        <p:attrNameLst>
                                          <p:attrName>style.visibility</p:attrName>
                                        </p:attrNameLst>
                                      </p:cBhvr>
                                      <p:to>
                                        <p:strVal val="visible"/>
                                      </p:to>
                                    </p:set>
                                    <p:animEffect transition="in" filter="wipe(left)">
                                      <p:cBhvr>
                                        <p:cTn id="7" dur="500"/>
                                        <p:tgtEl>
                                          <p:spTgt spid="79874">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9874">
                                            <p:txEl>
                                              <p:charRg st="23" end="33"/>
                                            </p:txEl>
                                          </p:spTgt>
                                        </p:tgtEl>
                                        <p:attrNameLst>
                                          <p:attrName>style.visibility</p:attrName>
                                        </p:attrNameLst>
                                      </p:cBhvr>
                                      <p:to>
                                        <p:strVal val="visible"/>
                                      </p:to>
                                    </p:set>
                                    <p:animEffect transition="in" filter="wipe(left)">
                                      <p:cBhvr>
                                        <p:cTn id="12" dur="500"/>
                                        <p:tgtEl>
                                          <p:spTgt spid="79874">
                                            <p:txEl>
                                              <p:charRg st="23"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9874">
                                            <p:txEl>
                                              <p:charRg st="33" end="55"/>
                                            </p:txEl>
                                          </p:spTgt>
                                        </p:tgtEl>
                                        <p:attrNameLst>
                                          <p:attrName>style.visibility</p:attrName>
                                        </p:attrNameLst>
                                      </p:cBhvr>
                                      <p:to>
                                        <p:strVal val="visible"/>
                                      </p:to>
                                    </p:set>
                                    <p:animEffect transition="in" filter="wipe(left)">
                                      <p:cBhvr>
                                        <p:cTn id="17" dur="500"/>
                                        <p:tgtEl>
                                          <p:spTgt spid="79874">
                                            <p:txEl>
                                              <p:charRg st="33" end="5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9874">
                                            <p:txEl>
                                              <p:charRg st="55" end="69"/>
                                            </p:txEl>
                                          </p:spTgt>
                                        </p:tgtEl>
                                        <p:attrNameLst>
                                          <p:attrName>style.visibility</p:attrName>
                                        </p:attrNameLst>
                                      </p:cBhvr>
                                      <p:to>
                                        <p:strVal val="visible"/>
                                      </p:to>
                                    </p:set>
                                    <p:animEffect transition="in" filter="wipe(left)">
                                      <p:cBhvr>
                                        <p:cTn id="22" dur="500"/>
                                        <p:tgtEl>
                                          <p:spTgt spid="79874">
                                            <p:txEl>
                                              <p:charRg st="55" end="6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9874">
                                            <p:txEl>
                                              <p:charRg st="69" end="86"/>
                                            </p:txEl>
                                          </p:spTgt>
                                        </p:tgtEl>
                                        <p:attrNameLst>
                                          <p:attrName>style.visibility</p:attrName>
                                        </p:attrNameLst>
                                      </p:cBhvr>
                                      <p:to>
                                        <p:strVal val="visible"/>
                                      </p:to>
                                    </p:set>
                                    <p:animEffect transition="in" filter="wipe(left)">
                                      <p:cBhvr>
                                        <p:cTn id="27" dur="500"/>
                                        <p:tgtEl>
                                          <p:spTgt spid="79874">
                                            <p:txEl>
                                              <p:charRg st="69" end="8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9874">
                                            <p:txEl>
                                              <p:charRg st="86" end="103"/>
                                            </p:txEl>
                                          </p:spTgt>
                                        </p:tgtEl>
                                        <p:attrNameLst>
                                          <p:attrName>style.visibility</p:attrName>
                                        </p:attrNameLst>
                                      </p:cBhvr>
                                      <p:to>
                                        <p:strVal val="visible"/>
                                      </p:to>
                                    </p:set>
                                    <p:animEffect transition="in" filter="wipe(left)">
                                      <p:cBhvr>
                                        <p:cTn id="32" dur="500"/>
                                        <p:tgtEl>
                                          <p:spTgt spid="79874">
                                            <p:txEl>
                                              <p:charRg st="86" end="10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9874">
                                            <p:txEl>
                                              <p:charRg st="103" end="118"/>
                                            </p:txEl>
                                          </p:spTgt>
                                        </p:tgtEl>
                                        <p:attrNameLst>
                                          <p:attrName>style.visibility</p:attrName>
                                        </p:attrNameLst>
                                      </p:cBhvr>
                                      <p:to>
                                        <p:strVal val="visible"/>
                                      </p:to>
                                    </p:set>
                                    <p:animEffect transition="in" filter="wipe(left)">
                                      <p:cBhvr>
                                        <p:cTn id="37" dur="500"/>
                                        <p:tgtEl>
                                          <p:spTgt spid="79874">
                                            <p:txEl>
                                              <p:charRg st="103" end="11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9874">
                                            <p:txEl>
                                              <p:charRg st="118" end="128"/>
                                            </p:txEl>
                                          </p:spTgt>
                                        </p:tgtEl>
                                        <p:attrNameLst>
                                          <p:attrName>style.visibility</p:attrName>
                                        </p:attrNameLst>
                                      </p:cBhvr>
                                      <p:to>
                                        <p:strVal val="visible"/>
                                      </p:to>
                                    </p:set>
                                    <p:animEffect transition="in" filter="wipe(left)">
                                      <p:cBhvr>
                                        <p:cTn id="42" dur="500"/>
                                        <p:tgtEl>
                                          <p:spTgt spid="79874">
                                            <p:txEl>
                                              <p:charRg st="118" end="12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9874">
                                            <p:txEl>
                                              <p:charRg st="128" end="138"/>
                                            </p:txEl>
                                          </p:spTgt>
                                        </p:tgtEl>
                                        <p:attrNameLst>
                                          <p:attrName>style.visibility</p:attrName>
                                        </p:attrNameLst>
                                      </p:cBhvr>
                                      <p:to>
                                        <p:strVal val="visible"/>
                                      </p:to>
                                    </p:set>
                                    <p:animEffect transition="in" filter="wipe(left)">
                                      <p:cBhvr>
                                        <p:cTn id="47" dur="500"/>
                                        <p:tgtEl>
                                          <p:spTgt spid="79874">
                                            <p:txEl>
                                              <p:charRg st="128" end="13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9874">
                                            <p:txEl>
                                              <p:charRg st="138" end="169"/>
                                            </p:txEl>
                                          </p:spTgt>
                                        </p:tgtEl>
                                        <p:attrNameLst>
                                          <p:attrName>style.visibility</p:attrName>
                                        </p:attrNameLst>
                                      </p:cBhvr>
                                      <p:to>
                                        <p:strVal val="visible"/>
                                      </p:to>
                                    </p:set>
                                    <p:animEffect transition="in" filter="wipe(left)">
                                      <p:cBhvr>
                                        <p:cTn id="52" dur="500"/>
                                        <p:tgtEl>
                                          <p:spTgt spid="79874">
                                            <p:txEl>
                                              <p:charRg st="138"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内容占位符 2"/>
          <p:cNvSpPr>
            <a:spLocks noGrp="1"/>
          </p:cNvSpPr>
          <p:nvPr>
            <p:ph idx="1"/>
          </p:nvPr>
        </p:nvSpPr>
        <p:spPr>
          <a:xfrm>
            <a:off x="468313" y="1079500"/>
            <a:ext cx="8540750" cy="56626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正式验收测试：</a:t>
            </a:r>
            <a:endPar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它通常是系统测试的</a:t>
            </a:r>
            <a:r>
              <a:rPr kumimoji="0" lang="zh-CN" altLang="en-US" sz="3200" b="0"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宋体" panose="02010600030101010101" pitchFamily="2" charset="-122"/>
                <a:ea typeface="+mn-ea"/>
                <a:cs typeface="+mn-cs"/>
              </a:rPr>
              <a:t>延续</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。计划和设计这些测试的周密和详细程度不亚于系统测试。选择的测试用例应该是系统测试中所执行测试用例的子集。不要偏离所选择的测试用例方向</a:t>
            </a:r>
            <a:r>
              <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endPar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在某些组织中，开发组织（或其独立的测试小组）与最终用户组织的代表一起执行验收测试。在其他组织中，验收测试则完全由</a:t>
            </a:r>
            <a:r>
              <a:rPr kumimoji="0" lang="zh-CN" altLang="en-US" sz="3200" b="0"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宋体" panose="02010600030101010101" pitchFamily="2" charset="-122"/>
                <a:ea typeface="+mn-ea"/>
                <a:cs typeface="+mn-cs"/>
              </a:rPr>
              <a:t>最终用户</a:t>
            </a:r>
            <a:r>
              <a:rPr kumimoji="0" lang="zh-CN" altLang="en-US"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组织执行，或者由最终用户组织选择人员组成一个客观公正的小组来执行。</a:t>
            </a:r>
            <a:endParaRPr kumimoji="0" lang="en-US" altLang="zh-CN" sz="32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39939" name="Rectangle 4"/>
          <p:cNvSpPr>
            <a:spLocks noChangeArrowheads="1"/>
          </p:cNvSpPr>
          <p:nvPr/>
        </p:nvSpPr>
        <p:spPr bwMode="auto">
          <a:xfrm>
            <a:off x="928688"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验收测试的常用策略</a:t>
            </a:r>
            <a:r>
              <a:rPr kumimoji="0" lang="en-US" altLang="zh-CN"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正式验收测试</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898">
                                            <p:txEl>
                                              <p:charRg st="0" end="8"/>
                                            </p:txEl>
                                          </p:spTgt>
                                        </p:tgtEl>
                                        <p:attrNameLst>
                                          <p:attrName>style.visibility</p:attrName>
                                        </p:attrNameLst>
                                      </p:cBhvr>
                                      <p:to>
                                        <p:strVal val="visible"/>
                                      </p:to>
                                    </p:set>
                                    <p:animEffect transition="in" filter="wipe(left)">
                                      <p:cBhvr>
                                        <p:cTn id="7" dur="500"/>
                                        <p:tgtEl>
                                          <p:spTgt spid="80898">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0898">
                                            <p:txEl>
                                              <p:charRg st="8" end="87"/>
                                            </p:txEl>
                                          </p:spTgt>
                                        </p:tgtEl>
                                        <p:attrNameLst>
                                          <p:attrName>style.visibility</p:attrName>
                                        </p:attrNameLst>
                                      </p:cBhvr>
                                      <p:to>
                                        <p:strVal val="visible"/>
                                      </p:to>
                                    </p:set>
                                    <p:animEffect transition="in" filter="wipe(left)">
                                      <p:cBhvr>
                                        <p:cTn id="12" dur="500"/>
                                        <p:tgtEl>
                                          <p:spTgt spid="80898">
                                            <p:txEl>
                                              <p:charRg st="8" end="8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0898">
                                            <p:txEl>
                                              <p:charRg st="87" end="181"/>
                                            </p:txEl>
                                          </p:spTgt>
                                        </p:tgtEl>
                                        <p:attrNameLst>
                                          <p:attrName>style.visibility</p:attrName>
                                        </p:attrNameLst>
                                      </p:cBhvr>
                                      <p:to>
                                        <p:strVal val="visible"/>
                                      </p:to>
                                    </p:set>
                                    <p:animEffect transition="in" filter="wipe(left)">
                                      <p:cBhvr>
                                        <p:cTn id="17" dur="500"/>
                                        <p:tgtEl>
                                          <p:spTgt spid="80898">
                                            <p:txEl>
                                              <p:charRg st="87" end="1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内容占位符 2"/>
          <p:cNvSpPr>
            <a:spLocks noGrp="1"/>
          </p:cNvSpPr>
          <p:nvPr>
            <p:ph idx="1"/>
          </p:nvPr>
        </p:nvSpPr>
        <p:spPr>
          <a:xfrm>
            <a:off x="571500" y="1079500"/>
            <a:ext cx="8540750" cy="56626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非正式验收或</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Alpha</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测试是由一个</a:t>
            </a:r>
            <a:r>
              <a:rPr kumimoji="0" lang="zh-CN" altLang="en-US" sz="2800" b="0"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宋体" panose="02010600030101010101" pitchFamily="2" charset="-122"/>
                <a:ea typeface="+mn-ea"/>
                <a:cs typeface="+mn-cs"/>
              </a:rPr>
              <a:t>用户</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在开发环境下进行的测试，也可以是公司内部的用户在模拟实际操作环境下进行的测试。 </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测试由程序员或测试员完成。</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测试发现的错误，可以在</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测试现场立刻反馈给开发人员，由开发人员及时分析和处理。</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测试的目的是评价软件产品的</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FLURPS(</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即功能、局域化、可使用性、可靠性、性能和支持</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。尤其注重产品的界面和特色。</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测试可以从软件产品编码结束之时开始，或在模块</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子系统</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测试完成之后开始，也可以在确认测试过程中产品达到一定的稳定和可靠程度之后再开始。</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40963" name="Rectangle 4"/>
          <p:cNvSpPr>
            <a:spLocks noChangeArrowheads="1"/>
          </p:cNvSpPr>
          <p:nvPr/>
        </p:nvSpPr>
        <p:spPr bwMode="auto">
          <a:xfrm>
            <a:off x="857250"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验收测试的常用策略</a:t>
            </a:r>
            <a:r>
              <a:rPr kumimoji="0" lang="en-US" altLang="zh-CN"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-α</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测试</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22">
                                            <p:txEl>
                                              <p:charRg st="0" end="15"/>
                                            </p:txEl>
                                          </p:spTgt>
                                        </p:tgtEl>
                                        <p:attrNameLst>
                                          <p:attrName>style.visibility</p:attrName>
                                        </p:attrNameLst>
                                      </p:cBhvr>
                                      <p:to>
                                        <p:strVal val="visible"/>
                                      </p:to>
                                    </p:set>
                                    <p:animEffect transition="in" filter="wipe(left)">
                                      <p:cBhvr>
                                        <p:cTn id="7" dur="500"/>
                                        <p:tgtEl>
                                          <p:spTgt spid="81922">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22">
                                            <p:txEl>
                                              <p:charRg st="15" end="119"/>
                                            </p:txEl>
                                          </p:spTgt>
                                        </p:tgtEl>
                                        <p:attrNameLst>
                                          <p:attrName>style.visibility</p:attrName>
                                        </p:attrNameLst>
                                      </p:cBhvr>
                                      <p:to>
                                        <p:strVal val="visible"/>
                                      </p:to>
                                    </p:set>
                                    <p:animEffect transition="in" filter="wipe(left)">
                                      <p:cBhvr>
                                        <p:cTn id="12" dur="500"/>
                                        <p:tgtEl>
                                          <p:spTgt spid="81922">
                                            <p:txEl>
                                              <p:charRg st="15" end="1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22">
                                            <p:txEl>
                                              <p:charRg st="119" end="178"/>
                                            </p:txEl>
                                          </p:spTgt>
                                        </p:tgtEl>
                                        <p:attrNameLst>
                                          <p:attrName>style.visibility</p:attrName>
                                        </p:attrNameLst>
                                      </p:cBhvr>
                                      <p:to>
                                        <p:strVal val="visible"/>
                                      </p:to>
                                    </p:set>
                                    <p:animEffect transition="in" filter="wipe(left)">
                                      <p:cBhvr>
                                        <p:cTn id="17" dur="500"/>
                                        <p:tgtEl>
                                          <p:spTgt spid="81922">
                                            <p:txEl>
                                              <p:charRg st="119" end="17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22">
                                            <p:txEl>
                                              <p:charRg st="178" end="247"/>
                                            </p:txEl>
                                          </p:spTgt>
                                        </p:tgtEl>
                                        <p:attrNameLst>
                                          <p:attrName>style.visibility</p:attrName>
                                        </p:attrNameLst>
                                      </p:cBhvr>
                                      <p:to>
                                        <p:strVal val="visible"/>
                                      </p:to>
                                    </p:set>
                                    <p:animEffect transition="in" filter="wipe(left)">
                                      <p:cBhvr>
                                        <p:cTn id="22" dur="500"/>
                                        <p:tgtEl>
                                          <p:spTgt spid="81922">
                                            <p:txEl>
                                              <p:charRg st="178" end="2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内容占位符 2"/>
          <p:cNvSpPr>
            <a:spLocks noGrp="1"/>
          </p:cNvSpPr>
          <p:nvPr>
            <p:ph idx="1"/>
          </p:nvPr>
        </p:nvSpPr>
        <p:spPr>
          <a:xfrm>
            <a:off x="152400" y="1008063"/>
            <a:ext cx="8540750" cy="38862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2" panose="05020102010507070707" pitchFamily="18" charset="2"/>
              <a:buNone/>
              <a:defRPr/>
            </a:pPr>
            <a:r>
              <a:rPr kumimoji="0" lang="en-US"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Beta </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β</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测试是由软件的多个用户在实际使用环境下进行的测试，这些用户返回有关错误信息给开发者。测试时，</a:t>
            </a:r>
            <a:r>
              <a:rPr kumimoji="0" lang="zh-CN" altLang="en-US" sz="2800" b="0" i="0" u="none" strike="noStrike" kern="1200" cap="none" spc="0" normalizeH="0" baseline="0" noProof="0" dirty="0" smtClean="0">
                <a:ln>
                  <a:noFill/>
                </a:ln>
                <a:solidFill>
                  <a:srgbClr val="7030A0"/>
                </a:solidFill>
                <a:effectLst>
                  <a:outerShdw blurRad="38100" dist="38100" dir="2700000" algn="tl">
                    <a:srgbClr val="C0C0C0"/>
                  </a:outerShdw>
                </a:effectLst>
                <a:uLnTx/>
                <a:uFillTx/>
                <a:latin typeface="宋体" panose="02010600030101010101" pitchFamily="2" charset="-122"/>
                <a:ea typeface="+mn-ea"/>
                <a:cs typeface="+mn-cs"/>
              </a:rPr>
              <a:t>开发者通常不在测试现场</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。因而，</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β</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测试是在开发者无法控制的环境下进行的软件现场应用。在</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β</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测试中，由用户记下遇到的所有问题，包括真实的以及主观认定的，定期向开发者报告。</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β</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测试主要衡量产品的</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FLURPS</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，着重于产品的支持性，包括文档，客户培训和支持产品生产能力。</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1" hangingPunct="1">
              <a:lnSpc>
                <a:spcPct val="100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只有当</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α</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测试达到一定的可靠程度时，才能开始</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β</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测试。它处在整个测试的最后阶段。同时，产品的所有手册文本也应该在此阶段完全定稿。</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41987" name="Rectangle 4"/>
          <p:cNvSpPr>
            <a:spLocks noChangeArrowheads="1"/>
          </p:cNvSpPr>
          <p:nvPr/>
        </p:nvSpPr>
        <p:spPr bwMode="auto">
          <a:xfrm>
            <a:off x="785813" y="428625"/>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验收测试的常用策略</a:t>
            </a:r>
            <a:r>
              <a:rPr kumimoji="0" lang="en-US" altLang="zh-CN"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-β</a:t>
            </a: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测试</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946">
                                            <p:txEl>
                                              <p:charRg st="0" end="9"/>
                                            </p:txEl>
                                          </p:spTgt>
                                        </p:tgtEl>
                                        <p:attrNameLst>
                                          <p:attrName>style.visibility</p:attrName>
                                        </p:attrNameLst>
                                      </p:cBhvr>
                                      <p:to>
                                        <p:strVal val="visible"/>
                                      </p:to>
                                    </p:set>
                                    <p:animEffect transition="in" filter="wipe(left)">
                                      <p:cBhvr>
                                        <p:cTn id="7" dur="500"/>
                                        <p:tgtEl>
                                          <p:spTgt spid="82946">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946">
                                            <p:txEl>
                                              <p:charRg st="9" end="139"/>
                                            </p:txEl>
                                          </p:spTgt>
                                        </p:tgtEl>
                                        <p:attrNameLst>
                                          <p:attrName>style.visibility</p:attrName>
                                        </p:attrNameLst>
                                      </p:cBhvr>
                                      <p:to>
                                        <p:strVal val="visible"/>
                                      </p:to>
                                    </p:set>
                                    <p:animEffect transition="in" filter="wipe(left)">
                                      <p:cBhvr>
                                        <p:cTn id="12" dur="500"/>
                                        <p:tgtEl>
                                          <p:spTgt spid="82946">
                                            <p:txEl>
                                              <p:charRg st="9" end="13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946">
                                            <p:txEl>
                                              <p:charRg st="139" end="186"/>
                                            </p:txEl>
                                          </p:spTgt>
                                        </p:tgtEl>
                                        <p:attrNameLst>
                                          <p:attrName>style.visibility</p:attrName>
                                        </p:attrNameLst>
                                      </p:cBhvr>
                                      <p:to>
                                        <p:strVal val="visible"/>
                                      </p:to>
                                    </p:set>
                                    <p:animEffect transition="in" filter="wipe(left)">
                                      <p:cBhvr>
                                        <p:cTn id="17" dur="500"/>
                                        <p:tgtEl>
                                          <p:spTgt spid="82946">
                                            <p:txEl>
                                              <p:charRg st="139" end="18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2946">
                                            <p:txEl>
                                              <p:charRg st="186" end="249"/>
                                            </p:txEl>
                                          </p:spTgt>
                                        </p:tgtEl>
                                        <p:attrNameLst>
                                          <p:attrName>style.visibility</p:attrName>
                                        </p:attrNameLst>
                                      </p:cBhvr>
                                      <p:to>
                                        <p:strVal val="visible"/>
                                      </p:to>
                                    </p:set>
                                    <p:animEffect transition="in" filter="wipe(left)">
                                      <p:cBhvr>
                                        <p:cTn id="22" dur="500"/>
                                        <p:tgtEl>
                                          <p:spTgt spid="82946">
                                            <p:txEl>
                                              <p:charRg st="186" end="2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内容占位符 2"/>
          <p:cNvSpPr>
            <a:spLocks noGrp="1"/>
          </p:cNvSpPr>
          <p:nvPr>
            <p:ph idx="1"/>
          </p:nvPr>
        </p:nvSpPr>
        <p:spPr>
          <a:xfrm>
            <a:off x="468313" y="981075"/>
            <a:ext cx="8401050" cy="4686300"/>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软件测试版本：</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alpha</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代表软件测试的第一个版本。</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软件开发初期的版本，初具规模</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beta</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代表软件测试的第二个版本。</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网上所提供的一些软件测试版本</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final</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代表软件测试的第三个版本。</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软件公司发布的版本</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v"/>
              <a:defRPr/>
            </a:pPr>
            <a:r>
              <a:rPr kumimoji="0" lang="zh-CN" altLang="en-US"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参见文档：软件版本说明大全</a:t>
            </a:r>
            <a:r>
              <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.doc</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2" panose="05020102010507070707" pitchFamily="18" charset="2"/>
              <a:buNone/>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endParaRPr>
          </a:p>
        </p:txBody>
      </p:sp>
      <p:sp>
        <p:nvSpPr>
          <p:cNvPr id="43011" name="Rectangle 4"/>
          <p:cNvSpPr>
            <a:spLocks noChangeArrowheads="1"/>
          </p:cNvSpPr>
          <p:nvPr/>
        </p:nvSpPr>
        <p:spPr bwMode="auto">
          <a:xfrm>
            <a:off x="714375" y="500063"/>
            <a:ext cx="7273925" cy="579438"/>
          </a:xfrm>
          <a:prstGeom prst="rect">
            <a:avLst/>
          </a:prstGeom>
          <a:noFill/>
          <a:ln w="9525">
            <a:noFill/>
            <a:miter lim="800000"/>
          </a:ln>
        </p:spPr>
        <p:txBody>
          <a:bodyPr>
            <a:spAutoFit/>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r>
              <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扩展知识</a:t>
            </a:r>
            <a:endParaRPr kumimoji="0" lang="zh-CN" altLang="en-US" sz="3200" b="0" i="0" u="none" strike="noStrike" kern="1200" cap="none" spc="0" normalizeH="0" baseline="0" noProof="0" dirty="0">
              <a:ln>
                <a:noFill/>
              </a:ln>
              <a:solidFill>
                <a:schemeClr val="folHlink"/>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970">
                                            <p:txEl>
                                              <p:charRg st="0" end="8"/>
                                            </p:txEl>
                                          </p:spTgt>
                                        </p:tgtEl>
                                        <p:attrNameLst>
                                          <p:attrName>style.visibility</p:attrName>
                                        </p:attrNameLst>
                                      </p:cBhvr>
                                      <p:to>
                                        <p:strVal val="visible"/>
                                      </p:to>
                                    </p:set>
                                    <p:animEffect transition="in" filter="wipe(left)">
                                      <p:cBhvr>
                                        <p:cTn id="7" dur="500"/>
                                        <p:tgtEl>
                                          <p:spTgt spid="83970">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70">
                                            <p:txEl>
                                              <p:charRg st="8" end="43"/>
                                            </p:txEl>
                                          </p:spTgt>
                                        </p:tgtEl>
                                        <p:attrNameLst>
                                          <p:attrName>style.visibility</p:attrName>
                                        </p:attrNameLst>
                                      </p:cBhvr>
                                      <p:to>
                                        <p:strVal val="visible"/>
                                      </p:to>
                                    </p:set>
                                    <p:animEffect transition="in" filter="wipe(left)">
                                      <p:cBhvr>
                                        <p:cTn id="12" dur="500"/>
                                        <p:tgtEl>
                                          <p:spTgt spid="83970">
                                            <p:txEl>
                                              <p:charRg st="8"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0">
                                            <p:txEl>
                                              <p:charRg st="43" end="77"/>
                                            </p:txEl>
                                          </p:spTgt>
                                        </p:tgtEl>
                                        <p:attrNameLst>
                                          <p:attrName>style.visibility</p:attrName>
                                        </p:attrNameLst>
                                      </p:cBhvr>
                                      <p:to>
                                        <p:strVal val="visible"/>
                                      </p:to>
                                    </p:set>
                                    <p:animEffect transition="in" filter="wipe(left)">
                                      <p:cBhvr>
                                        <p:cTn id="17" dur="500"/>
                                        <p:tgtEl>
                                          <p:spTgt spid="83970">
                                            <p:txEl>
                                              <p:charRg st="43" end="7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970">
                                            <p:txEl>
                                              <p:charRg st="77" end="107"/>
                                            </p:txEl>
                                          </p:spTgt>
                                        </p:tgtEl>
                                        <p:attrNameLst>
                                          <p:attrName>style.visibility</p:attrName>
                                        </p:attrNameLst>
                                      </p:cBhvr>
                                      <p:to>
                                        <p:strVal val="visible"/>
                                      </p:to>
                                    </p:set>
                                    <p:animEffect transition="in" filter="wipe(left)">
                                      <p:cBhvr>
                                        <p:cTn id="22" dur="500"/>
                                        <p:tgtEl>
                                          <p:spTgt spid="83970">
                                            <p:txEl>
                                              <p:charRg st="77" end="10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3970">
                                            <p:txEl>
                                              <p:charRg st="107" end="125"/>
                                            </p:txEl>
                                          </p:spTgt>
                                        </p:tgtEl>
                                        <p:attrNameLst>
                                          <p:attrName>style.visibility</p:attrName>
                                        </p:attrNameLst>
                                      </p:cBhvr>
                                      <p:to>
                                        <p:strVal val="visible"/>
                                      </p:to>
                                    </p:set>
                                    <p:animEffect transition="in" filter="wipe(left)">
                                      <p:cBhvr>
                                        <p:cTn id="27" dur="500"/>
                                        <p:tgtEl>
                                          <p:spTgt spid="83970">
                                            <p:txEl>
                                              <p:charRg st="107"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Content Placeholder 2"/>
          <p:cNvSpPr>
            <a:spLocks noGrp="1"/>
          </p:cNvSpPr>
          <p:nvPr>
            <p:ph idx="1"/>
          </p:nvPr>
        </p:nvSpPr>
        <p:spPr>
          <a:xfrm>
            <a:off x="899160" y="2064385"/>
            <a:ext cx="7629525" cy="2728913"/>
          </a:xfrm>
        </p:spPr>
        <p:txBody>
          <a:bodyPr vert="horz" wrap="square" lIns="91440" tIns="45720" rIns="91440" bIns="45720" anchor="t">
            <a:scene3d>
              <a:camera prst="orthographicFront"/>
              <a:lightRig rig="threePt" dir="t"/>
            </a:scene3d>
          </a:bodyPr>
          <a:p>
            <a:pPr algn="ctr" eaLnBrk="1" fontAlgn="base" hangingPunct="1">
              <a:buFont typeface="Wingdings" panose="05000000000000000000" pitchFamily="2" charset="2"/>
              <a:buNone/>
            </a:pPr>
            <a:r>
              <a:rPr lang="zh-CN" altLang="en-US" sz="115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rPr>
              <a:t>谢谢聆听！</a:t>
            </a:r>
            <a:endParaRPr lang="zh-CN" altLang="en-US" sz="11500" strike="noStrike" noProof="1" dirty="0">
              <a:ln w="22225">
                <a:solidFill>
                  <a:schemeClr val="accent2"/>
                </a:solidFill>
                <a:prstDash val="solid"/>
              </a:ln>
              <a:solidFill>
                <a:schemeClr val="accent2">
                  <a:lumMod val="40000"/>
                  <a:lumOff val="60000"/>
                </a:schemeClr>
              </a:solidFill>
              <a:effectLst/>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a:spLocks noGrp="1"/>
          </p:cNvSpPr>
          <p:nvPr>
            <p:ph type="title"/>
          </p:nvPr>
        </p:nvSpPr>
        <p:spPr>
          <a:xfrm>
            <a:off x="228600" y="333375"/>
            <a:ext cx="8686800" cy="685800"/>
          </a:xfrm>
        </p:spPr>
        <p:txBody>
          <a:bodyPr vert="horz" wrap="square" lIns="91440" tIns="45720" rIns="91440" bIns="45720" anchor="ctr"/>
          <a:p>
            <a:pPr eaLnBrk="1" hangingPunct="1"/>
            <a:r>
              <a:rPr lang="zh-CN" altLang="en-US" dirty="0">
                <a:ea typeface="宋体" panose="02010600030101010101" pitchFamily="2" charset="-122"/>
              </a:rPr>
              <a:t>单元测试</a:t>
            </a:r>
            <a:endParaRPr lang="zh-CN" altLang="en-US" dirty="0">
              <a:ea typeface="宋体" panose="02010600030101010101" pitchFamily="2" charset="-122"/>
            </a:endParaRPr>
          </a:p>
        </p:txBody>
      </p:sp>
      <p:sp>
        <p:nvSpPr>
          <p:cNvPr id="151570" name="AutoShape 18">
            <a:hlinkClick r:id="" action="ppaction://hlinkshowjump?jump=nextslide" highlightClick="1"/>
          </p:cNvPr>
          <p:cNvSpPr>
            <a:spLocks noChangeArrowheads="1"/>
          </p:cNvSpPr>
          <p:nvPr/>
        </p:nvSpPr>
        <p:spPr bwMode="auto">
          <a:xfrm>
            <a:off x="5076825" y="3141663"/>
            <a:ext cx="503238" cy="287338"/>
          </a:xfrm>
          <a:prstGeom prst="actionButtonForwardNext">
            <a:avLst/>
          </a:prstGeom>
          <a:noFill/>
          <a:ln w="9525">
            <a:noFill/>
            <a:miter lim="800000"/>
          </a:ln>
          <a:effectLst/>
        </p:spPr>
        <p:txBody>
          <a:bodyPr wrap="none" anchor="ct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 name="云形标注 1"/>
          <p:cNvSpPr/>
          <p:nvPr/>
        </p:nvSpPr>
        <p:spPr>
          <a:xfrm>
            <a:off x="4284663" y="498475"/>
            <a:ext cx="3224213" cy="2012950"/>
          </a:xfrm>
          <a:prstGeom prst="cloudCallout">
            <a:avLst>
              <a:gd name="adj1" fmla="val -117201"/>
              <a:gd name="adj2" fmla="val 1691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rPr>
              <a:t>什么是单元测试(</a:t>
            </a:r>
            <a:r>
              <a:rPr kumimoji="0" lang="en-US" altLang="zh-CN" sz="2400" b="0" i="0" u="none" strike="noStrike" kern="1200" cap="none" spc="0" normalizeH="0" baseline="0" noProof="0" dirty="0">
                <a:ln>
                  <a:noFill/>
                </a:ln>
                <a:solidFill>
                  <a:schemeClr val="lt1"/>
                </a:solidFill>
                <a:effectLst/>
                <a:uLnTx/>
                <a:uFillTx/>
                <a:latin typeface="+mn-lt"/>
                <a:ea typeface="+mn-ea"/>
                <a:cs typeface="+mn-cs"/>
              </a:rPr>
              <a:t>unit testing)？</a:t>
            </a:r>
            <a:endParaRPr kumimoji="0" lang="en-US" altLang="zh-CN" sz="2400" b="0" i="0" u="none" strike="noStrike" kern="1200" cap="none" spc="0" normalizeH="0" baseline="0" noProof="0" dirty="0">
              <a:ln>
                <a:noFill/>
              </a:ln>
              <a:solidFill>
                <a:schemeClr val="lt1"/>
              </a:solidFill>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横卷形 2"/>
          <p:cNvSpPr/>
          <p:nvPr/>
        </p:nvSpPr>
        <p:spPr>
          <a:xfrm>
            <a:off x="684213" y="2565400"/>
            <a:ext cx="7920038" cy="4032250"/>
          </a:xfrm>
          <a:prstGeom prst="horizontalScroll">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指对软件中的</a:t>
            </a:r>
            <a:r>
              <a:rPr kumimoji="0" lang="zh-CN" altLang="en-US" sz="2400" b="1" i="0" u="none" strike="noStrike" kern="1200" cap="none" spc="0" normalizeH="0" baseline="0" noProof="0" dirty="0">
                <a:ln>
                  <a:noFill/>
                </a:ln>
                <a:solidFill>
                  <a:srgbClr val="FFFF00"/>
                </a:solidFill>
                <a:effectLst/>
                <a:uLnTx/>
                <a:uFillTx/>
                <a:latin typeface="+mn-lt"/>
                <a:ea typeface="+mn-ea"/>
                <a:cs typeface="+mn-cs"/>
              </a:rPr>
              <a:t>最小可测试</a:t>
            </a:r>
            <a:r>
              <a:rPr kumimoji="0" lang="zh-CN" altLang="en-US" sz="2400" b="1" i="0" u="none" strike="noStrike" kern="1200" cap="none" spc="0" normalizeH="0" baseline="0" noProof="0" dirty="0">
                <a:ln>
                  <a:noFill/>
                </a:ln>
                <a:solidFill>
                  <a:schemeClr val="tx1">
                    <a:lumMod val="50000"/>
                    <a:lumOff val="50000"/>
                  </a:schemeClr>
                </a:solidFill>
                <a:effectLst/>
                <a:uLnTx/>
                <a:uFillTx/>
                <a:latin typeface="+mn-lt"/>
                <a:ea typeface="+mn-ea"/>
                <a:cs typeface="+mn-cs"/>
              </a:rPr>
              <a:t>单元</a:t>
            </a:r>
            <a:r>
              <a:rPr kumimoji="0" lang="zh-CN" altLang="en-US"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进行检查和验证。</a:t>
            </a:r>
            <a:endParaRPr kumimoji="0" lang="en-US" altLang="zh-CN" sz="2400" b="0" i="0" u="none" strike="noStrike" kern="1200" cap="none" spc="0" normalizeH="0" baseline="0" noProof="0" dirty="0">
              <a:ln>
                <a:noFill/>
              </a:ln>
              <a:solidFill>
                <a:schemeClr val="tx1">
                  <a:lumMod val="50000"/>
                  <a:lumOff val="50000"/>
                </a:schemeClr>
              </a:solidFill>
              <a:effectLst/>
              <a:uLnTx/>
              <a:uFillTx/>
              <a:latin typeface="+mn-lt"/>
              <a:ea typeface="+mn-ea"/>
              <a:cs typeface="+mn-cs"/>
            </a:endParaRPr>
          </a:p>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单元，一般应根据实际情况判定其具体含义</a:t>
            </a:r>
            <a:endParaRPr kumimoji="0" lang="en-US" altLang="zh-CN" sz="2400" b="0" i="0" u="none" strike="noStrike" kern="1200" cap="none" spc="0" normalizeH="0" baseline="0" noProof="0" dirty="0">
              <a:ln>
                <a:noFill/>
              </a:ln>
              <a:solidFill>
                <a:schemeClr val="tx1">
                  <a:lumMod val="50000"/>
                  <a:lumOff val="50000"/>
                </a:schemeClr>
              </a:solidFill>
              <a:effectLst/>
              <a:uLnTx/>
              <a:uFillTx/>
              <a:latin typeface="+mn-lt"/>
              <a:ea typeface="+mn-ea"/>
              <a:cs typeface="+mn-cs"/>
            </a:endParaRPr>
          </a:p>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如，</a:t>
            </a:r>
            <a:r>
              <a:rPr kumimoji="0" lang="en-US" altLang="zh-CN"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C</a:t>
            </a:r>
            <a:r>
              <a:rPr kumimoji="0" lang="zh-CN" altLang="en-US"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中，单元指1个函数，</a:t>
            </a:r>
            <a:r>
              <a:rPr kumimoji="0" lang="en-US" altLang="zh-CN"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java</a:t>
            </a:r>
            <a:r>
              <a:rPr kumimoji="0" lang="zh-CN" altLang="en-US" sz="2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中，单元指1个类，图形化软件中也可以是1个窗口、1个菜单等，</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单元就是认为规定的最小被测试的模块</a:t>
            </a:r>
            <a:endParaRPr kumimoji="0" lang="zh-CN" altLang="en-US" sz="2400" b="0" i="0" u="none" strike="noStrike" kern="1200" cap="none" spc="0" normalizeH="0" baseline="0" noProof="0" dirty="0">
              <a:ln>
                <a:noFill/>
              </a:ln>
              <a:solidFill>
                <a:srgbClr val="FF0000"/>
              </a:solidFill>
              <a:effectLst/>
              <a:uLnTx/>
              <a:uFillTx/>
              <a:latin typeface="+mn-lt"/>
              <a:ea typeface="+mn-ea"/>
              <a:cs typeface="+mn-cs"/>
            </a:endParaRPr>
          </a:p>
        </p:txBody>
      </p:sp>
      <p:pic>
        <p:nvPicPr>
          <p:cNvPr id="21509" name="图片 4"/>
          <p:cNvPicPr>
            <a:picLocks noChangeAspect="1"/>
          </p:cNvPicPr>
          <p:nvPr/>
        </p:nvPicPr>
        <p:blipFill>
          <a:blip r:embed="rId1"/>
          <a:stretch>
            <a:fillRect/>
          </a:stretch>
        </p:blipFill>
        <p:spPr>
          <a:xfrm>
            <a:off x="947738" y="1176338"/>
            <a:ext cx="1728787" cy="16748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2"/>
          <p:cNvSpPr>
            <a:spLocks noGrp="1"/>
          </p:cNvSpPr>
          <p:nvPr>
            <p:ph type="title"/>
          </p:nvPr>
        </p:nvSpPr>
        <p:spPr>
          <a:xfrm>
            <a:off x="323850" y="-33337"/>
            <a:ext cx="7680325" cy="1371600"/>
          </a:xfrm>
        </p:spPr>
        <p:txBody>
          <a:bodyPr vert="horz" wrap="square" lIns="91440" tIns="45720" rIns="91440" bIns="45720" anchor="ctr"/>
          <a:p>
            <a:pPr eaLnBrk="1" hangingPunct="1"/>
            <a:r>
              <a:rPr lang="zh-CN" altLang="en-US" dirty="0">
                <a:ea typeface="宋体" panose="02010600030101010101" pitchFamily="2" charset="-122"/>
              </a:rPr>
              <a:t>单元测试过程</a:t>
            </a:r>
            <a:endParaRPr lang="zh-CN" altLang="en-US" dirty="0">
              <a:ea typeface="宋体" panose="02010600030101010101" pitchFamily="2" charset="-122"/>
            </a:endParaRPr>
          </a:p>
        </p:txBody>
      </p:sp>
      <p:grpSp>
        <p:nvGrpSpPr>
          <p:cNvPr id="2" name="组合 1"/>
          <p:cNvGrpSpPr/>
          <p:nvPr/>
        </p:nvGrpSpPr>
        <p:grpSpPr>
          <a:xfrm>
            <a:off x="539750" y="1011238"/>
            <a:ext cx="5111750" cy="5329237"/>
            <a:chOff x="1619250" y="1196975"/>
            <a:chExt cx="6121400" cy="4606925"/>
          </a:xfrm>
        </p:grpSpPr>
        <p:sp>
          <p:nvSpPr>
            <p:cNvPr id="279555" name="Rectangle 3"/>
            <p:cNvSpPr>
              <a:spLocks noChangeArrowheads="1"/>
            </p:cNvSpPr>
            <p:nvPr/>
          </p:nvSpPr>
          <p:spPr bwMode="auto">
            <a:xfrm>
              <a:off x="2915770" y="1196975"/>
              <a:ext cx="1729961" cy="286817"/>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单元测试计划</a:t>
              </a:r>
              <a:endParaRPr kumimoji="0" lang="zh-CN" altLang="en-US" sz="18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56" name="Rectangle 4"/>
            <p:cNvSpPr>
              <a:spLocks noChangeArrowheads="1"/>
            </p:cNvSpPr>
            <p:nvPr/>
          </p:nvSpPr>
          <p:spPr bwMode="auto">
            <a:xfrm>
              <a:off x="2915770" y="1844717"/>
              <a:ext cx="1729961" cy="286817"/>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单元测试设计</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57" name="Rectangle 5"/>
            <p:cNvSpPr>
              <a:spLocks noChangeArrowheads="1"/>
            </p:cNvSpPr>
            <p:nvPr/>
          </p:nvSpPr>
          <p:spPr bwMode="auto">
            <a:xfrm>
              <a:off x="2915770" y="2492458"/>
              <a:ext cx="1729961" cy="286817"/>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单元测试执行</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58" name="Rectangle 6"/>
            <p:cNvSpPr>
              <a:spLocks noChangeArrowheads="1"/>
            </p:cNvSpPr>
            <p:nvPr/>
          </p:nvSpPr>
          <p:spPr bwMode="auto">
            <a:xfrm>
              <a:off x="2915770" y="3141572"/>
              <a:ext cx="1729961" cy="286818"/>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测试的记录</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59" name="Rectangle 7"/>
            <p:cNvSpPr>
              <a:spLocks noChangeArrowheads="1"/>
            </p:cNvSpPr>
            <p:nvPr/>
          </p:nvSpPr>
          <p:spPr bwMode="auto">
            <a:xfrm>
              <a:off x="2915770" y="5517083"/>
              <a:ext cx="1729961" cy="286817"/>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测试总结</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60" name="AutoShape 8"/>
            <p:cNvSpPr>
              <a:spLocks noChangeArrowheads="1"/>
            </p:cNvSpPr>
            <p:nvPr/>
          </p:nvSpPr>
          <p:spPr bwMode="auto">
            <a:xfrm>
              <a:off x="2915770" y="3860675"/>
              <a:ext cx="1585481" cy="432286"/>
            </a:xfrm>
            <a:prstGeom prst="flowChartDecision">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分析</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61" name="AutoShape 9"/>
            <p:cNvSpPr>
              <a:spLocks noChangeArrowheads="1"/>
            </p:cNvSpPr>
            <p:nvPr/>
          </p:nvSpPr>
          <p:spPr bwMode="auto">
            <a:xfrm>
              <a:off x="2915770" y="4652512"/>
              <a:ext cx="1585481" cy="432285"/>
            </a:xfrm>
            <a:prstGeom prst="flowChartDecision">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完毕</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62" name="Rectangle 10"/>
            <p:cNvSpPr>
              <a:spLocks noChangeArrowheads="1"/>
            </p:cNvSpPr>
            <p:nvPr/>
          </p:nvSpPr>
          <p:spPr bwMode="auto">
            <a:xfrm>
              <a:off x="6012591" y="3933409"/>
              <a:ext cx="1728059" cy="288190"/>
            </a:xfrm>
            <a:prstGeom prst="rect">
              <a:avLst/>
            </a:prstGeom>
            <a:solidFill>
              <a:srgbClr val="66CCFF"/>
            </a:solidFill>
            <a:ln w="3175" algn="ctr">
              <a:solidFill>
                <a:schemeClr val="tx1"/>
              </a:solidFill>
              <a:miter lim="800000"/>
            </a:ln>
            <a:effectLst/>
          </p:spPr>
          <p:txBody>
            <a:bodyPr wrap="none" anchor="ctr"/>
            <a:lstStyle/>
            <a:p>
              <a:pPr marL="342900" marR="0" lvl="0" indent="-342900" algn="ctr"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None/>
                <a:defRPr/>
              </a:pPr>
              <a:r>
                <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缺陷跟踪</a:t>
              </a:r>
              <a:endParaRPr kumimoji="0" lang="zh-CN" altLang="en-US" sz="18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9563" name="Line 11"/>
            <p:cNvSpPr>
              <a:spLocks noChangeShapeType="1"/>
            </p:cNvSpPr>
            <p:nvPr/>
          </p:nvSpPr>
          <p:spPr bwMode="auto">
            <a:xfrm>
              <a:off x="3708511" y="1483792"/>
              <a:ext cx="0" cy="360924"/>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4" name="Line 12"/>
            <p:cNvSpPr>
              <a:spLocks noChangeShapeType="1"/>
            </p:cNvSpPr>
            <p:nvPr/>
          </p:nvSpPr>
          <p:spPr bwMode="auto">
            <a:xfrm>
              <a:off x="3708511" y="2134279"/>
              <a:ext cx="0" cy="359552"/>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5" name="Line 13"/>
            <p:cNvSpPr>
              <a:spLocks noChangeShapeType="1"/>
            </p:cNvSpPr>
            <p:nvPr/>
          </p:nvSpPr>
          <p:spPr bwMode="auto">
            <a:xfrm>
              <a:off x="3708511" y="2780649"/>
              <a:ext cx="0" cy="360923"/>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6" name="Line 14"/>
            <p:cNvSpPr>
              <a:spLocks noChangeShapeType="1"/>
            </p:cNvSpPr>
            <p:nvPr/>
          </p:nvSpPr>
          <p:spPr bwMode="auto">
            <a:xfrm>
              <a:off x="3708511" y="3428390"/>
              <a:ext cx="0" cy="432285"/>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7" name="Line 15"/>
            <p:cNvSpPr>
              <a:spLocks noChangeShapeType="1"/>
            </p:cNvSpPr>
            <p:nvPr/>
          </p:nvSpPr>
          <p:spPr bwMode="auto">
            <a:xfrm>
              <a:off x="3708511" y="4292961"/>
              <a:ext cx="0" cy="359552"/>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8" name="Line 16"/>
            <p:cNvSpPr>
              <a:spLocks noChangeShapeType="1"/>
            </p:cNvSpPr>
            <p:nvPr/>
          </p:nvSpPr>
          <p:spPr bwMode="auto">
            <a:xfrm>
              <a:off x="3708511" y="5084797"/>
              <a:ext cx="0" cy="432286"/>
            </a:xfrm>
            <a:prstGeom prst="line">
              <a:avLst/>
            </a:prstGeom>
            <a:noFill/>
            <a:ln w="6350">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69" name="Line 17"/>
            <p:cNvSpPr>
              <a:spLocks noChangeShapeType="1"/>
            </p:cNvSpPr>
            <p:nvPr/>
          </p:nvSpPr>
          <p:spPr bwMode="auto">
            <a:xfrm flipH="1">
              <a:off x="1619250" y="4869341"/>
              <a:ext cx="129652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0" name="Line 18"/>
            <p:cNvSpPr>
              <a:spLocks noChangeShapeType="1"/>
            </p:cNvSpPr>
            <p:nvPr/>
          </p:nvSpPr>
          <p:spPr bwMode="auto">
            <a:xfrm flipV="1">
              <a:off x="1619250" y="1341070"/>
              <a:ext cx="0" cy="3528271"/>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1" name="Line 19"/>
            <p:cNvSpPr>
              <a:spLocks noChangeShapeType="1"/>
            </p:cNvSpPr>
            <p:nvPr/>
          </p:nvSpPr>
          <p:spPr bwMode="auto">
            <a:xfrm>
              <a:off x="1619250" y="2636553"/>
              <a:ext cx="129652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2" name="Line 20"/>
            <p:cNvSpPr>
              <a:spLocks noChangeShapeType="1"/>
            </p:cNvSpPr>
            <p:nvPr/>
          </p:nvSpPr>
          <p:spPr bwMode="auto">
            <a:xfrm>
              <a:off x="1619250" y="1988811"/>
              <a:ext cx="129652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3" name="Line 21"/>
            <p:cNvSpPr>
              <a:spLocks noChangeShapeType="1"/>
            </p:cNvSpPr>
            <p:nvPr/>
          </p:nvSpPr>
          <p:spPr bwMode="auto">
            <a:xfrm>
              <a:off x="1619250" y="1341070"/>
              <a:ext cx="129652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4" name="Line 22"/>
            <p:cNvSpPr>
              <a:spLocks noChangeShapeType="1"/>
            </p:cNvSpPr>
            <p:nvPr/>
          </p:nvSpPr>
          <p:spPr bwMode="auto">
            <a:xfrm>
              <a:off x="4501251" y="4076132"/>
              <a:ext cx="151134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5" name="Line 23"/>
            <p:cNvSpPr>
              <a:spLocks noChangeShapeType="1"/>
            </p:cNvSpPr>
            <p:nvPr/>
          </p:nvSpPr>
          <p:spPr bwMode="auto">
            <a:xfrm flipV="1">
              <a:off x="6947910" y="1341070"/>
              <a:ext cx="0" cy="2592339"/>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6" name="Line 24"/>
            <p:cNvSpPr>
              <a:spLocks noChangeShapeType="1"/>
            </p:cNvSpPr>
            <p:nvPr/>
          </p:nvSpPr>
          <p:spPr bwMode="auto">
            <a:xfrm flipH="1">
              <a:off x="4643831" y="1341070"/>
              <a:ext cx="230408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7" name="Line 25"/>
            <p:cNvSpPr>
              <a:spLocks noChangeShapeType="1"/>
            </p:cNvSpPr>
            <p:nvPr/>
          </p:nvSpPr>
          <p:spPr bwMode="auto">
            <a:xfrm flipH="1">
              <a:off x="4643831" y="1988811"/>
              <a:ext cx="230408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79578" name="Line 26"/>
            <p:cNvSpPr>
              <a:spLocks noChangeShapeType="1"/>
            </p:cNvSpPr>
            <p:nvPr/>
          </p:nvSpPr>
          <p:spPr bwMode="auto">
            <a:xfrm flipH="1">
              <a:off x="4643831" y="2636553"/>
              <a:ext cx="2304080" cy="0"/>
            </a:xfrm>
            <a:prstGeom prst="line">
              <a:avLst/>
            </a:prstGeom>
            <a:noFill/>
            <a:ln w="3175">
              <a:solidFill>
                <a:schemeClr val="tx1"/>
              </a:solidFill>
              <a:round/>
              <a:tailEnd type="triangle" w="med" len="med"/>
            </a:ln>
            <a:effectLst/>
          </p:spPr>
          <p:txBody>
            <a:bodyPr/>
            <a:lstStyle/>
            <a:p>
              <a:pPr marL="0" marR="0" lvl="0" indent="0" algn="l" defTabSz="914400" rtl="0" eaLnBrk="0" fontAlgn="base" latinLnBrk="0" hangingPunct="0">
                <a:lnSpc>
                  <a:spcPct val="90000"/>
                </a:lnSpc>
                <a:spcBef>
                  <a:spcPct val="15000"/>
                </a:spcBef>
                <a:spcAft>
                  <a:spcPct val="0"/>
                </a:spcAft>
                <a:buClr>
                  <a:schemeClr val="tx2"/>
                </a:buClr>
                <a:buSzPct val="80000"/>
                <a:buFont typeface="Wingdings" panose="05000000000000000000" pitchFamily="2" charset="2"/>
                <a:buChar char="n"/>
                <a:defRPr/>
              </a:pPr>
              <a:endParaRPr kumimoji="0" lang="zh-CN" altLang="en-US" sz="2400" b="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grpSp>
      <p:sp>
        <p:nvSpPr>
          <p:cNvPr id="3" name="线形标注 1 2"/>
          <p:cNvSpPr/>
          <p:nvPr/>
        </p:nvSpPr>
        <p:spPr>
          <a:xfrm>
            <a:off x="4989513" y="280988"/>
            <a:ext cx="3886200" cy="1995488"/>
          </a:xfrm>
          <a:prstGeom prst="borderCallout1">
            <a:avLst>
              <a:gd name="adj1" fmla="val 4555"/>
              <a:gd name="adj2" fmla="val -784"/>
              <a:gd name="adj3" fmla="val 42929"/>
              <a:gd name="adj4" fmla="val -483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依据：</a:t>
            </a:r>
            <a:r>
              <a:rPr kumimoji="0" lang="zh-CN" altLang="en-US" sz="2400" b="0" i="0" u="none" strike="noStrike" kern="1200" cap="none" spc="0" normalizeH="0" baseline="0" noProof="0" dirty="0">
                <a:ln>
                  <a:noFill/>
                </a:ln>
                <a:solidFill>
                  <a:schemeClr val="lt1"/>
                </a:solidFill>
                <a:effectLst/>
                <a:uLnTx/>
                <a:uFillTx/>
                <a:latin typeface="+mn-lt"/>
                <a:ea typeface="+mn-ea"/>
                <a:cs typeface="+mn-cs"/>
              </a:rPr>
              <a:t>需求规格说明和详细设计说明书。</a:t>
            </a:r>
            <a:endParaRPr kumimoji="0" lang="en-US" altLang="zh-CN" sz="2400" b="0" i="0" u="none" strike="noStrike" kern="1200" cap="none" spc="0" normalizeH="0" baseline="0" noProof="0" dirty="0">
              <a:ln>
                <a:noFill/>
              </a:ln>
              <a:solidFill>
                <a:schemeClr val="lt1"/>
              </a:solidFill>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主要内容：</a:t>
            </a:r>
            <a:r>
              <a:rPr kumimoji="0" lang="zh-CN" altLang="en-US" sz="2400" b="0" i="0" u="none" strike="noStrike" kern="1200" cap="none" spc="0" normalizeH="0" baseline="0" noProof="0" dirty="0">
                <a:ln>
                  <a:noFill/>
                </a:ln>
                <a:solidFill>
                  <a:schemeClr val="lt1"/>
                </a:solidFill>
                <a:effectLst/>
                <a:uLnTx/>
                <a:uFillTx/>
                <a:latin typeface="+mn-lt"/>
                <a:ea typeface="+mn-ea"/>
                <a:cs typeface="+mn-cs"/>
              </a:rPr>
              <a:t>测试范围、测试时间进度、资源分配表、单元测试策略和方法。</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线形标注 1 3"/>
          <p:cNvSpPr/>
          <p:nvPr/>
        </p:nvSpPr>
        <p:spPr>
          <a:xfrm>
            <a:off x="4687888" y="809625"/>
            <a:ext cx="4105275" cy="2000250"/>
          </a:xfrm>
          <a:prstGeom prst="borderCallout1">
            <a:avLst>
              <a:gd name="adj1" fmla="val 51286"/>
              <a:gd name="adj2" fmla="val -501"/>
              <a:gd name="adj3" fmla="val 52906"/>
              <a:gd name="adj4" fmla="val -38662"/>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70C0"/>
                </a:solidFill>
                <a:effectLst/>
                <a:uLnTx/>
                <a:uFillTx/>
                <a:latin typeface="+mn-lt"/>
                <a:ea typeface="+mn-ea"/>
                <a:cs typeface="+mn-cs"/>
              </a:rPr>
              <a:t>依据</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：单元测试计划和详细设计 。</a:t>
            </a:r>
            <a:endParaRPr kumimoji="0" lang="en-US" altLang="zh-CN" sz="2400" b="0" i="0" u="none" strike="noStrike" kern="1200" cap="none" spc="0" normalizeH="0" baseline="0" noProof="0" dirty="0">
              <a:ln>
                <a:noFill/>
              </a:ln>
              <a:solidFill>
                <a:srgbClr val="FF0000"/>
              </a:solidFill>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70C0"/>
                </a:solidFill>
                <a:effectLst/>
                <a:uLnTx/>
                <a:uFillTx/>
                <a:latin typeface="+mn-lt"/>
                <a:ea typeface="+mn-ea"/>
                <a:cs typeface="+mn-cs"/>
              </a:rPr>
              <a:t>主要内容：</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编写测试大纲、</a:t>
            </a:r>
            <a:r>
              <a:rPr kumimoji="0" lang="zh-CN" altLang="en-US" sz="2400" b="0" i="0" u="sng" strike="noStrike" kern="1200" cap="none" spc="0" normalizeH="0" baseline="0" noProof="0" dirty="0">
                <a:ln>
                  <a:noFill/>
                </a:ln>
                <a:solidFill>
                  <a:srgbClr val="FF0000"/>
                </a:solidFill>
                <a:effectLst/>
                <a:uLnTx/>
                <a:uFillTx/>
                <a:latin typeface="+mn-lt"/>
                <a:ea typeface="+mn-ea"/>
                <a:cs typeface="+mn-cs"/>
              </a:rPr>
              <a:t>设计测试用例</a:t>
            </a:r>
            <a:r>
              <a:rPr kumimoji="0" lang="en-US" altLang="zh-CN" sz="2400" b="0" i="0" u="sng" strike="noStrike" kern="1200" cap="none" spc="0" normalizeH="0" baseline="0" noProof="0" dirty="0">
                <a:ln>
                  <a:noFill/>
                </a:ln>
                <a:solidFill>
                  <a:srgbClr val="FF0000"/>
                </a:solidFill>
                <a:effectLst/>
                <a:uLnTx/>
                <a:uFillTx/>
                <a:latin typeface="+mn-lt"/>
                <a:ea typeface="+mn-ea"/>
                <a:cs typeface="+mn-cs"/>
              </a:rPr>
              <a:t>,</a:t>
            </a:r>
            <a:endParaRPr kumimoji="0" lang="zh-CN" altLang="en-US" sz="2400" b="0" i="0" u="none" strike="noStrike" kern="1200" cap="none" spc="0" normalizeH="0" baseline="0" noProof="0" dirty="0">
              <a:ln>
                <a:noFill/>
              </a:ln>
              <a:solidFill>
                <a:srgbClr val="FF0000"/>
              </a:solidFill>
              <a:effectLst/>
              <a:uLnTx/>
              <a:uFillTx/>
              <a:latin typeface="+mn-lt"/>
              <a:ea typeface="+mn-ea"/>
              <a:cs typeface="+mn-cs"/>
            </a:endParaRPr>
          </a:p>
        </p:txBody>
      </p:sp>
      <p:sp>
        <p:nvSpPr>
          <p:cNvPr id="30" name="线形标注 1 29"/>
          <p:cNvSpPr/>
          <p:nvPr/>
        </p:nvSpPr>
        <p:spPr>
          <a:xfrm>
            <a:off x="4811713" y="2417763"/>
            <a:ext cx="3981450" cy="1504950"/>
          </a:xfrm>
          <a:prstGeom prst="borderCallout1">
            <a:avLst>
              <a:gd name="adj1" fmla="val 51286"/>
              <a:gd name="adj2" fmla="val -501"/>
              <a:gd name="adj3" fmla="val 24448"/>
              <a:gd name="adj4" fmla="val -39815"/>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依据：</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单元测试用例、需求说明、详细说明</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C33DB9"/>
                </a:solidFill>
                <a:effectLst/>
                <a:uLnTx/>
                <a:uFillTx/>
                <a:latin typeface="+mn-lt"/>
                <a:ea typeface="+mn-ea"/>
                <a:cs typeface="+mn-cs"/>
              </a:rPr>
              <a:t>主要内容：</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执行测试用例</a:t>
            </a:r>
            <a:endParaRPr kumimoji="0" lang="en-US" altLang="zh-CN"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0000"/>
              </a:solidFill>
              <a:effectLst/>
              <a:uLnTx/>
              <a:uFillTx/>
              <a:latin typeface="+mn-lt"/>
              <a:ea typeface="+mn-ea"/>
              <a:cs typeface="+mn-cs"/>
            </a:endParaRPr>
          </a:p>
        </p:txBody>
      </p:sp>
      <p:sp>
        <p:nvSpPr>
          <p:cNvPr id="31" name="线形标注 1 30"/>
          <p:cNvSpPr/>
          <p:nvPr/>
        </p:nvSpPr>
        <p:spPr>
          <a:xfrm>
            <a:off x="4427538" y="4805363"/>
            <a:ext cx="4321175" cy="1438275"/>
          </a:xfrm>
          <a:prstGeom prst="borderCallout1">
            <a:avLst>
              <a:gd name="adj1" fmla="val 51286"/>
              <a:gd name="adj2" fmla="val -501"/>
              <a:gd name="adj3" fmla="val 93528"/>
              <a:gd name="adj4" fmla="val -30616"/>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依据：</a:t>
            </a:r>
            <a:r>
              <a:rPr kumimoji="0" lang="zh-CN" altLang="en-US" sz="2400" b="0" i="0" u="none" strike="noStrike" kern="1200" cap="none" spc="0" normalizeH="0" baseline="0" noProof="0" dirty="0">
                <a:ln>
                  <a:noFill/>
                </a:ln>
                <a:solidFill>
                  <a:srgbClr val="0066FF"/>
                </a:solidFill>
                <a:effectLst/>
                <a:uLnTx/>
                <a:uFillTx/>
                <a:latin typeface="+mn-lt"/>
                <a:ea typeface="+mn-ea"/>
                <a:cs typeface="+mn-cs"/>
              </a:rPr>
              <a:t>单元测试用例、缺陷报告等。</a:t>
            </a:r>
            <a:endParaRPr kumimoji="0" lang="en-US" altLang="zh-CN" sz="2400" b="0" i="0" u="none" strike="noStrike" kern="1200" cap="none" spc="0" normalizeH="0" baseline="0" noProof="0" dirty="0">
              <a:ln>
                <a:noFill/>
              </a:ln>
              <a:solidFill>
                <a:srgbClr val="0066FF"/>
              </a:solidFill>
              <a:effectLst/>
              <a:uLnTx/>
              <a:uFillTx/>
              <a:latin typeface="+mn-l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主要内容：</a:t>
            </a:r>
            <a:r>
              <a:rPr kumimoji="0" lang="zh-CN" altLang="en-US" sz="2400" b="0" i="0" u="none" strike="noStrike" kern="1200" cap="none" spc="0" normalizeH="0" baseline="0" noProof="0" dirty="0">
                <a:ln>
                  <a:noFill/>
                </a:ln>
                <a:solidFill>
                  <a:srgbClr val="0066FF"/>
                </a:solidFill>
                <a:effectLst/>
                <a:uLnTx/>
                <a:uFillTx/>
                <a:latin typeface="+mn-lt"/>
                <a:ea typeface="+mn-ea"/>
                <a:cs typeface="+mn-cs"/>
              </a:rPr>
              <a:t>写单元测试报告。</a:t>
            </a:r>
            <a:endParaRPr kumimoji="0" lang="zh-CN" altLang="en-US" sz="2400" b="0" i="0" u="none" strike="noStrike" kern="1200" cap="none" spc="0" normalizeH="0" baseline="0" noProof="0" dirty="0">
              <a:ln>
                <a:noFill/>
              </a:ln>
              <a:solidFill>
                <a:srgbClr val="0066FF"/>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barn(inVertical)">
                                      <p:cBhvr>
                                        <p:cTn id="2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30" grpId="0" bldLvl="0" animBg="1"/>
      <p:bldP spid="3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4577" name="Rectangle 2"/>
          <p:cNvSpPr>
            <a:spLocks noGrp="1"/>
          </p:cNvSpPr>
          <p:nvPr>
            <p:ph type="title"/>
          </p:nvPr>
        </p:nvSpPr>
        <p:spPr>
          <a:xfrm>
            <a:off x="468313" y="0"/>
            <a:ext cx="7680325" cy="1371600"/>
          </a:xfrm>
        </p:spPr>
        <p:txBody>
          <a:bodyPr vert="horz" wrap="square" lIns="91440" tIns="45720" rIns="91440" bIns="45720" anchor="ctr"/>
          <a:p>
            <a:pPr eaLnBrk="1" hangingPunct="1"/>
            <a:r>
              <a:rPr lang="zh-CN" altLang="en-US" dirty="0">
                <a:ea typeface="宋体" panose="02010600030101010101" pitchFamily="2" charset="-122"/>
              </a:rPr>
              <a:t>单元测试策略</a:t>
            </a:r>
            <a:endParaRPr lang="zh-CN" altLang="en-US" dirty="0">
              <a:ea typeface="宋体" panose="02010600030101010101" pitchFamily="2" charset="-122"/>
            </a:endParaRPr>
          </a:p>
        </p:txBody>
      </p:sp>
      <p:sp>
        <p:nvSpPr>
          <p:cNvPr id="24578" name="Rectangle 3"/>
          <p:cNvSpPr>
            <a:spLocks noGrp="1"/>
          </p:cNvSpPr>
          <p:nvPr>
            <p:ph idx="1"/>
          </p:nvPr>
        </p:nvSpPr>
        <p:spPr>
          <a:xfrm>
            <a:off x="250825" y="1196975"/>
            <a:ext cx="8686800" cy="5327650"/>
          </a:xfrm>
        </p:spPr>
        <p:txBody>
          <a:bodyPr vert="horz" wrap="square" lIns="91440" tIns="45720" rIns="91440" bIns="45720" anchor="t"/>
          <a:p>
            <a:pPr eaLnBrk="1" hangingPunct="1">
              <a:lnSpc>
                <a:spcPct val="115000"/>
              </a:lnSpc>
            </a:pPr>
            <a:r>
              <a:rPr lang="zh-CN" altLang="en-US" sz="2800" dirty="0">
                <a:solidFill>
                  <a:schemeClr val="accent2"/>
                </a:solidFill>
                <a:ea typeface="宋体" panose="02010600030101010101" pitchFamily="2" charset="-122"/>
              </a:rPr>
              <a:t>分离式单元测试</a:t>
            </a:r>
            <a:r>
              <a:rPr lang="en-US" altLang="zh-CN" sz="2800" dirty="0">
                <a:ea typeface="宋体" panose="02010600030101010101" pitchFamily="2" charset="-122"/>
              </a:rPr>
              <a:t>,</a:t>
            </a:r>
            <a:r>
              <a:rPr lang="zh-CN" altLang="en-US" sz="2800" dirty="0">
                <a:ea typeface="宋体" panose="02010600030101010101" pitchFamily="2" charset="-122"/>
              </a:rPr>
              <a:t>将所有单元分离开，独立地测试每个单元，测试时单元间互相不调用。</a:t>
            </a:r>
            <a:endParaRPr lang="en-US" altLang="zh-CN" sz="2800" u="sng" dirty="0">
              <a:ea typeface="宋体" panose="02010600030101010101" pitchFamily="2" charset="-122"/>
            </a:endParaRPr>
          </a:p>
          <a:p>
            <a:pPr eaLnBrk="1" hangingPunct="1">
              <a:lnSpc>
                <a:spcPct val="115000"/>
              </a:lnSpc>
            </a:pPr>
            <a:r>
              <a:rPr lang="zh-CN" altLang="en-US" sz="2800" dirty="0">
                <a:solidFill>
                  <a:schemeClr val="accent2"/>
                </a:solidFill>
                <a:ea typeface="宋体" panose="02010600030101010101" pitchFamily="2" charset="-122"/>
              </a:rPr>
              <a:t>分层式单元测试（</a:t>
            </a:r>
            <a:r>
              <a:rPr lang="en-US" altLang="zh-CN" sz="2800" dirty="0">
                <a:solidFill>
                  <a:schemeClr val="accent2"/>
                </a:solidFill>
                <a:ea typeface="宋体" panose="02010600030101010101" pitchFamily="2" charset="-122"/>
              </a:rPr>
              <a:t>2</a:t>
            </a:r>
            <a:r>
              <a:rPr lang="zh-CN" altLang="en-US" sz="2800" dirty="0">
                <a:solidFill>
                  <a:schemeClr val="accent2"/>
                </a:solidFill>
                <a:ea typeface="宋体" panose="02010600030101010101" pitchFamily="2" charset="-122"/>
              </a:rPr>
              <a:t>个方向）</a:t>
            </a:r>
            <a:endParaRPr lang="zh-CN" altLang="en-US" sz="2800" dirty="0">
              <a:solidFill>
                <a:schemeClr val="accent2"/>
              </a:solidFill>
              <a:ea typeface="宋体" panose="02010600030101010101" pitchFamily="2" charset="-122"/>
            </a:endParaRPr>
          </a:p>
          <a:p>
            <a:pPr eaLnBrk="1" hangingPunct="1">
              <a:lnSpc>
                <a:spcPct val="115000"/>
              </a:lnSpc>
              <a:buFont typeface="Wingdings" panose="05000000000000000000" pitchFamily="2" charset="2"/>
              <a:buNone/>
            </a:pPr>
            <a:r>
              <a:rPr lang="en-US" altLang="zh-CN" sz="2800" dirty="0">
                <a:ea typeface="宋体" panose="02010600030101010101" pitchFamily="2" charset="-122"/>
              </a:rPr>
              <a:t>          </a:t>
            </a:r>
            <a:r>
              <a:rPr lang="zh-CN" altLang="en-US" sz="2800" dirty="0">
                <a:ea typeface="宋体" panose="02010600030101010101" pitchFamily="2" charset="-122"/>
              </a:rPr>
              <a:t>由</a:t>
            </a:r>
            <a:r>
              <a:rPr lang="zh-CN" altLang="en-US" sz="2800" dirty="0">
                <a:solidFill>
                  <a:srgbClr val="FF0000"/>
                </a:solidFill>
                <a:ea typeface="宋体" panose="02010600030101010101" pitchFamily="2" charset="-122"/>
              </a:rPr>
              <a:t>不调用</a:t>
            </a:r>
            <a:r>
              <a:rPr lang="zh-CN" altLang="en-US" sz="2800" dirty="0">
                <a:ea typeface="宋体" panose="02010600030101010101" pitchFamily="2" charset="-122"/>
              </a:rPr>
              <a:t>其他单元的最底层单元开始，按自底向上顺序完成每一层的单元的测试，在测试上一层单元时，可以调用已经通过测试的下层单元。</a:t>
            </a:r>
            <a:endParaRPr lang="zh-CN" altLang="en-US" sz="2800" dirty="0">
              <a:ea typeface="宋体" panose="02010600030101010101" pitchFamily="2" charset="-122"/>
            </a:endParaRPr>
          </a:p>
          <a:p>
            <a:pPr eaLnBrk="1" hangingPunct="1">
              <a:lnSpc>
                <a:spcPct val="115000"/>
              </a:lnSpc>
              <a:buFont typeface="Wingdings" panose="05000000000000000000" pitchFamily="2" charset="2"/>
              <a:buNone/>
            </a:pPr>
            <a:r>
              <a:rPr lang="en-US" altLang="zh-CN" sz="2800" dirty="0">
                <a:ea typeface="宋体" panose="02010600030101010101" pitchFamily="2" charset="-122"/>
              </a:rPr>
              <a:t>    </a:t>
            </a:r>
            <a:r>
              <a:rPr lang="zh-CN" altLang="en-US" sz="2800" dirty="0">
                <a:ea typeface="宋体" panose="02010600030101010101" pitchFamily="2" charset="-122"/>
              </a:rPr>
              <a:t>或：由不被其他单元调用的最顶层单元开始，按自顶向下的顺序完成每一层单元的测试。</a:t>
            </a:r>
            <a:endParaRPr lang="en-US" altLang="zh-CN" sz="2800" dirty="0">
              <a:ea typeface="宋体" panose="02010600030101010101" pitchFamily="2" charset="-122"/>
            </a:endParaRPr>
          </a:p>
          <a:p>
            <a:pPr eaLnBrk="1" hangingPunct="1">
              <a:lnSpc>
                <a:spcPct val="115000"/>
              </a:lnSpc>
            </a:pPr>
            <a:endParaRPr lang="en-US" altLang="zh-CN" sz="2800" dirty="0">
              <a:ea typeface="宋体" panose="02010600030101010101" pitchFamily="2" charset="-122"/>
            </a:endParaRPr>
          </a:p>
        </p:txBody>
      </p:sp>
    </p:spTree>
  </p:cSld>
  <p:clrMapOvr>
    <a:masterClrMapping/>
  </p:clrMapOvr>
  <p:transition/>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0</TotalTime>
  <Words>8399</Words>
  <Application>WPS 演示</Application>
  <PresentationFormat>全屏显示(4:3)</PresentationFormat>
  <Paragraphs>1019</Paragraphs>
  <Slides>69</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69</vt:i4>
      </vt:variant>
    </vt:vector>
  </HeadingPairs>
  <TitlesOfParts>
    <vt:vector size="92" baseType="lpstr">
      <vt:lpstr>Arial</vt:lpstr>
      <vt:lpstr>宋体</vt:lpstr>
      <vt:lpstr>Wingdings</vt:lpstr>
      <vt:lpstr>Times New Roman</vt:lpstr>
      <vt:lpstr>华文新魏</vt:lpstr>
      <vt:lpstr>幼圆</vt:lpstr>
      <vt:lpstr>Calibri</vt:lpstr>
      <vt:lpstr>楷体_GB2312</vt:lpstr>
      <vt:lpstr>新宋体</vt:lpstr>
      <vt:lpstr>华文新魏</vt:lpstr>
      <vt:lpstr>微软雅黑</vt:lpstr>
      <vt:lpstr>Arial Unicode MS</vt:lpstr>
      <vt:lpstr>Segoe Print</vt:lpstr>
      <vt:lpstr>隶书</vt:lpstr>
      <vt:lpstr>Franklin Gothic Book</vt:lpstr>
      <vt:lpstr>黑体</vt:lpstr>
      <vt:lpstr>AR DESTINE</vt:lpstr>
      <vt:lpstr>Verdana</vt:lpstr>
      <vt:lpstr>Wingdings 2</vt:lpstr>
      <vt:lpstr>Wingdings 2</vt:lpstr>
      <vt:lpstr>PMingLiU</vt:lpstr>
      <vt:lpstr>Garamond</vt:lpstr>
      <vt:lpstr>53cd864888d13</vt:lpstr>
      <vt:lpstr>软件测试过程      </vt:lpstr>
      <vt:lpstr>主要目标</vt:lpstr>
      <vt:lpstr>软件阶段性测试过程</vt:lpstr>
      <vt:lpstr>软件阶段性测试过程</vt:lpstr>
      <vt:lpstr>PowerPoint 演示文稿</vt:lpstr>
      <vt:lpstr>PowerPoint 演示文稿</vt:lpstr>
      <vt:lpstr>单元测试</vt:lpstr>
      <vt:lpstr>单元测试过程</vt:lpstr>
      <vt:lpstr>单元测试策略</vt:lpstr>
      <vt:lpstr>单元测试策略</vt:lpstr>
      <vt:lpstr>单元测试的主要任务</vt:lpstr>
      <vt:lpstr>单元测试的主要任务-局部数据结构</vt:lpstr>
      <vt:lpstr>PowerPoint 演示文稿</vt:lpstr>
      <vt:lpstr>单元测试的主要任务-独立路径测试 </vt:lpstr>
      <vt:lpstr>PowerPoint 演示文稿</vt:lpstr>
      <vt:lpstr>单元测试的主要任务-边界条件</vt:lpstr>
      <vt:lpstr>单元测试的主要任务-边界条件</vt:lpstr>
      <vt:lpstr>单元测试的主要任务—错误处理</vt:lpstr>
      <vt:lpstr>单元测试的主要任务-模块接口</vt:lpstr>
      <vt:lpstr>辅助模块</vt:lpstr>
      <vt:lpstr>PowerPoint 演示文稿</vt:lpstr>
      <vt:lpstr>何时进行单元测试？</vt:lpstr>
      <vt:lpstr>PowerPoint 演示文稿</vt:lpstr>
      <vt:lpstr>案例 单元测试例子</vt:lpstr>
      <vt:lpstr>PowerPoint 演示文稿</vt:lpstr>
      <vt:lpstr>PowerPoint 演示文稿</vt:lpstr>
      <vt:lpstr>PowerPoint 演示文稿</vt:lpstr>
      <vt:lpstr>PowerPoint 演示文稿</vt:lpstr>
      <vt:lpstr>PowerPoint 演示文稿</vt:lpstr>
      <vt:lpstr>单元测试的技术指标</vt:lpstr>
      <vt:lpstr>PowerPoint 演示文稿</vt:lpstr>
      <vt:lpstr>PowerPoint 演示文稿</vt:lpstr>
      <vt:lpstr>PowerPoint 演示文稿</vt:lpstr>
      <vt:lpstr>集成测试过程</vt:lpstr>
      <vt:lpstr>PowerPoint 演示文稿</vt:lpstr>
      <vt:lpstr>集成测试的层次</vt:lpstr>
      <vt:lpstr>集成测试的模式</vt:lpstr>
      <vt:lpstr>非增值式测试</vt:lpstr>
      <vt:lpstr>采用非增值式测试方法进行集成测试</vt:lpstr>
      <vt:lpstr>PowerPoint 演示文稿</vt:lpstr>
      <vt:lpstr>增值式测试</vt:lpstr>
      <vt:lpstr>自顶向下法(top-down integration)</vt:lpstr>
      <vt:lpstr>自顶向下法(top-down integration)</vt:lpstr>
      <vt:lpstr>自顶向下增量式测试（续）</vt:lpstr>
      <vt:lpstr>自顶向下增量式测试（续）</vt:lpstr>
      <vt:lpstr>PowerPoint 演示文稿</vt:lpstr>
      <vt:lpstr>自底向上法(bottom-up integration)</vt:lpstr>
      <vt:lpstr>采用自底向上增量式测试方法进行集成测试</vt:lpstr>
      <vt:lpstr>PowerPoint 演示文稿</vt:lpstr>
      <vt:lpstr>自顶向下与自底向上增量式测试的比较 </vt:lpstr>
      <vt:lpstr>混合增值式测试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liwu</dc:creator>
  <cp:lastModifiedBy>宁宁</cp:lastModifiedBy>
  <cp:revision>326</cp:revision>
  <dcterms:created xsi:type="dcterms:W3CDTF">2001-09-13T11:22:12Z</dcterms:created>
  <dcterms:modified xsi:type="dcterms:W3CDTF">2020-06-15T15:31:21Z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